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ntro Rust" charset="1" panose="00000500000000000000"/>
      <p:regular r:id="rId15"/>
    </p:embeddedFont>
    <p:embeddedFont>
      <p:font typeface="Mero Thai" charset="1" panose="00000500000000000000"/>
      <p:regular r:id="rId16"/>
    </p:embeddedFont>
    <p:embeddedFont>
      <p:font typeface="Mero Thai Bold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14" Target="../media/image42.png" Type="http://schemas.openxmlformats.org/officeDocument/2006/relationships/image"/><Relationship Id="rId15" Target="../media/image43.svg" Type="http://schemas.openxmlformats.org/officeDocument/2006/relationships/image"/><Relationship Id="rId16" Target="../media/image9.png" Type="http://schemas.openxmlformats.org/officeDocument/2006/relationships/image"/><Relationship Id="rId17" Target="../media/image10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20" Target="../media/image13.png" Type="http://schemas.openxmlformats.org/officeDocument/2006/relationships/image"/><Relationship Id="rId21" Target="../media/image14.svg" Type="http://schemas.openxmlformats.org/officeDocument/2006/relationships/image"/><Relationship Id="rId22" Target="../media/image15.png" Type="http://schemas.openxmlformats.org/officeDocument/2006/relationships/image"/><Relationship Id="rId23" Target="../media/image16.sv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073" y="4007702"/>
            <a:ext cx="2205514" cy="2271597"/>
          </a:xfrm>
          <a:custGeom>
            <a:avLst/>
            <a:gdLst/>
            <a:ahLst/>
            <a:cxnLst/>
            <a:rect r="r" b="b" t="t" l="l"/>
            <a:pathLst>
              <a:path h="2271597" w="2205514">
                <a:moveTo>
                  <a:pt x="0" y="0"/>
                </a:moveTo>
                <a:lnTo>
                  <a:pt x="2205514" y="0"/>
                </a:lnTo>
                <a:lnTo>
                  <a:pt x="2205514" y="2271596"/>
                </a:lnTo>
                <a:lnTo>
                  <a:pt x="0" y="227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8036" y="2464379"/>
            <a:ext cx="15071928" cy="5681838"/>
            <a:chOff x="0" y="0"/>
            <a:chExt cx="3969561" cy="1496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9561" cy="1496451"/>
            </a:xfrm>
            <a:custGeom>
              <a:avLst/>
              <a:gdLst/>
              <a:ahLst/>
              <a:cxnLst/>
              <a:rect r="r" b="b" t="t" l="l"/>
              <a:pathLst>
                <a:path h="1496451" w="3969561">
                  <a:moveTo>
                    <a:pt x="26197" y="0"/>
                  </a:moveTo>
                  <a:lnTo>
                    <a:pt x="3943364" y="0"/>
                  </a:lnTo>
                  <a:cubicBezTo>
                    <a:pt x="3950312" y="0"/>
                    <a:pt x="3956976" y="2760"/>
                    <a:pt x="3961888" y="7673"/>
                  </a:cubicBezTo>
                  <a:cubicBezTo>
                    <a:pt x="3966801" y="12586"/>
                    <a:pt x="3969561" y="19249"/>
                    <a:pt x="3969561" y="26197"/>
                  </a:cubicBezTo>
                  <a:lnTo>
                    <a:pt x="3969561" y="1470254"/>
                  </a:lnTo>
                  <a:cubicBezTo>
                    <a:pt x="3969561" y="1477202"/>
                    <a:pt x="3966801" y="1483865"/>
                    <a:pt x="3961888" y="1488778"/>
                  </a:cubicBezTo>
                  <a:cubicBezTo>
                    <a:pt x="3956976" y="1493691"/>
                    <a:pt x="3950312" y="1496451"/>
                    <a:pt x="3943364" y="1496451"/>
                  </a:cubicBezTo>
                  <a:lnTo>
                    <a:pt x="26197" y="1496451"/>
                  </a:lnTo>
                  <a:cubicBezTo>
                    <a:pt x="19249" y="1496451"/>
                    <a:pt x="12586" y="1493691"/>
                    <a:pt x="7673" y="1488778"/>
                  </a:cubicBezTo>
                  <a:cubicBezTo>
                    <a:pt x="2760" y="1483865"/>
                    <a:pt x="0" y="1477202"/>
                    <a:pt x="0" y="1470254"/>
                  </a:cubicBezTo>
                  <a:lnTo>
                    <a:pt x="0" y="26197"/>
                  </a:lnTo>
                  <a:cubicBezTo>
                    <a:pt x="0" y="19249"/>
                    <a:pt x="2760" y="12586"/>
                    <a:pt x="7673" y="7673"/>
                  </a:cubicBezTo>
                  <a:cubicBezTo>
                    <a:pt x="12586" y="2760"/>
                    <a:pt x="19249" y="0"/>
                    <a:pt x="26197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3969561" cy="1572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75874" y="4466052"/>
            <a:ext cx="14536252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999">
                <a:solidFill>
                  <a:srgbClr val="2C5371"/>
                </a:solidFill>
                <a:latin typeface="Intro Rust"/>
                <a:ea typeface="Intro Rust"/>
                <a:cs typeface="Intro Rust"/>
                <a:sym typeface="Intro Rust"/>
              </a:rPr>
              <a:t>EduTech Innovators SPA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818161">
            <a:off x="-30042" y="8315171"/>
            <a:ext cx="1657468" cy="2234331"/>
          </a:xfrm>
          <a:custGeom>
            <a:avLst/>
            <a:gdLst/>
            <a:ahLst/>
            <a:cxnLst/>
            <a:rect r="r" b="b" t="t" l="l"/>
            <a:pathLst>
              <a:path h="2234331" w="1657468">
                <a:moveTo>
                  <a:pt x="0" y="0"/>
                </a:moveTo>
                <a:lnTo>
                  <a:pt x="1657467" y="0"/>
                </a:lnTo>
                <a:lnTo>
                  <a:pt x="1657467" y="2234332"/>
                </a:lnTo>
                <a:lnTo>
                  <a:pt x="0" y="2234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57675">
            <a:off x="16502170" y="6462428"/>
            <a:ext cx="2352168" cy="3043982"/>
          </a:xfrm>
          <a:custGeom>
            <a:avLst/>
            <a:gdLst/>
            <a:ahLst/>
            <a:cxnLst/>
            <a:rect r="r" b="b" t="t" l="l"/>
            <a:pathLst>
              <a:path h="3043982" w="2352168">
                <a:moveTo>
                  <a:pt x="0" y="0"/>
                </a:moveTo>
                <a:lnTo>
                  <a:pt x="2352167" y="0"/>
                </a:lnTo>
                <a:lnTo>
                  <a:pt x="2352167" y="3043982"/>
                </a:lnTo>
                <a:lnTo>
                  <a:pt x="0" y="30439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107100">
            <a:off x="4718619" y="-416222"/>
            <a:ext cx="2008771" cy="2057400"/>
          </a:xfrm>
          <a:custGeom>
            <a:avLst/>
            <a:gdLst/>
            <a:ahLst/>
            <a:cxnLst/>
            <a:rect r="r" b="b" t="t" l="l"/>
            <a:pathLst>
              <a:path h="2057400" w="2008771">
                <a:moveTo>
                  <a:pt x="0" y="0"/>
                </a:moveTo>
                <a:lnTo>
                  <a:pt x="2008771" y="0"/>
                </a:lnTo>
                <a:lnTo>
                  <a:pt x="200877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06983">
            <a:off x="17210237" y="1066563"/>
            <a:ext cx="1580804" cy="2795634"/>
          </a:xfrm>
          <a:custGeom>
            <a:avLst/>
            <a:gdLst/>
            <a:ahLst/>
            <a:cxnLst/>
            <a:rect r="r" b="b" t="t" l="l"/>
            <a:pathLst>
              <a:path h="2795634" w="1580804">
                <a:moveTo>
                  <a:pt x="0" y="0"/>
                </a:moveTo>
                <a:lnTo>
                  <a:pt x="1580804" y="0"/>
                </a:lnTo>
                <a:lnTo>
                  <a:pt x="1580804" y="2795633"/>
                </a:lnTo>
                <a:lnTo>
                  <a:pt x="0" y="2795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32757">
            <a:off x="8540947" y="-1480745"/>
            <a:ext cx="2389865" cy="2778912"/>
          </a:xfrm>
          <a:custGeom>
            <a:avLst/>
            <a:gdLst/>
            <a:ahLst/>
            <a:cxnLst/>
            <a:rect r="r" b="b" t="t" l="l"/>
            <a:pathLst>
              <a:path h="2778912" w="2389865">
                <a:moveTo>
                  <a:pt x="0" y="0"/>
                </a:moveTo>
                <a:lnTo>
                  <a:pt x="2389864" y="0"/>
                </a:lnTo>
                <a:lnTo>
                  <a:pt x="2389864" y="2778912"/>
                </a:lnTo>
                <a:lnTo>
                  <a:pt x="0" y="27789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656220">
            <a:off x="12929071" y="-456013"/>
            <a:ext cx="2640671" cy="2362200"/>
          </a:xfrm>
          <a:custGeom>
            <a:avLst/>
            <a:gdLst/>
            <a:ahLst/>
            <a:cxnLst/>
            <a:rect r="r" b="b" t="t" l="l"/>
            <a:pathLst>
              <a:path h="2362200" w="2640671">
                <a:moveTo>
                  <a:pt x="0" y="0"/>
                </a:moveTo>
                <a:lnTo>
                  <a:pt x="2640671" y="0"/>
                </a:lnTo>
                <a:lnTo>
                  <a:pt x="2640671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46184" y="245181"/>
            <a:ext cx="3508440" cy="2940711"/>
          </a:xfrm>
          <a:custGeom>
            <a:avLst/>
            <a:gdLst/>
            <a:ahLst/>
            <a:cxnLst/>
            <a:rect r="r" b="b" t="t" l="l"/>
            <a:pathLst>
              <a:path h="2940711" w="3508440">
                <a:moveTo>
                  <a:pt x="0" y="0"/>
                </a:moveTo>
                <a:lnTo>
                  <a:pt x="3508440" y="0"/>
                </a:lnTo>
                <a:lnTo>
                  <a:pt x="3508440" y="2940711"/>
                </a:lnTo>
                <a:lnTo>
                  <a:pt x="0" y="294071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73485" y="3308765"/>
            <a:ext cx="12941029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6999">
                <a:solidFill>
                  <a:srgbClr val="2C5371"/>
                </a:solidFill>
                <a:latin typeface="Intro Rust"/>
                <a:ea typeface="Intro Rust"/>
                <a:cs typeface="Intro Rust"/>
                <a:sym typeface="Intro Rust"/>
              </a:rPr>
              <a:t>Transformación DigitaL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52226" y="8350250"/>
            <a:ext cx="8583549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2F9FF"/>
                </a:solidFill>
                <a:latin typeface="Mero Thai"/>
                <a:ea typeface="Mero Thai"/>
                <a:cs typeface="Mero Thai"/>
                <a:sym typeface="Mero Thai"/>
              </a:rPr>
              <a:t>Benjamín Torrejón Soto – Alejandra Reyes Duque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2F9FF"/>
                </a:solidFill>
                <a:latin typeface="Mero Thai"/>
                <a:ea typeface="Mero Thai"/>
                <a:cs typeface="Mero Thai"/>
                <a:sym typeface="Mero Thai"/>
              </a:rPr>
              <a:t>Desarrollo Fullstack I 002D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25853" y="4871720"/>
            <a:ext cx="5233447" cy="4386580"/>
          </a:xfrm>
          <a:custGeom>
            <a:avLst/>
            <a:gdLst/>
            <a:ahLst/>
            <a:cxnLst/>
            <a:rect r="r" b="b" t="t" l="l"/>
            <a:pathLst>
              <a:path h="4386580" w="5233447">
                <a:moveTo>
                  <a:pt x="0" y="0"/>
                </a:moveTo>
                <a:lnTo>
                  <a:pt x="5233447" y="0"/>
                </a:lnTo>
                <a:lnTo>
                  <a:pt x="5233447" y="4386580"/>
                </a:lnTo>
                <a:lnTo>
                  <a:pt x="0" y="4386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7841"/>
            <a:ext cx="2002153" cy="2591021"/>
          </a:xfrm>
          <a:custGeom>
            <a:avLst/>
            <a:gdLst/>
            <a:ahLst/>
            <a:cxnLst/>
            <a:rect r="r" b="b" t="t" l="l"/>
            <a:pathLst>
              <a:path h="2591021" w="2002153">
                <a:moveTo>
                  <a:pt x="0" y="0"/>
                </a:moveTo>
                <a:lnTo>
                  <a:pt x="2002153" y="0"/>
                </a:lnTo>
                <a:lnTo>
                  <a:pt x="2002153" y="2591021"/>
                </a:lnTo>
                <a:lnTo>
                  <a:pt x="0" y="2591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3913809" y="1154730"/>
            <a:ext cx="13345491" cy="1943073"/>
            <a:chOff x="0" y="0"/>
            <a:chExt cx="17793988" cy="25907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33350"/>
              <a:ext cx="17793988" cy="1525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45"/>
                </a:lnSpc>
              </a:pPr>
              <a:r>
                <a:rPr lang="en-US" sz="6889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Introducción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32524"/>
              <a:ext cx="17793988" cy="1158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4800">
                  <a:solidFill>
                    <a:srgbClr val="5A99D1"/>
                  </a:solidFill>
                  <a:latin typeface="Mero Thai"/>
                  <a:ea typeface="Mero Thai"/>
                  <a:cs typeface="Mero Thai"/>
                  <a:sym typeface="Mero Thai"/>
                </a:rPr>
                <a:t>Problema a abordar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4433570"/>
            <a:ext cx="10376431" cy="4522551"/>
            <a:chOff x="0" y="0"/>
            <a:chExt cx="13835241" cy="603006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930084"/>
              <a:ext cx="13835241" cy="40999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34495E"/>
                  </a:solidFill>
                  <a:latin typeface="Mero Thai"/>
                  <a:ea typeface="Mero Thai"/>
                  <a:cs typeface="Mero Thai"/>
                  <a:sym typeface="Mero Thai"/>
                </a:rPr>
                <a:t>Empresa chilena emergente que desarrolla plataformas educativas en línea. Originada en Providencia, Santiago, ha crecido rápidamente con nuevas oficinas en Valparaíso y La Serena. Sin embargo, su software monolítico presenta limitaciones que afectan el rendimiento y la disponibilidad, impactando las operaciones y la satisfacción del cliente, lo que representa un riesgo para su expansión futura.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42875"/>
              <a:ext cx="13835241" cy="17227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3600">
                  <a:solidFill>
                    <a:srgbClr val="5A99D1"/>
                  </a:solidFill>
                  <a:latin typeface="Mero Thai"/>
                  <a:ea typeface="Mero Thai"/>
                  <a:cs typeface="Mero Thai"/>
                  <a:sym typeface="Mero Thai"/>
                </a:rPr>
                <a:t>EDUTECH INNOVATORS SPA ENFRENTA PROBLEMAS CON SU SISTEMA MONOLÍTICO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19701" y="3114439"/>
            <a:ext cx="4648598" cy="6143861"/>
            <a:chOff x="0" y="0"/>
            <a:chExt cx="1224322" cy="16181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24322" cy="1618136"/>
            </a:xfrm>
            <a:custGeom>
              <a:avLst/>
              <a:gdLst/>
              <a:ahLst/>
              <a:cxnLst/>
              <a:rect r="r" b="b" t="t" l="l"/>
              <a:pathLst>
                <a:path h="1618136" w="1224322">
                  <a:moveTo>
                    <a:pt x="84937" y="0"/>
                  </a:moveTo>
                  <a:lnTo>
                    <a:pt x="1139385" y="0"/>
                  </a:lnTo>
                  <a:cubicBezTo>
                    <a:pt x="1186294" y="0"/>
                    <a:pt x="1224322" y="38028"/>
                    <a:pt x="1224322" y="84937"/>
                  </a:cubicBezTo>
                  <a:lnTo>
                    <a:pt x="1224322" y="1533199"/>
                  </a:lnTo>
                  <a:cubicBezTo>
                    <a:pt x="1224322" y="1555726"/>
                    <a:pt x="1215373" y="1577330"/>
                    <a:pt x="1199445" y="1593259"/>
                  </a:cubicBezTo>
                  <a:cubicBezTo>
                    <a:pt x="1183516" y="1609188"/>
                    <a:pt x="1161912" y="1618136"/>
                    <a:pt x="1139385" y="1618136"/>
                  </a:cubicBezTo>
                  <a:lnTo>
                    <a:pt x="84937" y="1618136"/>
                  </a:lnTo>
                  <a:cubicBezTo>
                    <a:pt x="38028" y="1618136"/>
                    <a:pt x="0" y="1580109"/>
                    <a:pt x="0" y="1533199"/>
                  </a:cubicBezTo>
                  <a:lnTo>
                    <a:pt x="0" y="84937"/>
                  </a:lnTo>
                  <a:cubicBezTo>
                    <a:pt x="0" y="38028"/>
                    <a:pt x="38028" y="0"/>
                    <a:pt x="84937" y="0"/>
                  </a:cubicBezTo>
                  <a:close/>
                </a:path>
              </a:pathLst>
            </a:custGeom>
            <a:solidFill>
              <a:srgbClr val="E1EF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1224322" cy="1761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77899" y="3114439"/>
            <a:ext cx="4648598" cy="6143861"/>
            <a:chOff x="0" y="0"/>
            <a:chExt cx="1224322" cy="1618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4322" cy="1618136"/>
            </a:xfrm>
            <a:custGeom>
              <a:avLst/>
              <a:gdLst/>
              <a:ahLst/>
              <a:cxnLst/>
              <a:rect r="r" b="b" t="t" l="l"/>
              <a:pathLst>
                <a:path h="1618136" w="1224322">
                  <a:moveTo>
                    <a:pt x="84937" y="0"/>
                  </a:moveTo>
                  <a:lnTo>
                    <a:pt x="1139385" y="0"/>
                  </a:lnTo>
                  <a:cubicBezTo>
                    <a:pt x="1186294" y="0"/>
                    <a:pt x="1224322" y="38028"/>
                    <a:pt x="1224322" y="84937"/>
                  </a:cubicBezTo>
                  <a:lnTo>
                    <a:pt x="1224322" y="1533199"/>
                  </a:lnTo>
                  <a:cubicBezTo>
                    <a:pt x="1224322" y="1555726"/>
                    <a:pt x="1215373" y="1577330"/>
                    <a:pt x="1199445" y="1593259"/>
                  </a:cubicBezTo>
                  <a:cubicBezTo>
                    <a:pt x="1183516" y="1609188"/>
                    <a:pt x="1161912" y="1618136"/>
                    <a:pt x="1139385" y="1618136"/>
                  </a:cubicBezTo>
                  <a:lnTo>
                    <a:pt x="84937" y="1618136"/>
                  </a:lnTo>
                  <a:cubicBezTo>
                    <a:pt x="38028" y="1618136"/>
                    <a:pt x="0" y="1580109"/>
                    <a:pt x="0" y="1533199"/>
                  </a:cubicBezTo>
                  <a:lnTo>
                    <a:pt x="0" y="84937"/>
                  </a:lnTo>
                  <a:cubicBezTo>
                    <a:pt x="0" y="38028"/>
                    <a:pt x="38028" y="0"/>
                    <a:pt x="84937" y="0"/>
                  </a:cubicBezTo>
                  <a:close/>
                </a:path>
              </a:pathLst>
            </a:custGeom>
            <a:solidFill>
              <a:srgbClr val="E1EFF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42875"/>
              <a:ext cx="1224322" cy="1761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62560" y="3114439"/>
            <a:ext cx="4648598" cy="6143861"/>
            <a:chOff x="0" y="0"/>
            <a:chExt cx="1224322" cy="1618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4322" cy="1618136"/>
            </a:xfrm>
            <a:custGeom>
              <a:avLst/>
              <a:gdLst/>
              <a:ahLst/>
              <a:cxnLst/>
              <a:rect r="r" b="b" t="t" l="l"/>
              <a:pathLst>
                <a:path h="1618136" w="1224322">
                  <a:moveTo>
                    <a:pt x="84937" y="0"/>
                  </a:moveTo>
                  <a:lnTo>
                    <a:pt x="1139385" y="0"/>
                  </a:lnTo>
                  <a:cubicBezTo>
                    <a:pt x="1186294" y="0"/>
                    <a:pt x="1224322" y="38028"/>
                    <a:pt x="1224322" y="84937"/>
                  </a:cubicBezTo>
                  <a:lnTo>
                    <a:pt x="1224322" y="1533199"/>
                  </a:lnTo>
                  <a:cubicBezTo>
                    <a:pt x="1224322" y="1555726"/>
                    <a:pt x="1215373" y="1577330"/>
                    <a:pt x="1199445" y="1593259"/>
                  </a:cubicBezTo>
                  <a:cubicBezTo>
                    <a:pt x="1183516" y="1609188"/>
                    <a:pt x="1161912" y="1618136"/>
                    <a:pt x="1139385" y="1618136"/>
                  </a:cubicBezTo>
                  <a:lnTo>
                    <a:pt x="84937" y="1618136"/>
                  </a:lnTo>
                  <a:cubicBezTo>
                    <a:pt x="38028" y="1618136"/>
                    <a:pt x="0" y="1580109"/>
                    <a:pt x="0" y="1533199"/>
                  </a:cubicBezTo>
                  <a:lnTo>
                    <a:pt x="0" y="84937"/>
                  </a:lnTo>
                  <a:cubicBezTo>
                    <a:pt x="0" y="38028"/>
                    <a:pt x="38028" y="0"/>
                    <a:pt x="84937" y="0"/>
                  </a:cubicBezTo>
                  <a:close/>
                </a:path>
              </a:pathLst>
            </a:custGeom>
            <a:solidFill>
              <a:srgbClr val="E1EFF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42875"/>
              <a:ext cx="1224322" cy="1761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391579" y="3675010"/>
            <a:ext cx="2990561" cy="1876577"/>
          </a:xfrm>
          <a:custGeom>
            <a:avLst/>
            <a:gdLst/>
            <a:ahLst/>
            <a:cxnLst/>
            <a:rect r="r" b="b" t="t" l="l"/>
            <a:pathLst>
              <a:path h="1876577" w="2990561">
                <a:moveTo>
                  <a:pt x="0" y="0"/>
                </a:moveTo>
                <a:lnTo>
                  <a:pt x="2990561" y="0"/>
                </a:lnTo>
                <a:lnTo>
                  <a:pt x="2990561" y="1876577"/>
                </a:lnTo>
                <a:lnTo>
                  <a:pt x="0" y="1876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838053" y="3862509"/>
            <a:ext cx="3128289" cy="1501579"/>
          </a:xfrm>
          <a:custGeom>
            <a:avLst/>
            <a:gdLst/>
            <a:ahLst/>
            <a:cxnLst/>
            <a:rect r="r" b="b" t="t" l="l"/>
            <a:pathLst>
              <a:path h="1501579" w="3128289">
                <a:moveTo>
                  <a:pt x="0" y="0"/>
                </a:moveTo>
                <a:lnTo>
                  <a:pt x="3128289" y="0"/>
                </a:lnTo>
                <a:lnTo>
                  <a:pt x="3128289" y="1501579"/>
                </a:lnTo>
                <a:lnTo>
                  <a:pt x="0" y="1501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7916701" y="3494187"/>
            <a:ext cx="2454599" cy="2057400"/>
          </a:xfrm>
          <a:custGeom>
            <a:avLst/>
            <a:gdLst/>
            <a:ahLst/>
            <a:cxnLst/>
            <a:rect r="r" b="b" t="t" l="l"/>
            <a:pathLst>
              <a:path h="2057400" w="2454599">
                <a:moveTo>
                  <a:pt x="0" y="0"/>
                </a:moveTo>
                <a:lnTo>
                  <a:pt x="2454598" y="0"/>
                </a:lnTo>
                <a:lnTo>
                  <a:pt x="245459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4" id="14"/>
          <p:cNvGrpSpPr/>
          <p:nvPr/>
        </p:nvGrpSpPr>
        <p:grpSpPr>
          <a:xfrm rot="0">
            <a:off x="4350338" y="463393"/>
            <a:ext cx="9587324" cy="1943073"/>
            <a:chOff x="0" y="0"/>
            <a:chExt cx="12783098" cy="259076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33350"/>
              <a:ext cx="12783098" cy="1525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45"/>
                </a:lnSpc>
              </a:pPr>
              <a:r>
                <a:rPr lang="en-US" sz="6889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analisis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432524"/>
              <a:ext cx="12783098" cy="1158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5A99D1"/>
                  </a:solidFill>
                  <a:latin typeface="Mero Thai"/>
                  <a:ea typeface="Mero Thai"/>
                  <a:cs typeface="Mero Thai"/>
                  <a:sym typeface="Mero Thai"/>
                </a:rPr>
                <a:t>Sistema Actual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849404" y="6237423"/>
            <a:ext cx="4074911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A99D1"/>
                </a:solidFill>
                <a:latin typeface="Intro Rust"/>
                <a:ea typeface="Intro Rust"/>
                <a:cs typeface="Intro Rust"/>
                <a:sym typeface="Intro Rust"/>
              </a:rPr>
              <a:t>Rendimie</a:t>
            </a:r>
            <a:r>
              <a:rPr lang="en-US" sz="2499" strike="noStrike" u="none">
                <a:solidFill>
                  <a:srgbClr val="5A99D1"/>
                </a:solidFill>
                <a:latin typeface="Intro Rust"/>
                <a:ea typeface="Intro Rust"/>
                <a:cs typeface="Intro Rust"/>
                <a:sym typeface="Intro Rust"/>
              </a:rPr>
              <a:t>nto deficiente y baja satisfacción por altos volúmenes de usuarios.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06545" y="6237423"/>
            <a:ext cx="4074911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A99D1"/>
                </a:solidFill>
                <a:latin typeface="Intro Rust"/>
                <a:ea typeface="Intro Rust"/>
                <a:cs typeface="Intro Rust"/>
                <a:sym typeface="Intro Rust"/>
              </a:rPr>
              <a:t>Probl</a:t>
            </a:r>
            <a:r>
              <a:rPr lang="en-US" sz="2499" strike="noStrike" u="none">
                <a:solidFill>
                  <a:srgbClr val="5A99D1"/>
                </a:solidFill>
                <a:latin typeface="Intro Rust"/>
                <a:ea typeface="Intro Rust"/>
                <a:cs typeface="Intro Rust"/>
                <a:sym typeface="Intro Rust"/>
              </a:rPr>
              <a:t>emas en la gestión de incidencias técnicas, causando demoras.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64742" y="6675573"/>
            <a:ext cx="407491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A99D1"/>
                </a:solidFill>
                <a:latin typeface="Intro Rust"/>
                <a:ea typeface="Intro Rust"/>
                <a:cs typeface="Intro Rust"/>
                <a:sym typeface="Intro Rust"/>
              </a:rPr>
              <a:t>Caíd</a:t>
            </a:r>
            <a:r>
              <a:rPr lang="en-US" sz="2499" strike="noStrike" u="none">
                <a:solidFill>
                  <a:srgbClr val="5A99D1"/>
                </a:solidFill>
                <a:latin typeface="Intro Rust"/>
                <a:ea typeface="Intro Rust"/>
                <a:cs typeface="Intro Rust"/>
                <a:sym typeface="Intro Rust"/>
              </a:rPr>
              <a:t>as frecuentes que interrumpen operaciones.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080358"/>
            <a:ext cx="7870357" cy="1081340"/>
            <a:chOff x="0" y="0"/>
            <a:chExt cx="2072851" cy="284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851" cy="284797"/>
            </a:xfrm>
            <a:custGeom>
              <a:avLst/>
              <a:gdLst/>
              <a:ahLst/>
              <a:cxnLst/>
              <a:rect r="r" b="b" t="t" l="l"/>
              <a:pathLst>
                <a:path h="284797" w="2072851">
                  <a:moveTo>
                    <a:pt x="50168" y="0"/>
                  </a:moveTo>
                  <a:lnTo>
                    <a:pt x="2022684" y="0"/>
                  </a:lnTo>
                  <a:cubicBezTo>
                    <a:pt x="2050390" y="0"/>
                    <a:pt x="2072851" y="22461"/>
                    <a:pt x="2072851" y="50168"/>
                  </a:cubicBezTo>
                  <a:lnTo>
                    <a:pt x="2072851" y="234630"/>
                  </a:lnTo>
                  <a:cubicBezTo>
                    <a:pt x="2072851" y="262336"/>
                    <a:pt x="2050390" y="284797"/>
                    <a:pt x="2022684" y="284797"/>
                  </a:cubicBezTo>
                  <a:lnTo>
                    <a:pt x="50168" y="284797"/>
                  </a:lnTo>
                  <a:cubicBezTo>
                    <a:pt x="22461" y="284797"/>
                    <a:pt x="0" y="262336"/>
                    <a:pt x="0" y="234630"/>
                  </a:cubicBezTo>
                  <a:lnTo>
                    <a:pt x="0" y="50168"/>
                  </a:lnTo>
                  <a:cubicBezTo>
                    <a:pt x="0" y="22461"/>
                    <a:pt x="22461" y="0"/>
                    <a:pt x="50168" y="0"/>
                  </a:cubicBezTo>
                  <a:close/>
                </a:path>
              </a:pathLst>
            </a:custGeom>
            <a:solidFill>
              <a:srgbClr val="2C537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072851" cy="380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ero Thai"/>
                  <a:ea typeface="Mero Thai"/>
                  <a:cs typeface="Mero Thai"/>
                  <a:sym typeface="Mero Thai"/>
                </a:rPr>
                <a:t>Microservicio de Usuarios y Autenticación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88943" y="5081502"/>
            <a:ext cx="7870357" cy="1081340"/>
            <a:chOff x="0" y="0"/>
            <a:chExt cx="2072851" cy="2847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2851" cy="284797"/>
            </a:xfrm>
            <a:custGeom>
              <a:avLst/>
              <a:gdLst/>
              <a:ahLst/>
              <a:cxnLst/>
              <a:rect r="r" b="b" t="t" l="l"/>
              <a:pathLst>
                <a:path h="284797" w="2072851">
                  <a:moveTo>
                    <a:pt x="50168" y="0"/>
                  </a:moveTo>
                  <a:lnTo>
                    <a:pt x="2022684" y="0"/>
                  </a:lnTo>
                  <a:cubicBezTo>
                    <a:pt x="2050390" y="0"/>
                    <a:pt x="2072851" y="22461"/>
                    <a:pt x="2072851" y="50168"/>
                  </a:cubicBezTo>
                  <a:lnTo>
                    <a:pt x="2072851" y="234630"/>
                  </a:lnTo>
                  <a:cubicBezTo>
                    <a:pt x="2072851" y="262336"/>
                    <a:pt x="2050390" y="284797"/>
                    <a:pt x="2022684" y="284797"/>
                  </a:cubicBezTo>
                  <a:lnTo>
                    <a:pt x="50168" y="284797"/>
                  </a:lnTo>
                  <a:cubicBezTo>
                    <a:pt x="22461" y="284797"/>
                    <a:pt x="0" y="262336"/>
                    <a:pt x="0" y="234630"/>
                  </a:cubicBezTo>
                  <a:lnTo>
                    <a:pt x="0" y="50168"/>
                  </a:lnTo>
                  <a:cubicBezTo>
                    <a:pt x="0" y="22461"/>
                    <a:pt x="22461" y="0"/>
                    <a:pt x="50168" y="0"/>
                  </a:cubicBezTo>
                  <a:close/>
                </a:path>
              </a:pathLst>
            </a:custGeom>
            <a:solidFill>
              <a:srgbClr val="2C537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072851" cy="380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ero Thai"/>
                  <a:ea typeface="Mero Thai"/>
                  <a:cs typeface="Mero Thai"/>
                  <a:sym typeface="Mero Thai"/>
                </a:rPr>
                <a:t>Microservicio de Evaluaciones y Reportes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6626943"/>
            <a:ext cx="7870357" cy="1081340"/>
            <a:chOff x="0" y="0"/>
            <a:chExt cx="2072851" cy="2847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2851" cy="284797"/>
            </a:xfrm>
            <a:custGeom>
              <a:avLst/>
              <a:gdLst/>
              <a:ahLst/>
              <a:cxnLst/>
              <a:rect r="r" b="b" t="t" l="l"/>
              <a:pathLst>
                <a:path h="284797" w="2072851">
                  <a:moveTo>
                    <a:pt x="50168" y="0"/>
                  </a:moveTo>
                  <a:lnTo>
                    <a:pt x="2022684" y="0"/>
                  </a:lnTo>
                  <a:cubicBezTo>
                    <a:pt x="2050390" y="0"/>
                    <a:pt x="2072851" y="22461"/>
                    <a:pt x="2072851" y="50168"/>
                  </a:cubicBezTo>
                  <a:lnTo>
                    <a:pt x="2072851" y="234630"/>
                  </a:lnTo>
                  <a:cubicBezTo>
                    <a:pt x="2072851" y="262336"/>
                    <a:pt x="2050390" y="284797"/>
                    <a:pt x="2022684" y="284797"/>
                  </a:cubicBezTo>
                  <a:lnTo>
                    <a:pt x="50168" y="284797"/>
                  </a:lnTo>
                  <a:cubicBezTo>
                    <a:pt x="22461" y="284797"/>
                    <a:pt x="0" y="262336"/>
                    <a:pt x="0" y="234630"/>
                  </a:cubicBezTo>
                  <a:lnTo>
                    <a:pt x="0" y="50168"/>
                  </a:lnTo>
                  <a:cubicBezTo>
                    <a:pt x="0" y="22461"/>
                    <a:pt x="22461" y="0"/>
                    <a:pt x="50168" y="0"/>
                  </a:cubicBezTo>
                  <a:close/>
                </a:path>
              </a:pathLst>
            </a:custGeom>
            <a:solidFill>
              <a:srgbClr val="2C537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2072851" cy="380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ero Thai"/>
                  <a:ea typeface="Mero Thai"/>
                  <a:cs typeface="Mero Thai"/>
                  <a:sym typeface="Mero Thai"/>
                </a:rPr>
                <a:t>Microservicio de Gestión de Cursos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88943" y="6628087"/>
            <a:ext cx="7870357" cy="1081340"/>
            <a:chOff x="0" y="0"/>
            <a:chExt cx="2072851" cy="2847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72851" cy="284797"/>
            </a:xfrm>
            <a:custGeom>
              <a:avLst/>
              <a:gdLst/>
              <a:ahLst/>
              <a:cxnLst/>
              <a:rect r="r" b="b" t="t" l="l"/>
              <a:pathLst>
                <a:path h="284797" w="2072851">
                  <a:moveTo>
                    <a:pt x="50168" y="0"/>
                  </a:moveTo>
                  <a:lnTo>
                    <a:pt x="2022684" y="0"/>
                  </a:lnTo>
                  <a:cubicBezTo>
                    <a:pt x="2050390" y="0"/>
                    <a:pt x="2072851" y="22461"/>
                    <a:pt x="2072851" y="50168"/>
                  </a:cubicBezTo>
                  <a:lnTo>
                    <a:pt x="2072851" y="234630"/>
                  </a:lnTo>
                  <a:cubicBezTo>
                    <a:pt x="2072851" y="262336"/>
                    <a:pt x="2050390" y="284797"/>
                    <a:pt x="2022684" y="284797"/>
                  </a:cubicBezTo>
                  <a:lnTo>
                    <a:pt x="50168" y="284797"/>
                  </a:lnTo>
                  <a:cubicBezTo>
                    <a:pt x="22461" y="284797"/>
                    <a:pt x="0" y="262336"/>
                    <a:pt x="0" y="234630"/>
                  </a:cubicBezTo>
                  <a:lnTo>
                    <a:pt x="0" y="50168"/>
                  </a:lnTo>
                  <a:cubicBezTo>
                    <a:pt x="0" y="22461"/>
                    <a:pt x="22461" y="0"/>
                    <a:pt x="50168" y="0"/>
                  </a:cubicBezTo>
                  <a:close/>
                </a:path>
              </a:pathLst>
            </a:custGeom>
            <a:solidFill>
              <a:srgbClr val="2C537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2072851" cy="380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ero Thai"/>
                  <a:ea typeface="Mero Thai"/>
                  <a:cs typeface="Mero Thai"/>
                  <a:sym typeface="Mero Thai"/>
                </a:rPr>
                <a:t>Microservicio de Gestión de Soporte Técnico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8175816"/>
            <a:ext cx="7870357" cy="1081340"/>
            <a:chOff x="0" y="0"/>
            <a:chExt cx="2072851" cy="2847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72851" cy="284797"/>
            </a:xfrm>
            <a:custGeom>
              <a:avLst/>
              <a:gdLst/>
              <a:ahLst/>
              <a:cxnLst/>
              <a:rect r="r" b="b" t="t" l="l"/>
              <a:pathLst>
                <a:path h="284797" w="2072851">
                  <a:moveTo>
                    <a:pt x="50168" y="0"/>
                  </a:moveTo>
                  <a:lnTo>
                    <a:pt x="2022684" y="0"/>
                  </a:lnTo>
                  <a:cubicBezTo>
                    <a:pt x="2050390" y="0"/>
                    <a:pt x="2072851" y="22461"/>
                    <a:pt x="2072851" y="50168"/>
                  </a:cubicBezTo>
                  <a:lnTo>
                    <a:pt x="2072851" y="234630"/>
                  </a:lnTo>
                  <a:cubicBezTo>
                    <a:pt x="2072851" y="262336"/>
                    <a:pt x="2050390" y="284797"/>
                    <a:pt x="2022684" y="284797"/>
                  </a:cubicBezTo>
                  <a:lnTo>
                    <a:pt x="50168" y="284797"/>
                  </a:lnTo>
                  <a:cubicBezTo>
                    <a:pt x="22461" y="284797"/>
                    <a:pt x="0" y="262336"/>
                    <a:pt x="0" y="234630"/>
                  </a:cubicBezTo>
                  <a:lnTo>
                    <a:pt x="0" y="50168"/>
                  </a:lnTo>
                  <a:cubicBezTo>
                    <a:pt x="0" y="22461"/>
                    <a:pt x="22461" y="0"/>
                    <a:pt x="50168" y="0"/>
                  </a:cubicBezTo>
                  <a:close/>
                </a:path>
              </a:pathLst>
            </a:custGeom>
            <a:solidFill>
              <a:srgbClr val="2C537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2072851" cy="380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ero Thai"/>
                  <a:ea typeface="Mero Thai"/>
                  <a:cs typeface="Mero Thai"/>
                  <a:sym typeface="Mero Thai"/>
                </a:rPr>
                <a:t>Microservicio de Gestión de Contenido Educativo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388943" y="8176960"/>
            <a:ext cx="7870357" cy="1081340"/>
            <a:chOff x="0" y="0"/>
            <a:chExt cx="2072851" cy="28479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72851" cy="284797"/>
            </a:xfrm>
            <a:custGeom>
              <a:avLst/>
              <a:gdLst/>
              <a:ahLst/>
              <a:cxnLst/>
              <a:rect r="r" b="b" t="t" l="l"/>
              <a:pathLst>
                <a:path h="284797" w="2072851">
                  <a:moveTo>
                    <a:pt x="50168" y="0"/>
                  </a:moveTo>
                  <a:lnTo>
                    <a:pt x="2022684" y="0"/>
                  </a:lnTo>
                  <a:cubicBezTo>
                    <a:pt x="2050390" y="0"/>
                    <a:pt x="2072851" y="22461"/>
                    <a:pt x="2072851" y="50168"/>
                  </a:cubicBezTo>
                  <a:lnTo>
                    <a:pt x="2072851" y="234630"/>
                  </a:lnTo>
                  <a:cubicBezTo>
                    <a:pt x="2072851" y="262336"/>
                    <a:pt x="2050390" y="284797"/>
                    <a:pt x="2022684" y="284797"/>
                  </a:cubicBezTo>
                  <a:lnTo>
                    <a:pt x="50168" y="284797"/>
                  </a:lnTo>
                  <a:cubicBezTo>
                    <a:pt x="22461" y="284797"/>
                    <a:pt x="0" y="262336"/>
                    <a:pt x="0" y="234630"/>
                  </a:cubicBezTo>
                  <a:lnTo>
                    <a:pt x="0" y="50168"/>
                  </a:lnTo>
                  <a:cubicBezTo>
                    <a:pt x="0" y="22461"/>
                    <a:pt x="22461" y="0"/>
                    <a:pt x="50168" y="0"/>
                  </a:cubicBezTo>
                  <a:close/>
                </a:path>
              </a:pathLst>
            </a:custGeom>
            <a:solidFill>
              <a:srgbClr val="2C537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0"/>
              <a:ext cx="2072851" cy="380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ero Thai"/>
                  <a:ea typeface="Mero Thai"/>
                  <a:cs typeface="Mero Thai"/>
                  <a:sym typeface="Mero Thai"/>
                </a:rPr>
                <a:t>Microservicio de Pagos y Promociones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1028700"/>
            <a:ext cx="11027944" cy="1943073"/>
            <a:chOff x="0" y="0"/>
            <a:chExt cx="14703926" cy="2590764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133350"/>
              <a:ext cx="14703926" cy="1525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45"/>
                </a:lnSpc>
              </a:pPr>
              <a:r>
                <a:rPr lang="en-US" sz="6889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Nueva arquitectura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432524"/>
              <a:ext cx="14703926" cy="1158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4800">
                  <a:solidFill>
                    <a:srgbClr val="5A99D1"/>
                  </a:solidFill>
                  <a:latin typeface="Mero Thai"/>
                  <a:ea typeface="Mero Thai"/>
                  <a:cs typeface="Mero Thai"/>
                  <a:sym typeface="Mero Thai"/>
                </a:rPr>
                <a:t>Microservicios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4667140" y="1028700"/>
            <a:ext cx="2592160" cy="3072603"/>
          </a:xfrm>
          <a:custGeom>
            <a:avLst/>
            <a:gdLst/>
            <a:ahLst/>
            <a:cxnLst/>
            <a:rect r="r" b="b" t="t" l="l"/>
            <a:pathLst>
              <a:path h="3072603" w="2592160">
                <a:moveTo>
                  <a:pt x="0" y="0"/>
                </a:moveTo>
                <a:lnTo>
                  <a:pt x="2592160" y="0"/>
                </a:lnTo>
                <a:lnTo>
                  <a:pt x="2592160" y="3072603"/>
                </a:lnTo>
                <a:lnTo>
                  <a:pt x="0" y="3072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39608">
            <a:off x="14627140" y="603014"/>
            <a:ext cx="2920680" cy="2352475"/>
          </a:xfrm>
          <a:custGeom>
            <a:avLst/>
            <a:gdLst/>
            <a:ahLst/>
            <a:cxnLst/>
            <a:rect r="r" b="b" t="t" l="l"/>
            <a:pathLst>
              <a:path h="2352475" w="2920680">
                <a:moveTo>
                  <a:pt x="0" y="0"/>
                </a:moveTo>
                <a:lnTo>
                  <a:pt x="2920679" y="0"/>
                </a:lnTo>
                <a:lnTo>
                  <a:pt x="2920679" y="2352475"/>
                </a:lnTo>
                <a:lnTo>
                  <a:pt x="0" y="23524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1943073"/>
            <a:chOff x="0" y="0"/>
            <a:chExt cx="21640800" cy="25907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33350"/>
              <a:ext cx="21640800" cy="1525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45"/>
                </a:lnSpc>
              </a:pPr>
              <a:r>
                <a:rPr lang="en-US" sz="6889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¿COMO LO HAREMOS?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432524"/>
              <a:ext cx="21640800" cy="1158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799">
                  <a:solidFill>
                    <a:srgbClr val="5A99D1"/>
                  </a:solidFill>
                  <a:latin typeface="Mero Thai"/>
                  <a:ea typeface="Mero Thai"/>
                  <a:cs typeface="Mero Thai"/>
                  <a:sym typeface="Mero Thai"/>
                </a:rPr>
                <a:t>Herramientas a utilizar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199759" y="4163494"/>
            <a:ext cx="4648966" cy="7280546"/>
            <a:chOff x="0" y="0"/>
            <a:chExt cx="1224419" cy="19175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24419" cy="1917510"/>
            </a:xfrm>
            <a:custGeom>
              <a:avLst/>
              <a:gdLst/>
              <a:ahLst/>
              <a:cxnLst/>
              <a:rect r="r" b="b" t="t" l="l"/>
              <a:pathLst>
                <a:path h="1917510" w="1224419">
                  <a:moveTo>
                    <a:pt x="84930" y="0"/>
                  </a:moveTo>
                  <a:lnTo>
                    <a:pt x="1139489" y="0"/>
                  </a:lnTo>
                  <a:cubicBezTo>
                    <a:pt x="1162014" y="0"/>
                    <a:pt x="1183616" y="8948"/>
                    <a:pt x="1199544" y="24875"/>
                  </a:cubicBezTo>
                  <a:cubicBezTo>
                    <a:pt x="1215471" y="40803"/>
                    <a:pt x="1224419" y="62405"/>
                    <a:pt x="1224419" y="84930"/>
                  </a:cubicBezTo>
                  <a:lnTo>
                    <a:pt x="1224419" y="1832580"/>
                  </a:lnTo>
                  <a:cubicBezTo>
                    <a:pt x="1224419" y="1855105"/>
                    <a:pt x="1215471" y="1876707"/>
                    <a:pt x="1199544" y="1892634"/>
                  </a:cubicBezTo>
                  <a:cubicBezTo>
                    <a:pt x="1183616" y="1908562"/>
                    <a:pt x="1162014" y="1917510"/>
                    <a:pt x="1139489" y="1917510"/>
                  </a:cubicBezTo>
                  <a:lnTo>
                    <a:pt x="84930" y="1917510"/>
                  </a:lnTo>
                  <a:cubicBezTo>
                    <a:pt x="62405" y="1917510"/>
                    <a:pt x="40803" y="1908562"/>
                    <a:pt x="24875" y="1892634"/>
                  </a:cubicBezTo>
                  <a:cubicBezTo>
                    <a:pt x="8948" y="1876707"/>
                    <a:pt x="0" y="1855105"/>
                    <a:pt x="0" y="1832580"/>
                  </a:cubicBezTo>
                  <a:lnTo>
                    <a:pt x="0" y="84930"/>
                  </a:lnTo>
                  <a:cubicBezTo>
                    <a:pt x="0" y="62405"/>
                    <a:pt x="8948" y="40803"/>
                    <a:pt x="24875" y="24875"/>
                  </a:cubicBezTo>
                  <a:cubicBezTo>
                    <a:pt x="40803" y="8948"/>
                    <a:pt x="62405" y="0"/>
                    <a:pt x="84930" y="0"/>
                  </a:cubicBezTo>
                  <a:close/>
                </a:path>
              </a:pathLst>
            </a:custGeom>
            <a:solidFill>
              <a:srgbClr val="5A99D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42875"/>
              <a:ext cx="1224419" cy="2060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814197" y="3479689"/>
            <a:ext cx="1420089" cy="142008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8D0F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trike="noStrike" u="none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39275" y="4163494"/>
            <a:ext cx="4648966" cy="7280546"/>
            <a:chOff x="0" y="0"/>
            <a:chExt cx="1224419" cy="19175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24419" cy="1917510"/>
            </a:xfrm>
            <a:custGeom>
              <a:avLst/>
              <a:gdLst/>
              <a:ahLst/>
              <a:cxnLst/>
              <a:rect r="r" b="b" t="t" l="l"/>
              <a:pathLst>
                <a:path h="1917510" w="1224419">
                  <a:moveTo>
                    <a:pt x="84930" y="0"/>
                  </a:moveTo>
                  <a:lnTo>
                    <a:pt x="1139489" y="0"/>
                  </a:lnTo>
                  <a:cubicBezTo>
                    <a:pt x="1162014" y="0"/>
                    <a:pt x="1183616" y="8948"/>
                    <a:pt x="1199544" y="24875"/>
                  </a:cubicBezTo>
                  <a:cubicBezTo>
                    <a:pt x="1215471" y="40803"/>
                    <a:pt x="1224419" y="62405"/>
                    <a:pt x="1224419" y="84930"/>
                  </a:cubicBezTo>
                  <a:lnTo>
                    <a:pt x="1224419" y="1832580"/>
                  </a:lnTo>
                  <a:cubicBezTo>
                    <a:pt x="1224419" y="1855105"/>
                    <a:pt x="1215471" y="1876707"/>
                    <a:pt x="1199544" y="1892634"/>
                  </a:cubicBezTo>
                  <a:cubicBezTo>
                    <a:pt x="1183616" y="1908562"/>
                    <a:pt x="1162014" y="1917510"/>
                    <a:pt x="1139489" y="1917510"/>
                  </a:cubicBezTo>
                  <a:lnTo>
                    <a:pt x="84930" y="1917510"/>
                  </a:lnTo>
                  <a:cubicBezTo>
                    <a:pt x="62405" y="1917510"/>
                    <a:pt x="40803" y="1908562"/>
                    <a:pt x="24875" y="1892634"/>
                  </a:cubicBezTo>
                  <a:cubicBezTo>
                    <a:pt x="8948" y="1876707"/>
                    <a:pt x="0" y="1855105"/>
                    <a:pt x="0" y="1832580"/>
                  </a:cubicBezTo>
                  <a:lnTo>
                    <a:pt x="0" y="84930"/>
                  </a:lnTo>
                  <a:cubicBezTo>
                    <a:pt x="0" y="62405"/>
                    <a:pt x="8948" y="40803"/>
                    <a:pt x="24875" y="24875"/>
                  </a:cubicBezTo>
                  <a:cubicBezTo>
                    <a:pt x="40803" y="8948"/>
                    <a:pt x="62405" y="0"/>
                    <a:pt x="84930" y="0"/>
                  </a:cubicBezTo>
                  <a:close/>
                </a:path>
              </a:pathLst>
            </a:custGeom>
            <a:solidFill>
              <a:srgbClr val="5A99D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42875"/>
              <a:ext cx="1224419" cy="2060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54692" y="3479689"/>
            <a:ext cx="1420089" cy="142008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8D0F0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trike="noStrike" u="none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02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549650" y="7321298"/>
            <a:ext cx="3949184" cy="178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2F9FF"/>
                </a:solidFill>
                <a:latin typeface="Mero Thai"/>
                <a:ea typeface="Mero Thai"/>
                <a:cs typeface="Mero Thai"/>
                <a:sym typeface="Mero Thai"/>
              </a:rPr>
              <a:t>Desacoplamiento, flexibilidad y simplicidad en su gestión y mantenimiento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069937" y="5076825"/>
            <a:ext cx="2908609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Intro Rust"/>
                <a:ea typeface="Intro Rust"/>
                <a:cs typeface="Intro Rust"/>
                <a:sym typeface="Intro Rust"/>
              </a:rPr>
              <a:t>base de datos MySQL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10432" y="5076825"/>
            <a:ext cx="2908609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Intro Rust"/>
                <a:ea typeface="Intro Rust"/>
                <a:cs typeface="Intro Rust"/>
                <a:sym typeface="Intro Rust"/>
              </a:rPr>
              <a:t>servici</a:t>
            </a:r>
            <a:r>
              <a:rPr lang="en-US" sz="3600" strike="noStrike" u="none">
                <a:solidFill>
                  <a:srgbClr val="FFFFFF"/>
                </a:solidFill>
                <a:latin typeface="Intro Rust"/>
                <a:ea typeface="Intro Rust"/>
                <a:cs typeface="Intro Rust"/>
                <a:sym typeface="Intro Rust"/>
              </a:rPr>
              <a:t>os de la nube AWS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789166" y="7102223"/>
            <a:ext cx="3949184" cy="22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2F9FF"/>
                </a:solidFill>
                <a:latin typeface="Mero Thai"/>
                <a:ea typeface="Mero Thai"/>
                <a:cs typeface="Mero Thai"/>
                <a:sym typeface="Mero Thai"/>
              </a:rPr>
              <a:t>Confiabilidad, escalabilidad y amplias capacidades técnicas disponibles en este proveedor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83573" y="297"/>
            <a:ext cx="6904427" cy="10286703"/>
          </a:xfrm>
          <a:custGeom>
            <a:avLst/>
            <a:gdLst/>
            <a:ahLst/>
            <a:cxnLst/>
            <a:rect r="r" b="b" t="t" l="l"/>
            <a:pathLst>
              <a:path h="10286703" w="6904427">
                <a:moveTo>
                  <a:pt x="0" y="0"/>
                </a:moveTo>
                <a:lnTo>
                  <a:pt x="6904427" y="0"/>
                </a:lnTo>
                <a:lnTo>
                  <a:pt x="6904427" y="10286703"/>
                </a:lnTo>
                <a:lnTo>
                  <a:pt x="0" y="10286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9907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852844"/>
            <a:ext cx="2336602" cy="2406613"/>
          </a:xfrm>
          <a:custGeom>
            <a:avLst/>
            <a:gdLst/>
            <a:ahLst/>
            <a:cxnLst/>
            <a:rect r="r" b="b" t="t" l="l"/>
            <a:pathLst>
              <a:path h="2406613" w="2336602">
                <a:moveTo>
                  <a:pt x="0" y="0"/>
                </a:moveTo>
                <a:lnTo>
                  <a:pt x="2336602" y="0"/>
                </a:lnTo>
                <a:lnTo>
                  <a:pt x="2336602" y="2406613"/>
                </a:lnTo>
                <a:lnTo>
                  <a:pt x="0" y="2406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488512" y="1028700"/>
            <a:ext cx="10030984" cy="1943073"/>
            <a:chOff x="0" y="0"/>
            <a:chExt cx="13374645" cy="25907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33350"/>
              <a:ext cx="13374645" cy="1525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645"/>
                </a:lnSpc>
              </a:pPr>
              <a:r>
                <a:rPr lang="en-US" sz="6889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Trabajo Colectivo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32524"/>
              <a:ext cx="13374645" cy="1158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5A99D1"/>
                  </a:solidFill>
                  <a:latin typeface="Mero Thai"/>
                  <a:ea typeface="Mero Thai"/>
                  <a:cs typeface="Mero Thai"/>
                  <a:sym typeface="Mero Thai"/>
                </a:rPr>
                <a:t>Miro y Trello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30715" y="4598594"/>
            <a:ext cx="6487445" cy="441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4495E"/>
                </a:solidFill>
                <a:latin typeface="Mero Thai"/>
                <a:ea typeface="Mero Thai"/>
                <a:cs typeface="Mero Thai"/>
                <a:sym typeface="Mero Thai"/>
              </a:rPr>
              <a:t>Durante el proyecto, se usaron herramientas colaborativas como </a:t>
            </a:r>
            <a:r>
              <a:rPr lang="en-US" b="true" sz="2499">
                <a:solidFill>
                  <a:srgbClr val="34495E"/>
                </a:solidFill>
                <a:latin typeface="Mero Thai Bold"/>
                <a:ea typeface="Mero Thai Bold"/>
                <a:cs typeface="Mero Thai Bold"/>
                <a:sym typeface="Mero Thai Bold"/>
              </a:rPr>
              <a:t>Trello </a:t>
            </a:r>
            <a:r>
              <a:rPr lang="en-US" sz="2499">
                <a:solidFill>
                  <a:srgbClr val="34495E"/>
                </a:solidFill>
                <a:latin typeface="Mero Thai"/>
                <a:ea typeface="Mero Thai"/>
                <a:cs typeface="Mero Thai"/>
                <a:sym typeface="Mero Thai"/>
              </a:rPr>
              <a:t>y </a:t>
            </a:r>
            <a:r>
              <a:rPr lang="en-US" b="true" sz="2499">
                <a:solidFill>
                  <a:srgbClr val="34495E"/>
                </a:solidFill>
                <a:latin typeface="Mero Thai Bold"/>
                <a:ea typeface="Mero Thai Bold"/>
                <a:cs typeface="Mero Thai Bold"/>
                <a:sym typeface="Mero Thai Bold"/>
              </a:rPr>
              <a:t>Miro </a:t>
            </a:r>
            <a:r>
              <a:rPr lang="en-US" sz="2499">
                <a:solidFill>
                  <a:srgbClr val="34495E"/>
                </a:solidFill>
                <a:latin typeface="Mero Thai"/>
                <a:ea typeface="Mero Thai"/>
                <a:cs typeface="Mero Thai"/>
                <a:sym typeface="Mero Thai"/>
              </a:rPr>
              <a:t>para organizar actividades y fomentar la participación del equipo. Trello ayudó en la planificación ágil y asignación de roles, mientras que Miro facilitó sesiones de lluvia de ideas. Ambas plataformas mejoraron la comunicación y estructuraron el flujo de trabajo desde el inicio del proyecto.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6696">
            <a:off x="16751527" y="7654721"/>
            <a:ext cx="1547911" cy="2702702"/>
          </a:xfrm>
          <a:custGeom>
            <a:avLst/>
            <a:gdLst/>
            <a:ahLst/>
            <a:cxnLst/>
            <a:rect r="r" b="b" t="t" l="l"/>
            <a:pathLst>
              <a:path h="2702702" w="1547911">
                <a:moveTo>
                  <a:pt x="0" y="0"/>
                </a:moveTo>
                <a:lnTo>
                  <a:pt x="1547911" y="0"/>
                </a:lnTo>
                <a:lnTo>
                  <a:pt x="1547911" y="2702702"/>
                </a:lnTo>
                <a:lnTo>
                  <a:pt x="0" y="2702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2778656" cy="2222925"/>
          </a:xfrm>
          <a:custGeom>
            <a:avLst/>
            <a:gdLst/>
            <a:ahLst/>
            <a:cxnLst/>
            <a:rect r="r" b="b" t="t" l="l"/>
            <a:pathLst>
              <a:path h="2222925" w="2778656">
                <a:moveTo>
                  <a:pt x="0" y="0"/>
                </a:moveTo>
                <a:lnTo>
                  <a:pt x="2778656" y="0"/>
                </a:lnTo>
                <a:lnTo>
                  <a:pt x="2778656" y="2222925"/>
                </a:lnTo>
                <a:lnTo>
                  <a:pt x="0" y="22229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4717856" y="1030955"/>
            <a:ext cx="12541444" cy="1943073"/>
            <a:chOff x="0" y="0"/>
            <a:chExt cx="16721925" cy="25907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33350"/>
              <a:ext cx="16721925" cy="1525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45"/>
                </a:lnSpc>
              </a:pPr>
              <a:r>
                <a:rPr lang="en-US" sz="6889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Desafíos</a:t>
              </a:r>
              <a:r>
                <a:rPr lang="en-US" sz="6889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 </a:t>
              </a:r>
              <a:r>
                <a:rPr lang="en-US" sz="6889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éticos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32524"/>
              <a:ext cx="16721925" cy="1158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5A99D1"/>
                  </a:solidFill>
                  <a:latin typeface="Mero Thai"/>
                  <a:ea typeface="Mero Thai"/>
                  <a:cs typeface="Mero Thai"/>
                  <a:sym typeface="Mero Thai"/>
                </a:rPr>
                <a:t>Priv</a:t>
              </a:r>
              <a:r>
                <a:rPr lang="en-US" sz="4800" strike="noStrike" u="none">
                  <a:solidFill>
                    <a:srgbClr val="5A99D1"/>
                  </a:solidFill>
                  <a:latin typeface="Mero Thai"/>
                  <a:ea typeface="Mero Thai"/>
                  <a:cs typeface="Mero Thai"/>
                  <a:sym typeface="Mero Thai"/>
                </a:rPr>
                <a:t>acidad de datos y responsabilidad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4459486"/>
            <a:ext cx="7870357" cy="1081340"/>
            <a:chOff x="0" y="0"/>
            <a:chExt cx="2072851" cy="2847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72851" cy="284797"/>
            </a:xfrm>
            <a:custGeom>
              <a:avLst/>
              <a:gdLst/>
              <a:ahLst/>
              <a:cxnLst/>
              <a:rect r="r" b="b" t="t" l="l"/>
              <a:pathLst>
                <a:path h="284797" w="2072851">
                  <a:moveTo>
                    <a:pt x="50168" y="0"/>
                  </a:moveTo>
                  <a:lnTo>
                    <a:pt x="2022684" y="0"/>
                  </a:lnTo>
                  <a:cubicBezTo>
                    <a:pt x="2050390" y="0"/>
                    <a:pt x="2072851" y="22461"/>
                    <a:pt x="2072851" y="50168"/>
                  </a:cubicBezTo>
                  <a:lnTo>
                    <a:pt x="2072851" y="234630"/>
                  </a:lnTo>
                  <a:cubicBezTo>
                    <a:pt x="2072851" y="262336"/>
                    <a:pt x="2050390" y="284797"/>
                    <a:pt x="2022684" y="284797"/>
                  </a:cubicBezTo>
                  <a:lnTo>
                    <a:pt x="50168" y="284797"/>
                  </a:lnTo>
                  <a:cubicBezTo>
                    <a:pt x="22461" y="284797"/>
                    <a:pt x="0" y="262336"/>
                    <a:pt x="0" y="234630"/>
                  </a:cubicBezTo>
                  <a:lnTo>
                    <a:pt x="0" y="50168"/>
                  </a:lnTo>
                  <a:cubicBezTo>
                    <a:pt x="0" y="22461"/>
                    <a:pt x="22461" y="0"/>
                    <a:pt x="50168" y="0"/>
                  </a:cubicBezTo>
                  <a:close/>
                </a:path>
              </a:pathLst>
            </a:custGeom>
            <a:solidFill>
              <a:srgbClr val="2C537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2072851" cy="380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ero Thai"/>
                  <a:ea typeface="Mero Thai"/>
                  <a:cs typeface="Mero Thai"/>
                  <a:sym typeface="Mero Thai"/>
                </a:rPr>
                <a:t>Privacidad de Datos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388943" y="4460631"/>
            <a:ext cx="7870357" cy="1081340"/>
            <a:chOff x="0" y="0"/>
            <a:chExt cx="2072851" cy="2847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72851" cy="284797"/>
            </a:xfrm>
            <a:custGeom>
              <a:avLst/>
              <a:gdLst/>
              <a:ahLst/>
              <a:cxnLst/>
              <a:rect r="r" b="b" t="t" l="l"/>
              <a:pathLst>
                <a:path h="284797" w="2072851">
                  <a:moveTo>
                    <a:pt x="50168" y="0"/>
                  </a:moveTo>
                  <a:lnTo>
                    <a:pt x="2022684" y="0"/>
                  </a:lnTo>
                  <a:cubicBezTo>
                    <a:pt x="2050390" y="0"/>
                    <a:pt x="2072851" y="22461"/>
                    <a:pt x="2072851" y="50168"/>
                  </a:cubicBezTo>
                  <a:lnTo>
                    <a:pt x="2072851" y="234630"/>
                  </a:lnTo>
                  <a:cubicBezTo>
                    <a:pt x="2072851" y="262336"/>
                    <a:pt x="2050390" y="284797"/>
                    <a:pt x="2022684" y="284797"/>
                  </a:cubicBezTo>
                  <a:lnTo>
                    <a:pt x="50168" y="284797"/>
                  </a:lnTo>
                  <a:cubicBezTo>
                    <a:pt x="22461" y="284797"/>
                    <a:pt x="0" y="262336"/>
                    <a:pt x="0" y="234630"/>
                  </a:cubicBezTo>
                  <a:lnTo>
                    <a:pt x="0" y="50168"/>
                  </a:lnTo>
                  <a:cubicBezTo>
                    <a:pt x="0" y="22461"/>
                    <a:pt x="22461" y="0"/>
                    <a:pt x="50168" y="0"/>
                  </a:cubicBezTo>
                  <a:close/>
                </a:path>
              </a:pathLst>
            </a:custGeom>
            <a:solidFill>
              <a:srgbClr val="2C537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2072851" cy="380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ero Thai"/>
                  <a:ea typeface="Mero Thai"/>
                  <a:cs typeface="Mero Thai"/>
                  <a:sym typeface="Mero Thai"/>
                </a:rPr>
                <a:t>Responsabilidad en el Despliegue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6006071"/>
            <a:ext cx="7870357" cy="1081340"/>
            <a:chOff x="0" y="0"/>
            <a:chExt cx="2072851" cy="2847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72851" cy="284797"/>
            </a:xfrm>
            <a:custGeom>
              <a:avLst/>
              <a:gdLst/>
              <a:ahLst/>
              <a:cxnLst/>
              <a:rect r="r" b="b" t="t" l="l"/>
              <a:pathLst>
                <a:path h="284797" w="2072851">
                  <a:moveTo>
                    <a:pt x="50168" y="0"/>
                  </a:moveTo>
                  <a:lnTo>
                    <a:pt x="2022684" y="0"/>
                  </a:lnTo>
                  <a:cubicBezTo>
                    <a:pt x="2050390" y="0"/>
                    <a:pt x="2072851" y="22461"/>
                    <a:pt x="2072851" y="50168"/>
                  </a:cubicBezTo>
                  <a:lnTo>
                    <a:pt x="2072851" y="234630"/>
                  </a:lnTo>
                  <a:cubicBezTo>
                    <a:pt x="2072851" y="262336"/>
                    <a:pt x="2050390" y="284797"/>
                    <a:pt x="2022684" y="284797"/>
                  </a:cubicBezTo>
                  <a:lnTo>
                    <a:pt x="50168" y="284797"/>
                  </a:lnTo>
                  <a:cubicBezTo>
                    <a:pt x="22461" y="284797"/>
                    <a:pt x="0" y="262336"/>
                    <a:pt x="0" y="234630"/>
                  </a:cubicBezTo>
                  <a:lnTo>
                    <a:pt x="0" y="50168"/>
                  </a:lnTo>
                  <a:cubicBezTo>
                    <a:pt x="0" y="22461"/>
                    <a:pt x="22461" y="0"/>
                    <a:pt x="50168" y="0"/>
                  </a:cubicBezTo>
                  <a:close/>
                </a:path>
              </a:pathLst>
            </a:custGeom>
            <a:solidFill>
              <a:srgbClr val="2C537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2072851" cy="380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ero Thai"/>
                  <a:ea typeface="Mero Thai"/>
                  <a:cs typeface="Mero Thai"/>
                  <a:sym typeface="Mero Thai"/>
                </a:rPr>
                <a:t>Transparencia con los Usuarios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388943" y="6007215"/>
            <a:ext cx="7870357" cy="1081340"/>
            <a:chOff x="0" y="0"/>
            <a:chExt cx="2072851" cy="2847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72851" cy="284797"/>
            </a:xfrm>
            <a:custGeom>
              <a:avLst/>
              <a:gdLst/>
              <a:ahLst/>
              <a:cxnLst/>
              <a:rect r="r" b="b" t="t" l="l"/>
              <a:pathLst>
                <a:path h="284797" w="2072851">
                  <a:moveTo>
                    <a:pt x="50168" y="0"/>
                  </a:moveTo>
                  <a:lnTo>
                    <a:pt x="2022684" y="0"/>
                  </a:lnTo>
                  <a:cubicBezTo>
                    <a:pt x="2050390" y="0"/>
                    <a:pt x="2072851" y="22461"/>
                    <a:pt x="2072851" y="50168"/>
                  </a:cubicBezTo>
                  <a:lnTo>
                    <a:pt x="2072851" y="234630"/>
                  </a:lnTo>
                  <a:cubicBezTo>
                    <a:pt x="2072851" y="262336"/>
                    <a:pt x="2050390" y="284797"/>
                    <a:pt x="2022684" y="284797"/>
                  </a:cubicBezTo>
                  <a:lnTo>
                    <a:pt x="50168" y="284797"/>
                  </a:lnTo>
                  <a:cubicBezTo>
                    <a:pt x="22461" y="284797"/>
                    <a:pt x="0" y="262336"/>
                    <a:pt x="0" y="234630"/>
                  </a:cubicBezTo>
                  <a:lnTo>
                    <a:pt x="0" y="50168"/>
                  </a:lnTo>
                  <a:cubicBezTo>
                    <a:pt x="0" y="22461"/>
                    <a:pt x="22461" y="0"/>
                    <a:pt x="50168" y="0"/>
                  </a:cubicBezTo>
                  <a:close/>
                </a:path>
              </a:pathLst>
            </a:custGeom>
            <a:solidFill>
              <a:srgbClr val="2C537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2072851" cy="380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ero Thai"/>
                  <a:ea typeface="Mero Thai"/>
                  <a:cs typeface="Mero Thai"/>
                  <a:sym typeface="Mero Thai"/>
                </a:rPr>
                <a:t>Impacto en el Empleo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208821" y="7556088"/>
            <a:ext cx="7870357" cy="1081340"/>
            <a:chOff x="0" y="0"/>
            <a:chExt cx="2072851" cy="28479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72851" cy="284797"/>
            </a:xfrm>
            <a:custGeom>
              <a:avLst/>
              <a:gdLst/>
              <a:ahLst/>
              <a:cxnLst/>
              <a:rect r="r" b="b" t="t" l="l"/>
              <a:pathLst>
                <a:path h="284797" w="2072851">
                  <a:moveTo>
                    <a:pt x="50168" y="0"/>
                  </a:moveTo>
                  <a:lnTo>
                    <a:pt x="2022684" y="0"/>
                  </a:lnTo>
                  <a:cubicBezTo>
                    <a:pt x="2050390" y="0"/>
                    <a:pt x="2072851" y="22461"/>
                    <a:pt x="2072851" y="50168"/>
                  </a:cubicBezTo>
                  <a:lnTo>
                    <a:pt x="2072851" y="234630"/>
                  </a:lnTo>
                  <a:cubicBezTo>
                    <a:pt x="2072851" y="262336"/>
                    <a:pt x="2050390" y="284797"/>
                    <a:pt x="2022684" y="284797"/>
                  </a:cubicBezTo>
                  <a:lnTo>
                    <a:pt x="50168" y="284797"/>
                  </a:lnTo>
                  <a:cubicBezTo>
                    <a:pt x="22461" y="284797"/>
                    <a:pt x="0" y="262336"/>
                    <a:pt x="0" y="234630"/>
                  </a:cubicBezTo>
                  <a:lnTo>
                    <a:pt x="0" y="50168"/>
                  </a:lnTo>
                  <a:cubicBezTo>
                    <a:pt x="0" y="22461"/>
                    <a:pt x="22461" y="0"/>
                    <a:pt x="50168" y="0"/>
                  </a:cubicBezTo>
                  <a:close/>
                </a:path>
              </a:pathLst>
            </a:custGeom>
            <a:solidFill>
              <a:srgbClr val="2C537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2072851" cy="380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Mero Thai"/>
                  <a:ea typeface="Mero Thai"/>
                  <a:cs typeface="Mero Thai"/>
                  <a:sym typeface="Mero Thai"/>
                </a:rPr>
                <a:t>Sostenibilidad Digital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6698" y="1028700"/>
            <a:ext cx="3172602" cy="2532313"/>
          </a:xfrm>
          <a:custGeom>
            <a:avLst/>
            <a:gdLst/>
            <a:ahLst/>
            <a:cxnLst/>
            <a:rect r="r" b="b" t="t" l="l"/>
            <a:pathLst>
              <a:path h="2532313" w="3172602">
                <a:moveTo>
                  <a:pt x="0" y="0"/>
                </a:moveTo>
                <a:lnTo>
                  <a:pt x="3172602" y="0"/>
                </a:lnTo>
                <a:lnTo>
                  <a:pt x="3172602" y="2532313"/>
                </a:lnTo>
                <a:lnTo>
                  <a:pt x="0" y="2532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9313" y="1028700"/>
            <a:ext cx="3168625" cy="2483050"/>
          </a:xfrm>
          <a:custGeom>
            <a:avLst/>
            <a:gdLst/>
            <a:ahLst/>
            <a:cxnLst/>
            <a:rect r="r" b="b" t="t" l="l"/>
            <a:pathLst>
              <a:path h="2483050" w="3168625">
                <a:moveTo>
                  <a:pt x="0" y="0"/>
                </a:moveTo>
                <a:lnTo>
                  <a:pt x="3168625" y="0"/>
                </a:lnTo>
                <a:lnTo>
                  <a:pt x="3168625" y="2483050"/>
                </a:lnTo>
                <a:lnTo>
                  <a:pt x="0" y="2483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4350338" y="1028700"/>
            <a:ext cx="9587324" cy="1943073"/>
            <a:chOff x="0" y="0"/>
            <a:chExt cx="12783098" cy="25907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33350"/>
              <a:ext cx="12783098" cy="1525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45"/>
                </a:lnSpc>
              </a:pPr>
              <a:r>
                <a:rPr lang="en-US" sz="6889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Resumen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32524"/>
              <a:ext cx="12783098" cy="1158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strike="noStrike" u="none">
                  <a:solidFill>
                    <a:srgbClr val="5A99D1"/>
                  </a:solidFill>
                  <a:latin typeface="Mero Thai"/>
                  <a:ea typeface="Mero Thai"/>
                  <a:cs typeface="Mero Thai"/>
                  <a:sym typeface="Mero Thai"/>
                </a:rPr>
                <a:t>¿Qué extraemos?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75760" y="4243492"/>
            <a:ext cx="1349470" cy="134947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01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19043" y="4243492"/>
            <a:ext cx="1349470" cy="134947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8D0F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trike="noStrike" u="none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03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975760" y="7009008"/>
            <a:ext cx="1349470" cy="134947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8D0F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trike="noStrike" u="none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02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519043" y="7009008"/>
            <a:ext cx="1349470" cy="134947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8D0F0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trike="noStrike" u="none">
                  <a:solidFill>
                    <a:srgbClr val="34495E"/>
                  </a:solidFill>
                  <a:latin typeface="Intro Rust"/>
                  <a:ea typeface="Intro Rust"/>
                  <a:cs typeface="Intro Rust"/>
                  <a:sym typeface="Intro Rust"/>
                </a:rPr>
                <a:t>04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572955" y="4148242"/>
            <a:ext cx="4907815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4495E"/>
                </a:solidFill>
                <a:latin typeface="Mero Thai"/>
                <a:ea typeface="Mero Thai"/>
                <a:cs typeface="Mero Thai"/>
                <a:sym typeface="Mero Thai"/>
              </a:rPr>
              <a:t>El sistema monolítico actual limita el crecimiento y afecta la experiencia del usuario.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116163" y="4148242"/>
            <a:ext cx="5196077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4495E"/>
                </a:solidFill>
                <a:latin typeface="Mero Thai"/>
                <a:ea typeface="Mero Thai"/>
                <a:cs typeface="Mero Thai"/>
                <a:sym typeface="Mero Thai"/>
              </a:rPr>
              <a:t>U</a:t>
            </a:r>
            <a:r>
              <a:rPr lang="en-US" sz="2499" strike="noStrike" u="none">
                <a:solidFill>
                  <a:srgbClr val="34495E"/>
                </a:solidFill>
                <a:latin typeface="Mero Thai"/>
                <a:ea typeface="Mero Thai"/>
                <a:cs typeface="Mero Thai"/>
                <a:sym typeface="Mero Thai"/>
              </a:rPr>
              <a:t>so de herramientas colaborativas potenció la organización del equipo.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72955" y="6913758"/>
            <a:ext cx="5484339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34495E"/>
                </a:solidFill>
                <a:latin typeface="Mero Thai"/>
                <a:ea typeface="Mero Thai"/>
                <a:cs typeface="Mero Thai"/>
                <a:sym typeface="Mero Thai"/>
              </a:rPr>
              <a:t>La nueva arquitectura basada en microservicios permitirá mayor escalabilidad y rendimiento.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16163" y="6913758"/>
            <a:ext cx="5196077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4495E"/>
                </a:solidFill>
                <a:latin typeface="Mero Thai"/>
                <a:ea typeface="Mero Thai"/>
                <a:cs typeface="Mero Thai"/>
                <a:sym typeface="Mero Thai"/>
              </a:rPr>
              <a:t>Se ab</a:t>
            </a:r>
            <a:r>
              <a:rPr lang="en-US" sz="2499" strike="noStrike" u="none">
                <a:solidFill>
                  <a:srgbClr val="34495E"/>
                </a:solidFill>
                <a:latin typeface="Mero Thai"/>
                <a:ea typeface="Mero Thai"/>
                <a:cs typeface="Mero Thai"/>
                <a:sym typeface="Mero Thai"/>
              </a:rPr>
              <a:t>ordaron desafíos éticos: privacidad de datos, impacto laboral y sostenibilidad digital.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073" y="4007702"/>
            <a:ext cx="2205514" cy="2271597"/>
          </a:xfrm>
          <a:custGeom>
            <a:avLst/>
            <a:gdLst/>
            <a:ahLst/>
            <a:cxnLst/>
            <a:rect r="r" b="b" t="t" l="l"/>
            <a:pathLst>
              <a:path h="2271597" w="2205514">
                <a:moveTo>
                  <a:pt x="0" y="0"/>
                </a:moveTo>
                <a:lnTo>
                  <a:pt x="2205514" y="0"/>
                </a:lnTo>
                <a:lnTo>
                  <a:pt x="2205514" y="2271596"/>
                </a:lnTo>
                <a:lnTo>
                  <a:pt x="0" y="227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8036" y="2464379"/>
            <a:ext cx="15071928" cy="5681838"/>
            <a:chOff x="0" y="0"/>
            <a:chExt cx="3969561" cy="1496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9561" cy="1496451"/>
            </a:xfrm>
            <a:custGeom>
              <a:avLst/>
              <a:gdLst/>
              <a:ahLst/>
              <a:cxnLst/>
              <a:rect r="r" b="b" t="t" l="l"/>
              <a:pathLst>
                <a:path h="1496451" w="3969561">
                  <a:moveTo>
                    <a:pt x="26197" y="0"/>
                  </a:moveTo>
                  <a:lnTo>
                    <a:pt x="3943364" y="0"/>
                  </a:lnTo>
                  <a:cubicBezTo>
                    <a:pt x="3950312" y="0"/>
                    <a:pt x="3956976" y="2760"/>
                    <a:pt x="3961888" y="7673"/>
                  </a:cubicBezTo>
                  <a:cubicBezTo>
                    <a:pt x="3966801" y="12586"/>
                    <a:pt x="3969561" y="19249"/>
                    <a:pt x="3969561" y="26197"/>
                  </a:cubicBezTo>
                  <a:lnTo>
                    <a:pt x="3969561" y="1470254"/>
                  </a:lnTo>
                  <a:cubicBezTo>
                    <a:pt x="3969561" y="1477202"/>
                    <a:pt x="3966801" y="1483865"/>
                    <a:pt x="3961888" y="1488778"/>
                  </a:cubicBezTo>
                  <a:cubicBezTo>
                    <a:pt x="3956976" y="1493691"/>
                    <a:pt x="3950312" y="1496451"/>
                    <a:pt x="3943364" y="1496451"/>
                  </a:cubicBezTo>
                  <a:lnTo>
                    <a:pt x="26197" y="1496451"/>
                  </a:lnTo>
                  <a:cubicBezTo>
                    <a:pt x="19249" y="1496451"/>
                    <a:pt x="12586" y="1493691"/>
                    <a:pt x="7673" y="1488778"/>
                  </a:cubicBezTo>
                  <a:cubicBezTo>
                    <a:pt x="2760" y="1483865"/>
                    <a:pt x="0" y="1477202"/>
                    <a:pt x="0" y="1470254"/>
                  </a:cubicBezTo>
                  <a:lnTo>
                    <a:pt x="0" y="26197"/>
                  </a:lnTo>
                  <a:cubicBezTo>
                    <a:pt x="0" y="19249"/>
                    <a:pt x="2760" y="12586"/>
                    <a:pt x="7673" y="7673"/>
                  </a:cubicBezTo>
                  <a:cubicBezTo>
                    <a:pt x="12586" y="2760"/>
                    <a:pt x="19249" y="0"/>
                    <a:pt x="26197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3969561" cy="1572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036696">
            <a:off x="3342864" y="8553362"/>
            <a:ext cx="1547911" cy="2702702"/>
          </a:xfrm>
          <a:custGeom>
            <a:avLst/>
            <a:gdLst/>
            <a:ahLst/>
            <a:cxnLst/>
            <a:rect r="r" b="b" t="t" l="l"/>
            <a:pathLst>
              <a:path h="2702702" w="1547911">
                <a:moveTo>
                  <a:pt x="0" y="0"/>
                </a:moveTo>
                <a:lnTo>
                  <a:pt x="1547911" y="0"/>
                </a:lnTo>
                <a:lnTo>
                  <a:pt x="1547911" y="2702702"/>
                </a:lnTo>
                <a:lnTo>
                  <a:pt x="0" y="2702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8161">
            <a:off x="-30042" y="8315171"/>
            <a:ext cx="1657468" cy="2234331"/>
          </a:xfrm>
          <a:custGeom>
            <a:avLst/>
            <a:gdLst/>
            <a:ahLst/>
            <a:cxnLst/>
            <a:rect r="r" b="b" t="t" l="l"/>
            <a:pathLst>
              <a:path h="2234331" w="1657468">
                <a:moveTo>
                  <a:pt x="0" y="0"/>
                </a:moveTo>
                <a:lnTo>
                  <a:pt x="1657467" y="0"/>
                </a:lnTo>
                <a:lnTo>
                  <a:pt x="1657467" y="2234332"/>
                </a:lnTo>
                <a:lnTo>
                  <a:pt x="0" y="2234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57675">
            <a:off x="16502170" y="6462428"/>
            <a:ext cx="2352168" cy="3043982"/>
          </a:xfrm>
          <a:custGeom>
            <a:avLst/>
            <a:gdLst/>
            <a:ahLst/>
            <a:cxnLst/>
            <a:rect r="r" b="b" t="t" l="l"/>
            <a:pathLst>
              <a:path h="3043982" w="2352168">
                <a:moveTo>
                  <a:pt x="0" y="0"/>
                </a:moveTo>
                <a:lnTo>
                  <a:pt x="2352167" y="0"/>
                </a:lnTo>
                <a:lnTo>
                  <a:pt x="2352167" y="3043982"/>
                </a:lnTo>
                <a:lnTo>
                  <a:pt x="0" y="30439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107100">
            <a:off x="4718619" y="-416222"/>
            <a:ext cx="2008771" cy="2057400"/>
          </a:xfrm>
          <a:custGeom>
            <a:avLst/>
            <a:gdLst/>
            <a:ahLst/>
            <a:cxnLst/>
            <a:rect r="r" b="b" t="t" l="l"/>
            <a:pathLst>
              <a:path h="2057400" w="2008771">
                <a:moveTo>
                  <a:pt x="0" y="0"/>
                </a:moveTo>
                <a:lnTo>
                  <a:pt x="2008771" y="0"/>
                </a:lnTo>
                <a:lnTo>
                  <a:pt x="200877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25603" y="8510048"/>
            <a:ext cx="5036794" cy="4029435"/>
          </a:xfrm>
          <a:custGeom>
            <a:avLst/>
            <a:gdLst/>
            <a:ahLst/>
            <a:cxnLst/>
            <a:rect r="r" b="b" t="t" l="l"/>
            <a:pathLst>
              <a:path h="4029435" w="5036794">
                <a:moveTo>
                  <a:pt x="0" y="0"/>
                </a:moveTo>
                <a:lnTo>
                  <a:pt x="5036794" y="0"/>
                </a:lnTo>
                <a:lnTo>
                  <a:pt x="5036794" y="4029435"/>
                </a:lnTo>
                <a:lnTo>
                  <a:pt x="0" y="40294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39892">
            <a:off x="13385276" y="8581929"/>
            <a:ext cx="2343117" cy="2240872"/>
          </a:xfrm>
          <a:custGeom>
            <a:avLst/>
            <a:gdLst/>
            <a:ahLst/>
            <a:cxnLst/>
            <a:rect r="r" b="b" t="t" l="l"/>
            <a:pathLst>
              <a:path h="2240872" w="2343117">
                <a:moveTo>
                  <a:pt x="0" y="0"/>
                </a:moveTo>
                <a:lnTo>
                  <a:pt x="2343117" y="0"/>
                </a:lnTo>
                <a:lnTo>
                  <a:pt x="2343117" y="2240871"/>
                </a:lnTo>
                <a:lnTo>
                  <a:pt x="0" y="22408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806983">
            <a:off x="17210237" y="1066563"/>
            <a:ext cx="1580804" cy="2795634"/>
          </a:xfrm>
          <a:custGeom>
            <a:avLst/>
            <a:gdLst/>
            <a:ahLst/>
            <a:cxnLst/>
            <a:rect r="r" b="b" t="t" l="l"/>
            <a:pathLst>
              <a:path h="2795634" w="1580804">
                <a:moveTo>
                  <a:pt x="0" y="0"/>
                </a:moveTo>
                <a:lnTo>
                  <a:pt x="1580804" y="0"/>
                </a:lnTo>
                <a:lnTo>
                  <a:pt x="1580804" y="2795633"/>
                </a:lnTo>
                <a:lnTo>
                  <a:pt x="0" y="27956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832757">
            <a:off x="8540947" y="-1480745"/>
            <a:ext cx="2389865" cy="2778912"/>
          </a:xfrm>
          <a:custGeom>
            <a:avLst/>
            <a:gdLst/>
            <a:ahLst/>
            <a:cxnLst/>
            <a:rect r="r" b="b" t="t" l="l"/>
            <a:pathLst>
              <a:path h="2778912" w="2389865">
                <a:moveTo>
                  <a:pt x="0" y="0"/>
                </a:moveTo>
                <a:lnTo>
                  <a:pt x="2389864" y="0"/>
                </a:lnTo>
                <a:lnTo>
                  <a:pt x="2389864" y="2778912"/>
                </a:lnTo>
                <a:lnTo>
                  <a:pt x="0" y="27789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656220">
            <a:off x="12929071" y="-456013"/>
            <a:ext cx="2640671" cy="2362200"/>
          </a:xfrm>
          <a:custGeom>
            <a:avLst/>
            <a:gdLst/>
            <a:ahLst/>
            <a:cxnLst/>
            <a:rect r="r" b="b" t="t" l="l"/>
            <a:pathLst>
              <a:path h="2362200" w="2640671">
                <a:moveTo>
                  <a:pt x="0" y="0"/>
                </a:moveTo>
                <a:lnTo>
                  <a:pt x="2640671" y="0"/>
                </a:lnTo>
                <a:lnTo>
                  <a:pt x="2640671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46184" y="245181"/>
            <a:ext cx="3508440" cy="2940711"/>
          </a:xfrm>
          <a:custGeom>
            <a:avLst/>
            <a:gdLst/>
            <a:ahLst/>
            <a:cxnLst/>
            <a:rect r="r" b="b" t="t" l="l"/>
            <a:pathLst>
              <a:path h="2940711" w="3508440">
                <a:moveTo>
                  <a:pt x="0" y="0"/>
                </a:moveTo>
                <a:lnTo>
                  <a:pt x="3508440" y="0"/>
                </a:lnTo>
                <a:lnTo>
                  <a:pt x="3508440" y="2940711"/>
                </a:lnTo>
                <a:lnTo>
                  <a:pt x="0" y="294071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013593" y="3714625"/>
            <a:ext cx="14260814" cy="3181348"/>
            <a:chOff x="0" y="0"/>
            <a:chExt cx="19014419" cy="424179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19075"/>
              <a:ext cx="19014419" cy="2450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0"/>
                </a:lnSpc>
              </a:pPr>
              <a:r>
                <a:rPr lang="en-US" sz="11000">
                  <a:solidFill>
                    <a:srgbClr val="FFFFFF"/>
                  </a:solidFill>
                  <a:latin typeface="Intro Rust"/>
                  <a:ea typeface="Intro Rust"/>
                  <a:cs typeface="Intro Rust"/>
                  <a:sym typeface="Intro Rust"/>
                </a:rPr>
                <a:t>MUCHAS GRACIAS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372598"/>
              <a:ext cx="19014419" cy="1869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848"/>
                </a:lnSpc>
              </a:pPr>
              <a:r>
                <a:rPr lang="en-US" sz="8463">
                  <a:solidFill>
                    <a:srgbClr val="5A99D1"/>
                  </a:solidFill>
                  <a:latin typeface="Intro Rust"/>
                  <a:ea typeface="Intro Rust"/>
                  <a:cs typeface="Intro Rust"/>
                  <a:sym typeface="Intro Rust"/>
                </a:rPr>
                <a:t>por su atención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DAGj6uLQM0k</dc:identifier>
  <dcterms:modified xsi:type="dcterms:W3CDTF">2011-08-01T06:04:30Z</dcterms:modified>
  <cp:revision>1</cp:revision>
  <dc:title>Presentación Experiencia 1: Caso nombre: EduTech Innovators SPA</dc:title>
</cp:coreProperties>
</file>