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8"/>
  </p:notesMasterIdLst>
  <p:handoutMasterIdLst>
    <p:handoutMasterId r:id="rId19"/>
  </p:handoutMasterIdLst>
  <p:sldIdLst>
    <p:sldId id="348" r:id="rId5"/>
    <p:sldId id="274" r:id="rId6"/>
    <p:sldId id="271" r:id="rId7"/>
    <p:sldId id="339" r:id="rId8"/>
    <p:sldId id="340" r:id="rId9"/>
    <p:sldId id="341" r:id="rId10"/>
    <p:sldId id="342" r:id="rId11"/>
    <p:sldId id="343" r:id="rId12"/>
    <p:sldId id="344" r:id="rId13"/>
    <p:sldId id="345" r:id="rId14"/>
    <p:sldId id="346" r:id="rId15"/>
    <p:sldId id="347" r:id="rId16"/>
    <p:sldId id="308" r:id="rId17"/>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EB7A2C"/>
    <a:srgbClr val="9EA4A8"/>
    <a:srgbClr val="E60C7E"/>
    <a:srgbClr val="C9D11E"/>
    <a:srgbClr val="434342"/>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47DD23-8F90-5DC0-DCC1-4F06B3C96AD4}" v="11" dt="2022-10-28T15:43:36.833"/>
    <p1510:client id="{B7A94440-D7FB-D140-C65D-37E4C89B4116}" v="6" dt="2022-11-10T22:40:15.89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8"/>
    <p:restoredTop sz="94622"/>
  </p:normalViewPr>
  <p:slideViewPr>
    <p:cSldViewPr>
      <p:cViewPr varScale="1">
        <p:scale>
          <a:sx n="67" d="100"/>
          <a:sy n="67" d="100"/>
        </p:scale>
        <p:origin x="942" y="66"/>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B7A94440-D7FB-D140-C65D-37E4C89B4116}"/>
    <pc:docChg chg="addSld">
      <pc:chgData name="" userId="" providerId="" clId="Web-{B7A94440-D7FB-D140-C65D-37E4C89B4116}" dt="2022-11-10T22:40:02.735" v="0"/>
      <pc:docMkLst>
        <pc:docMk/>
      </pc:docMkLst>
      <pc:sldChg chg="add">
        <pc:chgData name="" userId="" providerId="" clId="Web-{B7A94440-D7FB-D140-C65D-37E4C89B4116}" dt="2022-11-10T22:40:02.735" v="0"/>
        <pc:sldMkLst>
          <pc:docMk/>
          <pc:sldMk cId="3175796918" sldId="348"/>
        </pc:sldMkLst>
      </pc:sldChg>
      <pc:sldMasterChg chg="addSldLayout">
        <pc:chgData name="" userId="" providerId="" clId="Web-{B7A94440-D7FB-D140-C65D-37E4C89B4116}" dt="2022-11-10T22:40:02.735" v="0"/>
        <pc:sldMasterMkLst>
          <pc:docMk/>
          <pc:sldMasterMk cId="0" sldId="2147483648"/>
        </pc:sldMasterMkLst>
        <pc:sldLayoutChg chg="add">
          <pc:chgData name="" userId="" providerId="" clId="Web-{B7A94440-D7FB-D140-C65D-37E4C89B4116}" dt="2022-11-10T22:40:02.735" v="0"/>
          <pc:sldLayoutMkLst>
            <pc:docMk/>
            <pc:sldMasterMk cId="0" sldId="2147483648"/>
            <pc:sldLayoutMk cId="2385111544" sldId="2147483669"/>
          </pc:sldLayoutMkLst>
        </pc:sldLayoutChg>
      </pc:sldMasterChg>
    </pc:docChg>
  </pc:docChgLst>
  <pc:docChgLst>
    <pc:chgData name="Paula andrea Quercia Garces" userId="S::p.quercia@profesor.duoc.cl::1cd33289-c6c9-4ae2-86a9-e11350f8a041" providerId="AD" clId="Web-{B7A94440-D7FB-D140-C65D-37E4C89B4116}"/>
    <pc:docChg chg="delSld modSld">
      <pc:chgData name="Paula andrea Quercia Garces" userId="S::p.quercia@profesor.duoc.cl::1cd33289-c6c9-4ae2-86a9-e11350f8a041" providerId="AD" clId="Web-{B7A94440-D7FB-D140-C65D-37E4C89B4116}" dt="2022-11-10T22:40:15.079" v="1" actId="20577"/>
      <pc:docMkLst>
        <pc:docMk/>
      </pc:docMkLst>
      <pc:sldChg chg="del">
        <pc:chgData name="Paula andrea Quercia Garces" userId="S::p.quercia@profesor.duoc.cl::1cd33289-c6c9-4ae2-86a9-e11350f8a041" providerId="AD" clId="Web-{B7A94440-D7FB-D140-C65D-37E4C89B4116}" dt="2022-11-10T22:40:10.610" v="0"/>
        <pc:sldMkLst>
          <pc:docMk/>
          <pc:sldMk cId="4122261599" sldId="267"/>
        </pc:sldMkLst>
      </pc:sldChg>
      <pc:sldChg chg="modSp">
        <pc:chgData name="Paula andrea Quercia Garces" userId="S::p.quercia@profesor.duoc.cl::1cd33289-c6c9-4ae2-86a9-e11350f8a041" providerId="AD" clId="Web-{B7A94440-D7FB-D140-C65D-37E4C89B4116}" dt="2022-11-10T22:40:15.079" v="1" actId="20577"/>
        <pc:sldMkLst>
          <pc:docMk/>
          <pc:sldMk cId="3175796918" sldId="348"/>
        </pc:sldMkLst>
        <pc:spChg chg="mod">
          <ac:chgData name="Paula andrea Quercia Garces" userId="S::p.quercia@profesor.duoc.cl::1cd33289-c6c9-4ae2-86a9-e11350f8a041" providerId="AD" clId="Web-{B7A94440-D7FB-D140-C65D-37E4C89B4116}" dt="2022-11-10T22:40:15.079" v="1" actId="20577"/>
          <ac:spMkLst>
            <pc:docMk/>
            <pc:sldMk cId="3175796918" sldId="348"/>
            <ac:spMk id="4" creationId="{2BAB9267-BCDC-C68D-BEFB-9F71BA5E8820}"/>
          </ac:spMkLst>
        </pc:spChg>
      </pc:sldChg>
    </pc:docChg>
  </pc:docChgLst>
  <pc:docChgLst>
    <pc:chgData name="Paula andrea Quercia Garces" userId="S::p.quercia@profesor.duoc.cl::1cd33289-c6c9-4ae2-86a9-e11350f8a041" providerId="AD" clId="Web-{1747DD23-8F90-5DC0-DCC1-4F06B3C96AD4}"/>
    <pc:docChg chg="modSld">
      <pc:chgData name="Paula andrea Quercia Garces" userId="S::p.quercia@profesor.duoc.cl::1cd33289-c6c9-4ae2-86a9-e11350f8a041" providerId="AD" clId="Web-{1747DD23-8F90-5DC0-DCC1-4F06B3C96AD4}" dt="2022-10-28T15:43:36.833" v="6" actId="1076"/>
      <pc:docMkLst>
        <pc:docMk/>
      </pc:docMkLst>
      <pc:sldChg chg="modSp">
        <pc:chgData name="Paula andrea Quercia Garces" userId="S::p.quercia@profesor.duoc.cl::1cd33289-c6c9-4ae2-86a9-e11350f8a041" providerId="AD" clId="Web-{1747DD23-8F90-5DC0-DCC1-4F06B3C96AD4}" dt="2022-10-28T15:43:36.833" v="6" actId="1076"/>
        <pc:sldMkLst>
          <pc:docMk/>
          <pc:sldMk cId="4122261599" sldId="267"/>
        </pc:sldMkLst>
        <pc:spChg chg="mod">
          <ac:chgData name="Paula andrea Quercia Garces" userId="S::p.quercia@profesor.duoc.cl::1cd33289-c6c9-4ae2-86a9-e11350f8a041" providerId="AD" clId="Web-{1747DD23-8F90-5DC0-DCC1-4F06B3C96AD4}" dt="2022-10-28T15:43:36.833" v="6" actId="1076"/>
          <ac:spMkLst>
            <pc:docMk/>
            <pc:sldMk cId="4122261599" sldId="267"/>
            <ac:spMk id="4" creationId="{2BAB9267-BCDC-C68D-BEFB-9F71BA5E882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14-12-2022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7AD923A-1A34-1149-AAB3-BB512BA426FF}" type="datetimeFigureOut">
              <a:rPr lang="es-CL" smtClean="0"/>
              <a:t>14-12-2022</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BA1FA567-32F1-9A4A-830E-5E53246DB1FA}" type="slidenum">
              <a:rPr lang="es-CL" smtClean="0"/>
              <a:t>‹Nº›</a:t>
            </a:fld>
            <a:endParaRPr lang="es-CL"/>
          </a:p>
        </p:txBody>
      </p:sp>
    </p:spTree>
    <p:extLst>
      <p:ext uri="{BB962C8B-B14F-4D97-AF65-F5344CB8AC3E}">
        <p14:creationId xmlns:p14="http://schemas.microsoft.com/office/powerpoint/2010/main" val="4121754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81" r="22418" b="23894"/>
          <a:stretch/>
        </p:blipFill>
        <p:spPr>
          <a:xfrm>
            <a:off x="0" y="0"/>
            <a:ext cx="20104100" cy="11309350"/>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210952" y="10282677"/>
            <a:ext cx="4224383" cy="833510"/>
          </a:xfrm>
          <a:prstGeom prst="rect">
            <a:avLst/>
          </a:prstGeom>
        </p:spPr>
      </p:pic>
    </p:spTree>
    <p:extLst>
      <p:ext uri="{BB962C8B-B14F-4D97-AF65-F5344CB8AC3E}">
        <p14:creationId xmlns:p14="http://schemas.microsoft.com/office/powerpoint/2010/main" val="238511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0" y="828729"/>
            <a:ext cx="6647329"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6699250"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589661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4" y="2911475"/>
            <a:ext cx="5895975" cy="1477328"/>
          </a:xfrm>
        </p:spPr>
        <p:txBody>
          <a:bodyPr/>
          <a:lstStyle>
            <a:lvl1pPr algn="l">
              <a:defRPr sz="24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2325995" y="10351817"/>
            <a:ext cx="4224383" cy="833510"/>
          </a:xfrm>
          <a:prstGeom prst="rect">
            <a:avLst/>
          </a:prstGeom>
        </p:spPr>
      </p:pic>
      <p:sp>
        <p:nvSpPr>
          <p:cNvPr id="3" name="Marcador de texto 3">
            <a:extLst>
              <a:ext uri="{FF2B5EF4-FFF2-40B4-BE49-F238E27FC236}">
                <a16:creationId xmlns:a16="http://schemas.microsoft.com/office/drawing/2014/main" id="{89B0BC78-4CB7-2CDC-6DC0-5EF494D54438}"/>
              </a:ext>
            </a:extLst>
          </p:cNvPr>
          <p:cNvSpPr>
            <a:spLocks noGrp="1"/>
          </p:cNvSpPr>
          <p:nvPr>
            <p:ph type="body" sz="quarter" idx="13" hasCustomPrompt="1"/>
          </p:nvPr>
        </p:nvSpPr>
        <p:spPr>
          <a:xfrm>
            <a:off x="6891068" y="2911475"/>
            <a:ext cx="12685915" cy="1661993"/>
          </a:xfrm>
        </p:spPr>
        <p:txBody>
          <a:bodyPr/>
          <a:lstStyle>
            <a:lvl1pPr algn="l">
              <a:defRPr sz="36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8704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5022850"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39" y="1258411"/>
            <a:ext cx="4296411"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3521075"/>
            <a:ext cx="4143376" cy="1846659"/>
          </a:xfrm>
        </p:spPr>
        <p:txBody>
          <a:bodyPr/>
          <a:lstStyle>
            <a:lvl1pPr algn="l">
              <a:defRPr sz="24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2325995" y="10351817"/>
            <a:ext cx="4224383" cy="833510"/>
          </a:xfrm>
          <a:prstGeom prst="rect">
            <a:avLst/>
          </a:prstGeom>
        </p:spPr>
      </p:pic>
      <p:sp>
        <p:nvSpPr>
          <p:cNvPr id="3" name="Marcador de texto 3">
            <a:extLst>
              <a:ext uri="{FF2B5EF4-FFF2-40B4-BE49-F238E27FC236}">
                <a16:creationId xmlns:a16="http://schemas.microsoft.com/office/drawing/2014/main" id="{89B0BC78-4CB7-2CDC-6DC0-5EF494D54438}"/>
              </a:ext>
            </a:extLst>
          </p:cNvPr>
          <p:cNvSpPr>
            <a:spLocks noGrp="1"/>
          </p:cNvSpPr>
          <p:nvPr>
            <p:ph type="body" sz="quarter" idx="13" hasCustomPrompt="1"/>
          </p:nvPr>
        </p:nvSpPr>
        <p:spPr>
          <a:xfrm>
            <a:off x="6891068" y="3521075"/>
            <a:ext cx="12685915" cy="1661993"/>
          </a:xfrm>
        </p:spPr>
        <p:txBody>
          <a:bodyPr/>
          <a:lstStyle>
            <a:lvl1pPr algn="l">
              <a:defRPr sz="36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Tree>
    <p:extLst>
      <p:ext uri="{BB962C8B-B14F-4D97-AF65-F5344CB8AC3E}">
        <p14:creationId xmlns:p14="http://schemas.microsoft.com/office/powerpoint/2010/main" val="107077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dirty="0"/>
              <a:t>Editar los estilos de texto del patrón
Segundo nivel
Tercer nivel
Cuarto nivel
Quinto nivel</a:t>
            </a:r>
            <a:endParaRPr lang="es-C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12/14/2022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9" r:id="rId1"/>
    <p:sldLayoutId id="2147483661" r:id="rId2"/>
    <p:sldLayoutId id="2147483666" r:id="rId3"/>
    <p:sldLayoutId id="2147483662" r:id="rId4"/>
    <p:sldLayoutId id="2147483668" r:id="rId5"/>
    <p:sldLayoutId id="2147483663" r:id="rId6"/>
    <p:sldLayoutId id="2147483664" r:id="rId7"/>
    <p:sldLayoutId id="2147483665" r:id="rId8"/>
    <p:sldLayoutId id="2147483667" r:id="rId9"/>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wrap="square" lIns="0" tIns="0" rIns="0" bIns="0" anchor="t">
            <a:spAutoFit/>
          </a:bodyPr>
          <a:lstStyle/>
          <a:p>
            <a:r>
              <a:rPr lang="es-CL" dirty="0">
                <a:latin typeface="Arial"/>
                <a:cs typeface="Arial"/>
              </a:rPr>
              <a:t>PGY1121</a:t>
            </a:r>
            <a:endParaRPr lang="es-CL" dirty="0"/>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4718050" y="4283075"/>
            <a:ext cx="11429999" cy="1846659"/>
          </a:xfrm>
        </p:spPr>
        <p:txBody>
          <a:bodyPr wrap="square" lIns="0" tIns="0" rIns="0" bIns="0" anchor="t">
            <a:spAutoFit/>
          </a:bodyPr>
          <a:lstStyle/>
          <a:p>
            <a:r>
              <a:rPr lang="es-CL" dirty="0">
                <a:effectLst>
                  <a:outerShdw blurRad="50800" dist="38100" dir="2700000" algn="tl" rotWithShape="0">
                    <a:prstClr val="black">
                      <a:alpha val="40000"/>
                    </a:prstClr>
                  </a:outerShdw>
                </a:effectLst>
                <a:latin typeface="Arial"/>
                <a:cs typeface="Arial"/>
              </a:rPr>
              <a:t>PROGRAMACIÓN DE ALGORITMOS </a:t>
            </a:r>
            <a:endParaRPr lang="es-CL" dirty="0">
              <a:effectLst>
                <a:outerShdw blurRad="50800" dist="38100" dir="2700000" algn="tl" rotWithShape="0">
                  <a:prstClr val="black">
                    <a:alpha val="40000"/>
                  </a:prstClr>
                </a:outerShdw>
              </a:effectLst>
            </a:endParaRPr>
          </a:p>
        </p:txBody>
      </p:sp>
      <p:sp>
        <p:nvSpPr>
          <p:cNvPr id="4" name="CuadroTexto 3">
            <a:extLst>
              <a:ext uri="{FF2B5EF4-FFF2-40B4-BE49-F238E27FC236}">
                <a16:creationId xmlns:a16="http://schemas.microsoft.com/office/drawing/2014/main" id="{2BAB9267-BCDC-C68D-BEFB-9F71BA5E8820}"/>
              </a:ext>
            </a:extLst>
          </p:cNvPr>
          <p:cNvSpPr txBox="1"/>
          <p:nvPr/>
        </p:nvSpPr>
        <p:spPr>
          <a:xfrm>
            <a:off x="5145499" y="7559675"/>
            <a:ext cx="9906000" cy="830997"/>
          </a:xfrm>
          <a:prstGeom prst="rect">
            <a:avLst/>
          </a:prstGeom>
          <a:noFill/>
        </p:spPr>
        <p:txBody>
          <a:bodyPr wrap="square" lIns="91440" tIns="45720" rIns="91440" bIns="45720" rtlCol="0" anchor="t">
            <a:spAutoFit/>
          </a:bodyPr>
          <a:lstStyle/>
          <a:p>
            <a:pPr algn="ctr"/>
            <a:r>
              <a:rPr lang="es-CL" sz="4800" dirty="0">
                <a:solidFill>
                  <a:schemeClr val="bg1"/>
                </a:solidFill>
              </a:rPr>
              <a:t>Experiencia de Aprendizaje 1</a:t>
            </a:r>
          </a:p>
        </p:txBody>
      </p:sp>
    </p:spTree>
    <p:extLst>
      <p:ext uri="{BB962C8B-B14F-4D97-AF65-F5344CB8AC3E}">
        <p14:creationId xmlns:p14="http://schemas.microsoft.com/office/powerpoint/2010/main" val="3175796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4296411" cy="1354217"/>
          </a:xfrm>
        </p:spPr>
        <p:txBody>
          <a:bodyPr wrap="square" lIns="0" tIns="0" rIns="0" bIns="0" anchor="t">
            <a:spAutoFit/>
          </a:bodyPr>
          <a:lstStyle/>
          <a:p>
            <a:r>
              <a:rPr lang="es-CL" sz="4400" dirty="0">
                <a:latin typeface="Arial"/>
                <a:cs typeface="Arial"/>
              </a:rPr>
              <a:t>Sentencias de Repetición</a:t>
            </a:r>
            <a:endParaRPr lang="es-ES" sz="4400" dirty="0"/>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6858931" y="930275"/>
            <a:ext cx="11956119" cy="1661993"/>
          </a:xfrm>
        </p:spPr>
        <p:txBody>
          <a:bodyPr/>
          <a:lstStyle/>
          <a:p>
            <a:r>
              <a:rPr lang="es-MX" sz="3600" b="1" dirty="0">
                <a:solidFill>
                  <a:srgbClr val="317DE2"/>
                </a:solidFill>
              </a:rPr>
              <a:t>Ejemplos Sentencia Repetir</a:t>
            </a:r>
            <a:endParaRPr lang="es-MX" sz="4000" b="1" dirty="0">
              <a:solidFill>
                <a:srgbClr val="317DE2"/>
              </a:solidFill>
              <a:latin typeface="Arial Narrow" panose="020B0606020202030204" pitchFamily="34" charset="0"/>
              <a:ea typeface="Consolas"/>
              <a:cs typeface="Consolas"/>
              <a:sym typeface="Consolas"/>
            </a:endParaRPr>
          </a:p>
          <a:p>
            <a:r>
              <a:rPr lang="es-MX" sz="3600" dirty="0">
                <a:solidFill>
                  <a:srgbClr val="000000"/>
                </a:solidFill>
              </a:rPr>
              <a:t>Calcular y mostrar el promedio de 6 números ingresados por teclado. </a:t>
            </a:r>
            <a:endParaRPr lang="en-US" sz="3600" dirty="0"/>
          </a:p>
        </p:txBody>
      </p:sp>
      <p:pic>
        <p:nvPicPr>
          <p:cNvPr id="2050" name="Picture 2">
            <a:extLst>
              <a:ext uri="{FF2B5EF4-FFF2-40B4-BE49-F238E27FC236}">
                <a16:creationId xmlns:a16="http://schemas.microsoft.com/office/drawing/2014/main" id="{6DA34B31-36B7-BC63-6B25-F94444C8C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039" y="8474075"/>
            <a:ext cx="2446832" cy="244683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10B9B8E3-204E-33A8-F882-45FE5630639B}"/>
              </a:ext>
            </a:extLst>
          </p:cNvPr>
          <p:cNvSpPr txBox="1"/>
          <p:nvPr/>
        </p:nvSpPr>
        <p:spPr>
          <a:xfrm>
            <a:off x="6852581" y="9133939"/>
            <a:ext cx="7899920" cy="584775"/>
          </a:xfrm>
          <a:prstGeom prst="rect">
            <a:avLst/>
          </a:prstGeom>
          <a:noFill/>
        </p:spPr>
        <p:txBody>
          <a:bodyPr wrap="none" rtlCol="0">
            <a:spAutoFit/>
          </a:bodyPr>
          <a:lstStyle/>
          <a:p>
            <a:r>
              <a:rPr lang="es-CL" sz="3200" b="1" dirty="0">
                <a:solidFill>
                  <a:srgbClr val="317DE2"/>
                </a:solidFill>
              </a:rPr>
              <a:t>Ejecuta el código y analiza el resultado.</a:t>
            </a:r>
            <a:endParaRPr lang="en-US" sz="3200" b="1" dirty="0">
              <a:solidFill>
                <a:srgbClr val="317DE2"/>
              </a:solidFill>
            </a:endParaRPr>
          </a:p>
        </p:txBody>
      </p:sp>
      <p:pic>
        <p:nvPicPr>
          <p:cNvPr id="2" name="Imagen 1">
            <a:extLst>
              <a:ext uri="{FF2B5EF4-FFF2-40B4-BE49-F238E27FC236}">
                <a16:creationId xmlns:a16="http://schemas.microsoft.com/office/drawing/2014/main" id="{3E81B0CE-E32B-33F9-A21A-82A444AB290E}"/>
              </a:ext>
            </a:extLst>
          </p:cNvPr>
          <p:cNvPicPr>
            <a:picLocks noChangeAspect="1"/>
          </p:cNvPicPr>
          <p:nvPr/>
        </p:nvPicPr>
        <p:blipFill>
          <a:blip r:embed="rId3"/>
          <a:stretch>
            <a:fillRect/>
          </a:stretch>
        </p:blipFill>
        <p:spPr>
          <a:xfrm>
            <a:off x="6623050" y="2827696"/>
            <a:ext cx="12039600" cy="6070815"/>
          </a:xfrm>
          <a:prstGeom prst="rect">
            <a:avLst/>
          </a:prstGeom>
        </p:spPr>
      </p:pic>
    </p:spTree>
    <p:extLst>
      <p:ext uri="{BB962C8B-B14F-4D97-AF65-F5344CB8AC3E}">
        <p14:creationId xmlns:p14="http://schemas.microsoft.com/office/powerpoint/2010/main" val="173258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4296411" cy="1354217"/>
          </a:xfrm>
        </p:spPr>
        <p:txBody>
          <a:bodyPr wrap="square" lIns="0" tIns="0" rIns="0" bIns="0" anchor="t">
            <a:spAutoFit/>
          </a:bodyPr>
          <a:lstStyle/>
          <a:p>
            <a:r>
              <a:rPr lang="es-CL" sz="4400" dirty="0">
                <a:latin typeface="Arial"/>
                <a:cs typeface="Arial"/>
              </a:rPr>
              <a:t>Sentencias de Repetición</a:t>
            </a:r>
            <a:endParaRPr lang="es-ES" sz="4400" dirty="0"/>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5708651" y="930275"/>
            <a:ext cx="13487400" cy="8925520"/>
          </a:xfrm>
        </p:spPr>
        <p:txBody>
          <a:bodyPr/>
          <a:lstStyle/>
          <a:p>
            <a:r>
              <a:rPr lang="es-MX" sz="3600" b="1" dirty="0">
                <a:solidFill>
                  <a:srgbClr val="317DE2"/>
                </a:solidFill>
              </a:rPr>
              <a:t>Ejercicio 3</a:t>
            </a:r>
            <a:endParaRPr lang="es-MX" sz="4000" b="1" dirty="0">
              <a:solidFill>
                <a:srgbClr val="317DE2"/>
              </a:solidFill>
              <a:latin typeface="Arial Narrow" panose="020B0606020202030204" pitchFamily="34" charset="0"/>
              <a:ea typeface="Consolas"/>
              <a:cs typeface="Consolas"/>
              <a:sym typeface="Consolas"/>
            </a:endParaRPr>
          </a:p>
          <a:p>
            <a:r>
              <a:rPr lang="es-MX" sz="3200" dirty="0">
                <a:solidFill>
                  <a:srgbClr val="317DE2"/>
                </a:solidFill>
              </a:rPr>
              <a:t>Promedio de notas de una asignatura</a:t>
            </a:r>
          </a:p>
          <a:p>
            <a:r>
              <a:rPr lang="es-MX" sz="3200" dirty="0">
                <a:solidFill>
                  <a:srgbClr val="000000"/>
                </a:solidFill>
              </a:rPr>
              <a:t>El semestre de clases ha llegado a su fin, por lo que podré saber si aprobé la asignatura que tanto esfuerzo me demandó, entre ello, noches de estudio y semanas de trabajo. </a:t>
            </a:r>
          </a:p>
          <a:p>
            <a:endParaRPr lang="es-MX" sz="3200" dirty="0">
              <a:solidFill>
                <a:srgbClr val="000000"/>
              </a:solidFill>
            </a:endParaRPr>
          </a:p>
          <a:p>
            <a:r>
              <a:rPr lang="es-MX" sz="3200" dirty="0">
                <a:solidFill>
                  <a:srgbClr val="000000"/>
                </a:solidFill>
              </a:rPr>
              <a:t>La pregunta es ¿Tendré que volver a realizar la asignatura el siguiente semestre?</a:t>
            </a:r>
          </a:p>
          <a:p>
            <a:endParaRPr lang="es-MX" sz="3200" dirty="0">
              <a:solidFill>
                <a:srgbClr val="000000"/>
              </a:solidFill>
            </a:endParaRPr>
          </a:p>
          <a:p>
            <a:r>
              <a:rPr lang="es-MX" sz="3200" dirty="0">
                <a:solidFill>
                  <a:srgbClr val="000000"/>
                </a:solidFill>
              </a:rPr>
              <a:t>Para conocer esa información y prepararme para celebrar o reflexionar en qué debo poner mis esfuerzos, necesito obtener el promedio de las notas de la asignatura de Programación, las cuales tienen el mismo porcentaje de equivalencia en el promedio final.</a:t>
            </a:r>
          </a:p>
          <a:p>
            <a:endParaRPr lang="es-MX" sz="3200" dirty="0">
              <a:solidFill>
                <a:srgbClr val="000000"/>
              </a:solidFill>
            </a:endParaRPr>
          </a:p>
          <a:p>
            <a:r>
              <a:rPr lang="es-MX" sz="3200" b="1" dirty="0">
                <a:solidFill>
                  <a:srgbClr val="000000"/>
                </a:solidFill>
              </a:rPr>
              <a:t>Se pide:</a:t>
            </a:r>
          </a:p>
          <a:p>
            <a:pPr marL="457200" indent="-457200">
              <a:buFont typeface="Arial" panose="020B0604020202020204" pitchFamily="34" charset="0"/>
              <a:buChar char="•"/>
            </a:pPr>
            <a:r>
              <a:rPr lang="es-MX" sz="3200" dirty="0">
                <a:solidFill>
                  <a:srgbClr val="000000"/>
                </a:solidFill>
              </a:rPr>
              <a:t>Ingresar por teclado las 3 notas.</a:t>
            </a:r>
          </a:p>
          <a:p>
            <a:pPr marL="457200" indent="-457200">
              <a:buFont typeface="Arial" panose="020B0604020202020204" pitchFamily="34" charset="0"/>
              <a:buChar char="•"/>
            </a:pPr>
            <a:r>
              <a:rPr lang="es-MX" sz="3200" dirty="0">
                <a:solidFill>
                  <a:srgbClr val="000000"/>
                </a:solidFill>
              </a:rPr>
              <a:t>Recuerde validar las notas que fluctúan entre 1,0 y 7,0.</a:t>
            </a:r>
          </a:p>
          <a:p>
            <a:pPr marL="457200" indent="-457200">
              <a:buFont typeface="Arial" panose="020B0604020202020204" pitchFamily="34" charset="0"/>
              <a:buChar char="•"/>
            </a:pPr>
            <a:r>
              <a:rPr lang="es-MX" sz="3200" dirty="0">
                <a:solidFill>
                  <a:srgbClr val="000000"/>
                </a:solidFill>
              </a:rPr>
              <a:t>Calcular y mostrar el promedio.</a:t>
            </a:r>
          </a:p>
        </p:txBody>
      </p:sp>
      <p:pic>
        <p:nvPicPr>
          <p:cNvPr id="3" name="Picture 2">
            <a:extLst>
              <a:ext uri="{FF2B5EF4-FFF2-40B4-BE49-F238E27FC236}">
                <a16:creationId xmlns:a16="http://schemas.microsoft.com/office/drawing/2014/main" id="{70D569F3-2D33-375F-6EAF-78429F377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7400255"/>
            <a:ext cx="3516935" cy="3516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77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4296411" cy="1354217"/>
          </a:xfrm>
        </p:spPr>
        <p:txBody>
          <a:bodyPr wrap="square" lIns="0" tIns="0" rIns="0" bIns="0" anchor="t">
            <a:spAutoFit/>
          </a:bodyPr>
          <a:lstStyle/>
          <a:p>
            <a:r>
              <a:rPr lang="es-CL" sz="4400" dirty="0">
                <a:latin typeface="Arial"/>
                <a:cs typeface="Arial"/>
              </a:rPr>
              <a:t>Sentencias de Repetición</a:t>
            </a:r>
            <a:endParaRPr lang="es-ES" sz="4400" dirty="0"/>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5632450" y="854075"/>
            <a:ext cx="13487400" cy="9233297"/>
          </a:xfrm>
        </p:spPr>
        <p:txBody>
          <a:bodyPr/>
          <a:lstStyle/>
          <a:p>
            <a:r>
              <a:rPr lang="es-MX" sz="3600" b="1" dirty="0">
                <a:solidFill>
                  <a:srgbClr val="317DE2"/>
                </a:solidFill>
              </a:rPr>
              <a:t>Ejercicio 4</a:t>
            </a:r>
            <a:endParaRPr lang="es-MX" sz="4000" b="1" dirty="0">
              <a:solidFill>
                <a:srgbClr val="317DE2"/>
              </a:solidFill>
              <a:latin typeface="Arial Narrow" panose="020B0606020202030204" pitchFamily="34" charset="0"/>
              <a:ea typeface="Consolas"/>
              <a:cs typeface="Consolas"/>
              <a:sym typeface="Consolas"/>
            </a:endParaRPr>
          </a:p>
          <a:p>
            <a:r>
              <a:rPr lang="es-MX" sz="3200" dirty="0">
                <a:solidFill>
                  <a:srgbClr val="317DE2"/>
                </a:solidFill>
              </a:rPr>
              <a:t>Sueldos de una empresa</a:t>
            </a:r>
          </a:p>
          <a:p>
            <a:r>
              <a:rPr lang="es-MX" sz="2800" dirty="0">
                <a:solidFill>
                  <a:schemeClr val="tx1"/>
                </a:solidFill>
              </a:rPr>
              <a:t>El área de recursos humanos de una empresa, está analizando realizar un ajuste a los sueldos de los empleados. Para conocer el monto adicional que la empresa gastará, se requiere hacer un estudio que permita calcular el próximo presupuesto de la empresa.</a:t>
            </a:r>
          </a:p>
          <a:p>
            <a:r>
              <a:rPr lang="es-MX" sz="2800" dirty="0">
                <a:solidFill>
                  <a:schemeClr val="tx1"/>
                </a:solidFill>
              </a:rPr>
              <a:t>El ajuste se realizará por años de servicios.</a:t>
            </a:r>
          </a:p>
          <a:p>
            <a:endParaRPr lang="es-MX" sz="2800" dirty="0">
              <a:solidFill>
                <a:schemeClr val="tx1"/>
              </a:solidFill>
            </a:endParaRPr>
          </a:p>
          <a:p>
            <a:endParaRPr lang="es-MX" sz="2800" dirty="0">
              <a:solidFill>
                <a:schemeClr val="tx1"/>
              </a:solidFill>
            </a:endParaRPr>
          </a:p>
          <a:p>
            <a:endParaRPr lang="es-MX" sz="2800" dirty="0">
              <a:solidFill>
                <a:schemeClr val="tx1"/>
              </a:solidFill>
            </a:endParaRPr>
          </a:p>
          <a:p>
            <a:endParaRPr lang="es-MX" sz="2800" dirty="0">
              <a:solidFill>
                <a:schemeClr val="tx1"/>
              </a:solidFill>
            </a:endParaRPr>
          </a:p>
          <a:p>
            <a:r>
              <a:rPr lang="es-MX" sz="2800" dirty="0">
                <a:solidFill>
                  <a:schemeClr val="tx1"/>
                </a:solidFill>
              </a:rPr>
              <a:t/>
            </a:r>
            <a:br>
              <a:rPr lang="es-MX" sz="2800" dirty="0">
                <a:solidFill>
                  <a:schemeClr val="tx1"/>
                </a:solidFill>
              </a:rPr>
            </a:br>
            <a:endParaRPr lang="es-MX" sz="2800" dirty="0">
              <a:solidFill>
                <a:schemeClr val="tx1"/>
              </a:solidFill>
            </a:endParaRPr>
          </a:p>
          <a:p>
            <a:endParaRPr lang="es-MX" sz="2800" dirty="0">
              <a:solidFill>
                <a:schemeClr val="tx1"/>
              </a:solidFill>
            </a:endParaRPr>
          </a:p>
          <a:p>
            <a:r>
              <a:rPr lang="es-MX" sz="2800" dirty="0">
                <a:solidFill>
                  <a:schemeClr val="tx1"/>
                </a:solidFill>
              </a:rPr>
              <a:t>La empresa requiere de un programa que realice el ajuste de sueldo para un número determinado de empleados, dando respuesta a los siguientes requerimientos:</a:t>
            </a:r>
          </a:p>
          <a:p>
            <a:pPr marL="457200" indent="-457200">
              <a:buFont typeface="Arial" panose="020B0604020202020204" pitchFamily="34" charset="0"/>
              <a:buChar char="•"/>
            </a:pPr>
            <a:r>
              <a:rPr lang="es-MX" sz="2800" dirty="0">
                <a:solidFill>
                  <a:schemeClr val="tx1"/>
                </a:solidFill>
              </a:rPr>
              <a:t>El sueldo reajustado de cada trabajador.</a:t>
            </a:r>
          </a:p>
          <a:p>
            <a:pPr marL="457200" indent="-457200">
              <a:buFont typeface="Arial" panose="020B0604020202020204" pitchFamily="34" charset="0"/>
              <a:buChar char="•"/>
            </a:pPr>
            <a:r>
              <a:rPr lang="es-MX" sz="2800" dirty="0">
                <a:solidFill>
                  <a:schemeClr val="tx1"/>
                </a:solidFill>
              </a:rPr>
              <a:t>El total por concepto de sueldos.</a:t>
            </a:r>
          </a:p>
          <a:p>
            <a:pPr marL="457200" indent="-457200">
              <a:buFont typeface="Arial" panose="020B0604020202020204" pitchFamily="34" charset="0"/>
              <a:buChar char="•"/>
            </a:pPr>
            <a:r>
              <a:rPr lang="es-MX" sz="2800" dirty="0">
                <a:solidFill>
                  <a:schemeClr val="tx1"/>
                </a:solidFill>
              </a:rPr>
              <a:t>La cantidad de personas que recibirán el reajuste para cada rango de años de servicio.</a:t>
            </a:r>
          </a:p>
          <a:p>
            <a:pPr marL="457200" indent="-457200">
              <a:buFont typeface="Arial" panose="020B0604020202020204" pitchFamily="34" charset="0"/>
              <a:buChar char="•"/>
            </a:pPr>
            <a:r>
              <a:rPr lang="es-MX" sz="2800" dirty="0">
                <a:solidFill>
                  <a:schemeClr val="tx1"/>
                </a:solidFill>
              </a:rPr>
              <a:t>El total adicional que gastará la empresa por reajustes de sueldo.</a:t>
            </a:r>
          </a:p>
        </p:txBody>
      </p:sp>
      <p:pic>
        <p:nvPicPr>
          <p:cNvPr id="3" name="Picture 2">
            <a:extLst>
              <a:ext uri="{FF2B5EF4-FFF2-40B4-BE49-F238E27FC236}">
                <a16:creationId xmlns:a16="http://schemas.microsoft.com/office/drawing/2014/main" id="{70D569F3-2D33-375F-6EAF-78429F377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7400255"/>
            <a:ext cx="3516935" cy="351693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a 1">
            <a:extLst>
              <a:ext uri="{FF2B5EF4-FFF2-40B4-BE49-F238E27FC236}">
                <a16:creationId xmlns:a16="http://schemas.microsoft.com/office/drawing/2014/main" id="{7E246DDF-885A-3453-3B09-07D862F53F52}"/>
              </a:ext>
            </a:extLst>
          </p:cNvPr>
          <p:cNvGraphicFramePr>
            <a:graphicFrameLocks noGrp="1"/>
          </p:cNvGraphicFramePr>
          <p:nvPr>
            <p:extLst>
              <p:ext uri="{D42A27DB-BD31-4B8C-83A1-F6EECF244321}">
                <p14:modId xmlns:p14="http://schemas.microsoft.com/office/powerpoint/2010/main" val="2745213404"/>
              </p:ext>
            </p:extLst>
          </p:nvPr>
        </p:nvGraphicFramePr>
        <p:xfrm>
          <a:off x="7232650" y="4283075"/>
          <a:ext cx="7315200" cy="2285999"/>
        </p:xfrm>
        <a:graphic>
          <a:graphicData uri="http://schemas.openxmlformats.org/drawingml/2006/table">
            <a:tbl>
              <a:tblPr>
                <a:tableStyleId>{B301B821-A1FF-4177-AEE7-76D212191A09}</a:tableStyleId>
              </a:tblPr>
              <a:tblGrid>
                <a:gridCol w="3657600">
                  <a:extLst>
                    <a:ext uri="{9D8B030D-6E8A-4147-A177-3AD203B41FA5}">
                      <a16:colId xmlns:a16="http://schemas.microsoft.com/office/drawing/2014/main" val="3090529235"/>
                    </a:ext>
                  </a:extLst>
                </a:gridCol>
                <a:gridCol w="3657600">
                  <a:extLst>
                    <a:ext uri="{9D8B030D-6E8A-4147-A177-3AD203B41FA5}">
                      <a16:colId xmlns:a16="http://schemas.microsoft.com/office/drawing/2014/main" val="50698819"/>
                    </a:ext>
                  </a:extLst>
                </a:gridCol>
              </a:tblGrid>
              <a:tr h="527438">
                <a:tc>
                  <a:txBody>
                    <a:bodyPr/>
                    <a:lstStyle/>
                    <a:p>
                      <a:pPr algn="l" rtl="0" fontAlgn="t">
                        <a:spcBef>
                          <a:spcPts val="0"/>
                        </a:spcBef>
                        <a:spcAft>
                          <a:spcPts val="800"/>
                        </a:spcAft>
                      </a:pPr>
                      <a:r>
                        <a:rPr lang="en-US" sz="2400" b="1" u="none" strike="noStrike" dirty="0" err="1">
                          <a:solidFill>
                            <a:srgbClr val="317DE2"/>
                          </a:solidFill>
                          <a:effectLst/>
                        </a:rPr>
                        <a:t>Años</a:t>
                      </a:r>
                      <a:r>
                        <a:rPr lang="en-US" sz="2400" b="1" u="none" strike="noStrike" dirty="0">
                          <a:solidFill>
                            <a:srgbClr val="317DE2"/>
                          </a:solidFill>
                          <a:effectLst/>
                        </a:rPr>
                        <a:t> de </a:t>
                      </a:r>
                      <a:r>
                        <a:rPr lang="en-US" sz="2400" b="1" u="none" strike="noStrike" dirty="0" err="1">
                          <a:solidFill>
                            <a:srgbClr val="317DE2"/>
                          </a:solidFill>
                          <a:effectLst/>
                        </a:rPr>
                        <a:t>Servicio</a:t>
                      </a:r>
                      <a:endParaRPr lang="en-US" sz="2400" dirty="0">
                        <a:solidFill>
                          <a:srgbClr val="317DE2"/>
                        </a:solidFill>
                        <a:effectLst/>
                      </a:endParaRPr>
                    </a:p>
                  </a:txBody>
                  <a:tcPr marL="73025" marR="73025">
                    <a:noFill/>
                  </a:tcPr>
                </a:tc>
                <a:tc>
                  <a:txBody>
                    <a:bodyPr/>
                    <a:lstStyle/>
                    <a:p>
                      <a:pPr algn="l" rtl="0" fontAlgn="t">
                        <a:spcBef>
                          <a:spcPts val="0"/>
                        </a:spcBef>
                        <a:spcAft>
                          <a:spcPts val="800"/>
                        </a:spcAft>
                      </a:pPr>
                      <a:r>
                        <a:rPr lang="en-US" sz="2400" b="1" u="none" strike="noStrike" dirty="0" err="1">
                          <a:solidFill>
                            <a:srgbClr val="317DE2"/>
                          </a:solidFill>
                          <a:effectLst/>
                        </a:rPr>
                        <a:t>Reajuste</a:t>
                      </a:r>
                      <a:r>
                        <a:rPr lang="en-US" sz="2400" b="1" u="none" strike="noStrike" dirty="0">
                          <a:solidFill>
                            <a:srgbClr val="317DE2"/>
                          </a:solidFill>
                          <a:effectLst/>
                        </a:rPr>
                        <a:t> %</a:t>
                      </a:r>
                      <a:endParaRPr lang="en-US" sz="2400" dirty="0">
                        <a:solidFill>
                          <a:srgbClr val="317DE2"/>
                        </a:solidFill>
                        <a:effectLst/>
                      </a:endParaRPr>
                    </a:p>
                  </a:txBody>
                  <a:tcPr marL="73025" marR="73025">
                    <a:noFill/>
                  </a:tcPr>
                </a:tc>
                <a:extLst>
                  <a:ext uri="{0D108BD9-81ED-4DB2-BD59-A6C34878D82A}">
                    <a16:rowId xmlns:a16="http://schemas.microsoft.com/office/drawing/2014/main" val="1357108450"/>
                  </a:ext>
                </a:extLst>
              </a:tr>
              <a:tr h="544514">
                <a:tc>
                  <a:txBody>
                    <a:bodyPr/>
                    <a:lstStyle/>
                    <a:p>
                      <a:pPr algn="l" rtl="0" fontAlgn="t">
                        <a:spcBef>
                          <a:spcPts val="0"/>
                        </a:spcBef>
                        <a:spcAft>
                          <a:spcPts val="800"/>
                        </a:spcAft>
                      </a:pPr>
                      <a:r>
                        <a:rPr lang="en-US" sz="2800" b="0" u="none" strike="noStrike">
                          <a:solidFill>
                            <a:srgbClr val="000000"/>
                          </a:solidFill>
                          <a:effectLst/>
                        </a:rPr>
                        <a:t>5 - 10</a:t>
                      </a:r>
                      <a:endParaRPr lang="en-US" sz="2800">
                        <a:effectLst/>
                      </a:endParaRPr>
                    </a:p>
                  </a:txBody>
                  <a:tcPr marL="73025" marR="73025"/>
                </a:tc>
                <a:tc>
                  <a:txBody>
                    <a:bodyPr/>
                    <a:lstStyle/>
                    <a:p>
                      <a:pPr algn="l" rtl="0" fontAlgn="t">
                        <a:spcBef>
                          <a:spcPts val="0"/>
                        </a:spcBef>
                        <a:spcAft>
                          <a:spcPts val="800"/>
                        </a:spcAft>
                      </a:pPr>
                      <a:r>
                        <a:rPr lang="en-US" sz="2800" b="0" u="none" strike="noStrike">
                          <a:solidFill>
                            <a:srgbClr val="000000"/>
                          </a:solidFill>
                          <a:effectLst/>
                        </a:rPr>
                        <a:t>15</a:t>
                      </a:r>
                      <a:endParaRPr lang="en-US" sz="2800">
                        <a:effectLst/>
                      </a:endParaRPr>
                    </a:p>
                  </a:txBody>
                  <a:tcPr marL="73025" marR="73025"/>
                </a:tc>
                <a:extLst>
                  <a:ext uri="{0D108BD9-81ED-4DB2-BD59-A6C34878D82A}">
                    <a16:rowId xmlns:a16="http://schemas.microsoft.com/office/drawing/2014/main" val="749918073"/>
                  </a:ext>
                </a:extLst>
              </a:tr>
              <a:tr h="527438">
                <a:tc>
                  <a:txBody>
                    <a:bodyPr/>
                    <a:lstStyle/>
                    <a:p>
                      <a:pPr algn="l" rtl="0" fontAlgn="t">
                        <a:spcBef>
                          <a:spcPts val="0"/>
                        </a:spcBef>
                        <a:spcAft>
                          <a:spcPts val="800"/>
                        </a:spcAft>
                      </a:pPr>
                      <a:r>
                        <a:rPr lang="en-US" sz="2800" b="0" u="none" strike="noStrike">
                          <a:solidFill>
                            <a:srgbClr val="000000"/>
                          </a:solidFill>
                          <a:effectLst/>
                        </a:rPr>
                        <a:t>11 - 20</a:t>
                      </a:r>
                      <a:endParaRPr lang="en-US" sz="2800">
                        <a:effectLst/>
                      </a:endParaRPr>
                    </a:p>
                  </a:txBody>
                  <a:tcPr marL="73025" marR="73025"/>
                </a:tc>
                <a:tc>
                  <a:txBody>
                    <a:bodyPr/>
                    <a:lstStyle/>
                    <a:p>
                      <a:pPr algn="l" rtl="0" fontAlgn="t">
                        <a:spcBef>
                          <a:spcPts val="0"/>
                        </a:spcBef>
                        <a:spcAft>
                          <a:spcPts val="800"/>
                        </a:spcAft>
                      </a:pPr>
                      <a:r>
                        <a:rPr lang="en-US" sz="2800" b="0" u="none" strike="noStrike" dirty="0">
                          <a:solidFill>
                            <a:srgbClr val="000000"/>
                          </a:solidFill>
                          <a:effectLst/>
                        </a:rPr>
                        <a:t>20</a:t>
                      </a:r>
                      <a:endParaRPr lang="en-US" sz="2800" dirty="0">
                        <a:effectLst/>
                      </a:endParaRPr>
                    </a:p>
                  </a:txBody>
                  <a:tcPr marL="73025" marR="73025"/>
                </a:tc>
                <a:extLst>
                  <a:ext uri="{0D108BD9-81ED-4DB2-BD59-A6C34878D82A}">
                    <a16:rowId xmlns:a16="http://schemas.microsoft.com/office/drawing/2014/main" val="261707298"/>
                  </a:ext>
                </a:extLst>
              </a:tr>
              <a:tr h="686609">
                <a:tc>
                  <a:txBody>
                    <a:bodyPr/>
                    <a:lstStyle/>
                    <a:p>
                      <a:pPr algn="l" rtl="0" fontAlgn="t">
                        <a:spcBef>
                          <a:spcPts val="0"/>
                        </a:spcBef>
                        <a:spcAft>
                          <a:spcPts val="800"/>
                        </a:spcAft>
                      </a:pPr>
                      <a:r>
                        <a:rPr lang="en-US" sz="2800" b="0" u="none" strike="noStrike">
                          <a:solidFill>
                            <a:srgbClr val="000000"/>
                          </a:solidFill>
                          <a:effectLst/>
                        </a:rPr>
                        <a:t>Más de 20</a:t>
                      </a:r>
                      <a:endParaRPr lang="en-US" sz="2800">
                        <a:effectLst/>
                      </a:endParaRPr>
                    </a:p>
                  </a:txBody>
                  <a:tcPr marL="73025" marR="73025"/>
                </a:tc>
                <a:tc>
                  <a:txBody>
                    <a:bodyPr/>
                    <a:lstStyle/>
                    <a:p>
                      <a:pPr algn="l" rtl="0" fontAlgn="t">
                        <a:spcBef>
                          <a:spcPts val="0"/>
                        </a:spcBef>
                        <a:spcAft>
                          <a:spcPts val="800"/>
                        </a:spcAft>
                      </a:pPr>
                      <a:r>
                        <a:rPr lang="en-US" sz="2800" b="0" u="none" strike="noStrike" dirty="0">
                          <a:solidFill>
                            <a:srgbClr val="000000"/>
                          </a:solidFill>
                          <a:effectLst/>
                        </a:rPr>
                        <a:t>25</a:t>
                      </a:r>
                      <a:endParaRPr lang="en-US" sz="2800" dirty="0">
                        <a:effectLst/>
                      </a:endParaRPr>
                    </a:p>
                  </a:txBody>
                  <a:tcPr marL="73025" marR="73025"/>
                </a:tc>
                <a:extLst>
                  <a:ext uri="{0D108BD9-81ED-4DB2-BD59-A6C34878D82A}">
                    <a16:rowId xmlns:a16="http://schemas.microsoft.com/office/drawing/2014/main" val="4172219920"/>
                  </a:ext>
                </a:extLst>
              </a:tr>
            </a:tbl>
          </a:graphicData>
        </a:graphic>
      </p:graphicFrame>
    </p:spTree>
    <p:extLst>
      <p:ext uri="{BB962C8B-B14F-4D97-AF65-F5344CB8AC3E}">
        <p14:creationId xmlns:p14="http://schemas.microsoft.com/office/powerpoint/2010/main" val="191324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3706D36-6EC7-CB0F-DF5F-4D2A231556E2}"/>
              </a:ext>
            </a:extLst>
          </p:cNvPr>
          <p:cNvSpPr>
            <a:spLocks noGrp="1"/>
          </p:cNvSpPr>
          <p:nvPr>
            <p:ph type="body" sz="quarter" idx="10"/>
          </p:nvPr>
        </p:nvSpPr>
        <p:spPr/>
        <p:txBody>
          <a:bodyPr/>
          <a:lstStyle/>
          <a:p>
            <a:pPr algn="l" rtl="0" fontAlgn="base"/>
            <a:r>
              <a:rPr lang="es-CL" sz="3600" b="0" i="0" u="none" strike="noStrike" dirty="0">
                <a:solidFill>
                  <a:srgbClr val="000000"/>
                </a:solidFill>
                <a:effectLst/>
                <a:latin typeface="Arial" panose="020B0604020202020204" pitchFamily="34" charset="0"/>
              </a:rPr>
              <a:t>¿Cumplimos el objetivo de esta sesión?</a:t>
            </a:r>
            <a:r>
              <a:rPr lang="es-ES" sz="3600" b="0" i="0" dirty="0">
                <a:solidFill>
                  <a:srgbClr val="000000"/>
                </a:solidFill>
                <a:effectLst/>
                <a:latin typeface="Arial" panose="020B0604020202020204" pitchFamily="34" charset="0"/>
              </a:rPr>
              <a:t>​</a:t>
            </a:r>
            <a:endParaRPr lang="es-ES" sz="3600" b="0" i="0" dirty="0">
              <a:solidFill>
                <a:srgbClr val="000000"/>
              </a:solidFill>
              <a:effectLst/>
              <a:latin typeface="Segoe UI" panose="020B0502040204020203" pitchFamily="34" charset="0"/>
            </a:endParaRPr>
          </a:p>
          <a:p>
            <a:pPr algn="l" rtl="0" fontAlgn="base"/>
            <a:r>
              <a:rPr lang="es-CL" sz="3600" b="0" i="0" u="none" strike="noStrike" dirty="0">
                <a:solidFill>
                  <a:srgbClr val="000000"/>
                </a:solidFill>
                <a:effectLst/>
                <a:latin typeface="Arial" panose="020B0604020202020204" pitchFamily="34" charset="0"/>
              </a:rPr>
              <a:t>¿Qué debo profundizar o ejercitar?</a:t>
            </a:r>
            <a:r>
              <a:rPr lang="es-CL" sz="3600" b="0" i="0" dirty="0">
                <a:solidFill>
                  <a:srgbClr val="000000"/>
                </a:solidFill>
                <a:effectLst/>
                <a:latin typeface="Arial" panose="020B0604020202020204" pitchFamily="34" charset="0"/>
              </a:rPr>
              <a:t>​</a:t>
            </a:r>
            <a:endParaRPr lang="es-CL" sz="3600" b="0" i="0" dirty="0">
              <a:solidFill>
                <a:srgbClr val="000000"/>
              </a:solidFill>
              <a:effectLst/>
              <a:latin typeface="Segoe UI" panose="020B0502040204020203" pitchFamily="34" charset="0"/>
            </a:endParaRPr>
          </a:p>
          <a:p>
            <a:pPr algn="l" rtl="0" fontAlgn="base"/>
            <a:r>
              <a:rPr lang="es-CL" sz="3600" b="0" i="0" u="none" strike="noStrike" dirty="0">
                <a:solidFill>
                  <a:srgbClr val="000000"/>
                </a:solidFill>
                <a:effectLst/>
                <a:latin typeface="Arial" panose="020B0604020202020204" pitchFamily="34" charset="0"/>
              </a:rPr>
              <a:t>¿Cuál es el desafío para la siguiente sesión?</a:t>
            </a:r>
            <a:endParaRPr lang="en-US" sz="3600" b="0" i="0" dirty="0">
              <a:solidFill>
                <a:srgbClr val="000000"/>
              </a:solidFill>
              <a:effectLst/>
              <a:latin typeface="Segoe UI" panose="020B0502040204020203" pitchFamily="34" charset="0"/>
            </a:endParaRPr>
          </a:p>
        </p:txBody>
      </p:sp>
      <p:pic>
        <p:nvPicPr>
          <p:cNvPr id="1028" name="Picture 4">
            <a:extLst>
              <a:ext uri="{FF2B5EF4-FFF2-40B4-BE49-F238E27FC236}">
                <a16:creationId xmlns:a16="http://schemas.microsoft.com/office/drawing/2014/main" id="{81E564C8-81A3-0E81-8F8D-C78CBE1FF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450" y="7788275"/>
            <a:ext cx="2870200" cy="287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05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3156555"/>
            <a:ext cx="9225915" cy="2498120"/>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12700">
              <a:spcBef>
                <a:spcPts val="720"/>
              </a:spcBef>
            </a:pPr>
            <a:r>
              <a:rPr lang="es-CL" sz="4000" kern="0" spc="5" dirty="0">
                <a:solidFill>
                  <a:srgbClr val="317DE2"/>
                </a:solidFill>
              </a:rPr>
              <a:t>OBJETIVO</a:t>
            </a:r>
          </a:p>
          <a:p>
            <a:pPr>
              <a:lnSpc>
                <a:spcPct val="90000"/>
              </a:lnSpc>
              <a:spcBef>
                <a:spcPts val="1000"/>
              </a:spcBef>
              <a:buSzPts val="2800"/>
            </a:pPr>
            <a:r>
              <a:rPr lang="es-MX" sz="4000" b="0" spc="5" dirty="0">
                <a:ea typeface="+mn-ea"/>
                <a:sym typeface="Consolas"/>
              </a:rPr>
              <a:t>Utiliza las estructuras de repetición adecuadas, según la funcionalidad requerida.</a:t>
            </a:r>
            <a:endParaRPr lang="es-MX" sz="4000" b="0" spc="5" dirty="0">
              <a:ea typeface="+mn-ea"/>
            </a:endParaRPr>
          </a:p>
        </p:txBody>
      </p:sp>
      <p:pic>
        <p:nvPicPr>
          <p:cNvPr id="2" name="Gráfico 2" descr="Ojo con relleno sólido">
            <a:extLst>
              <a:ext uri="{FF2B5EF4-FFF2-40B4-BE49-F238E27FC236}">
                <a16:creationId xmlns:a16="http://schemas.microsoft.com/office/drawing/2014/main" id="{6E0FA942-42D5-A9C7-CC72-91F5A576CEDB}"/>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973984" y="3849515"/>
            <a:ext cx="913512" cy="914400"/>
          </a:xfrm>
          <a:prstGeom prst="rect">
            <a:avLst/>
          </a:prstGeom>
        </p:spPr>
      </p:pic>
      <p:sp>
        <p:nvSpPr>
          <p:cNvPr id="4" name="Marcador de texto 3"/>
          <p:cNvSpPr>
            <a:spLocks noGrp="1"/>
          </p:cNvSpPr>
          <p:nvPr>
            <p:ph type="body" sz="quarter" idx="10"/>
          </p:nvPr>
        </p:nvSpPr>
        <p:spPr>
          <a:xfrm>
            <a:off x="574040" y="1258411"/>
            <a:ext cx="4343400" cy="2585323"/>
          </a:xfrm>
        </p:spPr>
        <p:txBody>
          <a:bodyPr/>
          <a:lstStyle/>
          <a:p>
            <a:r>
              <a:rPr lang="es-CL" dirty="0"/>
              <a:t>Objetivos de la sesión</a:t>
            </a:r>
          </a:p>
          <a:p>
            <a:r>
              <a:rPr lang="es-CL" sz="3600" b="0" smtClean="0">
                <a:solidFill>
                  <a:srgbClr val="317DE2"/>
                </a:solidFill>
              </a:rPr>
              <a:t>Sentencia </a:t>
            </a:r>
            <a:r>
              <a:rPr lang="es-CL" sz="3600" b="0" dirty="0">
                <a:solidFill>
                  <a:srgbClr val="317DE2"/>
                </a:solidFill>
              </a:rPr>
              <a:t>de Repetición</a:t>
            </a:r>
          </a:p>
        </p:txBody>
      </p:sp>
    </p:spTree>
    <p:extLst>
      <p:ext uri="{BB962C8B-B14F-4D97-AF65-F5344CB8AC3E}">
        <p14:creationId xmlns:p14="http://schemas.microsoft.com/office/powerpoint/2010/main" val="253132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A3830B66-548F-7F97-E877-24FDCBE89C08}"/>
              </a:ext>
            </a:extLst>
          </p:cNvPr>
          <p:cNvPicPr>
            <a:picLocks noChangeAspect="1"/>
          </p:cNvPicPr>
          <p:nvPr/>
        </p:nvPicPr>
        <p:blipFill rotWithShape="1">
          <a:blip r:embed="rId2"/>
          <a:srcRect t="14243"/>
          <a:stretch/>
        </p:blipFill>
        <p:spPr>
          <a:xfrm>
            <a:off x="4392504" y="5883275"/>
            <a:ext cx="5659546" cy="2769771"/>
          </a:xfrm>
          <a:prstGeom prst="rect">
            <a:avLst/>
          </a:prstGeom>
          <a:ln w="28575">
            <a:solidFill>
              <a:srgbClr val="317DE2"/>
            </a:solidFill>
          </a:ln>
        </p:spPr>
      </p:pic>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4296411" cy="1354217"/>
          </a:xfrm>
        </p:spPr>
        <p:txBody>
          <a:bodyPr wrap="square" lIns="0" tIns="0" rIns="0" bIns="0" anchor="t">
            <a:spAutoFit/>
          </a:bodyPr>
          <a:lstStyle/>
          <a:p>
            <a:r>
              <a:rPr lang="es-CL" sz="4400" dirty="0">
                <a:latin typeface="Arial"/>
                <a:cs typeface="Arial"/>
              </a:rPr>
              <a:t>Sentencias de Repetición</a:t>
            </a:r>
            <a:endParaRPr lang="es-ES" sz="4400" dirty="0"/>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6858931" y="930275"/>
            <a:ext cx="12337119" cy="3877985"/>
          </a:xfrm>
        </p:spPr>
        <p:txBody>
          <a:bodyPr/>
          <a:lstStyle/>
          <a:p>
            <a:r>
              <a:rPr lang="es-MX" sz="3600" b="1" dirty="0">
                <a:solidFill>
                  <a:srgbClr val="317DE2"/>
                </a:solidFill>
              </a:rPr>
              <a:t>Sentencia Mientras</a:t>
            </a:r>
            <a:endParaRPr lang="es-MX" sz="4000" b="1" dirty="0">
              <a:solidFill>
                <a:srgbClr val="317DE2"/>
              </a:solidFill>
              <a:latin typeface="Arial Narrow" panose="020B0606020202030204" pitchFamily="34" charset="0"/>
              <a:ea typeface="Consolas"/>
              <a:cs typeface="Consolas"/>
              <a:sym typeface="Consolas"/>
            </a:endParaRPr>
          </a:p>
          <a:p>
            <a:r>
              <a:rPr lang="es-MX" sz="3600" dirty="0">
                <a:solidFill>
                  <a:srgbClr val="000000"/>
                </a:solidFill>
              </a:rPr>
              <a:t>Esta estructura permite que un conjunto de instrucciones se repitan mientras una condición sea verdadera. </a:t>
            </a:r>
            <a:endParaRPr lang="es-MX" sz="3600" dirty="0"/>
          </a:p>
          <a:p>
            <a:r>
              <a:rPr lang="es-MX" sz="3600" dirty="0"/>
              <a:t/>
            </a:r>
            <a:br>
              <a:rPr lang="es-MX" sz="3600" dirty="0"/>
            </a:br>
            <a:r>
              <a:rPr lang="es-MX" sz="3600" dirty="0">
                <a:solidFill>
                  <a:srgbClr val="000000"/>
                </a:solidFill>
              </a:rPr>
              <a:t>La condición se encuentra al comienzo del ciclo, por lo tanto si la primera vez no se cumple el ciclo no se ejecutará y continuará en la instrucción siguiente.</a:t>
            </a:r>
            <a:endParaRPr lang="en-US" sz="3600" dirty="0"/>
          </a:p>
        </p:txBody>
      </p:sp>
      <p:pic>
        <p:nvPicPr>
          <p:cNvPr id="2050" name="Picture 2">
            <a:extLst>
              <a:ext uri="{FF2B5EF4-FFF2-40B4-BE49-F238E27FC236}">
                <a16:creationId xmlns:a16="http://schemas.microsoft.com/office/drawing/2014/main" id="{6DA34B31-36B7-BC63-6B25-F94444C8C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39" y="8474075"/>
            <a:ext cx="2446832" cy="2446832"/>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8CA68965-6050-0D62-7266-76E0F65A833E}"/>
              </a:ext>
            </a:extLst>
          </p:cNvPr>
          <p:cNvSpPr txBox="1"/>
          <p:nvPr/>
        </p:nvSpPr>
        <p:spPr>
          <a:xfrm>
            <a:off x="4318563" y="5169451"/>
            <a:ext cx="2108269" cy="646331"/>
          </a:xfrm>
          <a:prstGeom prst="rect">
            <a:avLst/>
          </a:prstGeom>
          <a:noFill/>
        </p:spPr>
        <p:txBody>
          <a:bodyPr wrap="none" rtlCol="0">
            <a:spAutoFit/>
          </a:bodyPr>
          <a:lstStyle/>
          <a:p>
            <a:r>
              <a:rPr lang="es-MX" sz="3600" b="1" dirty="0">
                <a:solidFill>
                  <a:srgbClr val="317DE2"/>
                </a:solidFill>
              </a:rPr>
              <a:t>Sintaxis:</a:t>
            </a:r>
            <a:endParaRPr lang="en-US" sz="3600" dirty="0">
              <a:solidFill>
                <a:srgbClr val="317DE2"/>
              </a:solidFill>
            </a:endParaRPr>
          </a:p>
        </p:txBody>
      </p:sp>
      <p:sp>
        <p:nvSpPr>
          <p:cNvPr id="15" name="CuadroTexto 14">
            <a:extLst>
              <a:ext uri="{FF2B5EF4-FFF2-40B4-BE49-F238E27FC236}">
                <a16:creationId xmlns:a16="http://schemas.microsoft.com/office/drawing/2014/main" id="{9E2DBC29-A4DB-D4FA-8EF0-79D6F7905917}"/>
              </a:ext>
            </a:extLst>
          </p:cNvPr>
          <p:cNvSpPr txBox="1"/>
          <p:nvPr/>
        </p:nvSpPr>
        <p:spPr>
          <a:xfrm>
            <a:off x="15567793" y="5210675"/>
            <a:ext cx="2569934" cy="646331"/>
          </a:xfrm>
          <a:prstGeom prst="rect">
            <a:avLst/>
          </a:prstGeom>
          <a:noFill/>
        </p:spPr>
        <p:txBody>
          <a:bodyPr wrap="none" rtlCol="0">
            <a:spAutoFit/>
          </a:bodyPr>
          <a:lstStyle/>
          <a:p>
            <a:r>
              <a:rPr lang="es-MX" sz="3600" b="1" dirty="0">
                <a:solidFill>
                  <a:srgbClr val="317DE2"/>
                </a:solidFill>
              </a:rPr>
              <a:t>Resultado:</a:t>
            </a:r>
            <a:endParaRPr lang="en-US" sz="3600" dirty="0">
              <a:solidFill>
                <a:srgbClr val="317DE2"/>
              </a:solidFill>
            </a:endParaRPr>
          </a:p>
        </p:txBody>
      </p:sp>
      <p:pic>
        <p:nvPicPr>
          <p:cNvPr id="17" name="Imagen 16">
            <a:extLst>
              <a:ext uri="{FF2B5EF4-FFF2-40B4-BE49-F238E27FC236}">
                <a16:creationId xmlns:a16="http://schemas.microsoft.com/office/drawing/2014/main" id="{1C817BA9-82FE-448D-D1BD-37E3E1EA8EE6}"/>
              </a:ext>
            </a:extLst>
          </p:cNvPr>
          <p:cNvPicPr>
            <a:picLocks noChangeAspect="1"/>
          </p:cNvPicPr>
          <p:nvPr/>
        </p:nvPicPr>
        <p:blipFill rotWithShape="1">
          <a:blip r:embed="rId4"/>
          <a:srcRect t="17926"/>
          <a:stretch/>
        </p:blipFill>
        <p:spPr>
          <a:xfrm>
            <a:off x="10866772" y="5883275"/>
            <a:ext cx="3888934" cy="2650822"/>
          </a:xfrm>
          <a:prstGeom prst="rect">
            <a:avLst/>
          </a:prstGeom>
          <a:ln w="28575">
            <a:solidFill>
              <a:srgbClr val="317DE2"/>
            </a:solidFill>
          </a:ln>
        </p:spPr>
      </p:pic>
      <p:pic>
        <p:nvPicPr>
          <p:cNvPr id="18" name="Imagen 17">
            <a:extLst>
              <a:ext uri="{FF2B5EF4-FFF2-40B4-BE49-F238E27FC236}">
                <a16:creationId xmlns:a16="http://schemas.microsoft.com/office/drawing/2014/main" id="{DEB37225-8266-46C3-3AFA-B6E1FBA7A9E3}"/>
              </a:ext>
            </a:extLst>
          </p:cNvPr>
          <p:cNvPicPr>
            <a:picLocks noChangeAspect="1"/>
          </p:cNvPicPr>
          <p:nvPr/>
        </p:nvPicPr>
        <p:blipFill rotWithShape="1">
          <a:blip r:embed="rId5"/>
          <a:srcRect t="17755"/>
          <a:stretch/>
        </p:blipFill>
        <p:spPr>
          <a:xfrm>
            <a:off x="15680477" y="5883275"/>
            <a:ext cx="2463600" cy="2701576"/>
          </a:xfrm>
          <a:prstGeom prst="rect">
            <a:avLst/>
          </a:prstGeom>
          <a:ln w="28575">
            <a:solidFill>
              <a:srgbClr val="317DE2"/>
            </a:solidFill>
          </a:ln>
        </p:spPr>
      </p:pic>
      <p:sp>
        <p:nvSpPr>
          <p:cNvPr id="19" name="CuadroTexto 18">
            <a:extLst>
              <a:ext uri="{FF2B5EF4-FFF2-40B4-BE49-F238E27FC236}">
                <a16:creationId xmlns:a16="http://schemas.microsoft.com/office/drawing/2014/main" id="{D7FC72B3-47A7-534A-322B-AB52D9817FBF}"/>
              </a:ext>
            </a:extLst>
          </p:cNvPr>
          <p:cNvSpPr txBox="1"/>
          <p:nvPr/>
        </p:nvSpPr>
        <p:spPr>
          <a:xfrm>
            <a:off x="10779324" y="5169451"/>
            <a:ext cx="2133918" cy="646331"/>
          </a:xfrm>
          <a:prstGeom prst="rect">
            <a:avLst/>
          </a:prstGeom>
          <a:noFill/>
        </p:spPr>
        <p:txBody>
          <a:bodyPr wrap="none" rtlCol="0">
            <a:spAutoFit/>
          </a:bodyPr>
          <a:lstStyle/>
          <a:p>
            <a:r>
              <a:rPr lang="es-MX" sz="3600" b="1" dirty="0">
                <a:solidFill>
                  <a:srgbClr val="317DE2"/>
                </a:solidFill>
              </a:rPr>
              <a:t>Ejemplo:</a:t>
            </a:r>
            <a:endParaRPr lang="en-US" sz="3600" dirty="0">
              <a:solidFill>
                <a:srgbClr val="317DE2"/>
              </a:solidFill>
            </a:endParaRPr>
          </a:p>
        </p:txBody>
      </p:sp>
    </p:spTree>
    <p:extLst>
      <p:ext uri="{BB962C8B-B14F-4D97-AF65-F5344CB8AC3E}">
        <p14:creationId xmlns:p14="http://schemas.microsoft.com/office/powerpoint/2010/main" val="3940723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4296411" cy="1354217"/>
          </a:xfrm>
        </p:spPr>
        <p:txBody>
          <a:bodyPr wrap="square" lIns="0" tIns="0" rIns="0" bIns="0" anchor="t">
            <a:spAutoFit/>
          </a:bodyPr>
          <a:lstStyle/>
          <a:p>
            <a:r>
              <a:rPr lang="es-CL" sz="4400" dirty="0">
                <a:latin typeface="Arial"/>
                <a:cs typeface="Arial"/>
              </a:rPr>
              <a:t>Sentencias de Repetición</a:t>
            </a:r>
            <a:endParaRPr lang="es-ES" sz="4400" dirty="0"/>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6858931" y="930275"/>
            <a:ext cx="12337119" cy="1107996"/>
          </a:xfrm>
        </p:spPr>
        <p:txBody>
          <a:bodyPr/>
          <a:lstStyle/>
          <a:p>
            <a:r>
              <a:rPr lang="es-MX" sz="3600" b="1" dirty="0">
                <a:solidFill>
                  <a:srgbClr val="317DE2"/>
                </a:solidFill>
              </a:rPr>
              <a:t>Ejemplo Sentencia Mientras</a:t>
            </a:r>
            <a:endParaRPr lang="es-MX" sz="4000" b="1" dirty="0">
              <a:solidFill>
                <a:srgbClr val="317DE2"/>
              </a:solidFill>
              <a:latin typeface="Arial Narrow" panose="020B0606020202030204" pitchFamily="34" charset="0"/>
              <a:ea typeface="Consolas"/>
              <a:cs typeface="Consolas"/>
              <a:sym typeface="Consolas"/>
            </a:endParaRPr>
          </a:p>
          <a:p>
            <a:r>
              <a:rPr lang="es-MX" sz="3600" dirty="0">
                <a:solidFill>
                  <a:srgbClr val="000000"/>
                </a:solidFill>
              </a:rPr>
              <a:t>1. Ingresar cinco números y sumarlos. Mostrar suma.</a:t>
            </a:r>
            <a:endParaRPr lang="en-US" sz="3600" dirty="0"/>
          </a:p>
        </p:txBody>
      </p:sp>
      <p:pic>
        <p:nvPicPr>
          <p:cNvPr id="2050" name="Picture 2">
            <a:extLst>
              <a:ext uri="{FF2B5EF4-FFF2-40B4-BE49-F238E27FC236}">
                <a16:creationId xmlns:a16="http://schemas.microsoft.com/office/drawing/2014/main" id="{6DA34B31-36B7-BC63-6B25-F94444C8C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039" y="8474075"/>
            <a:ext cx="2446832" cy="2446832"/>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2C32005F-3B14-AFF0-BFC6-F57FF316A710}"/>
              </a:ext>
            </a:extLst>
          </p:cNvPr>
          <p:cNvPicPr>
            <a:picLocks noChangeAspect="1"/>
          </p:cNvPicPr>
          <p:nvPr/>
        </p:nvPicPr>
        <p:blipFill>
          <a:blip r:embed="rId3"/>
          <a:stretch>
            <a:fillRect/>
          </a:stretch>
        </p:blipFill>
        <p:spPr>
          <a:xfrm>
            <a:off x="6546850" y="2759075"/>
            <a:ext cx="11811000" cy="6189562"/>
          </a:xfrm>
          <a:prstGeom prst="rect">
            <a:avLst/>
          </a:prstGeom>
        </p:spPr>
      </p:pic>
    </p:spTree>
    <p:extLst>
      <p:ext uri="{BB962C8B-B14F-4D97-AF65-F5344CB8AC3E}">
        <p14:creationId xmlns:p14="http://schemas.microsoft.com/office/powerpoint/2010/main" val="301374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4296411" cy="1354217"/>
          </a:xfrm>
        </p:spPr>
        <p:txBody>
          <a:bodyPr wrap="square" lIns="0" tIns="0" rIns="0" bIns="0" anchor="t">
            <a:spAutoFit/>
          </a:bodyPr>
          <a:lstStyle/>
          <a:p>
            <a:r>
              <a:rPr lang="es-CL" sz="4400" dirty="0">
                <a:latin typeface="Arial"/>
                <a:cs typeface="Arial"/>
              </a:rPr>
              <a:t>Sentencias de Repetición</a:t>
            </a:r>
            <a:endParaRPr lang="es-ES" sz="4400" dirty="0"/>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6858931" y="930275"/>
            <a:ext cx="12337119" cy="1661993"/>
          </a:xfrm>
        </p:spPr>
        <p:txBody>
          <a:bodyPr/>
          <a:lstStyle/>
          <a:p>
            <a:r>
              <a:rPr lang="es-MX" sz="3600" b="1" dirty="0">
                <a:solidFill>
                  <a:srgbClr val="317DE2"/>
                </a:solidFill>
              </a:rPr>
              <a:t>Ejercicio 1</a:t>
            </a:r>
            <a:endParaRPr lang="es-MX" sz="4000" b="1" dirty="0">
              <a:solidFill>
                <a:srgbClr val="317DE2"/>
              </a:solidFill>
              <a:latin typeface="Arial Narrow" panose="020B0606020202030204" pitchFamily="34" charset="0"/>
              <a:ea typeface="Consolas"/>
              <a:cs typeface="Consolas"/>
              <a:sym typeface="Consolas"/>
            </a:endParaRPr>
          </a:p>
          <a:p>
            <a:r>
              <a:rPr lang="es-MX" sz="3600" dirty="0">
                <a:solidFill>
                  <a:srgbClr val="000000"/>
                </a:solidFill>
              </a:rPr>
              <a:t>Ingrese cinco números positivos, súmelos y luego muestre la suma.</a:t>
            </a:r>
          </a:p>
        </p:txBody>
      </p:sp>
      <p:pic>
        <p:nvPicPr>
          <p:cNvPr id="3" name="Picture 2">
            <a:extLst>
              <a:ext uri="{FF2B5EF4-FFF2-40B4-BE49-F238E27FC236}">
                <a16:creationId xmlns:a16="http://schemas.microsoft.com/office/drawing/2014/main" id="{70D569F3-2D33-375F-6EAF-78429F377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7400255"/>
            <a:ext cx="3516935" cy="351693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642F2883-0570-5624-5597-2E179738C910}"/>
              </a:ext>
            </a:extLst>
          </p:cNvPr>
          <p:cNvPicPr>
            <a:picLocks noChangeAspect="1"/>
          </p:cNvPicPr>
          <p:nvPr/>
        </p:nvPicPr>
        <p:blipFill>
          <a:blip r:embed="rId3"/>
          <a:stretch>
            <a:fillRect/>
          </a:stretch>
        </p:blipFill>
        <p:spPr>
          <a:xfrm>
            <a:off x="3956050" y="2911475"/>
            <a:ext cx="7712035" cy="5208784"/>
          </a:xfrm>
          <a:prstGeom prst="rect">
            <a:avLst/>
          </a:prstGeom>
        </p:spPr>
      </p:pic>
      <p:pic>
        <p:nvPicPr>
          <p:cNvPr id="7" name="Imagen 6">
            <a:extLst>
              <a:ext uri="{FF2B5EF4-FFF2-40B4-BE49-F238E27FC236}">
                <a16:creationId xmlns:a16="http://schemas.microsoft.com/office/drawing/2014/main" id="{088A8A93-793B-D204-7E38-92CC50ED585F}"/>
              </a:ext>
            </a:extLst>
          </p:cNvPr>
          <p:cNvPicPr>
            <a:picLocks noChangeAspect="1"/>
          </p:cNvPicPr>
          <p:nvPr/>
        </p:nvPicPr>
        <p:blipFill>
          <a:blip r:embed="rId4"/>
          <a:stretch>
            <a:fillRect/>
          </a:stretch>
        </p:blipFill>
        <p:spPr>
          <a:xfrm>
            <a:off x="14700251" y="2744599"/>
            <a:ext cx="3505200" cy="5961713"/>
          </a:xfrm>
          <a:prstGeom prst="rect">
            <a:avLst/>
          </a:prstGeom>
        </p:spPr>
      </p:pic>
      <p:sp>
        <p:nvSpPr>
          <p:cNvPr id="8" name="Flecha derecha 7">
            <a:extLst>
              <a:ext uri="{FF2B5EF4-FFF2-40B4-BE49-F238E27FC236}">
                <a16:creationId xmlns:a16="http://schemas.microsoft.com/office/drawing/2014/main" id="{C99A2C5E-C00D-13E7-D19B-FBEE4DEFA335}"/>
              </a:ext>
            </a:extLst>
          </p:cNvPr>
          <p:cNvSpPr/>
          <p:nvPr/>
        </p:nvSpPr>
        <p:spPr>
          <a:xfrm>
            <a:off x="11957051" y="4843659"/>
            <a:ext cx="2514600" cy="1219200"/>
          </a:xfrm>
          <a:prstGeom prst="rightArrow">
            <a:avLst/>
          </a:prstGeom>
          <a:solidFill>
            <a:srgbClr val="EB7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800" dirty="0"/>
              <a:t>Resultado</a:t>
            </a:r>
            <a:endParaRPr lang="en-US" sz="2800" dirty="0"/>
          </a:p>
        </p:txBody>
      </p:sp>
      <p:sp>
        <p:nvSpPr>
          <p:cNvPr id="9" name="CuadroTexto 8">
            <a:extLst>
              <a:ext uri="{FF2B5EF4-FFF2-40B4-BE49-F238E27FC236}">
                <a16:creationId xmlns:a16="http://schemas.microsoft.com/office/drawing/2014/main" id="{63E08384-9CD0-42DD-8FFC-50B6D876947E}"/>
              </a:ext>
            </a:extLst>
          </p:cNvPr>
          <p:cNvSpPr txBox="1"/>
          <p:nvPr/>
        </p:nvSpPr>
        <p:spPr>
          <a:xfrm>
            <a:off x="14101650" y="9083675"/>
            <a:ext cx="4079963" cy="523220"/>
          </a:xfrm>
          <a:prstGeom prst="rect">
            <a:avLst/>
          </a:prstGeom>
          <a:noFill/>
        </p:spPr>
        <p:txBody>
          <a:bodyPr wrap="none" rtlCol="0">
            <a:spAutoFit/>
          </a:bodyPr>
          <a:lstStyle/>
          <a:p>
            <a:r>
              <a:rPr lang="es-CL" sz="2800" b="1" dirty="0">
                <a:solidFill>
                  <a:srgbClr val="317DE2"/>
                </a:solidFill>
              </a:rPr>
              <a:t>Ingresa otros números</a:t>
            </a:r>
            <a:endParaRPr lang="en-US" sz="2800" b="1" dirty="0">
              <a:solidFill>
                <a:srgbClr val="317DE2"/>
              </a:solidFill>
            </a:endParaRPr>
          </a:p>
        </p:txBody>
      </p:sp>
    </p:spTree>
    <p:extLst>
      <p:ext uri="{BB962C8B-B14F-4D97-AF65-F5344CB8AC3E}">
        <p14:creationId xmlns:p14="http://schemas.microsoft.com/office/powerpoint/2010/main" val="4112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4296411" cy="1354217"/>
          </a:xfrm>
        </p:spPr>
        <p:txBody>
          <a:bodyPr wrap="square" lIns="0" tIns="0" rIns="0" bIns="0" anchor="t">
            <a:spAutoFit/>
          </a:bodyPr>
          <a:lstStyle/>
          <a:p>
            <a:r>
              <a:rPr lang="es-CL" sz="4400" dirty="0">
                <a:latin typeface="Arial"/>
                <a:cs typeface="Arial"/>
              </a:rPr>
              <a:t>Sentencias de Repetición</a:t>
            </a:r>
            <a:endParaRPr lang="es-ES" sz="4400" dirty="0"/>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6858931" y="930275"/>
            <a:ext cx="12337119" cy="1107996"/>
          </a:xfrm>
        </p:spPr>
        <p:txBody>
          <a:bodyPr/>
          <a:lstStyle/>
          <a:p>
            <a:r>
              <a:rPr lang="es-MX" sz="3600" b="1" dirty="0">
                <a:solidFill>
                  <a:srgbClr val="317DE2"/>
                </a:solidFill>
              </a:rPr>
              <a:t>Ejercicio 2</a:t>
            </a:r>
            <a:endParaRPr lang="es-MX" sz="4000" b="1" dirty="0">
              <a:solidFill>
                <a:srgbClr val="317DE2"/>
              </a:solidFill>
              <a:latin typeface="Arial Narrow" panose="020B0606020202030204" pitchFamily="34" charset="0"/>
              <a:ea typeface="Consolas"/>
              <a:cs typeface="Consolas"/>
              <a:sym typeface="Consolas"/>
            </a:endParaRPr>
          </a:p>
          <a:p>
            <a:pPr algn="just"/>
            <a:r>
              <a:rPr lang="es-MX" sz="3600" dirty="0">
                <a:solidFill>
                  <a:srgbClr val="000000"/>
                </a:solidFill>
              </a:rPr>
              <a:t>Suma los primeros 10 números positivos. Mostrar resultado.</a:t>
            </a:r>
            <a:endParaRPr lang="en-US" sz="3600" dirty="0"/>
          </a:p>
        </p:txBody>
      </p:sp>
      <p:pic>
        <p:nvPicPr>
          <p:cNvPr id="3" name="Picture 2">
            <a:extLst>
              <a:ext uri="{FF2B5EF4-FFF2-40B4-BE49-F238E27FC236}">
                <a16:creationId xmlns:a16="http://schemas.microsoft.com/office/drawing/2014/main" id="{70D569F3-2D33-375F-6EAF-78429F377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7400255"/>
            <a:ext cx="3516935" cy="351693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905684CE-3237-CB93-CADF-85943F5D4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2650" y="2987675"/>
            <a:ext cx="4996780" cy="4996780"/>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16">
            <a:extLst>
              <a:ext uri="{FF2B5EF4-FFF2-40B4-BE49-F238E27FC236}">
                <a16:creationId xmlns:a16="http://schemas.microsoft.com/office/drawing/2014/main" id="{27D192C8-2D73-FFDE-5427-A987C0D18B26}"/>
              </a:ext>
            </a:extLst>
          </p:cNvPr>
          <p:cNvSpPr txBox="1"/>
          <p:nvPr/>
        </p:nvSpPr>
        <p:spPr>
          <a:xfrm>
            <a:off x="12795250" y="4283075"/>
            <a:ext cx="3581400" cy="1569660"/>
          </a:xfrm>
          <a:prstGeom prst="rect">
            <a:avLst/>
          </a:prstGeom>
        </p:spPr>
        <p:txBody>
          <a:bodyPr vert="horz" wrap="square" lIns="0" tIns="91440" rIns="0" bIns="0" rtlCol="0">
            <a:spAutoFit/>
          </a:bodyPr>
          <a:lstStyle/>
          <a:p>
            <a:pPr marL="12700" lvl="0">
              <a:spcBef>
                <a:spcPts val="720"/>
              </a:spcBef>
            </a:pPr>
            <a:r>
              <a:rPr lang="es-MX" sz="3200" b="1" dirty="0">
                <a:solidFill>
                  <a:srgbClr val="317DE2"/>
                </a:solidFill>
              </a:rPr>
              <a:t>Comparte los resultados con tus compañeros</a:t>
            </a:r>
            <a:endParaRPr lang="es-MX" sz="3600" b="1" dirty="0">
              <a:solidFill>
                <a:srgbClr val="317DE2"/>
              </a:solidFill>
              <a:latin typeface="Arial Narrow" panose="020B0606020202030204" pitchFamily="34" charset="0"/>
              <a:ea typeface="Consolas"/>
              <a:cs typeface="Consolas"/>
              <a:sym typeface="Consolas"/>
            </a:endParaRPr>
          </a:p>
        </p:txBody>
      </p:sp>
    </p:spTree>
    <p:extLst>
      <p:ext uri="{BB962C8B-B14F-4D97-AF65-F5344CB8AC3E}">
        <p14:creationId xmlns:p14="http://schemas.microsoft.com/office/powerpoint/2010/main" val="128404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4296411" cy="1354217"/>
          </a:xfrm>
        </p:spPr>
        <p:txBody>
          <a:bodyPr wrap="square" lIns="0" tIns="0" rIns="0" bIns="0" anchor="t">
            <a:spAutoFit/>
          </a:bodyPr>
          <a:lstStyle/>
          <a:p>
            <a:r>
              <a:rPr lang="es-CL" sz="4400" dirty="0">
                <a:latin typeface="Arial"/>
                <a:cs typeface="Arial"/>
              </a:rPr>
              <a:t>Sentencias de Repetición</a:t>
            </a:r>
            <a:endParaRPr lang="es-ES" sz="4400" dirty="0"/>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6858931" y="930275"/>
            <a:ext cx="12337119" cy="1107996"/>
          </a:xfrm>
        </p:spPr>
        <p:txBody>
          <a:bodyPr/>
          <a:lstStyle/>
          <a:p>
            <a:r>
              <a:rPr lang="es-MX" sz="3600" b="1" dirty="0">
                <a:solidFill>
                  <a:srgbClr val="317DE2"/>
                </a:solidFill>
              </a:rPr>
              <a:t>Ejercicio 2</a:t>
            </a:r>
            <a:endParaRPr lang="es-MX" sz="4000" b="1" dirty="0">
              <a:solidFill>
                <a:srgbClr val="317DE2"/>
              </a:solidFill>
              <a:latin typeface="Arial Narrow" panose="020B0606020202030204" pitchFamily="34" charset="0"/>
              <a:ea typeface="Consolas"/>
              <a:cs typeface="Consolas"/>
              <a:sym typeface="Consolas"/>
            </a:endParaRPr>
          </a:p>
          <a:p>
            <a:pPr algn="just"/>
            <a:r>
              <a:rPr lang="es-MX" sz="3600" dirty="0">
                <a:solidFill>
                  <a:srgbClr val="000000"/>
                </a:solidFill>
              </a:rPr>
              <a:t>Suma los primeros 10 números positivos. Mostrar resultado.</a:t>
            </a:r>
            <a:endParaRPr lang="en-US" sz="3600" dirty="0"/>
          </a:p>
        </p:txBody>
      </p:sp>
      <p:pic>
        <p:nvPicPr>
          <p:cNvPr id="3" name="Picture 2">
            <a:extLst>
              <a:ext uri="{FF2B5EF4-FFF2-40B4-BE49-F238E27FC236}">
                <a16:creationId xmlns:a16="http://schemas.microsoft.com/office/drawing/2014/main" id="{70D569F3-2D33-375F-6EAF-78429F377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7400255"/>
            <a:ext cx="3516935" cy="3516935"/>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16">
            <a:extLst>
              <a:ext uri="{FF2B5EF4-FFF2-40B4-BE49-F238E27FC236}">
                <a16:creationId xmlns:a16="http://schemas.microsoft.com/office/drawing/2014/main" id="{443762EC-1E23-171E-6905-12383A1C54BB}"/>
              </a:ext>
            </a:extLst>
          </p:cNvPr>
          <p:cNvSpPr txBox="1"/>
          <p:nvPr/>
        </p:nvSpPr>
        <p:spPr>
          <a:xfrm>
            <a:off x="5327650" y="2577287"/>
            <a:ext cx="10058400" cy="584775"/>
          </a:xfrm>
          <a:prstGeom prst="rect">
            <a:avLst/>
          </a:prstGeom>
        </p:spPr>
        <p:txBody>
          <a:bodyPr vert="horz" wrap="square" lIns="0" tIns="91440" rIns="0" bIns="0" rtlCol="0">
            <a:spAutoFit/>
          </a:bodyPr>
          <a:lstStyle/>
          <a:p>
            <a:pPr marL="12700" lvl="0" algn="just">
              <a:spcBef>
                <a:spcPts val="720"/>
              </a:spcBef>
            </a:pPr>
            <a:r>
              <a:rPr lang="es-MX" sz="3200" b="1" dirty="0">
                <a:solidFill>
                  <a:srgbClr val="317DE2"/>
                </a:solidFill>
              </a:rPr>
              <a:t>Resultado propuesto</a:t>
            </a:r>
            <a:endParaRPr lang="es-MX" sz="3600" b="1" dirty="0">
              <a:solidFill>
                <a:srgbClr val="317DE2"/>
              </a:solidFill>
              <a:latin typeface="Arial Narrow" panose="020B0606020202030204" pitchFamily="34" charset="0"/>
              <a:ea typeface="Consolas"/>
              <a:cs typeface="Consolas"/>
              <a:sym typeface="Consolas"/>
            </a:endParaRPr>
          </a:p>
        </p:txBody>
      </p:sp>
      <p:pic>
        <p:nvPicPr>
          <p:cNvPr id="7" name="Imagen 6">
            <a:extLst>
              <a:ext uri="{FF2B5EF4-FFF2-40B4-BE49-F238E27FC236}">
                <a16:creationId xmlns:a16="http://schemas.microsoft.com/office/drawing/2014/main" id="{76FBB658-4C6A-35A5-FBAF-AC409A2A37E8}"/>
              </a:ext>
            </a:extLst>
          </p:cNvPr>
          <p:cNvPicPr>
            <a:picLocks noChangeAspect="1"/>
          </p:cNvPicPr>
          <p:nvPr/>
        </p:nvPicPr>
        <p:blipFill>
          <a:blip r:embed="rId3"/>
          <a:stretch>
            <a:fillRect/>
          </a:stretch>
        </p:blipFill>
        <p:spPr>
          <a:xfrm>
            <a:off x="5327650" y="3847758"/>
            <a:ext cx="7470824" cy="5640926"/>
          </a:xfrm>
          <a:prstGeom prst="rect">
            <a:avLst/>
          </a:prstGeom>
        </p:spPr>
      </p:pic>
      <p:pic>
        <p:nvPicPr>
          <p:cNvPr id="8" name="Imagen 7">
            <a:extLst>
              <a:ext uri="{FF2B5EF4-FFF2-40B4-BE49-F238E27FC236}">
                <a16:creationId xmlns:a16="http://schemas.microsoft.com/office/drawing/2014/main" id="{B9E61921-3ECC-2228-81FE-33964D1141B3}"/>
              </a:ext>
            </a:extLst>
          </p:cNvPr>
          <p:cNvPicPr>
            <a:picLocks noChangeAspect="1"/>
          </p:cNvPicPr>
          <p:nvPr/>
        </p:nvPicPr>
        <p:blipFill>
          <a:blip r:embed="rId4"/>
          <a:stretch>
            <a:fillRect/>
          </a:stretch>
        </p:blipFill>
        <p:spPr>
          <a:xfrm>
            <a:off x="14928850" y="3592250"/>
            <a:ext cx="2969427" cy="5896434"/>
          </a:xfrm>
          <a:prstGeom prst="rect">
            <a:avLst/>
          </a:prstGeom>
        </p:spPr>
      </p:pic>
    </p:spTree>
    <p:extLst>
      <p:ext uri="{BB962C8B-B14F-4D97-AF65-F5344CB8AC3E}">
        <p14:creationId xmlns:p14="http://schemas.microsoft.com/office/powerpoint/2010/main" val="235497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4296411" cy="1354217"/>
          </a:xfrm>
        </p:spPr>
        <p:txBody>
          <a:bodyPr wrap="square" lIns="0" tIns="0" rIns="0" bIns="0" anchor="t">
            <a:spAutoFit/>
          </a:bodyPr>
          <a:lstStyle/>
          <a:p>
            <a:r>
              <a:rPr lang="es-CL" sz="4400" dirty="0">
                <a:latin typeface="Arial"/>
                <a:cs typeface="Arial"/>
              </a:rPr>
              <a:t>Sentencias de Repetición</a:t>
            </a:r>
            <a:endParaRPr lang="es-ES" sz="4400" dirty="0"/>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6858931" y="930275"/>
            <a:ext cx="12337119" cy="4985980"/>
          </a:xfrm>
        </p:spPr>
        <p:txBody>
          <a:bodyPr/>
          <a:lstStyle/>
          <a:p>
            <a:r>
              <a:rPr lang="es-MX" sz="3600" b="1" dirty="0">
                <a:solidFill>
                  <a:srgbClr val="317DE2"/>
                </a:solidFill>
              </a:rPr>
              <a:t>Sentencia Repetir</a:t>
            </a:r>
            <a:endParaRPr lang="es-MX" sz="4000" b="1" dirty="0">
              <a:solidFill>
                <a:srgbClr val="317DE2"/>
              </a:solidFill>
              <a:latin typeface="Arial Narrow" panose="020B0606020202030204" pitchFamily="34" charset="0"/>
              <a:ea typeface="Consolas"/>
              <a:cs typeface="Consolas"/>
              <a:sym typeface="Consolas"/>
            </a:endParaRPr>
          </a:p>
          <a:p>
            <a:r>
              <a:rPr lang="es-MX" sz="3600" dirty="0">
                <a:solidFill>
                  <a:srgbClr val="000000"/>
                </a:solidFill>
              </a:rPr>
              <a:t>Es una estructura que permite repetir un  conjunto de instrucciones una determinada cantidad de veces. Su característica es que su condición se encuentra al final del ciclo, lo que implica que al menos la o las instrucciones se ejecuten una vez. </a:t>
            </a:r>
          </a:p>
          <a:p>
            <a:endParaRPr lang="es-MX" sz="3600" dirty="0">
              <a:solidFill>
                <a:srgbClr val="000000"/>
              </a:solidFill>
            </a:endParaRPr>
          </a:p>
          <a:p>
            <a:r>
              <a:rPr lang="es-MX" sz="3600" dirty="0">
                <a:solidFill>
                  <a:srgbClr val="000000"/>
                </a:solidFill>
              </a:rPr>
              <a:t>Las instrucciones contenidas en la sentencia se ejecutan hasta que la condición sea verdadera.</a:t>
            </a:r>
            <a:endParaRPr lang="en-US" sz="3600" dirty="0">
              <a:solidFill>
                <a:srgbClr val="0070C0"/>
              </a:solidFill>
            </a:endParaRPr>
          </a:p>
        </p:txBody>
      </p:sp>
      <p:pic>
        <p:nvPicPr>
          <p:cNvPr id="2050" name="Picture 2">
            <a:extLst>
              <a:ext uri="{FF2B5EF4-FFF2-40B4-BE49-F238E27FC236}">
                <a16:creationId xmlns:a16="http://schemas.microsoft.com/office/drawing/2014/main" id="{6DA34B31-36B7-BC63-6B25-F94444C8C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039" y="8474075"/>
            <a:ext cx="2446832" cy="2446832"/>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8CA68965-6050-0D62-7266-76E0F65A833E}"/>
              </a:ext>
            </a:extLst>
          </p:cNvPr>
          <p:cNvSpPr txBox="1"/>
          <p:nvPr/>
        </p:nvSpPr>
        <p:spPr>
          <a:xfrm>
            <a:off x="4318563" y="6391357"/>
            <a:ext cx="2108269" cy="646331"/>
          </a:xfrm>
          <a:prstGeom prst="rect">
            <a:avLst/>
          </a:prstGeom>
          <a:noFill/>
        </p:spPr>
        <p:txBody>
          <a:bodyPr wrap="none" rtlCol="0">
            <a:spAutoFit/>
          </a:bodyPr>
          <a:lstStyle/>
          <a:p>
            <a:r>
              <a:rPr lang="es-MX" sz="3600" b="1" dirty="0">
                <a:solidFill>
                  <a:srgbClr val="317DE2"/>
                </a:solidFill>
              </a:rPr>
              <a:t>Sintaxis:</a:t>
            </a:r>
            <a:endParaRPr lang="en-US" sz="3600" dirty="0">
              <a:solidFill>
                <a:srgbClr val="317DE2"/>
              </a:solidFill>
            </a:endParaRPr>
          </a:p>
        </p:txBody>
      </p:sp>
      <p:sp>
        <p:nvSpPr>
          <p:cNvPr id="15" name="CuadroTexto 14">
            <a:extLst>
              <a:ext uri="{FF2B5EF4-FFF2-40B4-BE49-F238E27FC236}">
                <a16:creationId xmlns:a16="http://schemas.microsoft.com/office/drawing/2014/main" id="{9E2DBC29-A4DB-D4FA-8EF0-79D6F7905917}"/>
              </a:ext>
            </a:extLst>
          </p:cNvPr>
          <p:cNvSpPr txBox="1"/>
          <p:nvPr/>
        </p:nvSpPr>
        <p:spPr>
          <a:xfrm>
            <a:off x="15567793" y="6432581"/>
            <a:ext cx="2569934" cy="646331"/>
          </a:xfrm>
          <a:prstGeom prst="rect">
            <a:avLst/>
          </a:prstGeom>
          <a:noFill/>
        </p:spPr>
        <p:txBody>
          <a:bodyPr wrap="none" rtlCol="0">
            <a:spAutoFit/>
          </a:bodyPr>
          <a:lstStyle/>
          <a:p>
            <a:r>
              <a:rPr lang="es-MX" sz="3600" b="1" dirty="0">
                <a:solidFill>
                  <a:srgbClr val="317DE2"/>
                </a:solidFill>
              </a:rPr>
              <a:t>Resultado:</a:t>
            </a:r>
            <a:endParaRPr lang="en-US" sz="3600" dirty="0">
              <a:solidFill>
                <a:srgbClr val="317DE2"/>
              </a:solidFill>
            </a:endParaRPr>
          </a:p>
        </p:txBody>
      </p:sp>
      <p:pic>
        <p:nvPicPr>
          <p:cNvPr id="18" name="Imagen 17">
            <a:extLst>
              <a:ext uri="{FF2B5EF4-FFF2-40B4-BE49-F238E27FC236}">
                <a16:creationId xmlns:a16="http://schemas.microsoft.com/office/drawing/2014/main" id="{DEB37225-8266-46C3-3AFA-B6E1FBA7A9E3}"/>
              </a:ext>
            </a:extLst>
          </p:cNvPr>
          <p:cNvPicPr>
            <a:picLocks noChangeAspect="1"/>
          </p:cNvPicPr>
          <p:nvPr/>
        </p:nvPicPr>
        <p:blipFill rotWithShape="1">
          <a:blip r:embed="rId3"/>
          <a:srcRect t="17755"/>
          <a:stretch/>
        </p:blipFill>
        <p:spPr>
          <a:xfrm>
            <a:off x="15680477" y="7105181"/>
            <a:ext cx="2463600" cy="2701576"/>
          </a:xfrm>
          <a:prstGeom prst="rect">
            <a:avLst/>
          </a:prstGeom>
          <a:ln w="28575">
            <a:solidFill>
              <a:srgbClr val="317DE2"/>
            </a:solidFill>
          </a:ln>
        </p:spPr>
      </p:pic>
      <p:sp>
        <p:nvSpPr>
          <p:cNvPr id="19" name="CuadroTexto 18">
            <a:extLst>
              <a:ext uri="{FF2B5EF4-FFF2-40B4-BE49-F238E27FC236}">
                <a16:creationId xmlns:a16="http://schemas.microsoft.com/office/drawing/2014/main" id="{D7FC72B3-47A7-534A-322B-AB52D9817FBF}"/>
              </a:ext>
            </a:extLst>
          </p:cNvPr>
          <p:cNvSpPr txBox="1"/>
          <p:nvPr/>
        </p:nvSpPr>
        <p:spPr>
          <a:xfrm>
            <a:off x="10779324" y="6391357"/>
            <a:ext cx="2133918" cy="646331"/>
          </a:xfrm>
          <a:prstGeom prst="rect">
            <a:avLst/>
          </a:prstGeom>
          <a:noFill/>
        </p:spPr>
        <p:txBody>
          <a:bodyPr wrap="none" rtlCol="0">
            <a:spAutoFit/>
          </a:bodyPr>
          <a:lstStyle/>
          <a:p>
            <a:r>
              <a:rPr lang="es-MX" sz="3600" b="1" dirty="0">
                <a:solidFill>
                  <a:srgbClr val="317DE2"/>
                </a:solidFill>
              </a:rPr>
              <a:t>Ejemplo:</a:t>
            </a:r>
            <a:endParaRPr lang="en-US" sz="3600" dirty="0">
              <a:solidFill>
                <a:srgbClr val="317DE2"/>
              </a:solidFill>
            </a:endParaRPr>
          </a:p>
        </p:txBody>
      </p:sp>
      <p:pic>
        <p:nvPicPr>
          <p:cNvPr id="2" name="Imagen 1">
            <a:extLst>
              <a:ext uri="{FF2B5EF4-FFF2-40B4-BE49-F238E27FC236}">
                <a16:creationId xmlns:a16="http://schemas.microsoft.com/office/drawing/2014/main" id="{6111312F-9A41-67F9-19AF-C8EE98CFBD2B}"/>
              </a:ext>
            </a:extLst>
          </p:cNvPr>
          <p:cNvPicPr>
            <a:picLocks noChangeAspect="1"/>
          </p:cNvPicPr>
          <p:nvPr/>
        </p:nvPicPr>
        <p:blipFill rotWithShape="1">
          <a:blip r:embed="rId4"/>
          <a:srcRect t="15365"/>
          <a:stretch/>
        </p:blipFill>
        <p:spPr>
          <a:xfrm>
            <a:off x="4331774" y="7184227"/>
            <a:ext cx="5117805" cy="2579694"/>
          </a:xfrm>
          <a:prstGeom prst="rect">
            <a:avLst/>
          </a:prstGeom>
          <a:ln w="28575">
            <a:solidFill>
              <a:srgbClr val="317DE2"/>
            </a:solidFill>
          </a:ln>
        </p:spPr>
      </p:pic>
      <p:pic>
        <p:nvPicPr>
          <p:cNvPr id="3" name="Imagen 2">
            <a:extLst>
              <a:ext uri="{FF2B5EF4-FFF2-40B4-BE49-F238E27FC236}">
                <a16:creationId xmlns:a16="http://schemas.microsoft.com/office/drawing/2014/main" id="{014AA0B4-418C-0585-E7FD-E96CF7FE9CE8}"/>
              </a:ext>
            </a:extLst>
          </p:cNvPr>
          <p:cNvPicPr>
            <a:picLocks noChangeAspect="1"/>
          </p:cNvPicPr>
          <p:nvPr/>
        </p:nvPicPr>
        <p:blipFill rotWithShape="1">
          <a:blip r:embed="rId5"/>
          <a:srcRect t="19724"/>
          <a:stretch/>
        </p:blipFill>
        <p:spPr>
          <a:xfrm>
            <a:off x="10760482" y="7250658"/>
            <a:ext cx="3770722" cy="2446833"/>
          </a:xfrm>
          <a:prstGeom prst="rect">
            <a:avLst/>
          </a:prstGeom>
          <a:ln w="28575">
            <a:solidFill>
              <a:srgbClr val="317DE2"/>
            </a:solidFill>
          </a:ln>
        </p:spPr>
      </p:pic>
    </p:spTree>
    <p:extLst>
      <p:ext uri="{BB962C8B-B14F-4D97-AF65-F5344CB8AC3E}">
        <p14:creationId xmlns:p14="http://schemas.microsoft.com/office/powerpoint/2010/main" val="224629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4296411" cy="1354217"/>
          </a:xfrm>
        </p:spPr>
        <p:txBody>
          <a:bodyPr wrap="square" lIns="0" tIns="0" rIns="0" bIns="0" anchor="t">
            <a:spAutoFit/>
          </a:bodyPr>
          <a:lstStyle/>
          <a:p>
            <a:r>
              <a:rPr lang="es-CL" sz="4400" dirty="0">
                <a:latin typeface="Arial"/>
                <a:cs typeface="Arial"/>
              </a:rPr>
              <a:t>Sentencias de Repetición</a:t>
            </a:r>
            <a:endParaRPr lang="es-ES" sz="4400" dirty="0"/>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6858931" y="930275"/>
            <a:ext cx="11956119" cy="1661993"/>
          </a:xfrm>
        </p:spPr>
        <p:txBody>
          <a:bodyPr/>
          <a:lstStyle/>
          <a:p>
            <a:r>
              <a:rPr lang="es-MX" sz="3600" b="1" dirty="0">
                <a:solidFill>
                  <a:srgbClr val="317DE2"/>
                </a:solidFill>
              </a:rPr>
              <a:t>Ejemplos Sentencia Repetir</a:t>
            </a:r>
            <a:endParaRPr lang="es-MX" sz="4000" b="1" dirty="0">
              <a:solidFill>
                <a:srgbClr val="317DE2"/>
              </a:solidFill>
              <a:latin typeface="Arial Narrow" panose="020B0606020202030204" pitchFamily="34" charset="0"/>
              <a:ea typeface="Consolas"/>
              <a:cs typeface="Consolas"/>
              <a:sym typeface="Consolas"/>
            </a:endParaRPr>
          </a:p>
          <a:p>
            <a:r>
              <a:rPr lang="es-MX" sz="3600" dirty="0">
                <a:solidFill>
                  <a:srgbClr val="000000"/>
                </a:solidFill>
              </a:rPr>
              <a:t>Adivina la edad de Juanito, que tiene más de 15 y menos de 17 años. </a:t>
            </a:r>
            <a:endParaRPr lang="en-US" sz="3600" dirty="0"/>
          </a:p>
        </p:txBody>
      </p:sp>
      <p:pic>
        <p:nvPicPr>
          <p:cNvPr id="2050" name="Picture 2">
            <a:extLst>
              <a:ext uri="{FF2B5EF4-FFF2-40B4-BE49-F238E27FC236}">
                <a16:creationId xmlns:a16="http://schemas.microsoft.com/office/drawing/2014/main" id="{6DA34B31-36B7-BC63-6B25-F94444C8C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039" y="8474075"/>
            <a:ext cx="2446832" cy="244683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8D2AFEBC-A22B-7B05-5992-5F2A32834C58}"/>
              </a:ext>
            </a:extLst>
          </p:cNvPr>
          <p:cNvPicPr>
            <a:picLocks noChangeAspect="1"/>
          </p:cNvPicPr>
          <p:nvPr/>
        </p:nvPicPr>
        <p:blipFill>
          <a:blip r:embed="rId3"/>
          <a:stretch>
            <a:fillRect/>
          </a:stretch>
        </p:blipFill>
        <p:spPr>
          <a:xfrm>
            <a:off x="6623050" y="2987675"/>
            <a:ext cx="10850801" cy="4813867"/>
          </a:xfrm>
          <a:prstGeom prst="rect">
            <a:avLst/>
          </a:prstGeom>
        </p:spPr>
      </p:pic>
      <p:sp>
        <p:nvSpPr>
          <p:cNvPr id="7" name="CuadroTexto 6">
            <a:extLst>
              <a:ext uri="{FF2B5EF4-FFF2-40B4-BE49-F238E27FC236}">
                <a16:creationId xmlns:a16="http://schemas.microsoft.com/office/drawing/2014/main" id="{10B9B8E3-204E-33A8-F882-45FE5630639B}"/>
              </a:ext>
            </a:extLst>
          </p:cNvPr>
          <p:cNvSpPr txBox="1"/>
          <p:nvPr/>
        </p:nvSpPr>
        <p:spPr>
          <a:xfrm>
            <a:off x="6763104" y="8626475"/>
            <a:ext cx="7899920" cy="584775"/>
          </a:xfrm>
          <a:prstGeom prst="rect">
            <a:avLst/>
          </a:prstGeom>
          <a:noFill/>
        </p:spPr>
        <p:txBody>
          <a:bodyPr wrap="none" rtlCol="0">
            <a:spAutoFit/>
          </a:bodyPr>
          <a:lstStyle/>
          <a:p>
            <a:r>
              <a:rPr lang="es-CL" sz="3200" b="1" dirty="0">
                <a:solidFill>
                  <a:srgbClr val="317DE2"/>
                </a:solidFill>
              </a:rPr>
              <a:t>Ejecuta el código y analiza el resultado.</a:t>
            </a:r>
            <a:endParaRPr lang="en-US" sz="3200" b="1" dirty="0">
              <a:solidFill>
                <a:srgbClr val="317DE2"/>
              </a:solidFill>
            </a:endParaRPr>
          </a:p>
        </p:txBody>
      </p:sp>
    </p:spTree>
    <p:extLst>
      <p:ext uri="{BB962C8B-B14F-4D97-AF65-F5344CB8AC3E}">
        <p14:creationId xmlns:p14="http://schemas.microsoft.com/office/powerpoint/2010/main" val="1712129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0" ma:contentTypeDescription="Crear nuevo documento." ma:contentTypeScope="" ma:versionID="2dd237b076ed786e886761a949e5c350">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ae535734e24d927b2e6284f552ec1861"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0A64F5-C04B-4FDE-9289-FEC6D6F8A495}">
  <ds:schemaRef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www.w3.org/XML/1998/namespace"/>
    <ds:schemaRef ds:uri="http://purl.org/dc/dcmitype/"/>
    <ds:schemaRef ds:uri="dbb86751-ad4c-49ff-a33d-b7314027950b"/>
    <ds:schemaRef ds:uri="http://schemas.openxmlformats.org/package/2006/metadata/core-properties"/>
    <ds:schemaRef ds:uri="4215e297-5d6e-42b1-b795-55976a17412c"/>
    <ds:schemaRef ds:uri="http://purl.org/dc/terms/"/>
  </ds:schemaRefs>
</ds:datastoreItem>
</file>

<file path=customXml/itemProps2.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3.xml><?xml version="1.0" encoding="utf-8"?>
<ds:datastoreItem xmlns:ds="http://schemas.openxmlformats.org/officeDocument/2006/customXml" ds:itemID="{9A43623B-99D2-476C-A621-5A63EC03C3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1934</TotalTime>
  <Words>604</Words>
  <Application>Microsoft Office PowerPoint</Application>
  <PresentationFormat>Personalizado</PresentationFormat>
  <Paragraphs>86</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Arial Narrow</vt:lpstr>
      <vt:lpstr>Calibri</vt:lpstr>
      <vt:lpstr>Consolas</vt:lpstr>
      <vt:lpstr>Segoe UI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Alicia Zambrano B.</cp:lastModifiedBy>
  <cp:revision>190</cp:revision>
  <dcterms:created xsi:type="dcterms:W3CDTF">2021-04-02T01:36:00Z</dcterms:created>
  <dcterms:modified xsi:type="dcterms:W3CDTF">2022-12-14T20:23:07Z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0x0101004E9A3AE23414AD41A4F4D6368514CED2</vt:lpwstr>
  </property>
</Properties>
</file>