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59"/>
  </p:notesMasterIdLst>
  <p:sldIdLst>
    <p:sldId id="256" r:id="rId4"/>
    <p:sldId id="413" r:id="rId5"/>
    <p:sldId id="379" r:id="rId6"/>
    <p:sldId id="494" r:id="rId7"/>
    <p:sldId id="419" r:id="rId8"/>
    <p:sldId id="390" r:id="rId9"/>
    <p:sldId id="455" r:id="rId10"/>
    <p:sldId id="460" r:id="rId11"/>
    <p:sldId id="420" r:id="rId12"/>
    <p:sldId id="457" r:id="rId13"/>
    <p:sldId id="458" r:id="rId14"/>
    <p:sldId id="459" r:id="rId15"/>
    <p:sldId id="422" r:id="rId16"/>
    <p:sldId id="461" r:id="rId17"/>
    <p:sldId id="462" r:id="rId18"/>
    <p:sldId id="463" r:id="rId19"/>
    <p:sldId id="423" r:id="rId20"/>
    <p:sldId id="464" r:id="rId21"/>
    <p:sldId id="465" r:id="rId22"/>
    <p:sldId id="466" r:id="rId23"/>
    <p:sldId id="430" r:id="rId24"/>
    <p:sldId id="431" r:id="rId25"/>
    <p:sldId id="467" r:id="rId26"/>
    <p:sldId id="468" r:id="rId27"/>
    <p:sldId id="493" r:id="rId28"/>
    <p:sldId id="496" r:id="rId29"/>
    <p:sldId id="497" r:id="rId30"/>
    <p:sldId id="498" r:id="rId31"/>
    <p:sldId id="469" r:id="rId32"/>
    <p:sldId id="495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500" r:id="rId54"/>
    <p:sldId id="501" r:id="rId55"/>
    <p:sldId id="502" r:id="rId56"/>
    <p:sldId id="503" r:id="rId57"/>
    <p:sldId id="264" r:id="rId5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5" autoAdjust="0"/>
  </p:normalViewPr>
  <p:slideViewPr>
    <p:cSldViewPr>
      <p:cViewPr varScale="1">
        <p:scale>
          <a:sx n="149" d="100"/>
          <a:sy n="149" d="100"/>
        </p:scale>
        <p:origin x="504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2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1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52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8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78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9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0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2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57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3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3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97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29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90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04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2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21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06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98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93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7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35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10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24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85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8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03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2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07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3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21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5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024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855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0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46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24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53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955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25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46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83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9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475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14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900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91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563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2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7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7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8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91267" y="2701288"/>
            <a:ext cx="5220072" cy="1080120"/>
          </a:xfrm>
        </p:spPr>
        <p:txBody>
          <a:bodyPr/>
          <a:lstStyle/>
          <a:p>
            <a:pPr lvl="0"/>
            <a:r>
              <a:rPr lang="ko-KR" altLang="en-US" sz="3200" kern="1100" baseline="-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몰래카메라 분석</a:t>
            </a:r>
            <a:endParaRPr lang="en-US" altLang="ko-KR" sz="3200" kern="1100" baseline="-5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2" name="그림 11" descr="옅은이(가) 표시된 사진&#10;&#10;자동 생성된 설명">
            <a:extLst>
              <a:ext uri="{FF2B5EF4-FFF2-40B4-BE49-F238E27FC236}">
                <a16:creationId xmlns:a16="http://schemas.microsoft.com/office/drawing/2014/main" id="{5CB45784-CC7C-4AD1-84E1-184B8F743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1" y="1043431"/>
            <a:ext cx="3780000" cy="2835000"/>
          </a:xfrm>
          <a:prstGeom prst="rect">
            <a:avLst/>
          </a:prstGeom>
        </p:spPr>
      </p:pic>
      <p:pic>
        <p:nvPicPr>
          <p:cNvPr id="13" name="그림 12" descr="옅은이(가) 표시된 사진&#10;&#10;자동 생성된 설명">
            <a:extLst>
              <a:ext uri="{FF2B5EF4-FFF2-40B4-BE49-F238E27FC236}">
                <a16:creationId xmlns:a16="http://schemas.microsoft.com/office/drawing/2014/main" id="{E6FCB096-348A-4FFB-B2F0-1B72F50A3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7" name="그림 6" descr="어두운, 옅은, 검은색, 켜진이(가) 표시된 사진&#10;&#10;자동 생성된 설명">
            <a:extLst>
              <a:ext uri="{FF2B5EF4-FFF2-40B4-BE49-F238E27FC236}">
                <a16:creationId xmlns:a16="http://schemas.microsoft.com/office/drawing/2014/main" id="{918453E2-D77D-4B9B-8D1F-DF08645AD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1043431"/>
            <a:ext cx="3780000" cy="2835000"/>
          </a:xfrm>
          <a:prstGeom prst="rect">
            <a:avLst/>
          </a:prstGeom>
        </p:spPr>
      </p:pic>
      <p:pic>
        <p:nvPicPr>
          <p:cNvPr id="8" name="그림 7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0D9B71EF-2C7D-424E-AEF9-FF2414657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1" name="그림 10" descr="검은색, 어두운이(가) 표시된 사진&#10;&#10;자동 생성된 설명">
            <a:extLst>
              <a:ext uri="{FF2B5EF4-FFF2-40B4-BE49-F238E27FC236}">
                <a16:creationId xmlns:a16="http://schemas.microsoft.com/office/drawing/2014/main" id="{9A6F491B-2DDB-4204-9B3D-94E6DCD3F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1" y="1043431"/>
            <a:ext cx="3780000" cy="2835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B21E3B-ACF1-4D4F-90E8-88800C2F1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1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BFF8DFB-A22C-4DD7-8541-83C696AA521C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90E95E-CC25-44DF-A578-21CD050DBAF1}"/>
              </a:ext>
            </a:extLst>
          </p:cNvPr>
          <p:cNvGrpSpPr/>
          <p:nvPr/>
        </p:nvGrpSpPr>
        <p:grpSpPr>
          <a:xfrm>
            <a:off x="179512" y="1203598"/>
            <a:ext cx="8784976" cy="3380795"/>
            <a:chOff x="179512" y="1203598"/>
            <a:chExt cx="8784976" cy="33807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B50368-3AA6-4CCF-8C9E-646D62ED7F95}"/>
                </a:ext>
              </a:extLst>
            </p:cNvPr>
            <p:cNvSpPr txBox="1"/>
            <p:nvPr/>
          </p:nvSpPr>
          <p:spPr>
            <a:xfrm>
              <a:off x="5092525" y="1844778"/>
              <a:ext cx="387196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임계 값을 하나의 이미지 전체에 적용시키지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않고 이미지 구역마다 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threshold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실행</a:t>
              </a:r>
              <a:endPara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pixel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 지역 평균값과 두드러지게 차이 날 경우 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Outlier(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이상치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간주하여 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Threshold 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과정에서 잘라냄</a:t>
              </a:r>
              <a:endPara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C1AB5CC-AD9F-4D10-925A-78922B19DFDF}"/>
                </a:ext>
              </a:extLst>
            </p:cNvPr>
            <p:cNvGrpSpPr/>
            <p:nvPr/>
          </p:nvGrpSpPr>
          <p:grpSpPr>
            <a:xfrm>
              <a:off x="179512" y="1203598"/>
              <a:ext cx="4913013" cy="3380795"/>
              <a:chOff x="351298" y="1220487"/>
              <a:chExt cx="4913013" cy="338079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2E3D6A5-F015-41FC-B897-CFC848C8539D}"/>
                  </a:ext>
                </a:extLst>
              </p:cNvPr>
              <p:cNvGrpSpPr/>
              <p:nvPr/>
            </p:nvGrpSpPr>
            <p:grpSpPr>
              <a:xfrm>
                <a:off x="1619673" y="1220487"/>
                <a:ext cx="2376264" cy="1679926"/>
                <a:chOff x="1041114" y="1155358"/>
                <a:chExt cx="2376264" cy="1679926"/>
              </a:xfrm>
            </p:grpSpPr>
            <p:pic>
              <p:nvPicPr>
                <p:cNvPr id="7" name="Picture 2" descr="Original Image">
                  <a:extLst>
                    <a:ext uri="{FF2B5EF4-FFF2-40B4-BE49-F238E27FC236}">
                      <a16:creationId xmlns:a16="http://schemas.microsoft.com/office/drawing/2014/main" id="{AD573848-0F82-4812-A668-276E022BF1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1114" y="1155358"/>
                  <a:ext cx="2376264" cy="14195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77B9EC8-9DB2-478F-ACB2-433F7228AF88}"/>
                    </a:ext>
                  </a:extLst>
                </p:cNvPr>
                <p:cNvSpPr txBox="1"/>
                <p:nvPr/>
              </p:nvSpPr>
              <p:spPr>
                <a:xfrm>
                  <a:off x="1617178" y="2573674"/>
                  <a:ext cx="122413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1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원본 이미지</a:t>
                  </a:r>
                  <a:endParaRPr lang="ko-KR" altLang="en-US" sz="110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7018C5E-5823-40E1-995C-ADDF0F698CD3}"/>
                  </a:ext>
                </a:extLst>
              </p:cNvPr>
              <p:cNvGrpSpPr/>
              <p:nvPr/>
            </p:nvGrpSpPr>
            <p:grpSpPr>
              <a:xfrm>
                <a:off x="351298" y="2918875"/>
                <a:ext cx="4913013" cy="1682407"/>
                <a:chOff x="156106" y="2909327"/>
                <a:chExt cx="4913013" cy="1682407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AE6CC28B-7818-483A-939D-E40BF459D9D6}"/>
                    </a:ext>
                  </a:extLst>
                </p:cNvPr>
                <p:cNvGrpSpPr/>
                <p:nvPr/>
              </p:nvGrpSpPr>
              <p:grpSpPr>
                <a:xfrm>
                  <a:off x="156106" y="2910525"/>
                  <a:ext cx="2376000" cy="1681209"/>
                  <a:chOff x="156106" y="2910525"/>
                  <a:chExt cx="2376000" cy="1681209"/>
                </a:xfrm>
              </p:grpSpPr>
              <p:pic>
                <p:nvPicPr>
                  <p:cNvPr id="8" name="Picture 4" descr="threshold">
                    <a:extLst>
                      <a:ext uri="{FF2B5EF4-FFF2-40B4-BE49-F238E27FC236}">
                        <a16:creationId xmlns:a16="http://schemas.microsoft.com/office/drawing/2014/main" id="{579FEC0A-74D2-49F1-ACC5-A9E62AF6DD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6106" y="2910525"/>
                    <a:ext cx="2376000" cy="14195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B4A3B6D-7563-4328-A6FF-BCC68437ECC1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65" y="4330124"/>
                    <a:ext cx="1348881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1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Threshhold </a:t>
                    </a:r>
                    <a:r>
                      <a:rPr lang="ko-KR" altLang="en-US" sz="11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이미지</a:t>
                    </a:r>
                    <a:endParaRPr lang="ko-KR" altLang="en-US" sz="1100"/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56C6FE98-B1C5-4929-8909-7E39863E094C}"/>
                    </a:ext>
                  </a:extLst>
                </p:cNvPr>
                <p:cNvGrpSpPr/>
                <p:nvPr/>
              </p:nvGrpSpPr>
              <p:grpSpPr>
                <a:xfrm>
                  <a:off x="2693119" y="2909327"/>
                  <a:ext cx="2376000" cy="1682407"/>
                  <a:chOff x="2915948" y="2910524"/>
                  <a:chExt cx="2376000" cy="1682407"/>
                </a:xfrm>
              </p:grpSpPr>
              <p:pic>
                <p:nvPicPr>
                  <p:cNvPr id="9" name="Picture 6" descr="enter image description here">
                    <a:extLst>
                      <a:ext uri="{FF2B5EF4-FFF2-40B4-BE49-F238E27FC236}">
                        <a16:creationId xmlns:a16="http://schemas.microsoft.com/office/drawing/2014/main" id="{3E73A8AE-D900-4B75-AEA1-0F557B2F19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15948" y="2910524"/>
                    <a:ext cx="2376000" cy="14195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267D97D-6B27-4227-AD81-EE8541AFAB6A}"/>
                      </a:ext>
                    </a:extLst>
                  </p:cNvPr>
                  <p:cNvSpPr txBox="1"/>
                  <p:nvPr/>
                </p:nvSpPr>
                <p:spPr>
                  <a:xfrm>
                    <a:off x="3131840" y="4331321"/>
                    <a:ext cx="1944216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1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Adaptive Threshhold </a:t>
                    </a:r>
                    <a:r>
                      <a:rPr lang="ko-KR" altLang="en-US" sz="11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이미지</a:t>
                    </a:r>
                    <a:endParaRPr lang="ko-KR" altLang="en-US" sz="11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0218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Threshold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 descr="옅은이(가) 표시된 사진&#10;&#10;자동 생성된 설명">
            <a:extLst>
              <a:ext uri="{FF2B5EF4-FFF2-40B4-BE49-F238E27FC236}">
                <a16:creationId xmlns:a16="http://schemas.microsoft.com/office/drawing/2014/main" id="{296B99DE-2647-499B-B5E0-7FB106B23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431"/>
            <a:ext cx="3780000" cy="2835000"/>
          </a:xfrm>
          <a:prstGeom prst="rect">
            <a:avLst/>
          </a:prstGeom>
        </p:spPr>
      </p:pic>
      <p:pic>
        <p:nvPicPr>
          <p:cNvPr id="8" name="그림 7" descr="밤하늘이(가) 표시된 사진&#10;&#10;자동 생성된 설명">
            <a:extLst>
              <a:ext uri="{FF2B5EF4-FFF2-40B4-BE49-F238E27FC236}">
                <a16:creationId xmlns:a16="http://schemas.microsoft.com/office/drawing/2014/main" id="{84F48FC6-B438-488C-9B57-BD6F14B6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317197-165C-4609-AB05-C61D4E242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17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Threshold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6FD2D1D0-F390-4412-A181-8264107F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431"/>
            <a:ext cx="3780000" cy="2835000"/>
          </a:xfrm>
          <a:prstGeom prst="rect">
            <a:avLst/>
          </a:prstGeom>
        </p:spPr>
      </p:pic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B507EC31-19C9-45A5-9838-81D755AA5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6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Threshold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BE138-C137-4E25-8294-5C87FE9B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4" y="1043431"/>
            <a:ext cx="3780000" cy="2835000"/>
          </a:xfrm>
          <a:prstGeom prst="rect">
            <a:avLst/>
          </a:prstGeom>
        </p:spPr>
      </p:pic>
      <p:pic>
        <p:nvPicPr>
          <p:cNvPr id="8" name="그림 7" descr="풀볼, 스포츠이(가) 표시된 사진&#10;&#10;자동 생성된 설명">
            <a:extLst>
              <a:ext uri="{FF2B5EF4-FFF2-40B4-BE49-F238E27FC236}">
                <a16:creationId xmlns:a16="http://schemas.microsoft.com/office/drawing/2014/main" id="{E98B9018-F9C2-4C7F-9D98-78E7522FC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8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FB37A32-2EB6-45B7-8F80-78DC9475E6EF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528068-7C6E-4F07-96D7-253C354D9BCE}"/>
              </a:ext>
            </a:extLst>
          </p:cNvPr>
          <p:cNvGrpSpPr/>
          <p:nvPr/>
        </p:nvGrpSpPr>
        <p:grpSpPr>
          <a:xfrm>
            <a:off x="683568" y="1499830"/>
            <a:ext cx="7776864" cy="2143840"/>
            <a:chOff x="539552" y="1540698"/>
            <a:chExt cx="7776864" cy="2143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987652-EA12-4E4F-ADB3-08FA83B8EC6C}"/>
                </a:ext>
              </a:extLst>
            </p:cNvPr>
            <p:cNvSpPr/>
            <p:nvPr/>
          </p:nvSpPr>
          <p:spPr>
            <a:xfrm>
              <a:off x="5292080" y="1540698"/>
              <a:ext cx="3024336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팽창 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침식 순으로 연산을 수행하여 개체 내부의 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작은 구멍이나 개체의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작은 점을 닫을 때 유용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몰래카메라 주변 노이즈들을 몰래카메라로 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검출하는 것을 방지하고자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미세한 점들을 제거하기 위한 용도로 연산 수행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258FFFE-C044-441E-A860-6C58326D6129}"/>
                </a:ext>
              </a:extLst>
            </p:cNvPr>
            <p:cNvGrpSpPr/>
            <p:nvPr/>
          </p:nvGrpSpPr>
          <p:grpSpPr>
            <a:xfrm>
              <a:off x="539552" y="1605579"/>
              <a:ext cx="3961578" cy="2078959"/>
              <a:chOff x="539552" y="1605579"/>
              <a:chExt cx="3961578" cy="2078959"/>
            </a:xfrm>
          </p:grpSpPr>
          <p:pic>
            <p:nvPicPr>
              <p:cNvPr id="4102" name="Picture 6" descr="Morphology - Closing">
                <a:extLst>
                  <a:ext uri="{FF2B5EF4-FFF2-40B4-BE49-F238E27FC236}">
                    <a16:creationId xmlns:a16="http://schemas.microsoft.com/office/drawing/2014/main" id="{7EF657CE-4146-42C5-B501-B5E2E4DAE1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1605579"/>
                <a:ext cx="3961578" cy="1671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D720DF-9122-44BF-AB24-C3BB01974973}"/>
                  </a:ext>
                </a:extLst>
              </p:cNvPr>
              <p:cNvSpPr txBox="1"/>
              <p:nvPr/>
            </p:nvSpPr>
            <p:spPr>
              <a:xfrm>
                <a:off x="1768590" y="3422928"/>
                <a:ext cx="150350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Morphology (Closing)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03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115676" y="4233285"/>
            <a:ext cx="2520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밤하늘이(가) 표시된 사진&#10;&#10;자동 생성된 설명">
            <a:extLst>
              <a:ext uri="{FF2B5EF4-FFF2-40B4-BE49-F238E27FC236}">
                <a16:creationId xmlns:a16="http://schemas.microsoft.com/office/drawing/2014/main" id="{13196213-7703-439D-979D-060FB6838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7" y="1043431"/>
            <a:ext cx="3780000" cy="2835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9E7C11-6746-474E-865B-27D47805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3" y="1043431"/>
            <a:ext cx="3780000" cy="283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B42F01-1150-41E2-B624-C64B42E23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8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115676" y="4233285"/>
            <a:ext cx="2520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95031DAE-49CD-4A8F-92FF-60E43CFF0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7" y="1043431"/>
            <a:ext cx="3780000" cy="283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3110F7-BBE1-4491-ABED-D7905C951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5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2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1A814-AE74-45D2-A225-7E975E51A544}"/>
              </a:ext>
            </a:extLst>
          </p:cNvPr>
          <p:cNvSpPr txBox="1"/>
          <p:nvPr/>
        </p:nvSpPr>
        <p:spPr>
          <a:xfrm>
            <a:off x="1907704" y="2387084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최대한 많이 검출한 후 몰래카메라가 아닌 부분을 제거</a:t>
            </a:r>
          </a:p>
        </p:txBody>
      </p:sp>
    </p:spTree>
    <p:extLst>
      <p:ext uri="{BB962C8B-B14F-4D97-AF65-F5344CB8AC3E}">
        <p14:creationId xmlns:p14="http://schemas.microsoft.com/office/powerpoint/2010/main" val="282856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115676" y="4233285"/>
            <a:ext cx="2520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풀볼, 스포츠이(가) 표시된 사진&#10;&#10;자동 생성된 설명">
            <a:extLst>
              <a:ext uri="{FF2B5EF4-FFF2-40B4-BE49-F238E27FC236}">
                <a16:creationId xmlns:a16="http://schemas.microsoft.com/office/drawing/2014/main" id="{853E6CD9-1031-4481-8716-D772B9525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431"/>
            <a:ext cx="3780000" cy="2835000"/>
          </a:xfrm>
          <a:prstGeom prst="rect">
            <a:avLst/>
          </a:prstGeom>
        </p:spPr>
      </p:pic>
      <p:pic>
        <p:nvPicPr>
          <p:cNvPr id="12" name="그림 11" descr="밤하늘이(가) 표시된 사진&#10;&#10;자동 생성된 설명">
            <a:extLst>
              <a:ext uri="{FF2B5EF4-FFF2-40B4-BE49-F238E27FC236}">
                <a16:creationId xmlns:a16="http://schemas.microsoft.com/office/drawing/2014/main" id="{9E521A18-D8D8-4C46-BAC4-2278FAEF9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0DF6919-D3E2-4647-B1F6-C1028FC83E24}"/>
              </a:ext>
            </a:extLst>
          </p:cNvPr>
          <p:cNvSpPr/>
          <p:nvPr/>
        </p:nvSpPr>
        <p:spPr>
          <a:xfrm>
            <a:off x="1583668" y="1663809"/>
            <a:ext cx="597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Contours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동일한 색을 가지고 있는 영역의 경계선을 연결한 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몰래카메라의 외형을 파악하는 데 사용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contours line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찾아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hierarchy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관계를 구성하고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contours point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모두 저장하여 경계 영역 모양 그대로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표시될 수 있도록 설정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D717E59-9A3C-468A-A2C5-762A54770086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11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0A141E-C27C-40D6-8C49-DA4999E42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3142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6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D717E59-9A3C-468A-A2C5-762A54770086}"/>
              </a:ext>
            </a:extLst>
          </p:cNvPr>
          <p:cNvSpPr txBox="1">
            <a:spLocks/>
          </p:cNvSpPr>
          <p:nvPr/>
        </p:nvSpPr>
        <p:spPr>
          <a:xfrm>
            <a:off x="0" y="22837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79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5" name="그림 4" descr="옅은, 풀볼, 어두운이(가) 표시된 사진&#10;&#10;자동 생성된 설명">
            <a:extLst>
              <a:ext uri="{FF2B5EF4-FFF2-40B4-BE49-F238E27FC236}">
                <a16:creationId xmlns:a16="http://schemas.microsoft.com/office/drawing/2014/main" id="{CF4C444A-52F7-4626-BD58-DAB2BAD82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B5F6E7F-E064-4C1D-A94D-FC20EF0B5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37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8" name="그림 7" descr="실내, 풀볼, 빨간색, 하얀색이(가) 표시된 사진&#10;&#10;자동 생성된 설명">
            <a:extLst>
              <a:ext uri="{FF2B5EF4-FFF2-40B4-BE49-F238E27FC236}">
                <a16:creationId xmlns:a16="http://schemas.microsoft.com/office/drawing/2014/main" id="{CBB0F513-2AE2-42FD-AA99-86101687E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52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F2663-49B4-4BBE-B7E8-07356E566424}"/>
              </a:ext>
            </a:extLst>
          </p:cNvPr>
          <p:cNvSpPr txBox="1"/>
          <p:nvPr/>
        </p:nvSpPr>
        <p:spPr>
          <a:xfrm>
            <a:off x="1907704" y="2387084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최대한 많이 제거한 후 몰래카메라만을 검출</a:t>
            </a:r>
          </a:p>
        </p:txBody>
      </p:sp>
    </p:spTree>
    <p:extLst>
      <p:ext uri="{BB962C8B-B14F-4D97-AF65-F5344CB8AC3E}">
        <p14:creationId xmlns:p14="http://schemas.microsoft.com/office/powerpoint/2010/main" val="367961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219E168-FD50-4EFE-B42D-EB76A048E9FA}"/>
              </a:ext>
            </a:extLst>
          </p:cNvPr>
          <p:cNvGrpSpPr/>
          <p:nvPr/>
        </p:nvGrpSpPr>
        <p:grpSpPr>
          <a:xfrm>
            <a:off x="692801" y="1436862"/>
            <a:ext cx="7758398" cy="2269775"/>
            <a:chOff x="548785" y="1454103"/>
            <a:chExt cx="7758398" cy="2269775"/>
          </a:xfrm>
        </p:grpSpPr>
        <p:grpSp>
          <p:nvGrpSpPr>
            <p:cNvPr id="17" name="그룹 16"/>
            <p:cNvGrpSpPr/>
            <p:nvPr/>
          </p:nvGrpSpPr>
          <p:grpSpPr>
            <a:xfrm>
              <a:off x="6939031" y="2661824"/>
              <a:ext cx="1368152" cy="1062054"/>
              <a:chOff x="611560" y="987574"/>
              <a:chExt cx="1368152" cy="1368152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11560" y="987574"/>
                <a:ext cx="1368152" cy="6480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findContours</a:t>
                </a:r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11560" y="1647912"/>
                <a:ext cx="1368152" cy="70781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method: CHAIN_APPROX_NONE</a:t>
                </a:r>
                <a:endParaRPr lang="ko-KR" altLang="en-US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915816" y="2661824"/>
              <a:ext cx="2304258" cy="879145"/>
              <a:chOff x="43327" y="987574"/>
              <a:chExt cx="1368153" cy="1491186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3328" y="987574"/>
                <a:ext cx="1368152" cy="5285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boundingRectangle</a:t>
                </a:r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43327" y="1547889"/>
                <a:ext cx="1368152" cy="93087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 algn="ctr">
                  <a:buAutoNum type="arabicPeriod"/>
                </a:pPr>
                <a:r>
                  <a:rPr lang="en-US" altLang="ko-KR" sz="10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50 &lt;= contourArea &lt;= 80</a:t>
                </a:r>
                <a:endParaRPr lang="en-US" altLang="ko-KR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28600" indent="-228600" algn="ctr">
                  <a:buAutoNum type="arabicPeriod"/>
                </a:pPr>
                <a:r>
                  <a:rPr lang="en-US" altLang="ko-KR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boundingRect </a:t>
                </a:r>
                <a:r>
                  <a:rPr lang="ko-KR" altLang="en-US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영역 종횡 비 </a:t>
                </a:r>
                <a:r>
                  <a:rPr lang="en-US" altLang="ko-KR" sz="10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&lt;= 2</a:t>
                </a:r>
                <a:endParaRPr lang="en-US" altLang="ko-KR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512AC40-F299-4817-B882-62250E77517B}"/>
                </a:ext>
              </a:extLst>
            </p:cNvPr>
            <p:cNvGrpSpPr/>
            <p:nvPr/>
          </p:nvGrpSpPr>
          <p:grpSpPr>
            <a:xfrm>
              <a:off x="548785" y="1454103"/>
              <a:ext cx="7758398" cy="898003"/>
              <a:chOff x="464674" y="248492"/>
              <a:chExt cx="7758398" cy="89800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64674" y="252134"/>
                <a:ext cx="1368152" cy="792088"/>
                <a:chOff x="611560" y="987574"/>
                <a:chExt cx="1368152" cy="1020378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611560" y="987574"/>
                  <a:ext cx="1368152" cy="648072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GrayScale</a:t>
                  </a:r>
                  <a:endPara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" name="모서리가 둥근 직사각형 3"/>
                <p:cNvSpPr/>
                <p:nvPr/>
              </p:nvSpPr>
              <p:spPr>
                <a:xfrm>
                  <a:off x="611560" y="1647912"/>
                  <a:ext cx="1368152" cy="36004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RGB -&gt; GrayScale</a:t>
                  </a:r>
                  <a:endParaRPr lang="ko-KR" altLang="en-US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724838" y="252134"/>
                <a:ext cx="1368152" cy="894361"/>
                <a:chOff x="611560" y="987574"/>
                <a:chExt cx="1368152" cy="1152128"/>
              </a:xfrm>
            </p:grpSpPr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611560" y="987574"/>
                  <a:ext cx="1368152" cy="648072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Adaptive Threshold</a:t>
                  </a:r>
                  <a:endPara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611560" y="1647912"/>
                  <a:ext cx="1368152" cy="49179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blockSize</a:t>
                  </a:r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: 27</a:t>
                  </a:r>
                  <a:endParaRPr lang="en-US" altLang="ko-KR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algn="ctr"/>
                  <a:r>
                    <a:rPr lang="en-US" altLang="ko-KR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C</a:t>
                  </a:r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: -15</a:t>
                  </a:r>
                  <a:endParaRPr lang="ko-KR" altLang="en-US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6854920" y="248492"/>
                <a:ext cx="1368152" cy="792088"/>
                <a:chOff x="611560" y="987574"/>
                <a:chExt cx="1368152" cy="1020378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611560" y="987574"/>
                  <a:ext cx="1368152" cy="648072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M</a:t>
                  </a:r>
                  <a:r>
                    <a:rPr lang="en-US" altLang="ko-KR" sz="14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orphology</a:t>
                  </a:r>
                  <a:endParaRPr lang="en-US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algn="ctr"/>
                  <a:r>
                    <a:rPr lang="en-US" altLang="ko-KR" sz="14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(OPEN)</a:t>
                  </a:r>
                  <a:endPara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611560" y="1647912"/>
                  <a:ext cx="1368152" cy="36004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size</a:t>
                  </a:r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: 5x5</a:t>
                  </a:r>
                  <a:endParaRPr lang="ko-KR" altLang="en-US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39879AAA-3001-485D-8511-2C5E2785DA4A}"/>
                  </a:ext>
                </a:extLst>
              </p:cNvPr>
              <p:cNvGrpSpPr/>
              <p:nvPr/>
            </p:nvGrpSpPr>
            <p:grpSpPr>
              <a:xfrm>
                <a:off x="2594756" y="252134"/>
                <a:ext cx="1368152" cy="792088"/>
                <a:chOff x="611560" y="987574"/>
                <a:chExt cx="1368152" cy="1020378"/>
              </a:xfrm>
            </p:grpSpPr>
            <p:sp>
              <p:nvSpPr>
                <p:cNvPr id="73" name="모서리가 둥근 직사각형 1">
                  <a:extLst>
                    <a:ext uri="{FF2B5EF4-FFF2-40B4-BE49-F238E27FC236}">
                      <a16:creationId xmlns:a16="http://schemas.microsoft.com/office/drawing/2014/main" id="{4696EE32-2EFC-4F7E-BF92-DB753C3290C5}"/>
                    </a:ext>
                  </a:extLst>
                </p:cNvPr>
                <p:cNvSpPr/>
                <p:nvPr/>
              </p:nvSpPr>
              <p:spPr>
                <a:xfrm>
                  <a:off x="611560" y="987574"/>
                  <a:ext cx="1368152" cy="648072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Gaussian Blur</a:t>
                  </a:r>
                  <a:endPara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4" name="모서리가 둥근 직사각형 3">
                  <a:extLst>
                    <a:ext uri="{FF2B5EF4-FFF2-40B4-BE49-F238E27FC236}">
                      <a16:creationId xmlns:a16="http://schemas.microsoft.com/office/drawing/2014/main" id="{92B9E574-FAE2-4B49-AE09-1638756CEB8E}"/>
                    </a:ext>
                  </a:extLst>
                </p:cNvPr>
                <p:cNvSpPr/>
                <p:nvPr/>
              </p:nvSpPr>
              <p:spPr>
                <a:xfrm>
                  <a:off x="611560" y="1647912"/>
                  <a:ext cx="1368152" cy="36004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Size: 3x3</a:t>
                  </a:r>
                  <a:endParaRPr lang="ko-KR" altLang="en-US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C141375-8AC1-40A4-B69A-969AD5E8E6A6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2" y="1742135"/>
              <a:ext cx="648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EB416AF-7333-4991-8212-F88A63D1E235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52" y="1742135"/>
              <a:ext cx="648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F225EDE-E57E-4D01-82D1-52A59C57BBE8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1742135"/>
              <a:ext cx="648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4FDD84F-1012-4970-B05D-B9A8C521C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8104" y="3110287"/>
              <a:ext cx="1152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D4277C6-9731-4EFD-B011-5105F22213FD}"/>
                </a:ext>
              </a:extLst>
            </p:cNvPr>
            <p:cNvCxnSpPr>
              <a:cxnSpLocks/>
            </p:cNvCxnSpPr>
            <p:nvPr/>
          </p:nvCxnSpPr>
          <p:spPr>
            <a:xfrm>
              <a:off x="7668344" y="2318199"/>
              <a:ext cx="0" cy="288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768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6C3DCEC-9926-4E15-8CB3-058D1BD13D09}"/>
              </a:ext>
            </a:extLst>
          </p:cNvPr>
          <p:cNvGrpSpPr/>
          <p:nvPr/>
        </p:nvGrpSpPr>
        <p:grpSpPr>
          <a:xfrm>
            <a:off x="368789" y="1427745"/>
            <a:ext cx="8406422" cy="2288009"/>
            <a:chOff x="368789" y="1436862"/>
            <a:chExt cx="8406422" cy="228800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0792936-1A9A-4419-B34B-0DF820B5287E}"/>
                </a:ext>
              </a:extLst>
            </p:cNvPr>
            <p:cNvGrpSpPr/>
            <p:nvPr/>
          </p:nvGrpSpPr>
          <p:grpSpPr>
            <a:xfrm>
              <a:off x="692801" y="1436862"/>
              <a:ext cx="7758398" cy="898003"/>
              <a:chOff x="692801" y="1436862"/>
              <a:chExt cx="7758398" cy="898003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2512AC40-F299-4817-B882-62250E77517B}"/>
                  </a:ext>
                </a:extLst>
              </p:cNvPr>
              <p:cNvGrpSpPr/>
              <p:nvPr/>
            </p:nvGrpSpPr>
            <p:grpSpPr>
              <a:xfrm>
                <a:off x="692801" y="1436862"/>
                <a:ext cx="7758398" cy="898003"/>
                <a:chOff x="464674" y="248492"/>
                <a:chExt cx="7758398" cy="898003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464674" y="252134"/>
                  <a:ext cx="1368152" cy="792088"/>
                  <a:chOff x="611560" y="987574"/>
                  <a:chExt cx="1368152" cy="1020378"/>
                </a:xfrm>
              </p:grpSpPr>
              <p:sp>
                <p:nvSpPr>
                  <p:cNvPr id="2" name="모서리가 둥근 직사각형 1"/>
                  <p:cNvSpPr/>
                  <p:nvPr/>
                </p:nvSpPr>
                <p:spPr>
                  <a:xfrm>
                    <a:off x="611560" y="987574"/>
                    <a:ext cx="1368152" cy="648072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GrayScale</a:t>
                    </a:r>
                    <a:endPara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4" name="모서리가 둥근 직사각형 3"/>
                  <p:cNvSpPr/>
                  <p:nvPr/>
                </p:nvSpPr>
                <p:spPr>
                  <a:xfrm>
                    <a:off x="611560" y="1647912"/>
                    <a:ext cx="1368152" cy="360040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RGB -&gt; GrayScale</a:t>
                    </a:r>
                    <a:endParaRPr lang="ko-KR" altLang="en-US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724838" y="252134"/>
                  <a:ext cx="1368152" cy="894361"/>
                  <a:chOff x="611560" y="987574"/>
                  <a:chExt cx="1368152" cy="1152128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611560" y="987574"/>
                    <a:ext cx="1368152" cy="648072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Adaptive Threshold</a:t>
                    </a:r>
                    <a:endPara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2" name="모서리가 둥근 직사각형 11"/>
                  <p:cNvSpPr/>
                  <p:nvPr/>
                </p:nvSpPr>
                <p:spPr>
                  <a:xfrm>
                    <a:off x="611560" y="1647912"/>
                    <a:ext cx="1368152" cy="491790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blockSize</a:t>
                    </a:r>
                    <a:r>
                      <a:rPr lang="en-US" altLang="ko-KR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: 11</a:t>
                    </a:r>
                    <a:endParaRPr lang="en-US" altLang="ko-KR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pPr algn="ctr"/>
                    <a:r>
                      <a: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C</a:t>
                    </a:r>
                    <a:r>
                      <a:rPr lang="en-US" altLang="ko-KR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: -35</a:t>
                    </a:r>
                    <a:endParaRPr lang="ko-KR" altLang="en-US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6854920" y="248492"/>
                  <a:ext cx="1368152" cy="792088"/>
                  <a:chOff x="611560" y="987574"/>
                  <a:chExt cx="1368152" cy="1020378"/>
                </a:xfrm>
              </p:grpSpPr>
              <p:sp>
                <p:nvSpPr>
                  <p:cNvPr id="14" name="모서리가 둥근 직사각형 13"/>
                  <p:cNvSpPr/>
                  <p:nvPr/>
                </p:nvSpPr>
                <p:spPr>
                  <a:xfrm>
                    <a:off x="611560" y="987574"/>
                    <a:ext cx="1368152" cy="648072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M</a:t>
                    </a:r>
                    <a:r>
                      <a:rPr lang="en-US" altLang="ko-KR" sz="14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orphology</a:t>
                    </a:r>
                    <a:endPara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pPr algn="ctr"/>
                    <a:r>
                      <a: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(close)</a:t>
                    </a:r>
                    <a:endPara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611560" y="1647912"/>
                    <a:ext cx="1368152" cy="360040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size</a:t>
                    </a:r>
                    <a:r>
                      <a:rPr lang="en-US" altLang="ko-KR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: 5x5</a:t>
                    </a:r>
                    <a:endParaRPr lang="ko-KR" altLang="en-US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9879AAA-3001-485D-8511-2C5E2785DA4A}"/>
                    </a:ext>
                  </a:extLst>
                </p:cNvPr>
                <p:cNvGrpSpPr/>
                <p:nvPr/>
              </p:nvGrpSpPr>
              <p:grpSpPr>
                <a:xfrm>
                  <a:off x="2594756" y="252134"/>
                  <a:ext cx="1368152" cy="792088"/>
                  <a:chOff x="611560" y="987574"/>
                  <a:chExt cx="1368152" cy="1020378"/>
                </a:xfrm>
              </p:grpSpPr>
              <p:sp>
                <p:nvSpPr>
                  <p:cNvPr id="73" name="모서리가 둥근 직사각형 1">
                    <a:extLst>
                      <a:ext uri="{FF2B5EF4-FFF2-40B4-BE49-F238E27FC236}">
                        <a16:creationId xmlns:a16="http://schemas.microsoft.com/office/drawing/2014/main" id="{4696EE32-2EFC-4F7E-BF92-DB753C3290C5}"/>
                      </a:ext>
                    </a:extLst>
                  </p:cNvPr>
                  <p:cNvSpPr/>
                  <p:nvPr/>
                </p:nvSpPr>
                <p:spPr>
                  <a:xfrm>
                    <a:off x="611560" y="987574"/>
                    <a:ext cx="1368152" cy="648072"/>
                  </a:xfrm>
                  <a:prstGeom prst="round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Gaussian Blur</a:t>
                    </a:r>
                    <a:endParaRPr lang="ko-KR" altLang="en-US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74" name="모서리가 둥근 직사각형 3">
                    <a:extLst>
                      <a:ext uri="{FF2B5EF4-FFF2-40B4-BE49-F238E27FC236}">
                        <a16:creationId xmlns:a16="http://schemas.microsoft.com/office/drawing/2014/main" id="{92B9E574-FAE2-4B49-AE09-1638756CEB8E}"/>
                      </a:ext>
                    </a:extLst>
                  </p:cNvPr>
                  <p:cNvSpPr/>
                  <p:nvPr/>
                </p:nvSpPr>
                <p:spPr>
                  <a:xfrm>
                    <a:off x="611560" y="1647912"/>
                    <a:ext cx="1368152" cy="360040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Size: 3x3</a:t>
                    </a:r>
                    <a:endParaRPr lang="ko-KR" altLang="en-US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</p:grp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BC141375-8AC1-40A4-B69A-969AD5E8E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8" y="1724894"/>
                <a:ext cx="6480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9EB416AF-7333-4991-8212-F88A63D1E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3968" y="1724894"/>
                <a:ext cx="6480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5F225EDE-E57E-4D01-82D1-52A59C57B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2200" y="1724894"/>
                <a:ext cx="6480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D4277C6-9731-4EFD-B011-5105F22213FD}"/>
                </a:ext>
              </a:extLst>
            </p:cNvPr>
            <p:cNvCxnSpPr>
              <a:cxnSpLocks/>
            </p:cNvCxnSpPr>
            <p:nvPr/>
          </p:nvCxnSpPr>
          <p:spPr>
            <a:xfrm>
              <a:off x="7812360" y="2300958"/>
              <a:ext cx="278775" cy="288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49C32C3-E2DE-451A-9250-7831C37E6DB1}"/>
                </a:ext>
              </a:extLst>
            </p:cNvPr>
            <p:cNvGrpSpPr/>
            <p:nvPr/>
          </p:nvGrpSpPr>
          <p:grpSpPr>
            <a:xfrm>
              <a:off x="368789" y="2571279"/>
              <a:ext cx="8406422" cy="1153592"/>
              <a:chOff x="44777" y="2553045"/>
              <a:chExt cx="8406422" cy="1153592"/>
            </a:xfrm>
          </p:grpSpPr>
          <p:sp>
            <p:nvSpPr>
              <p:cNvPr id="67" name="모서리가 둥근 직사각형 21">
                <a:extLst>
                  <a:ext uri="{FF2B5EF4-FFF2-40B4-BE49-F238E27FC236}">
                    <a16:creationId xmlns:a16="http://schemas.microsoft.com/office/drawing/2014/main" id="{1628B18D-51E8-448B-85DE-7072BE488342}"/>
                  </a:ext>
                </a:extLst>
              </p:cNvPr>
              <p:cNvSpPr/>
              <p:nvPr/>
            </p:nvSpPr>
            <p:spPr>
              <a:xfrm>
                <a:off x="1887329" y="2842307"/>
                <a:ext cx="1368153" cy="50147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최종 후보 검출</a:t>
                </a:r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28951500-9D4D-459B-8CC9-7F18900B4826}"/>
                  </a:ext>
                </a:extLst>
              </p:cNvPr>
              <p:cNvGrpSpPr/>
              <p:nvPr/>
            </p:nvGrpSpPr>
            <p:grpSpPr>
              <a:xfrm>
                <a:off x="7083047" y="2644583"/>
                <a:ext cx="1368152" cy="1062054"/>
                <a:chOff x="611560" y="987574"/>
                <a:chExt cx="1368152" cy="1368152"/>
              </a:xfrm>
            </p:grpSpPr>
            <p:sp>
              <p:nvSpPr>
                <p:cNvPr id="79" name="모서리가 둥근 직사각형 17">
                  <a:extLst>
                    <a:ext uri="{FF2B5EF4-FFF2-40B4-BE49-F238E27FC236}">
                      <a16:creationId xmlns:a16="http://schemas.microsoft.com/office/drawing/2014/main" id="{195A104D-1159-4336-9358-3864E7BB65D1}"/>
                    </a:ext>
                  </a:extLst>
                </p:cNvPr>
                <p:cNvSpPr/>
                <p:nvPr/>
              </p:nvSpPr>
              <p:spPr>
                <a:xfrm>
                  <a:off x="611560" y="987574"/>
                  <a:ext cx="1368152" cy="648072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findContours</a:t>
                  </a:r>
                  <a:endPara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80" name="모서리가 둥근 직사각형 18">
                  <a:extLst>
                    <a:ext uri="{FF2B5EF4-FFF2-40B4-BE49-F238E27FC236}">
                      <a16:creationId xmlns:a16="http://schemas.microsoft.com/office/drawing/2014/main" id="{34C761CB-B242-4DF5-B8C1-46079FFD1066}"/>
                    </a:ext>
                  </a:extLst>
                </p:cNvPr>
                <p:cNvSpPr/>
                <p:nvPr/>
              </p:nvSpPr>
              <p:spPr>
                <a:xfrm>
                  <a:off x="611560" y="1647912"/>
                  <a:ext cx="1368152" cy="70781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method: CHAIN_APPROX_NONE</a:t>
                  </a:r>
                  <a:endParaRPr lang="ko-KR" altLang="en-US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A40A221-44FB-444D-99AB-531CCD6BB2F6}"/>
                  </a:ext>
                </a:extLst>
              </p:cNvPr>
              <p:cNvGrpSpPr/>
              <p:nvPr/>
            </p:nvGrpSpPr>
            <p:grpSpPr>
              <a:xfrm>
                <a:off x="4016861" y="2644583"/>
                <a:ext cx="2304256" cy="879145"/>
                <a:chOff x="611560" y="987574"/>
                <a:chExt cx="1368152" cy="1491186"/>
              </a:xfrm>
            </p:grpSpPr>
            <p:sp>
              <p:nvSpPr>
                <p:cNvPr id="77" name="모서리가 둥근 직사각형 21">
                  <a:extLst>
                    <a:ext uri="{FF2B5EF4-FFF2-40B4-BE49-F238E27FC236}">
                      <a16:creationId xmlns:a16="http://schemas.microsoft.com/office/drawing/2014/main" id="{C5544378-1600-45D5-BCF3-5C4AC009D64C}"/>
                    </a:ext>
                  </a:extLst>
                </p:cNvPr>
                <p:cNvSpPr/>
                <p:nvPr/>
              </p:nvSpPr>
              <p:spPr>
                <a:xfrm>
                  <a:off x="611560" y="987574"/>
                  <a:ext cx="1368152" cy="528588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boundingRectangle</a:t>
                  </a:r>
                  <a:endPara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8" name="모서리가 둥근 직사각형 22">
                  <a:extLst>
                    <a:ext uri="{FF2B5EF4-FFF2-40B4-BE49-F238E27FC236}">
                      <a16:creationId xmlns:a16="http://schemas.microsoft.com/office/drawing/2014/main" id="{2B7A44DF-F0AD-44D1-AA45-75E5EC202A2B}"/>
                    </a:ext>
                  </a:extLst>
                </p:cNvPr>
                <p:cNvSpPr/>
                <p:nvPr/>
              </p:nvSpPr>
              <p:spPr>
                <a:xfrm>
                  <a:off x="611560" y="1547889"/>
                  <a:ext cx="1368152" cy="93087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228600" indent="-228600" algn="ctr">
                    <a:buAutoNum type="arabicPeriod"/>
                  </a:pPr>
                  <a:r>
                    <a:rPr lang="en-US" altLang="ko-KR" sz="1000" b="1">
                      <a:solidFill>
                        <a:schemeClr val="accent1">
                          <a:lumMod val="50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3</a:t>
                  </a:r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&lt;= contourArea &lt;= </a:t>
                  </a:r>
                  <a:r>
                    <a:rPr lang="en-US" altLang="ko-KR" sz="1000" b="1">
                      <a:solidFill>
                        <a:schemeClr val="accent1">
                          <a:lumMod val="50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90</a:t>
                  </a:r>
                  <a:endParaRPr lang="en-US" altLang="ko-KR" sz="1000" b="1" dirty="0">
                    <a:solidFill>
                      <a:schemeClr val="accent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pPr marL="228600" indent="-228600" algn="ctr">
                    <a:buAutoNum type="arabicPeriod"/>
                  </a:pPr>
                  <a:r>
                    <a:rPr lang="en-US" altLang="ko-KR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boundingRect </a:t>
                  </a:r>
                  <a:r>
                    <a:rPr lang="ko-KR" altLang="en-US" sz="10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영역 종횡 비 </a:t>
                  </a:r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&lt;= </a:t>
                  </a:r>
                  <a:r>
                    <a:rPr lang="en-US" altLang="ko-KR" sz="1000" b="1">
                      <a:solidFill>
                        <a:schemeClr val="accent1">
                          <a:lumMod val="50000"/>
                        </a:schemeClr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1</a:t>
                  </a:r>
                  <a:endParaRPr lang="en-US" altLang="ko-KR" sz="1000" b="1" dirty="0">
                    <a:solidFill>
                      <a:schemeClr val="accent1">
                        <a:lumMod val="5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C2B44DC-009B-4F93-A190-4F6F849AD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2200" y="3093046"/>
                <a:ext cx="64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95FAD532-FB1E-4F71-B7CE-865F35CE0F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5856" y="3093046"/>
                <a:ext cx="64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1E41EA52-1697-45C5-A449-5209CA99C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7624" y="3093045"/>
                <a:ext cx="64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D0038D0-2572-4F3C-A873-C5561F676C42}"/>
                  </a:ext>
                </a:extLst>
              </p:cNvPr>
              <p:cNvSpPr/>
              <p:nvPr/>
            </p:nvSpPr>
            <p:spPr>
              <a:xfrm>
                <a:off x="44777" y="2553045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화면 상에</a:t>
                </a:r>
                <a:endPara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0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초록색으로</a:t>
                </a:r>
                <a:endPara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0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표기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244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677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변환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92AF-2F9F-4797-9EE1-8190ECC18E46}"/>
              </a:ext>
            </a:extLst>
          </p:cNvPr>
          <p:cNvSpPr txBox="1"/>
          <p:nvPr/>
        </p:nvSpPr>
        <p:spPr>
          <a:xfrm>
            <a:off x="1763813" y="4233737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영상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0" name="그림 9" descr="옅은이(가) 표시된 사진&#10;&#10;자동 생성된 설명">
            <a:extLst>
              <a:ext uri="{FF2B5EF4-FFF2-40B4-BE49-F238E27FC236}">
                <a16:creationId xmlns:a16="http://schemas.microsoft.com/office/drawing/2014/main" id="{24B61429-90D2-422F-ADAC-650CAF57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  <p:pic>
        <p:nvPicPr>
          <p:cNvPr id="12" name="그림 11" descr="검은색이(가) 표시된 사진&#10;&#10;자동 생성된 설명">
            <a:extLst>
              <a:ext uri="{FF2B5EF4-FFF2-40B4-BE49-F238E27FC236}">
                <a16:creationId xmlns:a16="http://schemas.microsoft.com/office/drawing/2014/main" id="{7C56EDAC-549F-47D3-A814-1394E050B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242"/>
            <a:ext cx="3780251" cy="28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0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변환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92AF-2F9F-4797-9EE1-8190ECC18E46}"/>
              </a:ext>
            </a:extLst>
          </p:cNvPr>
          <p:cNvSpPr txBox="1"/>
          <p:nvPr/>
        </p:nvSpPr>
        <p:spPr>
          <a:xfrm>
            <a:off x="1763813" y="4233737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영상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7AF75CB-0F9A-4AAC-BB86-839EAE9E1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1" y="1043431"/>
            <a:ext cx="3780000" cy="2835000"/>
          </a:xfrm>
          <a:prstGeom prst="rect">
            <a:avLst/>
          </a:prstGeom>
        </p:spPr>
      </p:pic>
      <p:pic>
        <p:nvPicPr>
          <p:cNvPr id="11" name="그림 10" descr="어두운, 옅은, 검은색, 켜진이(가) 표시된 사진&#10;&#10;자동 생성된 설명">
            <a:extLst>
              <a:ext uri="{FF2B5EF4-FFF2-40B4-BE49-F238E27FC236}">
                <a16:creationId xmlns:a16="http://schemas.microsoft.com/office/drawing/2014/main" id="{B2BB3D78-E247-4455-BCFD-BB3D6E10D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19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04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변환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92AF-2F9F-4797-9EE1-8190ECC18E46}"/>
              </a:ext>
            </a:extLst>
          </p:cNvPr>
          <p:cNvSpPr txBox="1"/>
          <p:nvPr/>
        </p:nvSpPr>
        <p:spPr>
          <a:xfrm>
            <a:off x="1763813" y="4233737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영상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0" name="그림 9" descr="풀볼, 스포츠, 어두운이(가) 표시된 사진&#10;&#10;자동 생성된 설명">
            <a:extLst>
              <a:ext uri="{FF2B5EF4-FFF2-40B4-BE49-F238E27FC236}">
                <a16:creationId xmlns:a16="http://schemas.microsoft.com/office/drawing/2014/main" id="{CAD5F233-CEF6-4ACF-A29A-4FDBED27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2" y="1042516"/>
            <a:ext cx="3780000" cy="2835000"/>
          </a:xfrm>
          <a:prstGeom prst="rect">
            <a:avLst/>
          </a:prstGeom>
        </p:spPr>
      </p:pic>
      <p:pic>
        <p:nvPicPr>
          <p:cNvPr id="12" name="그림 11" descr="검은색, 어두운이(가) 표시된 사진&#10;&#10;자동 생성된 설명">
            <a:extLst>
              <a:ext uri="{FF2B5EF4-FFF2-40B4-BE49-F238E27FC236}">
                <a16:creationId xmlns:a16="http://schemas.microsoft.com/office/drawing/2014/main" id="{A1A72BC8-40E7-421E-A260-90B3A989A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18" y="1042516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178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2" name="그림 11" descr="옅은이(가) 표시된 사진&#10;&#10;자동 생성된 설명">
            <a:extLst>
              <a:ext uri="{FF2B5EF4-FFF2-40B4-BE49-F238E27FC236}">
                <a16:creationId xmlns:a16="http://schemas.microsoft.com/office/drawing/2014/main" id="{5CB45784-CC7C-4AD1-84E1-184B8F743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1" y="1043431"/>
            <a:ext cx="3780000" cy="2835000"/>
          </a:xfrm>
          <a:prstGeom prst="rect">
            <a:avLst/>
          </a:prstGeom>
        </p:spPr>
      </p:pic>
      <p:pic>
        <p:nvPicPr>
          <p:cNvPr id="13" name="그림 12" descr="옅은이(가) 표시된 사진&#10;&#10;자동 생성된 설명">
            <a:extLst>
              <a:ext uri="{FF2B5EF4-FFF2-40B4-BE49-F238E27FC236}">
                <a16:creationId xmlns:a16="http://schemas.microsoft.com/office/drawing/2014/main" id="{E6FCB096-348A-4FFB-B2F0-1B72F50A3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77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7" name="그림 6" descr="어두운, 옅은, 검은색, 켜진이(가) 표시된 사진&#10;&#10;자동 생성된 설명">
            <a:extLst>
              <a:ext uri="{FF2B5EF4-FFF2-40B4-BE49-F238E27FC236}">
                <a16:creationId xmlns:a16="http://schemas.microsoft.com/office/drawing/2014/main" id="{918453E2-D77D-4B9B-8D1F-DF08645AD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1043431"/>
            <a:ext cx="3780000" cy="2835000"/>
          </a:xfrm>
          <a:prstGeom prst="rect">
            <a:avLst/>
          </a:prstGeom>
        </p:spPr>
      </p:pic>
      <p:pic>
        <p:nvPicPr>
          <p:cNvPr id="8" name="그림 7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0D9B71EF-2C7D-424E-AEF9-FF2414657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9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1" name="그림 10" descr="검은색, 어두운이(가) 표시된 사진&#10;&#10;자동 생성된 설명">
            <a:extLst>
              <a:ext uri="{FF2B5EF4-FFF2-40B4-BE49-F238E27FC236}">
                <a16:creationId xmlns:a16="http://schemas.microsoft.com/office/drawing/2014/main" id="{9A6F491B-2DDB-4204-9B3D-94E6DCD3F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1" y="1043431"/>
            <a:ext cx="3780000" cy="2835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B21E3B-ACF1-4D4F-90E8-88800C2F1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13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8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6327A6-F2DF-4E81-ACCF-28EAE704D6AF}"/>
              </a:ext>
            </a:extLst>
          </p:cNvPr>
          <p:cNvGrpSpPr/>
          <p:nvPr/>
        </p:nvGrpSpPr>
        <p:grpSpPr>
          <a:xfrm>
            <a:off x="951769" y="189039"/>
            <a:ext cx="7240462" cy="4765422"/>
            <a:chOff x="1009370" y="182472"/>
            <a:chExt cx="7240462" cy="4765422"/>
          </a:xfrm>
        </p:grpSpPr>
        <p:sp>
          <p:nvSpPr>
            <p:cNvPr id="63" name="모서리가 둥근 직사각형 1">
              <a:extLst>
                <a:ext uri="{FF2B5EF4-FFF2-40B4-BE49-F238E27FC236}">
                  <a16:creationId xmlns:a16="http://schemas.microsoft.com/office/drawing/2014/main" id="{1A3F7732-F334-4931-B920-78170D2A16EE}"/>
                </a:ext>
              </a:extLst>
            </p:cNvPr>
            <p:cNvSpPr/>
            <p:nvPr/>
          </p:nvSpPr>
          <p:spPr>
            <a:xfrm>
              <a:off x="2997056" y="182472"/>
              <a:ext cx="3132276" cy="50307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Crop</a:t>
              </a:r>
              <a:r>
                <a:rPr lang="ko-KR" altLang="en-US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 이미지 </a:t>
              </a:r>
              <a:r>
                <a:rPr lang="en-US" altLang="ko-KR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contours size</a:t>
              </a:r>
              <a:r>
                <a:rPr lang="ko-KR" altLang="en-US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</a:t>
              </a:r>
              <a:endParaRPr lang="en-US" altLang="ko-KR" sz="14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0 </a:t>
              </a:r>
              <a:r>
                <a:rPr lang="ko-KR" altLang="en-US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초과 </a:t>
              </a:r>
              <a:r>
                <a:rPr lang="en-US" altLang="ko-KR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이하일 경우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4901F51-9060-4117-B743-CADD16AE00E0}"/>
                </a:ext>
              </a:extLst>
            </p:cNvPr>
            <p:cNvGrpSpPr/>
            <p:nvPr/>
          </p:nvGrpSpPr>
          <p:grpSpPr>
            <a:xfrm>
              <a:off x="1016830" y="2765004"/>
              <a:ext cx="7092728" cy="786846"/>
              <a:chOff x="971600" y="2315044"/>
              <a:chExt cx="7092728" cy="78684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2A2234B8-1D46-449B-AA99-59C74C9C076C}"/>
                  </a:ext>
                </a:extLst>
              </p:cNvPr>
              <p:cNvGrpSpPr/>
              <p:nvPr/>
            </p:nvGrpSpPr>
            <p:grpSpPr>
              <a:xfrm>
                <a:off x="971600" y="2315045"/>
                <a:ext cx="2304256" cy="786845"/>
                <a:chOff x="611560" y="987574"/>
                <a:chExt cx="1368152" cy="1334628"/>
              </a:xfrm>
            </p:grpSpPr>
            <p:sp>
              <p:nvSpPr>
                <p:cNvPr id="59" name="모서리가 둥근 직사각형 21">
                  <a:extLst>
                    <a:ext uri="{FF2B5EF4-FFF2-40B4-BE49-F238E27FC236}">
                      <a16:creationId xmlns:a16="http://schemas.microsoft.com/office/drawing/2014/main" id="{51560F3C-7176-4417-B323-965E9F61F9E4}"/>
                    </a:ext>
                  </a:extLst>
                </p:cNvPr>
                <p:cNvSpPr/>
                <p:nvPr/>
              </p:nvSpPr>
              <p:spPr>
                <a:xfrm>
                  <a:off x="611560" y="987574"/>
                  <a:ext cx="1368152" cy="850594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최종 후보 검출</a:t>
                  </a:r>
                  <a:endPara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0" name="모서리가 둥근 직사각형 22">
                  <a:extLst>
                    <a:ext uri="{FF2B5EF4-FFF2-40B4-BE49-F238E27FC236}">
                      <a16:creationId xmlns:a16="http://schemas.microsoft.com/office/drawing/2014/main" id="{29C5AE49-E60A-4742-ADD8-6333F4522F85}"/>
                    </a:ext>
                  </a:extLst>
                </p:cNvPr>
                <p:cNvSpPr/>
                <p:nvPr/>
              </p:nvSpPr>
              <p:spPr>
                <a:xfrm>
                  <a:off x="611560" y="1848143"/>
                  <a:ext cx="1368152" cy="474059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100 &lt;= average_pix &lt;= 150 </a:t>
                  </a:r>
                  <a:endParaRPr lang="en-US" altLang="ko-KR" sz="1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65" name="모서리가 둥근 직사각형 21">
                <a:extLst>
                  <a:ext uri="{FF2B5EF4-FFF2-40B4-BE49-F238E27FC236}">
                    <a16:creationId xmlns:a16="http://schemas.microsoft.com/office/drawing/2014/main" id="{A952626A-19CA-4D7D-AF4F-2C09C100BB67}"/>
                  </a:ext>
                </a:extLst>
              </p:cNvPr>
              <p:cNvSpPr/>
              <p:nvPr/>
            </p:nvSpPr>
            <p:spPr>
              <a:xfrm>
                <a:off x="5760072" y="2315044"/>
                <a:ext cx="2304256" cy="50147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최종 후보 검출</a:t>
                </a:r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4456F80-EFBE-4E5B-A062-A1D495FE2FA9}"/>
                </a:ext>
              </a:extLst>
            </p:cNvPr>
            <p:cNvSpPr/>
            <p:nvPr/>
          </p:nvSpPr>
          <p:spPr>
            <a:xfrm>
              <a:off x="1628958" y="3867894"/>
              <a:ext cx="1080000" cy="10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화면 상에</a:t>
              </a:r>
              <a:endPara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초록색으로</a:t>
              </a:r>
              <a:endPara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표기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7AB135B-537B-4204-A3A1-74693C343FEF}"/>
                </a:ext>
              </a:extLst>
            </p:cNvPr>
            <p:cNvSpPr/>
            <p:nvPr/>
          </p:nvSpPr>
          <p:spPr>
            <a:xfrm>
              <a:off x="6413688" y="3867894"/>
              <a:ext cx="1080000" cy="10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화면 상에</a:t>
              </a:r>
              <a:endPara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빨간색으로</a:t>
              </a:r>
              <a:endPara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표기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E5DE4073-4BA4-4222-875B-13335D14337A}"/>
                </a:ext>
              </a:extLst>
            </p:cNvPr>
            <p:cNvSpPr/>
            <p:nvPr/>
          </p:nvSpPr>
          <p:spPr>
            <a:xfrm>
              <a:off x="3569589" y="1145582"/>
              <a:ext cx="2004822" cy="116291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Hierarchy == -1</a:t>
              </a:r>
              <a:endParaRPr lang="ko-KR" altLang="en-US" sz="140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F9CE23E-F050-4058-BF19-96A46D68C27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771550"/>
              <a:ext cx="0" cy="288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5A875EA-AEE2-4B65-8113-8D776FE8D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3030" y="1993483"/>
              <a:ext cx="1786418" cy="6359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4868826-F6E3-4F68-A241-89746F2BBC00}"/>
                </a:ext>
              </a:extLst>
            </p:cNvPr>
            <p:cNvCxnSpPr>
              <a:cxnSpLocks/>
            </p:cNvCxnSpPr>
            <p:nvPr/>
          </p:nvCxnSpPr>
          <p:spPr>
            <a:xfrm>
              <a:off x="5236532" y="1993483"/>
              <a:ext cx="1785600" cy="63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2A1FBD8-AF09-4D33-A4C1-316513A55DD0}"/>
                </a:ext>
              </a:extLst>
            </p:cNvPr>
            <p:cNvCxnSpPr>
              <a:cxnSpLocks/>
            </p:cNvCxnSpPr>
            <p:nvPr/>
          </p:nvCxnSpPr>
          <p:spPr>
            <a:xfrm>
              <a:off x="2161498" y="3579862"/>
              <a:ext cx="0" cy="288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99ED4F1-D6B1-44CA-ABF3-77015D021D8E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88" y="3412106"/>
              <a:ext cx="0" cy="288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D48F0C7-0576-4E63-A235-0D8C47079F95}"/>
                </a:ext>
              </a:extLst>
            </p:cNvPr>
            <p:cNvSpPr txBox="1"/>
            <p:nvPr/>
          </p:nvSpPr>
          <p:spPr>
            <a:xfrm>
              <a:off x="1009370" y="1940424"/>
              <a:ext cx="23042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True</a:t>
              </a:r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</a:t>
              </a:r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경우</a:t>
              </a:r>
              <a:endPara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즉</a:t>
              </a:r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주변 물체의 영향을 받지 않을 경우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77456-4FAE-472C-B05D-0A1B90813A86}"/>
                </a:ext>
              </a:extLst>
            </p:cNvPr>
            <p:cNvSpPr txBox="1"/>
            <p:nvPr/>
          </p:nvSpPr>
          <p:spPr>
            <a:xfrm>
              <a:off x="5657544" y="1940424"/>
              <a:ext cx="25922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False</a:t>
              </a:r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</a:t>
              </a:r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경우</a:t>
              </a:r>
              <a:endPara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즉</a:t>
              </a:r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주변 물체의 영향을 받을 경우</a:t>
              </a:r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(ex: </a:t>
              </a:r>
              <a:r>
                <a:rPr lang="ko-KR" altLang="en-US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나사</a:t>
              </a:r>
              <a:r>
                <a:rPr lang="en-US" altLang="ko-KR" sz="10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0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9" name="그림 18" descr="옅은, 풀볼, 어두운이(가) 표시된 사진&#10;&#10;자동 생성된 설명">
            <a:extLst>
              <a:ext uri="{FF2B5EF4-FFF2-40B4-BE49-F238E27FC236}">
                <a16:creationId xmlns:a16="http://schemas.microsoft.com/office/drawing/2014/main" id="{E019691B-7FD7-44E3-8BE0-2823CBD6E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80" y="3601975"/>
            <a:ext cx="1615604" cy="1211703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8396A77-64B5-496D-A8AF-15B66216BB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86" y="3655034"/>
            <a:ext cx="1615604" cy="12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8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Threshold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 descr="옅은이(가) 표시된 사진&#10;&#10;자동 생성된 설명">
            <a:extLst>
              <a:ext uri="{FF2B5EF4-FFF2-40B4-BE49-F238E27FC236}">
                <a16:creationId xmlns:a16="http://schemas.microsoft.com/office/drawing/2014/main" id="{296B99DE-2647-499B-B5E0-7FB106B23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431"/>
            <a:ext cx="3780000" cy="283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973C57-23CF-4E0A-96BD-4439BACF5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6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Threshold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어두운, 옅은이(가) 표시된 사진&#10;&#10;자동 생성된 설명">
            <a:extLst>
              <a:ext uri="{FF2B5EF4-FFF2-40B4-BE49-F238E27FC236}">
                <a16:creationId xmlns:a16="http://schemas.microsoft.com/office/drawing/2014/main" id="{6FD2D1D0-F390-4412-A181-8264107F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431"/>
            <a:ext cx="3780000" cy="2835000"/>
          </a:xfrm>
          <a:prstGeom prst="rect">
            <a:avLst/>
          </a:prstGeom>
        </p:spPr>
      </p:pic>
      <p:pic>
        <p:nvPicPr>
          <p:cNvPr id="3" name="그림 2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206F3AA4-31CD-4BB9-96F9-196E42AD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6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Threshold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331765" y="4233285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Blur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5BE138-C137-4E25-8294-5C87FE9B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4" y="1043431"/>
            <a:ext cx="3780000" cy="2835000"/>
          </a:xfrm>
          <a:prstGeom prst="rect">
            <a:avLst/>
          </a:prstGeom>
        </p:spPr>
      </p:pic>
      <p:pic>
        <p:nvPicPr>
          <p:cNvPr id="3" name="그림 2" descr="실루엣이(가) 표시된 사진&#10;&#10;자동 생성된 설명">
            <a:extLst>
              <a:ext uri="{FF2B5EF4-FFF2-40B4-BE49-F238E27FC236}">
                <a16:creationId xmlns:a16="http://schemas.microsoft.com/office/drawing/2014/main" id="{C08B2E9D-724E-4A23-B721-5D0EF1B9D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9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120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115676" y="4233285"/>
            <a:ext cx="2520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226EEC-08CB-4909-A985-27BB8FE6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3" y="1043431"/>
            <a:ext cx="3780000" cy="2835000"/>
          </a:xfrm>
          <a:prstGeom prst="rect">
            <a:avLst/>
          </a:prstGeom>
        </p:spPr>
      </p:pic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B22CE04F-9562-4884-B616-29BF9C9BC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01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115676" y="4233285"/>
            <a:ext cx="2520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0115ADC4-7633-4237-9DCB-ED5B8B993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431"/>
            <a:ext cx="3780000" cy="2835000"/>
          </a:xfrm>
          <a:prstGeom prst="rect">
            <a:avLst/>
          </a:prstGeom>
        </p:spPr>
      </p:pic>
      <p:pic>
        <p:nvPicPr>
          <p:cNvPr id="3" name="그림 2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3E3EDB86-6B37-4385-9404-BE06F14F3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6" y="1043431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75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544108" y="4233285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Morphology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4D32-A417-4AD1-8B0F-FDEA0027E400}"/>
              </a:ext>
            </a:extLst>
          </p:cNvPr>
          <p:cNvSpPr txBox="1"/>
          <p:nvPr/>
        </p:nvSpPr>
        <p:spPr>
          <a:xfrm>
            <a:off x="1115676" y="4233285"/>
            <a:ext cx="2520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Adaptive Threshold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 descr="실루엣이(가) 표시된 사진&#10;&#10;자동 생성된 설명">
            <a:extLst>
              <a:ext uri="{FF2B5EF4-FFF2-40B4-BE49-F238E27FC236}">
                <a16:creationId xmlns:a16="http://schemas.microsoft.com/office/drawing/2014/main" id="{9B189F70-6E1F-43FD-B0E0-69DF1FC43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7" y="1039338"/>
            <a:ext cx="3780000" cy="2835000"/>
          </a:xfrm>
          <a:prstGeom prst="rect">
            <a:avLst/>
          </a:prstGeom>
        </p:spPr>
      </p:pic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E81A5145-501A-4E74-AD78-2EDD31854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5" y="1033575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1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15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9" name="그림 8" descr="풀볼, 어두운이(가) 표시된 사진&#10;&#10;자동 생성된 설명">
            <a:extLst>
              <a:ext uri="{FF2B5EF4-FFF2-40B4-BE49-F238E27FC236}">
                <a16:creationId xmlns:a16="http://schemas.microsoft.com/office/drawing/2014/main" id="{25243B49-BEA0-47AA-89D7-23552D8ED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4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0A141E-C27C-40D6-8C49-DA4999E42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3142"/>
            <a:ext cx="5040000" cy="3780000"/>
          </a:xfrm>
          <a:prstGeom prst="rect">
            <a:avLst/>
          </a:prstGeom>
        </p:spPr>
      </p:pic>
      <p:pic>
        <p:nvPicPr>
          <p:cNvPr id="5" name="그림 4" descr="어두운, 밤하늘이(가) 표시된 사진&#10;&#10;자동 생성된 설명">
            <a:extLst>
              <a:ext uri="{FF2B5EF4-FFF2-40B4-BE49-F238E27FC236}">
                <a16:creationId xmlns:a16="http://schemas.microsoft.com/office/drawing/2014/main" id="{7CF8A3F1-278B-45E2-BB02-C1304E80E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0718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6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ADE27D-1EFC-4C15-8076-C1B2DE2D09CE}"/>
              </a:ext>
            </a:extLst>
          </p:cNvPr>
          <p:cNvGrpSpPr/>
          <p:nvPr/>
        </p:nvGrpSpPr>
        <p:grpSpPr>
          <a:xfrm>
            <a:off x="359531" y="1684860"/>
            <a:ext cx="8424938" cy="1773779"/>
            <a:chOff x="467544" y="1923678"/>
            <a:chExt cx="8424938" cy="177377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0CAB4FF-A17F-46E7-B045-250B2D7CE744}"/>
                </a:ext>
              </a:extLst>
            </p:cNvPr>
            <p:cNvGrpSpPr/>
            <p:nvPr/>
          </p:nvGrpSpPr>
          <p:grpSpPr>
            <a:xfrm>
              <a:off x="467544" y="1923678"/>
              <a:ext cx="3047480" cy="1773779"/>
              <a:chOff x="323527" y="1419621"/>
              <a:chExt cx="3047480" cy="1773779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3F34466-986C-4841-AC0A-4F6C1A8B90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7" y="1419622"/>
                <a:ext cx="1355291" cy="1434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4D0A095-90B6-4332-A3BE-495D72FD77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715" y="1419621"/>
                <a:ext cx="1355292" cy="143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C60129-945B-4DD8-A773-71BA14C3F805}"/>
                  </a:ext>
                </a:extLst>
              </p:cNvPr>
              <p:cNvSpPr txBox="1"/>
              <p:nvPr/>
            </p:nvSpPr>
            <p:spPr>
              <a:xfrm>
                <a:off x="533120" y="2931790"/>
                <a:ext cx="93610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b="0" i="0">
                    <a:solidFill>
                      <a:srgbClr val="000000"/>
                    </a:solidFill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원본 이미지</a:t>
                </a:r>
                <a:endParaRPr lang="ko-KR" altLang="en-US" sz="11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1DFEA9-7E61-4083-9EFF-FE1A42A26DFC}"/>
                  </a:ext>
                </a:extLst>
              </p:cNvPr>
              <p:cNvSpPr txBox="1"/>
              <p:nvPr/>
            </p:nvSpPr>
            <p:spPr>
              <a:xfrm>
                <a:off x="2087723" y="2931790"/>
                <a:ext cx="121127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grayscale </a:t>
                </a:r>
                <a:r>
                  <a:rPr lang="ko-KR" altLang="en-US" sz="110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이미지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6CE995-3359-4DA8-9F44-14EE4F5F290C}"/>
                </a:ext>
              </a:extLst>
            </p:cNvPr>
            <p:cNvSpPr txBox="1"/>
            <p:nvPr/>
          </p:nvSpPr>
          <p:spPr>
            <a:xfrm>
              <a:off x="3851921" y="2102107"/>
              <a:ext cx="5040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계산량 감소</a:t>
              </a:r>
              <a:endPara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RGB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는 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차원의 색공간을 가지고 있지만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Grayscale 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영상은 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차원의 색공간만 가지고 있어서 연산량이 감소한다</a:t>
              </a:r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318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후처리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5" name="그림 4" descr="프로젝터이(가) 표시된 사진&#10;&#10;자동 생성된 설명">
            <a:extLst>
              <a:ext uri="{FF2B5EF4-FFF2-40B4-BE49-F238E27FC236}">
                <a16:creationId xmlns:a16="http://schemas.microsoft.com/office/drawing/2014/main" id="{1CC8656D-8BC6-492F-9D16-25E7B9DB5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3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D717E59-9A3C-468A-A2C5-762A54770086}"/>
              </a:ext>
            </a:extLst>
          </p:cNvPr>
          <p:cNvSpPr txBox="1">
            <a:spLocks/>
          </p:cNvSpPr>
          <p:nvPr/>
        </p:nvSpPr>
        <p:spPr>
          <a:xfrm>
            <a:off x="0" y="22837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062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B60D03-01C1-471A-A821-BFB8462BA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20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18FA8A-A07D-46BC-9556-74AB47EE0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6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0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검출 결과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빨간색, 어두운이(가) 표시된 사진&#10;&#10;자동 생성된 설명">
            <a:extLst>
              <a:ext uri="{FF2B5EF4-FFF2-40B4-BE49-F238E27FC236}">
                <a16:creationId xmlns:a16="http://schemas.microsoft.com/office/drawing/2014/main" id="{DFE9043D-464B-422B-80D0-5A1E1A57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67771-C40F-4B13-84C1-4D38FEA8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  <p:pic>
        <p:nvPicPr>
          <p:cNvPr id="5" name="그림 4" descr="풀볼이(가) 표시된 사진&#10;&#10;자동 생성된 설명">
            <a:extLst>
              <a:ext uri="{FF2B5EF4-FFF2-40B4-BE49-F238E27FC236}">
                <a16:creationId xmlns:a16="http://schemas.microsoft.com/office/drawing/2014/main" id="{8AE5AB65-F99C-4FD3-A08A-C84B2932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1556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4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F25CEB4-B094-456A-AB6B-976BC7C49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4"/>
          </a:xfrm>
        </p:spPr>
        <p:txBody>
          <a:bodyPr/>
          <a:lstStyle/>
          <a:p>
            <a:pPr algn="ctr"/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변환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92AF-2F9F-4797-9EE1-8190ECC18E46}"/>
              </a:ext>
            </a:extLst>
          </p:cNvPr>
          <p:cNvSpPr txBox="1"/>
          <p:nvPr/>
        </p:nvSpPr>
        <p:spPr>
          <a:xfrm>
            <a:off x="1763813" y="4233737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영상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0" name="그림 9" descr="옅은이(가) 표시된 사진&#10;&#10;자동 생성된 설명">
            <a:extLst>
              <a:ext uri="{FF2B5EF4-FFF2-40B4-BE49-F238E27FC236}">
                <a16:creationId xmlns:a16="http://schemas.microsoft.com/office/drawing/2014/main" id="{24B61429-90D2-422F-ADAC-650CAF57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44" y="1043431"/>
            <a:ext cx="3780000" cy="2835000"/>
          </a:xfrm>
          <a:prstGeom prst="rect">
            <a:avLst/>
          </a:prstGeom>
        </p:spPr>
      </p:pic>
      <p:pic>
        <p:nvPicPr>
          <p:cNvPr id="12" name="그림 11" descr="검은색이(가) 표시된 사진&#10;&#10;자동 생성된 설명">
            <a:extLst>
              <a:ext uri="{FF2B5EF4-FFF2-40B4-BE49-F238E27FC236}">
                <a16:creationId xmlns:a16="http://schemas.microsoft.com/office/drawing/2014/main" id="{7C56EDAC-549F-47D3-A814-1394E050B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043242"/>
            <a:ext cx="3780251" cy="28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변환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액자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92AF-2F9F-4797-9EE1-8190ECC18E46}"/>
              </a:ext>
            </a:extLst>
          </p:cNvPr>
          <p:cNvSpPr txBox="1"/>
          <p:nvPr/>
        </p:nvSpPr>
        <p:spPr>
          <a:xfrm>
            <a:off x="1763813" y="4233737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영상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7AF75CB-0F9A-4AAC-BB86-839EAE9E1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1" y="1043431"/>
            <a:ext cx="3780000" cy="2835000"/>
          </a:xfrm>
          <a:prstGeom prst="rect">
            <a:avLst/>
          </a:prstGeom>
        </p:spPr>
      </p:pic>
      <p:pic>
        <p:nvPicPr>
          <p:cNvPr id="3" name="그림 2" descr="텍스트, 옅은, 밤하늘이(가) 표시된 사진&#10;&#10;자동 생성된 설명">
            <a:extLst>
              <a:ext uri="{FF2B5EF4-FFF2-40B4-BE49-F238E27FC236}">
                <a16:creationId xmlns:a16="http://schemas.microsoft.com/office/drawing/2014/main" id="{F96D9C12-5E07-4BE9-BCE2-6F154414D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18" y="1032894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3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변환 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전구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92AF-2F9F-4797-9EE1-8190ECC18E46}"/>
              </a:ext>
            </a:extLst>
          </p:cNvPr>
          <p:cNvSpPr txBox="1"/>
          <p:nvPr/>
        </p:nvSpPr>
        <p:spPr>
          <a:xfrm>
            <a:off x="1763813" y="4233737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영상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9D58A-3430-4511-994D-5BB932AB022B}"/>
              </a:ext>
            </a:extLst>
          </p:cNvPr>
          <p:cNvSpPr txBox="1"/>
          <p:nvPr/>
        </p:nvSpPr>
        <p:spPr>
          <a:xfrm>
            <a:off x="5724128" y="423437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Grayscale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</a:p>
        </p:txBody>
      </p:sp>
      <p:pic>
        <p:nvPicPr>
          <p:cNvPr id="10" name="그림 9" descr="풀볼, 스포츠, 어두운이(가) 표시된 사진&#10;&#10;자동 생성된 설명">
            <a:extLst>
              <a:ext uri="{FF2B5EF4-FFF2-40B4-BE49-F238E27FC236}">
                <a16:creationId xmlns:a16="http://schemas.microsoft.com/office/drawing/2014/main" id="{CAD5F233-CEF6-4ACF-A29A-4FDBED27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2" y="1042516"/>
            <a:ext cx="3780000" cy="2835000"/>
          </a:xfrm>
          <a:prstGeom prst="rect">
            <a:avLst/>
          </a:prstGeom>
        </p:spPr>
      </p:pic>
      <p:pic>
        <p:nvPicPr>
          <p:cNvPr id="12" name="그림 11" descr="검은색, 어두운이(가) 표시된 사진&#10;&#10;자동 생성된 설명">
            <a:extLst>
              <a:ext uri="{FF2B5EF4-FFF2-40B4-BE49-F238E27FC236}">
                <a16:creationId xmlns:a16="http://schemas.microsoft.com/office/drawing/2014/main" id="{A1A72BC8-40E7-421E-A260-90B3A989A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18" y="1042516"/>
            <a:ext cx="378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2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6BE99E2-B8AE-47C8-A3FA-8C03ACC827C0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Gaussian Blur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2CD652-15A6-47D6-BA7F-C621B23B1E68}"/>
              </a:ext>
            </a:extLst>
          </p:cNvPr>
          <p:cNvGrpSpPr/>
          <p:nvPr/>
        </p:nvGrpSpPr>
        <p:grpSpPr>
          <a:xfrm>
            <a:off x="802248" y="1214271"/>
            <a:ext cx="7539503" cy="2714957"/>
            <a:chOff x="827584" y="1279674"/>
            <a:chExt cx="7539503" cy="2714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2E8739-4554-49E9-89AC-9C5A3A941EFA}"/>
                </a:ext>
              </a:extLst>
            </p:cNvPr>
            <p:cNvSpPr/>
            <p:nvPr/>
          </p:nvSpPr>
          <p:spPr>
            <a:xfrm>
              <a:off x="5220072" y="1910030"/>
              <a:ext cx="314701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이미지 노이즈를 줄이기 위한 연산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백색 노이즈를 제거하는데 효과적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가장자리 감지 결과 개선 가능</a:t>
              </a:r>
              <a:endPara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759106F-9E1B-44FC-84FF-AE340675EB6B}"/>
                </a:ext>
              </a:extLst>
            </p:cNvPr>
            <p:cNvGrpSpPr/>
            <p:nvPr/>
          </p:nvGrpSpPr>
          <p:grpSpPr>
            <a:xfrm>
              <a:off x="827584" y="1279674"/>
              <a:ext cx="3867096" cy="2714957"/>
              <a:chOff x="827584" y="1279674"/>
              <a:chExt cx="3867096" cy="2714957"/>
            </a:xfrm>
          </p:grpSpPr>
          <p:pic>
            <p:nvPicPr>
              <p:cNvPr id="2056" name="Picture 8" descr="Gaussian Blur - Download a Free Trial of CorelDRAW">
                <a:extLst>
                  <a:ext uri="{FF2B5EF4-FFF2-40B4-BE49-F238E27FC236}">
                    <a16:creationId xmlns:a16="http://schemas.microsoft.com/office/drawing/2014/main" id="{2A3ED6B8-5BE1-4193-986E-708A2953E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1279674"/>
                <a:ext cx="3867096" cy="2368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7E59A5-04A7-404F-82F1-FDC87E14EA1A}"/>
                  </a:ext>
                </a:extLst>
              </p:cNvPr>
              <p:cNvSpPr txBox="1"/>
              <p:nvPr/>
            </p:nvSpPr>
            <p:spPr>
              <a:xfrm>
                <a:off x="1331640" y="3733021"/>
                <a:ext cx="93610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100" b="0" i="0">
                    <a:solidFill>
                      <a:srgbClr val="000000"/>
                    </a:solidFill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원본 이미지</a:t>
                </a:r>
                <a:endParaRPr lang="ko-KR" altLang="en-US" sz="11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C7240D-CF3B-4B56-B415-5A3B3D5228B7}"/>
                  </a:ext>
                </a:extLst>
              </p:cNvPr>
              <p:cNvSpPr txBox="1"/>
              <p:nvPr/>
            </p:nvSpPr>
            <p:spPr>
              <a:xfrm>
                <a:off x="3131840" y="3733021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Blurring</a:t>
                </a:r>
                <a:r>
                  <a:rPr lang="ko-KR" altLang="en-US" sz="1100" b="0" i="0">
                    <a:solidFill>
                      <a:srgbClr val="000000"/>
                    </a:solidFill>
                    <a:effectLst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이미지</a:t>
                </a:r>
                <a:endParaRPr lang="ko-KR" altLang="en-US" sz="11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65549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664</Words>
  <Application>Microsoft Office PowerPoint</Application>
  <PresentationFormat>화면 슬라이드 쇼(16:9)</PresentationFormat>
  <Paragraphs>233</Paragraphs>
  <Slides>55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나눔스퀘어_ac</vt:lpstr>
      <vt:lpstr>나눔스퀘어_ac Bold</vt:lpstr>
      <vt:lpstr>나눔스퀘어_ac ExtraBold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231</cp:revision>
  <dcterms:created xsi:type="dcterms:W3CDTF">2016-12-05T23:26:54Z</dcterms:created>
  <dcterms:modified xsi:type="dcterms:W3CDTF">2021-09-10T01:15:19Z</dcterms:modified>
</cp:coreProperties>
</file>