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</p:sldIdLst>
  <p:sldSz cx="9144000" cy="6858000"/>
  <p:notesSz cx="9144000" cy="68580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00" Type="http://schemas.openxmlformats.org/officeDocument/2006/relationships/slide" Target="slides/slide99.xml"  /><Relationship Id="rId101" Type="http://schemas.openxmlformats.org/officeDocument/2006/relationships/slide" Target="slides/slide100.xml"  /><Relationship Id="rId102" Type="http://schemas.openxmlformats.org/officeDocument/2006/relationships/slide" Target="slides/slide101.xml"  /><Relationship Id="rId103" Type="http://schemas.openxmlformats.org/officeDocument/2006/relationships/slide" Target="slides/slide102.xml"  /><Relationship Id="rId104" Type="http://schemas.openxmlformats.org/officeDocument/2006/relationships/slide" Target="slides/slide103.xml"  /><Relationship Id="rId105" Type="http://schemas.openxmlformats.org/officeDocument/2006/relationships/slide" Target="slides/slide104.xml"  /><Relationship Id="rId106" Type="http://schemas.openxmlformats.org/officeDocument/2006/relationships/slide" Target="slides/slide105.xml"  /><Relationship Id="rId107" Type="http://schemas.openxmlformats.org/officeDocument/2006/relationships/slide" Target="slides/slide106.xml"  /><Relationship Id="rId108" Type="http://schemas.openxmlformats.org/officeDocument/2006/relationships/slide" Target="slides/slide107.xml"  /><Relationship Id="rId109" Type="http://schemas.openxmlformats.org/officeDocument/2006/relationships/slide" Target="slides/slide108.xml"  /><Relationship Id="rId11" Type="http://schemas.openxmlformats.org/officeDocument/2006/relationships/slide" Target="slides/slide10.xml"  /><Relationship Id="rId110" Type="http://schemas.openxmlformats.org/officeDocument/2006/relationships/slide" Target="slides/slide109.xml"  /><Relationship Id="rId111" Type="http://schemas.openxmlformats.org/officeDocument/2006/relationships/slide" Target="slides/slide110.xml"  /><Relationship Id="rId112" Type="http://schemas.openxmlformats.org/officeDocument/2006/relationships/slide" Target="slides/slide111.xml"  /><Relationship Id="rId113" Type="http://schemas.openxmlformats.org/officeDocument/2006/relationships/slide" Target="slides/slide112.xml"  /><Relationship Id="rId114" Type="http://schemas.openxmlformats.org/officeDocument/2006/relationships/slide" Target="slides/slide113.xml"  /><Relationship Id="rId115" Type="http://schemas.openxmlformats.org/officeDocument/2006/relationships/slide" Target="slides/slide114.xml"  /><Relationship Id="rId116" Type="http://schemas.openxmlformats.org/officeDocument/2006/relationships/slide" Target="slides/slide115.xml"  /><Relationship Id="rId117" Type="http://schemas.openxmlformats.org/officeDocument/2006/relationships/slide" Target="slides/slide116.xml"  /><Relationship Id="rId118" Type="http://schemas.openxmlformats.org/officeDocument/2006/relationships/slide" Target="slides/slide117.xml"  /><Relationship Id="rId119" Type="http://schemas.openxmlformats.org/officeDocument/2006/relationships/slide" Target="slides/slide118.xml"  /><Relationship Id="rId12" Type="http://schemas.openxmlformats.org/officeDocument/2006/relationships/slide" Target="slides/slide11.xml"  /><Relationship Id="rId120" Type="http://schemas.openxmlformats.org/officeDocument/2006/relationships/slide" Target="slides/slide119.xml"  /><Relationship Id="rId121" Type="http://schemas.openxmlformats.org/officeDocument/2006/relationships/slide" Target="slides/slide120.xml"  /><Relationship Id="rId122" Type="http://schemas.openxmlformats.org/officeDocument/2006/relationships/slide" Target="slides/slide121.xml"  /><Relationship Id="rId123" Type="http://schemas.openxmlformats.org/officeDocument/2006/relationships/slide" Target="slides/slide122.xml"  /><Relationship Id="rId124" Type="http://schemas.openxmlformats.org/officeDocument/2006/relationships/slide" Target="slides/slide123.xml"  /><Relationship Id="rId125" Type="http://schemas.openxmlformats.org/officeDocument/2006/relationships/slide" Target="slides/slide124.xml"  /><Relationship Id="rId126" Type="http://schemas.openxmlformats.org/officeDocument/2006/relationships/slide" Target="slides/slide125.xml"  /><Relationship Id="rId127" Type="http://schemas.openxmlformats.org/officeDocument/2006/relationships/slide" Target="slides/slide126.xml"  /><Relationship Id="rId128" Type="http://schemas.openxmlformats.org/officeDocument/2006/relationships/slide" Target="slides/slide127.xml"  /><Relationship Id="rId129" Type="http://schemas.openxmlformats.org/officeDocument/2006/relationships/slide" Target="slides/slide128.xml"  /><Relationship Id="rId13" Type="http://schemas.openxmlformats.org/officeDocument/2006/relationships/slide" Target="slides/slide12.xml"  /><Relationship Id="rId130" Type="http://schemas.openxmlformats.org/officeDocument/2006/relationships/slide" Target="slides/slide129.xml"  /><Relationship Id="rId131" Type="http://schemas.openxmlformats.org/officeDocument/2006/relationships/slide" Target="slides/slide130.xml"  /><Relationship Id="rId132" Type="http://schemas.openxmlformats.org/officeDocument/2006/relationships/slide" Target="slides/slide131.xml"  /><Relationship Id="rId133" Type="http://schemas.openxmlformats.org/officeDocument/2006/relationships/slide" Target="slides/slide132.xml"  /><Relationship Id="rId134" Type="http://schemas.openxmlformats.org/officeDocument/2006/relationships/slide" Target="slides/slide133.xml"  /><Relationship Id="rId135" Type="http://schemas.openxmlformats.org/officeDocument/2006/relationships/slide" Target="slides/slide134.xml"  /><Relationship Id="rId136" Type="http://schemas.openxmlformats.org/officeDocument/2006/relationships/slide" Target="slides/slide135.xml"  /><Relationship Id="rId137" Type="http://schemas.openxmlformats.org/officeDocument/2006/relationships/slide" Target="slides/slide136.xml"  /><Relationship Id="rId138" Type="http://schemas.openxmlformats.org/officeDocument/2006/relationships/slide" Target="slides/slide137.xml"  /><Relationship Id="rId139" Type="http://schemas.openxmlformats.org/officeDocument/2006/relationships/slide" Target="slides/slide138.xml"  /><Relationship Id="rId14" Type="http://schemas.openxmlformats.org/officeDocument/2006/relationships/slide" Target="slides/slide13.xml"  /><Relationship Id="rId140" Type="http://schemas.openxmlformats.org/officeDocument/2006/relationships/slide" Target="slides/slide139.xml"  /><Relationship Id="rId141" Type="http://schemas.openxmlformats.org/officeDocument/2006/relationships/slide" Target="slides/slide140.xml"  /><Relationship Id="rId142" Type="http://schemas.openxmlformats.org/officeDocument/2006/relationships/slide" Target="slides/slide141.xml"  /><Relationship Id="rId143" Type="http://schemas.openxmlformats.org/officeDocument/2006/relationships/slide" Target="slides/slide142.xml"  /><Relationship Id="rId144" Type="http://schemas.openxmlformats.org/officeDocument/2006/relationships/slide" Target="slides/slide143.xml"  /><Relationship Id="rId145" Type="http://schemas.openxmlformats.org/officeDocument/2006/relationships/slide" Target="slides/slide144.xml"  /><Relationship Id="rId146" Type="http://schemas.openxmlformats.org/officeDocument/2006/relationships/slide" Target="slides/slide145.xml"  /><Relationship Id="rId147" Type="http://schemas.openxmlformats.org/officeDocument/2006/relationships/slide" Target="slides/slide146.xml"  /><Relationship Id="rId148" Type="http://schemas.openxmlformats.org/officeDocument/2006/relationships/slide" Target="slides/slide147.xml"  /><Relationship Id="rId149" Type="http://schemas.openxmlformats.org/officeDocument/2006/relationships/slide" Target="slides/slide148.xml"  /><Relationship Id="rId15" Type="http://schemas.openxmlformats.org/officeDocument/2006/relationships/slide" Target="slides/slide14.xml"  /><Relationship Id="rId150" Type="http://schemas.openxmlformats.org/officeDocument/2006/relationships/slide" Target="slides/slide149.xml"  /><Relationship Id="rId151" Type="http://schemas.openxmlformats.org/officeDocument/2006/relationships/presProps" Target="presProps.xml"  /><Relationship Id="rId152" Type="http://schemas.openxmlformats.org/officeDocument/2006/relationships/viewProps" Target="viewProps.xml"  /><Relationship Id="rId153" Type="http://schemas.openxmlformats.org/officeDocument/2006/relationships/theme" Target="theme/theme1.xml"  /><Relationship Id="rId154" Type="http://schemas.openxmlformats.org/officeDocument/2006/relationships/tableStyles" Target="tableStyles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slide" Target="slides/slide40.xml"  /><Relationship Id="rId42" Type="http://schemas.openxmlformats.org/officeDocument/2006/relationships/slide" Target="slides/slide41.xml"  /><Relationship Id="rId43" Type="http://schemas.openxmlformats.org/officeDocument/2006/relationships/slide" Target="slides/slide42.xml"  /><Relationship Id="rId44" Type="http://schemas.openxmlformats.org/officeDocument/2006/relationships/slide" Target="slides/slide43.xml"  /><Relationship Id="rId45" Type="http://schemas.openxmlformats.org/officeDocument/2006/relationships/slide" Target="slides/slide44.xml"  /><Relationship Id="rId46" Type="http://schemas.openxmlformats.org/officeDocument/2006/relationships/slide" Target="slides/slide45.xml"  /><Relationship Id="rId47" Type="http://schemas.openxmlformats.org/officeDocument/2006/relationships/slide" Target="slides/slide46.xml"  /><Relationship Id="rId48" Type="http://schemas.openxmlformats.org/officeDocument/2006/relationships/slide" Target="slides/slide47.xml"  /><Relationship Id="rId49" Type="http://schemas.openxmlformats.org/officeDocument/2006/relationships/slide" Target="slides/slide48.xml"  /><Relationship Id="rId5" Type="http://schemas.openxmlformats.org/officeDocument/2006/relationships/slide" Target="slides/slide4.xml"  /><Relationship Id="rId50" Type="http://schemas.openxmlformats.org/officeDocument/2006/relationships/slide" Target="slides/slide49.xml"  /><Relationship Id="rId51" Type="http://schemas.openxmlformats.org/officeDocument/2006/relationships/slide" Target="slides/slide50.xml"  /><Relationship Id="rId52" Type="http://schemas.openxmlformats.org/officeDocument/2006/relationships/slide" Target="slides/slide51.xml"  /><Relationship Id="rId53" Type="http://schemas.openxmlformats.org/officeDocument/2006/relationships/slide" Target="slides/slide52.xml"  /><Relationship Id="rId54" Type="http://schemas.openxmlformats.org/officeDocument/2006/relationships/slide" Target="slides/slide53.xml"  /><Relationship Id="rId55" Type="http://schemas.openxmlformats.org/officeDocument/2006/relationships/slide" Target="slides/slide54.xml"  /><Relationship Id="rId56" Type="http://schemas.openxmlformats.org/officeDocument/2006/relationships/slide" Target="slides/slide55.xml"  /><Relationship Id="rId57" Type="http://schemas.openxmlformats.org/officeDocument/2006/relationships/slide" Target="slides/slide56.xml"  /><Relationship Id="rId58" Type="http://schemas.openxmlformats.org/officeDocument/2006/relationships/slide" Target="slides/slide57.xml"  /><Relationship Id="rId59" Type="http://schemas.openxmlformats.org/officeDocument/2006/relationships/slide" Target="slides/slide58.xml"  /><Relationship Id="rId6" Type="http://schemas.openxmlformats.org/officeDocument/2006/relationships/slide" Target="slides/slide5.xml"  /><Relationship Id="rId60" Type="http://schemas.openxmlformats.org/officeDocument/2006/relationships/slide" Target="slides/slide59.xml"  /><Relationship Id="rId61" Type="http://schemas.openxmlformats.org/officeDocument/2006/relationships/slide" Target="slides/slide60.xml"  /><Relationship Id="rId62" Type="http://schemas.openxmlformats.org/officeDocument/2006/relationships/slide" Target="slides/slide61.xml"  /><Relationship Id="rId63" Type="http://schemas.openxmlformats.org/officeDocument/2006/relationships/slide" Target="slides/slide62.xml"  /><Relationship Id="rId64" Type="http://schemas.openxmlformats.org/officeDocument/2006/relationships/slide" Target="slides/slide63.xml"  /><Relationship Id="rId65" Type="http://schemas.openxmlformats.org/officeDocument/2006/relationships/slide" Target="slides/slide64.xml"  /><Relationship Id="rId66" Type="http://schemas.openxmlformats.org/officeDocument/2006/relationships/slide" Target="slides/slide65.xml"  /><Relationship Id="rId67" Type="http://schemas.openxmlformats.org/officeDocument/2006/relationships/slide" Target="slides/slide66.xml"  /><Relationship Id="rId68" Type="http://schemas.openxmlformats.org/officeDocument/2006/relationships/slide" Target="slides/slide67.xml"  /><Relationship Id="rId69" Type="http://schemas.openxmlformats.org/officeDocument/2006/relationships/slide" Target="slides/slide68.xml"  /><Relationship Id="rId7" Type="http://schemas.openxmlformats.org/officeDocument/2006/relationships/slide" Target="slides/slide6.xml"  /><Relationship Id="rId70" Type="http://schemas.openxmlformats.org/officeDocument/2006/relationships/slide" Target="slides/slide69.xml"  /><Relationship Id="rId71" Type="http://schemas.openxmlformats.org/officeDocument/2006/relationships/slide" Target="slides/slide70.xml"  /><Relationship Id="rId72" Type="http://schemas.openxmlformats.org/officeDocument/2006/relationships/slide" Target="slides/slide71.xml"  /><Relationship Id="rId73" Type="http://schemas.openxmlformats.org/officeDocument/2006/relationships/slide" Target="slides/slide72.xml"  /><Relationship Id="rId74" Type="http://schemas.openxmlformats.org/officeDocument/2006/relationships/slide" Target="slides/slide73.xml"  /><Relationship Id="rId75" Type="http://schemas.openxmlformats.org/officeDocument/2006/relationships/slide" Target="slides/slide74.xml"  /><Relationship Id="rId76" Type="http://schemas.openxmlformats.org/officeDocument/2006/relationships/slide" Target="slides/slide75.xml"  /><Relationship Id="rId77" Type="http://schemas.openxmlformats.org/officeDocument/2006/relationships/slide" Target="slides/slide76.xml"  /><Relationship Id="rId78" Type="http://schemas.openxmlformats.org/officeDocument/2006/relationships/slide" Target="slides/slide77.xml"  /><Relationship Id="rId79" Type="http://schemas.openxmlformats.org/officeDocument/2006/relationships/slide" Target="slides/slide78.xml"  /><Relationship Id="rId8" Type="http://schemas.openxmlformats.org/officeDocument/2006/relationships/slide" Target="slides/slide7.xml"  /><Relationship Id="rId80" Type="http://schemas.openxmlformats.org/officeDocument/2006/relationships/slide" Target="slides/slide79.xml"  /><Relationship Id="rId81" Type="http://schemas.openxmlformats.org/officeDocument/2006/relationships/slide" Target="slides/slide80.xml"  /><Relationship Id="rId82" Type="http://schemas.openxmlformats.org/officeDocument/2006/relationships/slide" Target="slides/slide81.xml"  /><Relationship Id="rId83" Type="http://schemas.openxmlformats.org/officeDocument/2006/relationships/slide" Target="slides/slide82.xml"  /><Relationship Id="rId84" Type="http://schemas.openxmlformats.org/officeDocument/2006/relationships/slide" Target="slides/slide83.xml"  /><Relationship Id="rId85" Type="http://schemas.openxmlformats.org/officeDocument/2006/relationships/slide" Target="slides/slide84.xml"  /><Relationship Id="rId86" Type="http://schemas.openxmlformats.org/officeDocument/2006/relationships/slide" Target="slides/slide85.xml"  /><Relationship Id="rId87" Type="http://schemas.openxmlformats.org/officeDocument/2006/relationships/slide" Target="slides/slide86.xml"  /><Relationship Id="rId88" Type="http://schemas.openxmlformats.org/officeDocument/2006/relationships/slide" Target="slides/slide87.xml"  /><Relationship Id="rId89" Type="http://schemas.openxmlformats.org/officeDocument/2006/relationships/slide" Target="slides/slide88.xml"  /><Relationship Id="rId9" Type="http://schemas.openxmlformats.org/officeDocument/2006/relationships/slide" Target="slides/slide8.xml"  /><Relationship Id="rId90" Type="http://schemas.openxmlformats.org/officeDocument/2006/relationships/slide" Target="slides/slide89.xml"  /><Relationship Id="rId91" Type="http://schemas.openxmlformats.org/officeDocument/2006/relationships/slide" Target="slides/slide90.xml"  /><Relationship Id="rId92" Type="http://schemas.openxmlformats.org/officeDocument/2006/relationships/slide" Target="slides/slide91.xml"  /><Relationship Id="rId93" Type="http://schemas.openxmlformats.org/officeDocument/2006/relationships/slide" Target="slides/slide92.xml"  /><Relationship Id="rId94" Type="http://schemas.openxmlformats.org/officeDocument/2006/relationships/slide" Target="slides/slide93.xml"  /><Relationship Id="rId95" Type="http://schemas.openxmlformats.org/officeDocument/2006/relationships/slide" Target="slides/slide94.xml"  /><Relationship Id="rId96" Type="http://schemas.openxmlformats.org/officeDocument/2006/relationships/slide" Target="slides/slide95.xml"  /><Relationship Id="rId97" Type="http://schemas.openxmlformats.org/officeDocument/2006/relationships/slide" Target="slides/slide96.xml"  /><Relationship Id="rId98" Type="http://schemas.openxmlformats.org/officeDocument/2006/relationships/slide" Target="slides/slide97.xml"  /><Relationship Id="rId99" Type="http://schemas.openxmlformats.org/officeDocument/2006/relationships/slide" Target="slides/slide9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5940" y="1355724"/>
            <a:ext cx="3711575" cy="4385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651628" y="1369517"/>
            <a:ext cx="3226434" cy="4599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43806" y="366140"/>
            <a:ext cx="105638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348181"/>
            <a:ext cx="8439785" cy="409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341359" y="6448280"/>
            <a:ext cx="2794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90.png"  /><Relationship Id="rId3" Type="http://schemas.openxmlformats.org/officeDocument/2006/relationships/image" Target="../media/image391.png"  /><Relationship Id="rId4" Type="http://schemas.openxmlformats.org/officeDocument/2006/relationships/image" Target="../media/image392.png"  /><Relationship Id="rId5" Type="http://schemas.openxmlformats.org/officeDocument/2006/relationships/image" Target="../media/image393.png"  /><Relationship Id="rId6" Type="http://schemas.openxmlformats.org/officeDocument/2006/relationships/image" Target="../media/image394.png"  /><Relationship Id="rId7" Type="http://schemas.openxmlformats.org/officeDocument/2006/relationships/image" Target="../media/image395.png"  /><Relationship Id="rId8" Type="http://schemas.openxmlformats.org/officeDocument/2006/relationships/image" Target="../media/image396.pn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97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www.martinbroadhurst.com/greedy-set-cover-in-python.html" TargetMode="External"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98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99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6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00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9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Relationship Id="rId6" Type="http://schemas.openxmlformats.org/officeDocument/2006/relationships/image" Target="../media/image14.png"  /><Relationship Id="rId7" Type="http://schemas.openxmlformats.org/officeDocument/2006/relationships/image" Target="../media/image1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Relationship Id="rId6" Type="http://schemas.openxmlformats.org/officeDocument/2006/relationships/image" Target="../media/image20.png"  /><Relationship Id="rId7" Type="http://schemas.openxmlformats.org/officeDocument/2006/relationships/image" Target="../media/image21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Relationship Id="rId6" Type="http://schemas.openxmlformats.org/officeDocument/2006/relationships/image" Target="../media/image26.png"  /><Relationship Id="rId7" Type="http://schemas.openxmlformats.org/officeDocument/2006/relationships/image" Target="../media/image27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Relationship Id="rId6" Type="http://schemas.openxmlformats.org/officeDocument/2006/relationships/image" Target="../media/image32.png"  /><Relationship Id="rId7" Type="http://schemas.openxmlformats.org/officeDocument/2006/relationships/image" Target="../media/image33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Relationship Id="rId5" Type="http://schemas.openxmlformats.org/officeDocument/2006/relationships/image" Target="../media/image37.png"  /><Relationship Id="rId6" Type="http://schemas.openxmlformats.org/officeDocument/2006/relationships/image" Target="../media/image38.png"  /><Relationship Id="rId7" Type="http://schemas.openxmlformats.org/officeDocument/2006/relationships/image" Target="../media/image39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40.png"  /><Relationship Id="rId3" Type="http://schemas.openxmlformats.org/officeDocument/2006/relationships/image" Target="../media/image41.png"  /><Relationship Id="rId4" Type="http://schemas.openxmlformats.org/officeDocument/2006/relationships/image" Target="../media/image42.png"  /><Relationship Id="rId5" Type="http://schemas.openxmlformats.org/officeDocument/2006/relationships/image" Target="../media/image43.png"  /><Relationship Id="rId6" Type="http://schemas.openxmlformats.org/officeDocument/2006/relationships/image" Target="../media/image44.png"  /><Relationship Id="rId7" Type="http://schemas.openxmlformats.org/officeDocument/2006/relationships/image" Target="../media/image45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54.png"  /><Relationship Id="rId11" Type="http://schemas.openxmlformats.org/officeDocument/2006/relationships/image" Target="../media/image55.png"  /><Relationship Id="rId12" Type="http://schemas.openxmlformats.org/officeDocument/2006/relationships/image" Target="../media/image56.png"  /><Relationship Id="rId13" Type="http://schemas.openxmlformats.org/officeDocument/2006/relationships/image" Target="../media/image57.png"  /><Relationship Id="rId2" Type="http://schemas.openxmlformats.org/officeDocument/2006/relationships/image" Target="../media/image46.png"  /><Relationship Id="rId3" Type="http://schemas.openxmlformats.org/officeDocument/2006/relationships/image" Target="../media/image47.png"  /><Relationship Id="rId4" Type="http://schemas.openxmlformats.org/officeDocument/2006/relationships/image" Target="../media/image48.png"  /><Relationship Id="rId5" Type="http://schemas.openxmlformats.org/officeDocument/2006/relationships/image" Target="../media/image49.png"  /><Relationship Id="rId6" Type="http://schemas.openxmlformats.org/officeDocument/2006/relationships/image" Target="../media/image50.png"  /><Relationship Id="rId7" Type="http://schemas.openxmlformats.org/officeDocument/2006/relationships/image" Target="../media/image51.png"  /><Relationship Id="rId8" Type="http://schemas.openxmlformats.org/officeDocument/2006/relationships/image" Target="../media/image52.png"  /><Relationship Id="rId9" Type="http://schemas.openxmlformats.org/officeDocument/2006/relationships/image" Target="../media/image53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66.png"  /><Relationship Id="rId11" Type="http://schemas.openxmlformats.org/officeDocument/2006/relationships/image" Target="../media/image67.png"  /><Relationship Id="rId12" Type="http://schemas.openxmlformats.org/officeDocument/2006/relationships/image" Target="../media/image68.png"  /><Relationship Id="rId13" Type="http://schemas.openxmlformats.org/officeDocument/2006/relationships/image" Target="../media/image69.png"  /><Relationship Id="rId2" Type="http://schemas.openxmlformats.org/officeDocument/2006/relationships/image" Target="../media/image58.png"  /><Relationship Id="rId3" Type="http://schemas.openxmlformats.org/officeDocument/2006/relationships/image" Target="../media/image59.png"  /><Relationship Id="rId4" Type="http://schemas.openxmlformats.org/officeDocument/2006/relationships/image" Target="../media/image60.png"  /><Relationship Id="rId5" Type="http://schemas.openxmlformats.org/officeDocument/2006/relationships/image" Target="../media/image61.png"  /><Relationship Id="rId6" Type="http://schemas.openxmlformats.org/officeDocument/2006/relationships/image" Target="../media/image62.png"  /><Relationship Id="rId7" Type="http://schemas.openxmlformats.org/officeDocument/2006/relationships/image" Target="../media/image63.png"  /><Relationship Id="rId8" Type="http://schemas.openxmlformats.org/officeDocument/2006/relationships/image" Target="../media/image64.png"  /><Relationship Id="rId9" Type="http://schemas.openxmlformats.org/officeDocument/2006/relationships/image" Target="../media/image65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78.png"  /><Relationship Id="rId11" Type="http://schemas.openxmlformats.org/officeDocument/2006/relationships/image" Target="../media/image79.png"  /><Relationship Id="rId2" Type="http://schemas.openxmlformats.org/officeDocument/2006/relationships/image" Target="../media/image70.png"  /><Relationship Id="rId3" Type="http://schemas.openxmlformats.org/officeDocument/2006/relationships/image" Target="../media/image71.png"  /><Relationship Id="rId4" Type="http://schemas.openxmlformats.org/officeDocument/2006/relationships/image" Target="../media/image72.png"  /><Relationship Id="rId5" Type="http://schemas.openxmlformats.org/officeDocument/2006/relationships/image" Target="../media/image73.png"  /><Relationship Id="rId6" Type="http://schemas.openxmlformats.org/officeDocument/2006/relationships/image" Target="../media/image74.png"  /><Relationship Id="rId7" Type="http://schemas.openxmlformats.org/officeDocument/2006/relationships/image" Target="../media/image75.png"  /><Relationship Id="rId8" Type="http://schemas.openxmlformats.org/officeDocument/2006/relationships/image" Target="../media/image76.png"  /><Relationship Id="rId9" Type="http://schemas.openxmlformats.org/officeDocument/2006/relationships/image" Target="../media/image7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88.png"  /><Relationship Id="rId11" Type="http://schemas.openxmlformats.org/officeDocument/2006/relationships/image" Target="../media/image89.png"  /><Relationship Id="rId12" Type="http://schemas.openxmlformats.org/officeDocument/2006/relationships/image" Target="../media/image90.png"  /><Relationship Id="rId13" Type="http://schemas.openxmlformats.org/officeDocument/2006/relationships/image" Target="../media/image91.png"  /><Relationship Id="rId2" Type="http://schemas.openxmlformats.org/officeDocument/2006/relationships/image" Target="../media/image80.png"  /><Relationship Id="rId3" Type="http://schemas.openxmlformats.org/officeDocument/2006/relationships/image" Target="../media/image81.png"  /><Relationship Id="rId4" Type="http://schemas.openxmlformats.org/officeDocument/2006/relationships/image" Target="../media/image82.png"  /><Relationship Id="rId5" Type="http://schemas.openxmlformats.org/officeDocument/2006/relationships/image" Target="../media/image83.png"  /><Relationship Id="rId6" Type="http://schemas.openxmlformats.org/officeDocument/2006/relationships/image" Target="../media/image84.png"  /><Relationship Id="rId7" Type="http://schemas.openxmlformats.org/officeDocument/2006/relationships/image" Target="../media/image85.png"  /><Relationship Id="rId8" Type="http://schemas.openxmlformats.org/officeDocument/2006/relationships/image" Target="../media/image86.png"  /><Relationship Id="rId9" Type="http://schemas.openxmlformats.org/officeDocument/2006/relationships/image" Target="../media/image87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100.png"  /><Relationship Id="rId11" Type="http://schemas.openxmlformats.org/officeDocument/2006/relationships/image" Target="../media/image101.png"  /><Relationship Id="rId2" Type="http://schemas.openxmlformats.org/officeDocument/2006/relationships/image" Target="../media/image92.png"  /><Relationship Id="rId3" Type="http://schemas.openxmlformats.org/officeDocument/2006/relationships/image" Target="../media/image93.png"  /><Relationship Id="rId4" Type="http://schemas.openxmlformats.org/officeDocument/2006/relationships/image" Target="../media/image94.png"  /><Relationship Id="rId5" Type="http://schemas.openxmlformats.org/officeDocument/2006/relationships/image" Target="../media/image95.png"  /><Relationship Id="rId6" Type="http://schemas.openxmlformats.org/officeDocument/2006/relationships/image" Target="../media/image96.png"  /><Relationship Id="rId7" Type="http://schemas.openxmlformats.org/officeDocument/2006/relationships/image" Target="../media/image97.png"  /><Relationship Id="rId8" Type="http://schemas.openxmlformats.org/officeDocument/2006/relationships/image" Target="../media/image98.png"  /><Relationship Id="rId9" Type="http://schemas.openxmlformats.org/officeDocument/2006/relationships/image" Target="../media/image99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2.png"  /><Relationship Id="rId3" Type="http://schemas.openxmlformats.org/officeDocument/2006/relationships/image" Target="../media/image103.png"  /><Relationship Id="rId4" Type="http://schemas.openxmlformats.org/officeDocument/2006/relationships/image" Target="../media/image104.png"  /><Relationship Id="rId5" Type="http://schemas.openxmlformats.org/officeDocument/2006/relationships/image" Target="../media/image105.png"  /><Relationship Id="rId6" Type="http://schemas.openxmlformats.org/officeDocument/2006/relationships/image" Target="../media/image106.png"  /><Relationship Id="rId7" Type="http://schemas.openxmlformats.org/officeDocument/2006/relationships/image" Target="../media/image10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08.png"  /><Relationship Id="rId3" Type="http://schemas.openxmlformats.org/officeDocument/2006/relationships/image" Target="../media/image109.png"  /><Relationship Id="rId4" Type="http://schemas.openxmlformats.org/officeDocument/2006/relationships/image" Target="../media/image110.png"  /><Relationship Id="rId5" Type="http://schemas.openxmlformats.org/officeDocument/2006/relationships/image" Target="../media/image111.png"  /><Relationship Id="rId6" Type="http://schemas.openxmlformats.org/officeDocument/2006/relationships/image" Target="../media/image112.png"  /><Relationship Id="rId7" Type="http://schemas.openxmlformats.org/officeDocument/2006/relationships/image" Target="../media/image113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14.png"  /><Relationship Id="rId3" Type="http://schemas.openxmlformats.org/officeDocument/2006/relationships/image" Target="../media/image115.png"  /><Relationship Id="rId4" Type="http://schemas.openxmlformats.org/officeDocument/2006/relationships/image" Target="../media/image116.png"  /><Relationship Id="rId5" Type="http://schemas.openxmlformats.org/officeDocument/2006/relationships/image" Target="../media/image117.png"  /><Relationship Id="rId6" Type="http://schemas.openxmlformats.org/officeDocument/2006/relationships/image" Target="../media/image118.png"  /><Relationship Id="rId7" Type="http://schemas.openxmlformats.org/officeDocument/2006/relationships/image" Target="../media/image119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20.png"  /><Relationship Id="rId3" Type="http://schemas.openxmlformats.org/officeDocument/2006/relationships/image" Target="../media/image121.png"  /><Relationship Id="rId4" Type="http://schemas.openxmlformats.org/officeDocument/2006/relationships/image" Target="../media/image122.png"  /><Relationship Id="rId5" Type="http://schemas.openxmlformats.org/officeDocument/2006/relationships/image" Target="../media/image123.png"  /><Relationship Id="rId6" Type="http://schemas.openxmlformats.org/officeDocument/2006/relationships/image" Target="../media/image124.png"  /><Relationship Id="rId7" Type="http://schemas.openxmlformats.org/officeDocument/2006/relationships/image" Target="../media/image12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26.png"  /><Relationship Id="rId3" Type="http://schemas.openxmlformats.org/officeDocument/2006/relationships/image" Target="../media/image127.png"  /><Relationship Id="rId4" Type="http://schemas.openxmlformats.org/officeDocument/2006/relationships/image" Target="../media/image128.png"  /><Relationship Id="rId5" Type="http://schemas.openxmlformats.org/officeDocument/2006/relationships/image" Target="../media/image129.png"  /><Relationship Id="rId6" Type="http://schemas.openxmlformats.org/officeDocument/2006/relationships/image" Target="../media/image130.png"  /><Relationship Id="rId7" Type="http://schemas.openxmlformats.org/officeDocument/2006/relationships/image" Target="../media/image131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32.png"  /><Relationship Id="rId3" Type="http://schemas.openxmlformats.org/officeDocument/2006/relationships/image" Target="../media/image133.png"  /><Relationship Id="rId4" Type="http://schemas.openxmlformats.org/officeDocument/2006/relationships/image" Target="../media/image134.png"  /><Relationship Id="rId5" Type="http://schemas.openxmlformats.org/officeDocument/2006/relationships/image" Target="../media/image135.png"  /><Relationship Id="rId6" Type="http://schemas.openxmlformats.org/officeDocument/2006/relationships/image" Target="../media/image136.png"  /><Relationship Id="rId7" Type="http://schemas.openxmlformats.org/officeDocument/2006/relationships/image" Target="../media/image137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146.png"  /><Relationship Id="rId11" Type="http://schemas.openxmlformats.org/officeDocument/2006/relationships/image" Target="../media/image147.png"  /><Relationship Id="rId12" Type="http://schemas.openxmlformats.org/officeDocument/2006/relationships/image" Target="../media/image148.png"  /><Relationship Id="rId13" Type="http://schemas.openxmlformats.org/officeDocument/2006/relationships/image" Target="../media/image149.png"  /><Relationship Id="rId2" Type="http://schemas.openxmlformats.org/officeDocument/2006/relationships/image" Target="../media/image138.png"  /><Relationship Id="rId3" Type="http://schemas.openxmlformats.org/officeDocument/2006/relationships/image" Target="../media/image139.png"  /><Relationship Id="rId4" Type="http://schemas.openxmlformats.org/officeDocument/2006/relationships/image" Target="../media/image140.png"  /><Relationship Id="rId5" Type="http://schemas.openxmlformats.org/officeDocument/2006/relationships/image" Target="../media/image141.png"  /><Relationship Id="rId6" Type="http://schemas.openxmlformats.org/officeDocument/2006/relationships/image" Target="../media/image142.png"  /><Relationship Id="rId7" Type="http://schemas.openxmlformats.org/officeDocument/2006/relationships/image" Target="../media/image143.png"  /><Relationship Id="rId8" Type="http://schemas.openxmlformats.org/officeDocument/2006/relationships/image" Target="../media/image144.png"  /><Relationship Id="rId9" Type="http://schemas.openxmlformats.org/officeDocument/2006/relationships/image" Target="../media/image14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158.png"  /><Relationship Id="rId11" Type="http://schemas.openxmlformats.org/officeDocument/2006/relationships/image" Target="../media/image159.png"  /><Relationship Id="rId12" Type="http://schemas.openxmlformats.org/officeDocument/2006/relationships/image" Target="../media/image160.png"  /><Relationship Id="rId13" Type="http://schemas.openxmlformats.org/officeDocument/2006/relationships/image" Target="../media/image161.png"  /><Relationship Id="rId14" Type="http://schemas.openxmlformats.org/officeDocument/2006/relationships/image" Target="../media/image162.png"  /><Relationship Id="rId15" Type="http://schemas.openxmlformats.org/officeDocument/2006/relationships/image" Target="../media/image163.png"  /><Relationship Id="rId16" Type="http://schemas.openxmlformats.org/officeDocument/2006/relationships/image" Target="../media/image164.png"  /><Relationship Id="rId17" Type="http://schemas.openxmlformats.org/officeDocument/2006/relationships/image" Target="../media/image165.png"  /><Relationship Id="rId18" Type="http://schemas.openxmlformats.org/officeDocument/2006/relationships/image" Target="../media/image166.png"  /><Relationship Id="rId19" Type="http://schemas.openxmlformats.org/officeDocument/2006/relationships/image" Target="../media/image167.png"  /><Relationship Id="rId2" Type="http://schemas.openxmlformats.org/officeDocument/2006/relationships/image" Target="../media/image150.png"  /><Relationship Id="rId20" Type="http://schemas.openxmlformats.org/officeDocument/2006/relationships/image" Target="../media/image168.png"  /><Relationship Id="rId21" Type="http://schemas.openxmlformats.org/officeDocument/2006/relationships/image" Target="../media/image169.png"  /><Relationship Id="rId22" Type="http://schemas.openxmlformats.org/officeDocument/2006/relationships/image" Target="../media/image170.png"  /><Relationship Id="rId23" Type="http://schemas.openxmlformats.org/officeDocument/2006/relationships/image" Target="../media/image171.png"  /><Relationship Id="rId24" Type="http://schemas.openxmlformats.org/officeDocument/2006/relationships/image" Target="../media/image172.png"  /><Relationship Id="rId25" Type="http://schemas.openxmlformats.org/officeDocument/2006/relationships/image" Target="../media/image173.png"  /><Relationship Id="rId3" Type="http://schemas.openxmlformats.org/officeDocument/2006/relationships/image" Target="../media/image151.png"  /><Relationship Id="rId4" Type="http://schemas.openxmlformats.org/officeDocument/2006/relationships/image" Target="../media/image152.png"  /><Relationship Id="rId5" Type="http://schemas.openxmlformats.org/officeDocument/2006/relationships/image" Target="../media/image153.png"  /><Relationship Id="rId6" Type="http://schemas.openxmlformats.org/officeDocument/2006/relationships/image" Target="../media/image154.png"  /><Relationship Id="rId7" Type="http://schemas.openxmlformats.org/officeDocument/2006/relationships/image" Target="../media/image155.png"  /><Relationship Id="rId8" Type="http://schemas.openxmlformats.org/officeDocument/2006/relationships/image" Target="../media/image156.png"  /><Relationship Id="rId9" Type="http://schemas.openxmlformats.org/officeDocument/2006/relationships/image" Target="../media/image157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182.png"  /><Relationship Id="rId11" Type="http://schemas.openxmlformats.org/officeDocument/2006/relationships/image" Target="../media/image183.png"  /><Relationship Id="rId12" Type="http://schemas.openxmlformats.org/officeDocument/2006/relationships/image" Target="../media/image184.png"  /><Relationship Id="rId13" Type="http://schemas.openxmlformats.org/officeDocument/2006/relationships/image" Target="../media/image185.png"  /><Relationship Id="rId14" Type="http://schemas.openxmlformats.org/officeDocument/2006/relationships/image" Target="../media/image186.png"  /><Relationship Id="rId15" Type="http://schemas.openxmlformats.org/officeDocument/2006/relationships/image" Target="../media/image187.png"  /><Relationship Id="rId16" Type="http://schemas.openxmlformats.org/officeDocument/2006/relationships/image" Target="../media/image188.png"  /><Relationship Id="rId17" Type="http://schemas.openxmlformats.org/officeDocument/2006/relationships/image" Target="../media/image189.png"  /><Relationship Id="rId18" Type="http://schemas.openxmlformats.org/officeDocument/2006/relationships/image" Target="../media/image190.png"  /><Relationship Id="rId19" Type="http://schemas.openxmlformats.org/officeDocument/2006/relationships/image" Target="../media/image191.png"  /><Relationship Id="rId2" Type="http://schemas.openxmlformats.org/officeDocument/2006/relationships/image" Target="../media/image174.png"  /><Relationship Id="rId20" Type="http://schemas.openxmlformats.org/officeDocument/2006/relationships/image" Target="../media/image192.png"  /><Relationship Id="rId21" Type="http://schemas.openxmlformats.org/officeDocument/2006/relationships/image" Target="../media/image193.png"  /><Relationship Id="rId22" Type="http://schemas.openxmlformats.org/officeDocument/2006/relationships/image" Target="../media/image194.png"  /><Relationship Id="rId23" Type="http://schemas.openxmlformats.org/officeDocument/2006/relationships/image" Target="../media/image195.png"  /><Relationship Id="rId3" Type="http://schemas.openxmlformats.org/officeDocument/2006/relationships/image" Target="../media/image175.png"  /><Relationship Id="rId4" Type="http://schemas.openxmlformats.org/officeDocument/2006/relationships/image" Target="../media/image176.png"  /><Relationship Id="rId5" Type="http://schemas.openxmlformats.org/officeDocument/2006/relationships/image" Target="../media/image177.png"  /><Relationship Id="rId6" Type="http://schemas.openxmlformats.org/officeDocument/2006/relationships/image" Target="../media/image178.png"  /><Relationship Id="rId7" Type="http://schemas.openxmlformats.org/officeDocument/2006/relationships/image" Target="../media/image179.png"  /><Relationship Id="rId8" Type="http://schemas.openxmlformats.org/officeDocument/2006/relationships/image" Target="../media/image180.png"  /><Relationship Id="rId9" Type="http://schemas.openxmlformats.org/officeDocument/2006/relationships/image" Target="../media/image181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6.jpeg"  /><Relationship Id="rId3" Type="http://schemas.openxmlformats.org/officeDocument/2006/relationships/image" Target="../media/image197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98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9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208.png"  /><Relationship Id="rId11" Type="http://schemas.openxmlformats.org/officeDocument/2006/relationships/image" Target="../media/image209.png"  /><Relationship Id="rId12" Type="http://schemas.openxmlformats.org/officeDocument/2006/relationships/image" Target="../media/image210.png"  /><Relationship Id="rId2" Type="http://schemas.openxmlformats.org/officeDocument/2006/relationships/image" Target="../media/image200.png"  /><Relationship Id="rId3" Type="http://schemas.openxmlformats.org/officeDocument/2006/relationships/image" Target="../media/image201.png"  /><Relationship Id="rId4" Type="http://schemas.openxmlformats.org/officeDocument/2006/relationships/image" Target="../media/image202.png"  /><Relationship Id="rId5" Type="http://schemas.openxmlformats.org/officeDocument/2006/relationships/image" Target="../media/image203.png"  /><Relationship Id="rId6" Type="http://schemas.openxmlformats.org/officeDocument/2006/relationships/image" Target="../media/image204.png"  /><Relationship Id="rId7" Type="http://schemas.openxmlformats.org/officeDocument/2006/relationships/image" Target="../media/image205.png"  /><Relationship Id="rId8" Type="http://schemas.openxmlformats.org/officeDocument/2006/relationships/image" Target="../media/image206.png"  /><Relationship Id="rId9" Type="http://schemas.openxmlformats.org/officeDocument/2006/relationships/image" Target="../media/image207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219.png"  /><Relationship Id="rId11" Type="http://schemas.openxmlformats.org/officeDocument/2006/relationships/image" Target="../media/image220.png"  /><Relationship Id="rId12" Type="http://schemas.openxmlformats.org/officeDocument/2006/relationships/image" Target="../media/image221.png"  /><Relationship Id="rId2" Type="http://schemas.openxmlformats.org/officeDocument/2006/relationships/image" Target="../media/image211.png"  /><Relationship Id="rId3" Type="http://schemas.openxmlformats.org/officeDocument/2006/relationships/image" Target="../media/image212.png"  /><Relationship Id="rId4" Type="http://schemas.openxmlformats.org/officeDocument/2006/relationships/image" Target="../media/image213.png"  /><Relationship Id="rId5" Type="http://schemas.openxmlformats.org/officeDocument/2006/relationships/image" Target="../media/image214.png"  /><Relationship Id="rId6" Type="http://schemas.openxmlformats.org/officeDocument/2006/relationships/image" Target="../media/image215.png"  /><Relationship Id="rId7" Type="http://schemas.openxmlformats.org/officeDocument/2006/relationships/image" Target="../media/image216.png"  /><Relationship Id="rId8" Type="http://schemas.openxmlformats.org/officeDocument/2006/relationships/image" Target="../media/image217.png"  /><Relationship Id="rId9" Type="http://schemas.openxmlformats.org/officeDocument/2006/relationships/image" Target="../media/image218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230.png"  /><Relationship Id="rId11" Type="http://schemas.openxmlformats.org/officeDocument/2006/relationships/image" Target="../media/image231.png"  /><Relationship Id="rId12" Type="http://schemas.openxmlformats.org/officeDocument/2006/relationships/image" Target="../media/image232.png"  /><Relationship Id="rId2" Type="http://schemas.openxmlformats.org/officeDocument/2006/relationships/image" Target="../media/image222.png"  /><Relationship Id="rId3" Type="http://schemas.openxmlformats.org/officeDocument/2006/relationships/image" Target="../media/image223.png"  /><Relationship Id="rId4" Type="http://schemas.openxmlformats.org/officeDocument/2006/relationships/image" Target="../media/image224.png"  /><Relationship Id="rId5" Type="http://schemas.openxmlformats.org/officeDocument/2006/relationships/image" Target="../media/image225.png"  /><Relationship Id="rId6" Type="http://schemas.openxmlformats.org/officeDocument/2006/relationships/image" Target="../media/image226.png"  /><Relationship Id="rId7" Type="http://schemas.openxmlformats.org/officeDocument/2006/relationships/image" Target="../media/image227.png"  /><Relationship Id="rId8" Type="http://schemas.openxmlformats.org/officeDocument/2006/relationships/image" Target="../media/image228.png"  /><Relationship Id="rId9" Type="http://schemas.openxmlformats.org/officeDocument/2006/relationships/image" Target="../media/image229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241.png"  /><Relationship Id="rId11" Type="http://schemas.openxmlformats.org/officeDocument/2006/relationships/image" Target="../media/image242.png"  /><Relationship Id="rId12" Type="http://schemas.openxmlformats.org/officeDocument/2006/relationships/image" Target="../media/image243.png"  /><Relationship Id="rId2" Type="http://schemas.openxmlformats.org/officeDocument/2006/relationships/image" Target="../media/image233.png"  /><Relationship Id="rId3" Type="http://schemas.openxmlformats.org/officeDocument/2006/relationships/image" Target="../media/image234.png"  /><Relationship Id="rId4" Type="http://schemas.openxmlformats.org/officeDocument/2006/relationships/image" Target="../media/image235.png"  /><Relationship Id="rId5" Type="http://schemas.openxmlformats.org/officeDocument/2006/relationships/image" Target="../media/image236.png"  /><Relationship Id="rId6" Type="http://schemas.openxmlformats.org/officeDocument/2006/relationships/image" Target="../media/image237.png"  /><Relationship Id="rId7" Type="http://schemas.openxmlformats.org/officeDocument/2006/relationships/image" Target="../media/image238.png"  /><Relationship Id="rId8" Type="http://schemas.openxmlformats.org/officeDocument/2006/relationships/image" Target="../media/image239.png"  /><Relationship Id="rId9" Type="http://schemas.openxmlformats.org/officeDocument/2006/relationships/image" Target="../media/image240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252.png"  /><Relationship Id="rId11" Type="http://schemas.openxmlformats.org/officeDocument/2006/relationships/image" Target="../media/image253.png"  /><Relationship Id="rId12" Type="http://schemas.openxmlformats.org/officeDocument/2006/relationships/image" Target="../media/image254.png"  /><Relationship Id="rId2" Type="http://schemas.openxmlformats.org/officeDocument/2006/relationships/image" Target="../media/image244.png"  /><Relationship Id="rId3" Type="http://schemas.openxmlformats.org/officeDocument/2006/relationships/image" Target="../media/image245.png"  /><Relationship Id="rId4" Type="http://schemas.openxmlformats.org/officeDocument/2006/relationships/image" Target="../media/image246.png"  /><Relationship Id="rId5" Type="http://schemas.openxmlformats.org/officeDocument/2006/relationships/image" Target="../media/image247.png"  /><Relationship Id="rId6" Type="http://schemas.openxmlformats.org/officeDocument/2006/relationships/image" Target="../media/image248.png"  /><Relationship Id="rId7" Type="http://schemas.openxmlformats.org/officeDocument/2006/relationships/image" Target="../media/image249.png"  /><Relationship Id="rId8" Type="http://schemas.openxmlformats.org/officeDocument/2006/relationships/image" Target="../media/image250.png"  /><Relationship Id="rId9" Type="http://schemas.openxmlformats.org/officeDocument/2006/relationships/image" Target="../media/image251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263.png"  /><Relationship Id="rId11" Type="http://schemas.openxmlformats.org/officeDocument/2006/relationships/image" Target="../media/image264.png"  /><Relationship Id="rId12" Type="http://schemas.openxmlformats.org/officeDocument/2006/relationships/image" Target="../media/image265.png"  /><Relationship Id="rId2" Type="http://schemas.openxmlformats.org/officeDocument/2006/relationships/image" Target="../media/image255.png"  /><Relationship Id="rId3" Type="http://schemas.openxmlformats.org/officeDocument/2006/relationships/image" Target="../media/image256.png"  /><Relationship Id="rId4" Type="http://schemas.openxmlformats.org/officeDocument/2006/relationships/image" Target="../media/image257.png"  /><Relationship Id="rId5" Type="http://schemas.openxmlformats.org/officeDocument/2006/relationships/image" Target="../media/image258.png"  /><Relationship Id="rId6" Type="http://schemas.openxmlformats.org/officeDocument/2006/relationships/image" Target="../media/image259.png"  /><Relationship Id="rId7" Type="http://schemas.openxmlformats.org/officeDocument/2006/relationships/image" Target="../media/image260.png"  /><Relationship Id="rId8" Type="http://schemas.openxmlformats.org/officeDocument/2006/relationships/image" Target="../media/image261.png"  /><Relationship Id="rId9" Type="http://schemas.openxmlformats.org/officeDocument/2006/relationships/image" Target="../media/image262.pn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274.png"  /><Relationship Id="rId11" Type="http://schemas.openxmlformats.org/officeDocument/2006/relationships/image" Target="../media/image275.png"  /><Relationship Id="rId2" Type="http://schemas.openxmlformats.org/officeDocument/2006/relationships/image" Target="../media/image266.png"  /><Relationship Id="rId3" Type="http://schemas.openxmlformats.org/officeDocument/2006/relationships/image" Target="../media/image267.png"  /><Relationship Id="rId4" Type="http://schemas.openxmlformats.org/officeDocument/2006/relationships/image" Target="../media/image268.png"  /><Relationship Id="rId5" Type="http://schemas.openxmlformats.org/officeDocument/2006/relationships/image" Target="../media/image269.png"  /><Relationship Id="rId6" Type="http://schemas.openxmlformats.org/officeDocument/2006/relationships/image" Target="../media/image270.png"  /><Relationship Id="rId7" Type="http://schemas.openxmlformats.org/officeDocument/2006/relationships/image" Target="../media/image271.png"  /><Relationship Id="rId8" Type="http://schemas.openxmlformats.org/officeDocument/2006/relationships/image" Target="../media/image272.png"  /><Relationship Id="rId9" Type="http://schemas.openxmlformats.org/officeDocument/2006/relationships/image" Target="../media/image273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284.png"  /><Relationship Id="rId11" Type="http://schemas.openxmlformats.org/officeDocument/2006/relationships/image" Target="../media/image285.png"  /><Relationship Id="rId12" Type="http://schemas.openxmlformats.org/officeDocument/2006/relationships/image" Target="../media/image286.png"  /><Relationship Id="rId2" Type="http://schemas.openxmlformats.org/officeDocument/2006/relationships/image" Target="../media/image276.png"  /><Relationship Id="rId3" Type="http://schemas.openxmlformats.org/officeDocument/2006/relationships/image" Target="../media/image277.png"  /><Relationship Id="rId4" Type="http://schemas.openxmlformats.org/officeDocument/2006/relationships/image" Target="../media/image278.png"  /><Relationship Id="rId5" Type="http://schemas.openxmlformats.org/officeDocument/2006/relationships/image" Target="../media/image279.png"  /><Relationship Id="rId6" Type="http://schemas.openxmlformats.org/officeDocument/2006/relationships/image" Target="../media/image280.png"  /><Relationship Id="rId7" Type="http://schemas.openxmlformats.org/officeDocument/2006/relationships/image" Target="../media/image281.png"  /><Relationship Id="rId8" Type="http://schemas.openxmlformats.org/officeDocument/2006/relationships/image" Target="../media/image282.png"  /><Relationship Id="rId9" Type="http://schemas.openxmlformats.org/officeDocument/2006/relationships/image" Target="../media/image283.pn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295.png"  /><Relationship Id="rId11" Type="http://schemas.openxmlformats.org/officeDocument/2006/relationships/image" Target="../media/image296.png"  /><Relationship Id="rId12" Type="http://schemas.openxmlformats.org/officeDocument/2006/relationships/image" Target="../media/image297.png"  /><Relationship Id="rId2" Type="http://schemas.openxmlformats.org/officeDocument/2006/relationships/image" Target="../media/image287.png"  /><Relationship Id="rId3" Type="http://schemas.openxmlformats.org/officeDocument/2006/relationships/image" Target="../media/image288.png"  /><Relationship Id="rId4" Type="http://schemas.openxmlformats.org/officeDocument/2006/relationships/image" Target="../media/image289.png"  /><Relationship Id="rId5" Type="http://schemas.openxmlformats.org/officeDocument/2006/relationships/image" Target="../media/image290.png"  /><Relationship Id="rId6" Type="http://schemas.openxmlformats.org/officeDocument/2006/relationships/image" Target="../media/image291.png"  /><Relationship Id="rId7" Type="http://schemas.openxmlformats.org/officeDocument/2006/relationships/image" Target="../media/image292.png"  /><Relationship Id="rId8" Type="http://schemas.openxmlformats.org/officeDocument/2006/relationships/image" Target="../media/image293.png"  /><Relationship Id="rId9" Type="http://schemas.openxmlformats.org/officeDocument/2006/relationships/image" Target="../media/image294.pn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306.png"  /><Relationship Id="rId11" Type="http://schemas.openxmlformats.org/officeDocument/2006/relationships/image" Target="../media/image307.png"  /><Relationship Id="rId12" Type="http://schemas.openxmlformats.org/officeDocument/2006/relationships/image" Target="../media/image308.png"  /><Relationship Id="rId2" Type="http://schemas.openxmlformats.org/officeDocument/2006/relationships/image" Target="../media/image298.png"  /><Relationship Id="rId3" Type="http://schemas.openxmlformats.org/officeDocument/2006/relationships/image" Target="../media/image299.png"  /><Relationship Id="rId4" Type="http://schemas.openxmlformats.org/officeDocument/2006/relationships/image" Target="../media/image300.png"  /><Relationship Id="rId5" Type="http://schemas.openxmlformats.org/officeDocument/2006/relationships/image" Target="../media/image301.png"  /><Relationship Id="rId6" Type="http://schemas.openxmlformats.org/officeDocument/2006/relationships/image" Target="../media/image302.png"  /><Relationship Id="rId7" Type="http://schemas.openxmlformats.org/officeDocument/2006/relationships/image" Target="../media/image303.png"  /><Relationship Id="rId8" Type="http://schemas.openxmlformats.org/officeDocument/2006/relationships/image" Target="../media/image304.png"  /><Relationship Id="rId9" Type="http://schemas.openxmlformats.org/officeDocument/2006/relationships/image" Target="../media/image30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317.png"  /><Relationship Id="rId11" Type="http://schemas.openxmlformats.org/officeDocument/2006/relationships/image" Target="../media/image318.png"  /><Relationship Id="rId12" Type="http://schemas.openxmlformats.org/officeDocument/2006/relationships/image" Target="../media/image319.png"  /><Relationship Id="rId2" Type="http://schemas.openxmlformats.org/officeDocument/2006/relationships/image" Target="../media/image309.png"  /><Relationship Id="rId3" Type="http://schemas.openxmlformats.org/officeDocument/2006/relationships/image" Target="../media/image310.png"  /><Relationship Id="rId4" Type="http://schemas.openxmlformats.org/officeDocument/2006/relationships/image" Target="../media/image311.png"  /><Relationship Id="rId5" Type="http://schemas.openxmlformats.org/officeDocument/2006/relationships/image" Target="../media/image312.png"  /><Relationship Id="rId6" Type="http://schemas.openxmlformats.org/officeDocument/2006/relationships/image" Target="../media/image313.png"  /><Relationship Id="rId7" Type="http://schemas.openxmlformats.org/officeDocument/2006/relationships/image" Target="../media/image314.png"  /><Relationship Id="rId8" Type="http://schemas.openxmlformats.org/officeDocument/2006/relationships/image" Target="../media/image315.png"  /><Relationship Id="rId9" Type="http://schemas.openxmlformats.org/officeDocument/2006/relationships/image" Target="../media/image316.pn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328.png"  /><Relationship Id="rId11" Type="http://schemas.openxmlformats.org/officeDocument/2006/relationships/image" Target="../media/image329.png"  /><Relationship Id="rId12" Type="http://schemas.openxmlformats.org/officeDocument/2006/relationships/image" Target="../media/image330.png"  /><Relationship Id="rId2" Type="http://schemas.openxmlformats.org/officeDocument/2006/relationships/image" Target="../media/image320.png"  /><Relationship Id="rId3" Type="http://schemas.openxmlformats.org/officeDocument/2006/relationships/image" Target="../media/image321.png"  /><Relationship Id="rId4" Type="http://schemas.openxmlformats.org/officeDocument/2006/relationships/image" Target="../media/image322.png"  /><Relationship Id="rId5" Type="http://schemas.openxmlformats.org/officeDocument/2006/relationships/image" Target="../media/image323.png"  /><Relationship Id="rId6" Type="http://schemas.openxmlformats.org/officeDocument/2006/relationships/image" Target="../media/image324.png"  /><Relationship Id="rId7" Type="http://schemas.openxmlformats.org/officeDocument/2006/relationships/image" Target="../media/image325.png"  /><Relationship Id="rId8" Type="http://schemas.openxmlformats.org/officeDocument/2006/relationships/image" Target="../media/image326.png"  /><Relationship Id="rId9" Type="http://schemas.openxmlformats.org/officeDocument/2006/relationships/image" Target="../media/image327.pn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339.png"  /><Relationship Id="rId11" Type="http://schemas.openxmlformats.org/officeDocument/2006/relationships/image" Target="../media/image340.png"  /><Relationship Id="rId12" Type="http://schemas.openxmlformats.org/officeDocument/2006/relationships/image" Target="../media/image341.png"  /><Relationship Id="rId2" Type="http://schemas.openxmlformats.org/officeDocument/2006/relationships/image" Target="../media/image331.png"  /><Relationship Id="rId3" Type="http://schemas.openxmlformats.org/officeDocument/2006/relationships/image" Target="../media/image332.png"  /><Relationship Id="rId4" Type="http://schemas.openxmlformats.org/officeDocument/2006/relationships/image" Target="../media/image333.png"  /><Relationship Id="rId5" Type="http://schemas.openxmlformats.org/officeDocument/2006/relationships/image" Target="../media/image334.png"  /><Relationship Id="rId6" Type="http://schemas.openxmlformats.org/officeDocument/2006/relationships/image" Target="../media/image335.png"  /><Relationship Id="rId7" Type="http://schemas.openxmlformats.org/officeDocument/2006/relationships/image" Target="../media/image336.png"  /><Relationship Id="rId8" Type="http://schemas.openxmlformats.org/officeDocument/2006/relationships/image" Target="../media/image337.png"  /><Relationship Id="rId9" Type="http://schemas.openxmlformats.org/officeDocument/2006/relationships/image" Target="../media/image338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350.png"  /><Relationship Id="rId2" Type="http://schemas.openxmlformats.org/officeDocument/2006/relationships/image" Target="../media/image342.png"  /><Relationship Id="rId3" Type="http://schemas.openxmlformats.org/officeDocument/2006/relationships/image" Target="../media/image343.png"  /><Relationship Id="rId4" Type="http://schemas.openxmlformats.org/officeDocument/2006/relationships/image" Target="../media/image344.png"  /><Relationship Id="rId5" Type="http://schemas.openxmlformats.org/officeDocument/2006/relationships/image" Target="../media/image345.png"  /><Relationship Id="rId6" Type="http://schemas.openxmlformats.org/officeDocument/2006/relationships/image" Target="../media/image346.png"  /><Relationship Id="rId7" Type="http://schemas.openxmlformats.org/officeDocument/2006/relationships/image" Target="../media/image347.png"  /><Relationship Id="rId8" Type="http://schemas.openxmlformats.org/officeDocument/2006/relationships/image" Target="../media/image348.png"  /><Relationship Id="rId9" Type="http://schemas.openxmlformats.org/officeDocument/2006/relationships/image" Target="../media/image349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359.png"  /><Relationship Id="rId11" Type="http://schemas.openxmlformats.org/officeDocument/2006/relationships/image" Target="../media/image360.png"  /><Relationship Id="rId12" Type="http://schemas.openxmlformats.org/officeDocument/2006/relationships/image" Target="../media/image361.png"  /><Relationship Id="rId2" Type="http://schemas.openxmlformats.org/officeDocument/2006/relationships/image" Target="../media/image351.png"  /><Relationship Id="rId3" Type="http://schemas.openxmlformats.org/officeDocument/2006/relationships/image" Target="../media/image352.png"  /><Relationship Id="rId4" Type="http://schemas.openxmlformats.org/officeDocument/2006/relationships/image" Target="../media/image353.png"  /><Relationship Id="rId5" Type="http://schemas.openxmlformats.org/officeDocument/2006/relationships/image" Target="../media/image354.png"  /><Relationship Id="rId6" Type="http://schemas.openxmlformats.org/officeDocument/2006/relationships/image" Target="../media/image355.png"  /><Relationship Id="rId7" Type="http://schemas.openxmlformats.org/officeDocument/2006/relationships/image" Target="../media/image356.png"  /><Relationship Id="rId8" Type="http://schemas.openxmlformats.org/officeDocument/2006/relationships/image" Target="../media/image357.png"  /><Relationship Id="rId9" Type="http://schemas.openxmlformats.org/officeDocument/2006/relationships/image" Target="../media/image358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370.png"  /><Relationship Id="rId11" Type="http://schemas.openxmlformats.org/officeDocument/2006/relationships/image" Target="../media/image371.png"  /><Relationship Id="rId12" Type="http://schemas.openxmlformats.org/officeDocument/2006/relationships/image" Target="../media/image372.png"  /><Relationship Id="rId2" Type="http://schemas.openxmlformats.org/officeDocument/2006/relationships/image" Target="../media/image362.png"  /><Relationship Id="rId3" Type="http://schemas.openxmlformats.org/officeDocument/2006/relationships/image" Target="../media/image363.png"  /><Relationship Id="rId4" Type="http://schemas.openxmlformats.org/officeDocument/2006/relationships/image" Target="../media/image364.png"  /><Relationship Id="rId5" Type="http://schemas.openxmlformats.org/officeDocument/2006/relationships/image" Target="../media/image365.png"  /><Relationship Id="rId6" Type="http://schemas.openxmlformats.org/officeDocument/2006/relationships/image" Target="../media/image366.png"  /><Relationship Id="rId7" Type="http://schemas.openxmlformats.org/officeDocument/2006/relationships/image" Target="../media/image367.png"  /><Relationship Id="rId8" Type="http://schemas.openxmlformats.org/officeDocument/2006/relationships/image" Target="../media/image368.png"  /><Relationship Id="rId9" Type="http://schemas.openxmlformats.org/officeDocument/2006/relationships/image" Target="../media/image369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381.png"  /><Relationship Id="rId11" Type="http://schemas.openxmlformats.org/officeDocument/2006/relationships/image" Target="../media/image382.png"  /><Relationship Id="rId2" Type="http://schemas.openxmlformats.org/officeDocument/2006/relationships/image" Target="../media/image373.png"  /><Relationship Id="rId3" Type="http://schemas.openxmlformats.org/officeDocument/2006/relationships/image" Target="../media/image374.png"  /><Relationship Id="rId4" Type="http://schemas.openxmlformats.org/officeDocument/2006/relationships/image" Target="../media/image375.png"  /><Relationship Id="rId5" Type="http://schemas.openxmlformats.org/officeDocument/2006/relationships/image" Target="../media/image376.png"  /><Relationship Id="rId6" Type="http://schemas.openxmlformats.org/officeDocument/2006/relationships/image" Target="../media/image377.png"  /><Relationship Id="rId7" Type="http://schemas.openxmlformats.org/officeDocument/2006/relationships/image" Target="../media/image378.png"  /><Relationship Id="rId8" Type="http://schemas.openxmlformats.org/officeDocument/2006/relationships/image" Target="../media/image379.png"  /><Relationship Id="rId9" Type="http://schemas.openxmlformats.org/officeDocument/2006/relationships/image" Target="../media/image380.pn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3.pn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4.jpe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85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jpe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86.png"  /><Relationship Id="rId3" Type="http://schemas.openxmlformats.org/officeDocument/2006/relationships/image" Target="../media/image38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88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89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9804" y="2568016"/>
            <a:ext cx="465391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0" b="1">
                <a:latin typeface="돋움"/>
                <a:cs typeface="돋움"/>
              </a:rPr>
              <a:t>제</a:t>
            </a:r>
            <a:r>
              <a:rPr dirty="0" spc="-375" b="1">
                <a:latin typeface="돋움"/>
                <a:cs typeface="돋움"/>
              </a:rPr>
              <a:t> </a:t>
            </a:r>
            <a:r>
              <a:rPr dirty="0" spc="25" b="1">
                <a:latin typeface="Times New Roman"/>
                <a:cs typeface="Times New Roman"/>
              </a:rPr>
              <a:t>4</a:t>
            </a:r>
            <a:r>
              <a:rPr dirty="0" spc="25" b="1">
                <a:latin typeface="돋움"/>
                <a:cs typeface="돋움"/>
              </a:rPr>
              <a:t>장</a:t>
            </a:r>
            <a:r>
              <a:rPr dirty="0" spc="-375" b="1">
                <a:latin typeface="돋움"/>
                <a:cs typeface="돋움"/>
              </a:rPr>
              <a:t> </a:t>
            </a:r>
            <a:r>
              <a:rPr dirty="0" spc="25" b="1">
                <a:latin typeface="돋움"/>
                <a:cs typeface="돋움"/>
              </a:rPr>
              <a:t>그리디</a:t>
            </a:r>
            <a:r>
              <a:rPr dirty="0" spc="-405" b="1">
                <a:latin typeface="돋움"/>
                <a:cs typeface="돋움"/>
              </a:rPr>
              <a:t> </a:t>
            </a:r>
            <a:r>
              <a:rPr dirty="0" spc="25" b="1">
                <a:latin typeface="돋움"/>
                <a:cs typeface="돋움"/>
              </a:rPr>
              <a:t>알고리즘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29724"/>
            <a:ext cx="7927340" cy="366522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3: change ≥ 100, while-</a:t>
            </a:r>
            <a:r>
              <a:rPr dirty="0" sz="2800" spc="-5">
                <a:latin typeface="돋움"/>
                <a:cs typeface="돋움"/>
              </a:rPr>
              <a:t>조건이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‘참’</a:t>
            </a:r>
            <a:endParaRPr sz="2800">
              <a:latin typeface="돋움"/>
              <a:cs typeface="돋움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dirty="0" sz="2400">
                <a:latin typeface="Arial"/>
                <a:cs typeface="Arial"/>
              </a:rPr>
              <a:t>– </a:t>
            </a:r>
            <a:r>
              <a:rPr dirty="0" sz="2400">
                <a:latin typeface="Times New Roman"/>
                <a:cs typeface="Times New Roman"/>
              </a:rPr>
              <a:t>change = change – 100 = 260 – 100 = 160</a:t>
            </a:r>
            <a:r>
              <a:rPr dirty="0" sz="2400">
                <a:latin typeface="돋움"/>
                <a:cs typeface="돋움"/>
              </a:rPr>
              <a:t>이</a:t>
            </a:r>
            <a:r>
              <a:rPr dirty="0" sz="2400" spc="-3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되고</a:t>
            </a:r>
            <a:r>
              <a:rPr dirty="0" sz="240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Arial"/>
                <a:cs typeface="Arial"/>
              </a:rPr>
              <a:t>– </a:t>
            </a:r>
            <a:r>
              <a:rPr dirty="0" sz="2400">
                <a:latin typeface="Times New Roman"/>
                <a:cs typeface="Times New Roman"/>
              </a:rPr>
              <a:t>n100 = 1</a:t>
            </a:r>
            <a:r>
              <a:rPr dirty="0" sz="2400">
                <a:latin typeface="돋움"/>
                <a:cs typeface="돋움"/>
              </a:rPr>
              <a:t>이</a:t>
            </a:r>
            <a:r>
              <a:rPr dirty="0" sz="2400" spc="2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된다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solidFill>
                  <a:srgbClr val="0000CC"/>
                </a:solidFill>
                <a:latin typeface="Arial"/>
                <a:cs typeface="Arial"/>
              </a:rPr>
              <a:t>– </a:t>
            </a:r>
            <a:r>
              <a:rPr dirty="0" sz="2400" spc="-5">
                <a:solidFill>
                  <a:srgbClr val="0000CC"/>
                </a:solidFill>
                <a:latin typeface="돋움"/>
                <a:cs typeface="돋움"/>
              </a:rPr>
              <a:t>다음도 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change </a:t>
            </a:r>
            <a:r>
              <a:rPr dirty="0" sz="2400">
                <a:latin typeface="Times New Roman"/>
                <a:cs typeface="Times New Roman"/>
              </a:rPr>
              <a:t>≥ 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100</a:t>
            </a:r>
            <a:r>
              <a:rPr dirty="0" sz="2400" spc="-5">
                <a:solidFill>
                  <a:srgbClr val="0000CC"/>
                </a:solidFill>
                <a:latin typeface="돋움"/>
                <a:cs typeface="돋움"/>
              </a:rPr>
              <a:t>이므로 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while-</a:t>
            </a:r>
            <a:r>
              <a:rPr dirty="0" sz="2400" spc="-5">
                <a:solidFill>
                  <a:srgbClr val="0000CC"/>
                </a:solidFill>
                <a:latin typeface="돋움"/>
                <a:cs typeface="돋움"/>
              </a:rPr>
              <a:t>조건이 역시</a:t>
            </a:r>
            <a:r>
              <a:rPr dirty="0" sz="2400" spc="-60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400" spc="-5">
                <a:solidFill>
                  <a:srgbClr val="0000CC"/>
                </a:solidFill>
                <a:latin typeface="돋움"/>
                <a:cs typeface="돋움"/>
              </a:rPr>
              <a:t>‘참’</a:t>
            </a:r>
            <a:endParaRPr sz="2400">
              <a:latin typeface="돋움"/>
              <a:cs typeface="돋움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Arial"/>
                <a:cs typeface="Arial"/>
              </a:rPr>
              <a:t>– </a:t>
            </a:r>
            <a:r>
              <a:rPr dirty="0" sz="2400">
                <a:latin typeface="Times New Roman"/>
                <a:cs typeface="Times New Roman"/>
              </a:rPr>
              <a:t>change = change – 100 = 160 – 100 = 60</a:t>
            </a:r>
            <a:r>
              <a:rPr dirty="0" sz="2400">
                <a:latin typeface="돋움"/>
                <a:cs typeface="돋움"/>
              </a:rPr>
              <a:t>이</a:t>
            </a:r>
            <a:r>
              <a:rPr dirty="0" sz="2400" spc="-3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되고</a:t>
            </a:r>
            <a:r>
              <a:rPr dirty="0" sz="240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n100 = 2</a:t>
            </a:r>
            <a:r>
              <a:rPr dirty="0" sz="2400">
                <a:latin typeface="돋움"/>
                <a:cs typeface="돋움"/>
              </a:rPr>
              <a:t>가</a:t>
            </a:r>
            <a:r>
              <a:rPr dirty="0" sz="2400" spc="2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된다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그러나 그 다음엔</a:t>
            </a:r>
            <a:r>
              <a:rPr dirty="0" sz="2800" spc="-69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change = 60 &lt; 100, while-</a:t>
            </a:r>
            <a:r>
              <a:rPr dirty="0" sz="2800" spc="-5">
                <a:latin typeface="돋움"/>
                <a:cs typeface="돋움"/>
              </a:rPr>
              <a:t>루프는  수행되지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않는다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95897" y="5204578"/>
            <a:ext cx="837946" cy="8774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49616" y="5214827"/>
            <a:ext cx="837946" cy="8774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264" y="401777"/>
            <a:ext cx="642747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한</a:t>
            </a:r>
            <a:r>
              <a:rPr dirty="0" spc="-320"/>
              <a:t> </a:t>
            </a:r>
            <a:r>
              <a:rPr dirty="0" spc="-5"/>
              <a:t>집합의</a:t>
            </a:r>
            <a:r>
              <a:rPr dirty="0" spc="-320"/>
              <a:t> </a:t>
            </a:r>
            <a:r>
              <a:rPr dirty="0" spc="-5"/>
              <a:t>원소를</a:t>
            </a:r>
            <a:r>
              <a:rPr dirty="0" spc="-320"/>
              <a:t> </a:t>
            </a:r>
            <a:r>
              <a:rPr dirty="0" spc="-5"/>
              <a:t>포함하는</a:t>
            </a:r>
            <a:r>
              <a:rPr dirty="0" spc="-320"/>
              <a:t> </a:t>
            </a:r>
            <a:r>
              <a:rPr dirty="0" spc="-5"/>
              <a:t>집합</a:t>
            </a:r>
          </a:p>
        </p:txBody>
      </p:sp>
      <p:sp>
        <p:nvSpPr>
          <p:cNvPr id="3" name="object 3"/>
          <p:cNvSpPr/>
          <p:nvPr/>
        </p:nvSpPr>
        <p:spPr>
          <a:xfrm>
            <a:off x="791718" y="1535430"/>
            <a:ext cx="3961129" cy="2377440"/>
          </a:xfrm>
          <a:custGeom>
            <a:avLst/>
            <a:gdLst/>
            <a:ahLst/>
            <a:cxnLst/>
            <a:rect l="l" t="t" r="r" b="b"/>
            <a:pathLst>
              <a:path w="3961129" h="2377440">
                <a:moveTo>
                  <a:pt x="0" y="2377440"/>
                </a:moveTo>
                <a:lnTo>
                  <a:pt x="3960876" y="2377440"/>
                </a:lnTo>
                <a:lnTo>
                  <a:pt x="3960876" y="0"/>
                </a:lnTo>
                <a:lnTo>
                  <a:pt x="0" y="0"/>
                </a:lnTo>
                <a:lnTo>
                  <a:pt x="0" y="237744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42594" y="1739645"/>
            <a:ext cx="2418715" cy="2016760"/>
          </a:xfrm>
          <a:custGeom>
            <a:avLst/>
            <a:gdLst/>
            <a:ahLst/>
            <a:cxnLst/>
            <a:rect l="l" t="t" r="r" b="b"/>
            <a:pathLst>
              <a:path w="2418715" h="2016760">
                <a:moveTo>
                  <a:pt x="757047" y="68833"/>
                </a:moveTo>
                <a:lnTo>
                  <a:pt x="702644" y="66360"/>
                </a:lnTo>
                <a:lnTo>
                  <a:pt x="649515" y="64099"/>
                </a:lnTo>
                <a:lnTo>
                  <a:pt x="597045" y="61107"/>
                </a:lnTo>
                <a:lnTo>
                  <a:pt x="544617" y="56438"/>
                </a:lnTo>
                <a:lnTo>
                  <a:pt x="491617" y="49149"/>
                </a:lnTo>
                <a:lnTo>
                  <a:pt x="462041" y="41987"/>
                </a:lnTo>
                <a:lnTo>
                  <a:pt x="452247" y="39369"/>
                </a:lnTo>
                <a:lnTo>
                  <a:pt x="399792" y="40826"/>
                </a:lnTo>
                <a:lnTo>
                  <a:pt x="347337" y="42046"/>
                </a:lnTo>
                <a:lnTo>
                  <a:pt x="294887" y="43259"/>
                </a:lnTo>
                <a:lnTo>
                  <a:pt x="242450" y="44694"/>
                </a:lnTo>
                <a:lnTo>
                  <a:pt x="190033" y="46581"/>
                </a:lnTo>
                <a:lnTo>
                  <a:pt x="137642" y="49149"/>
                </a:lnTo>
                <a:lnTo>
                  <a:pt x="100462" y="63398"/>
                </a:lnTo>
                <a:lnTo>
                  <a:pt x="85920" y="73610"/>
                </a:lnTo>
                <a:lnTo>
                  <a:pt x="78651" y="78739"/>
                </a:lnTo>
                <a:lnTo>
                  <a:pt x="73386" y="93341"/>
                </a:lnTo>
                <a:lnTo>
                  <a:pt x="67887" y="107918"/>
                </a:lnTo>
                <a:lnTo>
                  <a:pt x="62856" y="122638"/>
                </a:lnTo>
                <a:lnTo>
                  <a:pt x="58991" y="137667"/>
                </a:lnTo>
                <a:lnTo>
                  <a:pt x="29489" y="285241"/>
                </a:lnTo>
                <a:lnTo>
                  <a:pt x="26903" y="297511"/>
                </a:lnTo>
                <a:lnTo>
                  <a:pt x="24231" y="309768"/>
                </a:lnTo>
                <a:lnTo>
                  <a:pt x="21731" y="322050"/>
                </a:lnTo>
                <a:lnTo>
                  <a:pt x="19659" y="334390"/>
                </a:lnTo>
                <a:lnTo>
                  <a:pt x="13169" y="380251"/>
                </a:lnTo>
                <a:lnTo>
                  <a:pt x="10201" y="400859"/>
                </a:lnTo>
                <a:lnTo>
                  <a:pt x="7047" y="420205"/>
                </a:lnTo>
                <a:lnTo>
                  <a:pt x="0" y="462279"/>
                </a:lnTo>
                <a:lnTo>
                  <a:pt x="2280" y="511430"/>
                </a:lnTo>
                <a:lnTo>
                  <a:pt x="4875" y="560586"/>
                </a:lnTo>
                <a:lnTo>
                  <a:pt x="7313" y="609754"/>
                </a:lnTo>
                <a:lnTo>
                  <a:pt x="9122" y="658941"/>
                </a:lnTo>
                <a:lnTo>
                  <a:pt x="9829" y="708151"/>
                </a:lnTo>
                <a:lnTo>
                  <a:pt x="9285" y="757348"/>
                </a:lnTo>
                <a:lnTo>
                  <a:pt x="7881" y="806530"/>
                </a:lnTo>
                <a:lnTo>
                  <a:pt x="5960" y="855702"/>
                </a:lnTo>
                <a:lnTo>
                  <a:pt x="3868" y="904865"/>
                </a:lnTo>
                <a:lnTo>
                  <a:pt x="1948" y="954021"/>
                </a:lnTo>
                <a:lnTo>
                  <a:pt x="544" y="1003172"/>
                </a:lnTo>
                <a:lnTo>
                  <a:pt x="0" y="1052321"/>
                </a:lnTo>
                <a:lnTo>
                  <a:pt x="5" y="1103825"/>
                </a:lnTo>
                <a:lnTo>
                  <a:pt x="28" y="1155330"/>
                </a:lnTo>
                <a:lnTo>
                  <a:pt x="79" y="1206837"/>
                </a:lnTo>
                <a:lnTo>
                  <a:pt x="169" y="1258345"/>
                </a:lnTo>
                <a:lnTo>
                  <a:pt x="310" y="1309853"/>
                </a:lnTo>
                <a:lnTo>
                  <a:pt x="512" y="1361360"/>
                </a:lnTo>
                <a:lnTo>
                  <a:pt x="785" y="1412866"/>
                </a:lnTo>
                <a:lnTo>
                  <a:pt x="1140" y="1464371"/>
                </a:lnTo>
                <a:lnTo>
                  <a:pt x="1589" y="1515873"/>
                </a:lnTo>
                <a:lnTo>
                  <a:pt x="2141" y="1567372"/>
                </a:lnTo>
                <a:lnTo>
                  <a:pt x="2809" y="1618868"/>
                </a:lnTo>
                <a:lnTo>
                  <a:pt x="3602" y="1670359"/>
                </a:lnTo>
                <a:lnTo>
                  <a:pt x="4532" y="1721846"/>
                </a:lnTo>
                <a:lnTo>
                  <a:pt x="5608" y="1773327"/>
                </a:lnTo>
                <a:lnTo>
                  <a:pt x="6843" y="1824803"/>
                </a:lnTo>
                <a:lnTo>
                  <a:pt x="8246" y="1876271"/>
                </a:lnTo>
                <a:lnTo>
                  <a:pt x="9829" y="1927733"/>
                </a:lnTo>
                <a:lnTo>
                  <a:pt x="56748" y="1968750"/>
                </a:lnTo>
                <a:lnTo>
                  <a:pt x="128935" y="1983950"/>
                </a:lnTo>
                <a:lnTo>
                  <a:pt x="206438" y="1988875"/>
                </a:lnTo>
                <a:lnTo>
                  <a:pt x="255588" y="1990537"/>
                </a:lnTo>
                <a:lnTo>
                  <a:pt x="304747" y="1991889"/>
                </a:lnTo>
                <a:lnTo>
                  <a:pt x="353913" y="1993051"/>
                </a:lnTo>
                <a:lnTo>
                  <a:pt x="403079" y="1994139"/>
                </a:lnTo>
                <a:lnTo>
                  <a:pt x="452241" y="1995272"/>
                </a:lnTo>
                <a:lnTo>
                  <a:pt x="501396" y="1996566"/>
                </a:lnTo>
                <a:lnTo>
                  <a:pt x="580009" y="2006472"/>
                </a:lnTo>
                <a:lnTo>
                  <a:pt x="594790" y="2009179"/>
                </a:lnTo>
                <a:lnTo>
                  <a:pt x="609488" y="2012410"/>
                </a:lnTo>
                <a:lnTo>
                  <a:pt x="624210" y="2015116"/>
                </a:lnTo>
                <a:lnTo>
                  <a:pt x="639064" y="2016252"/>
                </a:lnTo>
                <a:lnTo>
                  <a:pt x="688213" y="2015962"/>
                </a:lnTo>
                <a:lnTo>
                  <a:pt x="737363" y="2015170"/>
                </a:lnTo>
                <a:lnTo>
                  <a:pt x="786517" y="2013995"/>
                </a:lnTo>
                <a:lnTo>
                  <a:pt x="835675" y="2012553"/>
                </a:lnTo>
                <a:lnTo>
                  <a:pt x="884840" y="2010962"/>
                </a:lnTo>
                <a:lnTo>
                  <a:pt x="934011" y="2009340"/>
                </a:lnTo>
                <a:lnTo>
                  <a:pt x="983192" y="2007804"/>
                </a:lnTo>
                <a:lnTo>
                  <a:pt x="1032382" y="2006472"/>
                </a:lnTo>
                <a:lnTo>
                  <a:pt x="1063279" y="2000199"/>
                </a:lnTo>
                <a:lnTo>
                  <a:pt x="1079170" y="1997003"/>
                </a:lnTo>
                <a:lnTo>
                  <a:pt x="1086304" y="1995891"/>
                </a:lnTo>
                <a:lnTo>
                  <a:pt x="1090930" y="1995868"/>
                </a:lnTo>
                <a:lnTo>
                  <a:pt x="1099293" y="1995940"/>
                </a:lnTo>
                <a:lnTo>
                  <a:pt x="1117643" y="1995114"/>
                </a:lnTo>
                <a:lnTo>
                  <a:pt x="1209294" y="1986787"/>
                </a:lnTo>
                <a:lnTo>
                  <a:pt x="1253495" y="1979412"/>
                </a:lnTo>
                <a:lnTo>
                  <a:pt x="1268222" y="1976881"/>
                </a:lnTo>
                <a:lnTo>
                  <a:pt x="1285460" y="1974389"/>
                </a:lnTo>
                <a:lnTo>
                  <a:pt x="1302686" y="1972087"/>
                </a:lnTo>
                <a:lnTo>
                  <a:pt x="1319889" y="1969738"/>
                </a:lnTo>
                <a:lnTo>
                  <a:pt x="1337056" y="1967102"/>
                </a:lnTo>
                <a:lnTo>
                  <a:pt x="1349378" y="1964715"/>
                </a:lnTo>
                <a:lnTo>
                  <a:pt x="1361630" y="1962007"/>
                </a:lnTo>
                <a:lnTo>
                  <a:pt x="1373882" y="1959369"/>
                </a:lnTo>
                <a:lnTo>
                  <a:pt x="1386205" y="1957196"/>
                </a:lnTo>
                <a:lnTo>
                  <a:pt x="1408322" y="1954365"/>
                </a:lnTo>
                <a:lnTo>
                  <a:pt x="1430464" y="1951974"/>
                </a:lnTo>
                <a:lnTo>
                  <a:pt x="1452606" y="1949749"/>
                </a:lnTo>
                <a:lnTo>
                  <a:pt x="1474724" y="1947417"/>
                </a:lnTo>
                <a:lnTo>
                  <a:pt x="1489827" y="1943181"/>
                </a:lnTo>
                <a:lnTo>
                  <a:pt x="1505156" y="1939432"/>
                </a:lnTo>
                <a:lnTo>
                  <a:pt x="1520033" y="1934755"/>
                </a:lnTo>
                <a:lnTo>
                  <a:pt x="1533779" y="1927733"/>
                </a:lnTo>
                <a:lnTo>
                  <a:pt x="1548147" y="1917116"/>
                </a:lnTo>
                <a:lnTo>
                  <a:pt x="1562242" y="1905952"/>
                </a:lnTo>
                <a:lnTo>
                  <a:pt x="1576837" y="1895836"/>
                </a:lnTo>
                <a:lnTo>
                  <a:pt x="1592707" y="1888362"/>
                </a:lnTo>
                <a:lnTo>
                  <a:pt x="1651762" y="1868677"/>
                </a:lnTo>
                <a:lnTo>
                  <a:pt x="1681226" y="1858899"/>
                </a:lnTo>
                <a:lnTo>
                  <a:pt x="1688472" y="1853787"/>
                </a:lnTo>
                <a:lnTo>
                  <a:pt x="1725660" y="1834705"/>
                </a:lnTo>
                <a:lnTo>
                  <a:pt x="1733210" y="1832713"/>
                </a:lnTo>
                <a:lnTo>
                  <a:pt x="1740154" y="1829434"/>
                </a:lnTo>
                <a:lnTo>
                  <a:pt x="1748153" y="1822793"/>
                </a:lnTo>
                <a:lnTo>
                  <a:pt x="1755282" y="1815068"/>
                </a:lnTo>
                <a:lnTo>
                  <a:pt x="1762246" y="1807128"/>
                </a:lnTo>
                <a:lnTo>
                  <a:pt x="1769745" y="1799843"/>
                </a:lnTo>
                <a:lnTo>
                  <a:pt x="1795539" y="1782060"/>
                </a:lnTo>
                <a:lnTo>
                  <a:pt x="1812655" y="1773586"/>
                </a:lnTo>
                <a:lnTo>
                  <a:pt x="1830413" y="1758588"/>
                </a:lnTo>
                <a:lnTo>
                  <a:pt x="1858137" y="1721230"/>
                </a:lnTo>
                <a:lnTo>
                  <a:pt x="1897507" y="1662176"/>
                </a:lnTo>
                <a:lnTo>
                  <a:pt x="1910076" y="1623659"/>
                </a:lnTo>
                <a:lnTo>
                  <a:pt x="1932707" y="1588698"/>
                </a:lnTo>
                <a:lnTo>
                  <a:pt x="1941990" y="1559044"/>
                </a:lnTo>
                <a:lnTo>
                  <a:pt x="1946656" y="1544192"/>
                </a:lnTo>
                <a:lnTo>
                  <a:pt x="1948775" y="1536604"/>
                </a:lnTo>
                <a:lnTo>
                  <a:pt x="1950656" y="1528921"/>
                </a:lnTo>
                <a:lnTo>
                  <a:pt x="1953013" y="1521475"/>
                </a:lnTo>
                <a:lnTo>
                  <a:pt x="1956562" y="1514602"/>
                </a:lnTo>
                <a:lnTo>
                  <a:pt x="1976120" y="1485138"/>
                </a:lnTo>
                <a:lnTo>
                  <a:pt x="1995805" y="1426082"/>
                </a:lnTo>
                <a:lnTo>
                  <a:pt x="1997924" y="1418568"/>
                </a:lnTo>
                <a:lnTo>
                  <a:pt x="1999805" y="1410922"/>
                </a:lnTo>
                <a:lnTo>
                  <a:pt x="2002162" y="1403490"/>
                </a:lnTo>
                <a:lnTo>
                  <a:pt x="2005711" y="1396618"/>
                </a:lnTo>
                <a:lnTo>
                  <a:pt x="2024597" y="1368537"/>
                </a:lnTo>
                <a:lnTo>
                  <a:pt x="2029295" y="1361835"/>
                </a:lnTo>
                <a:lnTo>
                  <a:pt x="2026253" y="1365948"/>
                </a:lnTo>
                <a:lnTo>
                  <a:pt x="2021919" y="1370315"/>
                </a:lnTo>
                <a:lnTo>
                  <a:pt x="2022744" y="1364375"/>
                </a:lnTo>
                <a:lnTo>
                  <a:pt x="2035175" y="1337564"/>
                </a:lnTo>
                <a:lnTo>
                  <a:pt x="2039697" y="1329995"/>
                </a:lnTo>
                <a:lnTo>
                  <a:pt x="2044969" y="1322832"/>
                </a:lnTo>
                <a:lnTo>
                  <a:pt x="2050266" y="1315668"/>
                </a:lnTo>
                <a:lnTo>
                  <a:pt x="2054860" y="1308100"/>
                </a:lnTo>
                <a:lnTo>
                  <a:pt x="2057673" y="1300888"/>
                </a:lnTo>
                <a:lnTo>
                  <a:pt x="2059749" y="1293367"/>
                </a:lnTo>
                <a:lnTo>
                  <a:pt x="2061825" y="1285847"/>
                </a:lnTo>
                <a:lnTo>
                  <a:pt x="2064639" y="1278636"/>
                </a:lnTo>
                <a:lnTo>
                  <a:pt x="2076926" y="1257121"/>
                </a:lnTo>
                <a:lnTo>
                  <a:pt x="2085689" y="1247965"/>
                </a:lnTo>
                <a:lnTo>
                  <a:pt x="2096214" y="1239381"/>
                </a:lnTo>
                <a:lnTo>
                  <a:pt x="2113788" y="1219580"/>
                </a:lnTo>
                <a:lnTo>
                  <a:pt x="2124207" y="1205245"/>
                </a:lnTo>
                <a:lnTo>
                  <a:pt x="2133996" y="1190434"/>
                </a:lnTo>
                <a:lnTo>
                  <a:pt x="2143523" y="1175432"/>
                </a:lnTo>
                <a:lnTo>
                  <a:pt x="2153158" y="1160526"/>
                </a:lnTo>
                <a:lnTo>
                  <a:pt x="2172843" y="1131062"/>
                </a:lnTo>
                <a:lnTo>
                  <a:pt x="2231771" y="1042542"/>
                </a:lnTo>
                <a:lnTo>
                  <a:pt x="2237114" y="1035385"/>
                </a:lnTo>
                <a:lnTo>
                  <a:pt x="2242708" y="1028334"/>
                </a:lnTo>
                <a:lnTo>
                  <a:pt x="2247755" y="1021022"/>
                </a:lnTo>
                <a:lnTo>
                  <a:pt x="2251456" y="1013078"/>
                </a:lnTo>
                <a:lnTo>
                  <a:pt x="2258220" y="992010"/>
                </a:lnTo>
                <a:lnTo>
                  <a:pt x="2261758" y="982551"/>
                </a:lnTo>
                <a:lnTo>
                  <a:pt x="2267511" y="973591"/>
                </a:lnTo>
                <a:lnTo>
                  <a:pt x="2280920" y="954024"/>
                </a:lnTo>
                <a:lnTo>
                  <a:pt x="2289836" y="926729"/>
                </a:lnTo>
                <a:lnTo>
                  <a:pt x="2291017" y="923178"/>
                </a:lnTo>
                <a:lnTo>
                  <a:pt x="2290685" y="927369"/>
                </a:lnTo>
                <a:lnTo>
                  <a:pt x="2295066" y="923300"/>
                </a:lnTo>
                <a:lnTo>
                  <a:pt x="2310384" y="894968"/>
                </a:lnTo>
                <a:lnTo>
                  <a:pt x="2313199" y="887722"/>
                </a:lnTo>
                <a:lnTo>
                  <a:pt x="2315194" y="880141"/>
                </a:lnTo>
                <a:lnTo>
                  <a:pt x="2317259" y="872609"/>
                </a:lnTo>
                <a:lnTo>
                  <a:pt x="2320290" y="865504"/>
                </a:lnTo>
                <a:lnTo>
                  <a:pt x="2330209" y="850705"/>
                </a:lnTo>
                <a:lnTo>
                  <a:pt x="2341451" y="836644"/>
                </a:lnTo>
                <a:lnTo>
                  <a:pt x="2351954" y="822249"/>
                </a:lnTo>
                <a:lnTo>
                  <a:pt x="2359660" y="806450"/>
                </a:lnTo>
                <a:lnTo>
                  <a:pt x="2379218" y="747521"/>
                </a:lnTo>
                <a:lnTo>
                  <a:pt x="2408809" y="659002"/>
                </a:lnTo>
                <a:lnTo>
                  <a:pt x="2418588" y="629412"/>
                </a:lnTo>
                <a:lnTo>
                  <a:pt x="2417667" y="581350"/>
                </a:lnTo>
                <a:lnTo>
                  <a:pt x="2417017" y="533268"/>
                </a:lnTo>
                <a:lnTo>
                  <a:pt x="2416504" y="485172"/>
                </a:lnTo>
                <a:lnTo>
                  <a:pt x="2415994" y="437070"/>
                </a:lnTo>
                <a:lnTo>
                  <a:pt x="2415353" y="388969"/>
                </a:lnTo>
                <a:lnTo>
                  <a:pt x="2414448" y="340877"/>
                </a:lnTo>
                <a:lnTo>
                  <a:pt x="2413145" y="292800"/>
                </a:lnTo>
                <a:lnTo>
                  <a:pt x="2411310" y="244746"/>
                </a:lnTo>
                <a:lnTo>
                  <a:pt x="2408809" y="196723"/>
                </a:lnTo>
                <a:lnTo>
                  <a:pt x="2394110" y="152503"/>
                </a:lnTo>
                <a:lnTo>
                  <a:pt x="2389123" y="137667"/>
                </a:lnTo>
                <a:lnTo>
                  <a:pt x="2374675" y="82446"/>
                </a:lnTo>
                <a:lnTo>
                  <a:pt x="2347989" y="46099"/>
                </a:lnTo>
                <a:lnTo>
                  <a:pt x="2310384" y="19684"/>
                </a:lnTo>
                <a:lnTo>
                  <a:pt x="2273823" y="6699"/>
                </a:lnTo>
                <a:lnTo>
                  <a:pt x="2251456" y="0"/>
                </a:lnTo>
                <a:lnTo>
                  <a:pt x="2044954" y="9778"/>
                </a:lnTo>
                <a:lnTo>
                  <a:pt x="1971039" y="17573"/>
                </a:lnTo>
                <a:lnTo>
                  <a:pt x="1897507" y="29463"/>
                </a:lnTo>
                <a:lnTo>
                  <a:pt x="1873027" y="35131"/>
                </a:lnTo>
                <a:lnTo>
                  <a:pt x="1860752" y="37768"/>
                </a:lnTo>
                <a:lnTo>
                  <a:pt x="1801237" y="42215"/>
                </a:lnTo>
                <a:lnTo>
                  <a:pt x="1754069" y="44458"/>
                </a:lnTo>
                <a:lnTo>
                  <a:pt x="1706863" y="46255"/>
                </a:lnTo>
                <a:lnTo>
                  <a:pt x="1659633" y="47766"/>
                </a:lnTo>
                <a:lnTo>
                  <a:pt x="1612392" y="49149"/>
                </a:lnTo>
                <a:lnTo>
                  <a:pt x="1529613" y="50256"/>
                </a:lnTo>
                <a:lnTo>
                  <a:pt x="1460428" y="48752"/>
                </a:lnTo>
                <a:lnTo>
                  <a:pt x="1403436" y="45246"/>
                </a:lnTo>
                <a:lnTo>
                  <a:pt x="1357233" y="40348"/>
                </a:lnTo>
                <a:lnTo>
                  <a:pt x="1291590" y="28810"/>
                </a:lnTo>
                <a:lnTo>
                  <a:pt x="1252280" y="19015"/>
                </a:lnTo>
                <a:lnTo>
                  <a:pt x="1238996" y="16294"/>
                </a:lnTo>
                <a:lnTo>
                  <a:pt x="1195613" y="34141"/>
                </a:lnTo>
                <a:lnTo>
                  <a:pt x="1160145" y="68833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89367" y="1739674"/>
            <a:ext cx="1979930" cy="2010410"/>
          </a:xfrm>
          <a:custGeom>
            <a:avLst/>
            <a:gdLst/>
            <a:ahLst/>
            <a:cxnLst/>
            <a:rect l="l" t="t" r="r" b="b"/>
            <a:pathLst>
              <a:path w="1979929" h="2010410">
                <a:moveTo>
                  <a:pt x="1133967" y="20799"/>
                </a:moveTo>
                <a:lnTo>
                  <a:pt x="976614" y="30705"/>
                </a:lnTo>
                <a:lnTo>
                  <a:pt x="930386" y="30565"/>
                </a:lnTo>
                <a:lnTo>
                  <a:pt x="883781" y="28273"/>
                </a:lnTo>
                <a:lnTo>
                  <a:pt x="837183" y="25975"/>
                </a:lnTo>
                <a:lnTo>
                  <a:pt x="790977" y="25813"/>
                </a:lnTo>
                <a:lnTo>
                  <a:pt x="745547" y="29935"/>
                </a:lnTo>
                <a:lnTo>
                  <a:pt x="701278" y="40484"/>
                </a:lnTo>
                <a:lnTo>
                  <a:pt x="691663" y="52643"/>
                </a:lnTo>
                <a:lnTo>
                  <a:pt x="695229" y="73171"/>
                </a:lnTo>
                <a:lnTo>
                  <a:pt x="704296" y="97009"/>
                </a:lnTo>
                <a:lnTo>
                  <a:pt x="711184" y="119097"/>
                </a:lnTo>
                <a:lnTo>
                  <a:pt x="720963" y="158467"/>
                </a:lnTo>
                <a:lnTo>
                  <a:pt x="733043" y="195361"/>
                </a:lnTo>
                <a:lnTo>
                  <a:pt x="740648" y="217395"/>
                </a:lnTo>
                <a:lnTo>
                  <a:pt x="743865" y="273510"/>
                </a:lnTo>
                <a:lnTo>
                  <a:pt x="746563" y="318857"/>
                </a:lnTo>
                <a:lnTo>
                  <a:pt x="750234" y="387837"/>
                </a:lnTo>
                <a:lnTo>
                  <a:pt x="751331" y="445509"/>
                </a:lnTo>
                <a:lnTo>
                  <a:pt x="750811" y="476721"/>
                </a:lnTo>
                <a:lnTo>
                  <a:pt x="747428" y="557132"/>
                </a:lnTo>
                <a:lnTo>
                  <a:pt x="744483" y="611623"/>
                </a:lnTo>
                <a:lnTo>
                  <a:pt x="740648" y="679167"/>
                </a:lnTo>
                <a:lnTo>
                  <a:pt x="733843" y="723494"/>
                </a:lnTo>
                <a:lnTo>
                  <a:pt x="724852" y="763866"/>
                </a:lnTo>
                <a:lnTo>
                  <a:pt x="710152" y="810408"/>
                </a:lnTo>
                <a:lnTo>
                  <a:pt x="701278" y="836393"/>
                </a:lnTo>
                <a:lnTo>
                  <a:pt x="699214" y="843962"/>
                </a:lnTo>
                <a:lnTo>
                  <a:pt x="697341" y="851602"/>
                </a:lnTo>
                <a:lnTo>
                  <a:pt x="694991" y="859003"/>
                </a:lnTo>
                <a:lnTo>
                  <a:pt x="691499" y="865857"/>
                </a:lnTo>
                <a:lnTo>
                  <a:pt x="652129" y="924912"/>
                </a:lnTo>
                <a:lnTo>
                  <a:pt x="647948" y="939942"/>
                </a:lnTo>
                <a:lnTo>
                  <a:pt x="632571" y="983840"/>
                </a:lnTo>
                <a:lnTo>
                  <a:pt x="610742" y="1012304"/>
                </a:lnTo>
                <a:lnTo>
                  <a:pt x="600656" y="1026899"/>
                </a:lnTo>
                <a:lnTo>
                  <a:pt x="593201" y="1042768"/>
                </a:lnTo>
                <a:lnTo>
                  <a:pt x="588964" y="1057869"/>
                </a:lnTo>
                <a:lnTo>
                  <a:pt x="585215" y="1073185"/>
                </a:lnTo>
                <a:lnTo>
                  <a:pt x="580538" y="1088024"/>
                </a:lnTo>
                <a:lnTo>
                  <a:pt x="573516" y="1101696"/>
                </a:lnTo>
                <a:lnTo>
                  <a:pt x="534146" y="1160624"/>
                </a:lnTo>
                <a:lnTo>
                  <a:pt x="524681" y="1189358"/>
                </a:lnTo>
                <a:lnTo>
                  <a:pt x="521577" y="1199159"/>
                </a:lnTo>
                <a:lnTo>
                  <a:pt x="522479" y="1196443"/>
                </a:lnTo>
                <a:lnTo>
                  <a:pt x="525033" y="1187628"/>
                </a:lnTo>
                <a:lnTo>
                  <a:pt x="526885" y="1179127"/>
                </a:lnTo>
                <a:lnTo>
                  <a:pt x="525680" y="1177359"/>
                </a:lnTo>
                <a:lnTo>
                  <a:pt x="504682" y="1219679"/>
                </a:lnTo>
                <a:lnTo>
                  <a:pt x="484080" y="1272349"/>
                </a:lnTo>
                <a:lnTo>
                  <a:pt x="483737" y="1278289"/>
                </a:lnTo>
                <a:lnTo>
                  <a:pt x="485505" y="1278417"/>
                </a:lnTo>
                <a:lnTo>
                  <a:pt x="485986" y="1278568"/>
                </a:lnTo>
                <a:lnTo>
                  <a:pt x="445754" y="1337535"/>
                </a:lnTo>
                <a:lnTo>
                  <a:pt x="406384" y="1396463"/>
                </a:lnTo>
                <a:lnTo>
                  <a:pt x="378209" y="1453492"/>
                </a:lnTo>
                <a:lnTo>
                  <a:pt x="371459" y="1474616"/>
                </a:lnTo>
                <a:lnTo>
                  <a:pt x="347456" y="1514446"/>
                </a:lnTo>
                <a:lnTo>
                  <a:pt x="325399" y="1536681"/>
                </a:lnTo>
                <a:lnTo>
                  <a:pt x="317865" y="1543910"/>
                </a:lnTo>
                <a:lnTo>
                  <a:pt x="305296" y="1582371"/>
                </a:lnTo>
                <a:lnTo>
                  <a:pt x="283414" y="1617618"/>
                </a:lnTo>
                <a:lnTo>
                  <a:pt x="279749" y="1632969"/>
                </a:lnTo>
                <a:lnTo>
                  <a:pt x="275488" y="1647987"/>
                </a:lnTo>
                <a:lnTo>
                  <a:pt x="268716" y="1661766"/>
                </a:lnTo>
                <a:lnTo>
                  <a:pt x="229473" y="1720821"/>
                </a:lnTo>
                <a:lnTo>
                  <a:pt x="227246" y="1728265"/>
                </a:lnTo>
                <a:lnTo>
                  <a:pt x="197082" y="1788824"/>
                </a:lnTo>
                <a:lnTo>
                  <a:pt x="158541" y="1824705"/>
                </a:lnTo>
                <a:lnTo>
                  <a:pt x="121269" y="1848456"/>
                </a:lnTo>
                <a:lnTo>
                  <a:pt x="101703" y="1861885"/>
                </a:lnTo>
                <a:lnTo>
                  <a:pt x="92757" y="1867681"/>
                </a:lnTo>
                <a:lnTo>
                  <a:pt x="83335" y="1871263"/>
                </a:lnTo>
                <a:lnTo>
                  <a:pt x="62341" y="1878047"/>
                </a:lnTo>
                <a:lnTo>
                  <a:pt x="44398" y="1886411"/>
                </a:lnTo>
                <a:lnTo>
                  <a:pt x="24336" y="1893811"/>
                </a:lnTo>
                <a:lnTo>
                  <a:pt x="8512" y="1903140"/>
                </a:lnTo>
                <a:lnTo>
                  <a:pt x="3286" y="1917290"/>
                </a:lnTo>
                <a:lnTo>
                  <a:pt x="2672" y="1939468"/>
                </a:lnTo>
                <a:lnTo>
                  <a:pt x="0" y="1963360"/>
                </a:lnTo>
                <a:lnTo>
                  <a:pt x="1446" y="1983870"/>
                </a:lnTo>
                <a:lnTo>
                  <a:pt x="13192" y="1995903"/>
                </a:lnTo>
                <a:lnTo>
                  <a:pt x="64632" y="2007003"/>
                </a:lnTo>
                <a:lnTo>
                  <a:pt x="117504" y="2010117"/>
                </a:lnTo>
                <a:lnTo>
                  <a:pt x="171200" y="2008659"/>
                </a:lnTo>
                <a:lnTo>
                  <a:pt x="225109" y="2006043"/>
                </a:lnTo>
                <a:lnTo>
                  <a:pt x="278622" y="2005682"/>
                </a:lnTo>
                <a:lnTo>
                  <a:pt x="316231" y="2004114"/>
                </a:lnTo>
                <a:lnTo>
                  <a:pt x="350550" y="2002677"/>
                </a:lnTo>
                <a:lnTo>
                  <a:pt x="381776" y="2001367"/>
                </a:lnTo>
                <a:lnTo>
                  <a:pt x="410107" y="2000177"/>
                </a:lnTo>
                <a:lnTo>
                  <a:pt x="435739" y="1999103"/>
                </a:lnTo>
                <a:lnTo>
                  <a:pt x="479703" y="1997276"/>
                </a:lnTo>
                <a:lnTo>
                  <a:pt x="530358" y="1995255"/>
                </a:lnTo>
                <a:lnTo>
                  <a:pt x="577659" y="1993665"/>
                </a:lnTo>
                <a:lnTo>
                  <a:pt x="622052" y="1992939"/>
                </a:lnTo>
                <a:lnTo>
                  <a:pt x="640299" y="1992895"/>
                </a:lnTo>
                <a:lnTo>
                  <a:pt x="650319" y="1992903"/>
                </a:lnTo>
                <a:lnTo>
                  <a:pt x="661199" y="1992923"/>
                </a:lnTo>
                <a:lnTo>
                  <a:pt x="673138" y="1992950"/>
                </a:lnTo>
                <a:lnTo>
                  <a:pt x="686333" y="1992979"/>
                </a:lnTo>
                <a:lnTo>
                  <a:pt x="700981" y="1993002"/>
                </a:lnTo>
                <a:lnTo>
                  <a:pt x="717282" y="1993015"/>
                </a:lnTo>
                <a:lnTo>
                  <a:pt x="735431" y="1993012"/>
                </a:lnTo>
                <a:lnTo>
                  <a:pt x="778069" y="1992935"/>
                </a:lnTo>
                <a:lnTo>
                  <a:pt x="830476" y="1992725"/>
                </a:lnTo>
                <a:lnTo>
                  <a:pt x="894234" y="1992336"/>
                </a:lnTo>
                <a:lnTo>
                  <a:pt x="970924" y="1991724"/>
                </a:lnTo>
                <a:lnTo>
                  <a:pt x="1014613" y="1991320"/>
                </a:lnTo>
                <a:lnTo>
                  <a:pt x="1062128" y="1990842"/>
                </a:lnTo>
                <a:lnTo>
                  <a:pt x="1113667" y="1990286"/>
                </a:lnTo>
                <a:lnTo>
                  <a:pt x="1169428" y="1989646"/>
                </a:lnTo>
                <a:lnTo>
                  <a:pt x="1229608" y="1988915"/>
                </a:lnTo>
                <a:lnTo>
                  <a:pt x="1294404" y="1988088"/>
                </a:lnTo>
                <a:lnTo>
                  <a:pt x="1364016" y="1987160"/>
                </a:lnTo>
                <a:lnTo>
                  <a:pt x="1438640" y="1986124"/>
                </a:lnTo>
                <a:lnTo>
                  <a:pt x="1900793" y="1976218"/>
                </a:lnTo>
                <a:lnTo>
                  <a:pt x="1938226" y="1956394"/>
                </a:lnTo>
                <a:lnTo>
                  <a:pt x="1940036" y="1936975"/>
                </a:lnTo>
                <a:lnTo>
                  <a:pt x="1935855" y="1901770"/>
                </a:lnTo>
                <a:lnTo>
                  <a:pt x="1929256" y="1863077"/>
                </a:lnTo>
                <a:lnTo>
                  <a:pt x="1923159" y="1831837"/>
                </a:lnTo>
                <a:lnTo>
                  <a:pt x="1920478" y="1818992"/>
                </a:lnTo>
                <a:lnTo>
                  <a:pt x="1922613" y="1764966"/>
                </a:lnTo>
                <a:lnTo>
                  <a:pt x="1924605" y="1710915"/>
                </a:lnTo>
                <a:lnTo>
                  <a:pt x="1926978" y="1656865"/>
                </a:lnTo>
                <a:lnTo>
                  <a:pt x="1930257" y="1602838"/>
                </a:lnTo>
                <a:lnTo>
                  <a:pt x="1937525" y="1558636"/>
                </a:lnTo>
                <a:lnTo>
                  <a:pt x="1940036" y="1543910"/>
                </a:lnTo>
                <a:lnTo>
                  <a:pt x="1942726" y="1524269"/>
                </a:lnTo>
                <a:lnTo>
                  <a:pt x="1945179" y="1504604"/>
                </a:lnTo>
                <a:lnTo>
                  <a:pt x="1947537" y="1484939"/>
                </a:lnTo>
                <a:lnTo>
                  <a:pt x="1949942" y="1465297"/>
                </a:lnTo>
                <a:lnTo>
                  <a:pt x="1947769" y="1428418"/>
                </a:lnTo>
                <a:lnTo>
                  <a:pt x="1945798" y="1391526"/>
                </a:lnTo>
                <a:lnTo>
                  <a:pt x="1943423" y="1354658"/>
                </a:lnTo>
                <a:lnTo>
                  <a:pt x="1940036" y="1317850"/>
                </a:lnTo>
                <a:lnTo>
                  <a:pt x="1938025" y="1310371"/>
                </a:lnTo>
                <a:lnTo>
                  <a:pt x="1934718" y="1303166"/>
                </a:lnTo>
                <a:lnTo>
                  <a:pt x="1931624" y="1295937"/>
                </a:lnTo>
                <a:lnTo>
                  <a:pt x="1930257" y="1288386"/>
                </a:lnTo>
                <a:lnTo>
                  <a:pt x="1929852" y="1204356"/>
                </a:lnTo>
                <a:lnTo>
                  <a:pt x="1928738" y="1131569"/>
                </a:lnTo>
                <a:lnTo>
                  <a:pt x="1927071" y="1069048"/>
                </a:lnTo>
                <a:lnTo>
                  <a:pt x="1925001" y="1015819"/>
                </a:lnTo>
                <a:lnTo>
                  <a:pt x="1922683" y="970908"/>
                </a:lnTo>
                <a:lnTo>
                  <a:pt x="1917915" y="902136"/>
                </a:lnTo>
                <a:lnTo>
                  <a:pt x="1913991" y="854930"/>
                </a:lnTo>
                <a:lnTo>
                  <a:pt x="1912730" y="836978"/>
                </a:lnTo>
                <a:lnTo>
                  <a:pt x="1912138" y="821492"/>
                </a:lnTo>
                <a:lnTo>
                  <a:pt x="1912371" y="807497"/>
                </a:lnTo>
                <a:lnTo>
                  <a:pt x="1913581" y="794019"/>
                </a:lnTo>
                <a:lnTo>
                  <a:pt x="1924606" y="746931"/>
                </a:lnTo>
                <a:lnTo>
                  <a:pt x="1939651" y="700245"/>
                </a:lnTo>
                <a:lnTo>
                  <a:pt x="1949942" y="669388"/>
                </a:lnTo>
                <a:lnTo>
                  <a:pt x="1947822" y="612867"/>
                </a:lnTo>
                <a:lnTo>
                  <a:pt x="1945941" y="556311"/>
                </a:lnTo>
                <a:lnTo>
                  <a:pt x="1943584" y="499778"/>
                </a:lnTo>
                <a:lnTo>
                  <a:pt x="1940036" y="443328"/>
                </a:lnTo>
                <a:lnTo>
                  <a:pt x="1934860" y="428644"/>
                </a:lnTo>
                <a:lnTo>
                  <a:pt x="1931677" y="421415"/>
                </a:lnTo>
                <a:lnTo>
                  <a:pt x="1930257" y="413864"/>
                </a:lnTo>
                <a:lnTo>
                  <a:pt x="1930784" y="374492"/>
                </a:lnTo>
                <a:lnTo>
                  <a:pt x="1932479" y="335108"/>
                </a:lnTo>
                <a:lnTo>
                  <a:pt x="1935507" y="295796"/>
                </a:lnTo>
                <a:lnTo>
                  <a:pt x="1940036" y="256638"/>
                </a:lnTo>
                <a:lnTo>
                  <a:pt x="1952974" y="217967"/>
                </a:lnTo>
                <a:lnTo>
                  <a:pt x="1969627" y="168246"/>
                </a:lnTo>
                <a:lnTo>
                  <a:pt x="1979406" y="138782"/>
                </a:lnTo>
                <a:lnTo>
                  <a:pt x="1977485" y="116577"/>
                </a:lnTo>
                <a:lnTo>
                  <a:pt x="1975945" y="94301"/>
                </a:lnTo>
                <a:lnTo>
                  <a:pt x="1973691" y="72167"/>
                </a:lnTo>
                <a:lnTo>
                  <a:pt x="1962358" y="32791"/>
                </a:lnTo>
                <a:lnTo>
                  <a:pt x="1920478" y="11020"/>
                </a:lnTo>
                <a:lnTo>
                  <a:pt x="1876311" y="2376"/>
                </a:lnTo>
                <a:lnTo>
                  <a:pt x="1809025" y="271"/>
                </a:lnTo>
                <a:lnTo>
                  <a:pt x="1756610" y="0"/>
                </a:lnTo>
                <a:lnTo>
                  <a:pt x="1704181" y="194"/>
                </a:lnTo>
                <a:lnTo>
                  <a:pt x="1651741" y="620"/>
                </a:lnTo>
                <a:lnTo>
                  <a:pt x="1599294" y="1047"/>
                </a:lnTo>
                <a:lnTo>
                  <a:pt x="1546844" y="1241"/>
                </a:lnTo>
              </a:path>
            </a:pathLst>
          </a:custGeom>
          <a:ln w="25908">
            <a:solidFill>
              <a:srgbClr val="F795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5050" y="2184654"/>
            <a:ext cx="1655445" cy="1079500"/>
          </a:xfrm>
          <a:custGeom>
            <a:avLst/>
            <a:gdLst/>
            <a:ahLst/>
            <a:cxnLst/>
            <a:rect l="l" t="t" r="r" b="b"/>
            <a:pathLst>
              <a:path w="1655445" h="1079500">
                <a:moveTo>
                  <a:pt x="0" y="539496"/>
                </a:moveTo>
                <a:lnTo>
                  <a:pt x="7553" y="466292"/>
                </a:lnTo>
                <a:lnTo>
                  <a:pt x="29557" y="396081"/>
                </a:lnTo>
                <a:lnTo>
                  <a:pt x="65025" y="329505"/>
                </a:lnTo>
                <a:lnTo>
                  <a:pt x="87501" y="297781"/>
                </a:lnTo>
                <a:lnTo>
                  <a:pt x="112973" y="267208"/>
                </a:lnTo>
                <a:lnTo>
                  <a:pt x="141319" y="237864"/>
                </a:lnTo>
                <a:lnTo>
                  <a:pt x="172414" y="209831"/>
                </a:lnTo>
                <a:lnTo>
                  <a:pt x="206137" y="183190"/>
                </a:lnTo>
                <a:lnTo>
                  <a:pt x="242363" y="158019"/>
                </a:lnTo>
                <a:lnTo>
                  <a:pt x="280970" y="134401"/>
                </a:lnTo>
                <a:lnTo>
                  <a:pt x="321834" y="112414"/>
                </a:lnTo>
                <a:lnTo>
                  <a:pt x="364833" y="92140"/>
                </a:lnTo>
                <a:lnTo>
                  <a:pt x="409843" y="73660"/>
                </a:lnTo>
                <a:lnTo>
                  <a:pt x="456740" y="57052"/>
                </a:lnTo>
                <a:lnTo>
                  <a:pt x="505402" y="42398"/>
                </a:lnTo>
                <a:lnTo>
                  <a:pt x="555705" y="29778"/>
                </a:lnTo>
                <a:lnTo>
                  <a:pt x="607527" y="19272"/>
                </a:lnTo>
                <a:lnTo>
                  <a:pt x="660744" y="10961"/>
                </a:lnTo>
                <a:lnTo>
                  <a:pt x="715232" y="4925"/>
                </a:lnTo>
                <a:lnTo>
                  <a:pt x="770869" y="1244"/>
                </a:lnTo>
                <a:lnTo>
                  <a:pt x="827532" y="0"/>
                </a:lnTo>
                <a:lnTo>
                  <a:pt x="884194" y="1244"/>
                </a:lnTo>
                <a:lnTo>
                  <a:pt x="939831" y="4925"/>
                </a:lnTo>
                <a:lnTo>
                  <a:pt x="994319" y="10961"/>
                </a:lnTo>
                <a:lnTo>
                  <a:pt x="1047536" y="19272"/>
                </a:lnTo>
                <a:lnTo>
                  <a:pt x="1099358" y="29778"/>
                </a:lnTo>
                <a:lnTo>
                  <a:pt x="1149661" y="42398"/>
                </a:lnTo>
                <a:lnTo>
                  <a:pt x="1198323" y="57052"/>
                </a:lnTo>
                <a:lnTo>
                  <a:pt x="1245220" y="73660"/>
                </a:lnTo>
                <a:lnTo>
                  <a:pt x="1290230" y="92140"/>
                </a:lnTo>
                <a:lnTo>
                  <a:pt x="1333229" y="112414"/>
                </a:lnTo>
                <a:lnTo>
                  <a:pt x="1374093" y="134401"/>
                </a:lnTo>
                <a:lnTo>
                  <a:pt x="1412700" y="158019"/>
                </a:lnTo>
                <a:lnTo>
                  <a:pt x="1448926" y="183190"/>
                </a:lnTo>
                <a:lnTo>
                  <a:pt x="1482649" y="209831"/>
                </a:lnTo>
                <a:lnTo>
                  <a:pt x="1513744" y="237864"/>
                </a:lnTo>
                <a:lnTo>
                  <a:pt x="1542090" y="267208"/>
                </a:lnTo>
                <a:lnTo>
                  <a:pt x="1567562" y="297781"/>
                </a:lnTo>
                <a:lnTo>
                  <a:pt x="1590038" y="329505"/>
                </a:lnTo>
                <a:lnTo>
                  <a:pt x="1625506" y="396081"/>
                </a:lnTo>
                <a:lnTo>
                  <a:pt x="1647510" y="466292"/>
                </a:lnTo>
                <a:lnTo>
                  <a:pt x="1655064" y="539496"/>
                </a:lnTo>
                <a:lnTo>
                  <a:pt x="1653155" y="576431"/>
                </a:lnTo>
                <a:lnTo>
                  <a:pt x="1638253" y="648219"/>
                </a:lnTo>
                <a:lnTo>
                  <a:pt x="1609393" y="716693"/>
                </a:lnTo>
                <a:lnTo>
                  <a:pt x="1567562" y="781210"/>
                </a:lnTo>
                <a:lnTo>
                  <a:pt x="1542090" y="811783"/>
                </a:lnTo>
                <a:lnTo>
                  <a:pt x="1513744" y="841127"/>
                </a:lnTo>
                <a:lnTo>
                  <a:pt x="1482649" y="869160"/>
                </a:lnTo>
                <a:lnTo>
                  <a:pt x="1448926" y="895801"/>
                </a:lnTo>
                <a:lnTo>
                  <a:pt x="1412700" y="920972"/>
                </a:lnTo>
                <a:lnTo>
                  <a:pt x="1374093" y="944590"/>
                </a:lnTo>
                <a:lnTo>
                  <a:pt x="1333229" y="966577"/>
                </a:lnTo>
                <a:lnTo>
                  <a:pt x="1290230" y="986851"/>
                </a:lnTo>
                <a:lnTo>
                  <a:pt x="1245220" y="1005331"/>
                </a:lnTo>
                <a:lnTo>
                  <a:pt x="1198323" y="1021939"/>
                </a:lnTo>
                <a:lnTo>
                  <a:pt x="1149661" y="1036593"/>
                </a:lnTo>
                <a:lnTo>
                  <a:pt x="1099358" y="1049213"/>
                </a:lnTo>
                <a:lnTo>
                  <a:pt x="1047536" y="1059719"/>
                </a:lnTo>
                <a:lnTo>
                  <a:pt x="994319" y="1068030"/>
                </a:lnTo>
                <a:lnTo>
                  <a:pt x="939831" y="1074066"/>
                </a:lnTo>
                <a:lnTo>
                  <a:pt x="884194" y="1077747"/>
                </a:lnTo>
                <a:lnTo>
                  <a:pt x="827532" y="1078992"/>
                </a:lnTo>
                <a:lnTo>
                  <a:pt x="770869" y="1077747"/>
                </a:lnTo>
                <a:lnTo>
                  <a:pt x="715232" y="1074066"/>
                </a:lnTo>
                <a:lnTo>
                  <a:pt x="660744" y="1068030"/>
                </a:lnTo>
                <a:lnTo>
                  <a:pt x="607527" y="1059719"/>
                </a:lnTo>
                <a:lnTo>
                  <a:pt x="555705" y="1049213"/>
                </a:lnTo>
                <a:lnTo>
                  <a:pt x="505402" y="1036593"/>
                </a:lnTo>
                <a:lnTo>
                  <a:pt x="456740" y="1021939"/>
                </a:lnTo>
                <a:lnTo>
                  <a:pt x="409843" y="1005332"/>
                </a:lnTo>
                <a:lnTo>
                  <a:pt x="364833" y="986851"/>
                </a:lnTo>
                <a:lnTo>
                  <a:pt x="321834" y="966577"/>
                </a:lnTo>
                <a:lnTo>
                  <a:pt x="280970" y="944590"/>
                </a:lnTo>
                <a:lnTo>
                  <a:pt x="242363" y="920972"/>
                </a:lnTo>
                <a:lnTo>
                  <a:pt x="206137" y="895801"/>
                </a:lnTo>
                <a:lnTo>
                  <a:pt x="172414" y="869160"/>
                </a:lnTo>
                <a:lnTo>
                  <a:pt x="141319" y="841127"/>
                </a:lnTo>
                <a:lnTo>
                  <a:pt x="112973" y="811784"/>
                </a:lnTo>
                <a:lnTo>
                  <a:pt x="87501" y="781210"/>
                </a:lnTo>
                <a:lnTo>
                  <a:pt x="65025" y="749486"/>
                </a:lnTo>
                <a:lnTo>
                  <a:pt x="29557" y="682910"/>
                </a:lnTo>
                <a:lnTo>
                  <a:pt x="7553" y="612699"/>
                </a:lnTo>
                <a:lnTo>
                  <a:pt x="0" y="53949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03780" y="1606041"/>
            <a:ext cx="2330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9794" y="1547876"/>
            <a:ext cx="2165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80132" y="1987295"/>
            <a:ext cx="498475" cy="460375"/>
          </a:xfrm>
          <a:custGeom>
            <a:avLst/>
            <a:gdLst/>
            <a:ahLst/>
            <a:cxnLst/>
            <a:rect l="l" t="t" r="r" b="b"/>
            <a:pathLst>
              <a:path w="498475" h="460375">
                <a:moveTo>
                  <a:pt x="0" y="460248"/>
                </a:moveTo>
                <a:lnTo>
                  <a:pt x="498348" y="460248"/>
                </a:lnTo>
                <a:lnTo>
                  <a:pt x="498348" y="0"/>
                </a:lnTo>
                <a:lnTo>
                  <a:pt x="0" y="0"/>
                </a:lnTo>
                <a:lnTo>
                  <a:pt x="0" y="460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710942" y="2009647"/>
            <a:ext cx="2362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S</a:t>
            </a:r>
            <a:r>
              <a:rPr dirty="0" baseline="-15873" sz="2625" spc="112">
                <a:latin typeface="Cambria Math"/>
                <a:cs typeface="Cambria Math"/>
              </a:rPr>
              <a:t>i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11722" y="1373504"/>
            <a:ext cx="17310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4790" algn="l"/>
              </a:tabLst>
            </a:pPr>
            <a:r>
              <a:rPr dirty="0" sz="2400" spc="-5">
                <a:latin typeface="Times New Roman"/>
                <a:cs typeface="Times New Roman"/>
              </a:rPr>
              <a:t>U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Cambria Math"/>
                <a:cs typeface="Cambria Math"/>
              </a:rPr>
              <a:t>S</a:t>
            </a:r>
            <a:r>
              <a:rPr dirty="0" baseline="-15873" sz="2625" spc="112">
                <a:latin typeface="Cambria Math"/>
                <a:cs typeface="Cambria Math"/>
              </a:rPr>
              <a:t>i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10071" y="2083307"/>
            <a:ext cx="228600" cy="227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11596" y="2604516"/>
            <a:ext cx="227076" cy="227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22264" y="3125723"/>
            <a:ext cx="227076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22264" y="4445508"/>
            <a:ext cx="227076" cy="227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14259" y="2316479"/>
            <a:ext cx="228600" cy="2270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424928" y="2837688"/>
            <a:ext cx="228600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424928" y="4157471"/>
            <a:ext cx="228600" cy="2270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640720"/>
            <a:ext cx="8070850" cy="509333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1: </a:t>
            </a:r>
            <a:r>
              <a:rPr dirty="0" sz="2800" spc="-10">
                <a:latin typeface="Times New Roman"/>
                <a:cs typeface="Times New Roman"/>
              </a:rPr>
              <a:t>C</a:t>
            </a:r>
            <a:r>
              <a:rPr dirty="0" sz="2800" spc="-10">
                <a:latin typeface="돋움"/>
                <a:cs typeface="돋움"/>
              </a:rPr>
              <a:t>를 </a:t>
            </a:r>
            <a:r>
              <a:rPr dirty="0" sz="2800" spc="-5">
                <a:latin typeface="돋움"/>
                <a:cs typeface="돋움"/>
              </a:rPr>
              <a:t>공집합으로</a:t>
            </a:r>
            <a:r>
              <a:rPr dirty="0" sz="2800" spc="-45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초기화시킨다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99060" indent="-342900">
              <a:lnSpc>
                <a:spcPts val="3020"/>
              </a:lnSpc>
              <a:spcBef>
                <a:spcPts val="6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2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~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5</a:t>
            </a:r>
            <a:r>
              <a:rPr dirty="0" sz="2800" spc="-5">
                <a:latin typeface="돋움"/>
                <a:cs typeface="돋움"/>
              </a:rPr>
              <a:t>의</a:t>
            </a:r>
            <a:r>
              <a:rPr dirty="0" sz="2800" spc="-250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while-</a:t>
            </a:r>
            <a:r>
              <a:rPr dirty="0" sz="2800" spc="-5">
                <a:latin typeface="돋움"/>
                <a:cs typeface="돋움"/>
              </a:rPr>
              <a:t>루프에서는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집합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</a:t>
            </a:r>
            <a:r>
              <a:rPr dirty="0" sz="2800" spc="-5">
                <a:latin typeface="돋움"/>
                <a:cs typeface="돋움"/>
              </a:rPr>
              <a:t>가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공집합이  될 때까지</a:t>
            </a:r>
            <a:r>
              <a:rPr dirty="0" sz="2800" spc="-45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수행된다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3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3: </a:t>
            </a:r>
            <a:r>
              <a:rPr dirty="0" sz="2800" spc="-5">
                <a:latin typeface="돋움"/>
                <a:cs typeface="돋움"/>
              </a:rPr>
              <a:t>‘그리디’하게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</a:t>
            </a:r>
            <a:r>
              <a:rPr dirty="0" sz="2800" spc="-5">
                <a:latin typeface="돋움"/>
                <a:cs typeface="돋움"/>
              </a:rPr>
              <a:t>와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가장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많은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수의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원소들을  </a:t>
            </a:r>
            <a:r>
              <a:rPr dirty="0" sz="2800" spc="-5">
                <a:latin typeface="돋움"/>
                <a:cs typeface="돋움"/>
              </a:rPr>
              <a:t>공유하는 집합 </a:t>
            </a:r>
            <a:r>
              <a:rPr dirty="0" sz="2800" spc="-5">
                <a:latin typeface="Times New Roman"/>
                <a:cs typeface="Times New Roman"/>
              </a:rPr>
              <a:t>S</a:t>
            </a:r>
            <a:r>
              <a:rPr dirty="0" baseline="-21021" sz="2775" spc="-7">
                <a:latin typeface="Times New Roman"/>
                <a:cs typeface="Times New Roman"/>
              </a:rPr>
              <a:t>i</a:t>
            </a:r>
            <a:r>
              <a:rPr dirty="0" sz="2800" spc="-5">
                <a:latin typeface="돋움"/>
                <a:cs typeface="돋움"/>
              </a:rPr>
              <a:t>를</a:t>
            </a:r>
            <a:r>
              <a:rPr dirty="0" sz="2800" spc="-69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선택한다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162560" indent="-342900">
              <a:lnSpc>
                <a:spcPts val="3030"/>
              </a:lnSpc>
              <a:spcBef>
                <a:spcPts val="5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4: S</a:t>
            </a:r>
            <a:r>
              <a:rPr dirty="0" baseline="-21021" sz="2775" spc="-7">
                <a:latin typeface="Times New Roman"/>
                <a:cs typeface="Times New Roman"/>
              </a:rPr>
              <a:t>i</a:t>
            </a:r>
            <a:r>
              <a:rPr dirty="0" sz="2800" spc="-5">
                <a:latin typeface="돋움"/>
                <a:cs typeface="돋움"/>
              </a:rPr>
              <a:t>의 원소들을 </a:t>
            </a:r>
            <a:r>
              <a:rPr dirty="0" sz="2800" spc="-10">
                <a:latin typeface="Times New Roman"/>
                <a:cs typeface="Times New Roman"/>
              </a:rPr>
              <a:t>U</a:t>
            </a:r>
            <a:r>
              <a:rPr dirty="0" sz="2800" spc="-10">
                <a:latin typeface="돋움"/>
                <a:cs typeface="돋움"/>
              </a:rPr>
              <a:t>에서 </a:t>
            </a:r>
            <a:r>
              <a:rPr dirty="0" sz="2800" spc="-5">
                <a:latin typeface="돋움"/>
                <a:cs typeface="돋움"/>
              </a:rPr>
              <a:t>제거한다</a:t>
            </a:r>
            <a:r>
              <a:rPr dirty="0" sz="2800" spc="-5">
                <a:latin typeface="Times New Roman"/>
                <a:cs typeface="Times New Roman"/>
              </a:rPr>
              <a:t>. </a:t>
            </a:r>
            <a:r>
              <a:rPr dirty="0" sz="2800" spc="-5">
                <a:latin typeface="돋움"/>
                <a:cs typeface="돋움"/>
              </a:rPr>
              <a:t>왜냐하면  </a:t>
            </a:r>
            <a:r>
              <a:rPr dirty="0" sz="2800" spc="-5">
                <a:latin typeface="Times New Roman"/>
                <a:cs typeface="Times New Roman"/>
              </a:rPr>
              <a:t>S</a:t>
            </a:r>
            <a:r>
              <a:rPr dirty="0" baseline="-21021" sz="2775" spc="-7">
                <a:latin typeface="Times New Roman"/>
                <a:cs typeface="Times New Roman"/>
              </a:rPr>
              <a:t>i</a:t>
            </a:r>
            <a:r>
              <a:rPr dirty="0" sz="2800" spc="-5">
                <a:latin typeface="돋움"/>
                <a:cs typeface="돋움"/>
              </a:rPr>
              <a:t>의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원소들은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커버된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것이기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때문이다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r>
              <a:rPr dirty="0" sz="2800" spc="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따라서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  </a:t>
            </a:r>
            <a:r>
              <a:rPr dirty="0" sz="2800" spc="-5">
                <a:latin typeface="돋움"/>
                <a:cs typeface="돋움"/>
              </a:rPr>
              <a:t>는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아직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커버되지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않은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원소들의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집합이다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5: S</a:t>
            </a:r>
            <a:r>
              <a:rPr dirty="0" baseline="-21021" sz="2775" spc="-7">
                <a:latin typeface="Times New Roman"/>
                <a:cs typeface="Times New Roman"/>
              </a:rPr>
              <a:t>i</a:t>
            </a:r>
            <a:r>
              <a:rPr dirty="0" sz="2800" spc="-5">
                <a:latin typeface="돋움"/>
                <a:cs typeface="돋움"/>
              </a:rPr>
              <a:t>를 </a:t>
            </a:r>
            <a:r>
              <a:rPr dirty="0" sz="2800" spc="-5">
                <a:latin typeface="Times New Roman"/>
                <a:cs typeface="Times New Roman"/>
              </a:rPr>
              <a:t>F</a:t>
            </a:r>
            <a:r>
              <a:rPr dirty="0" sz="2800" spc="-5">
                <a:latin typeface="돋움"/>
                <a:cs typeface="돋움"/>
              </a:rPr>
              <a:t>로부터 제거하여</a:t>
            </a:r>
            <a:r>
              <a:rPr dirty="0" sz="2800" spc="-5">
                <a:latin typeface="Times New Roman"/>
                <a:cs typeface="Times New Roman"/>
              </a:rPr>
              <a:t>, S</a:t>
            </a:r>
            <a:r>
              <a:rPr dirty="0" baseline="-21021" sz="2775" spc="-7">
                <a:latin typeface="Times New Roman"/>
                <a:cs typeface="Times New Roman"/>
              </a:rPr>
              <a:t>i</a:t>
            </a:r>
            <a:r>
              <a:rPr dirty="0" sz="2800" spc="-5">
                <a:latin typeface="돋움"/>
                <a:cs typeface="돋움"/>
              </a:rPr>
              <a:t>가 </a:t>
            </a:r>
            <a:r>
              <a:rPr dirty="0" sz="2800" spc="-5">
                <a:latin typeface="Times New Roman"/>
                <a:cs typeface="Times New Roman"/>
              </a:rPr>
              <a:t>line 3</a:t>
            </a:r>
            <a:r>
              <a:rPr dirty="0" sz="2800" spc="-5">
                <a:latin typeface="돋움"/>
                <a:cs typeface="돋움"/>
              </a:rPr>
              <a:t>에서 더  이상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고려되지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않도록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하며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</a:t>
            </a:r>
            <a:r>
              <a:rPr dirty="0" baseline="-21021" sz="2775" spc="-7">
                <a:latin typeface="Times New Roman"/>
                <a:cs typeface="Times New Roman"/>
              </a:rPr>
              <a:t>i</a:t>
            </a:r>
            <a:r>
              <a:rPr dirty="0" sz="2800" spc="-5">
                <a:latin typeface="돋움"/>
                <a:cs typeface="돋움"/>
              </a:rPr>
              <a:t>를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집합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커버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</a:t>
            </a:r>
            <a:r>
              <a:rPr dirty="0" sz="2800" spc="-10">
                <a:latin typeface="돋움"/>
                <a:cs typeface="돋움"/>
              </a:rPr>
              <a:t>에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추  가한다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6: </a:t>
            </a:r>
            <a:r>
              <a:rPr dirty="0" sz="2800" spc="-10">
                <a:latin typeface="Times New Roman"/>
                <a:cs typeface="Times New Roman"/>
              </a:rPr>
              <a:t>C</a:t>
            </a:r>
            <a:r>
              <a:rPr dirty="0" sz="2800" spc="-10">
                <a:latin typeface="돋움"/>
                <a:cs typeface="돋움"/>
              </a:rPr>
              <a:t>를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리턴한다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0926" y="716356"/>
            <a:ext cx="55022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SetCover </a:t>
            </a:r>
            <a:r>
              <a:rPr dirty="0" sz="3200">
                <a:solidFill>
                  <a:srgbClr val="FF0000"/>
                </a:solidFill>
              </a:rPr>
              <a:t>알고리즘의 수행</a:t>
            </a:r>
            <a:r>
              <a:rPr dirty="0" sz="3200" spc="-650">
                <a:solidFill>
                  <a:srgbClr val="FF0000"/>
                </a:solidFill>
              </a:rPr>
              <a:t> </a:t>
            </a:r>
            <a:r>
              <a:rPr dirty="0" sz="3200">
                <a:solidFill>
                  <a:srgbClr val="FF0000"/>
                </a:solidFill>
              </a:rPr>
              <a:t>과정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8956" y="1506234"/>
            <a:ext cx="5660390" cy="103124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800" spc="-5">
                <a:latin typeface="Times New Roman"/>
                <a:cs typeface="Times New Roman"/>
              </a:rPr>
              <a:t>U={1, 2, 3, 4, 5, 6, 7, 8, 9,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10}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800">
                <a:latin typeface="Times New Roman"/>
                <a:cs typeface="Times New Roman"/>
              </a:rPr>
              <a:t>F={S</a:t>
            </a:r>
            <a:r>
              <a:rPr dirty="0" baseline="-21021" sz="2775">
                <a:latin typeface="Times New Roman"/>
                <a:cs typeface="Times New Roman"/>
              </a:rPr>
              <a:t>1</a:t>
            </a:r>
            <a:r>
              <a:rPr dirty="0" sz="2800">
                <a:latin typeface="Times New Roman"/>
                <a:cs typeface="Times New Roman"/>
              </a:rPr>
              <a:t>, S</a:t>
            </a:r>
            <a:r>
              <a:rPr dirty="0" baseline="-21021" sz="2775">
                <a:latin typeface="Times New Roman"/>
                <a:cs typeface="Times New Roman"/>
              </a:rPr>
              <a:t>2</a:t>
            </a:r>
            <a:r>
              <a:rPr dirty="0" sz="2800">
                <a:latin typeface="Times New Roman"/>
                <a:cs typeface="Times New Roman"/>
              </a:rPr>
              <a:t>, S</a:t>
            </a:r>
            <a:r>
              <a:rPr dirty="0" baseline="-21021" sz="2775">
                <a:latin typeface="Times New Roman"/>
                <a:cs typeface="Times New Roman"/>
              </a:rPr>
              <a:t>3</a:t>
            </a:r>
            <a:r>
              <a:rPr dirty="0" sz="2800">
                <a:latin typeface="Times New Roman"/>
                <a:cs typeface="Times New Roman"/>
              </a:rPr>
              <a:t>, S</a:t>
            </a:r>
            <a:r>
              <a:rPr dirty="0" baseline="-21021" sz="2775">
                <a:latin typeface="Times New Roman"/>
                <a:cs typeface="Times New Roman"/>
              </a:rPr>
              <a:t>4</a:t>
            </a:r>
            <a:r>
              <a:rPr dirty="0" sz="2800">
                <a:latin typeface="Times New Roman"/>
                <a:cs typeface="Times New Roman"/>
              </a:rPr>
              <a:t>, S</a:t>
            </a:r>
            <a:r>
              <a:rPr dirty="0" baseline="-21021" sz="2775">
                <a:latin typeface="Times New Roman"/>
                <a:cs typeface="Times New Roman"/>
              </a:rPr>
              <a:t>5</a:t>
            </a:r>
            <a:r>
              <a:rPr dirty="0" sz="2800">
                <a:latin typeface="Times New Roman"/>
                <a:cs typeface="Times New Roman"/>
              </a:rPr>
              <a:t>, S</a:t>
            </a:r>
            <a:r>
              <a:rPr dirty="0" baseline="-21021" sz="2775">
                <a:latin typeface="Times New Roman"/>
                <a:cs typeface="Times New Roman"/>
              </a:rPr>
              <a:t>6</a:t>
            </a:r>
            <a:r>
              <a:rPr dirty="0" sz="2800">
                <a:latin typeface="Times New Roman"/>
                <a:cs typeface="Times New Roman"/>
              </a:rPr>
              <a:t>, S</a:t>
            </a:r>
            <a:r>
              <a:rPr dirty="0" baseline="-21021" sz="2775">
                <a:latin typeface="Times New Roman"/>
                <a:cs typeface="Times New Roman"/>
              </a:rPr>
              <a:t>7</a:t>
            </a:r>
            <a:r>
              <a:rPr dirty="0" sz="2800">
                <a:latin typeface="Times New Roman"/>
                <a:cs typeface="Times New Roman"/>
              </a:rPr>
              <a:t>, S</a:t>
            </a:r>
            <a:r>
              <a:rPr dirty="0" baseline="-21021" sz="2775">
                <a:latin typeface="Times New Roman"/>
                <a:cs typeface="Times New Roman"/>
              </a:rPr>
              <a:t>8</a:t>
            </a:r>
            <a:r>
              <a:rPr dirty="0" sz="2800">
                <a:latin typeface="Times New Roman"/>
                <a:cs typeface="Times New Roman"/>
              </a:rPr>
              <a:t>, S</a:t>
            </a:r>
            <a:r>
              <a:rPr dirty="0" baseline="-21021" sz="2775">
                <a:latin typeface="Times New Roman"/>
                <a:cs typeface="Times New Roman"/>
              </a:rPr>
              <a:t>9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</a:t>
            </a:r>
            <a:r>
              <a:rPr dirty="0" baseline="-21021" sz="2775">
                <a:latin typeface="Times New Roman"/>
                <a:cs typeface="Times New Roman"/>
              </a:rPr>
              <a:t>10</a:t>
            </a:r>
            <a:r>
              <a:rPr dirty="0" sz="280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8956" y="2511958"/>
            <a:ext cx="2839720" cy="254063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800">
                <a:latin typeface="Times New Roman"/>
                <a:cs typeface="Times New Roman"/>
              </a:rPr>
              <a:t>S</a:t>
            </a:r>
            <a:r>
              <a:rPr dirty="0" baseline="-21021" sz="2775">
                <a:latin typeface="Times New Roman"/>
                <a:cs typeface="Times New Roman"/>
              </a:rPr>
              <a:t>1</a:t>
            </a:r>
            <a:r>
              <a:rPr dirty="0" sz="2800">
                <a:latin typeface="Times New Roman"/>
                <a:cs typeface="Times New Roman"/>
              </a:rPr>
              <a:t>={1, </a:t>
            </a:r>
            <a:r>
              <a:rPr dirty="0" sz="2800" spc="-5">
                <a:latin typeface="Times New Roman"/>
                <a:cs typeface="Times New Roman"/>
              </a:rPr>
              <a:t>2, 3,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8}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800">
                <a:latin typeface="Times New Roman"/>
                <a:cs typeface="Times New Roman"/>
              </a:rPr>
              <a:t>S</a:t>
            </a:r>
            <a:r>
              <a:rPr dirty="0" baseline="-21021" sz="2775">
                <a:latin typeface="Times New Roman"/>
                <a:cs typeface="Times New Roman"/>
              </a:rPr>
              <a:t>2</a:t>
            </a:r>
            <a:r>
              <a:rPr dirty="0" sz="2800">
                <a:latin typeface="Times New Roman"/>
                <a:cs typeface="Times New Roman"/>
              </a:rPr>
              <a:t>={1, </a:t>
            </a:r>
            <a:r>
              <a:rPr dirty="0" sz="2800" spc="-5">
                <a:latin typeface="Times New Roman"/>
                <a:cs typeface="Times New Roman"/>
              </a:rPr>
              <a:t>2, 3, 4,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8}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800">
                <a:latin typeface="Times New Roman"/>
                <a:cs typeface="Times New Roman"/>
              </a:rPr>
              <a:t>S</a:t>
            </a:r>
            <a:r>
              <a:rPr dirty="0" baseline="-21021" sz="2775">
                <a:latin typeface="Times New Roman"/>
                <a:cs typeface="Times New Roman"/>
              </a:rPr>
              <a:t>3</a:t>
            </a:r>
            <a:r>
              <a:rPr dirty="0" sz="2800">
                <a:latin typeface="Times New Roman"/>
                <a:cs typeface="Times New Roman"/>
              </a:rPr>
              <a:t>={1, </a:t>
            </a:r>
            <a:r>
              <a:rPr dirty="0" sz="2800" spc="-5">
                <a:latin typeface="Times New Roman"/>
                <a:cs typeface="Times New Roman"/>
              </a:rPr>
              <a:t>2, 3,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4}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800">
                <a:latin typeface="Times New Roman"/>
                <a:cs typeface="Times New Roman"/>
              </a:rPr>
              <a:t>S</a:t>
            </a:r>
            <a:r>
              <a:rPr dirty="0" baseline="-21021" sz="2775">
                <a:latin typeface="Times New Roman"/>
                <a:cs typeface="Times New Roman"/>
              </a:rPr>
              <a:t>4</a:t>
            </a:r>
            <a:r>
              <a:rPr dirty="0" sz="2800">
                <a:latin typeface="Times New Roman"/>
                <a:cs typeface="Times New Roman"/>
              </a:rPr>
              <a:t>={2, </a:t>
            </a:r>
            <a:r>
              <a:rPr dirty="0" sz="2800" spc="-5">
                <a:latin typeface="Times New Roman"/>
                <a:cs typeface="Times New Roman"/>
              </a:rPr>
              <a:t>3, 4, 5, 7,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8}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800">
                <a:latin typeface="Times New Roman"/>
                <a:cs typeface="Times New Roman"/>
              </a:rPr>
              <a:t>S</a:t>
            </a:r>
            <a:r>
              <a:rPr dirty="0" baseline="-21021" sz="2775">
                <a:latin typeface="Times New Roman"/>
                <a:cs typeface="Times New Roman"/>
              </a:rPr>
              <a:t>5</a:t>
            </a:r>
            <a:r>
              <a:rPr dirty="0" sz="2800">
                <a:latin typeface="Times New Roman"/>
                <a:cs typeface="Times New Roman"/>
              </a:rPr>
              <a:t>={4, </a:t>
            </a:r>
            <a:r>
              <a:rPr dirty="0" sz="2800" spc="-5">
                <a:latin typeface="Times New Roman"/>
                <a:cs typeface="Times New Roman"/>
              </a:rPr>
              <a:t>5, 6,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7}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4175" y="2511958"/>
            <a:ext cx="2664460" cy="254063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800">
                <a:latin typeface="Times New Roman"/>
                <a:cs typeface="Times New Roman"/>
              </a:rPr>
              <a:t>S</a:t>
            </a:r>
            <a:r>
              <a:rPr dirty="0" baseline="-21021" sz="2775">
                <a:latin typeface="Times New Roman"/>
                <a:cs typeface="Times New Roman"/>
              </a:rPr>
              <a:t>6</a:t>
            </a:r>
            <a:r>
              <a:rPr dirty="0" sz="2800">
                <a:latin typeface="Times New Roman"/>
                <a:cs typeface="Times New Roman"/>
              </a:rPr>
              <a:t>={5, 6, 7, </a:t>
            </a:r>
            <a:r>
              <a:rPr dirty="0" sz="2800" spc="-5">
                <a:latin typeface="Times New Roman"/>
                <a:cs typeface="Times New Roman"/>
              </a:rPr>
              <a:t>9,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10}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800">
                <a:latin typeface="Times New Roman"/>
                <a:cs typeface="Times New Roman"/>
              </a:rPr>
              <a:t>S</a:t>
            </a:r>
            <a:r>
              <a:rPr dirty="0" baseline="-21021" sz="2775">
                <a:latin typeface="Times New Roman"/>
                <a:cs typeface="Times New Roman"/>
              </a:rPr>
              <a:t>7</a:t>
            </a:r>
            <a:r>
              <a:rPr dirty="0" sz="2800">
                <a:latin typeface="Times New Roman"/>
                <a:cs typeface="Times New Roman"/>
              </a:rPr>
              <a:t>={4, 5, 6,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7}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800">
                <a:latin typeface="Times New Roman"/>
                <a:cs typeface="Times New Roman"/>
              </a:rPr>
              <a:t>S</a:t>
            </a:r>
            <a:r>
              <a:rPr dirty="0" baseline="-21021" sz="2775">
                <a:latin typeface="Times New Roman"/>
                <a:cs typeface="Times New Roman"/>
              </a:rPr>
              <a:t>8</a:t>
            </a:r>
            <a:r>
              <a:rPr dirty="0" sz="2800">
                <a:latin typeface="Times New Roman"/>
                <a:cs typeface="Times New Roman"/>
              </a:rPr>
              <a:t>={1, 2, 4,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8}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800">
                <a:latin typeface="Times New Roman"/>
                <a:cs typeface="Times New Roman"/>
              </a:rPr>
              <a:t>S</a:t>
            </a:r>
            <a:r>
              <a:rPr dirty="0" baseline="-21021" sz="2775">
                <a:latin typeface="Times New Roman"/>
                <a:cs typeface="Times New Roman"/>
              </a:rPr>
              <a:t>9</a:t>
            </a:r>
            <a:r>
              <a:rPr dirty="0" sz="2800">
                <a:latin typeface="Times New Roman"/>
                <a:cs typeface="Times New Roman"/>
              </a:rPr>
              <a:t>={6,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9}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800">
                <a:latin typeface="Times New Roman"/>
                <a:cs typeface="Times New Roman"/>
              </a:rPr>
              <a:t>S</a:t>
            </a:r>
            <a:r>
              <a:rPr dirty="0" baseline="-21021" sz="2775">
                <a:latin typeface="Times New Roman"/>
                <a:cs typeface="Times New Roman"/>
              </a:rPr>
              <a:t>10</a:t>
            </a:r>
            <a:r>
              <a:rPr dirty="0" sz="2800">
                <a:latin typeface="Times New Roman"/>
                <a:cs typeface="Times New Roman"/>
              </a:rPr>
              <a:t>={6, </a:t>
            </a:r>
            <a:r>
              <a:rPr dirty="0" sz="2800" spc="-5">
                <a:latin typeface="Times New Roman"/>
                <a:cs typeface="Times New Roman"/>
              </a:rPr>
              <a:t>10}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717880"/>
            <a:ext cx="8071484" cy="52095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600">
                <a:latin typeface="Times New Roman"/>
                <a:cs typeface="Times New Roman"/>
              </a:rPr>
              <a:t>Line 1: C = </a:t>
            </a:r>
            <a:r>
              <a:rPr dirty="0" sz="2600">
                <a:latin typeface="Cambria Math"/>
                <a:cs typeface="Cambria Math"/>
              </a:rPr>
              <a:t>∅</a:t>
            </a:r>
            <a:r>
              <a:rPr dirty="0" sz="2600">
                <a:latin typeface="돋움"/>
                <a:cs typeface="돋움"/>
              </a:rPr>
              <a:t>로</a:t>
            </a:r>
            <a:r>
              <a:rPr dirty="0" sz="2600" spc="-26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초기화</a:t>
            </a:r>
            <a:endParaRPr sz="2600">
              <a:latin typeface="돋움"/>
              <a:cs typeface="돋움"/>
            </a:endParaRPr>
          </a:p>
          <a:p>
            <a:pPr marL="355600" indent="-342900">
              <a:lnSpc>
                <a:spcPct val="100000"/>
              </a:lnSpc>
              <a:spcBef>
                <a:spcPts val="24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600">
                <a:latin typeface="Times New Roman"/>
                <a:cs typeface="Times New Roman"/>
              </a:rPr>
              <a:t>Line 2: while-</a:t>
            </a:r>
            <a:r>
              <a:rPr dirty="0" sz="2600">
                <a:latin typeface="돋움"/>
                <a:cs typeface="돋움"/>
              </a:rPr>
              <a:t>조건 </a:t>
            </a:r>
            <a:r>
              <a:rPr dirty="0" sz="2600" spc="-5">
                <a:latin typeface="Times New Roman"/>
                <a:cs typeface="Times New Roman"/>
              </a:rPr>
              <a:t>(U </a:t>
            </a:r>
            <a:r>
              <a:rPr dirty="0" sz="2600">
                <a:latin typeface="Times New Roman"/>
                <a:cs typeface="Times New Roman"/>
              </a:rPr>
              <a:t>≠ </a:t>
            </a:r>
            <a:r>
              <a:rPr dirty="0" sz="2600" spc="-5">
                <a:latin typeface="Cambria Math"/>
                <a:cs typeface="Cambria Math"/>
              </a:rPr>
              <a:t>∅</a:t>
            </a:r>
            <a:r>
              <a:rPr dirty="0" sz="2600" spc="-5">
                <a:latin typeface="Times New Roman"/>
                <a:cs typeface="Times New Roman"/>
              </a:rPr>
              <a:t>) </a:t>
            </a:r>
            <a:r>
              <a:rPr dirty="0" sz="2600">
                <a:latin typeface="Times New Roman"/>
                <a:cs typeface="Times New Roman"/>
              </a:rPr>
              <a:t>= </a:t>
            </a:r>
            <a:r>
              <a:rPr dirty="0" sz="2600" spc="-5">
                <a:latin typeface="Times New Roman"/>
                <a:cs typeface="Times New Roman"/>
              </a:rPr>
              <a:t>({1, </a:t>
            </a:r>
            <a:r>
              <a:rPr dirty="0" sz="2600">
                <a:latin typeface="Times New Roman"/>
                <a:cs typeface="Times New Roman"/>
              </a:rPr>
              <a:t>2, 3, 4, 5, 6, 7, 8, 9,</a:t>
            </a:r>
            <a:r>
              <a:rPr dirty="0" sz="2600" spc="-3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10</a:t>
            </a:r>
            <a:endParaRPr sz="2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600">
                <a:latin typeface="Times New Roman"/>
                <a:cs typeface="Times New Roman"/>
              </a:rPr>
              <a:t>} ≠ </a:t>
            </a:r>
            <a:r>
              <a:rPr dirty="0" sz="2600" spc="-5">
                <a:latin typeface="Cambria Math"/>
                <a:cs typeface="Cambria Math"/>
              </a:rPr>
              <a:t>∅</a:t>
            </a:r>
            <a:r>
              <a:rPr dirty="0" sz="2600" spc="-5">
                <a:latin typeface="Times New Roman"/>
                <a:cs typeface="Times New Roman"/>
              </a:rPr>
              <a:t>)</a:t>
            </a:r>
            <a:r>
              <a:rPr dirty="0" sz="2600" spc="-5">
                <a:latin typeface="돋움"/>
                <a:cs typeface="돋움"/>
              </a:rPr>
              <a:t>이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‘참’이다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600">
                <a:latin typeface="Times New Roman"/>
                <a:cs typeface="Times New Roman"/>
              </a:rPr>
              <a:t>Line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3: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</a:t>
            </a:r>
            <a:r>
              <a:rPr dirty="0" sz="2600">
                <a:latin typeface="돋움"/>
                <a:cs typeface="돋움"/>
              </a:rPr>
              <a:t>의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원소를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가장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많이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커버하는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집합인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 spc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baseline="-21241" sz="2550" spc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dirty="0" baseline="-21241" sz="25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{2</a:t>
            </a:r>
            <a:endParaRPr sz="2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600">
                <a:latin typeface="Times New Roman"/>
                <a:cs typeface="Times New Roman"/>
              </a:rPr>
              <a:t>, 3, 4, 5, 7, 8}</a:t>
            </a:r>
            <a:r>
              <a:rPr dirty="0" sz="2600">
                <a:latin typeface="돋움"/>
                <a:cs typeface="돋움"/>
              </a:rPr>
              <a:t>을 </a:t>
            </a:r>
            <a:r>
              <a:rPr dirty="0" sz="2600">
                <a:latin typeface="Times New Roman"/>
                <a:cs typeface="Times New Roman"/>
              </a:rPr>
              <a:t>F</a:t>
            </a:r>
            <a:r>
              <a:rPr dirty="0" sz="2600">
                <a:latin typeface="돋움"/>
                <a:cs typeface="돋움"/>
              </a:rPr>
              <a:t>에서</a:t>
            </a:r>
            <a:r>
              <a:rPr dirty="0" sz="2600" spc="-484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선택한다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3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600">
                <a:latin typeface="Times New Roman"/>
                <a:cs typeface="Times New Roman"/>
              </a:rPr>
              <a:t>Line 4: U = U – </a:t>
            </a:r>
            <a:r>
              <a:rPr dirty="0" sz="2600" spc="0">
                <a:latin typeface="Times New Roman"/>
                <a:cs typeface="Times New Roman"/>
              </a:rPr>
              <a:t>S</a:t>
            </a:r>
            <a:r>
              <a:rPr dirty="0" baseline="-21241" sz="2550" spc="0">
                <a:latin typeface="Times New Roman"/>
                <a:cs typeface="Times New Roman"/>
              </a:rPr>
              <a:t>4 </a:t>
            </a:r>
            <a:r>
              <a:rPr dirty="0" sz="2600">
                <a:latin typeface="Times New Roman"/>
                <a:cs typeface="Times New Roman"/>
              </a:rPr>
              <a:t>= </a:t>
            </a:r>
            <a:r>
              <a:rPr dirty="0" sz="2600" spc="-5">
                <a:latin typeface="Times New Roman"/>
                <a:cs typeface="Times New Roman"/>
              </a:rPr>
              <a:t>{1, </a:t>
            </a:r>
            <a:r>
              <a:rPr dirty="0" sz="2600">
                <a:latin typeface="Times New Roman"/>
                <a:cs typeface="Times New Roman"/>
              </a:rPr>
              <a:t>2, 3, 4, 5, 6, 7, 8, 9, 10} – {2,</a:t>
            </a:r>
            <a:r>
              <a:rPr dirty="0" sz="2600" spc="-114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3,</a:t>
            </a:r>
            <a:endParaRPr sz="2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600">
                <a:latin typeface="Times New Roman"/>
                <a:cs typeface="Times New Roman"/>
              </a:rPr>
              <a:t>4, 5, 7, 8} = </a:t>
            </a:r>
            <a:r>
              <a:rPr dirty="0" sz="2600" spc="-5">
                <a:latin typeface="Times New Roman"/>
                <a:cs typeface="Times New Roman"/>
              </a:rPr>
              <a:t>{1, </a:t>
            </a:r>
            <a:r>
              <a:rPr dirty="0" sz="2600">
                <a:latin typeface="Times New Roman"/>
                <a:cs typeface="Times New Roman"/>
              </a:rPr>
              <a:t>6, 9,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10}</a:t>
            </a:r>
            <a:endParaRPr sz="2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243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600">
                <a:latin typeface="Times New Roman"/>
                <a:cs typeface="Times New Roman"/>
              </a:rPr>
              <a:t>Line 5: </a:t>
            </a:r>
            <a:r>
              <a:rPr dirty="0" sz="2600" spc="0">
                <a:latin typeface="Times New Roman"/>
                <a:cs typeface="Times New Roman"/>
              </a:rPr>
              <a:t>S</a:t>
            </a:r>
            <a:r>
              <a:rPr dirty="0" baseline="-21241" sz="2550" spc="0">
                <a:latin typeface="Times New Roman"/>
                <a:cs typeface="Times New Roman"/>
              </a:rPr>
              <a:t>4</a:t>
            </a:r>
            <a:r>
              <a:rPr dirty="0" sz="2600" spc="0">
                <a:latin typeface="돋움"/>
                <a:cs typeface="돋움"/>
              </a:rPr>
              <a:t>를 </a:t>
            </a:r>
            <a:r>
              <a:rPr dirty="0" sz="2600">
                <a:latin typeface="Times New Roman"/>
                <a:cs typeface="Times New Roman"/>
              </a:rPr>
              <a:t>F</a:t>
            </a:r>
            <a:r>
              <a:rPr dirty="0" sz="2600">
                <a:latin typeface="돋움"/>
                <a:cs typeface="돋움"/>
              </a:rPr>
              <a:t>에서 제거한다</a:t>
            </a:r>
            <a:r>
              <a:rPr dirty="0" sz="2600">
                <a:latin typeface="Times New Roman"/>
                <a:cs typeface="Times New Roman"/>
              </a:rPr>
              <a:t>. </a:t>
            </a:r>
            <a:r>
              <a:rPr dirty="0" sz="2200" spc="-5">
                <a:latin typeface="돋움"/>
                <a:cs typeface="돋움"/>
              </a:rPr>
              <a:t>즉</a:t>
            </a:r>
            <a:r>
              <a:rPr dirty="0" sz="2200" spc="-5">
                <a:latin typeface="Times New Roman"/>
                <a:cs typeface="Times New Roman"/>
              </a:rPr>
              <a:t>, </a:t>
            </a:r>
            <a:r>
              <a:rPr dirty="0" sz="2600">
                <a:latin typeface="Times New Roman"/>
                <a:cs typeface="Times New Roman"/>
              </a:rPr>
              <a:t>F ={ S</a:t>
            </a:r>
            <a:r>
              <a:rPr dirty="0" baseline="-21241" sz="2550">
                <a:latin typeface="Times New Roman"/>
                <a:cs typeface="Times New Roman"/>
              </a:rPr>
              <a:t>1</a:t>
            </a:r>
            <a:r>
              <a:rPr dirty="0" sz="2600">
                <a:latin typeface="Times New Roman"/>
                <a:cs typeface="Times New Roman"/>
              </a:rPr>
              <a:t>, S</a:t>
            </a:r>
            <a:r>
              <a:rPr dirty="0" baseline="-21241" sz="2550">
                <a:latin typeface="Times New Roman"/>
                <a:cs typeface="Times New Roman"/>
              </a:rPr>
              <a:t>2</a:t>
            </a:r>
            <a:r>
              <a:rPr dirty="0" sz="2600">
                <a:latin typeface="Times New Roman"/>
                <a:cs typeface="Times New Roman"/>
              </a:rPr>
              <a:t>, S</a:t>
            </a:r>
            <a:r>
              <a:rPr dirty="0" baseline="-21241" sz="2550">
                <a:latin typeface="Times New Roman"/>
                <a:cs typeface="Times New Roman"/>
              </a:rPr>
              <a:t>3</a:t>
            </a:r>
            <a:r>
              <a:rPr dirty="0" sz="2600">
                <a:latin typeface="Times New Roman"/>
                <a:cs typeface="Times New Roman"/>
              </a:rPr>
              <a:t>, S</a:t>
            </a:r>
            <a:r>
              <a:rPr dirty="0" baseline="-21241" sz="2550">
                <a:latin typeface="Times New Roman"/>
                <a:cs typeface="Times New Roman"/>
              </a:rPr>
              <a:t>4</a:t>
            </a:r>
            <a:r>
              <a:rPr dirty="0" sz="2600">
                <a:latin typeface="Times New Roman"/>
                <a:cs typeface="Times New Roman"/>
              </a:rPr>
              <a:t>, </a:t>
            </a:r>
            <a:r>
              <a:rPr dirty="0" sz="2600" spc="0">
                <a:latin typeface="Times New Roman"/>
                <a:cs typeface="Times New Roman"/>
              </a:rPr>
              <a:t>S</a:t>
            </a:r>
            <a:r>
              <a:rPr dirty="0" baseline="-21241" sz="2550" spc="0">
                <a:latin typeface="Times New Roman"/>
                <a:cs typeface="Times New Roman"/>
              </a:rPr>
              <a:t>5</a:t>
            </a:r>
            <a:r>
              <a:rPr dirty="0" sz="2600" spc="0">
                <a:latin typeface="Times New Roman"/>
                <a:cs typeface="Times New Roman"/>
              </a:rPr>
              <a:t>,  S</a:t>
            </a:r>
            <a:r>
              <a:rPr dirty="0" baseline="-21241" sz="2550" spc="0">
                <a:latin typeface="Times New Roman"/>
                <a:cs typeface="Times New Roman"/>
              </a:rPr>
              <a:t>6</a:t>
            </a:r>
            <a:r>
              <a:rPr dirty="0" sz="2600" spc="0">
                <a:latin typeface="Times New Roman"/>
                <a:cs typeface="Times New Roman"/>
              </a:rPr>
              <a:t>, S</a:t>
            </a:r>
            <a:r>
              <a:rPr dirty="0" baseline="-21241" sz="2550" spc="0">
                <a:latin typeface="Times New Roman"/>
                <a:cs typeface="Times New Roman"/>
              </a:rPr>
              <a:t>7</a:t>
            </a:r>
            <a:r>
              <a:rPr dirty="0" sz="2600" spc="0">
                <a:latin typeface="Times New Roman"/>
                <a:cs typeface="Times New Roman"/>
              </a:rPr>
              <a:t>, S</a:t>
            </a:r>
            <a:r>
              <a:rPr dirty="0" baseline="-21241" sz="2550" spc="0">
                <a:latin typeface="Times New Roman"/>
                <a:cs typeface="Times New Roman"/>
              </a:rPr>
              <a:t>8</a:t>
            </a:r>
            <a:r>
              <a:rPr dirty="0" sz="2600" spc="0">
                <a:latin typeface="Times New Roman"/>
                <a:cs typeface="Times New Roman"/>
              </a:rPr>
              <a:t>, S</a:t>
            </a:r>
            <a:r>
              <a:rPr dirty="0" baseline="-21241" sz="2550" spc="0">
                <a:latin typeface="Times New Roman"/>
                <a:cs typeface="Times New Roman"/>
              </a:rPr>
              <a:t>9</a:t>
            </a:r>
            <a:r>
              <a:rPr dirty="0" sz="2600" spc="0">
                <a:latin typeface="Times New Roman"/>
                <a:cs typeface="Times New Roman"/>
              </a:rPr>
              <a:t>, S</a:t>
            </a:r>
            <a:r>
              <a:rPr dirty="0" baseline="-21241" sz="2550" spc="0">
                <a:latin typeface="Times New Roman"/>
                <a:cs typeface="Times New Roman"/>
              </a:rPr>
              <a:t>10</a:t>
            </a:r>
            <a:r>
              <a:rPr dirty="0" sz="2600" spc="0">
                <a:latin typeface="Times New Roman"/>
                <a:cs typeface="Times New Roman"/>
              </a:rPr>
              <a:t>} </a:t>
            </a:r>
            <a:r>
              <a:rPr dirty="0" sz="2600">
                <a:latin typeface="Times New Roman"/>
                <a:cs typeface="Times New Roman"/>
              </a:rPr>
              <a:t>– {S</a:t>
            </a:r>
            <a:r>
              <a:rPr dirty="0" baseline="-21241" sz="2550">
                <a:latin typeface="Times New Roman"/>
                <a:cs typeface="Times New Roman"/>
              </a:rPr>
              <a:t>4</a:t>
            </a:r>
            <a:r>
              <a:rPr dirty="0" sz="2600">
                <a:latin typeface="Times New Roman"/>
                <a:cs typeface="Times New Roman"/>
              </a:rPr>
              <a:t>} = {S</a:t>
            </a:r>
            <a:r>
              <a:rPr dirty="0" baseline="-21241" sz="2550">
                <a:latin typeface="Times New Roman"/>
                <a:cs typeface="Times New Roman"/>
              </a:rPr>
              <a:t>1</a:t>
            </a:r>
            <a:r>
              <a:rPr dirty="0" sz="2600">
                <a:latin typeface="Times New Roman"/>
                <a:cs typeface="Times New Roman"/>
              </a:rPr>
              <a:t>, </a:t>
            </a:r>
            <a:r>
              <a:rPr dirty="0" sz="2600" spc="0">
                <a:latin typeface="Times New Roman"/>
                <a:cs typeface="Times New Roman"/>
              </a:rPr>
              <a:t>S</a:t>
            </a:r>
            <a:r>
              <a:rPr dirty="0" baseline="-21241" sz="2550" spc="0">
                <a:latin typeface="Times New Roman"/>
                <a:cs typeface="Times New Roman"/>
              </a:rPr>
              <a:t>2</a:t>
            </a:r>
            <a:r>
              <a:rPr dirty="0" sz="2600" spc="0">
                <a:latin typeface="Times New Roman"/>
                <a:cs typeface="Times New Roman"/>
              </a:rPr>
              <a:t>, S</a:t>
            </a:r>
            <a:r>
              <a:rPr dirty="0" baseline="-21241" sz="2550" spc="0">
                <a:latin typeface="Times New Roman"/>
                <a:cs typeface="Times New Roman"/>
              </a:rPr>
              <a:t>3</a:t>
            </a:r>
            <a:r>
              <a:rPr dirty="0" sz="2600" spc="0">
                <a:latin typeface="Times New Roman"/>
                <a:cs typeface="Times New Roman"/>
              </a:rPr>
              <a:t>, S</a:t>
            </a:r>
            <a:r>
              <a:rPr dirty="0" baseline="-21241" sz="2550" spc="0">
                <a:latin typeface="Times New Roman"/>
                <a:cs typeface="Times New Roman"/>
              </a:rPr>
              <a:t>5</a:t>
            </a:r>
            <a:r>
              <a:rPr dirty="0" sz="2600" spc="0">
                <a:latin typeface="Times New Roman"/>
                <a:cs typeface="Times New Roman"/>
              </a:rPr>
              <a:t>, S</a:t>
            </a:r>
            <a:r>
              <a:rPr dirty="0" baseline="-21241" sz="2550" spc="0">
                <a:latin typeface="Times New Roman"/>
                <a:cs typeface="Times New Roman"/>
              </a:rPr>
              <a:t>6</a:t>
            </a:r>
            <a:r>
              <a:rPr dirty="0" sz="2600" spc="0">
                <a:latin typeface="Times New Roman"/>
                <a:cs typeface="Times New Roman"/>
              </a:rPr>
              <a:t>, S</a:t>
            </a:r>
            <a:r>
              <a:rPr dirty="0" baseline="-21241" sz="2550" spc="0">
                <a:latin typeface="Times New Roman"/>
                <a:cs typeface="Times New Roman"/>
              </a:rPr>
              <a:t>7</a:t>
            </a:r>
            <a:r>
              <a:rPr dirty="0" sz="2600" spc="0">
                <a:latin typeface="Times New Roman"/>
                <a:cs typeface="Times New Roman"/>
              </a:rPr>
              <a:t>, S</a:t>
            </a:r>
            <a:r>
              <a:rPr dirty="0" baseline="-21241" sz="2550" spc="0">
                <a:latin typeface="Times New Roman"/>
                <a:cs typeface="Times New Roman"/>
              </a:rPr>
              <a:t>8</a:t>
            </a:r>
            <a:r>
              <a:rPr dirty="0" sz="2600" spc="0">
                <a:latin typeface="Times New Roman"/>
                <a:cs typeface="Times New Roman"/>
              </a:rPr>
              <a:t>, S</a:t>
            </a:r>
            <a:r>
              <a:rPr dirty="0" baseline="-21241" sz="2550" spc="0">
                <a:latin typeface="Times New Roman"/>
                <a:cs typeface="Times New Roman"/>
              </a:rPr>
              <a:t>9</a:t>
            </a:r>
            <a:r>
              <a:rPr dirty="0" sz="2600" spc="0">
                <a:latin typeface="Times New Roman"/>
                <a:cs typeface="Times New Roman"/>
              </a:rPr>
              <a:t>,</a:t>
            </a:r>
            <a:r>
              <a:rPr dirty="0" sz="2600" spc="-1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 </a:t>
            </a:r>
            <a:r>
              <a:rPr dirty="0" baseline="-13888" sz="3900">
                <a:latin typeface="Times New Roman"/>
                <a:cs typeface="Times New Roman"/>
              </a:rPr>
              <a:t> </a:t>
            </a:r>
            <a:r>
              <a:rPr dirty="0" baseline="-21241" sz="2550" spc="0">
                <a:latin typeface="Times New Roman"/>
                <a:cs typeface="Times New Roman"/>
              </a:rPr>
              <a:t>10</a:t>
            </a:r>
            <a:r>
              <a:rPr dirty="0" sz="2600" spc="0">
                <a:latin typeface="Times New Roman"/>
                <a:cs typeface="Times New Roman"/>
              </a:rPr>
              <a:t>}</a:t>
            </a:r>
            <a:r>
              <a:rPr dirty="0" sz="2600" spc="0">
                <a:latin typeface="돋움"/>
                <a:cs typeface="돋움"/>
              </a:rPr>
              <a:t>가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되고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0">
                <a:latin typeface="Times New Roman"/>
                <a:cs typeface="Times New Roman"/>
              </a:rPr>
              <a:t>S</a:t>
            </a:r>
            <a:r>
              <a:rPr dirty="0" baseline="-21241" sz="2550" spc="0">
                <a:latin typeface="Times New Roman"/>
                <a:cs typeface="Times New Roman"/>
              </a:rPr>
              <a:t>4</a:t>
            </a:r>
            <a:r>
              <a:rPr dirty="0" sz="2600" spc="0">
                <a:latin typeface="돋움"/>
                <a:cs typeface="돋움"/>
              </a:rPr>
              <a:t>를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</a:t>
            </a:r>
            <a:r>
              <a:rPr dirty="0" sz="2600">
                <a:latin typeface="돋움"/>
                <a:cs typeface="돋움"/>
              </a:rPr>
              <a:t>에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추가한다</a:t>
            </a:r>
            <a:r>
              <a:rPr dirty="0" sz="2600">
                <a:latin typeface="Times New Roman"/>
                <a:cs typeface="Times New Roman"/>
              </a:rPr>
              <a:t>.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돋움"/>
                <a:cs typeface="돋움"/>
              </a:rPr>
              <a:t>즉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z="26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26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0000"/>
                </a:solidFill>
                <a:latin typeface="Times New Roman"/>
                <a:cs typeface="Times New Roman"/>
              </a:rPr>
              <a:t>{S</a:t>
            </a:r>
            <a:r>
              <a:rPr dirty="0" baseline="-21241" sz="255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dirty="0" sz="260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r>
              <a:rPr dirty="0" sz="2600">
                <a:latin typeface="돋움"/>
                <a:cs typeface="돋움"/>
              </a:rPr>
              <a:t>이다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717880"/>
            <a:ext cx="8011159" cy="5208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40830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2: while-</a:t>
            </a:r>
            <a:r>
              <a:rPr dirty="0" sz="2800" spc="-5">
                <a:latin typeface="돋움"/>
                <a:cs typeface="돋움"/>
              </a:rPr>
              <a:t>조건 </a:t>
            </a:r>
            <a:r>
              <a:rPr dirty="0" sz="2800" spc="-5">
                <a:latin typeface="Times New Roman"/>
                <a:cs typeface="Times New Roman"/>
              </a:rPr>
              <a:t>(U ≠ </a:t>
            </a:r>
            <a:r>
              <a:rPr dirty="0" sz="2800" spc="-5">
                <a:latin typeface="Cambria Math"/>
                <a:cs typeface="Cambria Math"/>
              </a:rPr>
              <a:t>∅</a:t>
            </a:r>
            <a:r>
              <a:rPr dirty="0" sz="2800" spc="-5">
                <a:latin typeface="Times New Roman"/>
                <a:cs typeface="Times New Roman"/>
              </a:rPr>
              <a:t>) = ({1, 6, 9, 10} ≠</a:t>
            </a:r>
            <a:r>
              <a:rPr dirty="0" sz="2800" spc="-1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∅</a:t>
            </a:r>
            <a:r>
              <a:rPr dirty="0" sz="2800" spc="-5">
                <a:latin typeface="Times New Roman"/>
                <a:cs typeface="Times New Roman"/>
              </a:rPr>
              <a:t>)</a:t>
            </a:r>
            <a:r>
              <a:rPr dirty="0" sz="2800" spc="-5">
                <a:latin typeface="돋움"/>
                <a:cs typeface="돋움"/>
              </a:rPr>
              <a:t>이  </a:t>
            </a:r>
            <a:r>
              <a:rPr dirty="0" sz="2800" spc="-10">
                <a:latin typeface="돋움"/>
                <a:cs typeface="돋움"/>
              </a:rPr>
              <a:t>‘참’이다</a:t>
            </a:r>
            <a:r>
              <a:rPr dirty="0" sz="2800" spc="-1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3: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</a:t>
            </a:r>
            <a:r>
              <a:rPr dirty="0" sz="2800" spc="-5">
                <a:latin typeface="돋움"/>
                <a:cs typeface="돋움"/>
              </a:rPr>
              <a:t>의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원소를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가장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많이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커버하는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집합인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baseline="-21021" sz="2775" spc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baseline="-21021" sz="2775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={5, 6, 7, 9, 10}</a:t>
            </a:r>
            <a:r>
              <a:rPr dirty="0" sz="2800" spc="-5">
                <a:latin typeface="돋움"/>
                <a:cs typeface="돋움"/>
              </a:rPr>
              <a:t>을 </a:t>
            </a:r>
            <a:r>
              <a:rPr dirty="0" sz="2800" spc="-5">
                <a:latin typeface="Times New Roman"/>
                <a:cs typeface="Times New Roman"/>
              </a:rPr>
              <a:t>F</a:t>
            </a:r>
            <a:r>
              <a:rPr dirty="0" sz="2800" spc="-5">
                <a:latin typeface="돋움"/>
                <a:cs typeface="돋움"/>
              </a:rPr>
              <a:t>에서</a:t>
            </a:r>
            <a:r>
              <a:rPr dirty="0" sz="2800" spc="-4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선택한다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3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4: U = U – </a:t>
            </a:r>
            <a:r>
              <a:rPr dirty="0" sz="2800">
                <a:latin typeface="Times New Roman"/>
                <a:cs typeface="Times New Roman"/>
              </a:rPr>
              <a:t>S</a:t>
            </a:r>
            <a:r>
              <a:rPr dirty="0" baseline="-21021" sz="2775">
                <a:latin typeface="Times New Roman"/>
                <a:cs typeface="Times New Roman"/>
              </a:rPr>
              <a:t>4 </a:t>
            </a:r>
            <a:r>
              <a:rPr dirty="0" sz="2800" spc="-5">
                <a:latin typeface="Times New Roman"/>
                <a:cs typeface="Times New Roman"/>
              </a:rPr>
              <a:t>= {1, 6, 9, 10} – {5, 6, 7, 9, 10}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{1}</a:t>
            </a:r>
            <a:endParaRPr sz="2800">
              <a:latin typeface="Times New Roman"/>
              <a:cs typeface="Times New Roman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5: </a:t>
            </a:r>
            <a:r>
              <a:rPr dirty="0" sz="2800">
                <a:latin typeface="Times New Roman"/>
                <a:cs typeface="Times New Roman"/>
              </a:rPr>
              <a:t>S</a:t>
            </a:r>
            <a:r>
              <a:rPr dirty="0" baseline="-21021" sz="2775">
                <a:latin typeface="Times New Roman"/>
                <a:cs typeface="Times New Roman"/>
              </a:rPr>
              <a:t>6</a:t>
            </a:r>
            <a:r>
              <a:rPr dirty="0" sz="2800">
                <a:latin typeface="돋움"/>
                <a:cs typeface="돋움"/>
              </a:rPr>
              <a:t>을 </a:t>
            </a:r>
            <a:r>
              <a:rPr dirty="0" sz="2800" spc="-5">
                <a:latin typeface="Times New Roman"/>
                <a:cs typeface="Times New Roman"/>
              </a:rPr>
              <a:t>F</a:t>
            </a:r>
            <a:r>
              <a:rPr dirty="0" sz="2800" spc="-5">
                <a:latin typeface="돋움"/>
                <a:cs typeface="돋움"/>
              </a:rPr>
              <a:t>에서 제거하고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5">
                <a:latin typeface="돋움"/>
                <a:cs typeface="돋움"/>
              </a:rPr>
              <a:t>즉</a:t>
            </a:r>
            <a:r>
              <a:rPr dirty="0" sz="2800" spc="-5">
                <a:latin typeface="Times New Roman"/>
                <a:cs typeface="Times New Roman"/>
              </a:rPr>
              <a:t>, F = </a:t>
            </a:r>
            <a:r>
              <a:rPr dirty="0" sz="2800">
                <a:latin typeface="Times New Roman"/>
                <a:cs typeface="Times New Roman"/>
              </a:rPr>
              <a:t>{S</a:t>
            </a:r>
            <a:r>
              <a:rPr dirty="0" baseline="-21021" sz="2775">
                <a:latin typeface="Times New Roman"/>
                <a:cs typeface="Times New Roman"/>
              </a:rPr>
              <a:t>1</a:t>
            </a:r>
            <a:r>
              <a:rPr dirty="0" sz="2800">
                <a:latin typeface="Times New Roman"/>
                <a:cs typeface="Times New Roman"/>
              </a:rPr>
              <a:t>, S</a:t>
            </a:r>
            <a:r>
              <a:rPr dirty="0" baseline="-21021" sz="2775">
                <a:latin typeface="Times New Roman"/>
                <a:cs typeface="Times New Roman"/>
              </a:rPr>
              <a:t>2</a:t>
            </a:r>
            <a:r>
              <a:rPr dirty="0" sz="2800">
                <a:latin typeface="Times New Roman"/>
                <a:cs typeface="Times New Roman"/>
              </a:rPr>
              <a:t>, S</a:t>
            </a:r>
            <a:r>
              <a:rPr dirty="0" baseline="-21021" sz="2775">
                <a:latin typeface="Times New Roman"/>
                <a:cs typeface="Times New Roman"/>
              </a:rPr>
              <a:t>3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-3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</a:t>
            </a:r>
            <a:r>
              <a:rPr dirty="0" baseline="-21021" sz="2775">
                <a:latin typeface="Times New Roman"/>
                <a:cs typeface="Times New Roman"/>
              </a:rPr>
              <a:t>5</a:t>
            </a:r>
            <a:r>
              <a:rPr dirty="0" sz="2800">
                <a:latin typeface="Times New Roman"/>
                <a:cs typeface="Times New Roman"/>
              </a:rPr>
              <a:t>,  S</a:t>
            </a:r>
            <a:r>
              <a:rPr dirty="0" baseline="-21021" sz="2775">
                <a:latin typeface="Times New Roman"/>
                <a:cs typeface="Times New Roman"/>
              </a:rPr>
              <a:t>6</a:t>
            </a:r>
            <a:r>
              <a:rPr dirty="0" sz="2800">
                <a:latin typeface="Times New Roman"/>
                <a:cs typeface="Times New Roman"/>
              </a:rPr>
              <a:t>, S</a:t>
            </a:r>
            <a:r>
              <a:rPr dirty="0" baseline="-21021" sz="2775">
                <a:latin typeface="Times New Roman"/>
                <a:cs typeface="Times New Roman"/>
              </a:rPr>
              <a:t>7</a:t>
            </a:r>
            <a:r>
              <a:rPr dirty="0" sz="2800">
                <a:latin typeface="Times New Roman"/>
                <a:cs typeface="Times New Roman"/>
              </a:rPr>
              <a:t>, S</a:t>
            </a:r>
            <a:r>
              <a:rPr dirty="0" baseline="-21021" sz="2775">
                <a:latin typeface="Times New Roman"/>
                <a:cs typeface="Times New Roman"/>
              </a:rPr>
              <a:t>8</a:t>
            </a:r>
            <a:r>
              <a:rPr dirty="0" sz="2800">
                <a:latin typeface="Times New Roman"/>
                <a:cs typeface="Times New Roman"/>
              </a:rPr>
              <a:t>, S</a:t>
            </a:r>
            <a:r>
              <a:rPr dirty="0" baseline="-21021" sz="2775">
                <a:latin typeface="Times New Roman"/>
                <a:cs typeface="Times New Roman"/>
              </a:rPr>
              <a:t>9</a:t>
            </a:r>
            <a:r>
              <a:rPr dirty="0" sz="2800">
                <a:latin typeface="Times New Roman"/>
                <a:cs typeface="Times New Roman"/>
              </a:rPr>
              <a:t>, S</a:t>
            </a:r>
            <a:r>
              <a:rPr dirty="0" baseline="-21021" sz="2775">
                <a:latin typeface="Times New Roman"/>
                <a:cs typeface="Times New Roman"/>
              </a:rPr>
              <a:t>10</a:t>
            </a:r>
            <a:r>
              <a:rPr dirty="0" sz="2800">
                <a:latin typeface="Times New Roman"/>
                <a:cs typeface="Times New Roman"/>
              </a:rPr>
              <a:t>} </a:t>
            </a:r>
            <a:r>
              <a:rPr dirty="0" sz="2800" spc="-5">
                <a:latin typeface="Times New Roman"/>
                <a:cs typeface="Times New Roman"/>
              </a:rPr>
              <a:t>– </a:t>
            </a:r>
            <a:r>
              <a:rPr dirty="0" sz="2800">
                <a:latin typeface="Times New Roman"/>
                <a:cs typeface="Times New Roman"/>
              </a:rPr>
              <a:t>{S</a:t>
            </a:r>
            <a:r>
              <a:rPr dirty="0" baseline="-21021" sz="2775">
                <a:latin typeface="Times New Roman"/>
                <a:cs typeface="Times New Roman"/>
              </a:rPr>
              <a:t>6</a:t>
            </a:r>
            <a:r>
              <a:rPr dirty="0" sz="2800">
                <a:latin typeface="Times New Roman"/>
                <a:cs typeface="Times New Roman"/>
              </a:rPr>
              <a:t>} </a:t>
            </a:r>
            <a:r>
              <a:rPr dirty="0" sz="2800" spc="-5">
                <a:latin typeface="Times New Roman"/>
                <a:cs typeface="Times New Roman"/>
              </a:rPr>
              <a:t>= </a:t>
            </a:r>
            <a:r>
              <a:rPr dirty="0" sz="2800">
                <a:latin typeface="Times New Roman"/>
                <a:cs typeface="Times New Roman"/>
              </a:rPr>
              <a:t>{S</a:t>
            </a:r>
            <a:r>
              <a:rPr dirty="0" baseline="-21021" sz="2775">
                <a:latin typeface="Times New Roman"/>
                <a:cs typeface="Times New Roman"/>
              </a:rPr>
              <a:t>1</a:t>
            </a:r>
            <a:r>
              <a:rPr dirty="0" sz="2800">
                <a:latin typeface="Times New Roman"/>
                <a:cs typeface="Times New Roman"/>
              </a:rPr>
              <a:t>, S</a:t>
            </a:r>
            <a:r>
              <a:rPr dirty="0" baseline="-21021" sz="2775">
                <a:latin typeface="Times New Roman"/>
                <a:cs typeface="Times New Roman"/>
              </a:rPr>
              <a:t>2</a:t>
            </a:r>
            <a:r>
              <a:rPr dirty="0" sz="2800">
                <a:latin typeface="Times New Roman"/>
                <a:cs typeface="Times New Roman"/>
              </a:rPr>
              <a:t>, S</a:t>
            </a:r>
            <a:r>
              <a:rPr dirty="0" baseline="-21021" sz="2775">
                <a:latin typeface="Times New Roman"/>
                <a:cs typeface="Times New Roman"/>
              </a:rPr>
              <a:t>3</a:t>
            </a:r>
            <a:r>
              <a:rPr dirty="0" sz="2800">
                <a:latin typeface="Times New Roman"/>
                <a:cs typeface="Times New Roman"/>
              </a:rPr>
              <a:t>, S</a:t>
            </a:r>
            <a:r>
              <a:rPr dirty="0" baseline="-21021" sz="2775">
                <a:latin typeface="Times New Roman"/>
                <a:cs typeface="Times New Roman"/>
              </a:rPr>
              <a:t>5</a:t>
            </a:r>
            <a:r>
              <a:rPr dirty="0" sz="2800">
                <a:latin typeface="Times New Roman"/>
                <a:cs typeface="Times New Roman"/>
              </a:rPr>
              <a:t>, S</a:t>
            </a:r>
            <a:r>
              <a:rPr dirty="0" baseline="-21021" sz="2775">
                <a:latin typeface="Times New Roman"/>
                <a:cs typeface="Times New Roman"/>
              </a:rPr>
              <a:t>7</a:t>
            </a:r>
            <a:r>
              <a:rPr dirty="0" sz="2800">
                <a:latin typeface="Times New Roman"/>
                <a:cs typeface="Times New Roman"/>
              </a:rPr>
              <a:t>, S</a:t>
            </a:r>
            <a:r>
              <a:rPr dirty="0" baseline="-21021" sz="2775">
                <a:latin typeface="Times New Roman"/>
                <a:cs typeface="Times New Roman"/>
              </a:rPr>
              <a:t>8</a:t>
            </a:r>
            <a:r>
              <a:rPr dirty="0" sz="2800">
                <a:latin typeface="Times New Roman"/>
                <a:cs typeface="Times New Roman"/>
              </a:rPr>
              <a:t>, S</a:t>
            </a:r>
            <a:r>
              <a:rPr dirty="0" baseline="-21021" sz="2775">
                <a:latin typeface="Times New Roman"/>
                <a:cs typeface="Times New Roman"/>
              </a:rPr>
              <a:t>9</a:t>
            </a:r>
            <a:r>
              <a:rPr dirty="0" sz="2800">
                <a:latin typeface="Times New Roman"/>
                <a:cs typeface="Times New Roman"/>
              </a:rPr>
              <a:t>,  S</a:t>
            </a:r>
            <a:r>
              <a:rPr dirty="0" baseline="-21021" sz="2775">
                <a:latin typeface="Times New Roman"/>
                <a:cs typeface="Times New Roman"/>
              </a:rPr>
              <a:t>10</a:t>
            </a:r>
            <a:r>
              <a:rPr dirty="0" sz="2800">
                <a:latin typeface="Times New Roman"/>
                <a:cs typeface="Times New Roman"/>
              </a:rPr>
              <a:t>}</a:t>
            </a:r>
            <a:r>
              <a:rPr dirty="0" sz="2800">
                <a:latin typeface="돋움"/>
                <a:cs typeface="돋움"/>
              </a:rPr>
              <a:t>이 </a:t>
            </a:r>
            <a:r>
              <a:rPr dirty="0" sz="2800" spc="-5">
                <a:latin typeface="돋움"/>
                <a:cs typeface="돋움"/>
              </a:rPr>
              <a:t>되고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>
                <a:latin typeface="Times New Roman"/>
                <a:cs typeface="Times New Roman"/>
              </a:rPr>
              <a:t>S</a:t>
            </a:r>
            <a:r>
              <a:rPr dirty="0" baseline="-21021" sz="2775">
                <a:latin typeface="Times New Roman"/>
                <a:cs typeface="Times New Roman"/>
              </a:rPr>
              <a:t>6</a:t>
            </a:r>
            <a:r>
              <a:rPr dirty="0" sz="2800">
                <a:latin typeface="돋움"/>
                <a:cs typeface="돋움"/>
              </a:rPr>
              <a:t>을 </a:t>
            </a:r>
            <a:r>
              <a:rPr dirty="0" sz="2800" spc="-10">
                <a:latin typeface="Times New Roman"/>
                <a:cs typeface="Times New Roman"/>
              </a:rPr>
              <a:t>C</a:t>
            </a:r>
            <a:r>
              <a:rPr dirty="0" sz="2800" spc="-10">
                <a:latin typeface="돋움"/>
                <a:cs typeface="돋움"/>
              </a:rPr>
              <a:t>에</a:t>
            </a:r>
            <a:r>
              <a:rPr dirty="0" sz="2800" spc="-650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추가한다</a:t>
            </a:r>
            <a:r>
              <a:rPr dirty="0" sz="2800" spc="-10">
                <a:latin typeface="Times New Roman"/>
                <a:cs typeface="Times New Roman"/>
              </a:rPr>
              <a:t>. </a:t>
            </a:r>
            <a:r>
              <a:rPr dirty="0" sz="2800" spc="-5">
                <a:latin typeface="돋움"/>
                <a:cs typeface="돋움"/>
              </a:rPr>
              <a:t>즉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C =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{S</a:t>
            </a:r>
            <a:r>
              <a:rPr dirty="0" baseline="-21021" sz="2775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, S</a:t>
            </a:r>
            <a:r>
              <a:rPr dirty="0" baseline="-21021" sz="2775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r>
              <a:rPr dirty="0" sz="2800">
                <a:latin typeface="돋움"/>
                <a:cs typeface="돋움"/>
              </a:rPr>
              <a:t>이  </a:t>
            </a:r>
            <a:r>
              <a:rPr dirty="0" sz="2800" spc="-5">
                <a:latin typeface="돋움"/>
                <a:cs typeface="돋움"/>
              </a:rPr>
              <a:t>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640720"/>
            <a:ext cx="8070850" cy="509333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2: while-</a:t>
            </a:r>
            <a:r>
              <a:rPr dirty="0" sz="2800" spc="-5">
                <a:latin typeface="돋움"/>
                <a:cs typeface="돋움"/>
              </a:rPr>
              <a:t>조건 </a:t>
            </a:r>
            <a:r>
              <a:rPr dirty="0" sz="2800" spc="-5">
                <a:latin typeface="Times New Roman"/>
                <a:cs typeface="Times New Roman"/>
              </a:rPr>
              <a:t>(U ≠ </a:t>
            </a:r>
            <a:r>
              <a:rPr dirty="0" sz="2800" spc="-5">
                <a:latin typeface="Cambria Math"/>
                <a:cs typeface="Cambria Math"/>
              </a:rPr>
              <a:t>∅</a:t>
            </a:r>
            <a:r>
              <a:rPr dirty="0" sz="2800" spc="-5">
                <a:latin typeface="Times New Roman"/>
                <a:cs typeface="Times New Roman"/>
              </a:rPr>
              <a:t>) = ({1} ≠ </a:t>
            </a:r>
            <a:r>
              <a:rPr dirty="0" sz="2800" spc="-5">
                <a:latin typeface="Cambria Math"/>
                <a:cs typeface="Cambria Math"/>
              </a:rPr>
              <a:t>∅</a:t>
            </a:r>
            <a:r>
              <a:rPr dirty="0" sz="2800" spc="-5">
                <a:latin typeface="Times New Roman"/>
                <a:cs typeface="Times New Roman"/>
              </a:rPr>
              <a:t>)</a:t>
            </a:r>
            <a:r>
              <a:rPr dirty="0" sz="2800" spc="-5">
                <a:latin typeface="돋움"/>
                <a:cs typeface="돋움"/>
              </a:rPr>
              <a:t>이</a:t>
            </a:r>
            <a:r>
              <a:rPr dirty="0" sz="2800" spc="-40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‘참’이다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ts val="3190"/>
              </a:lnSpc>
              <a:spcBef>
                <a:spcPts val="2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3.:</a:t>
            </a:r>
            <a:r>
              <a:rPr dirty="0" sz="2800" spc="-10">
                <a:latin typeface="Times New Roman"/>
                <a:cs typeface="Times New Roman"/>
              </a:rPr>
              <a:t> U</a:t>
            </a:r>
            <a:r>
              <a:rPr dirty="0" sz="2800" spc="-10">
                <a:latin typeface="돋움"/>
                <a:cs typeface="돋움"/>
              </a:rPr>
              <a:t>의</a:t>
            </a:r>
            <a:r>
              <a:rPr dirty="0" sz="2800" spc="-22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원소를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가장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많이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커버하는</a:t>
            </a:r>
            <a:r>
              <a:rPr dirty="0" sz="2800" spc="-22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집합인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baseline="-21021" sz="277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21021" sz="2775">
              <a:latin typeface="Times New Roman"/>
              <a:cs typeface="Times New Roman"/>
            </a:endParaRPr>
          </a:p>
          <a:p>
            <a:pPr marL="355600">
              <a:lnSpc>
                <a:spcPts val="3025"/>
              </a:lnSpc>
            </a:pPr>
            <a:r>
              <a:rPr dirty="0" sz="2800" spc="-5">
                <a:latin typeface="Times New Roman"/>
                <a:cs typeface="Times New Roman"/>
              </a:rPr>
              <a:t>= {1, 2, 3, 8}</a:t>
            </a:r>
            <a:r>
              <a:rPr dirty="0" sz="2800" spc="-5">
                <a:latin typeface="돋움"/>
                <a:cs typeface="돋움"/>
              </a:rPr>
              <a:t>을 </a:t>
            </a:r>
            <a:r>
              <a:rPr dirty="0" sz="2800" spc="-5">
                <a:latin typeface="Times New Roman"/>
                <a:cs typeface="Times New Roman"/>
              </a:rPr>
              <a:t>F</a:t>
            </a:r>
            <a:r>
              <a:rPr dirty="0" sz="2800" spc="-5">
                <a:latin typeface="돋움"/>
                <a:cs typeface="돋움"/>
              </a:rPr>
              <a:t>에서 선택한다</a:t>
            </a:r>
            <a:r>
              <a:rPr dirty="0" sz="2800" spc="-5">
                <a:latin typeface="Times New Roman"/>
                <a:cs typeface="Times New Roman"/>
              </a:rPr>
              <a:t>. </a:t>
            </a:r>
            <a:r>
              <a:rPr dirty="0" sz="2800">
                <a:latin typeface="Times New Roman"/>
                <a:cs typeface="Times New Roman"/>
              </a:rPr>
              <a:t>S</a:t>
            </a:r>
            <a:r>
              <a:rPr dirty="0" baseline="-21021" sz="2775">
                <a:latin typeface="Times New Roman"/>
                <a:cs typeface="Times New Roman"/>
              </a:rPr>
              <a:t>1 </a:t>
            </a:r>
            <a:r>
              <a:rPr dirty="0" sz="2800" spc="-5">
                <a:latin typeface="돋움"/>
                <a:cs typeface="돋움"/>
              </a:rPr>
              <a:t>대신에</a:t>
            </a:r>
            <a:r>
              <a:rPr dirty="0" sz="2800" spc="-650">
                <a:latin typeface="돋움"/>
                <a:cs typeface="돋움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</a:t>
            </a:r>
            <a:r>
              <a:rPr dirty="0" baseline="-21021" sz="2775">
                <a:latin typeface="Times New Roman"/>
                <a:cs typeface="Times New Roman"/>
              </a:rPr>
              <a:t>2</a:t>
            </a:r>
            <a:r>
              <a:rPr dirty="0" sz="2800">
                <a:latin typeface="Times New Roman"/>
                <a:cs typeface="Times New Roman"/>
              </a:rPr>
              <a:t>, S</a:t>
            </a:r>
            <a:r>
              <a:rPr dirty="0" baseline="-21021" sz="2775">
                <a:latin typeface="Times New Roman"/>
                <a:cs typeface="Times New Roman"/>
              </a:rPr>
              <a:t>3</a:t>
            </a:r>
            <a:r>
              <a:rPr dirty="0" sz="2800">
                <a:latin typeface="Times New Roman"/>
                <a:cs typeface="Times New Roman"/>
              </a:rPr>
              <a:t>, </a:t>
            </a:r>
            <a:r>
              <a:rPr dirty="0" sz="2800" spc="-5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ts val="3190"/>
              </a:lnSpc>
            </a:pPr>
            <a:r>
              <a:rPr dirty="0" baseline="-21021" sz="2775" spc="7">
                <a:latin typeface="Times New Roman"/>
                <a:cs typeface="Times New Roman"/>
              </a:rPr>
              <a:t>8 </a:t>
            </a:r>
            <a:r>
              <a:rPr dirty="0" sz="2800" spc="-5">
                <a:latin typeface="돋움"/>
                <a:cs typeface="돋움"/>
              </a:rPr>
              <a:t>중에서 어느 하나를 </a:t>
            </a:r>
            <a:r>
              <a:rPr dirty="0" sz="2800" spc="-10">
                <a:latin typeface="돋움"/>
                <a:cs typeface="돋움"/>
              </a:rPr>
              <a:t>선택해도</a:t>
            </a:r>
            <a:r>
              <a:rPr dirty="0" sz="2800" spc="-69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무방하다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4: U = U – </a:t>
            </a:r>
            <a:r>
              <a:rPr dirty="0" sz="2800">
                <a:latin typeface="Times New Roman"/>
                <a:cs typeface="Times New Roman"/>
              </a:rPr>
              <a:t>S</a:t>
            </a:r>
            <a:r>
              <a:rPr dirty="0" baseline="-21021" sz="2775">
                <a:latin typeface="Times New Roman"/>
                <a:cs typeface="Times New Roman"/>
              </a:rPr>
              <a:t>1 </a:t>
            </a:r>
            <a:r>
              <a:rPr dirty="0" sz="2800" spc="-5">
                <a:latin typeface="Times New Roman"/>
                <a:cs typeface="Times New Roman"/>
              </a:rPr>
              <a:t>= {1} – {1, 2, 3, 8} =</a:t>
            </a:r>
            <a:r>
              <a:rPr dirty="0" sz="2800" spc="8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∅</a:t>
            </a:r>
            <a:endParaRPr sz="2800">
              <a:latin typeface="Cambria Math"/>
              <a:cs typeface="Cambria Math"/>
            </a:endParaRPr>
          </a:p>
          <a:p>
            <a:pPr marL="355600" marR="66675" indent="-342900">
              <a:lnSpc>
                <a:spcPts val="2990"/>
              </a:lnSpc>
              <a:spcBef>
                <a:spcPts val="7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5: </a:t>
            </a:r>
            <a:r>
              <a:rPr dirty="0" sz="2800">
                <a:latin typeface="Times New Roman"/>
                <a:cs typeface="Times New Roman"/>
              </a:rPr>
              <a:t>S</a:t>
            </a:r>
            <a:r>
              <a:rPr dirty="0" baseline="-21021" sz="2775">
                <a:latin typeface="Times New Roman"/>
                <a:cs typeface="Times New Roman"/>
              </a:rPr>
              <a:t>1</a:t>
            </a:r>
            <a:r>
              <a:rPr dirty="0" sz="2800">
                <a:latin typeface="돋움"/>
                <a:cs typeface="돋움"/>
              </a:rPr>
              <a:t>을 </a:t>
            </a:r>
            <a:r>
              <a:rPr dirty="0" sz="2800" spc="-5">
                <a:latin typeface="Times New Roman"/>
                <a:cs typeface="Times New Roman"/>
              </a:rPr>
              <a:t>F</a:t>
            </a:r>
            <a:r>
              <a:rPr dirty="0" sz="2800" spc="-5">
                <a:latin typeface="돋움"/>
                <a:cs typeface="돋움"/>
              </a:rPr>
              <a:t>에서 제거하고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5">
                <a:latin typeface="돋움"/>
                <a:cs typeface="돋움"/>
              </a:rPr>
              <a:t>즉</a:t>
            </a:r>
            <a:r>
              <a:rPr dirty="0" sz="2800" spc="-5">
                <a:latin typeface="Times New Roman"/>
                <a:cs typeface="Times New Roman"/>
              </a:rPr>
              <a:t>, F = </a:t>
            </a:r>
            <a:r>
              <a:rPr dirty="0" sz="2800">
                <a:latin typeface="Times New Roman"/>
                <a:cs typeface="Times New Roman"/>
              </a:rPr>
              <a:t>{S</a:t>
            </a:r>
            <a:r>
              <a:rPr dirty="0" baseline="-21021" sz="2775">
                <a:latin typeface="Times New Roman"/>
                <a:cs typeface="Times New Roman"/>
              </a:rPr>
              <a:t>1</a:t>
            </a:r>
            <a:r>
              <a:rPr dirty="0" sz="2800">
                <a:latin typeface="Times New Roman"/>
                <a:cs typeface="Times New Roman"/>
              </a:rPr>
              <a:t>, S</a:t>
            </a:r>
            <a:r>
              <a:rPr dirty="0" baseline="-21021" sz="2775">
                <a:latin typeface="Times New Roman"/>
                <a:cs typeface="Times New Roman"/>
              </a:rPr>
              <a:t>2</a:t>
            </a:r>
            <a:r>
              <a:rPr dirty="0" sz="2800">
                <a:latin typeface="Times New Roman"/>
                <a:cs typeface="Times New Roman"/>
              </a:rPr>
              <a:t>, S</a:t>
            </a:r>
            <a:r>
              <a:rPr dirty="0" baseline="-21021" sz="2775">
                <a:latin typeface="Times New Roman"/>
                <a:cs typeface="Times New Roman"/>
              </a:rPr>
              <a:t>3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-3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</a:t>
            </a:r>
            <a:r>
              <a:rPr dirty="0" baseline="-21021" sz="2775">
                <a:latin typeface="Times New Roman"/>
                <a:cs typeface="Times New Roman"/>
              </a:rPr>
              <a:t>5</a:t>
            </a:r>
            <a:r>
              <a:rPr dirty="0" sz="2800">
                <a:latin typeface="Times New Roman"/>
                <a:cs typeface="Times New Roman"/>
              </a:rPr>
              <a:t>,  S</a:t>
            </a:r>
            <a:r>
              <a:rPr dirty="0" baseline="-21021" sz="2775">
                <a:latin typeface="Times New Roman"/>
                <a:cs typeface="Times New Roman"/>
              </a:rPr>
              <a:t>6</a:t>
            </a:r>
            <a:r>
              <a:rPr dirty="0" sz="2800">
                <a:latin typeface="Times New Roman"/>
                <a:cs typeface="Times New Roman"/>
              </a:rPr>
              <a:t>, S</a:t>
            </a:r>
            <a:r>
              <a:rPr dirty="0" baseline="-21021" sz="2775">
                <a:latin typeface="Times New Roman"/>
                <a:cs typeface="Times New Roman"/>
              </a:rPr>
              <a:t>7</a:t>
            </a:r>
            <a:r>
              <a:rPr dirty="0" sz="2800">
                <a:latin typeface="Times New Roman"/>
                <a:cs typeface="Times New Roman"/>
              </a:rPr>
              <a:t>, S</a:t>
            </a:r>
            <a:r>
              <a:rPr dirty="0" baseline="-21021" sz="2775">
                <a:latin typeface="Times New Roman"/>
                <a:cs typeface="Times New Roman"/>
              </a:rPr>
              <a:t>8</a:t>
            </a:r>
            <a:r>
              <a:rPr dirty="0" sz="2800">
                <a:latin typeface="Times New Roman"/>
                <a:cs typeface="Times New Roman"/>
              </a:rPr>
              <a:t>, S</a:t>
            </a:r>
            <a:r>
              <a:rPr dirty="0" baseline="-21021" sz="2775">
                <a:latin typeface="Times New Roman"/>
                <a:cs typeface="Times New Roman"/>
              </a:rPr>
              <a:t>9</a:t>
            </a:r>
            <a:r>
              <a:rPr dirty="0" sz="2800">
                <a:latin typeface="Times New Roman"/>
                <a:cs typeface="Times New Roman"/>
              </a:rPr>
              <a:t>, </a:t>
            </a:r>
            <a:r>
              <a:rPr dirty="0" sz="2800" spc="0">
                <a:latin typeface="Times New Roman"/>
                <a:cs typeface="Times New Roman"/>
              </a:rPr>
              <a:t>S</a:t>
            </a:r>
            <a:r>
              <a:rPr dirty="0" baseline="-21021" sz="2775" spc="0">
                <a:latin typeface="Times New Roman"/>
                <a:cs typeface="Times New Roman"/>
              </a:rPr>
              <a:t>10</a:t>
            </a:r>
            <a:r>
              <a:rPr dirty="0" sz="2800" spc="0">
                <a:latin typeface="Times New Roman"/>
                <a:cs typeface="Times New Roman"/>
              </a:rPr>
              <a:t>} </a:t>
            </a:r>
            <a:r>
              <a:rPr dirty="0" sz="2800" spc="-5">
                <a:latin typeface="Times New Roman"/>
                <a:cs typeface="Times New Roman"/>
              </a:rPr>
              <a:t>– </a:t>
            </a:r>
            <a:r>
              <a:rPr dirty="0" sz="2800">
                <a:latin typeface="Times New Roman"/>
                <a:cs typeface="Times New Roman"/>
              </a:rPr>
              <a:t>{S</a:t>
            </a:r>
            <a:r>
              <a:rPr dirty="0" baseline="-21021" sz="2775">
                <a:latin typeface="Times New Roman"/>
                <a:cs typeface="Times New Roman"/>
              </a:rPr>
              <a:t>1</a:t>
            </a:r>
            <a:r>
              <a:rPr dirty="0" sz="2800">
                <a:latin typeface="Times New Roman"/>
                <a:cs typeface="Times New Roman"/>
              </a:rPr>
              <a:t>} </a:t>
            </a:r>
            <a:r>
              <a:rPr dirty="0" sz="2800" spc="-5">
                <a:latin typeface="Times New Roman"/>
                <a:cs typeface="Times New Roman"/>
              </a:rPr>
              <a:t>= </a:t>
            </a:r>
            <a:r>
              <a:rPr dirty="0" sz="2800">
                <a:latin typeface="Times New Roman"/>
                <a:cs typeface="Times New Roman"/>
              </a:rPr>
              <a:t>{S</a:t>
            </a:r>
            <a:r>
              <a:rPr dirty="0" baseline="-21021" sz="2775">
                <a:latin typeface="Times New Roman"/>
                <a:cs typeface="Times New Roman"/>
              </a:rPr>
              <a:t>2</a:t>
            </a:r>
            <a:r>
              <a:rPr dirty="0" sz="2800">
                <a:latin typeface="Times New Roman"/>
                <a:cs typeface="Times New Roman"/>
              </a:rPr>
              <a:t>, S</a:t>
            </a:r>
            <a:r>
              <a:rPr dirty="0" baseline="-21021" sz="2775">
                <a:latin typeface="Times New Roman"/>
                <a:cs typeface="Times New Roman"/>
              </a:rPr>
              <a:t>3</a:t>
            </a:r>
            <a:r>
              <a:rPr dirty="0" sz="2800">
                <a:latin typeface="Times New Roman"/>
                <a:cs typeface="Times New Roman"/>
              </a:rPr>
              <a:t>, S</a:t>
            </a:r>
            <a:r>
              <a:rPr dirty="0" baseline="-21021" sz="2775">
                <a:latin typeface="Times New Roman"/>
                <a:cs typeface="Times New Roman"/>
              </a:rPr>
              <a:t>5</a:t>
            </a:r>
            <a:r>
              <a:rPr dirty="0" sz="2800">
                <a:latin typeface="Times New Roman"/>
                <a:cs typeface="Times New Roman"/>
              </a:rPr>
              <a:t>, S</a:t>
            </a:r>
            <a:r>
              <a:rPr dirty="0" baseline="-21021" sz="2775">
                <a:latin typeface="Times New Roman"/>
                <a:cs typeface="Times New Roman"/>
              </a:rPr>
              <a:t>7</a:t>
            </a:r>
            <a:r>
              <a:rPr dirty="0" sz="2800">
                <a:latin typeface="Times New Roman"/>
                <a:cs typeface="Times New Roman"/>
              </a:rPr>
              <a:t>, S</a:t>
            </a:r>
            <a:r>
              <a:rPr dirty="0" baseline="-21021" sz="2775">
                <a:latin typeface="Times New Roman"/>
                <a:cs typeface="Times New Roman"/>
              </a:rPr>
              <a:t>8</a:t>
            </a:r>
            <a:r>
              <a:rPr dirty="0" sz="2800">
                <a:latin typeface="Times New Roman"/>
                <a:cs typeface="Times New Roman"/>
              </a:rPr>
              <a:t>, S</a:t>
            </a:r>
            <a:r>
              <a:rPr dirty="0" baseline="-21021" sz="2775">
                <a:latin typeface="Times New Roman"/>
                <a:cs typeface="Times New Roman"/>
              </a:rPr>
              <a:t>9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 spc="0">
                <a:latin typeface="Times New Roman"/>
                <a:cs typeface="Times New Roman"/>
              </a:rPr>
              <a:t>S</a:t>
            </a:r>
            <a:r>
              <a:rPr dirty="0" baseline="-21021" sz="2775" spc="0">
                <a:latin typeface="Times New Roman"/>
                <a:cs typeface="Times New Roman"/>
              </a:rPr>
              <a:t>10</a:t>
            </a:r>
            <a:endParaRPr baseline="-21021" sz="2775">
              <a:latin typeface="Times New Roman"/>
              <a:cs typeface="Times New Roman"/>
            </a:endParaRPr>
          </a:p>
          <a:p>
            <a:pPr marL="355600" marR="5080">
              <a:lnSpc>
                <a:spcPts val="3020"/>
              </a:lnSpc>
              <a:spcBef>
                <a:spcPts val="45"/>
              </a:spcBef>
            </a:pPr>
            <a:r>
              <a:rPr dirty="0" sz="2800" spc="-5">
                <a:latin typeface="Times New Roman"/>
                <a:cs typeface="Times New Roman"/>
              </a:rPr>
              <a:t>}</a:t>
            </a:r>
            <a:r>
              <a:rPr dirty="0" sz="2800" spc="-5">
                <a:latin typeface="돋움"/>
                <a:cs typeface="돋움"/>
              </a:rPr>
              <a:t>이 되고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>
                <a:latin typeface="Times New Roman"/>
                <a:cs typeface="Times New Roman"/>
              </a:rPr>
              <a:t>S</a:t>
            </a:r>
            <a:r>
              <a:rPr dirty="0" baseline="-21021" sz="2775">
                <a:latin typeface="Times New Roman"/>
                <a:cs typeface="Times New Roman"/>
              </a:rPr>
              <a:t>1</a:t>
            </a:r>
            <a:r>
              <a:rPr dirty="0" sz="2800">
                <a:latin typeface="돋움"/>
                <a:cs typeface="돋움"/>
              </a:rPr>
              <a:t>을 </a:t>
            </a:r>
            <a:r>
              <a:rPr dirty="0" sz="2800" spc="-10">
                <a:latin typeface="Times New Roman"/>
                <a:cs typeface="Times New Roman"/>
              </a:rPr>
              <a:t>C</a:t>
            </a:r>
            <a:r>
              <a:rPr dirty="0" sz="2800" spc="-10">
                <a:latin typeface="돋움"/>
                <a:cs typeface="돋움"/>
              </a:rPr>
              <a:t>에</a:t>
            </a:r>
            <a:r>
              <a:rPr dirty="0" sz="2800" spc="-65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추가한다</a:t>
            </a:r>
            <a:r>
              <a:rPr dirty="0" sz="2800" spc="-5">
                <a:latin typeface="Times New Roman"/>
                <a:cs typeface="Times New Roman"/>
              </a:rPr>
              <a:t>. </a:t>
            </a:r>
            <a:r>
              <a:rPr dirty="0" sz="2800" spc="-5">
                <a:latin typeface="돋움"/>
                <a:cs typeface="돋움"/>
              </a:rPr>
              <a:t>즉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C =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{S</a:t>
            </a:r>
            <a:r>
              <a:rPr dirty="0" baseline="-21021" sz="277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, S</a:t>
            </a:r>
            <a:r>
              <a:rPr dirty="0" baseline="-21021" sz="2775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, S</a:t>
            </a:r>
            <a:r>
              <a:rPr dirty="0" baseline="-21021" sz="2775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r>
              <a:rPr dirty="0" sz="2800">
                <a:latin typeface="돋움"/>
                <a:cs typeface="돋움"/>
              </a:rPr>
              <a:t>이  </a:t>
            </a:r>
            <a:r>
              <a:rPr dirty="0" sz="2800" spc="-5">
                <a:latin typeface="돋움"/>
                <a:cs typeface="돋움"/>
              </a:rPr>
              <a:t>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291465" indent="-342900">
              <a:lnSpc>
                <a:spcPts val="303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2: while-</a:t>
            </a:r>
            <a:r>
              <a:rPr dirty="0" sz="2800" spc="-5">
                <a:latin typeface="돋움"/>
                <a:cs typeface="돋움"/>
              </a:rPr>
              <a:t>조건 </a:t>
            </a:r>
            <a:r>
              <a:rPr dirty="0" sz="2800" spc="-5">
                <a:latin typeface="Times New Roman"/>
                <a:cs typeface="Times New Roman"/>
              </a:rPr>
              <a:t>(U ≠ </a:t>
            </a:r>
            <a:r>
              <a:rPr dirty="0" sz="2800" spc="-5">
                <a:latin typeface="Cambria Math"/>
                <a:cs typeface="Cambria Math"/>
              </a:rPr>
              <a:t>∅</a:t>
            </a:r>
            <a:r>
              <a:rPr dirty="0" sz="2800" spc="-5">
                <a:latin typeface="Times New Roman"/>
                <a:cs typeface="Times New Roman"/>
              </a:rPr>
              <a:t>) = (</a:t>
            </a:r>
            <a:r>
              <a:rPr dirty="0" sz="2800" spc="-5">
                <a:latin typeface="Cambria Math"/>
                <a:cs typeface="Cambria Math"/>
              </a:rPr>
              <a:t>∅ </a:t>
            </a:r>
            <a:r>
              <a:rPr dirty="0" sz="2800" spc="-5">
                <a:latin typeface="Times New Roman"/>
                <a:cs typeface="Times New Roman"/>
              </a:rPr>
              <a:t>≠ </a:t>
            </a:r>
            <a:r>
              <a:rPr dirty="0" sz="2800" spc="-5">
                <a:latin typeface="Cambria Math"/>
                <a:cs typeface="Cambria Math"/>
              </a:rPr>
              <a:t>∅</a:t>
            </a:r>
            <a:r>
              <a:rPr dirty="0" sz="2800" spc="-5">
                <a:latin typeface="Times New Roman"/>
                <a:cs typeface="Times New Roman"/>
              </a:rPr>
              <a:t>)</a:t>
            </a:r>
            <a:r>
              <a:rPr dirty="0" sz="2800" spc="-5">
                <a:latin typeface="돋움"/>
                <a:cs typeface="돋움"/>
              </a:rPr>
              <a:t>이</a:t>
            </a:r>
            <a:r>
              <a:rPr dirty="0" sz="2800" spc="-330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‘거짓’이므  </a:t>
            </a:r>
            <a:r>
              <a:rPr dirty="0" sz="2800" spc="-5">
                <a:latin typeface="돋움"/>
                <a:cs typeface="돋움"/>
              </a:rPr>
              <a:t>로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5">
                <a:latin typeface="돋움"/>
                <a:cs typeface="돋움"/>
              </a:rPr>
              <a:t>루프를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끝낸다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6: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C={S</a:t>
            </a:r>
            <a:r>
              <a:rPr dirty="0" baseline="-21021" sz="2775" spc="-7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,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baseline="-21021" sz="2775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, S</a:t>
            </a:r>
            <a:r>
              <a:rPr dirty="0" baseline="-21021" sz="2775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r>
              <a:rPr dirty="0" sz="2800">
                <a:latin typeface="돋움"/>
                <a:cs typeface="돋움"/>
              </a:rPr>
              <a:t>을</a:t>
            </a:r>
            <a:r>
              <a:rPr dirty="0" sz="2800" spc="-220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리턴한다</a:t>
            </a:r>
            <a:r>
              <a:rPr dirty="0" sz="2800" spc="-1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7880"/>
            <a:ext cx="47123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SetCover </a:t>
            </a:r>
            <a:r>
              <a:rPr dirty="0" sz="2800" spc="-10">
                <a:latin typeface="돋움"/>
                <a:cs typeface="돋움"/>
              </a:rPr>
              <a:t>알고리즘의</a:t>
            </a:r>
            <a:r>
              <a:rPr dirty="0" sz="2800" spc="-250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최종해</a:t>
            </a:r>
            <a:endParaRPr sz="2800">
              <a:latin typeface="돋움"/>
              <a:cs typeface="돋움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84120" y="2012735"/>
            <a:ext cx="3808057" cy="1889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069" y="361569"/>
            <a:ext cx="42316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Times New Roman"/>
                <a:cs typeface="Times New Roman"/>
              </a:rPr>
              <a:t>Set </a:t>
            </a:r>
            <a:r>
              <a:rPr dirty="0">
                <a:latin typeface="Times New Roman"/>
                <a:cs typeface="Times New Roman"/>
              </a:rPr>
              <a:t>Cover Python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code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12747"/>
            <a:ext cx="8229600" cy="4714240"/>
          </a:xfrm>
          <a:custGeom>
            <a:avLst/>
            <a:gdLst/>
            <a:ahLst/>
            <a:cxnLst/>
            <a:rect l="l" t="t" r="r" b="b"/>
            <a:pathLst>
              <a:path w="8229600" h="4714240">
                <a:moveTo>
                  <a:pt x="0" y="4713732"/>
                </a:moveTo>
                <a:lnTo>
                  <a:pt x="8229600" y="4713732"/>
                </a:lnTo>
                <a:lnTo>
                  <a:pt x="8229600" y="0"/>
                </a:lnTo>
                <a:lnTo>
                  <a:pt x="0" y="0"/>
                </a:lnTo>
                <a:lnTo>
                  <a:pt x="0" y="471373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1412747"/>
            <a:ext cx="8229600" cy="4714240"/>
          </a:xfrm>
          <a:custGeom>
            <a:avLst/>
            <a:gdLst/>
            <a:ahLst/>
            <a:cxnLst/>
            <a:rect l="l" t="t" r="r" b="b"/>
            <a:pathLst>
              <a:path w="8229600" h="4714240">
                <a:moveTo>
                  <a:pt x="0" y="4713732"/>
                </a:moveTo>
                <a:lnTo>
                  <a:pt x="8229600" y="4713732"/>
                </a:lnTo>
                <a:lnTo>
                  <a:pt x="8229600" y="0"/>
                </a:lnTo>
                <a:lnTo>
                  <a:pt x="0" y="0"/>
                </a:lnTo>
                <a:lnTo>
                  <a:pt x="0" y="47137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81928" y="1824227"/>
            <a:ext cx="135890" cy="259079"/>
          </a:xfrm>
          <a:custGeom>
            <a:avLst/>
            <a:gdLst/>
            <a:ahLst/>
            <a:cxnLst/>
            <a:rect l="l" t="t" r="r" b="b"/>
            <a:pathLst>
              <a:path w="135889" h="259080">
                <a:moveTo>
                  <a:pt x="0" y="259079"/>
                </a:moveTo>
                <a:lnTo>
                  <a:pt x="135636" y="259079"/>
                </a:lnTo>
                <a:lnTo>
                  <a:pt x="135636" y="0"/>
                </a:lnTo>
                <a:lnTo>
                  <a:pt x="0" y="0"/>
                </a:lnTo>
                <a:lnTo>
                  <a:pt x="0" y="25907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40" y="1418590"/>
            <a:ext cx="45300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ourier New"/>
                <a:cs typeface="Courier New"/>
              </a:rPr>
              <a:t>def </a:t>
            </a:r>
            <a:r>
              <a:rPr dirty="0" sz="1800" spc="-10">
                <a:latin typeface="Courier New"/>
                <a:cs typeface="Courier New"/>
              </a:rPr>
              <a:t>set_cover(universe,</a:t>
            </a:r>
            <a:r>
              <a:rPr dirty="0" sz="1800" spc="-7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subsets):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3360" y="1769490"/>
            <a:ext cx="45161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ourier New"/>
                <a:cs typeface="Courier New"/>
              </a:rPr>
              <a:t>elements </a:t>
            </a:r>
            <a:r>
              <a:rPr dirty="0" sz="1800">
                <a:latin typeface="Courier New"/>
                <a:cs typeface="Courier New"/>
              </a:rPr>
              <a:t>= </a:t>
            </a:r>
            <a:r>
              <a:rPr dirty="0" sz="1800" spc="-10">
                <a:latin typeface="Courier New"/>
                <a:cs typeface="Courier New"/>
              </a:rPr>
              <a:t>set(e for </a:t>
            </a:r>
            <a:r>
              <a:rPr dirty="0" sz="1800">
                <a:latin typeface="Courier New"/>
                <a:cs typeface="Courier New"/>
              </a:rPr>
              <a:t>s </a:t>
            </a:r>
            <a:r>
              <a:rPr dirty="0" sz="1800" spc="-5">
                <a:latin typeface="Courier New"/>
                <a:cs typeface="Courier New"/>
              </a:rPr>
              <a:t>in</a:t>
            </a:r>
            <a:r>
              <a:rPr dirty="0" sz="1800" spc="-10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subsets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23001" y="1769490"/>
            <a:ext cx="15284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ourier New"/>
                <a:cs typeface="Courier New"/>
              </a:rPr>
              <a:t>for </a:t>
            </a:r>
            <a:r>
              <a:rPr dirty="0" sz="1800">
                <a:latin typeface="Courier New"/>
                <a:cs typeface="Courier New"/>
              </a:rPr>
              <a:t>e </a:t>
            </a:r>
            <a:r>
              <a:rPr dirty="0" sz="1800" spc="-5">
                <a:latin typeface="Courier New"/>
                <a:cs typeface="Courier New"/>
              </a:rPr>
              <a:t>in</a:t>
            </a:r>
            <a:r>
              <a:rPr dirty="0" sz="1800" spc="-14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s)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3360" y="2043810"/>
            <a:ext cx="3574415" cy="1778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8165" marR="279400" indent="-546100">
              <a:lnSpc>
                <a:spcPct val="127800"/>
              </a:lnSpc>
              <a:spcBef>
                <a:spcPts val="100"/>
              </a:spcBef>
            </a:pPr>
            <a:r>
              <a:rPr dirty="0" sz="1800" spc="-10">
                <a:latin typeface="Courier New"/>
                <a:cs typeface="Courier New"/>
              </a:rPr>
              <a:t>if elements </a:t>
            </a:r>
            <a:r>
              <a:rPr dirty="0" sz="1800" spc="-5">
                <a:latin typeface="Courier New"/>
                <a:cs typeface="Courier New"/>
              </a:rPr>
              <a:t>!=</a:t>
            </a:r>
            <a:r>
              <a:rPr dirty="0" sz="1800" spc="-9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universe:  return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None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10">
                <a:latin typeface="Courier New"/>
                <a:cs typeface="Courier New"/>
              </a:rPr>
              <a:t>covered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9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set()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10">
                <a:latin typeface="Courier New"/>
                <a:cs typeface="Courier New"/>
              </a:rPr>
              <a:t>cover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[]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10">
                <a:latin typeface="Courier New"/>
                <a:cs typeface="Courier New"/>
              </a:rPr>
              <a:t>while covered !=</a:t>
            </a:r>
            <a:r>
              <a:rPr dirty="0" sz="1800" spc="-7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elements: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3360" y="3797070"/>
            <a:ext cx="7396480" cy="142748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558165">
              <a:lnSpc>
                <a:spcPct val="100000"/>
              </a:lnSpc>
              <a:spcBef>
                <a:spcPts val="695"/>
              </a:spcBef>
            </a:pPr>
            <a:r>
              <a:rPr dirty="0" sz="1800" spc="-10">
                <a:latin typeface="Courier New"/>
                <a:cs typeface="Courier New"/>
              </a:rPr>
              <a:t>subset </a:t>
            </a:r>
            <a:r>
              <a:rPr dirty="0" sz="1800">
                <a:latin typeface="Courier New"/>
                <a:cs typeface="Courier New"/>
              </a:rPr>
              <a:t>= </a:t>
            </a:r>
            <a:r>
              <a:rPr dirty="0" sz="1800" spc="-10">
                <a:latin typeface="Courier New"/>
                <a:cs typeface="Courier New"/>
              </a:rPr>
              <a:t>max(subsets, key=lambda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s:len(s-covered))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  <a:spcBef>
                <a:spcPts val="600"/>
              </a:spcBef>
            </a:pPr>
            <a:r>
              <a:rPr dirty="0" sz="1800" spc="-10">
                <a:latin typeface="Courier New"/>
                <a:cs typeface="Courier New"/>
              </a:rPr>
              <a:t>cover.append(subset)</a:t>
            </a:r>
            <a:endParaRPr sz="1800">
              <a:latin typeface="Courier New"/>
              <a:cs typeface="Courier New"/>
            </a:endParaRPr>
          </a:p>
          <a:p>
            <a:pPr marL="12700" marR="4509770" indent="545465">
              <a:lnSpc>
                <a:spcPct val="127800"/>
              </a:lnSpc>
              <a:spcBef>
                <a:spcPts val="5"/>
              </a:spcBef>
            </a:pPr>
            <a:r>
              <a:rPr dirty="0" sz="1800" spc="-10">
                <a:latin typeface="Courier New"/>
                <a:cs typeface="Courier New"/>
              </a:rPr>
              <a:t>covered </a:t>
            </a:r>
            <a:r>
              <a:rPr dirty="0" sz="1800" spc="-5">
                <a:latin typeface="Courier New"/>
                <a:cs typeface="Courier New"/>
              </a:rPr>
              <a:t>|=</a:t>
            </a:r>
            <a:r>
              <a:rPr dirty="0" sz="1800" spc="-9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subset  return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cover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69414" y="6082995"/>
            <a:ext cx="617664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  <a:hlinkClick r:id="rId2"/>
              </a:rPr>
              <a:t>http://www.martinbroadhurst.com/greedy-set-cover-in-python.html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59880" y="2205227"/>
            <a:ext cx="1472565" cy="830580"/>
          </a:xfrm>
          <a:custGeom>
            <a:avLst/>
            <a:gdLst/>
            <a:ahLst/>
            <a:cxnLst/>
            <a:rect l="l" t="t" r="r" b="b"/>
            <a:pathLst>
              <a:path w="1472565" h="830580">
                <a:moveTo>
                  <a:pt x="0" y="830580"/>
                </a:moveTo>
                <a:lnTo>
                  <a:pt x="1472183" y="830580"/>
                </a:lnTo>
                <a:lnTo>
                  <a:pt x="1472183" y="0"/>
                </a:lnTo>
                <a:lnTo>
                  <a:pt x="0" y="0"/>
                </a:lnTo>
                <a:lnTo>
                  <a:pt x="0" y="83058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659880" y="2205227"/>
            <a:ext cx="1472565" cy="8305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39369" rIns="0" bIns="0" rtlCol="0" vert="horz">
            <a:spAutoFit/>
          </a:bodyPr>
          <a:lstStyle/>
          <a:p>
            <a:pPr marL="295275" marR="99060" indent="-203200">
              <a:lnSpc>
                <a:spcPct val="100000"/>
              </a:lnSpc>
              <a:spcBef>
                <a:spcPts val="309"/>
              </a:spcBef>
            </a:pPr>
            <a:r>
              <a:rPr dirty="0" sz="1600" spc="-5">
                <a:latin typeface="Times New Roman"/>
                <a:cs typeface="Times New Roman"/>
              </a:rPr>
              <a:t>for s in subsets:  for e in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s:</a:t>
            </a:r>
            <a:endParaRPr sz="1600">
              <a:latin typeface="Times New Roman"/>
              <a:cs typeface="Times New Roman"/>
            </a:endParaRPr>
          </a:p>
          <a:p>
            <a:pPr algn="ctr" marR="221615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#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0076" y="401777"/>
            <a:ext cx="486537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Python </a:t>
            </a:r>
            <a:r>
              <a:rPr dirty="0" spc="-5"/>
              <a:t>코드의 집합</a:t>
            </a:r>
            <a:r>
              <a:rPr dirty="0" spc="-680"/>
              <a:t> </a:t>
            </a:r>
            <a:r>
              <a:rPr dirty="0"/>
              <a:t>관계</a:t>
            </a:r>
          </a:p>
        </p:txBody>
      </p:sp>
      <p:sp>
        <p:nvSpPr>
          <p:cNvPr id="3" name="object 3"/>
          <p:cNvSpPr/>
          <p:nvPr/>
        </p:nvSpPr>
        <p:spPr>
          <a:xfrm>
            <a:off x="2413254" y="2143505"/>
            <a:ext cx="3959860" cy="2376170"/>
          </a:xfrm>
          <a:custGeom>
            <a:avLst/>
            <a:gdLst/>
            <a:ahLst/>
            <a:cxnLst/>
            <a:rect l="l" t="t" r="r" b="b"/>
            <a:pathLst>
              <a:path w="3959860" h="2376170">
                <a:moveTo>
                  <a:pt x="0" y="2375916"/>
                </a:moveTo>
                <a:lnTo>
                  <a:pt x="3959352" y="2375916"/>
                </a:lnTo>
                <a:lnTo>
                  <a:pt x="3959352" y="0"/>
                </a:lnTo>
                <a:lnTo>
                  <a:pt x="0" y="0"/>
                </a:lnTo>
                <a:lnTo>
                  <a:pt x="0" y="2375916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62605" y="2347722"/>
            <a:ext cx="2418715" cy="2016760"/>
          </a:xfrm>
          <a:custGeom>
            <a:avLst/>
            <a:gdLst/>
            <a:ahLst/>
            <a:cxnLst/>
            <a:rect l="l" t="t" r="r" b="b"/>
            <a:pathLst>
              <a:path w="2418715" h="2016760">
                <a:moveTo>
                  <a:pt x="757046" y="68833"/>
                </a:moveTo>
                <a:lnTo>
                  <a:pt x="702644" y="66360"/>
                </a:lnTo>
                <a:lnTo>
                  <a:pt x="649515" y="64099"/>
                </a:lnTo>
                <a:lnTo>
                  <a:pt x="597045" y="61107"/>
                </a:lnTo>
                <a:lnTo>
                  <a:pt x="544617" y="56438"/>
                </a:lnTo>
                <a:lnTo>
                  <a:pt x="491617" y="49149"/>
                </a:lnTo>
                <a:lnTo>
                  <a:pt x="462041" y="41987"/>
                </a:lnTo>
                <a:lnTo>
                  <a:pt x="452246" y="39369"/>
                </a:lnTo>
                <a:lnTo>
                  <a:pt x="399796" y="40826"/>
                </a:lnTo>
                <a:lnTo>
                  <a:pt x="347349" y="42046"/>
                </a:lnTo>
                <a:lnTo>
                  <a:pt x="294909" y="43259"/>
                </a:lnTo>
                <a:lnTo>
                  <a:pt x="242480" y="44694"/>
                </a:lnTo>
                <a:lnTo>
                  <a:pt x="190065" y="46581"/>
                </a:lnTo>
                <a:lnTo>
                  <a:pt x="137668" y="49149"/>
                </a:lnTo>
                <a:lnTo>
                  <a:pt x="100472" y="63398"/>
                </a:lnTo>
                <a:lnTo>
                  <a:pt x="85915" y="73610"/>
                </a:lnTo>
                <a:lnTo>
                  <a:pt x="78612" y="78739"/>
                </a:lnTo>
                <a:lnTo>
                  <a:pt x="73376" y="93341"/>
                </a:lnTo>
                <a:lnTo>
                  <a:pt x="67865" y="107918"/>
                </a:lnTo>
                <a:lnTo>
                  <a:pt x="62807" y="122638"/>
                </a:lnTo>
                <a:lnTo>
                  <a:pt x="58927" y="137667"/>
                </a:lnTo>
                <a:lnTo>
                  <a:pt x="29463" y="285241"/>
                </a:lnTo>
                <a:lnTo>
                  <a:pt x="26864" y="297511"/>
                </a:lnTo>
                <a:lnTo>
                  <a:pt x="24193" y="309768"/>
                </a:lnTo>
                <a:lnTo>
                  <a:pt x="21713" y="322050"/>
                </a:lnTo>
                <a:lnTo>
                  <a:pt x="19685" y="334390"/>
                </a:lnTo>
                <a:lnTo>
                  <a:pt x="13162" y="380251"/>
                </a:lnTo>
                <a:lnTo>
                  <a:pt x="10175" y="400859"/>
                </a:lnTo>
                <a:lnTo>
                  <a:pt x="7022" y="420205"/>
                </a:lnTo>
                <a:lnTo>
                  <a:pt x="0" y="462279"/>
                </a:lnTo>
                <a:lnTo>
                  <a:pt x="2284" y="511430"/>
                </a:lnTo>
                <a:lnTo>
                  <a:pt x="4868" y="560586"/>
                </a:lnTo>
                <a:lnTo>
                  <a:pt x="7287" y="609754"/>
                </a:lnTo>
                <a:lnTo>
                  <a:pt x="9078" y="658941"/>
                </a:lnTo>
                <a:lnTo>
                  <a:pt x="9779" y="708151"/>
                </a:lnTo>
                <a:lnTo>
                  <a:pt x="9237" y="757348"/>
                </a:lnTo>
                <a:lnTo>
                  <a:pt x="7840" y="806530"/>
                </a:lnTo>
                <a:lnTo>
                  <a:pt x="5930" y="855702"/>
                </a:lnTo>
                <a:lnTo>
                  <a:pt x="3848" y="904865"/>
                </a:lnTo>
                <a:lnTo>
                  <a:pt x="1938" y="954021"/>
                </a:lnTo>
                <a:lnTo>
                  <a:pt x="541" y="1003172"/>
                </a:lnTo>
                <a:lnTo>
                  <a:pt x="0" y="1052322"/>
                </a:lnTo>
                <a:lnTo>
                  <a:pt x="5" y="1103825"/>
                </a:lnTo>
                <a:lnTo>
                  <a:pt x="29" y="1155330"/>
                </a:lnTo>
                <a:lnTo>
                  <a:pt x="83" y="1206837"/>
                </a:lnTo>
                <a:lnTo>
                  <a:pt x="175" y="1258345"/>
                </a:lnTo>
                <a:lnTo>
                  <a:pt x="318" y="1309853"/>
                </a:lnTo>
                <a:lnTo>
                  <a:pt x="522" y="1361360"/>
                </a:lnTo>
                <a:lnTo>
                  <a:pt x="796" y="1412866"/>
                </a:lnTo>
                <a:lnTo>
                  <a:pt x="1153" y="1464371"/>
                </a:lnTo>
                <a:lnTo>
                  <a:pt x="1601" y="1515873"/>
                </a:lnTo>
                <a:lnTo>
                  <a:pt x="2153" y="1567372"/>
                </a:lnTo>
                <a:lnTo>
                  <a:pt x="2818" y="1618868"/>
                </a:lnTo>
                <a:lnTo>
                  <a:pt x="3606" y="1670359"/>
                </a:lnTo>
                <a:lnTo>
                  <a:pt x="4530" y="1721846"/>
                </a:lnTo>
                <a:lnTo>
                  <a:pt x="5598" y="1773327"/>
                </a:lnTo>
                <a:lnTo>
                  <a:pt x="6822" y="1824803"/>
                </a:lnTo>
                <a:lnTo>
                  <a:pt x="8212" y="1876271"/>
                </a:lnTo>
                <a:lnTo>
                  <a:pt x="9779" y="1927733"/>
                </a:lnTo>
                <a:lnTo>
                  <a:pt x="56733" y="1968750"/>
                </a:lnTo>
                <a:lnTo>
                  <a:pt x="128940" y="1983950"/>
                </a:lnTo>
                <a:lnTo>
                  <a:pt x="206462" y="1988875"/>
                </a:lnTo>
                <a:lnTo>
                  <a:pt x="255595" y="1990537"/>
                </a:lnTo>
                <a:lnTo>
                  <a:pt x="304746" y="1991889"/>
                </a:lnTo>
                <a:lnTo>
                  <a:pt x="353909" y="1993051"/>
                </a:lnTo>
                <a:lnTo>
                  <a:pt x="403075" y="1994139"/>
                </a:lnTo>
                <a:lnTo>
                  <a:pt x="452240" y="1995272"/>
                </a:lnTo>
                <a:lnTo>
                  <a:pt x="501395" y="1996566"/>
                </a:lnTo>
                <a:lnTo>
                  <a:pt x="580008" y="2006472"/>
                </a:lnTo>
                <a:lnTo>
                  <a:pt x="594790" y="2009179"/>
                </a:lnTo>
                <a:lnTo>
                  <a:pt x="609488" y="2012410"/>
                </a:lnTo>
                <a:lnTo>
                  <a:pt x="624210" y="2015116"/>
                </a:lnTo>
                <a:lnTo>
                  <a:pt x="639063" y="2016252"/>
                </a:lnTo>
                <a:lnTo>
                  <a:pt x="688213" y="2015962"/>
                </a:lnTo>
                <a:lnTo>
                  <a:pt x="737363" y="2015170"/>
                </a:lnTo>
                <a:lnTo>
                  <a:pt x="786517" y="2013995"/>
                </a:lnTo>
                <a:lnTo>
                  <a:pt x="835675" y="2012553"/>
                </a:lnTo>
                <a:lnTo>
                  <a:pt x="884840" y="2010962"/>
                </a:lnTo>
                <a:lnTo>
                  <a:pt x="934011" y="2009340"/>
                </a:lnTo>
                <a:lnTo>
                  <a:pt x="983192" y="2007804"/>
                </a:lnTo>
                <a:lnTo>
                  <a:pt x="1032382" y="2006472"/>
                </a:lnTo>
                <a:lnTo>
                  <a:pt x="1063279" y="2000199"/>
                </a:lnTo>
                <a:lnTo>
                  <a:pt x="1079170" y="1997003"/>
                </a:lnTo>
                <a:lnTo>
                  <a:pt x="1086304" y="1995891"/>
                </a:lnTo>
                <a:lnTo>
                  <a:pt x="1090929" y="1995868"/>
                </a:lnTo>
                <a:lnTo>
                  <a:pt x="1099293" y="1995940"/>
                </a:lnTo>
                <a:lnTo>
                  <a:pt x="1117643" y="1995114"/>
                </a:lnTo>
                <a:lnTo>
                  <a:pt x="1209294" y="1986788"/>
                </a:lnTo>
                <a:lnTo>
                  <a:pt x="1253495" y="1979412"/>
                </a:lnTo>
                <a:lnTo>
                  <a:pt x="1268221" y="1976882"/>
                </a:lnTo>
                <a:lnTo>
                  <a:pt x="1285460" y="1974389"/>
                </a:lnTo>
                <a:lnTo>
                  <a:pt x="1302686" y="1972087"/>
                </a:lnTo>
                <a:lnTo>
                  <a:pt x="1319889" y="1969738"/>
                </a:lnTo>
                <a:lnTo>
                  <a:pt x="1337056" y="1967102"/>
                </a:lnTo>
                <a:lnTo>
                  <a:pt x="1349378" y="1964715"/>
                </a:lnTo>
                <a:lnTo>
                  <a:pt x="1361630" y="1962007"/>
                </a:lnTo>
                <a:lnTo>
                  <a:pt x="1373882" y="1959369"/>
                </a:lnTo>
                <a:lnTo>
                  <a:pt x="1386205" y="1957196"/>
                </a:lnTo>
                <a:lnTo>
                  <a:pt x="1408322" y="1954365"/>
                </a:lnTo>
                <a:lnTo>
                  <a:pt x="1430464" y="1951974"/>
                </a:lnTo>
                <a:lnTo>
                  <a:pt x="1452606" y="1949749"/>
                </a:lnTo>
                <a:lnTo>
                  <a:pt x="1474723" y="1947417"/>
                </a:lnTo>
                <a:lnTo>
                  <a:pt x="1489827" y="1943181"/>
                </a:lnTo>
                <a:lnTo>
                  <a:pt x="1505156" y="1939432"/>
                </a:lnTo>
                <a:lnTo>
                  <a:pt x="1520033" y="1934755"/>
                </a:lnTo>
                <a:lnTo>
                  <a:pt x="1533779" y="1927733"/>
                </a:lnTo>
                <a:lnTo>
                  <a:pt x="1548147" y="1917116"/>
                </a:lnTo>
                <a:lnTo>
                  <a:pt x="1562242" y="1905952"/>
                </a:lnTo>
                <a:lnTo>
                  <a:pt x="1576837" y="1895836"/>
                </a:lnTo>
                <a:lnTo>
                  <a:pt x="1592707" y="1888363"/>
                </a:lnTo>
                <a:lnTo>
                  <a:pt x="1651761" y="1868677"/>
                </a:lnTo>
                <a:lnTo>
                  <a:pt x="1681226" y="1858898"/>
                </a:lnTo>
                <a:lnTo>
                  <a:pt x="1688472" y="1853787"/>
                </a:lnTo>
                <a:lnTo>
                  <a:pt x="1725660" y="1834705"/>
                </a:lnTo>
                <a:lnTo>
                  <a:pt x="1733210" y="1832713"/>
                </a:lnTo>
                <a:lnTo>
                  <a:pt x="1740154" y="1829434"/>
                </a:lnTo>
                <a:lnTo>
                  <a:pt x="1748153" y="1822793"/>
                </a:lnTo>
                <a:lnTo>
                  <a:pt x="1755282" y="1815068"/>
                </a:lnTo>
                <a:lnTo>
                  <a:pt x="1762246" y="1807128"/>
                </a:lnTo>
                <a:lnTo>
                  <a:pt x="1769745" y="1799844"/>
                </a:lnTo>
                <a:lnTo>
                  <a:pt x="1795539" y="1782060"/>
                </a:lnTo>
                <a:lnTo>
                  <a:pt x="1812655" y="1773586"/>
                </a:lnTo>
                <a:lnTo>
                  <a:pt x="1830413" y="1758588"/>
                </a:lnTo>
                <a:lnTo>
                  <a:pt x="1858136" y="1721230"/>
                </a:lnTo>
                <a:lnTo>
                  <a:pt x="1897507" y="1662176"/>
                </a:lnTo>
                <a:lnTo>
                  <a:pt x="1910076" y="1623659"/>
                </a:lnTo>
                <a:lnTo>
                  <a:pt x="1932707" y="1588698"/>
                </a:lnTo>
                <a:lnTo>
                  <a:pt x="1941990" y="1559044"/>
                </a:lnTo>
                <a:lnTo>
                  <a:pt x="1946656" y="1544192"/>
                </a:lnTo>
                <a:lnTo>
                  <a:pt x="1948775" y="1536604"/>
                </a:lnTo>
                <a:lnTo>
                  <a:pt x="1950656" y="1528921"/>
                </a:lnTo>
                <a:lnTo>
                  <a:pt x="1953013" y="1521475"/>
                </a:lnTo>
                <a:lnTo>
                  <a:pt x="1956561" y="1514602"/>
                </a:lnTo>
                <a:lnTo>
                  <a:pt x="1976120" y="1485138"/>
                </a:lnTo>
                <a:lnTo>
                  <a:pt x="1995805" y="1426083"/>
                </a:lnTo>
                <a:lnTo>
                  <a:pt x="1997924" y="1418568"/>
                </a:lnTo>
                <a:lnTo>
                  <a:pt x="1999805" y="1410922"/>
                </a:lnTo>
                <a:lnTo>
                  <a:pt x="2002162" y="1403490"/>
                </a:lnTo>
                <a:lnTo>
                  <a:pt x="2005710" y="1396619"/>
                </a:lnTo>
                <a:lnTo>
                  <a:pt x="2024597" y="1368537"/>
                </a:lnTo>
                <a:lnTo>
                  <a:pt x="2029295" y="1361835"/>
                </a:lnTo>
                <a:lnTo>
                  <a:pt x="2026253" y="1365948"/>
                </a:lnTo>
                <a:lnTo>
                  <a:pt x="2021919" y="1370315"/>
                </a:lnTo>
                <a:lnTo>
                  <a:pt x="2022744" y="1364375"/>
                </a:lnTo>
                <a:lnTo>
                  <a:pt x="2035174" y="1337564"/>
                </a:lnTo>
                <a:lnTo>
                  <a:pt x="2039697" y="1329995"/>
                </a:lnTo>
                <a:lnTo>
                  <a:pt x="2044969" y="1322831"/>
                </a:lnTo>
                <a:lnTo>
                  <a:pt x="2050266" y="1315668"/>
                </a:lnTo>
                <a:lnTo>
                  <a:pt x="2054859" y="1308100"/>
                </a:lnTo>
                <a:lnTo>
                  <a:pt x="2057673" y="1300888"/>
                </a:lnTo>
                <a:lnTo>
                  <a:pt x="2059749" y="1293368"/>
                </a:lnTo>
                <a:lnTo>
                  <a:pt x="2061825" y="1285847"/>
                </a:lnTo>
                <a:lnTo>
                  <a:pt x="2064639" y="1278635"/>
                </a:lnTo>
                <a:lnTo>
                  <a:pt x="2076926" y="1257121"/>
                </a:lnTo>
                <a:lnTo>
                  <a:pt x="2085689" y="1247965"/>
                </a:lnTo>
                <a:lnTo>
                  <a:pt x="2096214" y="1239381"/>
                </a:lnTo>
                <a:lnTo>
                  <a:pt x="2113788" y="1219580"/>
                </a:lnTo>
                <a:lnTo>
                  <a:pt x="2124207" y="1205245"/>
                </a:lnTo>
                <a:lnTo>
                  <a:pt x="2133996" y="1190434"/>
                </a:lnTo>
                <a:lnTo>
                  <a:pt x="2143523" y="1175432"/>
                </a:lnTo>
                <a:lnTo>
                  <a:pt x="2153158" y="1160526"/>
                </a:lnTo>
                <a:lnTo>
                  <a:pt x="2172843" y="1131062"/>
                </a:lnTo>
                <a:lnTo>
                  <a:pt x="2231771" y="1042542"/>
                </a:lnTo>
                <a:lnTo>
                  <a:pt x="2237114" y="1035385"/>
                </a:lnTo>
                <a:lnTo>
                  <a:pt x="2242708" y="1028334"/>
                </a:lnTo>
                <a:lnTo>
                  <a:pt x="2247755" y="1021022"/>
                </a:lnTo>
                <a:lnTo>
                  <a:pt x="2251456" y="1013078"/>
                </a:lnTo>
                <a:lnTo>
                  <a:pt x="2258220" y="992010"/>
                </a:lnTo>
                <a:lnTo>
                  <a:pt x="2261758" y="982551"/>
                </a:lnTo>
                <a:lnTo>
                  <a:pt x="2267511" y="973591"/>
                </a:lnTo>
                <a:lnTo>
                  <a:pt x="2280920" y="954024"/>
                </a:lnTo>
                <a:lnTo>
                  <a:pt x="2289836" y="926729"/>
                </a:lnTo>
                <a:lnTo>
                  <a:pt x="2291017" y="923178"/>
                </a:lnTo>
                <a:lnTo>
                  <a:pt x="2290685" y="927369"/>
                </a:lnTo>
                <a:lnTo>
                  <a:pt x="2295066" y="923300"/>
                </a:lnTo>
                <a:lnTo>
                  <a:pt x="2310384" y="894968"/>
                </a:lnTo>
                <a:lnTo>
                  <a:pt x="2313199" y="887722"/>
                </a:lnTo>
                <a:lnTo>
                  <a:pt x="2315194" y="880141"/>
                </a:lnTo>
                <a:lnTo>
                  <a:pt x="2317259" y="872609"/>
                </a:lnTo>
                <a:lnTo>
                  <a:pt x="2320290" y="865504"/>
                </a:lnTo>
                <a:lnTo>
                  <a:pt x="2330209" y="850705"/>
                </a:lnTo>
                <a:lnTo>
                  <a:pt x="2341451" y="836644"/>
                </a:lnTo>
                <a:lnTo>
                  <a:pt x="2351954" y="822249"/>
                </a:lnTo>
                <a:lnTo>
                  <a:pt x="2359660" y="806450"/>
                </a:lnTo>
                <a:lnTo>
                  <a:pt x="2379218" y="747522"/>
                </a:lnTo>
                <a:lnTo>
                  <a:pt x="2408809" y="659002"/>
                </a:lnTo>
                <a:lnTo>
                  <a:pt x="2418588" y="629412"/>
                </a:lnTo>
                <a:lnTo>
                  <a:pt x="2417667" y="581350"/>
                </a:lnTo>
                <a:lnTo>
                  <a:pt x="2417017" y="533268"/>
                </a:lnTo>
                <a:lnTo>
                  <a:pt x="2416504" y="485172"/>
                </a:lnTo>
                <a:lnTo>
                  <a:pt x="2415994" y="437070"/>
                </a:lnTo>
                <a:lnTo>
                  <a:pt x="2415353" y="388969"/>
                </a:lnTo>
                <a:lnTo>
                  <a:pt x="2414448" y="340877"/>
                </a:lnTo>
                <a:lnTo>
                  <a:pt x="2413145" y="292800"/>
                </a:lnTo>
                <a:lnTo>
                  <a:pt x="2411310" y="244746"/>
                </a:lnTo>
                <a:lnTo>
                  <a:pt x="2408809" y="196723"/>
                </a:lnTo>
                <a:lnTo>
                  <a:pt x="2394110" y="152503"/>
                </a:lnTo>
                <a:lnTo>
                  <a:pt x="2389123" y="137667"/>
                </a:lnTo>
                <a:lnTo>
                  <a:pt x="2374675" y="82446"/>
                </a:lnTo>
                <a:lnTo>
                  <a:pt x="2347989" y="46099"/>
                </a:lnTo>
                <a:lnTo>
                  <a:pt x="2310384" y="19685"/>
                </a:lnTo>
                <a:lnTo>
                  <a:pt x="2273823" y="6699"/>
                </a:lnTo>
                <a:lnTo>
                  <a:pt x="2251456" y="0"/>
                </a:lnTo>
                <a:lnTo>
                  <a:pt x="2044954" y="9778"/>
                </a:lnTo>
                <a:lnTo>
                  <a:pt x="1971040" y="17573"/>
                </a:lnTo>
                <a:lnTo>
                  <a:pt x="1897507" y="29463"/>
                </a:lnTo>
                <a:lnTo>
                  <a:pt x="1873027" y="35131"/>
                </a:lnTo>
                <a:lnTo>
                  <a:pt x="1860752" y="37768"/>
                </a:lnTo>
                <a:lnTo>
                  <a:pt x="1801237" y="42215"/>
                </a:lnTo>
                <a:lnTo>
                  <a:pt x="1754069" y="44458"/>
                </a:lnTo>
                <a:lnTo>
                  <a:pt x="1706863" y="46255"/>
                </a:lnTo>
                <a:lnTo>
                  <a:pt x="1659633" y="47766"/>
                </a:lnTo>
                <a:lnTo>
                  <a:pt x="1612392" y="49149"/>
                </a:lnTo>
                <a:lnTo>
                  <a:pt x="1529613" y="50256"/>
                </a:lnTo>
                <a:lnTo>
                  <a:pt x="1460428" y="48752"/>
                </a:lnTo>
                <a:lnTo>
                  <a:pt x="1403436" y="45246"/>
                </a:lnTo>
                <a:lnTo>
                  <a:pt x="1357233" y="40348"/>
                </a:lnTo>
                <a:lnTo>
                  <a:pt x="1291590" y="28810"/>
                </a:lnTo>
                <a:lnTo>
                  <a:pt x="1252280" y="19015"/>
                </a:lnTo>
                <a:lnTo>
                  <a:pt x="1238996" y="16294"/>
                </a:lnTo>
                <a:lnTo>
                  <a:pt x="1195613" y="34141"/>
                </a:lnTo>
                <a:lnTo>
                  <a:pt x="1160145" y="68833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09379" y="2347750"/>
            <a:ext cx="1979930" cy="2010410"/>
          </a:xfrm>
          <a:custGeom>
            <a:avLst/>
            <a:gdLst/>
            <a:ahLst/>
            <a:cxnLst/>
            <a:rect l="l" t="t" r="r" b="b"/>
            <a:pathLst>
              <a:path w="1979929" h="2010410">
                <a:moveTo>
                  <a:pt x="1133967" y="20799"/>
                </a:moveTo>
                <a:lnTo>
                  <a:pt x="976614" y="30705"/>
                </a:lnTo>
                <a:lnTo>
                  <a:pt x="930386" y="30565"/>
                </a:lnTo>
                <a:lnTo>
                  <a:pt x="883781" y="28273"/>
                </a:lnTo>
                <a:lnTo>
                  <a:pt x="837184" y="25975"/>
                </a:lnTo>
                <a:lnTo>
                  <a:pt x="790977" y="25813"/>
                </a:lnTo>
                <a:lnTo>
                  <a:pt x="745547" y="29935"/>
                </a:lnTo>
                <a:lnTo>
                  <a:pt x="701278" y="40484"/>
                </a:lnTo>
                <a:lnTo>
                  <a:pt x="691663" y="52643"/>
                </a:lnTo>
                <a:lnTo>
                  <a:pt x="695229" y="73171"/>
                </a:lnTo>
                <a:lnTo>
                  <a:pt x="704296" y="97009"/>
                </a:lnTo>
                <a:lnTo>
                  <a:pt x="711184" y="119097"/>
                </a:lnTo>
                <a:lnTo>
                  <a:pt x="720963" y="158467"/>
                </a:lnTo>
                <a:lnTo>
                  <a:pt x="733044" y="195361"/>
                </a:lnTo>
                <a:lnTo>
                  <a:pt x="740648" y="217395"/>
                </a:lnTo>
                <a:lnTo>
                  <a:pt x="743865" y="273510"/>
                </a:lnTo>
                <a:lnTo>
                  <a:pt x="746563" y="318857"/>
                </a:lnTo>
                <a:lnTo>
                  <a:pt x="750234" y="387837"/>
                </a:lnTo>
                <a:lnTo>
                  <a:pt x="751331" y="445509"/>
                </a:lnTo>
                <a:lnTo>
                  <a:pt x="750811" y="476721"/>
                </a:lnTo>
                <a:lnTo>
                  <a:pt x="747428" y="557132"/>
                </a:lnTo>
                <a:lnTo>
                  <a:pt x="744483" y="611623"/>
                </a:lnTo>
                <a:lnTo>
                  <a:pt x="740648" y="679167"/>
                </a:lnTo>
                <a:lnTo>
                  <a:pt x="733843" y="723494"/>
                </a:lnTo>
                <a:lnTo>
                  <a:pt x="724852" y="763866"/>
                </a:lnTo>
                <a:lnTo>
                  <a:pt x="710152" y="810408"/>
                </a:lnTo>
                <a:lnTo>
                  <a:pt x="701278" y="836393"/>
                </a:lnTo>
                <a:lnTo>
                  <a:pt x="699214" y="843962"/>
                </a:lnTo>
                <a:lnTo>
                  <a:pt x="697341" y="851602"/>
                </a:lnTo>
                <a:lnTo>
                  <a:pt x="694991" y="859003"/>
                </a:lnTo>
                <a:lnTo>
                  <a:pt x="691499" y="865857"/>
                </a:lnTo>
                <a:lnTo>
                  <a:pt x="652129" y="924912"/>
                </a:lnTo>
                <a:lnTo>
                  <a:pt x="647948" y="939942"/>
                </a:lnTo>
                <a:lnTo>
                  <a:pt x="632571" y="983840"/>
                </a:lnTo>
                <a:lnTo>
                  <a:pt x="610743" y="1012304"/>
                </a:lnTo>
                <a:lnTo>
                  <a:pt x="600656" y="1026899"/>
                </a:lnTo>
                <a:lnTo>
                  <a:pt x="593201" y="1042768"/>
                </a:lnTo>
                <a:lnTo>
                  <a:pt x="588964" y="1057869"/>
                </a:lnTo>
                <a:lnTo>
                  <a:pt x="585216" y="1073185"/>
                </a:lnTo>
                <a:lnTo>
                  <a:pt x="580538" y="1088024"/>
                </a:lnTo>
                <a:lnTo>
                  <a:pt x="573516" y="1101696"/>
                </a:lnTo>
                <a:lnTo>
                  <a:pt x="534146" y="1160624"/>
                </a:lnTo>
                <a:lnTo>
                  <a:pt x="524681" y="1189358"/>
                </a:lnTo>
                <a:lnTo>
                  <a:pt x="521577" y="1199159"/>
                </a:lnTo>
                <a:lnTo>
                  <a:pt x="522479" y="1196443"/>
                </a:lnTo>
                <a:lnTo>
                  <a:pt x="525033" y="1187628"/>
                </a:lnTo>
                <a:lnTo>
                  <a:pt x="526885" y="1179127"/>
                </a:lnTo>
                <a:lnTo>
                  <a:pt x="525680" y="1177359"/>
                </a:lnTo>
                <a:lnTo>
                  <a:pt x="504682" y="1219679"/>
                </a:lnTo>
                <a:lnTo>
                  <a:pt x="484080" y="1272349"/>
                </a:lnTo>
                <a:lnTo>
                  <a:pt x="483737" y="1278289"/>
                </a:lnTo>
                <a:lnTo>
                  <a:pt x="485505" y="1278417"/>
                </a:lnTo>
                <a:lnTo>
                  <a:pt x="485986" y="1278568"/>
                </a:lnTo>
                <a:lnTo>
                  <a:pt x="481786" y="1284580"/>
                </a:lnTo>
                <a:lnTo>
                  <a:pt x="469507" y="1302290"/>
                </a:lnTo>
                <a:lnTo>
                  <a:pt x="445754" y="1337535"/>
                </a:lnTo>
                <a:lnTo>
                  <a:pt x="406384" y="1396463"/>
                </a:lnTo>
                <a:lnTo>
                  <a:pt x="386699" y="1425927"/>
                </a:lnTo>
                <a:lnTo>
                  <a:pt x="371459" y="1474616"/>
                </a:lnTo>
                <a:lnTo>
                  <a:pt x="347456" y="1514446"/>
                </a:lnTo>
                <a:lnTo>
                  <a:pt x="325399" y="1536681"/>
                </a:lnTo>
                <a:lnTo>
                  <a:pt x="317865" y="1543910"/>
                </a:lnTo>
                <a:lnTo>
                  <a:pt x="305296" y="1582371"/>
                </a:lnTo>
                <a:lnTo>
                  <a:pt x="283414" y="1617618"/>
                </a:lnTo>
                <a:lnTo>
                  <a:pt x="279749" y="1632969"/>
                </a:lnTo>
                <a:lnTo>
                  <a:pt x="275488" y="1647987"/>
                </a:lnTo>
                <a:lnTo>
                  <a:pt x="268716" y="1661766"/>
                </a:lnTo>
                <a:lnTo>
                  <a:pt x="229473" y="1720821"/>
                </a:lnTo>
                <a:lnTo>
                  <a:pt x="227246" y="1728265"/>
                </a:lnTo>
                <a:lnTo>
                  <a:pt x="197082" y="1788824"/>
                </a:lnTo>
                <a:lnTo>
                  <a:pt x="158541" y="1824705"/>
                </a:lnTo>
                <a:lnTo>
                  <a:pt x="121269" y="1848456"/>
                </a:lnTo>
                <a:lnTo>
                  <a:pt x="101703" y="1861885"/>
                </a:lnTo>
                <a:lnTo>
                  <a:pt x="92757" y="1867681"/>
                </a:lnTo>
                <a:lnTo>
                  <a:pt x="83335" y="1871263"/>
                </a:lnTo>
                <a:lnTo>
                  <a:pt x="62341" y="1878047"/>
                </a:lnTo>
                <a:lnTo>
                  <a:pt x="44398" y="1886411"/>
                </a:lnTo>
                <a:lnTo>
                  <a:pt x="24336" y="1893811"/>
                </a:lnTo>
                <a:lnTo>
                  <a:pt x="8512" y="1903140"/>
                </a:lnTo>
                <a:lnTo>
                  <a:pt x="3286" y="1917290"/>
                </a:lnTo>
                <a:lnTo>
                  <a:pt x="2672" y="1939468"/>
                </a:lnTo>
                <a:lnTo>
                  <a:pt x="0" y="1963360"/>
                </a:lnTo>
                <a:lnTo>
                  <a:pt x="1446" y="1983870"/>
                </a:lnTo>
                <a:lnTo>
                  <a:pt x="13192" y="1995903"/>
                </a:lnTo>
                <a:lnTo>
                  <a:pt x="64632" y="2007003"/>
                </a:lnTo>
                <a:lnTo>
                  <a:pt x="117504" y="2010117"/>
                </a:lnTo>
                <a:lnTo>
                  <a:pt x="171200" y="2008659"/>
                </a:lnTo>
                <a:lnTo>
                  <a:pt x="225109" y="2006043"/>
                </a:lnTo>
                <a:lnTo>
                  <a:pt x="278622" y="2005682"/>
                </a:lnTo>
                <a:lnTo>
                  <a:pt x="316231" y="2004114"/>
                </a:lnTo>
                <a:lnTo>
                  <a:pt x="350550" y="2002677"/>
                </a:lnTo>
                <a:lnTo>
                  <a:pt x="381776" y="2001367"/>
                </a:lnTo>
                <a:lnTo>
                  <a:pt x="410107" y="2000177"/>
                </a:lnTo>
                <a:lnTo>
                  <a:pt x="435739" y="1999103"/>
                </a:lnTo>
                <a:lnTo>
                  <a:pt x="479703" y="1997276"/>
                </a:lnTo>
                <a:lnTo>
                  <a:pt x="530358" y="1995255"/>
                </a:lnTo>
                <a:lnTo>
                  <a:pt x="577659" y="1993665"/>
                </a:lnTo>
                <a:lnTo>
                  <a:pt x="622052" y="1992939"/>
                </a:lnTo>
                <a:lnTo>
                  <a:pt x="640299" y="1992895"/>
                </a:lnTo>
                <a:lnTo>
                  <a:pt x="650319" y="1992903"/>
                </a:lnTo>
                <a:lnTo>
                  <a:pt x="661199" y="1992923"/>
                </a:lnTo>
                <a:lnTo>
                  <a:pt x="673138" y="1992950"/>
                </a:lnTo>
                <a:lnTo>
                  <a:pt x="686333" y="1992979"/>
                </a:lnTo>
                <a:lnTo>
                  <a:pt x="700981" y="1993002"/>
                </a:lnTo>
                <a:lnTo>
                  <a:pt x="717282" y="1993015"/>
                </a:lnTo>
                <a:lnTo>
                  <a:pt x="735431" y="1993012"/>
                </a:lnTo>
                <a:lnTo>
                  <a:pt x="778069" y="1992935"/>
                </a:lnTo>
                <a:lnTo>
                  <a:pt x="830476" y="1992725"/>
                </a:lnTo>
                <a:lnTo>
                  <a:pt x="894234" y="1992336"/>
                </a:lnTo>
                <a:lnTo>
                  <a:pt x="970924" y="1991724"/>
                </a:lnTo>
                <a:lnTo>
                  <a:pt x="1014613" y="1991320"/>
                </a:lnTo>
                <a:lnTo>
                  <a:pt x="1062128" y="1990842"/>
                </a:lnTo>
                <a:lnTo>
                  <a:pt x="1113667" y="1990286"/>
                </a:lnTo>
                <a:lnTo>
                  <a:pt x="1169428" y="1989646"/>
                </a:lnTo>
                <a:lnTo>
                  <a:pt x="1229608" y="1988915"/>
                </a:lnTo>
                <a:lnTo>
                  <a:pt x="1294404" y="1988088"/>
                </a:lnTo>
                <a:lnTo>
                  <a:pt x="1364016" y="1987160"/>
                </a:lnTo>
                <a:lnTo>
                  <a:pt x="1438640" y="1986124"/>
                </a:lnTo>
                <a:lnTo>
                  <a:pt x="1900793" y="1976218"/>
                </a:lnTo>
                <a:lnTo>
                  <a:pt x="1938226" y="1956394"/>
                </a:lnTo>
                <a:lnTo>
                  <a:pt x="1940036" y="1936975"/>
                </a:lnTo>
                <a:lnTo>
                  <a:pt x="1935855" y="1901770"/>
                </a:lnTo>
                <a:lnTo>
                  <a:pt x="1929257" y="1863077"/>
                </a:lnTo>
                <a:lnTo>
                  <a:pt x="1923159" y="1831837"/>
                </a:lnTo>
                <a:lnTo>
                  <a:pt x="1920478" y="1818992"/>
                </a:lnTo>
                <a:lnTo>
                  <a:pt x="1922613" y="1764966"/>
                </a:lnTo>
                <a:lnTo>
                  <a:pt x="1924605" y="1710915"/>
                </a:lnTo>
                <a:lnTo>
                  <a:pt x="1926978" y="1656865"/>
                </a:lnTo>
                <a:lnTo>
                  <a:pt x="1930257" y="1602838"/>
                </a:lnTo>
                <a:lnTo>
                  <a:pt x="1937525" y="1558636"/>
                </a:lnTo>
                <a:lnTo>
                  <a:pt x="1940036" y="1543910"/>
                </a:lnTo>
                <a:lnTo>
                  <a:pt x="1942726" y="1524269"/>
                </a:lnTo>
                <a:lnTo>
                  <a:pt x="1945179" y="1504604"/>
                </a:lnTo>
                <a:lnTo>
                  <a:pt x="1947537" y="1484939"/>
                </a:lnTo>
                <a:lnTo>
                  <a:pt x="1949942" y="1465297"/>
                </a:lnTo>
                <a:lnTo>
                  <a:pt x="1947769" y="1428418"/>
                </a:lnTo>
                <a:lnTo>
                  <a:pt x="1945798" y="1391526"/>
                </a:lnTo>
                <a:lnTo>
                  <a:pt x="1943423" y="1354658"/>
                </a:lnTo>
                <a:lnTo>
                  <a:pt x="1940036" y="1317850"/>
                </a:lnTo>
                <a:lnTo>
                  <a:pt x="1938025" y="1310371"/>
                </a:lnTo>
                <a:lnTo>
                  <a:pt x="1934718" y="1303166"/>
                </a:lnTo>
                <a:lnTo>
                  <a:pt x="1931624" y="1295937"/>
                </a:lnTo>
                <a:lnTo>
                  <a:pt x="1930257" y="1288386"/>
                </a:lnTo>
                <a:lnTo>
                  <a:pt x="1929852" y="1204356"/>
                </a:lnTo>
                <a:lnTo>
                  <a:pt x="1928738" y="1131569"/>
                </a:lnTo>
                <a:lnTo>
                  <a:pt x="1927071" y="1069048"/>
                </a:lnTo>
                <a:lnTo>
                  <a:pt x="1925001" y="1015819"/>
                </a:lnTo>
                <a:lnTo>
                  <a:pt x="1922683" y="970908"/>
                </a:lnTo>
                <a:lnTo>
                  <a:pt x="1917915" y="902136"/>
                </a:lnTo>
                <a:lnTo>
                  <a:pt x="1913991" y="854930"/>
                </a:lnTo>
                <a:lnTo>
                  <a:pt x="1912730" y="836978"/>
                </a:lnTo>
                <a:lnTo>
                  <a:pt x="1912138" y="821492"/>
                </a:lnTo>
                <a:lnTo>
                  <a:pt x="1912371" y="807497"/>
                </a:lnTo>
                <a:lnTo>
                  <a:pt x="1913581" y="794019"/>
                </a:lnTo>
                <a:lnTo>
                  <a:pt x="1924606" y="746931"/>
                </a:lnTo>
                <a:lnTo>
                  <a:pt x="1939651" y="700245"/>
                </a:lnTo>
                <a:lnTo>
                  <a:pt x="1949942" y="669388"/>
                </a:lnTo>
                <a:lnTo>
                  <a:pt x="1947822" y="612867"/>
                </a:lnTo>
                <a:lnTo>
                  <a:pt x="1945941" y="556311"/>
                </a:lnTo>
                <a:lnTo>
                  <a:pt x="1943584" y="499778"/>
                </a:lnTo>
                <a:lnTo>
                  <a:pt x="1940036" y="443328"/>
                </a:lnTo>
                <a:lnTo>
                  <a:pt x="1934860" y="428644"/>
                </a:lnTo>
                <a:lnTo>
                  <a:pt x="1931677" y="421415"/>
                </a:lnTo>
                <a:lnTo>
                  <a:pt x="1930257" y="413864"/>
                </a:lnTo>
                <a:lnTo>
                  <a:pt x="1930784" y="374492"/>
                </a:lnTo>
                <a:lnTo>
                  <a:pt x="1932479" y="335108"/>
                </a:lnTo>
                <a:lnTo>
                  <a:pt x="1935507" y="295796"/>
                </a:lnTo>
                <a:lnTo>
                  <a:pt x="1940036" y="256638"/>
                </a:lnTo>
                <a:lnTo>
                  <a:pt x="1952974" y="217967"/>
                </a:lnTo>
                <a:lnTo>
                  <a:pt x="1969627" y="168246"/>
                </a:lnTo>
                <a:lnTo>
                  <a:pt x="1979406" y="138782"/>
                </a:lnTo>
                <a:lnTo>
                  <a:pt x="1977485" y="116577"/>
                </a:lnTo>
                <a:lnTo>
                  <a:pt x="1975945" y="94301"/>
                </a:lnTo>
                <a:lnTo>
                  <a:pt x="1973691" y="72167"/>
                </a:lnTo>
                <a:lnTo>
                  <a:pt x="1962358" y="32791"/>
                </a:lnTo>
                <a:lnTo>
                  <a:pt x="1920478" y="11020"/>
                </a:lnTo>
                <a:lnTo>
                  <a:pt x="1876311" y="2376"/>
                </a:lnTo>
                <a:lnTo>
                  <a:pt x="1809025" y="271"/>
                </a:lnTo>
                <a:lnTo>
                  <a:pt x="1756610" y="0"/>
                </a:lnTo>
                <a:lnTo>
                  <a:pt x="1704181" y="194"/>
                </a:lnTo>
                <a:lnTo>
                  <a:pt x="1651741" y="620"/>
                </a:lnTo>
                <a:lnTo>
                  <a:pt x="1599294" y="1047"/>
                </a:lnTo>
                <a:lnTo>
                  <a:pt x="1546844" y="1241"/>
                </a:lnTo>
              </a:path>
            </a:pathLst>
          </a:custGeom>
          <a:ln w="25908">
            <a:solidFill>
              <a:srgbClr val="F795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25061" y="2792729"/>
            <a:ext cx="1655445" cy="1079500"/>
          </a:xfrm>
          <a:custGeom>
            <a:avLst/>
            <a:gdLst/>
            <a:ahLst/>
            <a:cxnLst/>
            <a:rect l="l" t="t" r="r" b="b"/>
            <a:pathLst>
              <a:path w="1655445" h="1079500">
                <a:moveTo>
                  <a:pt x="0" y="539496"/>
                </a:moveTo>
                <a:lnTo>
                  <a:pt x="7553" y="466292"/>
                </a:lnTo>
                <a:lnTo>
                  <a:pt x="29557" y="396081"/>
                </a:lnTo>
                <a:lnTo>
                  <a:pt x="65025" y="329505"/>
                </a:lnTo>
                <a:lnTo>
                  <a:pt x="87501" y="297781"/>
                </a:lnTo>
                <a:lnTo>
                  <a:pt x="112973" y="267208"/>
                </a:lnTo>
                <a:lnTo>
                  <a:pt x="141319" y="237864"/>
                </a:lnTo>
                <a:lnTo>
                  <a:pt x="172414" y="209831"/>
                </a:lnTo>
                <a:lnTo>
                  <a:pt x="206137" y="183190"/>
                </a:lnTo>
                <a:lnTo>
                  <a:pt x="242363" y="158019"/>
                </a:lnTo>
                <a:lnTo>
                  <a:pt x="280970" y="134401"/>
                </a:lnTo>
                <a:lnTo>
                  <a:pt x="321834" y="112414"/>
                </a:lnTo>
                <a:lnTo>
                  <a:pt x="364833" y="92140"/>
                </a:lnTo>
                <a:lnTo>
                  <a:pt x="409843" y="73660"/>
                </a:lnTo>
                <a:lnTo>
                  <a:pt x="456740" y="57052"/>
                </a:lnTo>
                <a:lnTo>
                  <a:pt x="505402" y="42398"/>
                </a:lnTo>
                <a:lnTo>
                  <a:pt x="555705" y="29778"/>
                </a:lnTo>
                <a:lnTo>
                  <a:pt x="607527" y="19272"/>
                </a:lnTo>
                <a:lnTo>
                  <a:pt x="660744" y="10961"/>
                </a:lnTo>
                <a:lnTo>
                  <a:pt x="715232" y="4925"/>
                </a:lnTo>
                <a:lnTo>
                  <a:pt x="770869" y="1244"/>
                </a:lnTo>
                <a:lnTo>
                  <a:pt x="827532" y="0"/>
                </a:lnTo>
                <a:lnTo>
                  <a:pt x="884194" y="1244"/>
                </a:lnTo>
                <a:lnTo>
                  <a:pt x="939831" y="4925"/>
                </a:lnTo>
                <a:lnTo>
                  <a:pt x="994319" y="10961"/>
                </a:lnTo>
                <a:lnTo>
                  <a:pt x="1047536" y="19272"/>
                </a:lnTo>
                <a:lnTo>
                  <a:pt x="1099358" y="29778"/>
                </a:lnTo>
                <a:lnTo>
                  <a:pt x="1149661" y="42398"/>
                </a:lnTo>
                <a:lnTo>
                  <a:pt x="1198323" y="57052"/>
                </a:lnTo>
                <a:lnTo>
                  <a:pt x="1245220" y="73660"/>
                </a:lnTo>
                <a:lnTo>
                  <a:pt x="1290230" y="92140"/>
                </a:lnTo>
                <a:lnTo>
                  <a:pt x="1333229" y="112414"/>
                </a:lnTo>
                <a:lnTo>
                  <a:pt x="1374093" y="134401"/>
                </a:lnTo>
                <a:lnTo>
                  <a:pt x="1412700" y="158019"/>
                </a:lnTo>
                <a:lnTo>
                  <a:pt x="1448926" y="183190"/>
                </a:lnTo>
                <a:lnTo>
                  <a:pt x="1482649" y="209831"/>
                </a:lnTo>
                <a:lnTo>
                  <a:pt x="1513744" y="237864"/>
                </a:lnTo>
                <a:lnTo>
                  <a:pt x="1542090" y="267208"/>
                </a:lnTo>
                <a:lnTo>
                  <a:pt x="1567562" y="297781"/>
                </a:lnTo>
                <a:lnTo>
                  <a:pt x="1590038" y="329505"/>
                </a:lnTo>
                <a:lnTo>
                  <a:pt x="1625506" y="396081"/>
                </a:lnTo>
                <a:lnTo>
                  <a:pt x="1647510" y="466292"/>
                </a:lnTo>
                <a:lnTo>
                  <a:pt x="1655064" y="539496"/>
                </a:lnTo>
                <a:lnTo>
                  <a:pt x="1653155" y="576431"/>
                </a:lnTo>
                <a:lnTo>
                  <a:pt x="1638253" y="648219"/>
                </a:lnTo>
                <a:lnTo>
                  <a:pt x="1609393" y="716693"/>
                </a:lnTo>
                <a:lnTo>
                  <a:pt x="1567562" y="781210"/>
                </a:lnTo>
                <a:lnTo>
                  <a:pt x="1542090" y="811784"/>
                </a:lnTo>
                <a:lnTo>
                  <a:pt x="1513744" y="841127"/>
                </a:lnTo>
                <a:lnTo>
                  <a:pt x="1482649" y="869160"/>
                </a:lnTo>
                <a:lnTo>
                  <a:pt x="1448926" y="895801"/>
                </a:lnTo>
                <a:lnTo>
                  <a:pt x="1412700" y="920972"/>
                </a:lnTo>
                <a:lnTo>
                  <a:pt x="1374093" y="944590"/>
                </a:lnTo>
                <a:lnTo>
                  <a:pt x="1333229" y="966577"/>
                </a:lnTo>
                <a:lnTo>
                  <a:pt x="1290230" y="986851"/>
                </a:lnTo>
                <a:lnTo>
                  <a:pt x="1245220" y="1005332"/>
                </a:lnTo>
                <a:lnTo>
                  <a:pt x="1198323" y="1021939"/>
                </a:lnTo>
                <a:lnTo>
                  <a:pt x="1149661" y="1036593"/>
                </a:lnTo>
                <a:lnTo>
                  <a:pt x="1099358" y="1049213"/>
                </a:lnTo>
                <a:lnTo>
                  <a:pt x="1047536" y="1059719"/>
                </a:lnTo>
                <a:lnTo>
                  <a:pt x="994319" y="1068030"/>
                </a:lnTo>
                <a:lnTo>
                  <a:pt x="939831" y="1074066"/>
                </a:lnTo>
                <a:lnTo>
                  <a:pt x="884194" y="1077747"/>
                </a:lnTo>
                <a:lnTo>
                  <a:pt x="827532" y="1078992"/>
                </a:lnTo>
                <a:lnTo>
                  <a:pt x="770869" y="1077747"/>
                </a:lnTo>
                <a:lnTo>
                  <a:pt x="715232" y="1074066"/>
                </a:lnTo>
                <a:lnTo>
                  <a:pt x="660744" y="1068030"/>
                </a:lnTo>
                <a:lnTo>
                  <a:pt x="607527" y="1059719"/>
                </a:lnTo>
                <a:lnTo>
                  <a:pt x="555705" y="1049213"/>
                </a:lnTo>
                <a:lnTo>
                  <a:pt x="505402" y="1036593"/>
                </a:lnTo>
                <a:lnTo>
                  <a:pt x="456740" y="1021939"/>
                </a:lnTo>
                <a:lnTo>
                  <a:pt x="409843" y="1005332"/>
                </a:lnTo>
                <a:lnTo>
                  <a:pt x="364833" y="986851"/>
                </a:lnTo>
                <a:lnTo>
                  <a:pt x="321834" y="966577"/>
                </a:lnTo>
                <a:lnTo>
                  <a:pt x="280970" y="944590"/>
                </a:lnTo>
                <a:lnTo>
                  <a:pt x="242363" y="920972"/>
                </a:lnTo>
                <a:lnTo>
                  <a:pt x="206137" y="895801"/>
                </a:lnTo>
                <a:lnTo>
                  <a:pt x="172414" y="869160"/>
                </a:lnTo>
                <a:lnTo>
                  <a:pt x="141319" y="841127"/>
                </a:lnTo>
                <a:lnTo>
                  <a:pt x="112973" y="811784"/>
                </a:lnTo>
                <a:lnTo>
                  <a:pt x="87501" y="781210"/>
                </a:lnTo>
                <a:lnTo>
                  <a:pt x="65025" y="749486"/>
                </a:lnTo>
                <a:lnTo>
                  <a:pt x="29557" y="682910"/>
                </a:lnTo>
                <a:lnTo>
                  <a:pt x="7553" y="612699"/>
                </a:lnTo>
                <a:lnTo>
                  <a:pt x="0" y="53949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03903" y="1845564"/>
            <a:ext cx="1226820" cy="460375"/>
          </a:xfrm>
          <a:custGeom>
            <a:avLst/>
            <a:gdLst/>
            <a:ahLst/>
            <a:cxnLst/>
            <a:rect l="l" t="t" r="r" b="b"/>
            <a:pathLst>
              <a:path w="1226820" h="460375">
                <a:moveTo>
                  <a:pt x="0" y="460248"/>
                </a:moveTo>
                <a:lnTo>
                  <a:pt x="1226820" y="460248"/>
                </a:lnTo>
                <a:lnTo>
                  <a:pt x="1226820" y="0"/>
                </a:lnTo>
                <a:lnTo>
                  <a:pt x="0" y="0"/>
                </a:lnTo>
                <a:lnTo>
                  <a:pt x="0" y="460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83914" y="1867661"/>
            <a:ext cx="10591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universe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76444" y="2174748"/>
            <a:ext cx="1156970" cy="462280"/>
          </a:xfrm>
          <a:custGeom>
            <a:avLst/>
            <a:gdLst/>
            <a:ahLst/>
            <a:cxnLst/>
            <a:rect l="l" t="t" r="r" b="b"/>
            <a:pathLst>
              <a:path w="1156970" h="462280">
                <a:moveTo>
                  <a:pt x="0" y="461772"/>
                </a:moveTo>
                <a:lnTo>
                  <a:pt x="1156715" y="461772"/>
                </a:lnTo>
                <a:lnTo>
                  <a:pt x="1156715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155819" y="2198370"/>
            <a:ext cx="991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covered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38828" y="2564892"/>
            <a:ext cx="304800" cy="462280"/>
          </a:xfrm>
          <a:custGeom>
            <a:avLst/>
            <a:gdLst/>
            <a:ahLst/>
            <a:cxnLst/>
            <a:rect l="l" t="t" r="r" b="b"/>
            <a:pathLst>
              <a:path w="304800" h="462280">
                <a:moveTo>
                  <a:pt x="0" y="461772"/>
                </a:moveTo>
                <a:lnTo>
                  <a:pt x="304800" y="461772"/>
                </a:lnTo>
                <a:lnTo>
                  <a:pt x="304800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418457" y="2587878"/>
            <a:ext cx="144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00500" y="2866711"/>
            <a:ext cx="888491" cy="870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723638" y="5183885"/>
            <a:ext cx="1066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s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covered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15663" y="3429000"/>
            <a:ext cx="572135" cy="1730375"/>
          </a:xfrm>
          <a:custGeom>
            <a:avLst/>
            <a:gdLst/>
            <a:ahLst/>
            <a:cxnLst/>
            <a:rect l="l" t="t" r="r" b="b"/>
            <a:pathLst>
              <a:path w="572135" h="1730375">
                <a:moveTo>
                  <a:pt x="42353" y="70650"/>
                </a:moveTo>
                <a:lnTo>
                  <a:pt x="30302" y="74506"/>
                </a:lnTo>
                <a:lnTo>
                  <a:pt x="559942" y="1730120"/>
                </a:lnTo>
                <a:lnTo>
                  <a:pt x="572008" y="1726311"/>
                </a:lnTo>
                <a:lnTo>
                  <a:pt x="42353" y="70650"/>
                </a:lnTo>
                <a:close/>
              </a:path>
              <a:path w="572135" h="1730375">
                <a:moveTo>
                  <a:pt x="13081" y="0"/>
                </a:moveTo>
                <a:lnTo>
                  <a:pt x="0" y="84200"/>
                </a:lnTo>
                <a:lnTo>
                  <a:pt x="30302" y="74506"/>
                </a:lnTo>
                <a:lnTo>
                  <a:pt x="26415" y="62357"/>
                </a:lnTo>
                <a:lnTo>
                  <a:pt x="38481" y="58547"/>
                </a:lnTo>
                <a:lnTo>
                  <a:pt x="70286" y="58547"/>
                </a:lnTo>
                <a:lnTo>
                  <a:pt x="13081" y="0"/>
                </a:lnTo>
                <a:close/>
              </a:path>
              <a:path w="572135" h="1730375">
                <a:moveTo>
                  <a:pt x="38481" y="58547"/>
                </a:moveTo>
                <a:lnTo>
                  <a:pt x="26415" y="62357"/>
                </a:lnTo>
                <a:lnTo>
                  <a:pt x="30302" y="74506"/>
                </a:lnTo>
                <a:lnTo>
                  <a:pt x="42353" y="70650"/>
                </a:lnTo>
                <a:lnTo>
                  <a:pt x="38481" y="58547"/>
                </a:lnTo>
                <a:close/>
              </a:path>
              <a:path w="572135" h="1730375">
                <a:moveTo>
                  <a:pt x="70286" y="58547"/>
                </a:moveTo>
                <a:lnTo>
                  <a:pt x="38481" y="58547"/>
                </a:lnTo>
                <a:lnTo>
                  <a:pt x="42353" y="70650"/>
                </a:lnTo>
                <a:lnTo>
                  <a:pt x="72644" y="60960"/>
                </a:lnTo>
                <a:lnTo>
                  <a:pt x="70286" y="58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3689" y="361569"/>
            <a:ext cx="4978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Times New Roman"/>
                <a:cs typeface="Times New Roman"/>
              </a:rPr>
              <a:t>Set </a:t>
            </a:r>
            <a:r>
              <a:rPr dirty="0">
                <a:latin typeface="Times New Roman"/>
                <a:cs typeface="Times New Roman"/>
              </a:rPr>
              <a:t>Cover Python </a:t>
            </a:r>
            <a:r>
              <a:rPr dirty="0" spc="-5">
                <a:latin typeface="Times New Roman"/>
                <a:cs typeface="Times New Roman"/>
              </a:rPr>
              <a:t>test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code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12747"/>
            <a:ext cx="8229600" cy="4714240"/>
          </a:xfrm>
          <a:custGeom>
            <a:avLst/>
            <a:gdLst/>
            <a:ahLst/>
            <a:cxnLst/>
            <a:rect l="l" t="t" r="r" b="b"/>
            <a:pathLst>
              <a:path w="8229600" h="4714240">
                <a:moveTo>
                  <a:pt x="0" y="4713732"/>
                </a:moveTo>
                <a:lnTo>
                  <a:pt x="8229600" y="4713732"/>
                </a:lnTo>
                <a:lnTo>
                  <a:pt x="8229600" y="0"/>
                </a:lnTo>
                <a:lnTo>
                  <a:pt x="0" y="0"/>
                </a:lnTo>
                <a:lnTo>
                  <a:pt x="0" y="471373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1412747"/>
            <a:ext cx="8229600" cy="4714240"/>
          </a:xfrm>
          <a:custGeom>
            <a:avLst/>
            <a:gdLst/>
            <a:ahLst/>
            <a:cxnLst/>
            <a:rect l="l" t="t" r="r" b="b"/>
            <a:pathLst>
              <a:path w="8229600" h="4714240">
                <a:moveTo>
                  <a:pt x="0" y="4713732"/>
                </a:moveTo>
                <a:lnTo>
                  <a:pt x="8229600" y="4713732"/>
                </a:lnTo>
                <a:lnTo>
                  <a:pt x="8229600" y="0"/>
                </a:lnTo>
                <a:lnTo>
                  <a:pt x="0" y="0"/>
                </a:lnTo>
                <a:lnTo>
                  <a:pt x="0" y="47137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5940" y="1365175"/>
            <a:ext cx="5512435" cy="465010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000" spc="-5">
                <a:latin typeface="Courier New"/>
                <a:cs typeface="Courier New"/>
              </a:rPr>
              <a:t>universe </a:t>
            </a:r>
            <a:r>
              <a:rPr dirty="0" sz="2000">
                <a:latin typeface="Courier New"/>
                <a:cs typeface="Courier New"/>
              </a:rPr>
              <a:t>= </a:t>
            </a:r>
            <a:r>
              <a:rPr dirty="0" sz="2000" spc="-5">
                <a:latin typeface="Courier New"/>
                <a:cs typeface="Courier New"/>
              </a:rPr>
              <a:t>set(range(1,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11))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000" spc="-5">
                <a:latin typeface="Courier New"/>
                <a:cs typeface="Courier New"/>
              </a:rPr>
              <a:t>subsets </a:t>
            </a:r>
            <a:r>
              <a:rPr dirty="0" sz="2000">
                <a:latin typeface="Courier New"/>
                <a:cs typeface="Courier New"/>
              </a:rPr>
              <a:t>= </a:t>
            </a:r>
            <a:r>
              <a:rPr dirty="0" sz="2000" spc="-5">
                <a:latin typeface="Courier New"/>
                <a:cs typeface="Courier New"/>
              </a:rPr>
              <a:t>[set([1, 2, 3,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8]),</a:t>
            </a:r>
            <a:endParaRPr sz="2000">
              <a:latin typeface="Courier New"/>
              <a:cs typeface="Courier New"/>
            </a:endParaRPr>
          </a:p>
          <a:p>
            <a:pPr marL="1689100">
              <a:lnSpc>
                <a:spcPct val="100000"/>
              </a:lnSpc>
              <a:spcBef>
                <a:spcPts val="405"/>
              </a:spcBef>
            </a:pPr>
            <a:r>
              <a:rPr dirty="0" sz="2000" spc="-5">
                <a:latin typeface="Courier New"/>
                <a:cs typeface="Courier New"/>
              </a:rPr>
              <a:t>set([1, 2, 3, 4,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8]),</a:t>
            </a:r>
            <a:endParaRPr sz="2000">
              <a:latin typeface="Courier New"/>
              <a:cs typeface="Courier New"/>
            </a:endParaRPr>
          </a:p>
          <a:p>
            <a:pPr marL="1689100">
              <a:lnSpc>
                <a:spcPct val="100000"/>
              </a:lnSpc>
              <a:spcBef>
                <a:spcPts val="395"/>
              </a:spcBef>
            </a:pPr>
            <a:r>
              <a:rPr dirty="0" sz="2000" spc="-5">
                <a:latin typeface="Courier New"/>
                <a:cs typeface="Courier New"/>
              </a:rPr>
              <a:t>set([1, 2, 3,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4]),</a:t>
            </a:r>
            <a:endParaRPr sz="2000">
              <a:latin typeface="Courier New"/>
              <a:cs typeface="Courier New"/>
            </a:endParaRPr>
          </a:p>
          <a:p>
            <a:pPr marL="1689100">
              <a:lnSpc>
                <a:spcPct val="100000"/>
              </a:lnSpc>
              <a:spcBef>
                <a:spcPts val="400"/>
              </a:spcBef>
            </a:pPr>
            <a:r>
              <a:rPr dirty="0" sz="2000" spc="-5">
                <a:latin typeface="Courier New"/>
                <a:cs typeface="Courier New"/>
              </a:rPr>
              <a:t>set([2, </a:t>
            </a:r>
            <a:r>
              <a:rPr dirty="0" sz="2000">
                <a:latin typeface="Courier New"/>
                <a:cs typeface="Courier New"/>
              </a:rPr>
              <a:t>3, 4, 5, 7,</a:t>
            </a:r>
            <a:r>
              <a:rPr dirty="0" sz="2000" spc="-5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8]),</a:t>
            </a:r>
            <a:endParaRPr sz="2000">
              <a:latin typeface="Courier New"/>
              <a:cs typeface="Courier New"/>
            </a:endParaRPr>
          </a:p>
          <a:p>
            <a:pPr marL="1689100">
              <a:lnSpc>
                <a:spcPct val="100000"/>
              </a:lnSpc>
              <a:spcBef>
                <a:spcPts val="409"/>
              </a:spcBef>
            </a:pPr>
            <a:r>
              <a:rPr dirty="0" sz="2000" spc="-5">
                <a:latin typeface="Courier New"/>
                <a:cs typeface="Courier New"/>
              </a:rPr>
              <a:t>set([4, 5, 6,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7]),</a:t>
            </a:r>
            <a:endParaRPr sz="2000">
              <a:latin typeface="Courier New"/>
              <a:cs typeface="Courier New"/>
            </a:endParaRPr>
          </a:p>
          <a:p>
            <a:pPr marL="1689100">
              <a:lnSpc>
                <a:spcPct val="100000"/>
              </a:lnSpc>
              <a:spcBef>
                <a:spcPts val="395"/>
              </a:spcBef>
            </a:pPr>
            <a:r>
              <a:rPr dirty="0" sz="2000" spc="-5">
                <a:latin typeface="Courier New"/>
                <a:cs typeface="Courier New"/>
              </a:rPr>
              <a:t>set([5, 6, 7, 9,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10]),</a:t>
            </a:r>
            <a:endParaRPr sz="2000">
              <a:latin typeface="Courier New"/>
              <a:cs typeface="Courier New"/>
            </a:endParaRPr>
          </a:p>
          <a:p>
            <a:pPr marL="1689100">
              <a:lnSpc>
                <a:spcPct val="100000"/>
              </a:lnSpc>
              <a:spcBef>
                <a:spcPts val="395"/>
              </a:spcBef>
            </a:pPr>
            <a:r>
              <a:rPr dirty="0" sz="2000" spc="-5">
                <a:latin typeface="Courier New"/>
                <a:cs typeface="Courier New"/>
              </a:rPr>
              <a:t>set([4, 5, 6,</a:t>
            </a:r>
            <a:r>
              <a:rPr dirty="0" sz="2000" spc="-5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7]),</a:t>
            </a:r>
            <a:endParaRPr sz="2000">
              <a:latin typeface="Courier New"/>
              <a:cs typeface="Courier New"/>
            </a:endParaRPr>
          </a:p>
          <a:p>
            <a:pPr marL="1689100">
              <a:lnSpc>
                <a:spcPct val="100000"/>
              </a:lnSpc>
              <a:spcBef>
                <a:spcPts val="409"/>
              </a:spcBef>
            </a:pPr>
            <a:r>
              <a:rPr dirty="0" sz="2000" spc="-5">
                <a:latin typeface="Courier New"/>
                <a:cs typeface="Courier New"/>
              </a:rPr>
              <a:t>set([1, </a:t>
            </a:r>
            <a:r>
              <a:rPr dirty="0" sz="2000">
                <a:latin typeface="Courier New"/>
                <a:cs typeface="Courier New"/>
              </a:rPr>
              <a:t>2, 4,</a:t>
            </a:r>
            <a:r>
              <a:rPr dirty="0" sz="2000" spc="-6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8]),</a:t>
            </a:r>
            <a:endParaRPr sz="2000">
              <a:latin typeface="Courier New"/>
              <a:cs typeface="Courier New"/>
            </a:endParaRPr>
          </a:p>
          <a:p>
            <a:pPr marL="1689100">
              <a:lnSpc>
                <a:spcPct val="100000"/>
              </a:lnSpc>
              <a:spcBef>
                <a:spcPts val="395"/>
              </a:spcBef>
            </a:pPr>
            <a:r>
              <a:rPr dirty="0" sz="2000" spc="-5">
                <a:latin typeface="Courier New"/>
                <a:cs typeface="Courier New"/>
              </a:rPr>
              <a:t>set([6,</a:t>
            </a:r>
            <a:r>
              <a:rPr dirty="0" sz="2000" spc="-7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9]),</a:t>
            </a:r>
            <a:endParaRPr sz="2000">
              <a:latin typeface="Courier New"/>
              <a:cs typeface="Courier New"/>
            </a:endParaRPr>
          </a:p>
          <a:p>
            <a:pPr marL="1689100">
              <a:lnSpc>
                <a:spcPct val="100000"/>
              </a:lnSpc>
              <a:spcBef>
                <a:spcPts val="400"/>
              </a:spcBef>
            </a:pPr>
            <a:r>
              <a:rPr dirty="0" sz="2000" spc="-5">
                <a:latin typeface="Courier New"/>
                <a:cs typeface="Courier New"/>
              </a:rPr>
              <a:t>set([6,</a:t>
            </a:r>
            <a:r>
              <a:rPr dirty="0" sz="2000" spc="-7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9])]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16599"/>
              </a:lnSpc>
              <a:spcBef>
                <a:spcPts val="5"/>
              </a:spcBef>
            </a:pPr>
            <a:r>
              <a:rPr dirty="0" sz="2000" spc="-5">
                <a:latin typeface="Courier New"/>
                <a:cs typeface="Courier New"/>
              </a:rPr>
              <a:t>cover </a:t>
            </a:r>
            <a:r>
              <a:rPr dirty="0" sz="2000">
                <a:latin typeface="Courier New"/>
                <a:cs typeface="Courier New"/>
              </a:rPr>
              <a:t>= </a:t>
            </a:r>
            <a:r>
              <a:rPr dirty="0" sz="2000" spc="-5">
                <a:latin typeface="Courier New"/>
                <a:cs typeface="Courier New"/>
              </a:rPr>
              <a:t>set_cover(universe, subsets)  print(cover)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42652"/>
            <a:ext cx="6163945" cy="4812665"/>
          </a:xfrm>
          <a:prstGeom prst="rect">
            <a:avLst/>
          </a:prstGeom>
        </p:spPr>
        <p:txBody>
          <a:bodyPr wrap="square" lIns="0" tIns="1873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4: change ≥ 50, while-</a:t>
            </a:r>
            <a:r>
              <a:rPr dirty="0" sz="2800" spc="-5">
                <a:latin typeface="돋움"/>
                <a:cs typeface="돋움"/>
              </a:rPr>
              <a:t>조건이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‘참’</a:t>
            </a:r>
            <a:endParaRPr sz="2800">
              <a:latin typeface="돋움"/>
              <a:cs typeface="돋움"/>
            </a:endParaRPr>
          </a:p>
          <a:p>
            <a:pPr marL="469900">
              <a:lnSpc>
                <a:spcPct val="100000"/>
              </a:lnSpc>
              <a:spcBef>
                <a:spcPts val="1185"/>
              </a:spcBef>
            </a:pPr>
            <a:r>
              <a:rPr dirty="0" sz="2400">
                <a:latin typeface="Arial"/>
                <a:cs typeface="Arial"/>
              </a:rPr>
              <a:t>– </a:t>
            </a:r>
            <a:r>
              <a:rPr dirty="0" sz="2400">
                <a:latin typeface="Times New Roman"/>
                <a:cs typeface="Times New Roman"/>
              </a:rPr>
              <a:t>change = change – 50 = 60 – 50 =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n50 =</a:t>
            </a:r>
            <a:r>
              <a:rPr dirty="0" sz="2400" spc="2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lvl="1" marL="756285" marR="81915" indent="-286385">
              <a:lnSpc>
                <a:spcPct val="100000"/>
              </a:lnSpc>
              <a:spcBef>
                <a:spcPts val="124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>
                <a:latin typeface="돋움"/>
                <a:cs typeface="돋움"/>
              </a:rPr>
              <a:t>다음은 </a:t>
            </a:r>
            <a:r>
              <a:rPr dirty="0" sz="2400">
                <a:latin typeface="Times New Roman"/>
                <a:cs typeface="Times New Roman"/>
              </a:rPr>
              <a:t>change &lt; 50, while-</a:t>
            </a:r>
            <a:r>
              <a:rPr dirty="0" sz="2400">
                <a:latin typeface="돋움"/>
                <a:cs typeface="돋움"/>
              </a:rPr>
              <a:t>루프는</a:t>
            </a:r>
            <a:r>
              <a:rPr dirty="0" sz="2400" spc="-52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수행되  지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않는다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5: change ≥ 10, while-</a:t>
            </a:r>
            <a:r>
              <a:rPr dirty="0" sz="2800" spc="-5">
                <a:latin typeface="돋움"/>
                <a:cs typeface="돋움"/>
              </a:rPr>
              <a:t>조건이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‘참’</a:t>
            </a:r>
            <a:endParaRPr sz="2800">
              <a:latin typeface="돋움"/>
              <a:cs typeface="돋움"/>
            </a:endParaRPr>
          </a:p>
          <a:p>
            <a:pPr lvl="1" marL="756285" indent="-28638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change = change – 10 = 10 – 10 =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n10 =</a:t>
            </a:r>
            <a:r>
              <a:rPr dirty="0" sz="2400" spc="2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>
                <a:latin typeface="돋움"/>
                <a:cs typeface="돋움"/>
              </a:rPr>
              <a:t>그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다음엔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change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10,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while-</a:t>
            </a:r>
            <a:r>
              <a:rPr dirty="0" sz="2400">
                <a:latin typeface="돋움"/>
                <a:cs typeface="돋움"/>
              </a:rPr>
              <a:t>루프는</a:t>
            </a:r>
            <a:r>
              <a:rPr dirty="0" sz="2400" spc="-229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수행  되지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않는다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24368" y="1484718"/>
            <a:ext cx="809983" cy="83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02702" y="3789045"/>
            <a:ext cx="857504" cy="8541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046" y="366140"/>
            <a:ext cx="2311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시간복잡도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38097"/>
            <a:ext cx="8049259" cy="4019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2095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먼저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while-</a:t>
            </a:r>
            <a:r>
              <a:rPr dirty="0" sz="2800" spc="-5">
                <a:latin typeface="돋움"/>
                <a:cs typeface="돋움"/>
              </a:rPr>
              <a:t>루프가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수행되는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횟수는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최대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돋움"/>
                <a:cs typeface="돋움"/>
              </a:rPr>
              <a:t>번이다</a:t>
            </a:r>
            <a:r>
              <a:rPr dirty="0" sz="2800" spc="-5">
                <a:latin typeface="Times New Roman"/>
                <a:cs typeface="Times New Roman"/>
              </a:rPr>
              <a:t>.  </a:t>
            </a:r>
            <a:r>
              <a:rPr dirty="0" sz="2800" spc="-5">
                <a:latin typeface="돋움"/>
                <a:cs typeface="돋움"/>
              </a:rPr>
              <a:t>왜냐하면 루프가 </a:t>
            </a:r>
            <a:r>
              <a:rPr dirty="0" sz="2800" spc="-5"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돋움"/>
                <a:cs typeface="돋움"/>
              </a:rPr>
              <a:t>번 수행될 때마다 집합 </a:t>
            </a:r>
            <a:r>
              <a:rPr dirty="0" sz="2800" spc="-10">
                <a:latin typeface="Times New Roman"/>
                <a:cs typeface="Times New Roman"/>
              </a:rPr>
              <a:t>U</a:t>
            </a:r>
            <a:r>
              <a:rPr dirty="0" sz="2800" spc="-10">
                <a:latin typeface="돋움"/>
                <a:cs typeface="돋움"/>
              </a:rPr>
              <a:t>의 </a:t>
            </a:r>
            <a:r>
              <a:rPr dirty="0" sz="2800" spc="-5">
                <a:latin typeface="돋움"/>
                <a:cs typeface="돋움"/>
              </a:rPr>
              <a:t>원  소 </a:t>
            </a:r>
            <a:r>
              <a:rPr dirty="0" sz="2800" spc="-5"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돋움"/>
                <a:cs typeface="돋움"/>
              </a:rPr>
              <a:t>개씩만 </a:t>
            </a:r>
            <a:r>
              <a:rPr dirty="0" sz="2800" spc="-10">
                <a:latin typeface="돋움"/>
                <a:cs typeface="돋움"/>
              </a:rPr>
              <a:t>커버된다면</a:t>
            </a:r>
            <a:r>
              <a:rPr dirty="0" sz="2800" spc="-10">
                <a:latin typeface="Times New Roman"/>
                <a:cs typeface="Times New Roman"/>
              </a:rPr>
              <a:t>, </a:t>
            </a:r>
            <a:r>
              <a:rPr dirty="0" sz="2800" spc="-5">
                <a:latin typeface="돋움"/>
                <a:cs typeface="돋움"/>
              </a:rPr>
              <a:t>최악의 경우 루프가 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돋움"/>
                <a:cs typeface="돋움"/>
              </a:rPr>
              <a:t>번  </a:t>
            </a:r>
            <a:r>
              <a:rPr dirty="0" sz="2800" spc="-10">
                <a:latin typeface="돋움"/>
                <a:cs typeface="돋움"/>
              </a:rPr>
              <a:t>수행되어야 </a:t>
            </a:r>
            <a:r>
              <a:rPr dirty="0" sz="2800" spc="-5">
                <a:latin typeface="돋움"/>
                <a:cs typeface="돋움"/>
              </a:rPr>
              <a:t>하기</a:t>
            </a:r>
            <a:r>
              <a:rPr dirty="0" sz="2800" spc="-440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때문이다</a:t>
            </a:r>
            <a:r>
              <a:rPr dirty="0" sz="2800" spc="-1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루프가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돋움"/>
                <a:cs typeface="돋움"/>
              </a:rPr>
              <a:t>번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수행될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때의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시간복잡도를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살펴보자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2</a:t>
            </a:r>
            <a:r>
              <a:rPr dirty="0" sz="2800" spc="-5">
                <a:latin typeface="돋움"/>
                <a:cs typeface="돋움"/>
              </a:rPr>
              <a:t>의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while-</a:t>
            </a:r>
            <a:r>
              <a:rPr dirty="0" sz="2800" spc="-5">
                <a:latin typeface="돋움"/>
                <a:cs typeface="돋움"/>
              </a:rPr>
              <a:t>루프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조건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(U</a:t>
            </a:r>
            <a:r>
              <a:rPr dirty="0" sz="2800" spc="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≠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∅</a:t>
            </a:r>
            <a:r>
              <a:rPr dirty="0" sz="2800" spc="-5">
                <a:latin typeface="Times New Roman"/>
                <a:cs typeface="Times New Roman"/>
              </a:rPr>
              <a:t>)</a:t>
            </a:r>
            <a:r>
              <a:rPr dirty="0" sz="2800" spc="-5">
                <a:latin typeface="돋움"/>
                <a:cs typeface="돋움"/>
              </a:rPr>
              <a:t>을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검사는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O(1)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시  간이 걸린다</a:t>
            </a:r>
            <a:r>
              <a:rPr dirty="0" sz="2800" spc="-5">
                <a:latin typeface="Times New Roman"/>
                <a:cs typeface="Times New Roman"/>
              </a:rPr>
              <a:t>. </a:t>
            </a:r>
            <a:r>
              <a:rPr dirty="0" sz="2800" spc="-10">
                <a:latin typeface="돋움"/>
                <a:cs typeface="돋움"/>
              </a:rPr>
              <a:t>왜냐하면 </a:t>
            </a:r>
            <a:r>
              <a:rPr dirty="0" sz="2800" spc="-5">
                <a:latin typeface="Times New Roman"/>
                <a:cs typeface="Times New Roman"/>
              </a:rPr>
              <a:t>U</a:t>
            </a:r>
            <a:r>
              <a:rPr dirty="0" sz="2800" spc="-5">
                <a:latin typeface="돋움"/>
                <a:cs typeface="돋움"/>
              </a:rPr>
              <a:t>의 현재 원소 수를 </a:t>
            </a:r>
            <a:r>
              <a:rPr dirty="0" sz="2800" spc="-10">
                <a:latin typeface="돋움"/>
                <a:cs typeface="돋움"/>
              </a:rPr>
              <a:t>위한  </a:t>
            </a:r>
            <a:r>
              <a:rPr dirty="0" sz="2800" spc="-5">
                <a:latin typeface="돋움"/>
                <a:cs typeface="돋움"/>
              </a:rPr>
              <a:t>변수를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두고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그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값이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0</a:t>
            </a:r>
            <a:r>
              <a:rPr dirty="0" sz="2800" spc="-5">
                <a:latin typeface="돋움"/>
                <a:cs typeface="돋움"/>
              </a:rPr>
              <a:t>인지를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검사하면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되기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때문  이다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200" y="2239517"/>
            <a:ext cx="4573905" cy="0"/>
          </a:xfrm>
          <a:custGeom>
            <a:avLst/>
            <a:gdLst/>
            <a:ahLst/>
            <a:cxnLst/>
            <a:rect l="l" t="t" r="r" b="b"/>
            <a:pathLst>
              <a:path w="4573905" h="0">
                <a:moveTo>
                  <a:pt x="0" y="0"/>
                </a:moveTo>
                <a:lnTo>
                  <a:pt x="4573524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5940" y="675208"/>
            <a:ext cx="8037195" cy="49809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55600" marR="86995" indent="-342900">
              <a:lnSpc>
                <a:spcPct val="90000"/>
              </a:lnSpc>
              <a:spcBef>
                <a:spcPts val="43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3: U</a:t>
            </a:r>
            <a:r>
              <a:rPr dirty="0" sz="2800" spc="-5">
                <a:latin typeface="돋움"/>
                <a:cs typeface="돋움"/>
              </a:rPr>
              <a:t>의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원소들을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가장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많이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포함하고</a:t>
            </a:r>
            <a:r>
              <a:rPr dirty="0" sz="2800" spc="-22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있는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집  합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</a:t>
            </a:r>
            <a:r>
              <a:rPr dirty="0" sz="2800" spc="-5">
                <a:latin typeface="돋움"/>
                <a:cs typeface="돋움"/>
              </a:rPr>
              <a:t>를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찾으려면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현재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남아있는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</a:t>
            </a:r>
            <a:r>
              <a:rPr dirty="0" baseline="-21021" sz="2775" spc="-7">
                <a:latin typeface="Times New Roman"/>
                <a:cs typeface="Times New Roman"/>
              </a:rPr>
              <a:t>i</a:t>
            </a:r>
            <a:r>
              <a:rPr dirty="0" sz="2800" spc="-5">
                <a:latin typeface="돋움"/>
                <a:cs typeface="돋움"/>
              </a:rPr>
              <a:t>들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각각을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U</a:t>
            </a:r>
            <a:r>
              <a:rPr dirty="0" sz="2800" spc="-10">
                <a:latin typeface="돋움"/>
                <a:cs typeface="돋움"/>
              </a:rPr>
              <a:t>와  </a:t>
            </a:r>
            <a:r>
              <a:rPr dirty="0" sz="2800" spc="-5">
                <a:latin typeface="돋움"/>
                <a:cs typeface="돋움"/>
              </a:rPr>
              <a:t>비교하여야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한다</a:t>
            </a:r>
            <a:r>
              <a:rPr dirty="0" sz="2800" spc="-5">
                <a:latin typeface="Times New Roman"/>
                <a:cs typeface="Times New Roman"/>
              </a:rPr>
              <a:t>. </a:t>
            </a:r>
            <a:r>
              <a:rPr dirty="0" sz="2800" spc="-5">
                <a:latin typeface="돋움"/>
                <a:cs typeface="돋움"/>
              </a:rPr>
              <a:t>따라서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</a:t>
            </a:r>
            <a:r>
              <a:rPr dirty="0" baseline="-21021" sz="2775" spc="-7">
                <a:latin typeface="Times New Roman"/>
                <a:cs typeface="Times New Roman"/>
              </a:rPr>
              <a:t>i</a:t>
            </a:r>
            <a:r>
              <a:rPr dirty="0" sz="2800" spc="-5">
                <a:latin typeface="돋움"/>
                <a:cs typeface="돋움"/>
              </a:rPr>
              <a:t>들의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수는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최대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돋움"/>
                <a:cs typeface="돋움"/>
              </a:rPr>
              <a:t>이고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  <a:p>
            <a:pPr marL="355600" marR="435609" indent="-635">
              <a:lnSpc>
                <a:spcPts val="3030"/>
              </a:lnSpc>
              <a:spcBef>
                <a:spcPts val="40"/>
              </a:spcBef>
            </a:pPr>
            <a:r>
              <a:rPr dirty="0" u="heavy" sz="2800" spc="-70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각</a:t>
            </a:r>
            <a:r>
              <a:rPr dirty="0" u="heavy" sz="2800" spc="-24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 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heavy" baseline="-21021" sz="2775" spc="-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sz="2800" spc="-5">
                <a:latin typeface="돋움"/>
                <a:cs typeface="돋움"/>
              </a:rPr>
              <a:t>와</a:t>
            </a:r>
            <a:r>
              <a:rPr dirty="0" sz="2800" spc="-254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</a:t>
            </a:r>
            <a:r>
              <a:rPr dirty="0" sz="2800" spc="-5">
                <a:latin typeface="돋움"/>
                <a:cs typeface="돋움"/>
              </a:rPr>
              <a:t>의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비교는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평균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Times New Roman"/>
                <a:cs typeface="Times New Roman"/>
              </a:rPr>
              <a:t>)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시간이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걸리므로</a:t>
            </a:r>
            <a:r>
              <a:rPr dirty="0" sz="2800" spc="-10">
                <a:latin typeface="Times New Roman"/>
                <a:cs typeface="Times New Roman"/>
              </a:rPr>
              <a:t>,  </a:t>
            </a:r>
            <a:r>
              <a:rPr dirty="0" sz="2800" spc="-5">
                <a:latin typeface="Times New Roman"/>
                <a:cs typeface="Times New Roman"/>
              </a:rPr>
              <a:t>line 3</a:t>
            </a:r>
            <a:r>
              <a:rPr dirty="0" sz="2800" spc="-5">
                <a:latin typeface="돋움"/>
                <a:cs typeface="돋움"/>
              </a:rPr>
              <a:t>은 </a:t>
            </a:r>
            <a:r>
              <a:rPr dirty="0" sz="2800" spc="-5" i="1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baseline="25525" sz="2775" spc="-7">
                <a:latin typeface="Times New Roman"/>
                <a:cs typeface="Times New Roman"/>
              </a:rPr>
              <a:t>2</a:t>
            </a:r>
            <a:r>
              <a:rPr dirty="0" sz="2800" spc="-5">
                <a:latin typeface="Times New Roman"/>
                <a:cs typeface="Times New Roman"/>
              </a:rPr>
              <a:t>) </a:t>
            </a:r>
            <a:r>
              <a:rPr dirty="0" sz="2800" spc="-5">
                <a:latin typeface="돋움"/>
                <a:cs typeface="돋움"/>
              </a:rPr>
              <a:t>시간이</a:t>
            </a:r>
            <a:r>
              <a:rPr dirty="0" sz="2800" spc="-46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걸린다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180975" indent="-342900">
              <a:lnSpc>
                <a:spcPts val="3020"/>
              </a:lnSpc>
              <a:spcBef>
                <a:spcPts val="5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4: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집합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U</a:t>
            </a:r>
            <a:r>
              <a:rPr dirty="0" sz="2800" spc="-10">
                <a:latin typeface="돋움"/>
                <a:cs typeface="돋움"/>
              </a:rPr>
              <a:t>에서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집합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</a:t>
            </a:r>
            <a:r>
              <a:rPr dirty="0" baseline="-21021" sz="2775" spc="-7">
                <a:latin typeface="Times New Roman"/>
                <a:cs typeface="Times New Roman"/>
              </a:rPr>
              <a:t>i</a:t>
            </a:r>
            <a:r>
              <a:rPr dirty="0" sz="2800" spc="-5">
                <a:latin typeface="돋움"/>
                <a:cs typeface="돋움"/>
              </a:rPr>
              <a:t>의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원소를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제거하는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것  이므로 </a:t>
            </a:r>
            <a:r>
              <a:rPr dirty="0" sz="2800" spc="-5" i="1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Times New Roman"/>
                <a:cs typeface="Times New Roman"/>
              </a:rPr>
              <a:t>) </a:t>
            </a:r>
            <a:r>
              <a:rPr dirty="0" sz="2800" spc="-5">
                <a:latin typeface="돋움"/>
                <a:cs typeface="돋움"/>
              </a:rPr>
              <a:t>시간이</a:t>
            </a:r>
            <a:r>
              <a:rPr dirty="0" sz="2800" spc="-434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걸린다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spcBef>
                <a:spcPts val="61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5: S</a:t>
            </a:r>
            <a:r>
              <a:rPr dirty="0" baseline="-21021" sz="2775" spc="-7">
                <a:latin typeface="Times New Roman"/>
                <a:cs typeface="Times New Roman"/>
              </a:rPr>
              <a:t>i</a:t>
            </a:r>
            <a:r>
              <a:rPr dirty="0" sz="2800" spc="-5">
                <a:latin typeface="돋움"/>
                <a:cs typeface="돋움"/>
              </a:rPr>
              <a:t>를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</a:t>
            </a:r>
            <a:r>
              <a:rPr dirty="0" sz="2800" spc="-5">
                <a:latin typeface="돋움"/>
                <a:cs typeface="돋움"/>
              </a:rPr>
              <a:t>에서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제거하고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</a:t>
            </a:r>
            <a:r>
              <a:rPr dirty="0" baseline="-21021" sz="2775" spc="-7">
                <a:latin typeface="Times New Roman"/>
                <a:cs typeface="Times New Roman"/>
              </a:rPr>
              <a:t>i</a:t>
            </a:r>
            <a:r>
              <a:rPr dirty="0" sz="2800" spc="-5">
                <a:latin typeface="돋움"/>
                <a:cs typeface="돋움"/>
              </a:rPr>
              <a:t>를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</a:t>
            </a:r>
            <a:r>
              <a:rPr dirty="0" sz="2800" spc="-10">
                <a:latin typeface="돋움"/>
                <a:cs typeface="돋움"/>
              </a:rPr>
              <a:t>에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추가하는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것  이므로 </a:t>
            </a:r>
            <a:r>
              <a:rPr dirty="0" sz="2800" spc="-5" i="1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(1) </a:t>
            </a:r>
            <a:r>
              <a:rPr dirty="0" sz="2800" spc="-5">
                <a:latin typeface="돋움"/>
                <a:cs typeface="돋움"/>
              </a:rPr>
              <a:t>시간이</a:t>
            </a:r>
            <a:r>
              <a:rPr dirty="0" sz="2800" spc="-434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걸린다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ts val="3190"/>
              </a:lnSpc>
              <a:spcBef>
                <a:spcPts val="2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따라서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루프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돋움"/>
                <a:cs typeface="돋움"/>
              </a:rPr>
              <a:t>회의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시간복잡도는</a:t>
            </a:r>
            <a:r>
              <a:rPr dirty="0" sz="2800" spc="-220">
                <a:latin typeface="돋움"/>
                <a:cs typeface="돋움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(1)</a:t>
            </a:r>
            <a:r>
              <a:rPr dirty="0" sz="2800" spc="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+</a:t>
            </a:r>
            <a:r>
              <a:rPr dirty="0" sz="2800" spc="0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baseline="25525" sz="2775" spc="-7">
                <a:latin typeface="Times New Roman"/>
                <a:cs typeface="Times New Roman"/>
              </a:rPr>
              <a:t>2</a:t>
            </a:r>
            <a:r>
              <a:rPr dirty="0" sz="2800" spc="-5">
                <a:latin typeface="Times New Roman"/>
                <a:cs typeface="Times New Roman"/>
              </a:rPr>
              <a:t>)</a:t>
            </a:r>
            <a:r>
              <a:rPr dirty="0" sz="2800" spc="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ts val="3190"/>
              </a:lnSpc>
            </a:pPr>
            <a:r>
              <a:rPr dirty="0" sz="2800" spc="-5" i="1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Times New Roman"/>
                <a:cs typeface="Times New Roman"/>
              </a:rPr>
              <a:t>) + </a:t>
            </a:r>
            <a:r>
              <a:rPr dirty="0" sz="2800" spc="-5" i="1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(1) =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baseline="25525" sz="2775" spc="-7">
                <a:latin typeface="Times New Roman"/>
                <a:cs typeface="Times New Roman"/>
              </a:rPr>
              <a:t>2</a:t>
            </a:r>
            <a:r>
              <a:rPr dirty="0" sz="2800" spc="-5">
                <a:latin typeface="Times New Roman"/>
                <a:cs typeface="Times New Roman"/>
              </a:rPr>
              <a:t>)</a:t>
            </a:r>
            <a:r>
              <a:rPr dirty="0" sz="2800" spc="-5">
                <a:latin typeface="돋움"/>
                <a:cs typeface="돋움"/>
              </a:rPr>
              <a:t>이다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따라서 시간복잡도는 </a:t>
            </a:r>
            <a:r>
              <a:rPr dirty="0" sz="2800" spc="-5" i="1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Times New Roman"/>
                <a:cs typeface="Times New Roman"/>
              </a:rPr>
              <a:t>) </a:t>
            </a:r>
            <a:r>
              <a:rPr dirty="0" sz="2800" spc="-5">
                <a:latin typeface="Wingdings 2"/>
                <a:cs typeface="Wingdings 2"/>
              </a:rPr>
              <a:t>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baseline="25525" sz="2775" spc="-7">
                <a:latin typeface="Times New Roman"/>
                <a:cs typeface="Times New Roman"/>
              </a:rPr>
              <a:t>2</a:t>
            </a:r>
            <a:r>
              <a:rPr dirty="0" sz="2800" spc="-5">
                <a:latin typeface="Times New Roman"/>
                <a:cs typeface="Times New Roman"/>
              </a:rPr>
              <a:t>) =</a:t>
            </a:r>
            <a:r>
              <a:rPr dirty="0" sz="2800" spc="-395"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baseline="25525" sz="2775" spc="-7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dirty="0" sz="2800" spc="-5">
                <a:latin typeface="돋움"/>
                <a:cs typeface="돋움"/>
              </a:rPr>
              <a:t>이다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719404"/>
            <a:ext cx="8052434" cy="54368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143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200" spc="-5">
                <a:latin typeface="돋움"/>
                <a:cs typeface="돋움"/>
              </a:rPr>
              <a:t>근사</a:t>
            </a:r>
            <a:r>
              <a:rPr dirty="0" sz="2200" spc="-195">
                <a:latin typeface="돋움"/>
                <a:cs typeface="돋움"/>
              </a:rPr>
              <a:t> </a:t>
            </a:r>
            <a:r>
              <a:rPr dirty="0" sz="2200" spc="-10">
                <a:latin typeface="돋움"/>
                <a:cs typeface="돋움"/>
              </a:rPr>
              <a:t>알고리즘은</a:t>
            </a:r>
            <a:r>
              <a:rPr dirty="0" sz="2200" spc="-165">
                <a:latin typeface="돋움"/>
                <a:cs typeface="돋움"/>
              </a:rPr>
              <a:t> </a:t>
            </a:r>
            <a:r>
              <a:rPr dirty="0" sz="2200" spc="-10">
                <a:latin typeface="돋움"/>
                <a:cs typeface="돋움"/>
              </a:rPr>
              <a:t>근사해가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10">
                <a:latin typeface="돋움"/>
                <a:cs typeface="돋움"/>
              </a:rPr>
              <a:t>최적해에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얼마나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근사한지</a:t>
            </a:r>
            <a:r>
              <a:rPr dirty="0" sz="2200" spc="-185">
                <a:latin typeface="돋움"/>
                <a:cs typeface="돋움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(</a:t>
            </a:r>
            <a:r>
              <a:rPr dirty="0" sz="2200" spc="-5">
                <a:latin typeface="돋움"/>
                <a:cs typeface="돋움"/>
              </a:rPr>
              <a:t>즉</a:t>
            </a:r>
            <a:r>
              <a:rPr dirty="0" sz="2200" spc="-5">
                <a:latin typeface="Times New Roman"/>
                <a:cs typeface="Times New Roman"/>
              </a:rPr>
              <a:t>,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돋움"/>
                <a:cs typeface="돋움"/>
              </a:rPr>
              <a:t>최적  </a:t>
            </a:r>
            <a:r>
              <a:rPr dirty="0" sz="2200" spc="-5">
                <a:latin typeface="돋움"/>
                <a:cs typeface="돋움"/>
              </a:rPr>
              <a:t>해에 얼마나 가까운지</a:t>
            </a:r>
            <a:r>
              <a:rPr dirty="0" sz="2200" spc="-5">
                <a:latin typeface="Times New Roman"/>
                <a:cs typeface="Times New Roman"/>
              </a:rPr>
              <a:t>)</a:t>
            </a:r>
            <a:r>
              <a:rPr dirty="0" sz="2200" spc="-5">
                <a:latin typeface="돋움"/>
                <a:cs typeface="돋움"/>
              </a:rPr>
              <a:t>를 나타내는 </a:t>
            </a:r>
            <a:r>
              <a:rPr dirty="0" sz="2200" spc="-5">
                <a:solidFill>
                  <a:srgbClr val="FF0000"/>
                </a:solidFill>
                <a:latin typeface="돋움"/>
                <a:cs typeface="돋움"/>
              </a:rPr>
              <a:t>근사 비율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(approximation  ratio)</a:t>
            </a:r>
            <a:r>
              <a:rPr dirty="0" sz="2200" spc="-5">
                <a:latin typeface="돋움"/>
                <a:cs typeface="돋움"/>
              </a:rPr>
              <a:t>을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알고리즘과</a:t>
            </a:r>
            <a:r>
              <a:rPr dirty="0" sz="2200" spc="-16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함께</a:t>
            </a:r>
            <a:r>
              <a:rPr dirty="0" sz="2200" spc="-19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제시하여야</a:t>
            </a:r>
            <a:r>
              <a:rPr dirty="0" sz="2200" spc="-16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한다</a:t>
            </a:r>
            <a:r>
              <a:rPr dirty="0" sz="2200" spc="-5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55600" marR="571500" indent="-34290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200" spc="-5">
                <a:latin typeface="Times New Roman"/>
                <a:cs typeface="Times New Roman"/>
              </a:rPr>
              <a:t>SetCover </a:t>
            </a:r>
            <a:r>
              <a:rPr dirty="0" sz="2200" spc="-5">
                <a:latin typeface="돋움"/>
                <a:cs typeface="돋움"/>
              </a:rPr>
              <a:t>알고리즘의 근사 비율은 </a:t>
            </a:r>
            <a:r>
              <a:rPr dirty="0" sz="2200" spc="-5" i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log</a:t>
            </a:r>
            <a:r>
              <a:rPr dirty="0" sz="2200" spc="-5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2200" spc="-5">
                <a:latin typeface="돋움"/>
                <a:cs typeface="돋움"/>
              </a:rPr>
              <a:t>으로서</a:t>
            </a:r>
            <a:r>
              <a:rPr dirty="0" sz="2200" spc="-5">
                <a:latin typeface="Times New Roman"/>
                <a:cs typeface="Times New Roman"/>
              </a:rPr>
              <a:t>, </a:t>
            </a:r>
            <a:r>
              <a:rPr dirty="0" sz="2200" spc="-5">
                <a:latin typeface="돋움"/>
                <a:cs typeface="돋움"/>
              </a:rPr>
              <a:t>그 의미는  </a:t>
            </a:r>
            <a:r>
              <a:rPr dirty="0" sz="2200" spc="-5">
                <a:latin typeface="Times New Roman"/>
                <a:cs typeface="Times New Roman"/>
              </a:rPr>
              <a:t>SetCover </a:t>
            </a:r>
            <a:r>
              <a:rPr dirty="0" sz="2200" spc="-5">
                <a:latin typeface="돋움"/>
                <a:cs typeface="돋움"/>
              </a:rPr>
              <a:t>알고리즘의</a:t>
            </a:r>
            <a:r>
              <a:rPr dirty="0" sz="2200" spc="-17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최악</a:t>
            </a:r>
            <a:r>
              <a:rPr dirty="0" sz="2200" spc="-19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경우의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해일지라도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그</a:t>
            </a:r>
            <a:r>
              <a:rPr dirty="0" sz="2200" spc="-18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집합</a:t>
            </a:r>
            <a:r>
              <a:rPr dirty="0" sz="2200" spc="-19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수가  </a:t>
            </a:r>
            <a:r>
              <a:rPr dirty="0" sz="2200" spc="-5" i="1">
                <a:latin typeface="Times New Roman"/>
                <a:cs typeface="Times New Roman"/>
              </a:rPr>
              <a:t>K</a:t>
            </a:r>
            <a:r>
              <a:rPr dirty="0" sz="2200" spc="-5">
                <a:latin typeface="Times New Roman"/>
                <a:cs typeface="Times New Roman"/>
              </a:rPr>
              <a:t>log</a:t>
            </a:r>
            <a:r>
              <a:rPr dirty="0" sz="2200" spc="-5" i="1">
                <a:latin typeface="Times New Roman"/>
                <a:cs typeface="Times New Roman"/>
              </a:rPr>
              <a:t>n</a:t>
            </a:r>
            <a:r>
              <a:rPr dirty="0" sz="2200" spc="-5">
                <a:latin typeface="돋움"/>
                <a:cs typeface="돋움"/>
              </a:rPr>
              <a:t>개를 넘지 않는다는</a:t>
            </a:r>
            <a:r>
              <a:rPr dirty="0" sz="2200" spc="-53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뜻이다</a:t>
            </a:r>
            <a:r>
              <a:rPr dirty="0" sz="2200" spc="-5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15"/>
              </a:spcBef>
              <a:tabLst>
                <a:tab pos="756285" algn="l"/>
              </a:tabLst>
            </a:pPr>
            <a:r>
              <a:rPr dirty="0" sz="1900" spc="-5">
                <a:latin typeface="Arial"/>
                <a:cs typeface="Arial"/>
              </a:rPr>
              <a:t>–	</a:t>
            </a:r>
            <a:r>
              <a:rPr dirty="0" sz="1900" spc="-5">
                <a:latin typeface="돋움"/>
                <a:cs typeface="돋움"/>
              </a:rPr>
              <a:t>여기서</a:t>
            </a:r>
            <a:r>
              <a:rPr dirty="0" sz="1900" spc="-150">
                <a:latin typeface="돋움"/>
                <a:cs typeface="돋움"/>
              </a:rPr>
              <a:t> </a:t>
            </a:r>
            <a:r>
              <a:rPr dirty="0" sz="1900" spc="-10" i="1">
                <a:latin typeface="Times New Roman"/>
                <a:cs typeface="Times New Roman"/>
              </a:rPr>
              <a:t>K</a:t>
            </a:r>
            <a:r>
              <a:rPr dirty="0" sz="1900" spc="-10">
                <a:latin typeface="돋움"/>
                <a:cs typeface="돋움"/>
              </a:rPr>
              <a:t>는</a:t>
            </a:r>
            <a:r>
              <a:rPr dirty="0" sz="1900" spc="-160">
                <a:latin typeface="돋움"/>
                <a:cs typeface="돋움"/>
              </a:rPr>
              <a:t> </a:t>
            </a:r>
            <a:r>
              <a:rPr dirty="0" sz="1900" spc="-5">
                <a:latin typeface="돋움"/>
                <a:cs typeface="돋움"/>
              </a:rPr>
              <a:t>최적해의</a:t>
            </a:r>
            <a:r>
              <a:rPr dirty="0" sz="1900" spc="-155">
                <a:latin typeface="돋움"/>
                <a:cs typeface="돋움"/>
              </a:rPr>
              <a:t> </a:t>
            </a:r>
            <a:r>
              <a:rPr dirty="0" sz="1900" spc="-5">
                <a:latin typeface="돋움"/>
                <a:cs typeface="돋움"/>
              </a:rPr>
              <a:t>집합의</a:t>
            </a:r>
            <a:r>
              <a:rPr dirty="0" sz="1900" spc="-160">
                <a:latin typeface="돋움"/>
                <a:cs typeface="돋움"/>
              </a:rPr>
              <a:t> </a:t>
            </a:r>
            <a:r>
              <a:rPr dirty="0" sz="1900" spc="-5">
                <a:latin typeface="돋움"/>
                <a:cs typeface="돋움"/>
              </a:rPr>
              <a:t>수이다</a:t>
            </a:r>
            <a:r>
              <a:rPr dirty="0" sz="1900" spc="-5">
                <a:latin typeface="Times New Roman"/>
                <a:cs typeface="Times New Roman"/>
              </a:rPr>
              <a:t>.</a:t>
            </a:r>
            <a:endParaRPr sz="1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200" spc="-5">
                <a:latin typeface="돋움"/>
                <a:cs typeface="돋움"/>
              </a:rPr>
              <a:t>신도시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계획</a:t>
            </a:r>
            <a:r>
              <a:rPr dirty="0" sz="2200" spc="-195">
                <a:latin typeface="돋움"/>
                <a:cs typeface="돋움"/>
              </a:rPr>
              <a:t> </a:t>
            </a:r>
            <a:r>
              <a:rPr dirty="0" sz="2200" spc="-10">
                <a:latin typeface="돋움"/>
                <a:cs typeface="돋움"/>
              </a:rPr>
              <a:t>예제에서는</a:t>
            </a:r>
            <a:r>
              <a:rPr dirty="0" sz="2200" spc="-170">
                <a:latin typeface="돋움"/>
                <a:cs typeface="돋움"/>
              </a:rPr>
              <a:t> </a:t>
            </a:r>
            <a:r>
              <a:rPr dirty="0" sz="2200" spc="-10">
                <a:latin typeface="돋움"/>
                <a:cs typeface="돋움"/>
              </a:rPr>
              <a:t>최적해가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집합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2</a:t>
            </a:r>
            <a:r>
              <a:rPr dirty="0" sz="2200" spc="-5">
                <a:latin typeface="돋움"/>
                <a:cs typeface="돋움"/>
              </a:rPr>
              <a:t>개로</a:t>
            </a:r>
            <a:r>
              <a:rPr dirty="0" sz="2200" spc="-19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모든</a:t>
            </a:r>
            <a:r>
              <a:rPr dirty="0" sz="2200" spc="-19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마을을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10">
                <a:latin typeface="돋움"/>
                <a:cs typeface="돋움"/>
              </a:rPr>
              <a:t>커버</a:t>
            </a:r>
            <a:endParaRPr sz="2200">
              <a:latin typeface="돋움"/>
              <a:cs typeface="돋움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200" spc="-5">
                <a:latin typeface="돋움"/>
                <a:cs typeface="돋움"/>
              </a:rPr>
              <a:t>했으므로</a:t>
            </a:r>
            <a:r>
              <a:rPr dirty="0" sz="2200" spc="-5">
                <a:latin typeface="Times New Roman"/>
                <a:cs typeface="Times New Roman"/>
              </a:rPr>
              <a:t>, </a:t>
            </a:r>
            <a:r>
              <a:rPr dirty="0" sz="2200" spc="-5" i="1">
                <a:latin typeface="Times New Roman"/>
                <a:cs typeface="Times New Roman"/>
              </a:rPr>
              <a:t>K</a:t>
            </a:r>
            <a:r>
              <a:rPr dirty="0" sz="2200" spc="-5">
                <a:latin typeface="Times New Roman"/>
                <a:cs typeface="Times New Roman"/>
              </a:rPr>
              <a:t>log</a:t>
            </a:r>
            <a:r>
              <a:rPr dirty="0" sz="2200" spc="-5" i="1">
                <a:latin typeface="Times New Roman"/>
                <a:cs typeface="Times New Roman"/>
              </a:rPr>
              <a:t>n </a:t>
            </a:r>
            <a:r>
              <a:rPr dirty="0" sz="2200" spc="-5">
                <a:latin typeface="Times New Roman"/>
                <a:cs typeface="Times New Roman"/>
              </a:rPr>
              <a:t>= 2log10 &lt; 2 </a:t>
            </a:r>
            <a:r>
              <a:rPr dirty="0" sz="2200" spc="-5">
                <a:latin typeface="돋움"/>
                <a:cs typeface="돋움"/>
              </a:rPr>
              <a:t>× </a:t>
            </a:r>
            <a:r>
              <a:rPr dirty="0" sz="2200" spc="-5">
                <a:latin typeface="Times New Roman"/>
                <a:cs typeface="Times New Roman"/>
              </a:rPr>
              <a:t>4 =</a:t>
            </a:r>
            <a:r>
              <a:rPr dirty="0" sz="2200" spc="-15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8</a:t>
            </a:r>
            <a:r>
              <a:rPr dirty="0" sz="2200" spc="-5">
                <a:latin typeface="돋움"/>
                <a:cs typeface="돋움"/>
              </a:rPr>
              <a:t>이다</a:t>
            </a:r>
            <a:r>
              <a:rPr dirty="0" sz="2200" spc="-5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55600" marR="1397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200" spc="-5">
                <a:latin typeface="돋움"/>
                <a:cs typeface="돋움"/>
              </a:rPr>
              <a:t>즉</a:t>
            </a:r>
            <a:r>
              <a:rPr dirty="0" sz="2200" spc="-5">
                <a:latin typeface="Times New Roman"/>
                <a:cs typeface="Times New Roman"/>
              </a:rPr>
              <a:t>,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SetCover </a:t>
            </a:r>
            <a:r>
              <a:rPr dirty="0" sz="2200" spc="-5">
                <a:latin typeface="돋움"/>
                <a:cs typeface="돋움"/>
              </a:rPr>
              <a:t>알고리즘이</a:t>
            </a:r>
            <a:r>
              <a:rPr dirty="0" sz="2200" spc="-17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찾는</a:t>
            </a:r>
            <a:r>
              <a:rPr dirty="0" sz="2200" spc="-19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근사해의</a:t>
            </a:r>
            <a:r>
              <a:rPr dirty="0" sz="2200" spc="-19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집합</a:t>
            </a:r>
            <a:r>
              <a:rPr dirty="0" sz="2200" spc="-18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수는</a:t>
            </a:r>
            <a:r>
              <a:rPr dirty="0" sz="2200" spc="-195">
                <a:latin typeface="돋움"/>
                <a:cs typeface="돋움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8</a:t>
            </a:r>
            <a:r>
              <a:rPr dirty="0" sz="2200" spc="-5">
                <a:latin typeface="돋움"/>
                <a:cs typeface="돋움"/>
              </a:rPr>
              <a:t>개를</a:t>
            </a:r>
            <a:r>
              <a:rPr dirty="0" sz="2200" spc="-19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초과하  지 않다는</a:t>
            </a:r>
            <a:r>
              <a:rPr dirty="0" sz="2200" spc="-36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것이다</a:t>
            </a:r>
            <a:r>
              <a:rPr dirty="0" sz="2200" spc="-5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algn="just" marL="355600" marR="8128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2200" spc="-5">
                <a:latin typeface="돋움"/>
                <a:cs typeface="돋움"/>
              </a:rPr>
              <a:t>집합</a:t>
            </a:r>
            <a:r>
              <a:rPr dirty="0" sz="2200" spc="-19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문제의</a:t>
            </a:r>
            <a:r>
              <a:rPr dirty="0" sz="2200" spc="-18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최적해를</a:t>
            </a:r>
            <a:r>
              <a:rPr dirty="0" sz="2200" spc="-17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찾는</a:t>
            </a:r>
            <a:r>
              <a:rPr dirty="0" sz="2200" spc="-19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데는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지수</a:t>
            </a:r>
            <a:r>
              <a:rPr dirty="0" sz="2200" spc="-19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시간이</a:t>
            </a:r>
            <a:r>
              <a:rPr dirty="0" sz="2200" spc="-18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걸리나</a:t>
            </a:r>
            <a:r>
              <a:rPr dirty="0" sz="2200" spc="-5">
                <a:latin typeface="Times New Roman"/>
                <a:cs typeface="Times New Roman"/>
              </a:rPr>
              <a:t>,</a:t>
            </a:r>
            <a:r>
              <a:rPr dirty="0" sz="2200" spc="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SetCover  </a:t>
            </a:r>
            <a:r>
              <a:rPr dirty="0" sz="2200" spc="-5">
                <a:latin typeface="돋움"/>
                <a:cs typeface="돋움"/>
              </a:rPr>
              <a:t>알고리즘은</a:t>
            </a:r>
            <a:r>
              <a:rPr dirty="0" sz="2200" spc="-18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평균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 i="1">
                <a:latin typeface="Times New Roman"/>
                <a:cs typeface="Times New Roman"/>
              </a:rPr>
              <a:t>O</a:t>
            </a:r>
            <a:r>
              <a:rPr dirty="0" sz="2200" spc="-5">
                <a:latin typeface="Times New Roman"/>
                <a:cs typeface="Times New Roman"/>
              </a:rPr>
              <a:t>(</a:t>
            </a:r>
            <a:r>
              <a:rPr dirty="0" sz="2200" spc="-5" i="1">
                <a:latin typeface="Times New Roman"/>
                <a:cs typeface="Times New Roman"/>
              </a:rPr>
              <a:t>n</a:t>
            </a:r>
            <a:r>
              <a:rPr dirty="0" baseline="24904" sz="2175" spc="-7">
                <a:latin typeface="Times New Roman"/>
                <a:cs typeface="Times New Roman"/>
              </a:rPr>
              <a:t>3</a:t>
            </a:r>
            <a:r>
              <a:rPr dirty="0" sz="2200" spc="-5">
                <a:latin typeface="Times New Roman"/>
                <a:cs typeface="Times New Roman"/>
              </a:rPr>
              <a:t>)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돋움"/>
                <a:cs typeface="돋움"/>
              </a:rPr>
              <a:t>시간에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근사해를</a:t>
            </a:r>
            <a:r>
              <a:rPr dirty="0" sz="2200" spc="-18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찾으며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그</a:t>
            </a:r>
            <a:r>
              <a:rPr dirty="0" sz="2200" spc="-19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해도</a:t>
            </a:r>
            <a:r>
              <a:rPr dirty="0" sz="2200" spc="-18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실질적  으로 최적해와</a:t>
            </a:r>
            <a:r>
              <a:rPr dirty="0" sz="2200" spc="-34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비슷하다</a:t>
            </a:r>
            <a:r>
              <a:rPr dirty="0" sz="2200" spc="-5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응</a:t>
            </a:r>
            <a:r>
              <a:rPr dirty="0" spc="-395"/>
              <a:t> </a:t>
            </a:r>
            <a:r>
              <a:rPr dirty="0"/>
              <a:t>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09576"/>
            <a:ext cx="8132445" cy="4675505"/>
          </a:xfrm>
          <a:prstGeom prst="rect">
            <a:avLst/>
          </a:prstGeom>
        </p:spPr>
        <p:txBody>
          <a:bodyPr wrap="square" lIns="0" tIns="2419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600">
                <a:latin typeface="돋움"/>
                <a:cs typeface="돋움"/>
              </a:rPr>
              <a:t>도시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계획</a:t>
            </a:r>
            <a:r>
              <a:rPr dirty="0" sz="2600" spc="-225">
                <a:latin typeface="돋움"/>
                <a:cs typeface="돋움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(City</a:t>
            </a:r>
            <a:r>
              <a:rPr dirty="0" sz="2600">
                <a:latin typeface="Times New Roman"/>
                <a:cs typeface="Times New Roman"/>
              </a:rPr>
              <a:t> Planning)</a:t>
            </a:r>
            <a:r>
              <a:rPr dirty="0" sz="2600">
                <a:latin typeface="돋움"/>
                <a:cs typeface="돋움"/>
              </a:rPr>
              <a:t>에서</a:t>
            </a:r>
            <a:r>
              <a:rPr dirty="0" sz="2600" spc="-26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공공</a:t>
            </a:r>
            <a:r>
              <a:rPr dirty="0" sz="2600" spc="-22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기관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배치하기</a:t>
            </a:r>
            <a:endParaRPr sz="2600">
              <a:latin typeface="돋움"/>
              <a:cs typeface="돋움"/>
            </a:endParaRPr>
          </a:p>
          <a:p>
            <a:pPr algn="just" marL="355600" marR="327025" indent="-342900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2600">
                <a:latin typeface="돋움"/>
                <a:cs typeface="돋움"/>
              </a:rPr>
              <a:t>경비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시스템</a:t>
            </a:r>
            <a:r>
              <a:rPr dirty="0" sz="2600">
                <a:latin typeface="Times New Roman"/>
                <a:cs typeface="Times New Roman"/>
              </a:rPr>
              <a:t>: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돋움"/>
                <a:cs typeface="돋움"/>
              </a:rPr>
              <a:t>미술관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돋움"/>
                <a:cs typeface="돋움"/>
              </a:rPr>
              <a:t>박물관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돋움"/>
                <a:cs typeface="돋움"/>
              </a:rPr>
              <a:t>기타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철저한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경비가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요  구되는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장소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(Art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Gallery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돋움"/>
                <a:cs typeface="돋움"/>
              </a:rPr>
              <a:t>문제</a:t>
            </a:r>
            <a:r>
              <a:rPr dirty="0" sz="2600">
                <a:latin typeface="Times New Roman"/>
                <a:cs typeface="Times New Roman"/>
              </a:rPr>
              <a:t>)</a:t>
            </a:r>
            <a:r>
              <a:rPr dirty="0" sz="2600">
                <a:latin typeface="돋움"/>
                <a:cs typeface="돋움"/>
              </a:rPr>
              <a:t>의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CCTV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돋움"/>
                <a:cs typeface="돋움"/>
              </a:rPr>
              <a:t>카메라의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최  </a:t>
            </a:r>
            <a:r>
              <a:rPr dirty="0" sz="2600" spc="0">
                <a:latin typeface="돋움"/>
                <a:cs typeface="돋움"/>
              </a:rPr>
              <a:t>적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배치</a:t>
            </a:r>
            <a:endParaRPr sz="2600">
              <a:latin typeface="돋움"/>
              <a:cs typeface="돋움"/>
            </a:endParaRPr>
          </a:p>
          <a:p>
            <a:pPr marL="355600" marR="5080" indent="-342900">
              <a:lnSpc>
                <a:spcPct val="100000"/>
              </a:lnSpc>
              <a:spcBef>
                <a:spcPts val="18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600">
                <a:latin typeface="돋움"/>
                <a:cs typeface="돋움"/>
              </a:rPr>
              <a:t>컴퓨터 바이러스 찾기</a:t>
            </a:r>
            <a:r>
              <a:rPr dirty="0" sz="2600">
                <a:latin typeface="Times New Roman"/>
                <a:cs typeface="Times New Roman"/>
              </a:rPr>
              <a:t>: </a:t>
            </a:r>
            <a:r>
              <a:rPr dirty="0" sz="2600">
                <a:latin typeface="돋움"/>
                <a:cs typeface="돋움"/>
              </a:rPr>
              <a:t>알려진 바이러스들을 ‘커버’하  는 부분 스트링의 집합 </a:t>
            </a:r>
            <a:r>
              <a:rPr dirty="0" sz="2600">
                <a:latin typeface="Times New Roman"/>
                <a:cs typeface="Times New Roman"/>
              </a:rPr>
              <a:t>- IBM</a:t>
            </a:r>
            <a:r>
              <a:rPr dirty="0" sz="2600">
                <a:latin typeface="돋움"/>
                <a:cs typeface="돋움"/>
              </a:rPr>
              <a:t>에서 </a:t>
            </a:r>
            <a:r>
              <a:rPr dirty="0" sz="2600">
                <a:latin typeface="Times New Roman"/>
                <a:cs typeface="Times New Roman"/>
              </a:rPr>
              <a:t>5,000</a:t>
            </a:r>
            <a:r>
              <a:rPr dirty="0" sz="2600">
                <a:latin typeface="돋움"/>
                <a:cs typeface="돋움"/>
              </a:rPr>
              <a:t>개의 알려진  바이러스들에서</a:t>
            </a:r>
            <a:r>
              <a:rPr dirty="0" sz="2600" spc="-250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9,000</a:t>
            </a:r>
            <a:r>
              <a:rPr dirty="0" sz="2600">
                <a:latin typeface="돋움"/>
                <a:cs typeface="돋움"/>
              </a:rPr>
              <a:t>개의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 spc="-5">
                <a:latin typeface="돋움"/>
                <a:cs typeface="돋움"/>
              </a:rPr>
              <a:t>부분</a:t>
            </a:r>
            <a:r>
              <a:rPr dirty="0" sz="2600" spc="-24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스트링을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추출하였고</a:t>
            </a:r>
            <a:r>
              <a:rPr dirty="0" sz="2600">
                <a:latin typeface="Times New Roman"/>
                <a:cs typeface="Times New Roman"/>
              </a:rPr>
              <a:t>,  </a:t>
            </a:r>
            <a:r>
              <a:rPr dirty="0" sz="2600">
                <a:latin typeface="돋움"/>
                <a:cs typeface="돋움"/>
              </a:rPr>
              <a:t>이 부분 스트링의 집합 커버를 찾았는데</a:t>
            </a:r>
            <a:r>
              <a:rPr dirty="0" sz="2600">
                <a:latin typeface="Times New Roman"/>
                <a:cs typeface="Times New Roman"/>
              </a:rPr>
              <a:t>, </a:t>
            </a:r>
            <a:r>
              <a:rPr dirty="0" sz="2600">
                <a:latin typeface="돋움"/>
                <a:cs typeface="돋움"/>
              </a:rPr>
              <a:t>총 </a:t>
            </a:r>
            <a:r>
              <a:rPr dirty="0" sz="2600">
                <a:latin typeface="Times New Roman"/>
                <a:cs typeface="Times New Roman"/>
              </a:rPr>
              <a:t>180</a:t>
            </a:r>
            <a:r>
              <a:rPr dirty="0" sz="2600">
                <a:latin typeface="돋움"/>
                <a:cs typeface="돋움"/>
              </a:rPr>
              <a:t>개의  부분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스트링이었다</a:t>
            </a:r>
            <a:r>
              <a:rPr dirty="0" sz="2600">
                <a:latin typeface="Times New Roman"/>
                <a:cs typeface="Times New Roman"/>
              </a:rPr>
              <a:t>.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돋움"/>
                <a:cs typeface="돋움"/>
              </a:rPr>
              <a:t>이</a:t>
            </a:r>
            <a:r>
              <a:rPr dirty="0" sz="2600" spc="-225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180</a:t>
            </a:r>
            <a:r>
              <a:rPr dirty="0" sz="2600">
                <a:latin typeface="돋움"/>
                <a:cs typeface="돋움"/>
              </a:rPr>
              <a:t>개로</a:t>
            </a:r>
            <a:r>
              <a:rPr dirty="0" sz="2600" spc="-26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컴퓨터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바이러스의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존  재를 확인하는데</a:t>
            </a:r>
            <a:r>
              <a:rPr dirty="0" sz="2600" spc="-48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성공하였다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80731" y="228600"/>
            <a:ext cx="1295400" cy="1267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719404"/>
            <a:ext cx="8063865" cy="4842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2200" spc="-10">
                <a:solidFill>
                  <a:srgbClr val="0000CC"/>
                </a:solidFill>
                <a:latin typeface="돋움"/>
                <a:cs typeface="돋움"/>
              </a:rPr>
              <a:t>대기업의</a:t>
            </a:r>
            <a:r>
              <a:rPr dirty="0" sz="2200" spc="-185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200" spc="-5">
                <a:solidFill>
                  <a:srgbClr val="0000CC"/>
                </a:solidFill>
                <a:latin typeface="돋움"/>
                <a:cs typeface="돋움"/>
              </a:rPr>
              <a:t>구매</a:t>
            </a:r>
            <a:r>
              <a:rPr dirty="0" sz="2200" spc="-185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200" spc="-5">
                <a:solidFill>
                  <a:srgbClr val="0000CC"/>
                </a:solidFill>
                <a:latin typeface="돋움"/>
                <a:cs typeface="돋움"/>
              </a:rPr>
              <a:t>업체</a:t>
            </a:r>
            <a:r>
              <a:rPr dirty="0" sz="2200" spc="-195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200" spc="-5">
                <a:solidFill>
                  <a:srgbClr val="0000CC"/>
                </a:solidFill>
                <a:latin typeface="돋움"/>
                <a:cs typeface="돋움"/>
              </a:rPr>
              <a:t>선정</a:t>
            </a:r>
            <a:r>
              <a:rPr dirty="0" sz="2200" spc="-5">
                <a:latin typeface="Times New Roman"/>
                <a:cs typeface="Times New Roman"/>
              </a:rPr>
              <a:t>:</a:t>
            </a:r>
            <a:r>
              <a:rPr dirty="0" sz="2200" spc="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돋움"/>
                <a:cs typeface="돋움"/>
              </a:rPr>
              <a:t>미국의</a:t>
            </a:r>
            <a:r>
              <a:rPr dirty="0" sz="2200" spc="-18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자동차</a:t>
            </a:r>
            <a:r>
              <a:rPr dirty="0" sz="2200" spc="-20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회사인</a:t>
            </a:r>
            <a:r>
              <a:rPr dirty="0" sz="2200" spc="-185">
                <a:latin typeface="돋움"/>
                <a:cs typeface="돋움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GM</a:t>
            </a:r>
            <a:r>
              <a:rPr dirty="0" sz="2200" spc="-5">
                <a:latin typeface="돋움"/>
                <a:cs typeface="돋움"/>
              </a:rPr>
              <a:t>은</a:t>
            </a:r>
            <a:r>
              <a:rPr dirty="0" sz="2200" spc="-20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부품</a:t>
            </a:r>
            <a:r>
              <a:rPr dirty="0" sz="2200" spc="-18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업  체</a:t>
            </a:r>
            <a:r>
              <a:rPr dirty="0" sz="2200" spc="-19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선정에</a:t>
            </a:r>
            <a:r>
              <a:rPr dirty="0" sz="2200" spc="-18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있어서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각</a:t>
            </a:r>
            <a:r>
              <a:rPr dirty="0" sz="2200" spc="-19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업체가</a:t>
            </a:r>
            <a:r>
              <a:rPr dirty="0" sz="2200" spc="-18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제시하는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여러</a:t>
            </a:r>
            <a:r>
              <a:rPr dirty="0" sz="2200" spc="-18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종류의</a:t>
            </a:r>
            <a:r>
              <a:rPr dirty="0" sz="2200" spc="-19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부품들과</a:t>
            </a:r>
            <a:r>
              <a:rPr dirty="0" sz="2200" spc="-17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가  격에</a:t>
            </a:r>
            <a:r>
              <a:rPr dirty="0" sz="2200" spc="-19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대해</a:t>
            </a:r>
            <a:r>
              <a:rPr dirty="0" sz="2200" spc="-5">
                <a:latin typeface="Times New Roman"/>
                <a:cs typeface="Times New Roman"/>
              </a:rPr>
              <a:t>,</a:t>
            </a:r>
            <a:r>
              <a:rPr dirty="0" sz="2200" spc="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돋움"/>
                <a:cs typeface="돋움"/>
              </a:rPr>
              <a:t>최소의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비용으로</a:t>
            </a:r>
            <a:r>
              <a:rPr dirty="0" sz="2200" spc="-18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구입하려고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하는</a:t>
            </a:r>
            <a:r>
              <a:rPr dirty="0" sz="2200" spc="-18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부품들을</a:t>
            </a:r>
            <a:r>
              <a:rPr dirty="0" sz="2200" spc="-18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모두</a:t>
            </a:r>
            <a:r>
              <a:rPr dirty="0" sz="2200" spc="-185">
                <a:latin typeface="돋움"/>
                <a:cs typeface="돋움"/>
              </a:rPr>
              <a:t> </a:t>
            </a:r>
            <a:r>
              <a:rPr dirty="0" sz="2200" spc="-15">
                <a:latin typeface="돋움"/>
                <a:cs typeface="돋움"/>
              </a:rPr>
              <a:t>‘커  </a:t>
            </a:r>
            <a:r>
              <a:rPr dirty="0" sz="2200" spc="-5">
                <a:latin typeface="돋움"/>
                <a:cs typeface="돋움"/>
              </a:rPr>
              <a:t>버’하는</a:t>
            </a:r>
            <a:r>
              <a:rPr dirty="0" sz="2200" spc="-18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업체를</a:t>
            </a:r>
            <a:r>
              <a:rPr dirty="0" sz="2200" spc="-17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찾기</a:t>
            </a:r>
            <a:r>
              <a:rPr dirty="0" sz="2200" spc="-19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위해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집합</a:t>
            </a:r>
            <a:r>
              <a:rPr dirty="0" sz="2200" spc="-19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문제의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해를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10">
                <a:latin typeface="돋움"/>
                <a:cs typeface="돋움"/>
              </a:rPr>
              <a:t>사용하였다</a:t>
            </a:r>
            <a:r>
              <a:rPr dirty="0" sz="2200" spc="-1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55600" marR="16510" indent="-342900">
              <a:lnSpc>
                <a:spcPct val="100000"/>
              </a:lnSpc>
              <a:spcBef>
                <a:spcPts val="18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200" spc="-5">
                <a:solidFill>
                  <a:srgbClr val="0000CC"/>
                </a:solidFill>
                <a:latin typeface="돋움"/>
                <a:cs typeface="돋움"/>
              </a:rPr>
              <a:t>기업의</a:t>
            </a:r>
            <a:r>
              <a:rPr dirty="0" sz="2200" spc="-185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200" spc="-5">
                <a:solidFill>
                  <a:srgbClr val="0000CC"/>
                </a:solidFill>
                <a:latin typeface="돋움"/>
                <a:cs typeface="돋움"/>
              </a:rPr>
              <a:t>경력</a:t>
            </a:r>
            <a:r>
              <a:rPr dirty="0" sz="2200" spc="-195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200" spc="-5">
                <a:solidFill>
                  <a:srgbClr val="0000CC"/>
                </a:solidFill>
                <a:latin typeface="돋움"/>
                <a:cs typeface="돋움"/>
              </a:rPr>
              <a:t>직원</a:t>
            </a:r>
            <a:r>
              <a:rPr dirty="0" sz="2200" spc="-18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200" spc="-5">
                <a:solidFill>
                  <a:srgbClr val="0000CC"/>
                </a:solidFill>
                <a:latin typeface="돋움"/>
                <a:cs typeface="돋움"/>
              </a:rPr>
              <a:t>고용</a:t>
            </a:r>
            <a:r>
              <a:rPr dirty="0" sz="2200" spc="-5">
                <a:latin typeface="Times New Roman"/>
                <a:cs typeface="Times New Roman"/>
              </a:rPr>
              <a:t>: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돋움"/>
                <a:cs typeface="돋움"/>
              </a:rPr>
              <a:t>예를</a:t>
            </a:r>
            <a:r>
              <a:rPr dirty="0" sz="2200" spc="-18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들어</a:t>
            </a:r>
            <a:r>
              <a:rPr dirty="0" sz="2200" spc="-5">
                <a:latin typeface="Times New Roman"/>
                <a:cs typeface="Times New Roman"/>
              </a:rPr>
              <a:t>, </a:t>
            </a:r>
            <a:r>
              <a:rPr dirty="0" sz="2200" spc="-5">
                <a:latin typeface="돋움"/>
                <a:cs typeface="돋움"/>
              </a:rPr>
              <a:t>어느</a:t>
            </a:r>
            <a:r>
              <a:rPr dirty="0" sz="2200" spc="-185">
                <a:latin typeface="돋움"/>
                <a:cs typeface="돋움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IT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돋움"/>
                <a:cs typeface="돋움"/>
              </a:rPr>
              <a:t>회사에서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경력</a:t>
            </a:r>
            <a:r>
              <a:rPr dirty="0" sz="2200" spc="-18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직원  들을</a:t>
            </a:r>
            <a:r>
              <a:rPr dirty="0" sz="2200" spc="-19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고용하는데</a:t>
            </a:r>
            <a:r>
              <a:rPr dirty="0" sz="2200" spc="-5">
                <a:latin typeface="Times New Roman"/>
                <a:cs typeface="Times New Roman"/>
              </a:rPr>
              <a:t>,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돋움"/>
                <a:cs typeface="돋움"/>
              </a:rPr>
              <a:t>회사에서</a:t>
            </a:r>
            <a:r>
              <a:rPr dirty="0" sz="2200" spc="-18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필요로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하는</a:t>
            </a:r>
            <a:r>
              <a:rPr dirty="0" sz="2200" spc="-19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기술은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알고리즘</a:t>
            </a:r>
            <a:r>
              <a:rPr dirty="0" sz="2200" spc="-5">
                <a:latin typeface="Times New Roman"/>
                <a:cs typeface="Times New Roman"/>
              </a:rPr>
              <a:t>,</a:t>
            </a:r>
            <a:r>
              <a:rPr dirty="0" sz="2200" spc="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돋움"/>
                <a:cs typeface="돋움"/>
              </a:rPr>
              <a:t>컴파  일러</a:t>
            </a:r>
            <a:r>
              <a:rPr dirty="0" sz="2200" spc="-5">
                <a:latin typeface="Times New Roman"/>
                <a:cs typeface="Times New Roman"/>
              </a:rPr>
              <a:t>, </a:t>
            </a:r>
            <a:r>
              <a:rPr dirty="0" sz="2200" spc="-5">
                <a:latin typeface="돋움"/>
                <a:cs typeface="돋움"/>
              </a:rPr>
              <a:t>앱 </a:t>
            </a:r>
            <a:r>
              <a:rPr dirty="0" sz="2200" spc="-5">
                <a:latin typeface="Times New Roman"/>
                <a:cs typeface="Times New Roman"/>
              </a:rPr>
              <a:t>(App) </a:t>
            </a:r>
            <a:r>
              <a:rPr dirty="0" sz="2200" spc="-5">
                <a:latin typeface="돋움"/>
                <a:cs typeface="돋움"/>
              </a:rPr>
              <a:t>개발</a:t>
            </a:r>
            <a:r>
              <a:rPr dirty="0" sz="2200" spc="-5">
                <a:latin typeface="Times New Roman"/>
                <a:cs typeface="Times New Roman"/>
              </a:rPr>
              <a:t>, </a:t>
            </a:r>
            <a:r>
              <a:rPr dirty="0" sz="2200" spc="-5">
                <a:latin typeface="돋움"/>
                <a:cs typeface="돋움"/>
              </a:rPr>
              <a:t>게임 엔진</a:t>
            </a:r>
            <a:r>
              <a:rPr dirty="0" sz="2200" spc="-5">
                <a:latin typeface="Times New Roman"/>
                <a:cs typeface="Times New Roman"/>
              </a:rPr>
              <a:t>, 3D </a:t>
            </a:r>
            <a:r>
              <a:rPr dirty="0" sz="2200" spc="-5">
                <a:latin typeface="돋움"/>
                <a:cs typeface="돋움"/>
              </a:rPr>
              <a:t>그래픽스</a:t>
            </a:r>
            <a:r>
              <a:rPr dirty="0" sz="2200" spc="-5">
                <a:latin typeface="Times New Roman"/>
                <a:cs typeface="Times New Roman"/>
              </a:rPr>
              <a:t>, </a:t>
            </a:r>
            <a:r>
              <a:rPr dirty="0" sz="2200" spc="-5">
                <a:latin typeface="돋움"/>
                <a:cs typeface="돋움"/>
              </a:rPr>
              <a:t>소셜 네트워크 서  비스</a:t>
            </a:r>
            <a:r>
              <a:rPr dirty="0" sz="2200" spc="-5">
                <a:latin typeface="Times New Roman"/>
                <a:cs typeface="Times New Roman"/>
              </a:rPr>
              <a:t>, </a:t>
            </a:r>
            <a:r>
              <a:rPr dirty="0" sz="2200" spc="-5">
                <a:latin typeface="돋움"/>
                <a:cs typeface="돋움"/>
              </a:rPr>
              <a:t>모바일 컴퓨팅</a:t>
            </a:r>
            <a:r>
              <a:rPr dirty="0" sz="2200" spc="-5">
                <a:latin typeface="Times New Roman"/>
                <a:cs typeface="Times New Roman"/>
              </a:rPr>
              <a:t>, </a:t>
            </a:r>
            <a:r>
              <a:rPr dirty="0" sz="2200" spc="-10">
                <a:latin typeface="돋움"/>
                <a:cs typeface="돋움"/>
              </a:rPr>
              <a:t>네트워크</a:t>
            </a:r>
            <a:r>
              <a:rPr dirty="0" sz="2200" spc="-10">
                <a:latin typeface="Times New Roman"/>
                <a:cs typeface="Times New Roman"/>
              </a:rPr>
              <a:t>, </a:t>
            </a:r>
            <a:r>
              <a:rPr dirty="0" sz="2200" spc="-10">
                <a:latin typeface="돋움"/>
                <a:cs typeface="돋움"/>
              </a:rPr>
              <a:t>보안이고</a:t>
            </a:r>
            <a:r>
              <a:rPr dirty="0" sz="2200" spc="-10">
                <a:latin typeface="Times New Roman"/>
                <a:cs typeface="Times New Roman"/>
              </a:rPr>
              <a:t>, </a:t>
            </a:r>
            <a:r>
              <a:rPr dirty="0" sz="2200" spc="-10">
                <a:latin typeface="돋움"/>
                <a:cs typeface="돋움"/>
              </a:rPr>
              <a:t>지원자들은 </a:t>
            </a:r>
            <a:r>
              <a:rPr dirty="0" sz="2200" spc="-5">
                <a:latin typeface="돋움"/>
                <a:cs typeface="돋움"/>
              </a:rPr>
              <a:t>여러 개  의</a:t>
            </a:r>
            <a:r>
              <a:rPr dirty="0" sz="2200" spc="-19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기술을</a:t>
            </a:r>
            <a:r>
              <a:rPr dirty="0" sz="2200" spc="-18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보유하고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있다</a:t>
            </a:r>
            <a:r>
              <a:rPr dirty="0" sz="2200" spc="-5">
                <a:latin typeface="Times New Roman"/>
                <a:cs typeface="Times New Roman"/>
              </a:rPr>
              <a:t>.</a:t>
            </a:r>
            <a:r>
              <a:rPr dirty="0" sz="2200" spc="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돋움"/>
                <a:cs typeface="돋움"/>
              </a:rPr>
              <a:t>이</a:t>
            </a:r>
            <a:r>
              <a:rPr dirty="0" sz="2200" spc="-19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회사가</a:t>
            </a:r>
            <a:r>
              <a:rPr dirty="0" sz="2200" spc="-18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모든</a:t>
            </a:r>
            <a:r>
              <a:rPr dirty="0" sz="2200" spc="-19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기술을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커버하는</a:t>
            </a:r>
            <a:r>
              <a:rPr dirty="0" sz="2200" spc="-18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최소  인원을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찾으려면</a:t>
            </a:r>
            <a:r>
              <a:rPr dirty="0" sz="2200" spc="-5">
                <a:latin typeface="Times New Roman"/>
                <a:cs typeface="Times New Roman"/>
              </a:rPr>
              <a:t>,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돋움"/>
                <a:cs typeface="돋움"/>
              </a:rPr>
              <a:t>집합</a:t>
            </a:r>
            <a:r>
              <a:rPr dirty="0" sz="2200" spc="-19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문제의</a:t>
            </a:r>
            <a:r>
              <a:rPr dirty="0" sz="2200" spc="-17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해를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사용하면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된다</a:t>
            </a:r>
            <a:r>
              <a:rPr dirty="0" sz="2200" spc="-5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55600" marR="161290" indent="-342900">
              <a:lnSpc>
                <a:spcPct val="100000"/>
              </a:lnSpc>
              <a:spcBef>
                <a:spcPts val="18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200" spc="-5">
                <a:latin typeface="돋움"/>
                <a:cs typeface="돋움"/>
              </a:rPr>
              <a:t>그</a:t>
            </a:r>
            <a:r>
              <a:rPr dirty="0" sz="2200" spc="-18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외에도</a:t>
            </a:r>
            <a:r>
              <a:rPr dirty="0" sz="2200" spc="-17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비행기</a:t>
            </a:r>
            <a:r>
              <a:rPr dirty="0" sz="2200" spc="-17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조종사</a:t>
            </a:r>
            <a:r>
              <a:rPr dirty="0" sz="2200" spc="-17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스케줄링</a:t>
            </a:r>
            <a:r>
              <a:rPr dirty="0" sz="2200" spc="-170">
                <a:latin typeface="돋움"/>
                <a:cs typeface="돋움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(Flight Crew Scheduling),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돋움"/>
                <a:cs typeface="돋움"/>
              </a:rPr>
              <a:t>조  립 라인 균형화 </a:t>
            </a:r>
            <a:r>
              <a:rPr dirty="0" sz="2200" spc="-5">
                <a:latin typeface="Times New Roman"/>
                <a:cs typeface="Times New Roman"/>
              </a:rPr>
              <a:t>(Assembly Line Balancing), </a:t>
            </a:r>
            <a:r>
              <a:rPr dirty="0" sz="2200" spc="-5">
                <a:latin typeface="돋움"/>
                <a:cs typeface="돋움"/>
              </a:rPr>
              <a:t>정보 </a:t>
            </a:r>
            <a:r>
              <a:rPr dirty="0" sz="2200" spc="-10">
                <a:latin typeface="돋움"/>
                <a:cs typeface="돋움"/>
              </a:rPr>
              <a:t>검색  </a:t>
            </a:r>
            <a:r>
              <a:rPr dirty="0" sz="2200" spc="-5">
                <a:latin typeface="Times New Roman"/>
                <a:cs typeface="Times New Roman"/>
              </a:rPr>
              <a:t>(Information Retrieval) </a:t>
            </a:r>
            <a:r>
              <a:rPr dirty="0" sz="2200" spc="-5">
                <a:latin typeface="돋움"/>
                <a:cs typeface="돋움"/>
              </a:rPr>
              <a:t>등에</a:t>
            </a:r>
            <a:r>
              <a:rPr dirty="0" sz="2200" spc="-11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활용된다</a:t>
            </a:r>
            <a:r>
              <a:rPr dirty="0" sz="2200" spc="-5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9494" y="366140"/>
            <a:ext cx="35344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imes New Roman"/>
                <a:cs typeface="Times New Roman"/>
              </a:rPr>
              <a:t>4.6 </a:t>
            </a:r>
            <a:r>
              <a:rPr dirty="0" spc="35" b="1">
                <a:latin typeface="돋움"/>
                <a:cs typeface="돋움"/>
              </a:rPr>
              <a:t>작업</a:t>
            </a:r>
            <a:r>
              <a:rPr dirty="0" spc="-445" b="1">
                <a:latin typeface="돋움"/>
                <a:cs typeface="돋움"/>
              </a:rPr>
              <a:t> </a:t>
            </a:r>
            <a:r>
              <a:rPr dirty="0" spc="25" b="1">
                <a:latin typeface="돋움"/>
                <a:cs typeface="돋움"/>
              </a:rPr>
              <a:t>스케줄링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38097"/>
            <a:ext cx="8027670" cy="3835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12763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10">
                <a:latin typeface="돋움"/>
                <a:cs typeface="돋움"/>
              </a:rPr>
              <a:t>기계에서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수행되는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돋움"/>
                <a:cs typeface="돋움"/>
              </a:rPr>
              <a:t>개의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작업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</a:t>
            </a:r>
            <a:r>
              <a:rPr dirty="0" baseline="-21021" sz="2775">
                <a:latin typeface="Times New Roman"/>
                <a:cs typeface="Times New Roman"/>
              </a:rPr>
              <a:t>1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</a:t>
            </a:r>
            <a:r>
              <a:rPr dirty="0" baseline="-21021" sz="2775">
                <a:latin typeface="Times New Roman"/>
                <a:cs typeface="Times New Roman"/>
              </a:rPr>
              <a:t>2</a:t>
            </a:r>
            <a:r>
              <a:rPr dirty="0" sz="2800">
                <a:latin typeface="Times New Roman"/>
                <a:cs typeface="Times New Roman"/>
              </a:rPr>
              <a:t>, </a:t>
            </a:r>
            <a:r>
              <a:rPr dirty="0" sz="2800" spc="-5">
                <a:latin typeface="Cambria Math"/>
                <a:cs typeface="Cambria Math"/>
              </a:rPr>
              <a:t>⋯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</a:t>
            </a:r>
            <a:r>
              <a:rPr dirty="0" baseline="-21021" sz="2775">
                <a:latin typeface="Times New Roman"/>
                <a:cs typeface="Times New Roman"/>
              </a:rPr>
              <a:t>n</a:t>
            </a:r>
            <a:r>
              <a:rPr dirty="0" sz="2800">
                <a:latin typeface="돋움"/>
                <a:cs typeface="돋움"/>
              </a:rPr>
              <a:t>이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있고</a:t>
            </a:r>
            <a:r>
              <a:rPr dirty="0" sz="2800" spc="-5">
                <a:latin typeface="Times New Roman"/>
                <a:cs typeface="Times New Roman"/>
              </a:rPr>
              <a:t>,  </a:t>
            </a:r>
            <a:r>
              <a:rPr dirty="0" sz="2800" spc="-5">
                <a:latin typeface="돋움"/>
                <a:cs typeface="돋움"/>
              </a:rPr>
              <a:t>각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작업은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시작시간과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종료시간이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있다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작업</a:t>
            </a:r>
            <a:r>
              <a:rPr dirty="0" sz="2800" spc="-235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스케줄링</a:t>
            </a:r>
            <a:r>
              <a:rPr dirty="0" sz="2800" spc="-220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2800" spc="-45">
                <a:solidFill>
                  <a:srgbClr val="FF0000"/>
                </a:solidFill>
                <a:latin typeface="Times New Roman"/>
                <a:cs typeface="Times New Roman"/>
              </a:rPr>
              <a:t>(Task</a:t>
            </a:r>
            <a:r>
              <a:rPr dirty="0" sz="28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Scheduling)</a:t>
            </a:r>
            <a:r>
              <a:rPr dirty="0" sz="28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문제</a:t>
            </a:r>
            <a:r>
              <a:rPr dirty="0" sz="2800" spc="-5">
                <a:latin typeface="돋움"/>
                <a:cs typeface="돋움"/>
              </a:rPr>
              <a:t>는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작업의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수  행 시간이 중복되지 않도록 모든 작업을 가장 적  은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수의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기계에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배정하는</a:t>
            </a:r>
            <a:r>
              <a:rPr dirty="0" sz="2800" spc="-22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문제이다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198120" indent="-342900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작업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스케줄링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문제는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학술대회에서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발표자들을  </a:t>
            </a:r>
            <a:r>
              <a:rPr dirty="0" sz="2800" spc="-5">
                <a:latin typeface="돋움"/>
                <a:cs typeface="돋움"/>
              </a:rPr>
              <a:t>강의실에 배정하는 문제와</a:t>
            </a:r>
            <a:r>
              <a:rPr dirty="0" sz="2800" spc="-67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같다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dirty="0" sz="2400">
                <a:latin typeface="Arial"/>
                <a:cs typeface="Arial"/>
              </a:rPr>
              <a:t>– </a:t>
            </a:r>
            <a:r>
              <a:rPr dirty="0" sz="2400">
                <a:latin typeface="돋움"/>
                <a:cs typeface="돋움"/>
              </a:rPr>
              <a:t>발표</a:t>
            </a:r>
            <a:r>
              <a:rPr dirty="0" sz="2400">
                <a:latin typeface="Times New Roman"/>
                <a:cs typeface="Times New Roman"/>
              </a:rPr>
              <a:t>= </a:t>
            </a:r>
            <a:r>
              <a:rPr dirty="0" sz="2400" spc="-5">
                <a:latin typeface="돋움"/>
                <a:cs typeface="돋움"/>
              </a:rPr>
              <a:t>‘작업’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>
                <a:latin typeface="돋움"/>
                <a:cs typeface="돋움"/>
              </a:rPr>
              <a:t>강의실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420">
                <a:latin typeface="Times New Roman"/>
                <a:cs typeface="Times New Roman"/>
              </a:rPr>
              <a:t> </a:t>
            </a:r>
            <a:r>
              <a:rPr dirty="0" sz="2400">
                <a:latin typeface="돋움"/>
                <a:cs typeface="돋움"/>
              </a:rPr>
              <a:t>‘기계’</a:t>
            </a:r>
            <a:endParaRPr sz="24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629724"/>
            <a:ext cx="7901305" cy="3460115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작업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스케줄링</a:t>
            </a:r>
            <a:r>
              <a:rPr dirty="0" sz="2800" spc="-22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문제에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주어진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문제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요소</a:t>
            </a:r>
            <a:endParaRPr sz="2800">
              <a:latin typeface="돋움"/>
              <a:cs typeface="돋움"/>
            </a:endParaRPr>
          </a:p>
          <a:p>
            <a:pPr lvl="1" marL="756285" indent="-286385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>
                <a:latin typeface="돋움"/>
                <a:cs typeface="돋움"/>
              </a:rPr>
              <a:t>작업의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수</a:t>
            </a:r>
            <a:endParaRPr sz="2400">
              <a:latin typeface="돋움"/>
              <a:cs typeface="돋움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>
                <a:latin typeface="돋움"/>
                <a:cs typeface="돋움"/>
              </a:rPr>
              <a:t>각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작업의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시작시간과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종료시간</a:t>
            </a:r>
            <a:endParaRPr sz="2400">
              <a:latin typeface="돋움"/>
              <a:cs typeface="돋움"/>
            </a:endParaRPr>
          </a:p>
          <a:p>
            <a:pPr lvl="2" marL="1155700" indent="-2286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latin typeface="돋움"/>
                <a:cs typeface="돋움"/>
              </a:rPr>
              <a:t>작업의</a:t>
            </a:r>
            <a:r>
              <a:rPr dirty="0" sz="2000" spc="-190">
                <a:latin typeface="돋움"/>
                <a:cs typeface="돋움"/>
              </a:rPr>
              <a:t> </a:t>
            </a:r>
            <a:r>
              <a:rPr dirty="0" sz="2000" spc="0">
                <a:latin typeface="돋움"/>
                <a:cs typeface="돋움"/>
              </a:rPr>
              <a:t>시작시간과</a:t>
            </a:r>
            <a:r>
              <a:rPr dirty="0" sz="2000" spc="-21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종료시간은</a:t>
            </a:r>
            <a:r>
              <a:rPr dirty="0" sz="2000" spc="-20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정해져</a:t>
            </a:r>
            <a:r>
              <a:rPr dirty="0" sz="2000" spc="-204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있으므로</a:t>
            </a:r>
            <a:r>
              <a:rPr dirty="0" sz="2000" spc="-19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작업의</a:t>
            </a:r>
            <a:r>
              <a:rPr dirty="0" sz="2000" spc="-204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길이</a:t>
            </a:r>
            <a:endParaRPr sz="2000">
              <a:latin typeface="돋움"/>
              <a:cs typeface="돋움"/>
            </a:endParaRPr>
          </a:p>
          <a:p>
            <a:pPr marL="1155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돋움"/>
                <a:cs typeface="돋움"/>
              </a:rPr>
              <a:t>도 주어진</a:t>
            </a:r>
            <a:r>
              <a:rPr dirty="0" sz="2000" spc="-36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것이다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marR="6858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시작시간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종료시간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작업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길이에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대해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다음과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같  은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그리디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알고리즘들을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생각해볼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수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있다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59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‘</a:t>
            </a:r>
            <a:r>
              <a:rPr dirty="0" sz="2400">
                <a:latin typeface="돋움"/>
                <a:cs typeface="돋움"/>
              </a:rPr>
              <a:t>작업의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수</a:t>
            </a:r>
            <a:r>
              <a:rPr dirty="0" sz="2400">
                <a:latin typeface="Times New Roman"/>
                <a:cs typeface="Times New Roman"/>
              </a:rPr>
              <a:t>’</a:t>
            </a:r>
            <a:r>
              <a:rPr dirty="0" sz="2400">
                <a:latin typeface="돋움"/>
                <a:cs typeface="돋움"/>
              </a:rPr>
              <a:t>는</a:t>
            </a:r>
            <a:r>
              <a:rPr dirty="0" sz="2400" spc="-225">
                <a:latin typeface="돋움"/>
                <a:cs typeface="돋움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greedy</a:t>
            </a:r>
            <a:r>
              <a:rPr dirty="0" sz="2400">
                <a:latin typeface="돋움"/>
                <a:cs typeface="돋움"/>
              </a:rPr>
              <a:t>하게</a:t>
            </a:r>
            <a:r>
              <a:rPr dirty="0" sz="2400" spc="-22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고려하는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대상이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아니다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717880"/>
            <a:ext cx="7926070" cy="4248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빠른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시작시간</a:t>
            </a:r>
            <a:r>
              <a:rPr dirty="0" sz="2800" spc="-21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작업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우선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(Earliest start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time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first)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800" spc="-5">
                <a:latin typeface="돋움"/>
                <a:cs typeface="돋움"/>
              </a:rPr>
              <a:t>배정</a:t>
            </a:r>
            <a:endParaRPr sz="2800">
              <a:latin typeface="돋움"/>
              <a:cs typeface="돋움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빠른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종료시간</a:t>
            </a:r>
            <a:r>
              <a:rPr dirty="0" sz="2800" spc="-21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작업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우선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(Earliest finish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time</a:t>
            </a:r>
            <a:r>
              <a:rPr dirty="0" sz="2800" spc="-5">
                <a:latin typeface="Times New Roman"/>
                <a:cs typeface="Times New Roman"/>
              </a:rPr>
              <a:t> first)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800" spc="-10">
                <a:latin typeface="돋움"/>
                <a:cs typeface="돋움"/>
              </a:rPr>
              <a:t>배정</a:t>
            </a:r>
            <a:endParaRPr sz="2800">
              <a:latin typeface="돋움"/>
              <a:cs typeface="돋움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짧은 작업 우선</a:t>
            </a:r>
            <a:r>
              <a:rPr dirty="0" sz="2800" spc="-67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(Shortest job first) </a:t>
            </a:r>
            <a:r>
              <a:rPr dirty="0" sz="2800" spc="-5">
                <a:latin typeface="돋움"/>
                <a:cs typeface="돋움"/>
              </a:rPr>
              <a:t>배정</a:t>
            </a:r>
            <a:endParaRPr sz="2800">
              <a:latin typeface="돋움"/>
              <a:cs typeface="돋움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긴 작업 우선</a:t>
            </a:r>
            <a:r>
              <a:rPr dirty="0" sz="2800" spc="-67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(Longest job first) </a:t>
            </a:r>
            <a:r>
              <a:rPr dirty="0" sz="2800" spc="-5">
                <a:latin typeface="돋움"/>
                <a:cs typeface="돋움"/>
              </a:rPr>
              <a:t>배정</a:t>
            </a:r>
            <a:endParaRPr sz="2800"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9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위의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4</a:t>
            </a:r>
            <a:r>
              <a:rPr dirty="0" sz="2800" spc="-5">
                <a:latin typeface="돋움"/>
                <a:cs typeface="돋움"/>
              </a:rPr>
              <a:t>가지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중</a:t>
            </a:r>
            <a:r>
              <a:rPr dirty="0" sz="2800" spc="-254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첫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번째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알고리즘을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제외하고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나머  지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3</a:t>
            </a:r>
            <a:r>
              <a:rPr dirty="0" sz="2800" spc="-5">
                <a:latin typeface="돋움"/>
                <a:cs typeface="돋움"/>
              </a:rPr>
              <a:t>가지는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항상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최적해를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찾지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못한다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5945" y="366140"/>
            <a:ext cx="39122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작업 배정</a:t>
            </a:r>
            <a:r>
              <a:rPr dirty="0" spc="-705"/>
              <a:t> </a:t>
            </a:r>
            <a:r>
              <a:rPr dirty="0"/>
              <a:t>알고리즘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977899"/>
            <a:ext cx="7338695" cy="517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spc="-5">
                <a:solidFill>
                  <a:srgbClr val="FF0000"/>
                </a:solidFill>
                <a:latin typeface="Times New Roman"/>
                <a:cs typeface="Times New Roman"/>
              </a:rPr>
              <a:t>JobScheduling</a:t>
            </a: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400">
                <a:latin typeface="돋움"/>
                <a:cs typeface="돋움"/>
              </a:rPr>
              <a:t>입력</a:t>
            </a:r>
            <a:r>
              <a:rPr dirty="0" sz="2400">
                <a:latin typeface="Times New Roman"/>
                <a:cs typeface="Times New Roman"/>
              </a:rPr>
              <a:t>: n</a:t>
            </a:r>
            <a:r>
              <a:rPr dirty="0" sz="2400">
                <a:latin typeface="돋움"/>
                <a:cs typeface="돋움"/>
              </a:rPr>
              <a:t>개의 작업</a:t>
            </a:r>
            <a:r>
              <a:rPr dirty="0" sz="2400" spc="-434">
                <a:latin typeface="돋움"/>
                <a:cs typeface="돋움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r>
              <a:rPr dirty="0" sz="2400" spc="-5">
                <a:latin typeface="Times New Roman"/>
                <a:cs typeface="Times New Roman"/>
              </a:rPr>
              <a:t>, t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 spc="-5">
                <a:latin typeface="Cambria Math"/>
                <a:cs typeface="Cambria Math"/>
              </a:rPr>
              <a:t>⋯</a:t>
            </a:r>
            <a:r>
              <a:rPr dirty="0" sz="2400" spc="-5">
                <a:latin typeface="Times New Roman"/>
                <a:cs typeface="Times New Roman"/>
              </a:rPr>
              <a:t>, t</a:t>
            </a:r>
            <a:r>
              <a:rPr dirty="0" baseline="-20833" sz="2400" spc="-7">
                <a:latin typeface="Times New Roman"/>
                <a:cs typeface="Times New Roman"/>
              </a:rPr>
              <a:t>n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  <a:spcBef>
                <a:spcPts val="20"/>
              </a:spcBef>
            </a:pPr>
            <a:r>
              <a:rPr dirty="0" sz="2400">
                <a:latin typeface="돋움"/>
                <a:cs typeface="돋움"/>
              </a:rPr>
              <a:t>출력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돋움"/>
                <a:cs typeface="돋움"/>
              </a:rPr>
              <a:t>각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기계에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배정된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작업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순서</a:t>
            </a:r>
            <a:endParaRPr sz="2400">
              <a:latin typeface="돋움"/>
              <a:cs typeface="돋움"/>
            </a:endParaRPr>
          </a:p>
          <a:p>
            <a:pPr marL="342900" indent="-330200">
              <a:lnSpc>
                <a:spcPts val="3080"/>
              </a:lnSpc>
              <a:buFont typeface="Times New Roman"/>
              <a:buAutoNum type="arabicPeriod"/>
              <a:tabLst>
                <a:tab pos="343535" algn="l"/>
              </a:tabLst>
            </a:pPr>
            <a:r>
              <a:rPr dirty="0" sz="2600">
                <a:latin typeface="돋움"/>
                <a:cs typeface="돋움"/>
              </a:rPr>
              <a:t>시작시간의</a:t>
            </a:r>
            <a:r>
              <a:rPr dirty="0" sz="2600" spc="-26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오름차순으로</a:t>
            </a:r>
            <a:r>
              <a:rPr dirty="0" sz="2600" spc="-26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정렬한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작업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리스트</a:t>
            </a:r>
            <a:r>
              <a:rPr dirty="0" sz="2600">
                <a:latin typeface="Times New Roman"/>
                <a:cs typeface="Times New Roman"/>
              </a:rPr>
              <a:t>: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</a:t>
            </a:r>
            <a:endParaRPr sz="2600">
              <a:latin typeface="Times New Roman"/>
              <a:cs typeface="Times New Roman"/>
            </a:endParaRPr>
          </a:p>
          <a:p>
            <a:pPr marL="342900" indent="-330200">
              <a:lnSpc>
                <a:spcPts val="3095"/>
              </a:lnSpc>
              <a:buAutoNum type="arabicPeriod"/>
              <a:tabLst>
                <a:tab pos="343535" algn="l"/>
              </a:tabLst>
            </a:pPr>
            <a:r>
              <a:rPr dirty="0" sz="2600" spc="-5">
                <a:latin typeface="Times New Roman"/>
                <a:cs typeface="Times New Roman"/>
              </a:rPr>
              <a:t>while </a:t>
            </a:r>
            <a:r>
              <a:rPr dirty="0" sz="2600">
                <a:latin typeface="Times New Roman"/>
                <a:cs typeface="Times New Roman"/>
              </a:rPr>
              <a:t>(L ≠ </a:t>
            </a:r>
            <a:r>
              <a:rPr dirty="0" sz="2600" spc="-5">
                <a:latin typeface="Cambria Math"/>
                <a:cs typeface="Cambria Math"/>
              </a:rPr>
              <a:t>∅</a:t>
            </a:r>
            <a:r>
              <a:rPr dirty="0" sz="2600" spc="-5">
                <a:latin typeface="Times New Roman"/>
                <a:cs typeface="Times New Roman"/>
              </a:rPr>
              <a:t>)</a:t>
            </a:r>
            <a:r>
              <a:rPr dirty="0" sz="2600" spc="-1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754380" indent="-741680">
              <a:lnSpc>
                <a:spcPts val="3110"/>
              </a:lnSpc>
              <a:buAutoNum type="arabicPeriod"/>
              <a:tabLst>
                <a:tab pos="754380" algn="l"/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L</a:t>
            </a:r>
            <a:r>
              <a:rPr dirty="0" sz="2600">
                <a:latin typeface="돋움"/>
                <a:cs typeface="돋움"/>
              </a:rPr>
              <a:t>에서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가장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이른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시작시간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작업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baseline="-21241" sz="2550">
                <a:latin typeface="Times New Roman"/>
                <a:cs typeface="Times New Roman"/>
              </a:rPr>
              <a:t>i</a:t>
            </a:r>
            <a:r>
              <a:rPr dirty="0" sz="2600">
                <a:latin typeface="돋움"/>
                <a:cs typeface="돋움"/>
              </a:rPr>
              <a:t>를</a:t>
            </a:r>
            <a:r>
              <a:rPr dirty="0" sz="2600" spc="-22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가져온다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755650" indent="-742950">
              <a:lnSpc>
                <a:spcPts val="3095"/>
              </a:lnSpc>
              <a:buAutoNum type="arabicPeriod"/>
              <a:tabLst>
                <a:tab pos="755650" algn="l"/>
                <a:tab pos="756285" algn="l"/>
              </a:tabLst>
            </a:pPr>
            <a:r>
              <a:rPr dirty="0" sz="2600" spc="-10">
                <a:latin typeface="Times New Roman"/>
                <a:cs typeface="Times New Roman"/>
              </a:rPr>
              <a:t>if </a:t>
            </a:r>
            <a:r>
              <a:rPr dirty="0" sz="2600">
                <a:latin typeface="Times New Roman"/>
                <a:cs typeface="Times New Roman"/>
              </a:rPr>
              <a:t>(t</a:t>
            </a:r>
            <a:r>
              <a:rPr dirty="0" baseline="-21241" sz="2550">
                <a:latin typeface="Times New Roman"/>
                <a:cs typeface="Times New Roman"/>
              </a:rPr>
              <a:t>i</a:t>
            </a:r>
            <a:r>
              <a:rPr dirty="0" sz="2600">
                <a:latin typeface="돋움"/>
                <a:cs typeface="돋움"/>
              </a:rPr>
              <a:t>를 수행할 기계가</a:t>
            </a:r>
            <a:r>
              <a:rPr dirty="0" sz="2600" spc="-68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있으면</a:t>
            </a:r>
            <a:r>
              <a:rPr dirty="0" sz="260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1416050" indent="-1403350">
              <a:lnSpc>
                <a:spcPts val="3080"/>
              </a:lnSpc>
              <a:buAutoNum type="arabicPeriod"/>
              <a:tabLst>
                <a:tab pos="1416050" algn="l"/>
                <a:tab pos="1416685" algn="l"/>
              </a:tabLst>
            </a:pP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baseline="-21241" sz="2550">
                <a:latin typeface="Times New Roman"/>
                <a:cs typeface="Times New Roman"/>
              </a:rPr>
              <a:t>i</a:t>
            </a:r>
            <a:r>
              <a:rPr dirty="0" sz="2600">
                <a:latin typeface="돋움"/>
                <a:cs typeface="돋움"/>
              </a:rPr>
              <a:t>를</a:t>
            </a:r>
            <a:r>
              <a:rPr dirty="0" sz="2600" spc="-21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수행할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수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있는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기계에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배정한다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755650" indent="-742950">
              <a:lnSpc>
                <a:spcPts val="3090"/>
              </a:lnSpc>
              <a:buAutoNum type="arabicPeriod"/>
              <a:tabLst>
                <a:tab pos="755650" algn="l"/>
                <a:tab pos="756285" algn="l"/>
              </a:tabLst>
            </a:pPr>
            <a:r>
              <a:rPr dirty="0" sz="2600" spc="-5">
                <a:latin typeface="Times New Roman"/>
                <a:cs typeface="Times New Roman"/>
              </a:rPr>
              <a:t>else</a:t>
            </a:r>
            <a:endParaRPr sz="2600">
              <a:latin typeface="Times New Roman"/>
              <a:cs typeface="Times New Roman"/>
            </a:endParaRPr>
          </a:p>
          <a:p>
            <a:pPr marL="1334135" indent="-1321435">
              <a:lnSpc>
                <a:spcPts val="3110"/>
              </a:lnSpc>
              <a:spcBef>
                <a:spcPts val="15"/>
              </a:spcBef>
              <a:buFont typeface="Times New Roman"/>
              <a:buAutoNum type="arabicPeriod"/>
              <a:tabLst>
                <a:tab pos="1334135" algn="l"/>
                <a:tab pos="1334770" algn="l"/>
              </a:tabLst>
            </a:pPr>
            <a:r>
              <a:rPr dirty="0" sz="2600">
                <a:latin typeface="돋움"/>
                <a:cs typeface="돋움"/>
              </a:rPr>
              <a:t>새로운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기계에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baseline="-21241" sz="2550">
                <a:latin typeface="Times New Roman"/>
                <a:cs typeface="Times New Roman"/>
              </a:rPr>
              <a:t>i</a:t>
            </a:r>
            <a:r>
              <a:rPr dirty="0" sz="2600">
                <a:latin typeface="돋움"/>
                <a:cs typeface="돋움"/>
              </a:rPr>
              <a:t>를</a:t>
            </a:r>
            <a:r>
              <a:rPr dirty="0" sz="2600" spc="-21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배정한다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755015" indent="-742315">
              <a:lnSpc>
                <a:spcPts val="3080"/>
              </a:lnSpc>
              <a:buAutoNum type="arabicPeriod"/>
              <a:tabLst>
                <a:tab pos="755015" algn="l"/>
                <a:tab pos="755650" algn="l"/>
              </a:tabLst>
            </a:pP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baseline="-21241" sz="2550">
                <a:latin typeface="Times New Roman"/>
                <a:cs typeface="Times New Roman"/>
              </a:rPr>
              <a:t>i</a:t>
            </a:r>
            <a:r>
              <a:rPr dirty="0" sz="2600">
                <a:latin typeface="돋움"/>
                <a:cs typeface="돋움"/>
              </a:rPr>
              <a:t>를 </a:t>
            </a:r>
            <a:r>
              <a:rPr dirty="0" sz="2600">
                <a:latin typeface="Times New Roman"/>
                <a:cs typeface="Times New Roman"/>
              </a:rPr>
              <a:t>L</a:t>
            </a:r>
            <a:r>
              <a:rPr dirty="0" sz="2600">
                <a:latin typeface="돋움"/>
                <a:cs typeface="돋움"/>
              </a:rPr>
              <a:t>에서</a:t>
            </a:r>
            <a:r>
              <a:rPr dirty="0" sz="2600" spc="-45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제거한다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425450">
              <a:lnSpc>
                <a:spcPts val="3090"/>
              </a:lnSpc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343535" indent="-330835">
              <a:lnSpc>
                <a:spcPct val="100000"/>
              </a:lnSpc>
              <a:spcBef>
                <a:spcPts val="10"/>
              </a:spcBef>
              <a:buAutoNum type="arabicPeriod" startAt="9"/>
              <a:tabLst>
                <a:tab pos="344170" algn="l"/>
              </a:tabLst>
            </a:pPr>
            <a:r>
              <a:rPr dirty="0" sz="2600">
                <a:latin typeface="Times New Roman"/>
                <a:cs typeface="Times New Roman"/>
              </a:rPr>
              <a:t>return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0">
                <a:latin typeface="돋움"/>
                <a:cs typeface="돋움"/>
              </a:rPr>
              <a:t>각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기계에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배정된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작업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순서</a:t>
            </a:r>
            <a:endParaRPr sz="26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46303" y="422503"/>
            <a:ext cx="8263890" cy="5729605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Line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1: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돋움"/>
                <a:cs typeface="돋움"/>
              </a:rPr>
              <a:t>시작시간에</a:t>
            </a:r>
            <a:r>
              <a:rPr dirty="0" sz="2600" spc="-25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대해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작업을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오름차순으로</a:t>
            </a:r>
            <a:r>
              <a:rPr dirty="0" sz="2600" spc="-25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정렬</a:t>
            </a:r>
            <a:endParaRPr sz="2600">
              <a:latin typeface="돋움"/>
              <a:cs typeface="돋움"/>
            </a:endParaRPr>
          </a:p>
          <a:p>
            <a:pPr marL="355600" marR="372110" indent="-342900">
              <a:lnSpc>
                <a:spcPts val="2810"/>
              </a:lnSpc>
              <a:spcBef>
                <a:spcPts val="12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Line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2 ~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8</a:t>
            </a:r>
            <a:r>
              <a:rPr dirty="0" sz="2600">
                <a:latin typeface="돋움"/>
                <a:cs typeface="돋움"/>
              </a:rPr>
              <a:t>의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while-</a:t>
            </a:r>
            <a:r>
              <a:rPr dirty="0" sz="2600">
                <a:latin typeface="돋움"/>
                <a:cs typeface="돋움"/>
              </a:rPr>
              <a:t>루프는</a:t>
            </a:r>
            <a:r>
              <a:rPr dirty="0" sz="2600" spc="-250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</a:t>
            </a:r>
            <a:r>
              <a:rPr dirty="0" sz="2600">
                <a:latin typeface="돋움"/>
                <a:cs typeface="돋움"/>
              </a:rPr>
              <a:t>에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있는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작업이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다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배정될  </a:t>
            </a:r>
            <a:r>
              <a:rPr dirty="0" sz="2600" spc="0">
                <a:latin typeface="돋움"/>
                <a:cs typeface="돋움"/>
              </a:rPr>
              <a:t>때까지</a:t>
            </a:r>
            <a:r>
              <a:rPr dirty="0" sz="2600" spc="-24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수행된다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5600" marR="325120" indent="-342900">
              <a:lnSpc>
                <a:spcPts val="281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Line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3: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</a:t>
            </a:r>
            <a:r>
              <a:rPr dirty="0" sz="2600">
                <a:latin typeface="돋움"/>
                <a:cs typeface="돋움"/>
              </a:rPr>
              <a:t>에서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가장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이른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시작시간을</a:t>
            </a:r>
            <a:r>
              <a:rPr dirty="0" sz="2600" spc="-24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가진</a:t>
            </a:r>
            <a:r>
              <a:rPr dirty="0" sz="2600" spc="-22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작업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baseline="-21241" sz="2550">
                <a:latin typeface="Times New Roman"/>
                <a:cs typeface="Times New Roman"/>
              </a:rPr>
              <a:t>i</a:t>
            </a:r>
            <a:r>
              <a:rPr dirty="0" sz="2600">
                <a:latin typeface="돋움"/>
                <a:cs typeface="돋움"/>
              </a:rPr>
              <a:t>를</a:t>
            </a:r>
            <a:r>
              <a:rPr dirty="0" sz="2600" spc="-21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선  택</a:t>
            </a:r>
            <a:endParaRPr sz="2600">
              <a:latin typeface="돋움"/>
              <a:cs typeface="돋움"/>
            </a:endParaRPr>
          </a:p>
          <a:p>
            <a:pPr algn="just" marL="355600" marR="66675" indent="-342900">
              <a:lnSpc>
                <a:spcPct val="90000"/>
              </a:lnSpc>
              <a:spcBef>
                <a:spcPts val="115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Line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4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~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5: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돋움"/>
                <a:cs typeface="돋움"/>
              </a:rPr>
              <a:t>작업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baseline="-21241" sz="2550">
                <a:latin typeface="Times New Roman"/>
                <a:cs typeface="Times New Roman"/>
              </a:rPr>
              <a:t>i</a:t>
            </a:r>
            <a:r>
              <a:rPr dirty="0" sz="2600">
                <a:latin typeface="돋움"/>
                <a:cs typeface="돋움"/>
              </a:rPr>
              <a:t>를</a:t>
            </a:r>
            <a:r>
              <a:rPr dirty="0" u="heavy" sz="2600" spc="-225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수행</a:t>
            </a:r>
            <a:r>
              <a:rPr dirty="0" u="heavy" sz="2600" spc="-24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 </a:t>
            </a:r>
            <a:r>
              <a:rPr dirty="0" u="heavy" sz="2600" spc="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시간이</a:t>
            </a:r>
            <a:r>
              <a:rPr dirty="0" u="heavy" sz="2600" spc="-245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중복되지</a:t>
            </a:r>
            <a:r>
              <a:rPr dirty="0" u="heavy" sz="2600" spc="-24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않게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수행할  기계를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찾아서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돋움"/>
                <a:cs typeface="돋움"/>
              </a:rPr>
              <a:t>그러한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기계가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있으면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baseline="-21241" sz="2550">
                <a:latin typeface="Times New Roman"/>
                <a:cs typeface="Times New Roman"/>
              </a:rPr>
              <a:t>i</a:t>
            </a:r>
            <a:r>
              <a:rPr dirty="0" sz="2600">
                <a:latin typeface="돋움"/>
                <a:cs typeface="돋움"/>
              </a:rPr>
              <a:t>를</a:t>
            </a:r>
            <a:r>
              <a:rPr dirty="0" sz="2600" spc="-21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그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기계에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배  정한다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5600" marR="97790" indent="-342900">
              <a:lnSpc>
                <a:spcPts val="2810"/>
              </a:lnSpc>
              <a:spcBef>
                <a:spcPts val="12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Line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6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~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7: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돋움"/>
                <a:cs typeface="돋움"/>
              </a:rPr>
              <a:t>기존의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기계들에</a:t>
            </a:r>
            <a:r>
              <a:rPr dirty="0" sz="2600" spc="-250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baseline="-21241" sz="2550">
                <a:latin typeface="Times New Roman"/>
                <a:cs typeface="Times New Roman"/>
              </a:rPr>
              <a:t>i</a:t>
            </a:r>
            <a:r>
              <a:rPr dirty="0" sz="2600">
                <a:latin typeface="돋움"/>
                <a:cs typeface="돋움"/>
              </a:rPr>
              <a:t>를</a:t>
            </a:r>
            <a:r>
              <a:rPr dirty="0" sz="2600" spc="-22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배정할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 spc="0">
                <a:latin typeface="돋움"/>
                <a:cs typeface="돋움"/>
              </a:rPr>
              <a:t>수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없는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경우에  는</a:t>
            </a:r>
            <a:r>
              <a:rPr dirty="0" sz="2600" spc="-22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새로운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기계에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baseline="-21241" sz="2550">
                <a:latin typeface="Times New Roman"/>
                <a:cs typeface="Times New Roman"/>
              </a:rPr>
              <a:t>i</a:t>
            </a:r>
            <a:r>
              <a:rPr dirty="0" sz="2600">
                <a:latin typeface="돋움"/>
                <a:cs typeface="돋움"/>
              </a:rPr>
              <a:t>를</a:t>
            </a:r>
            <a:r>
              <a:rPr dirty="0" sz="2600" spc="-21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배정한다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81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Line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8: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돋움"/>
                <a:cs typeface="돋움"/>
              </a:rPr>
              <a:t>작업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baseline="-21241" sz="2550">
                <a:latin typeface="Times New Roman"/>
                <a:cs typeface="Times New Roman"/>
              </a:rPr>
              <a:t>i</a:t>
            </a:r>
            <a:r>
              <a:rPr dirty="0" sz="2600">
                <a:latin typeface="돋움"/>
                <a:cs typeface="돋움"/>
              </a:rPr>
              <a:t>를</a:t>
            </a:r>
            <a:r>
              <a:rPr dirty="0" sz="2600" spc="-215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</a:t>
            </a:r>
            <a:r>
              <a:rPr dirty="0" sz="2600">
                <a:latin typeface="돋움"/>
                <a:cs typeface="돋움"/>
              </a:rPr>
              <a:t>에서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제거하여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돋움"/>
                <a:cs typeface="돋움"/>
              </a:rPr>
              <a:t>더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이상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baseline="-21241" sz="2550">
                <a:latin typeface="Times New Roman"/>
                <a:cs typeface="Times New Roman"/>
              </a:rPr>
              <a:t>i</a:t>
            </a:r>
            <a:r>
              <a:rPr dirty="0" sz="2600">
                <a:latin typeface="돋움"/>
                <a:cs typeface="돋움"/>
              </a:rPr>
              <a:t>가</a:t>
            </a:r>
            <a:r>
              <a:rPr dirty="0" sz="2600" spc="-21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작업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배정  에</a:t>
            </a:r>
            <a:r>
              <a:rPr dirty="0" sz="2600" spc="-22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고려되지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않도록</a:t>
            </a:r>
            <a:r>
              <a:rPr dirty="0" sz="2600" spc="-24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한다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Line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9: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돋움"/>
                <a:cs typeface="돋움"/>
              </a:rPr>
              <a:t>마지막으로</a:t>
            </a:r>
            <a:r>
              <a:rPr dirty="0" sz="2600" spc="-24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각</a:t>
            </a:r>
            <a:r>
              <a:rPr dirty="0" sz="2600" spc="-22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기계에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배정된</a:t>
            </a:r>
            <a:r>
              <a:rPr dirty="0" sz="2600" spc="-22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작업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순서를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리턴</a:t>
            </a:r>
            <a:endParaRPr sz="26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537321"/>
            <a:ext cx="6195060" cy="2247900"/>
          </a:xfrm>
          <a:prstGeom prst="rect">
            <a:avLst/>
          </a:prstGeom>
        </p:spPr>
        <p:txBody>
          <a:bodyPr wrap="square" lIns="0" tIns="1930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6: change &lt; 1, while-</a:t>
            </a:r>
            <a:r>
              <a:rPr dirty="0" sz="2800" spc="-5">
                <a:latin typeface="돋움"/>
                <a:cs typeface="돋움"/>
              </a:rPr>
              <a:t>조건이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‘거짓’</a:t>
            </a:r>
            <a:endParaRPr sz="2800">
              <a:latin typeface="돋움"/>
              <a:cs typeface="돋움"/>
            </a:endParaRPr>
          </a:p>
          <a:p>
            <a:pPr marL="469900">
              <a:lnSpc>
                <a:spcPct val="100000"/>
              </a:lnSpc>
              <a:spcBef>
                <a:spcPts val="1220"/>
              </a:spcBef>
            </a:pPr>
            <a:r>
              <a:rPr dirty="0" sz="2400">
                <a:latin typeface="Arial"/>
                <a:cs typeface="Arial"/>
              </a:rPr>
              <a:t>– </a:t>
            </a:r>
            <a:r>
              <a:rPr dirty="0" sz="2400">
                <a:latin typeface="Times New Roman"/>
                <a:cs typeface="Times New Roman"/>
              </a:rPr>
              <a:t>while-</a:t>
            </a:r>
            <a:r>
              <a:rPr dirty="0" sz="2400">
                <a:latin typeface="돋움"/>
                <a:cs typeface="돋움"/>
              </a:rPr>
              <a:t>루프는 수행되지</a:t>
            </a:r>
            <a:r>
              <a:rPr dirty="0" sz="2400" spc="-195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않는다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7: n500 + n100 + n50 + n10 +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n1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30"/>
              </a:spcBef>
            </a:pPr>
            <a:r>
              <a:rPr dirty="0" sz="2400">
                <a:latin typeface="Arial"/>
                <a:cs typeface="Arial"/>
              </a:rPr>
              <a:t>– </a:t>
            </a:r>
            <a:r>
              <a:rPr dirty="0" sz="2400">
                <a:latin typeface="Times New Roman"/>
                <a:cs typeface="Times New Roman"/>
              </a:rPr>
              <a:t>= 1 + 2 + 1 + 1 + 0 =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dirty="0" sz="2400">
                <a:latin typeface="돋움"/>
                <a:cs typeface="돋움"/>
              </a:rPr>
              <a:t>를</a:t>
            </a:r>
            <a:r>
              <a:rPr dirty="0" sz="2400" spc="-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리턴</a:t>
            </a:r>
            <a:endParaRPr sz="24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302" y="366140"/>
            <a:ext cx="69989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한</a:t>
            </a:r>
            <a:r>
              <a:rPr dirty="0" spc="-325"/>
              <a:t> </a:t>
            </a:r>
            <a:r>
              <a:rPr dirty="0"/>
              <a:t>기계에서</a:t>
            </a:r>
            <a:r>
              <a:rPr dirty="0" spc="-320"/>
              <a:t> </a:t>
            </a:r>
            <a:r>
              <a:rPr dirty="0"/>
              <a:t>작업의</a:t>
            </a:r>
            <a:r>
              <a:rPr dirty="0" spc="-325"/>
              <a:t> </a:t>
            </a:r>
            <a:r>
              <a:rPr dirty="0"/>
              <a:t>중복</a:t>
            </a:r>
            <a:r>
              <a:rPr dirty="0" spc="-325"/>
              <a:t> </a:t>
            </a:r>
            <a:r>
              <a:rPr dirty="0"/>
              <a:t>여부</a:t>
            </a:r>
            <a:r>
              <a:rPr dirty="0" spc="-325"/>
              <a:t> </a:t>
            </a:r>
            <a:r>
              <a:rPr dirty="0"/>
              <a:t>확인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55271"/>
            <a:ext cx="7933690" cy="468439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해당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기계에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k</a:t>
            </a:r>
            <a:r>
              <a:rPr dirty="0" sz="2800" spc="-5">
                <a:latin typeface="돋움"/>
                <a:cs typeface="돋움"/>
              </a:rPr>
              <a:t>개의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작업이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할당되어</a:t>
            </a:r>
            <a:r>
              <a:rPr dirty="0" sz="2800" spc="-22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있다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60"/>
              </a:spcBef>
            </a:pPr>
            <a:r>
              <a:rPr dirty="0" sz="2400">
                <a:latin typeface="Arial"/>
                <a:cs typeface="Arial"/>
              </a:rPr>
              <a:t>– 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1 </a:t>
            </a:r>
            <a:r>
              <a:rPr dirty="0" sz="2400" spc="-5">
                <a:latin typeface="Times New Roman"/>
                <a:cs typeface="Times New Roman"/>
              </a:rPr>
              <a:t>(s</a:t>
            </a:r>
            <a:r>
              <a:rPr dirty="0" baseline="-20833" sz="2400" spc="-7">
                <a:latin typeface="Times New Roman"/>
                <a:cs typeface="Times New Roman"/>
              </a:rPr>
              <a:t>1 </a:t>
            </a:r>
            <a:r>
              <a:rPr dirty="0" sz="2400">
                <a:latin typeface="Times New Roman"/>
                <a:cs typeface="Times New Roman"/>
              </a:rPr>
              <a:t>~ 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r>
              <a:rPr dirty="0" sz="2400" spc="-5">
                <a:latin typeface="Times New Roman"/>
                <a:cs typeface="Times New Roman"/>
              </a:rPr>
              <a:t>), </a:t>
            </a:r>
            <a:r>
              <a:rPr dirty="0" sz="2400">
                <a:latin typeface="Times New Roman"/>
                <a:cs typeface="Times New Roman"/>
              </a:rPr>
              <a:t>…, 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k </a:t>
            </a:r>
            <a:r>
              <a:rPr dirty="0" sz="2400" spc="-5">
                <a:latin typeface="Times New Roman"/>
                <a:cs typeface="Times New Roman"/>
              </a:rPr>
              <a:t>(s</a:t>
            </a:r>
            <a:r>
              <a:rPr dirty="0" baseline="-20833" sz="2400" spc="-7">
                <a:latin typeface="Times New Roman"/>
                <a:cs typeface="Times New Roman"/>
              </a:rPr>
              <a:t>k </a:t>
            </a:r>
            <a:r>
              <a:rPr dirty="0" sz="2400">
                <a:latin typeface="Times New Roman"/>
                <a:cs typeface="Times New Roman"/>
              </a:rPr>
              <a:t>~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baseline="-20833" sz="2400" spc="-7">
                <a:latin typeface="Times New Roman"/>
                <a:cs typeface="Times New Roman"/>
              </a:rPr>
              <a:t>k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lvl="1" marL="1155700" indent="-2286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latin typeface="돋움"/>
                <a:cs typeface="돋움"/>
              </a:rPr>
              <a:t>작업</a:t>
            </a:r>
            <a:r>
              <a:rPr dirty="0" sz="2000" spc="-185">
                <a:latin typeface="돋움"/>
                <a:cs typeface="돋움"/>
              </a:rPr>
              <a:t> </a:t>
            </a:r>
            <a:r>
              <a:rPr dirty="0" sz="2000" spc="0">
                <a:latin typeface="Times New Roman"/>
                <a:cs typeface="Times New Roman"/>
              </a:rPr>
              <a:t>t</a:t>
            </a:r>
            <a:r>
              <a:rPr dirty="0" baseline="-21367" sz="1950" spc="0">
                <a:latin typeface="Times New Roman"/>
                <a:cs typeface="Times New Roman"/>
              </a:rPr>
              <a:t>o</a:t>
            </a:r>
            <a:r>
              <a:rPr dirty="0" sz="2000" spc="0">
                <a:latin typeface="돋움"/>
                <a:cs typeface="돋움"/>
              </a:rPr>
              <a:t>는</a:t>
            </a:r>
            <a:r>
              <a:rPr dirty="0" sz="2000" spc="-19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시작</a:t>
            </a:r>
            <a:r>
              <a:rPr dirty="0" sz="2000" spc="-185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시각</a:t>
            </a:r>
            <a:r>
              <a:rPr dirty="0" sz="2000" spc="-185">
                <a:latin typeface="돋움"/>
                <a:cs typeface="돋움"/>
              </a:rPr>
              <a:t> </a:t>
            </a:r>
            <a:r>
              <a:rPr dirty="0" sz="2000" spc="0">
                <a:latin typeface="Times New Roman"/>
                <a:cs typeface="Times New Roman"/>
              </a:rPr>
              <a:t>s</a:t>
            </a:r>
            <a:r>
              <a:rPr dirty="0" baseline="-21367" sz="1950" spc="0">
                <a:latin typeface="Times New Roman"/>
                <a:cs typeface="Times New Roman"/>
              </a:rPr>
              <a:t>o</a:t>
            </a:r>
            <a:r>
              <a:rPr dirty="0" sz="2000" spc="0">
                <a:latin typeface="돋움"/>
                <a:cs typeface="돋움"/>
              </a:rPr>
              <a:t>와</a:t>
            </a:r>
            <a:r>
              <a:rPr dirty="0" sz="2000" spc="-185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종료</a:t>
            </a:r>
            <a:r>
              <a:rPr dirty="0" sz="2000" spc="-185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시각</a:t>
            </a:r>
            <a:r>
              <a:rPr dirty="0" sz="2000" spc="-185">
                <a:latin typeface="돋움"/>
                <a:cs typeface="돋움"/>
              </a:rPr>
              <a:t> </a:t>
            </a:r>
            <a:r>
              <a:rPr dirty="0" sz="2000" spc="0">
                <a:latin typeface="Times New Roman"/>
                <a:cs typeface="Times New Roman"/>
              </a:rPr>
              <a:t>e</a:t>
            </a:r>
            <a:r>
              <a:rPr dirty="0" baseline="-21367" sz="1950" spc="0">
                <a:latin typeface="Times New Roman"/>
                <a:cs typeface="Times New Roman"/>
              </a:rPr>
              <a:t>o</a:t>
            </a:r>
            <a:r>
              <a:rPr dirty="0" sz="2000" spc="0">
                <a:latin typeface="돋움"/>
                <a:cs typeface="돋움"/>
              </a:rPr>
              <a:t>를</a:t>
            </a:r>
            <a:r>
              <a:rPr dirty="0" sz="2000" spc="-195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가진다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marR="65405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새로운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작업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(t</a:t>
            </a:r>
            <a:r>
              <a:rPr dirty="0" baseline="-21021" sz="2775">
                <a:latin typeface="Times New Roman"/>
                <a:cs typeface="Times New Roman"/>
              </a:rPr>
              <a:t>n</a:t>
            </a:r>
            <a:r>
              <a:rPr dirty="0" sz="2800">
                <a:latin typeface="Times New Roman"/>
                <a:cs typeface="Times New Roman"/>
              </a:rPr>
              <a:t>: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0">
                <a:latin typeface="Times New Roman"/>
                <a:cs typeface="Times New Roman"/>
              </a:rPr>
              <a:t>s</a:t>
            </a:r>
            <a:r>
              <a:rPr dirty="0" baseline="-21021" sz="2775" spc="0">
                <a:latin typeface="Times New Roman"/>
                <a:cs typeface="Times New Roman"/>
              </a:rPr>
              <a:t>n</a:t>
            </a:r>
            <a:r>
              <a:rPr dirty="0" baseline="-21021" sz="2775" spc="322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~ e</a:t>
            </a:r>
            <a:r>
              <a:rPr dirty="0" baseline="-21021" sz="2775" spc="-7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Times New Roman"/>
                <a:cs typeface="Times New Roman"/>
              </a:rPr>
              <a:t>)</a:t>
            </a:r>
            <a:r>
              <a:rPr dirty="0" sz="2800" spc="-5">
                <a:latin typeface="돋움"/>
                <a:cs typeface="돋움"/>
              </a:rPr>
              <a:t>이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이</a:t>
            </a:r>
            <a:r>
              <a:rPr dirty="0" sz="2800" spc="-254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기계에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할당될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수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있  는지 확인하는 방법은</a:t>
            </a:r>
            <a:r>
              <a:rPr dirty="0" sz="2800" spc="-67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무엇인가</a:t>
            </a:r>
            <a:r>
              <a:rPr dirty="0" sz="2800" spc="-10"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59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>
                <a:latin typeface="돋움"/>
                <a:cs typeface="돋움"/>
              </a:rPr>
              <a:t>이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기계에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할당된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작업의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시간이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새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작업과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겹치는가</a:t>
            </a:r>
            <a:r>
              <a:rPr dirty="0" sz="240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lvl="1" marL="1155700" indent="-2286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1155700" algn="l"/>
                <a:tab pos="1156335" algn="l"/>
                <a:tab pos="3075940" algn="l"/>
              </a:tabLst>
            </a:pPr>
            <a:r>
              <a:rPr dirty="0" sz="2000" spc="0">
                <a:latin typeface="Times New Roman"/>
                <a:cs typeface="Times New Roman"/>
              </a:rPr>
              <a:t>s</a:t>
            </a:r>
            <a:r>
              <a:rPr dirty="0" baseline="-21367" sz="1950" spc="0">
                <a:latin typeface="Times New Roman"/>
                <a:cs typeface="Times New Roman"/>
              </a:rPr>
              <a:t>n  </a:t>
            </a:r>
            <a:r>
              <a:rPr dirty="0" sz="2000">
                <a:latin typeface="Times New Roman"/>
                <a:cs typeface="Times New Roman"/>
              </a:rPr>
              <a:t>&lt; </a:t>
            </a:r>
            <a:r>
              <a:rPr dirty="0" sz="2000" spc="0">
                <a:latin typeface="Times New Roman"/>
                <a:cs typeface="Times New Roman"/>
              </a:rPr>
              <a:t>e</a:t>
            </a:r>
            <a:r>
              <a:rPr dirty="0" baseline="-21367" sz="1950" spc="0">
                <a:latin typeface="Times New Roman"/>
                <a:cs typeface="Times New Roman"/>
              </a:rPr>
              <a:t>o 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0">
                <a:latin typeface="Times New Roman"/>
                <a:cs typeface="Times New Roman"/>
              </a:rPr>
              <a:t>s</a:t>
            </a:r>
            <a:r>
              <a:rPr dirty="0" baseline="-21367" sz="1950" spc="0">
                <a:latin typeface="Times New Roman"/>
                <a:cs typeface="Times New Roman"/>
              </a:rPr>
              <a:t>o</a:t>
            </a:r>
            <a:r>
              <a:rPr dirty="0" baseline="-21367" sz="1950" spc="-262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&lt;</a:t>
            </a:r>
            <a:r>
              <a:rPr dirty="0" sz="2000" spc="0">
                <a:latin typeface="Times New Roman"/>
                <a:cs typeface="Times New Roman"/>
              </a:rPr>
              <a:t> e</a:t>
            </a:r>
            <a:r>
              <a:rPr dirty="0" baseline="-21367" sz="1950" spc="0">
                <a:latin typeface="Times New Roman"/>
                <a:cs typeface="Times New Roman"/>
              </a:rPr>
              <a:t>n	</a:t>
            </a:r>
            <a:r>
              <a:rPr dirty="0" sz="2000">
                <a:latin typeface="Times New Roman"/>
                <a:cs typeface="Times New Roman"/>
              </a:rPr>
              <a:t>for 1 ≤ o ≤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756285" marR="5080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dirty="0" sz="2400">
                <a:latin typeface="돋움"/>
                <a:cs typeface="돋움"/>
              </a:rPr>
              <a:t>마지막</a:t>
            </a:r>
            <a:r>
              <a:rPr dirty="0" sz="2400" spc="-22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작업의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종료시각보다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새</a:t>
            </a:r>
            <a:r>
              <a:rPr dirty="0" sz="2400" spc="-22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작업이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빨리</a:t>
            </a:r>
            <a:r>
              <a:rPr dirty="0" sz="2400" spc="-22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시작하는  가</a:t>
            </a:r>
            <a:r>
              <a:rPr dirty="0" sz="240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lvl="1" marL="1155700" indent="-22860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000" spc="0">
                <a:latin typeface="Times New Roman"/>
                <a:cs typeface="Times New Roman"/>
              </a:rPr>
              <a:t>s</a:t>
            </a:r>
            <a:r>
              <a:rPr dirty="0" baseline="-21367" sz="1950" spc="0">
                <a:latin typeface="Times New Roman"/>
                <a:cs typeface="Times New Roman"/>
              </a:rPr>
              <a:t>n </a:t>
            </a:r>
            <a:r>
              <a:rPr dirty="0" sz="2000">
                <a:latin typeface="Times New Roman"/>
                <a:cs typeface="Times New Roman"/>
              </a:rPr>
              <a:t>&lt;</a:t>
            </a:r>
            <a:r>
              <a:rPr dirty="0" sz="2000" spc="-180">
                <a:latin typeface="Times New Roman"/>
                <a:cs typeface="Times New Roman"/>
              </a:rPr>
              <a:t> </a:t>
            </a:r>
            <a:r>
              <a:rPr dirty="0" sz="2000" spc="0">
                <a:latin typeface="Times New Roman"/>
                <a:cs typeface="Times New Roman"/>
              </a:rPr>
              <a:t>e</a:t>
            </a:r>
            <a:r>
              <a:rPr dirty="0" baseline="-21367" sz="1950" spc="0">
                <a:latin typeface="Times New Roman"/>
                <a:cs typeface="Times New Roman"/>
              </a:rPr>
              <a:t>k</a:t>
            </a:r>
            <a:endParaRPr baseline="-21367"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046" y="366140"/>
            <a:ext cx="2311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시간복잡도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38097"/>
            <a:ext cx="8053705" cy="4534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22034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돋움"/>
                <a:cs typeface="돋움"/>
              </a:rPr>
              <a:t>에서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돋움"/>
                <a:cs typeface="돋움"/>
              </a:rPr>
              <a:t>개의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작업을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정렬하는데</a:t>
            </a:r>
            <a:r>
              <a:rPr dirty="0" sz="2800" spc="-220">
                <a:latin typeface="돋움"/>
                <a:cs typeface="돋움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Times New Roman"/>
                <a:cs typeface="Times New Roman"/>
              </a:rPr>
              <a:t>log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Times New Roman"/>
                <a:cs typeface="Times New Roman"/>
              </a:rPr>
              <a:t>) </a:t>
            </a:r>
            <a:r>
              <a:rPr dirty="0" sz="2800" spc="-5">
                <a:latin typeface="돋움"/>
                <a:cs typeface="돋움"/>
              </a:rPr>
              <a:t>시  간이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걸리고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4</a:t>
            </a:r>
            <a:r>
              <a:rPr dirty="0" sz="2800" spc="-5">
                <a:latin typeface="돋움"/>
                <a:cs typeface="돋움"/>
              </a:rPr>
              <a:t>에서 </a:t>
            </a:r>
            <a:r>
              <a:rPr dirty="0" sz="2800" spc="-5">
                <a:latin typeface="Times New Roman"/>
                <a:cs typeface="Times New Roman"/>
              </a:rPr>
              <a:t>while-</a:t>
            </a:r>
            <a:r>
              <a:rPr dirty="0" sz="2800" spc="-5">
                <a:latin typeface="돋움"/>
                <a:cs typeface="돋움"/>
              </a:rPr>
              <a:t>루프에서는 작업을 </a:t>
            </a:r>
            <a:r>
              <a:rPr dirty="0" sz="2800" spc="-10">
                <a:latin typeface="Times New Roman"/>
                <a:cs typeface="Times New Roman"/>
              </a:rPr>
              <a:t>L</a:t>
            </a:r>
            <a:r>
              <a:rPr dirty="0" sz="2800" spc="-10">
                <a:latin typeface="돋움"/>
                <a:cs typeface="돋움"/>
              </a:rPr>
              <a:t>에서 </a:t>
            </a:r>
            <a:r>
              <a:rPr dirty="0" sz="2800" spc="-5">
                <a:latin typeface="돋움"/>
                <a:cs typeface="돋움"/>
              </a:rPr>
              <a:t>가져  다가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수행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가능한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기계를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찾아서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배정하므로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 i="1">
                <a:latin typeface="Times New Roman"/>
                <a:cs typeface="Times New Roman"/>
              </a:rPr>
              <a:t>m</a:t>
            </a:r>
            <a:r>
              <a:rPr dirty="0" sz="2800" spc="-5">
                <a:latin typeface="Times New Roman"/>
                <a:cs typeface="Times New Roman"/>
              </a:rPr>
              <a:t>)  </a:t>
            </a:r>
            <a:r>
              <a:rPr dirty="0" sz="2800" spc="-5">
                <a:latin typeface="돋움"/>
                <a:cs typeface="돋움"/>
              </a:rPr>
              <a:t>시간이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걸린다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r>
              <a:rPr dirty="0" sz="2800" spc="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단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10" i="1">
                <a:latin typeface="Times New Roman"/>
                <a:cs typeface="Times New Roman"/>
              </a:rPr>
              <a:t>m</a:t>
            </a:r>
            <a:r>
              <a:rPr dirty="0" sz="2800" spc="-10">
                <a:latin typeface="돋움"/>
                <a:cs typeface="돋움"/>
              </a:rPr>
              <a:t>은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사용된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기계의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수이다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dirty="0" sz="2400">
                <a:latin typeface="Arial"/>
                <a:cs typeface="Arial"/>
              </a:rPr>
              <a:t>–</a:t>
            </a:r>
            <a:r>
              <a:rPr dirty="0" sz="2400" spc="235">
                <a:latin typeface="Arial"/>
                <a:cs typeface="Arial"/>
              </a:rPr>
              <a:t> </a:t>
            </a:r>
            <a:r>
              <a:rPr dirty="0" sz="2400">
                <a:latin typeface="돋움"/>
                <a:cs typeface="돋움"/>
              </a:rPr>
              <a:t>수행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가능한</a:t>
            </a:r>
            <a:r>
              <a:rPr dirty="0" sz="2400" spc="-204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기계는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작업</a:t>
            </a:r>
            <a:r>
              <a:rPr dirty="0" sz="2400" spc="-204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중복이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없는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기계</a:t>
            </a:r>
            <a:endParaRPr sz="2400">
              <a:latin typeface="돋움"/>
              <a:cs typeface="돋움"/>
            </a:endParaRPr>
          </a:p>
          <a:p>
            <a:pPr marL="355600" marR="12700" indent="-3429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while-</a:t>
            </a:r>
            <a:r>
              <a:rPr dirty="0" sz="2800" spc="-5">
                <a:latin typeface="돋움"/>
                <a:cs typeface="돋움"/>
              </a:rPr>
              <a:t>루프가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수행된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총</a:t>
            </a:r>
            <a:r>
              <a:rPr dirty="0" sz="2800" spc="-25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횟수는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돋움"/>
                <a:cs typeface="돋움"/>
              </a:rPr>
              <a:t>번이므로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line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2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~  9</a:t>
            </a:r>
            <a:r>
              <a:rPr dirty="0" sz="2800" spc="-5">
                <a:latin typeface="돋움"/>
                <a:cs typeface="돋움"/>
              </a:rPr>
              <a:t>까지는 </a:t>
            </a:r>
            <a:r>
              <a:rPr dirty="0" sz="2800" spc="-5" i="1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 i="1">
                <a:latin typeface="Times New Roman"/>
                <a:cs typeface="Times New Roman"/>
              </a:rPr>
              <a:t>m</a:t>
            </a:r>
            <a:r>
              <a:rPr dirty="0" sz="2800" spc="-5">
                <a:latin typeface="Times New Roman"/>
                <a:cs typeface="Times New Roman"/>
              </a:rPr>
              <a:t>) </a:t>
            </a:r>
            <a:r>
              <a:rPr dirty="0" sz="2800" spc="-5">
                <a:latin typeface="Wingdings 2"/>
                <a:cs typeface="Wingdings 2"/>
              </a:rPr>
              <a:t>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n </a:t>
            </a:r>
            <a:r>
              <a:rPr dirty="0" sz="2800" spc="-5">
                <a:latin typeface="Times New Roman"/>
                <a:cs typeface="Times New Roman"/>
              </a:rPr>
              <a:t>= </a:t>
            </a:r>
            <a:r>
              <a:rPr dirty="0" sz="2800" spc="-5" i="1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 i="1">
                <a:latin typeface="Times New Roman"/>
                <a:cs typeface="Times New Roman"/>
              </a:rPr>
              <a:t>mn</a:t>
            </a:r>
            <a:r>
              <a:rPr dirty="0" sz="2800" spc="-5">
                <a:latin typeface="Times New Roman"/>
                <a:cs typeface="Times New Roman"/>
              </a:rPr>
              <a:t>) </a:t>
            </a:r>
            <a:r>
              <a:rPr dirty="0" sz="2800" spc="-5">
                <a:latin typeface="돋움"/>
                <a:cs typeface="돋움"/>
              </a:rPr>
              <a:t>시간이</a:t>
            </a:r>
            <a:r>
              <a:rPr dirty="0" sz="2800" spc="-41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걸린다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따라서 </a:t>
            </a:r>
            <a:r>
              <a:rPr dirty="0" sz="2800" spc="-5">
                <a:latin typeface="Times New Roman"/>
                <a:cs typeface="Times New Roman"/>
              </a:rPr>
              <a:t>JobScheduling </a:t>
            </a:r>
            <a:r>
              <a:rPr dirty="0" sz="2800" spc="-5">
                <a:latin typeface="돋움"/>
                <a:cs typeface="돋움"/>
              </a:rPr>
              <a:t>알고리즘의</a:t>
            </a:r>
            <a:r>
              <a:rPr dirty="0" sz="2800" spc="-47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시간복잡도는</a:t>
            </a:r>
            <a:endParaRPr sz="2800">
              <a:latin typeface="돋움"/>
              <a:cs typeface="돋움"/>
            </a:endParaRPr>
          </a:p>
          <a:p>
            <a:pPr marL="355600">
              <a:lnSpc>
                <a:spcPct val="100000"/>
              </a:lnSpc>
            </a:pP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log</a:t>
            </a: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) +</a:t>
            </a:r>
            <a:r>
              <a:rPr dirty="0" sz="28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mn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dirty="0" sz="2800" spc="-5">
                <a:latin typeface="돋움"/>
                <a:cs typeface="돋움"/>
              </a:rPr>
              <a:t>이다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386" y="366140"/>
            <a:ext cx="71774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Times New Roman"/>
                <a:cs typeface="Times New Roman"/>
              </a:rPr>
              <a:t>JobScheduling </a:t>
            </a:r>
            <a:r>
              <a:rPr dirty="0" spc="-5"/>
              <a:t>알고리즘의 수행</a:t>
            </a:r>
            <a:r>
              <a:rPr dirty="0" spc="-590"/>
              <a:t> </a:t>
            </a:r>
            <a:r>
              <a:rPr dirty="0" spc="-5"/>
              <a:t>과정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33524"/>
            <a:ext cx="8000365" cy="398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0">
                <a:latin typeface="Times New Roman"/>
                <a:cs typeface="Times New Roman"/>
              </a:rPr>
              <a:t>t</a:t>
            </a:r>
            <a:r>
              <a:rPr dirty="0" baseline="-21021" sz="2775" spc="0">
                <a:latin typeface="Times New Roman"/>
                <a:cs typeface="Times New Roman"/>
              </a:rPr>
              <a:t>1 </a:t>
            </a:r>
            <a:r>
              <a:rPr dirty="0" sz="2800" spc="-5">
                <a:latin typeface="Times New Roman"/>
                <a:cs typeface="Times New Roman"/>
              </a:rPr>
              <a:t>= [7, </a:t>
            </a:r>
            <a:r>
              <a:rPr dirty="0" sz="2800" spc="-10">
                <a:latin typeface="Times New Roman"/>
                <a:cs typeface="Times New Roman"/>
              </a:rPr>
              <a:t>8], </a:t>
            </a:r>
            <a:r>
              <a:rPr dirty="0" sz="2800" spc="0">
                <a:latin typeface="Times New Roman"/>
                <a:cs typeface="Times New Roman"/>
              </a:rPr>
              <a:t>t</a:t>
            </a:r>
            <a:r>
              <a:rPr dirty="0" baseline="-21021" sz="2775" spc="0">
                <a:latin typeface="Times New Roman"/>
                <a:cs typeface="Times New Roman"/>
              </a:rPr>
              <a:t>2 </a:t>
            </a:r>
            <a:r>
              <a:rPr dirty="0" sz="2800" spc="-5">
                <a:latin typeface="Times New Roman"/>
                <a:cs typeface="Times New Roman"/>
              </a:rPr>
              <a:t>= [3, </a:t>
            </a:r>
            <a:r>
              <a:rPr dirty="0" sz="2800" spc="-10">
                <a:latin typeface="Times New Roman"/>
                <a:cs typeface="Times New Roman"/>
              </a:rPr>
              <a:t>7], </a:t>
            </a:r>
            <a:r>
              <a:rPr dirty="0" sz="2800" spc="0">
                <a:latin typeface="Times New Roman"/>
                <a:cs typeface="Times New Roman"/>
              </a:rPr>
              <a:t>t</a:t>
            </a:r>
            <a:r>
              <a:rPr dirty="0" baseline="-21021" sz="2775" spc="0">
                <a:latin typeface="Times New Roman"/>
                <a:cs typeface="Times New Roman"/>
              </a:rPr>
              <a:t>3 </a:t>
            </a:r>
            <a:r>
              <a:rPr dirty="0" sz="2800" spc="-5">
                <a:latin typeface="Times New Roman"/>
                <a:cs typeface="Times New Roman"/>
              </a:rPr>
              <a:t>= [1, </a:t>
            </a:r>
            <a:r>
              <a:rPr dirty="0" sz="2800" spc="-10">
                <a:latin typeface="Times New Roman"/>
                <a:cs typeface="Times New Roman"/>
              </a:rPr>
              <a:t>5], </a:t>
            </a:r>
            <a:r>
              <a:rPr dirty="0" sz="2800" spc="0">
                <a:latin typeface="Times New Roman"/>
                <a:cs typeface="Times New Roman"/>
              </a:rPr>
              <a:t>t</a:t>
            </a:r>
            <a:r>
              <a:rPr dirty="0" baseline="-21021" sz="2775" spc="0">
                <a:latin typeface="Times New Roman"/>
                <a:cs typeface="Times New Roman"/>
              </a:rPr>
              <a:t>4 </a:t>
            </a:r>
            <a:r>
              <a:rPr dirty="0" sz="2800" spc="-5">
                <a:latin typeface="Times New Roman"/>
                <a:cs typeface="Times New Roman"/>
              </a:rPr>
              <a:t>=</a:t>
            </a:r>
            <a:r>
              <a:rPr dirty="0" sz="2800" spc="6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[5, </a:t>
            </a:r>
            <a:r>
              <a:rPr dirty="0" sz="2800" spc="-10">
                <a:latin typeface="Times New Roman"/>
                <a:cs typeface="Times New Roman"/>
              </a:rPr>
              <a:t>9], </a:t>
            </a:r>
            <a:r>
              <a:rPr dirty="0" sz="2800" spc="0">
                <a:latin typeface="Times New Roman"/>
                <a:cs typeface="Times New Roman"/>
              </a:rPr>
              <a:t>t</a:t>
            </a:r>
            <a:r>
              <a:rPr dirty="0" baseline="-21021" sz="2775" spc="0">
                <a:latin typeface="Times New Roman"/>
                <a:cs typeface="Times New Roman"/>
              </a:rPr>
              <a:t>5 </a:t>
            </a:r>
            <a:r>
              <a:rPr dirty="0" sz="2800" spc="-5">
                <a:latin typeface="Times New Roman"/>
                <a:cs typeface="Times New Roman"/>
              </a:rPr>
              <a:t>= [0, </a:t>
            </a:r>
            <a:r>
              <a:rPr dirty="0" sz="2800" spc="-10">
                <a:latin typeface="Times New Roman"/>
                <a:cs typeface="Times New Roman"/>
              </a:rPr>
              <a:t>2],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800">
                <a:latin typeface="Times New Roman"/>
                <a:cs typeface="Times New Roman"/>
              </a:rPr>
              <a:t>t</a:t>
            </a:r>
            <a:r>
              <a:rPr dirty="0" baseline="-21021" sz="2775">
                <a:latin typeface="Times New Roman"/>
                <a:cs typeface="Times New Roman"/>
              </a:rPr>
              <a:t>6 </a:t>
            </a:r>
            <a:r>
              <a:rPr dirty="0" sz="2800" spc="-5">
                <a:latin typeface="Times New Roman"/>
                <a:cs typeface="Times New Roman"/>
              </a:rPr>
              <a:t>= [6, </a:t>
            </a:r>
            <a:r>
              <a:rPr dirty="0" sz="2800" spc="-10">
                <a:latin typeface="Times New Roman"/>
                <a:cs typeface="Times New Roman"/>
              </a:rPr>
              <a:t>8], </a:t>
            </a:r>
            <a:r>
              <a:rPr dirty="0" sz="2800">
                <a:latin typeface="Times New Roman"/>
                <a:cs typeface="Times New Roman"/>
              </a:rPr>
              <a:t>t</a:t>
            </a:r>
            <a:r>
              <a:rPr dirty="0" baseline="-21021" sz="2775">
                <a:latin typeface="Times New Roman"/>
                <a:cs typeface="Times New Roman"/>
              </a:rPr>
              <a:t>7 </a:t>
            </a:r>
            <a:r>
              <a:rPr dirty="0" sz="2800" spc="-5">
                <a:latin typeface="Times New Roman"/>
                <a:cs typeface="Times New Roman"/>
              </a:rPr>
              <a:t>= </a:t>
            </a:r>
            <a:r>
              <a:rPr dirty="0" sz="2800" spc="-10">
                <a:latin typeface="Times New Roman"/>
                <a:cs typeface="Times New Roman"/>
              </a:rPr>
              <a:t>[1,</a:t>
            </a:r>
            <a:r>
              <a:rPr dirty="0" sz="2800" spc="-40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6],</a:t>
            </a:r>
            <a:endParaRPr sz="2800">
              <a:latin typeface="Times New Roman"/>
              <a:cs typeface="Times New Roman"/>
            </a:endParaRPr>
          </a:p>
          <a:p>
            <a:pPr marL="756285" marR="189230" indent="-287020">
              <a:lnSpc>
                <a:spcPct val="100000"/>
              </a:lnSpc>
              <a:spcBef>
                <a:spcPts val="630"/>
              </a:spcBef>
            </a:pPr>
            <a:r>
              <a:rPr dirty="0" sz="2400">
                <a:latin typeface="Arial"/>
                <a:cs typeface="Arial"/>
              </a:rPr>
              <a:t>– </a:t>
            </a:r>
            <a:r>
              <a:rPr dirty="0" sz="2400">
                <a:latin typeface="돋움"/>
                <a:cs typeface="돋움"/>
              </a:rPr>
              <a:t>단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5">
                <a:latin typeface="Times New Roman"/>
                <a:cs typeface="Times New Roman"/>
              </a:rPr>
              <a:t>[s, f]</a:t>
            </a:r>
            <a:r>
              <a:rPr dirty="0" sz="2400" spc="-5">
                <a:latin typeface="돋움"/>
                <a:cs typeface="돋움"/>
              </a:rPr>
              <a:t>에서</a:t>
            </a:r>
            <a:r>
              <a:rPr dirty="0" sz="2400" spc="-5">
                <a:latin typeface="Times New Roman"/>
                <a:cs typeface="Times New Roman"/>
              </a:rPr>
              <a:t>, s</a:t>
            </a:r>
            <a:r>
              <a:rPr dirty="0" sz="2400" spc="-5">
                <a:latin typeface="돋움"/>
                <a:cs typeface="돋움"/>
              </a:rPr>
              <a:t>는 </a:t>
            </a:r>
            <a:r>
              <a:rPr dirty="0" sz="2400">
                <a:latin typeface="돋움"/>
                <a:cs typeface="돋움"/>
              </a:rPr>
              <a:t>작업의 시작시간이고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5">
                <a:latin typeface="Times New Roman"/>
                <a:cs typeface="Times New Roman"/>
              </a:rPr>
              <a:t>f</a:t>
            </a:r>
            <a:r>
              <a:rPr dirty="0" sz="2400" spc="-5">
                <a:latin typeface="돋움"/>
                <a:cs typeface="돋움"/>
              </a:rPr>
              <a:t>는 </a:t>
            </a:r>
            <a:r>
              <a:rPr dirty="0" sz="2400">
                <a:latin typeface="돋움"/>
                <a:cs typeface="돋움"/>
              </a:rPr>
              <a:t>작업의</a:t>
            </a:r>
            <a:r>
              <a:rPr dirty="0" sz="2400" spc="-59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종  </a:t>
            </a:r>
            <a:r>
              <a:rPr dirty="0" sz="2400" spc="-5">
                <a:latin typeface="돋움"/>
                <a:cs typeface="돋움"/>
              </a:rPr>
              <a:t>료시간이다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1: </a:t>
            </a:r>
            <a:r>
              <a:rPr dirty="0" sz="2800" spc="-5">
                <a:latin typeface="돋움"/>
                <a:cs typeface="돋움"/>
              </a:rPr>
              <a:t>시작시간의 오름차순으로</a:t>
            </a:r>
            <a:r>
              <a:rPr dirty="0" sz="2800" spc="-4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정렬한다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dirty="0" sz="2400">
                <a:latin typeface="Arial"/>
                <a:cs typeface="Arial"/>
              </a:rPr>
              <a:t>– </a:t>
            </a:r>
            <a:r>
              <a:rPr dirty="0" sz="2400">
                <a:latin typeface="Times New Roman"/>
                <a:cs typeface="Times New Roman"/>
              </a:rPr>
              <a:t>L = {[0, </a:t>
            </a:r>
            <a:r>
              <a:rPr dirty="0" sz="2400" spc="-5">
                <a:latin typeface="Times New Roman"/>
                <a:cs typeface="Times New Roman"/>
              </a:rPr>
              <a:t>2], </a:t>
            </a:r>
            <a:r>
              <a:rPr dirty="0" sz="2400">
                <a:latin typeface="Times New Roman"/>
                <a:cs typeface="Times New Roman"/>
              </a:rPr>
              <a:t>[1, 6], [1, 5], [3, </a:t>
            </a:r>
            <a:r>
              <a:rPr dirty="0" sz="2400" spc="-5">
                <a:latin typeface="Times New Roman"/>
                <a:cs typeface="Times New Roman"/>
              </a:rPr>
              <a:t>7], </a:t>
            </a:r>
            <a:r>
              <a:rPr dirty="0" sz="2400">
                <a:latin typeface="Times New Roman"/>
                <a:cs typeface="Times New Roman"/>
              </a:rPr>
              <a:t>[5, 9], </a:t>
            </a:r>
            <a:r>
              <a:rPr dirty="0" sz="2400" spc="-5">
                <a:latin typeface="Times New Roman"/>
                <a:cs typeface="Times New Roman"/>
              </a:rPr>
              <a:t>[6, </a:t>
            </a:r>
            <a:r>
              <a:rPr dirty="0" sz="2400">
                <a:latin typeface="Times New Roman"/>
                <a:cs typeface="Times New Roman"/>
              </a:rPr>
              <a:t>8], [7,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8]}</a:t>
            </a:r>
            <a:r>
              <a:rPr dirty="0" sz="2400" spc="-5">
                <a:latin typeface="돋움"/>
                <a:cs typeface="돋움"/>
              </a:rPr>
              <a:t>이다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marR="50165" indent="-3429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다음은 </a:t>
            </a:r>
            <a:r>
              <a:rPr dirty="0" sz="2800" spc="-5">
                <a:latin typeface="Times New Roman"/>
                <a:cs typeface="Times New Roman"/>
              </a:rPr>
              <a:t>line 2 ~ 8</a:t>
            </a:r>
            <a:r>
              <a:rPr dirty="0" sz="2800" spc="-5">
                <a:latin typeface="돋움"/>
                <a:cs typeface="돋움"/>
              </a:rPr>
              <a:t>까지의 </a:t>
            </a:r>
            <a:r>
              <a:rPr dirty="0" sz="2800" spc="-5">
                <a:latin typeface="Times New Roman"/>
                <a:cs typeface="Times New Roman"/>
              </a:rPr>
              <a:t>while-</a:t>
            </a:r>
            <a:r>
              <a:rPr dirty="0" sz="2800" spc="-5">
                <a:latin typeface="돋움"/>
                <a:cs typeface="돋움"/>
              </a:rPr>
              <a:t>루프가</a:t>
            </a:r>
            <a:r>
              <a:rPr dirty="0" sz="2800" spc="-700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수행되면서</a:t>
            </a:r>
            <a:r>
              <a:rPr dirty="0" sz="2800" spc="-10">
                <a:latin typeface="Times New Roman"/>
                <a:cs typeface="Times New Roman"/>
              </a:rPr>
              <a:t>,  </a:t>
            </a:r>
            <a:r>
              <a:rPr dirty="0" sz="2800" spc="-5">
                <a:latin typeface="돋움"/>
                <a:cs typeface="돋움"/>
              </a:rPr>
              <a:t>각 작업이 적절한 기계에 배정되는 것을 차례로  보이고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있다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112" y="241808"/>
            <a:ext cx="547370" cy="314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>
                <a:solidFill>
                  <a:srgbClr val="FF6600"/>
                </a:solidFill>
                <a:latin typeface="Times New Roman"/>
                <a:cs typeface="Times New Roman"/>
              </a:rPr>
              <a:t>[0,</a:t>
            </a:r>
            <a:r>
              <a:rPr dirty="0" sz="1900" spc="-85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solidFill>
                  <a:srgbClr val="FF6600"/>
                </a:solidFill>
                <a:latin typeface="Times New Roman"/>
                <a:cs typeface="Times New Roman"/>
              </a:rPr>
              <a:t>2]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90216" y="1491996"/>
            <a:ext cx="0" cy="129539"/>
          </a:xfrm>
          <a:custGeom>
            <a:avLst/>
            <a:gdLst/>
            <a:ahLst/>
            <a:cxnLst/>
            <a:rect l="l" t="t" r="r" b="b"/>
            <a:pathLst>
              <a:path w="0" h="129540">
                <a:moveTo>
                  <a:pt x="0" y="129539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34183" y="1491996"/>
            <a:ext cx="515620" cy="1905"/>
          </a:xfrm>
          <a:custGeom>
            <a:avLst/>
            <a:gdLst/>
            <a:ahLst/>
            <a:cxnLst/>
            <a:rect l="l" t="t" r="r" b="b"/>
            <a:pathLst>
              <a:path w="515619" h="1905">
                <a:moveTo>
                  <a:pt x="0" y="0"/>
                </a:moveTo>
                <a:lnTo>
                  <a:pt x="515112" y="152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473832" y="168960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08064" y="1491996"/>
            <a:ext cx="0" cy="129539"/>
          </a:xfrm>
          <a:custGeom>
            <a:avLst/>
            <a:gdLst/>
            <a:ahLst/>
            <a:cxnLst/>
            <a:rect l="l" t="t" r="r" b="b"/>
            <a:pathLst>
              <a:path w="0" h="129540">
                <a:moveTo>
                  <a:pt x="0" y="129539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52032" y="1491996"/>
            <a:ext cx="515620" cy="1905"/>
          </a:xfrm>
          <a:custGeom>
            <a:avLst/>
            <a:gdLst/>
            <a:ahLst/>
            <a:cxnLst/>
            <a:rect l="l" t="t" r="r" b="b"/>
            <a:pathLst>
              <a:path w="515620" h="1905">
                <a:moveTo>
                  <a:pt x="0" y="0"/>
                </a:moveTo>
                <a:lnTo>
                  <a:pt x="515112" y="152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592316" y="168960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6000" y="1491996"/>
            <a:ext cx="1905" cy="129539"/>
          </a:xfrm>
          <a:custGeom>
            <a:avLst/>
            <a:gdLst/>
            <a:ahLst/>
            <a:cxnLst/>
            <a:rect l="l" t="t" r="r" b="b"/>
            <a:pathLst>
              <a:path w="1904" h="129540">
                <a:moveTo>
                  <a:pt x="0" y="129539"/>
                </a:moveTo>
                <a:lnTo>
                  <a:pt x="15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38444" y="1491996"/>
            <a:ext cx="513715" cy="1905"/>
          </a:xfrm>
          <a:custGeom>
            <a:avLst/>
            <a:gdLst/>
            <a:ahLst/>
            <a:cxnLst/>
            <a:rect l="l" t="t" r="r" b="b"/>
            <a:pathLst>
              <a:path w="513714" h="1905">
                <a:moveTo>
                  <a:pt x="0" y="0"/>
                </a:moveTo>
                <a:lnTo>
                  <a:pt x="513588" y="152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077839" y="168960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23332" y="1491996"/>
            <a:ext cx="515620" cy="1905"/>
          </a:xfrm>
          <a:custGeom>
            <a:avLst/>
            <a:gdLst/>
            <a:ahLst/>
            <a:cxnLst/>
            <a:rect l="l" t="t" r="r" b="b"/>
            <a:pathLst>
              <a:path w="515620" h="1905">
                <a:moveTo>
                  <a:pt x="0" y="0"/>
                </a:moveTo>
                <a:lnTo>
                  <a:pt x="515112" y="152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563615" y="168960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65776" y="1491996"/>
            <a:ext cx="1905" cy="129539"/>
          </a:xfrm>
          <a:custGeom>
            <a:avLst/>
            <a:gdLst/>
            <a:ahLst/>
            <a:cxnLst/>
            <a:rect l="l" t="t" r="r" b="b"/>
            <a:pathLst>
              <a:path w="1904" h="129540">
                <a:moveTo>
                  <a:pt x="0" y="129539"/>
                </a:moveTo>
                <a:lnTo>
                  <a:pt x="15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08220" y="1491996"/>
            <a:ext cx="515620" cy="1905"/>
          </a:xfrm>
          <a:custGeom>
            <a:avLst/>
            <a:gdLst/>
            <a:ahLst/>
            <a:cxnLst/>
            <a:rect l="l" t="t" r="r" b="b"/>
            <a:pathLst>
              <a:path w="515620" h="1905">
                <a:moveTo>
                  <a:pt x="0" y="0"/>
                </a:moveTo>
                <a:lnTo>
                  <a:pt x="515112" y="152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046090" y="168960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49140" y="1491996"/>
            <a:ext cx="0" cy="129539"/>
          </a:xfrm>
          <a:custGeom>
            <a:avLst/>
            <a:gdLst/>
            <a:ahLst/>
            <a:cxnLst/>
            <a:rect l="l" t="t" r="r" b="b"/>
            <a:pathLst>
              <a:path w="0" h="129540">
                <a:moveTo>
                  <a:pt x="0" y="129539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93108" y="1491996"/>
            <a:ext cx="515620" cy="1905"/>
          </a:xfrm>
          <a:custGeom>
            <a:avLst/>
            <a:gdLst/>
            <a:ahLst/>
            <a:cxnLst/>
            <a:rect l="l" t="t" r="r" b="b"/>
            <a:pathLst>
              <a:path w="515620" h="1905">
                <a:moveTo>
                  <a:pt x="0" y="0"/>
                </a:moveTo>
                <a:lnTo>
                  <a:pt x="515112" y="152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533138" y="168960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35552" y="1491996"/>
            <a:ext cx="1905" cy="129539"/>
          </a:xfrm>
          <a:custGeom>
            <a:avLst/>
            <a:gdLst/>
            <a:ahLst/>
            <a:cxnLst/>
            <a:rect l="l" t="t" r="r" b="b"/>
            <a:pathLst>
              <a:path w="1904" h="129540">
                <a:moveTo>
                  <a:pt x="0" y="129539"/>
                </a:moveTo>
                <a:lnTo>
                  <a:pt x="15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77996" y="1491996"/>
            <a:ext cx="515620" cy="1905"/>
          </a:xfrm>
          <a:custGeom>
            <a:avLst/>
            <a:gdLst/>
            <a:ahLst/>
            <a:cxnLst/>
            <a:rect l="l" t="t" r="r" b="b"/>
            <a:pathLst>
              <a:path w="515620" h="1905">
                <a:moveTo>
                  <a:pt x="0" y="0"/>
                </a:moveTo>
                <a:lnTo>
                  <a:pt x="515112" y="152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018534" y="168960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20440" y="1491996"/>
            <a:ext cx="0" cy="129539"/>
          </a:xfrm>
          <a:custGeom>
            <a:avLst/>
            <a:gdLst/>
            <a:ahLst/>
            <a:cxnLst/>
            <a:rect l="l" t="t" r="r" b="b"/>
            <a:pathLst>
              <a:path w="0" h="129540">
                <a:moveTo>
                  <a:pt x="0" y="129539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64408" y="1491996"/>
            <a:ext cx="513715" cy="1905"/>
          </a:xfrm>
          <a:custGeom>
            <a:avLst/>
            <a:gdLst/>
            <a:ahLst/>
            <a:cxnLst/>
            <a:rect l="l" t="t" r="r" b="b"/>
            <a:pathLst>
              <a:path w="513714" h="1905">
                <a:moveTo>
                  <a:pt x="0" y="0"/>
                </a:moveTo>
                <a:lnTo>
                  <a:pt x="513588" y="152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504057" y="168960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06851" y="1491996"/>
            <a:ext cx="1905" cy="129539"/>
          </a:xfrm>
          <a:custGeom>
            <a:avLst/>
            <a:gdLst/>
            <a:ahLst/>
            <a:cxnLst/>
            <a:rect l="l" t="t" r="r" b="b"/>
            <a:pathLst>
              <a:path w="1905" h="129540">
                <a:moveTo>
                  <a:pt x="0" y="129539"/>
                </a:moveTo>
                <a:lnTo>
                  <a:pt x="15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749295" y="1491996"/>
            <a:ext cx="515620" cy="1905"/>
          </a:xfrm>
          <a:custGeom>
            <a:avLst/>
            <a:gdLst/>
            <a:ahLst/>
            <a:cxnLst/>
            <a:rect l="l" t="t" r="r" b="b"/>
            <a:pathLst>
              <a:path w="515620" h="1905">
                <a:moveTo>
                  <a:pt x="0" y="0"/>
                </a:moveTo>
                <a:lnTo>
                  <a:pt x="515112" y="152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986532" y="168960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46428" y="1049782"/>
            <a:ext cx="675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EDEBE0"/>
                </a:solidFill>
                <a:latin typeface="Times New Roman"/>
                <a:cs typeface="Times New Roman"/>
              </a:rPr>
              <a:t>Machine</a:t>
            </a:r>
            <a:r>
              <a:rPr dirty="0" sz="1200" spc="-40">
                <a:solidFill>
                  <a:srgbClr val="EDEBE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DEBE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976627" y="620268"/>
            <a:ext cx="5148580" cy="871855"/>
          </a:xfrm>
          <a:custGeom>
            <a:avLst/>
            <a:gdLst/>
            <a:ahLst/>
            <a:cxnLst/>
            <a:rect l="l" t="t" r="r" b="b"/>
            <a:pathLst>
              <a:path w="5148580" h="871855">
                <a:moveTo>
                  <a:pt x="0" y="0"/>
                </a:moveTo>
                <a:lnTo>
                  <a:pt x="0" y="871728"/>
                </a:lnTo>
                <a:lnTo>
                  <a:pt x="5148072" y="871728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993392" y="1138427"/>
            <a:ext cx="1009015" cy="131445"/>
          </a:xfrm>
          <a:custGeom>
            <a:avLst/>
            <a:gdLst/>
            <a:ahLst/>
            <a:cxnLst/>
            <a:rect l="l" t="t" r="r" b="b"/>
            <a:pathLst>
              <a:path w="1009014" h="131444">
                <a:moveTo>
                  <a:pt x="998346" y="0"/>
                </a:moveTo>
                <a:lnTo>
                  <a:pt x="8762" y="0"/>
                </a:lnTo>
                <a:lnTo>
                  <a:pt x="3556" y="3683"/>
                </a:lnTo>
                <a:lnTo>
                  <a:pt x="0" y="10922"/>
                </a:lnTo>
                <a:lnTo>
                  <a:pt x="0" y="120142"/>
                </a:lnTo>
                <a:lnTo>
                  <a:pt x="3556" y="127381"/>
                </a:lnTo>
                <a:lnTo>
                  <a:pt x="8762" y="131063"/>
                </a:lnTo>
                <a:lnTo>
                  <a:pt x="998346" y="131063"/>
                </a:lnTo>
                <a:lnTo>
                  <a:pt x="1005332" y="127381"/>
                </a:lnTo>
                <a:lnTo>
                  <a:pt x="1008888" y="120142"/>
                </a:lnTo>
                <a:lnTo>
                  <a:pt x="1008888" y="10922"/>
                </a:lnTo>
                <a:lnTo>
                  <a:pt x="1005332" y="3683"/>
                </a:lnTo>
                <a:lnTo>
                  <a:pt x="998346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993392" y="1138427"/>
            <a:ext cx="1009015" cy="131445"/>
          </a:xfrm>
          <a:custGeom>
            <a:avLst/>
            <a:gdLst/>
            <a:ahLst/>
            <a:cxnLst/>
            <a:rect l="l" t="t" r="r" b="b"/>
            <a:pathLst>
              <a:path w="1009014" h="131444">
                <a:moveTo>
                  <a:pt x="8762" y="131063"/>
                </a:moveTo>
                <a:lnTo>
                  <a:pt x="998346" y="131063"/>
                </a:lnTo>
                <a:lnTo>
                  <a:pt x="1005332" y="127381"/>
                </a:lnTo>
                <a:lnTo>
                  <a:pt x="1008888" y="120142"/>
                </a:lnTo>
                <a:lnTo>
                  <a:pt x="1008888" y="10922"/>
                </a:lnTo>
                <a:lnTo>
                  <a:pt x="1005332" y="3683"/>
                </a:lnTo>
                <a:lnTo>
                  <a:pt x="998346" y="0"/>
                </a:lnTo>
                <a:lnTo>
                  <a:pt x="8762" y="0"/>
                </a:lnTo>
                <a:lnTo>
                  <a:pt x="3556" y="3683"/>
                </a:lnTo>
                <a:lnTo>
                  <a:pt x="0" y="10922"/>
                </a:lnTo>
                <a:lnTo>
                  <a:pt x="0" y="120142"/>
                </a:lnTo>
                <a:lnTo>
                  <a:pt x="3556" y="127381"/>
                </a:lnTo>
                <a:lnTo>
                  <a:pt x="8762" y="131063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008632" y="1485900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69">
                <a:moveTo>
                  <a:pt x="0" y="128015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981580" y="1685035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606796" y="1485900"/>
            <a:ext cx="1905" cy="128270"/>
          </a:xfrm>
          <a:custGeom>
            <a:avLst/>
            <a:gdLst/>
            <a:ahLst/>
            <a:cxnLst/>
            <a:rect l="l" t="t" r="r" b="b"/>
            <a:pathLst>
              <a:path w="1904" h="128269">
                <a:moveTo>
                  <a:pt x="0" y="128015"/>
                </a:moveTo>
                <a:lnTo>
                  <a:pt x="15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490216" y="3508247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70">
                <a:moveTo>
                  <a:pt x="0" y="128015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234183" y="3508247"/>
            <a:ext cx="515620" cy="1905"/>
          </a:xfrm>
          <a:custGeom>
            <a:avLst/>
            <a:gdLst/>
            <a:ahLst/>
            <a:cxnLst/>
            <a:rect l="l" t="t" r="r" b="b"/>
            <a:pathLst>
              <a:path w="515619" h="1904">
                <a:moveTo>
                  <a:pt x="0" y="0"/>
                </a:moveTo>
                <a:lnTo>
                  <a:pt x="515112" y="152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473832" y="3706114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608064" y="3508247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70">
                <a:moveTo>
                  <a:pt x="0" y="128015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352032" y="3508247"/>
            <a:ext cx="515620" cy="1905"/>
          </a:xfrm>
          <a:custGeom>
            <a:avLst/>
            <a:gdLst/>
            <a:ahLst/>
            <a:cxnLst/>
            <a:rect l="l" t="t" r="r" b="b"/>
            <a:pathLst>
              <a:path w="515620" h="1904">
                <a:moveTo>
                  <a:pt x="0" y="0"/>
                </a:moveTo>
                <a:lnTo>
                  <a:pt x="515112" y="152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592316" y="3706114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096000" y="3508247"/>
            <a:ext cx="1905" cy="128270"/>
          </a:xfrm>
          <a:custGeom>
            <a:avLst/>
            <a:gdLst/>
            <a:ahLst/>
            <a:cxnLst/>
            <a:rect l="l" t="t" r="r" b="b"/>
            <a:pathLst>
              <a:path w="1904" h="128270">
                <a:moveTo>
                  <a:pt x="0" y="128015"/>
                </a:moveTo>
                <a:lnTo>
                  <a:pt x="15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838444" y="3508247"/>
            <a:ext cx="513715" cy="1905"/>
          </a:xfrm>
          <a:custGeom>
            <a:avLst/>
            <a:gdLst/>
            <a:ahLst/>
            <a:cxnLst/>
            <a:rect l="l" t="t" r="r" b="b"/>
            <a:pathLst>
              <a:path w="513714" h="1904">
                <a:moveTo>
                  <a:pt x="0" y="0"/>
                </a:moveTo>
                <a:lnTo>
                  <a:pt x="513588" y="152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6077839" y="3706114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323332" y="3508247"/>
            <a:ext cx="515620" cy="1905"/>
          </a:xfrm>
          <a:custGeom>
            <a:avLst/>
            <a:gdLst/>
            <a:ahLst/>
            <a:cxnLst/>
            <a:rect l="l" t="t" r="r" b="b"/>
            <a:pathLst>
              <a:path w="515620" h="1904">
                <a:moveTo>
                  <a:pt x="0" y="0"/>
                </a:moveTo>
                <a:lnTo>
                  <a:pt x="515112" y="152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563615" y="3706114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065776" y="3508247"/>
            <a:ext cx="1905" cy="128270"/>
          </a:xfrm>
          <a:custGeom>
            <a:avLst/>
            <a:gdLst/>
            <a:ahLst/>
            <a:cxnLst/>
            <a:rect l="l" t="t" r="r" b="b"/>
            <a:pathLst>
              <a:path w="1904" h="128270">
                <a:moveTo>
                  <a:pt x="0" y="128015"/>
                </a:moveTo>
                <a:lnTo>
                  <a:pt x="15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808220" y="3508247"/>
            <a:ext cx="515620" cy="1905"/>
          </a:xfrm>
          <a:custGeom>
            <a:avLst/>
            <a:gdLst/>
            <a:ahLst/>
            <a:cxnLst/>
            <a:rect l="l" t="t" r="r" b="b"/>
            <a:pathLst>
              <a:path w="515620" h="1904">
                <a:moveTo>
                  <a:pt x="0" y="0"/>
                </a:moveTo>
                <a:lnTo>
                  <a:pt x="515112" y="152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5046090" y="3706114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549140" y="3508247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70">
                <a:moveTo>
                  <a:pt x="0" y="128015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293108" y="3508247"/>
            <a:ext cx="515620" cy="1905"/>
          </a:xfrm>
          <a:custGeom>
            <a:avLst/>
            <a:gdLst/>
            <a:ahLst/>
            <a:cxnLst/>
            <a:rect l="l" t="t" r="r" b="b"/>
            <a:pathLst>
              <a:path w="515620" h="1904">
                <a:moveTo>
                  <a:pt x="0" y="0"/>
                </a:moveTo>
                <a:lnTo>
                  <a:pt x="515112" y="152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4533138" y="3706114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035552" y="3508247"/>
            <a:ext cx="1905" cy="128270"/>
          </a:xfrm>
          <a:custGeom>
            <a:avLst/>
            <a:gdLst/>
            <a:ahLst/>
            <a:cxnLst/>
            <a:rect l="l" t="t" r="r" b="b"/>
            <a:pathLst>
              <a:path w="1904" h="128270">
                <a:moveTo>
                  <a:pt x="0" y="128015"/>
                </a:moveTo>
                <a:lnTo>
                  <a:pt x="15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777996" y="3508247"/>
            <a:ext cx="515620" cy="1905"/>
          </a:xfrm>
          <a:custGeom>
            <a:avLst/>
            <a:gdLst/>
            <a:ahLst/>
            <a:cxnLst/>
            <a:rect l="l" t="t" r="r" b="b"/>
            <a:pathLst>
              <a:path w="515620" h="1904">
                <a:moveTo>
                  <a:pt x="0" y="0"/>
                </a:moveTo>
                <a:lnTo>
                  <a:pt x="515112" y="152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4018534" y="3706114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520440" y="3508247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70">
                <a:moveTo>
                  <a:pt x="0" y="128015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264408" y="3508247"/>
            <a:ext cx="513715" cy="1905"/>
          </a:xfrm>
          <a:custGeom>
            <a:avLst/>
            <a:gdLst/>
            <a:ahLst/>
            <a:cxnLst/>
            <a:rect l="l" t="t" r="r" b="b"/>
            <a:pathLst>
              <a:path w="513714" h="1904">
                <a:moveTo>
                  <a:pt x="0" y="0"/>
                </a:moveTo>
                <a:lnTo>
                  <a:pt x="513588" y="152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3504057" y="3706114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006851" y="3508247"/>
            <a:ext cx="1905" cy="128270"/>
          </a:xfrm>
          <a:custGeom>
            <a:avLst/>
            <a:gdLst/>
            <a:ahLst/>
            <a:cxnLst/>
            <a:rect l="l" t="t" r="r" b="b"/>
            <a:pathLst>
              <a:path w="1905" h="128270">
                <a:moveTo>
                  <a:pt x="0" y="128015"/>
                </a:moveTo>
                <a:lnTo>
                  <a:pt x="15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749295" y="3508247"/>
            <a:ext cx="515620" cy="1905"/>
          </a:xfrm>
          <a:custGeom>
            <a:avLst/>
            <a:gdLst/>
            <a:ahLst/>
            <a:cxnLst/>
            <a:rect l="l" t="t" r="r" b="b"/>
            <a:pathLst>
              <a:path w="515620" h="1904">
                <a:moveTo>
                  <a:pt x="0" y="0"/>
                </a:moveTo>
                <a:lnTo>
                  <a:pt x="515112" y="152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2986532" y="3706114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470404" y="2866644"/>
            <a:ext cx="2590800" cy="132715"/>
          </a:xfrm>
          <a:custGeom>
            <a:avLst/>
            <a:gdLst/>
            <a:ahLst/>
            <a:cxnLst/>
            <a:rect l="l" t="t" r="r" b="b"/>
            <a:pathLst>
              <a:path w="2590800" h="132714">
                <a:moveTo>
                  <a:pt x="2572766" y="0"/>
                </a:moveTo>
                <a:lnTo>
                  <a:pt x="14985" y="0"/>
                </a:lnTo>
                <a:lnTo>
                  <a:pt x="5968" y="3682"/>
                </a:lnTo>
                <a:lnTo>
                  <a:pt x="0" y="11048"/>
                </a:lnTo>
                <a:lnTo>
                  <a:pt x="0" y="121538"/>
                </a:lnTo>
                <a:lnTo>
                  <a:pt x="5968" y="128904"/>
                </a:lnTo>
                <a:lnTo>
                  <a:pt x="14985" y="132587"/>
                </a:lnTo>
                <a:lnTo>
                  <a:pt x="2572766" y="132587"/>
                </a:lnTo>
                <a:lnTo>
                  <a:pt x="2584831" y="128904"/>
                </a:lnTo>
                <a:lnTo>
                  <a:pt x="2590799" y="121538"/>
                </a:lnTo>
                <a:lnTo>
                  <a:pt x="2590799" y="11048"/>
                </a:lnTo>
                <a:lnTo>
                  <a:pt x="2584831" y="3682"/>
                </a:lnTo>
                <a:lnTo>
                  <a:pt x="2572766" y="0"/>
                </a:lnTo>
                <a:close/>
              </a:path>
            </a:pathLst>
          </a:custGeom>
          <a:solidFill>
            <a:srgbClr val="2AA1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470404" y="2866644"/>
            <a:ext cx="2590800" cy="132715"/>
          </a:xfrm>
          <a:custGeom>
            <a:avLst/>
            <a:gdLst/>
            <a:ahLst/>
            <a:cxnLst/>
            <a:rect l="l" t="t" r="r" b="b"/>
            <a:pathLst>
              <a:path w="2590800" h="132714">
                <a:moveTo>
                  <a:pt x="14985" y="132587"/>
                </a:moveTo>
                <a:lnTo>
                  <a:pt x="2572766" y="132587"/>
                </a:lnTo>
                <a:lnTo>
                  <a:pt x="2584831" y="128904"/>
                </a:lnTo>
                <a:lnTo>
                  <a:pt x="2590799" y="121538"/>
                </a:lnTo>
                <a:lnTo>
                  <a:pt x="2590799" y="11048"/>
                </a:lnTo>
                <a:lnTo>
                  <a:pt x="2584831" y="3682"/>
                </a:lnTo>
                <a:lnTo>
                  <a:pt x="2572766" y="0"/>
                </a:lnTo>
                <a:lnTo>
                  <a:pt x="14985" y="0"/>
                </a:lnTo>
                <a:lnTo>
                  <a:pt x="5968" y="3682"/>
                </a:lnTo>
                <a:lnTo>
                  <a:pt x="0" y="11048"/>
                </a:lnTo>
                <a:lnTo>
                  <a:pt x="0" y="121538"/>
                </a:lnTo>
                <a:lnTo>
                  <a:pt x="5968" y="128904"/>
                </a:lnTo>
                <a:lnTo>
                  <a:pt x="14985" y="132587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1246428" y="3066415"/>
            <a:ext cx="675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EDEBE0"/>
                </a:solidFill>
                <a:latin typeface="Times New Roman"/>
                <a:cs typeface="Times New Roman"/>
              </a:rPr>
              <a:t>Machine</a:t>
            </a:r>
            <a:r>
              <a:rPr dirty="0" sz="1200" spc="-40">
                <a:solidFill>
                  <a:srgbClr val="EDEBE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DEBE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976627" y="2564892"/>
            <a:ext cx="5148580" cy="943610"/>
          </a:xfrm>
          <a:custGeom>
            <a:avLst/>
            <a:gdLst/>
            <a:ahLst/>
            <a:cxnLst/>
            <a:rect l="l" t="t" r="r" b="b"/>
            <a:pathLst>
              <a:path w="5148580" h="943610">
                <a:moveTo>
                  <a:pt x="0" y="0"/>
                </a:moveTo>
                <a:lnTo>
                  <a:pt x="0" y="943356"/>
                </a:lnTo>
                <a:lnTo>
                  <a:pt x="5148072" y="943356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993392" y="3154679"/>
            <a:ext cx="1009015" cy="131445"/>
          </a:xfrm>
          <a:custGeom>
            <a:avLst/>
            <a:gdLst/>
            <a:ahLst/>
            <a:cxnLst/>
            <a:rect l="l" t="t" r="r" b="b"/>
            <a:pathLst>
              <a:path w="1009014" h="131445">
                <a:moveTo>
                  <a:pt x="998346" y="0"/>
                </a:moveTo>
                <a:lnTo>
                  <a:pt x="8762" y="0"/>
                </a:lnTo>
                <a:lnTo>
                  <a:pt x="3556" y="3683"/>
                </a:lnTo>
                <a:lnTo>
                  <a:pt x="0" y="10922"/>
                </a:lnTo>
                <a:lnTo>
                  <a:pt x="0" y="120142"/>
                </a:lnTo>
                <a:lnTo>
                  <a:pt x="3556" y="127381"/>
                </a:lnTo>
                <a:lnTo>
                  <a:pt x="8762" y="131064"/>
                </a:lnTo>
                <a:lnTo>
                  <a:pt x="998346" y="131064"/>
                </a:lnTo>
                <a:lnTo>
                  <a:pt x="1005332" y="127381"/>
                </a:lnTo>
                <a:lnTo>
                  <a:pt x="1008888" y="120142"/>
                </a:lnTo>
                <a:lnTo>
                  <a:pt x="1008888" y="10922"/>
                </a:lnTo>
                <a:lnTo>
                  <a:pt x="1005332" y="3683"/>
                </a:lnTo>
                <a:lnTo>
                  <a:pt x="998346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993392" y="3154679"/>
            <a:ext cx="1009015" cy="131445"/>
          </a:xfrm>
          <a:custGeom>
            <a:avLst/>
            <a:gdLst/>
            <a:ahLst/>
            <a:cxnLst/>
            <a:rect l="l" t="t" r="r" b="b"/>
            <a:pathLst>
              <a:path w="1009014" h="131445">
                <a:moveTo>
                  <a:pt x="8762" y="131064"/>
                </a:moveTo>
                <a:lnTo>
                  <a:pt x="998346" y="131064"/>
                </a:lnTo>
                <a:lnTo>
                  <a:pt x="1005332" y="127381"/>
                </a:lnTo>
                <a:lnTo>
                  <a:pt x="1008888" y="120142"/>
                </a:lnTo>
                <a:lnTo>
                  <a:pt x="1008888" y="10922"/>
                </a:lnTo>
                <a:lnTo>
                  <a:pt x="1005332" y="3683"/>
                </a:lnTo>
                <a:lnTo>
                  <a:pt x="998346" y="0"/>
                </a:lnTo>
                <a:lnTo>
                  <a:pt x="8762" y="0"/>
                </a:lnTo>
                <a:lnTo>
                  <a:pt x="3556" y="3683"/>
                </a:lnTo>
                <a:lnTo>
                  <a:pt x="0" y="10922"/>
                </a:lnTo>
                <a:lnTo>
                  <a:pt x="0" y="120142"/>
                </a:lnTo>
                <a:lnTo>
                  <a:pt x="3556" y="127381"/>
                </a:lnTo>
                <a:lnTo>
                  <a:pt x="8762" y="131064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008632" y="3502152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70">
                <a:moveTo>
                  <a:pt x="0" y="128016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1981580" y="3701542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606796" y="3502152"/>
            <a:ext cx="1905" cy="128270"/>
          </a:xfrm>
          <a:custGeom>
            <a:avLst/>
            <a:gdLst/>
            <a:ahLst/>
            <a:cxnLst/>
            <a:rect l="l" t="t" r="r" b="b"/>
            <a:pathLst>
              <a:path w="1904" h="128270">
                <a:moveTo>
                  <a:pt x="0" y="128016"/>
                </a:moveTo>
                <a:lnTo>
                  <a:pt x="15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490216" y="6027420"/>
            <a:ext cx="0" cy="129539"/>
          </a:xfrm>
          <a:custGeom>
            <a:avLst/>
            <a:gdLst/>
            <a:ahLst/>
            <a:cxnLst/>
            <a:rect l="l" t="t" r="r" b="b"/>
            <a:pathLst>
              <a:path w="0" h="129539">
                <a:moveTo>
                  <a:pt x="0" y="129539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234183" y="6027420"/>
            <a:ext cx="515620" cy="1905"/>
          </a:xfrm>
          <a:custGeom>
            <a:avLst/>
            <a:gdLst/>
            <a:ahLst/>
            <a:cxnLst/>
            <a:rect l="l" t="t" r="r" b="b"/>
            <a:pathLst>
              <a:path w="515619" h="1904">
                <a:moveTo>
                  <a:pt x="0" y="0"/>
                </a:moveTo>
                <a:lnTo>
                  <a:pt x="515112" y="1523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608064" y="6027420"/>
            <a:ext cx="0" cy="129539"/>
          </a:xfrm>
          <a:custGeom>
            <a:avLst/>
            <a:gdLst/>
            <a:ahLst/>
            <a:cxnLst/>
            <a:rect l="l" t="t" r="r" b="b"/>
            <a:pathLst>
              <a:path w="0" h="129539">
                <a:moveTo>
                  <a:pt x="0" y="129539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352032" y="6027420"/>
            <a:ext cx="515620" cy="1905"/>
          </a:xfrm>
          <a:custGeom>
            <a:avLst/>
            <a:gdLst/>
            <a:ahLst/>
            <a:cxnLst/>
            <a:rect l="l" t="t" r="r" b="b"/>
            <a:pathLst>
              <a:path w="515620" h="1904">
                <a:moveTo>
                  <a:pt x="0" y="0"/>
                </a:moveTo>
                <a:lnTo>
                  <a:pt x="515112" y="1523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096000" y="6027420"/>
            <a:ext cx="1905" cy="129539"/>
          </a:xfrm>
          <a:custGeom>
            <a:avLst/>
            <a:gdLst/>
            <a:ahLst/>
            <a:cxnLst/>
            <a:rect l="l" t="t" r="r" b="b"/>
            <a:pathLst>
              <a:path w="1904" h="129539">
                <a:moveTo>
                  <a:pt x="0" y="129539"/>
                </a:moveTo>
                <a:lnTo>
                  <a:pt x="15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838444" y="6027420"/>
            <a:ext cx="513715" cy="1905"/>
          </a:xfrm>
          <a:custGeom>
            <a:avLst/>
            <a:gdLst/>
            <a:ahLst/>
            <a:cxnLst/>
            <a:rect l="l" t="t" r="r" b="b"/>
            <a:pathLst>
              <a:path w="513714" h="1904">
                <a:moveTo>
                  <a:pt x="0" y="0"/>
                </a:moveTo>
                <a:lnTo>
                  <a:pt x="513588" y="1523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323332" y="6027420"/>
            <a:ext cx="515620" cy="1905"/>
          </a:xfrm>
          <a:custGeom>
            <a:avLst/>
            <a:gdLst/>
            <a:ahLst/>
            <a:cxnLst/>
            <a:rect l="l" t="t" r="r" b="b"/>
            <a:pathLst>
              <a:path w="515620" h="1904">
                <a:moveTo>
                  <a:pt x="0" y="0"/>
                </a:moveTo>
                <a:lnTo>
                  <a:pt x="515112" y="1523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065776" y="6027420"/>
            <a:ext cx="1905" cy="129539"/>
          </a:xfrm>
          <a:custGeom>
            <a:avLst/>
            <a:gdLst/>
            <a:ahLst/>
            <a:cxnLst/>
            <a:rect l="l" t="t" r="r" b="b"/>
            <a:pathLst>
              <a:path w="1904" h="129539">
                <a:moveTo>
                  <a:pt x="0" y="129539"/>
                </a:moveTo>
                <a:lnTo>
                  <a:pt x="15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808220" y="6027420"/>
            <a:ext cx="515620" cy="1905"/>
          </a:xfrm>
          <a:custGeom>
            <a:avLst/>
            <a:gdLst/>
            <a:ahLst/>
            <a:cxnLst/>
            <a:rect l="l" t="t" r="r" b="b"/>
            <a:pathLst>
              <a:path w="515620" h="1904">
                <a:moveTo>
                  <a:pt x="0" y="0"/>
                </a:moveTo>
                <a:lnTo>
                  <a:pt x="515112" y="1523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549140" y="6027420"/>
            <a:ext cx="0" cy="129539"/>
          </a:xfrm>
          <a:custGeom>
            <a:avLst/>
            <a:gdLst/>
            <a:ahLst/>
            <a:cxnLst/>
            <a:rect l="l" t="t" r="r" b="b"/>
            <a:pathLst>
              <a:path w="0" h="129539">
                <a:moveTo>
                  <a:pt x="0" y="129539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293108" y="6027420"/>
            <a:ext cx="515620" cy="1905"/>
          </a:xfrm>
          <a:custGeom>
            <a:avLst/>
            <a:gdLst/>
            <a:ahLst/>
            <a:cxnLst/>
            <a:rect l="l" t="t" r="r" b="b"/>
            <a:pathLst>
              <a:path w="515620" h="1904">
                <a:moveTo>
                  <a:pt x="0" y="0"/>
                </a:moveTo>
                <a:lnTo>
                  <a:pt x="515112" y="1523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035552" y="6027420"/>
            <a:ext cx="1905" cy="129539"/>
          </a:xfrm>
          <a:custGeom>
            <a:avLst/>
            <a:gdLst/>
            <a:ahLst/>
            <a:cxnLst/>
            <a:rect l="l" t="t" r="r" b="b"/>
            <a:pathLst>
              <a:path w="1904" h="129539">
                <a:moveTo>
                  <a:pt x="0" y="129539"/>
                </a:moveTo>
                <a:lnTo>
                  <a:pt x="15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777996" y="6027420"/>
            <a:ext cx="515620" cy="1905"/>
          </a:xfrm>
          <a:custGeom>
            <a:avLst/>
            <a:gdLst/>
            <a:ahLst/>
            <a:cxnLst/>
            <a:rect l="l" t="t" r="r" b="b"/>
            <a:pathLst>
              <a:path w="515620" h="1904">
                <a:moveTo>
                  <a:pt x="0" y="0"/>
                </a:moveTo>
                <a:lnTo>
                  <a:pt x="515112" y="1523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520440" y="6027420"/>
            <a:ext cx="0" cy="129539"/>
          </a:xfrm>
          <a:custGeom>
            <a:avLst/>
            <a:gdLst/>
            <a:ahLst/>
            <a:cxnLst/>
            <a:rect l="l" t="t" r="r" b="b"/>
            <a:pathLst>
              <a:path w="0" h="129539">
                <a:moveTo>
                  <a:pt x="0" y="129539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264408" y="6027420"/>
            <a:ext cx="513715" cy="1905"/>
          </a:xfrm>
          <a:custGeom>
            <a:avLst/>
            <a:gdLst/>
            <a:ahLst/>
            <a:cxnLst/>
            <a:rect l="l" t="t" r="r" b="b"/>
            <a:pathLst>
              <a:path w="513714" h="1904">
                <a:moveTo>
                  <a:pt x="0" y="0"/>
                </a:moveTo>
                <a:lnTo>
                  <a:pt x="513588" y="1523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006851" y="6027420"/>
            <a:ext cx="1905" cy="129539"/>
          </a:xfrm>
          <a:custGeom>
            <a:avLst/>
            <a:gdLst/>
            <a:ahLst/>
            <a:cxnLst/>
            <a:rect l="l" t="t" r="r" b="b"/>
            <a:pathLst>
              <a:path w="1905" h="129539">
                <a:moveTo>
                  <a:pt x="0" y="129539"/>
                </a:moveTo>
                <a:lnTo>
                  <a:pt x="15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749295" y="6027420"/>
            <a:ext cx="515620" cy="1905"/>
          </a:xfrm>
          <a:custGeom>
            <a:avLst/>
            <a:gdLst/>
            <a:ahLst/>
            <a:cxnLst/>
            <a:rect l="l" t="t" r="r" b="b"/>
            <a:pathLst>
              <a:path w="515620" h="1904">
                <a:moveTo>
                  <a:pt x="0" y="0"/>
                </a:moveTo>
                <a:lnTo>
                  <a:pt x="515112" y="1523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470404" y="5385815"/>
            <a:ext cx="2590800" cy="132715"/>
          </a:xfrm>
          <a:custGeom>
            <a:avLst/>
            <a:gdLst/>
            <a:ahLst/>
            <a:cxnLst/>
            <a:rect l="l" t="t" r="r" b="b"/>
            <a:pathLst>
              <a:path w="2590800" h="132714">
                <a:moveTo>
                  <a:pt x="2572766" y="0"/>
                </a:moveTo>
                <a:lnTo>
                  <a:pt x="14985" y="0"/>
                </a:lnTo>
                <a:lnTo>
                  <a:pt x="5968" y="3683"/>
                </a:lnTo>
                <a:lnTo>
                  <a:pt x="0" y="11049"/>
                </a:lnTo>
                <a:lnTo>
                  <a:pt x="0" y="121539"/>
                </a:lnTo>
                <a:lnTo>
                  <a:pt x="5968" y="128905"/>
                </a:lnTo>
                <a:lnTo>
                  <a:pt x="14985" y="132588"/>
                </a:lnTo>
                <a:lnTo>
                  <a:pt x="2572766" y="132588"/>
                </a:lnTo>
                <a:lnTo>
                  <a:pt x="2584831" y="128905"/>
                </a:lnTo>
                <a:lnTo>
                  <a:pt x="2590799" y="121539"/>
                </a:lnTo>
                <a:lnTo>
                  <a:pt x="2590799" y="11049"/>
                </a:lnTo>
                <a:lnTo>
                  <a:pt x="2584831" y="3683"/>
                </a:lnTo>
                <a:lnTo>
                  <a:pt x="2572766" y="0"/>
                </a:lnTo>
                <a:close/>
              </a:path>
            </a:pathLst>
          </a:custGeom>
          <a:solidFill>
            <a:srgbClr val="2AA1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470404" y="5385815"/>
            <a:ext cx="2590800" cy="132715"/>
          </a:xfrm>
          <a:custGeom>
            <a:avLst/>
            <a:gdLst/>
            <a:ahLst/>
            <a:cxnLst/>
            <a:rect l="l" t="t" r="r" b="b"/>
            <a:pathLst>
              <a:path w="2590800" h="132714">
                <a:moveTo>
                  <a:pt x="14985" y="132588"/>
                </a:moveTo>
                <a:lnTo>
                  <a:pt x="2572766" y="132588"/>
                </a:lnTo>
                <a:lnTo>
                  <a:pt x="2584831" y="128905"/>
                </a:lnTo>
                <a:lnTo>
                  <a:pt x="2590799" y="121539"/>
                </a:lnTo>
                <a:lnTo>
                  <a:pt x="2590799" y="11049"/>
                </a:lnTo>
                <a:lnTo>
                  <a:pt x="2584831" y="3683"/>
                </a:lnTo>
                <a:lnTo>
                  <a:pt x="2572766" y="0"/>
                </a:lnTo>
                <a:lnTo>
                  <a:pt x="14985" y="0"/>
                </a:lnTo>
                <a:lnTo>
                  <a:pt x="5968" y="3683"/>
                </a:lnTo>
                <a:lnTo>
                  <a:pt x="0" y="11049"/>
                </a:lnTo>
                <a:lnTo>
                  <a:pt x="0" y="121539"/>
                </a:lnTo>
                <a:lnTo>
                  <a:pt x="5968" y="128905"/>
                </a:lnTo>
                <a:lnTo>
                  <a:pt x="14985" y="132588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1246428" y="4961127"/>
            <a:ext cx="675005" cy="83375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200" spc="-5">
                <a:solidFill>
                  <a:srgbClr val="EDEBE0"/>
                </a:solidFill>
                <a:latin typeface="Times New Roman"/>
                <a:cs typeface="Times New Roman"/>
              </a:rPr>
              <a:t>Machine</a:t>
            </a:r>
            <a:r>
              <a:rPr dirty="0" sz="1200" spc="-65">
                <a:solidFill>
                  <a:srgbClr val="EDEBE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DEBE0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200" spc="-5">
                <a:solidFill>
                  <a:srgbClr val="EDEBE0"/>
                </a:solidFill>
                <a:latin typeface="Times New Roman"/>
                <a:cs typeface="Times New Roman"/>
              </a:rPr>
              <a:t>Machine</a:t>
            </a:r>
            <a:r>
              <a:rPr dirty="0" sz="1200" spc="-65">
                <a:solidFill>
                  <a:srgbClr val="EDEBE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DEBE0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1200" spc="-5">
                <a:solidFill>
                  <a:srgbClr val="EDEBE0"/>
                </a:solidFill>
                <a:latin typeface="Times New Roman"/>
                <a:cs typeface="Times New Roman"/>
              </a:rPr>
              <a:t>Machine</a:t>
            </a:r>
            <a:r>
              <a:rPr dirty="0" sz="1200" spc="-65">
                <a:solidFill>
                  <a:srgbClr val="EDEBE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DEBE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976627" y="4869179"/>
            <a:ext cx="5148580" cy="1158240"/>
          </a:xfrm>
          <a:custGeom>
            <a:avLst/>
            <a:gdLst/>
            <a:ahLst/>
            <a:cxnLst/>
            <a:rect l="l" t="t" r="r" b="b"/>
            <a:pathLst>
              <a:path w="5148580" h="1158239">
                <a:moveTo>
                  <a:pt x="0" y="0"/>
                </a:moveTo>
                <a:lnTo>
                  <a:pt x="0" y="1158240"/>
                </a:lnTo>
                <a:lnTo>
                  <a:pt x="5148072" y="115824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993392" y="5675376"/>
            <a:ext cx="1009015" cy="131445"/>
          </a:xfrm>
          <a:custGeom>
            <a:avLst/>
            <a:gdLst/>
            <a:ahLst/>
            <a:cxnLst/>
            <a:rect l="l" t="t" r="r" b="b"/>
            <a:pathLst>
              <a:path w="1009014" h="131445">
                <a:moveTo>
                  <a:pt x="998346" y="0"/>
                </a:moveTo>
                <a:lnTo>
                  <a:pt x="8762" y="0"/>
                </a:lnTo>
                <a:lnTo>
                  <a:pt x="3556" y="3644"/>
                </a:lnTo>
                <a:lnTo>
                  <a:pt x="0" y="10921"/>
                </a:lnTo>
                <a:lnTo>
                  <a:pt x="0" y="120142"/>
                </a:lnTo>
                <a:lnTo>
                  <a:pt x="3556" y="127419"/>
                </a:lnTo>
                <a:lnTo>
                  <a:pt x="8762" y="131064"/>
                </a:lnTo>
                <a:lnTo>
                  <a:pt x="998346" y="131064"/>
                </a:lnTo>
                <a:lnTo>
                  <a:pt x="1005332" y="127419"/>
                </a:lnTo>
                <a:lnTo>
                  <a:pt x="1008888" y="120142"/>
                </a:lnTo>
                <a:lnTo>
                  <a:pt x="1008888" y="10921"/>
                </a:lnTo>
                <a:lnTo>
                  <a:pt x="1005332" y="3644"/>
                </a:lnTo>
                <a:lnTo>
                  <a:pt x="998346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993392" y="5675376"/>
            <a:ext cx="1009015" cy="131445"/>
          </a:xfrm>
          <a:custGeom>
            <a:avLst/>
            <a:gdLst/>
            <a:ahLst/>
            <a:cxnLst/>
            <a:rect l="l" t="t" r="r" b="b"/>
            <a:pathLst>
              <a:path w="1009014" h="131445">
                <a:moveTo>
                  <a:pt x="8762" y="131064"/>
                </a:moveTo>
                <a:lnTo>
                  <a:pt x="998346" y="131064"/>
                </a:lnTo>
                <a:lnTo>
                  <a:pt x="1005332" y="127419"/>
                </a:lnTo>
                <a:lnTo>
                  <a:pt x="1008888" y="120142"/>
                </a:lnTo>
                <a:lnTo>
                  <a:pt x="1008888" y="10921"/>
                </a:lnTo>
                <a:lnTo>
                  <a:pt x="1005332" y="3644"/>
                </a:lnTo>
                <a:lnTo>
                  <a:pt x="998346" y="0"/>
                </a:lnTo>
                <a:lnTo>
                  <a:pt x="8762" y="0"/>
                </a:lnTo>
                <a:lnTo>
                  <a:pt x="3556" y="3644"/>
                </a:lnTo>
                <a:lnTo>
                  <a:pt x="0" y="10921"/>
                </a:lnTo>
                <a:lnTo>
                  <a:pt x="0" y="120142"/>
                </a:lnTo>
                <a:lnTo>
                  <a:pt x="3556" y="127419"/>
                </a:lnTo>
                <a:lnTo>
                  <a:pt x="8762" y="131064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470404" y="5087111"/>
            <a:ext cx="2075814" cy="152400"/>
          </a:xfrm>
          <a:custGeom>
            <a:avLst/>
            <a:gdLst/>
            <a:ahLst/>
            <a:cxnLst/>
            <a:rect l="l" t="t" r="r" b="b"/>
            <a:pathLst>
              <a:path w="2075814" h="152400">
                <a:moveTo>
                  <a:pt x="2061209" y="0"/>
                </a:moveTo>
                <a:lnTo>
                  <a:pt x="14350" y="0"/>
                </a:lnTo>
                <a:lnTo>
                  <a:pt x="4825" y="2158"/>
                </a:lnTo>
                <a:lnTo>
                  <a:pt x="0" y="10794"/>
                </a:lnTo>
                <a:lnTo>
                  <a:pt x="0" y="141605"/>
                </a:lnTo>
                <a:lnTo>
                  <a:pt x="4825" y="148081"/>
                </a:lnTo>
                <a:lnTo>
                  <a:pt x="14350" y="152400"/>
                </a:lnTo>
                <a:lnTo>
                  <a:pt x="2061209" y="152400"/>
                </a:lnTo>
                <a:lnTo>
                  <a:pt x="2073274" y="148081"/>
                </a:lnTo>
                <a:lnTo>
                  <a:pt x="2075687" y="141605"/>
                </a:lnTo>
                <a:lnTo>
                  <a:pt x="2075687" y="10794"/>
                </a:lnTo>
                <a:lnTo>
                  <a:pt x="2073274" y="2158"/>
                </a:lnTo>
                <a:lnTo>
                  <a:pt x="2061209" y="0"/>
                </a:lnTo>
                <a:close/>
              </a:path>
            </a:pathLst>
          </a:custGeom>
          <a:solidFill>
            <a:srgbClr val="5574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470404" y="5087111"/>
            <a:ext cx="2075814" cy="152400"/>
          </a:xfrm>
          <a:custGeom>
            <a:avLst/>
            <a:gdLst/>
            <a:ahLst/>
            <a:cxnLst/>
            <a:rect l="l" t="t" r="r" b="b"/>
            <a:pathLst>
              <a:path w="2075814" h="152400">
                <a:moveTo>
                  <a:pt x="14350" y="152400"/>
                </a:moveTo>
                <a:lnTo>
                  <a:pt x="2061209" y="152400"/>
                </a:lnTo>
                <a:lnTo>
                  <a:pt x="2073274" y="148081"/>
                </a:lnTo>
                <a:lnTo>
                  <a:pt x="2075687" y="141605"/>
                </a:lnTo>
                <a:lnTo>
                  <a:pt x="2075687" y="10794"/>
                </a:lnTo>
                <a:lnTo>
                  <a:pt x="2073274" y="2158"/>
                </a:lnTo>
                <a:lnTo>
                  <a:pt x="2061209" y="0"/>
                </a:lnTo>
                <a:lnTo>
                  <a:pt x="14350" y="0"/>
                </a:lnTo>
                <a:lnTo>
                  <a:pt x="4825" y="2158"/>
                </a:lnTo>
                <a:lnTo>
                  <a:pt x="0" y="10794"/>
                </a:lnTo>
                <a:lnTo>
                  <a:pt x="0" y="141605"/>
                </a:lnTo>
                <a:lnTo>
                  <a:pt x="4825" y="148081"/>
                </a:lnTo>
                <a:lnTo>
                  <a:pt x="14350" y="15240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008632" y="6022847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70">
                <a:moveTo>
                  <a:pt x="0" y="128015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606796" y="6022847"/>
            <a:ext cx="1905" cy="128270"/>
          </a:xfrm>
          <a:custGeom>
            <a:avLst/>
            <a:gdLst/>
            <a:ahLst/>
            <a:cxnLst/>
            <a:rect l="l" t="t" r="r" b="b"/>
            <a:pathLst>
              <a:path w="1904" h="128270">
                <a:moveTo>
                  <a:pt x="0" y="128015"/>
                </a:moveTo>
                <a:lnTo>
                  <a:pt x="15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645972" y="2080387"/>
            <a:ext cx="12509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6600"/>
                </a:solidFill>
                <a:latin typeface="Times New Roman"/>
                <a:cs typeface="Times New Roman"/>
              </a:rPr>
              <a:t>[0, 2]</a:t>
            </a:r>
            <a:r>
              <a:rPr dirty="0" sz="2000">
                <a:latin typeface="Times New Roman"/>
                <a:cs typeface="Times New Roman"/>
              </a:rPr>
              <a:t>, </a:t>
            </a:r>
            <a:r>
              <a:rPr dirty="0" sz="2000">
                <a:solidFill>
                  <a:srgbClr val="2AA12F"/>
                </a:solidFill>
                <a:latin typeface="Times New Roman"/>
                <a:cs typeface="Times New Roman"/>
              </a:rPr>
              <a:t>[1,</a:t>
            </a:r>
            <a:r>
              <a:rPr dirty="0" sz="2000" spc="-130">
                <a:solidFill>
                  <a:srgbClr val="2AA12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AA12F"/>
                </a:solidFill>
                <a:latin typeface="Times New Roman"/>
                <a:cs typeface="Times New Roman"/>
              </a:rPr>
              <a:t>6]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146</a:t>
            </a:fld>
          </a:p>
        </p:txBody>
      </p:sp>
      <p:sp>
        <p:nvSpPr>
          <p:cNvPr id="99" name="object 99"/>
          <p:cNvSpPr txBox="1"/>
          <p:nvPr/>
        </p:nvSpPr>
        <p:spPr>
          <a:xfrm>
            <a:off x="645972" y="4313046"/>
            <a:ext cx="19278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6600"/>
                </a:solidFill>
                <a:latin typeface="Times New Roman"/>
                <a:cs typeface="Times New Roman"/>
              </a:rPr>
              <a:t>[0, 2]</a:t>
            </a:r>
            <a:r>
              <a:rPr dirty="0" sz="2000">
                <a:latin typeface="Times New Roman"/>
                <a:cs typeface="Times New Roman"/>
              </a:rPr>
              <a:t>, </a:t>
            </a:r>
            <a:r>
              <a:rPr dirty="0" sz="2000">
                <a:solidFill>
                  <a:srgbClr val="2AA12F"/>
                </a:solidFill>
                <a:latin typeface="Times New Roman"/>
                <a:cs typeface="Times New Roman"/>
              </a:rPr>
              <a:t>[1, 6]</a:t>
            </a:r>
            <a:r>
              <a:rPr dirty="0" sz="2000">
                <a:solidFill>
                  <a:srgbClr val="EDEBE0"/>
                </a:solidFill>
                <a:latin typeface="Times New Roman"/>
                <a:cs typeface="Times New Roman"/>
              </a:rPr>
              <a:t>, </a:t>
            </a:r>
            <a:r>
              <a:rPr dirty="0" sz="2000">
                <a:solidFill>
                  <a:srgbClr val="1F03EE"/>
                </a:solidFill>
                <a:latin typeface="Times New Roman"/>
                <a:cs typeface="Times New Roman"/>
              </a:rPr>
              <a:t>[1,</a:t>
            </a:r>
            <a:r>
              <a:rPr dirty="0" sz="2000" spc="-145">
                <a:solidFill>
                  <a:srgbClr val="1F03E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03EE"/>
                </a:solidFill>
                <a:latin typeface="Times New Roman"/>
                <a:cs typeface="Times New Roman"/>
              </a:rPr>
              <a:t>5]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8423" y="314705"/>
            <a:ext cx="2481580" cy="314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>
                <a:solidFill>
                  <a:srgbClr val="FF6600"/>
                </a:solidFill>
                <a:latin typeface="Times New Roman"/>
                <a:cs typeface="Times New Roman"/>
              </a:rPr>
              <a:t>[0, </a:t>
            </a:r>
            <a:r>
              <a:rPr dirty="0" sz="1900" spc="-5">
                <a:solidFill>
                  <a:srgbClr val="FF6600"/>
                </a:solidFill>
                <a:latin typeface="Times New Roman"/>
                <a:cs typeface="Times New Roman"/>
              </a:rPr>
              <a:t>2]</a:t>
            </a:r>
            <a:r>
              <a:rPr dirty="0" sz="1900" spc="-5">
                <a:latin typeface="Times New Roman"/>
                <a:cs typeface="Times New Roman"/>
              </a:rPr>
              <a:t>, </a:t>
            </a:r>
            <a:r>
              <a:rPr dirty="0" sz="1900">
                <a:solidFill>
                  <a:srgbClr val="2AA12F"/>
                </a:solidFill>
                <a:latin typeface="Times New Roman"/>
                <a:cs typeface="Times New Roman"/>
              </a:rPr>
              <a:t>[1, </a:t>
            </a:r>
            <a:r>
              <a:rPr dirty="0" sz="1900" spc="-5">
                <a:solidFill>
                  <a:srgbClr val="2AA12F"/>
                </a:solidFill>
                <a:latin typeface="Times New Roman"/>
                <a:cs typeface="Times New Roman"/>
              </a:rPr>
              <a:t>6]</a:t>
            </a:r>
            <a:r>
              <a:rPr dirty="0" sz="1900" spc="-5">
                <a:latin typeface="Times New Roman"/>
                <a:cs typeface="Times New Roman"/>
              </a:rPr>
              <a:t>, </a:t>
            </a:r>
            <a:r>
              <a:rPr dirty="0" sz="1900">
                <a:solidFill>
                  <a:srgbClr val="1F03EE"/>
                </a:solidFill>
                <a:latin typeface="Times New Roman"/>
                <a:cs typeface="Times New Roman"/>
              </a:rPr>
              <a:t>[1, </a:t>
            </a:r>
            <a:r>
              <a:rPr dirty="0" sz="1900" spc="-5">
                <a:solidFill>
                  <a:srgbClr val="1F03EE"/>
                </a:solidFill>
                <a:latin typeface="Times New Roman"/>
                <a:cs typeface="Times New Roman"/>
              </a:rPr>
              <a:t>5]</a:t>
            </a:r>
            <a:r>
              <a:rPr dirty="0" sz="1900" spc="-5">
                <a:latin typeface="Times New Roman"/>
                <a:cs typeface="Times New Roman"/>
              </a:rPr>
              <a:t>, </a:t>
            </a:r>
            <a:r>
              <a:rPr dirty="0" sz="1900">
                <a:solidFill>
                  <a:srgbClr val="6F2F9F"/>
                </a:solidFill>
                <a:latin typeface="Times New Roman"/>
                <a:cs typeface="Times New Roman"/>
              </a:rPr>
              <a:t>[3,</a:t>
            </a:r>
            <a:r>
              <a:rPr dirty="0" sz="1900" spc="-35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solidFill>
                  <a:srgbClr val="6F2F9F"/>
                </a:solidFill>
                <a:latin typeface="Times New Roman"/>
                <a:cs typeface="Times New Roman"/>
              </a:rPr>
              <a:t>7]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75332" y="1924811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69">
                <a:moveTo>
                  <a:pt x="0" y="128015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17776" y="1924811"/>
            <a:ext cx="516890" cy="1905"/>
          </a:xfrm>
          <a:custGeom>
            <a:avLst/>
            <a:gdLst/>
            <a:ahLst/>
            <a:cxnLst/>
            <a:rect l="l" t="t" r="r" b="b"/>
            <a:pathLst>
              <a:path w="516889" h="1905">
                <a:moveTo>
                  <a:pt x="0" y="0"/>
                </a:moveTo>
                <a:lnTo>
                  <a:pt x="516636" y="152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93179" y="1924811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69">
                <a:moveTo>
                  <a:pt x="0" y="128015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35623" y="1924811"/>
            <a:ext cx="516890" cy="1905"/>
          </a:xfrm>
          <a:custGeom>
            <a:avLst/>
            <a:gdLst/>
            <a:ahLst/>
            <a:cxnLst/>
            <a:rect l="l" t="t" r="r" b="b"/>
            <a:pathLst>
              <a:path w="516890" h="1905">
                <a:moveTo>
                  <a:pt x="0" y="0"/>
                </a:moveTo>
                <a:lnTo>
                  <a:pt x="516635" y="152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376542" y="2121534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79591" y="1924811"/>
            <a:ext cx="1905" cy="128270"/>
          </a:xfrm>
          <a:custGeom>
            <a:avLst/>
            <a:gdLst/>
            <a:ahLst/>
            <a:cxnLst/>
            <a:rect l="l" t="t" r="r" b="b"/>
            <a:pathLst>
              <a:path w="1904" h="128269">
                <a:moveTo>
                  <a:pt x="0" y="128015"/>
                </a:moveTo>
                <a:lnTo>
                  <a:pt x="15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23559" y="1924811"/>
            <a:ext cx="512445" cy="1905"/>
          </a:xfrm>
          <a:custGeom>
            <a:avLst/>
            <a:gdLst/>
            <a:ahLst/>
            <a:cxnLst/>
            <a:rect l="l" t="t" r="r" b="b"/>
            <a:pathLst>
              <a:path w="512445" h="1905">
                <a:moveTo>
                  <a:pt x="0" y="0"/>
                </a:moveTo>
                <a:lnTo>
                  <a:pt x="512063" y="152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862065" y="2121534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06923" y="1924811"/>
            <a:ext cx="516890" cy="1905"/>
          </a:xfrm>
          <a:custGeom>
            <a:avLst/>
            <a:gdLst/>
            <a:ahLst/>
            <a:cxnLst/>
            <a:rect l="l" t="t" r="r" b="b"/>
            <a:pathLst>
              <a:path w="516889" h="1905">
                <a:moveTo>
                  <a:pt x="0" y="0"/>
                </a:moveTo>
                <a:lnTo>
                  <a:pt x="516636" y="152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347461" y="2121534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49367" y="1924811"/>
            <a:ext cx="1905" cy="128270"/>
          </a:xfrm>
          <a:custGeom>
            <a:avLst/>
            <a:gdLst/>
            <a:ahLst/>
            <a:cxnLst/>
            <a:rect l="l" t="t" r="r" b="b"/>
            <a:pathLst>
              <a:path w="1904" h="128269">
                <a:moveTo>
                  <a:pt x="0" y="128015"/>
                </a:moveTo>
                <a:lnTo>
                  <a:pt x="15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93335" y="1924811"/>
            <a:ext cx="513715" cy="1905"/>
          </a:xfrm>
          <a:custGeom>
            <a:avLst/>
            <a:gdLst/>
            <a:ahLst/>
            <a:cxnLst/>
            <a:rect l="l" t="t" r="r" b="b"/>
            <a:pathLst>
              <a:path w="513714" h="1905">
                <a:moveTo>
                  <a:pt x="0" y="0"/>
                </a:moveTo>
                <a:lnTo>
                  <a:pt x="513588" y="152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829936" y="2121534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34255" y="1924811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69">
                <a:moveTo>
                  <a:pt x="0" y="128015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76700" y="1924811"/>
            <a:ext cx="516890" cy="1905"/>
          </a:xfrm>
          <a:custGeom>
            <a:avLst/>
            <a:gdLst/>
            <a:ahLst/>
            <a:cxnLst/>
            <a:rect l="l" t="t" r="r" b="b"/>
            <a:pathLst>
              <a:path w="516889" h="1905">
                <a:moveTo>
                  <a:pt x="0" y="0"/>
                </a:moveTo>
                <a:lnTo>
                  <a:pt x="516636" y="152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316984" y="2121534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19144" y="1924811"/>
            <a:ext cx="1905" cy="128270"/>
          </a:xfrm>
          <a:custGeom>
            <a:avLst/>
            <a:gdLst/>
            <a:ahLst/>
            <a:cxnLst/>
            <a:rect l="l" t="t" r="r" b="b"/>
            <a:pathLst>
              <a:path w="1904" h="128269">
                <a:moveTo>
                  <a:pt x="0" y="128015"/>
                </a:moveTo>
                <a:lnTo>
                  <a:pt x="1523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63111" y="1924811"/>
            <a:ext cx="513715" cy="1905"/>
          </a:xfrm>
          <a:custGeom>
            <a:avLst/>
            <a:gdLst/>
            <a:ahLst/>
            <a:cxnLst/>
            <a:rect l="l" t="t" r="r" b="b"/>
            <a:pathLst>
              <a:path w="513714" h="1905">
                <a:moveTo>
                  <a:pt x="0" y="0"/>
                </a:moveTo>
                <a:lnTo>
                  <a:pt x="513588" y="152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05555" y="1924811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69">
                <a:moveTo>
                  <a:pt x="0" y="128015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48000" y="1924811"/>
            <a:ext cx="515620" cy="1905"/>
          </a:xfrm>
          <a:custGeom>
            <a:avLst/>
            <a:gdLst/>
            <a:ahLst/>
            <a:cxnLst/>
            <a:rect l="l" t="t" r="r" b="b"/>
            <a:pathLst>
              <a:path w="515620" h="1905">
                <a:moveTo>
                  <a:pt x="0" y="0"/>
                </a:moveTo>
                <a:lnTo>
                  <a:pt x="515112" y="152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790444" y="1924811"/>
            <a:ext cx="1905" cy="128270"/>
          </a:xfrm>
          <a:custGeom>
            <a:avLst/>
            <a:gdLst/>
            <a:ahLst/>
            <a:cxnLst/>
            <a:rect l="l" t="t" r="r" b="b"/>
            <a:pathLst>
              <a:path w="1905" h="128269">
                <a:moveTo>
                  <a:pt x="0" y="128015"/>
                </a:moveTo>
                <a:lnTo>
                  <a:pt x="15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534411" y="1924811"/>
            <a:ext cx="513715" cy="1905"/>
          </a:xfrm>
          <a:custGeom>
            <a:avLst/>
            <a:gdLst/>
            <a:ahLst/>
            <a:cxnLst/>
            <a:rect l="l" t="t" r="r" b="b"/>
            <a:pathLst>
              <a:path w="513714" h="1905">
                <a:moveTo>
                  <a:pt x="0" y="0"/>
                </a:moveTo>
                <a:lnTo>
                  <a:pt x="513588" y="152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253995" y="1283208"/>
            <a:ext cx="2590800" cy="131445"/>
          </a:xfrm>
          <a:custGeom>
            <a:avLst/>
            <a:gdLst/>
            <a:ahLst/>
            <a:cxnLst/>
            <a:rect l="l" t="t" r="r" b="b"/>
            <a:pathLst>
              <a:path w="2590800" h="131444">
                <a:moveTo>
                  <a:pt x="2572766" y="0"/>
                </a:moveTo>
                <a:lnTo>
                  <a:pt x="14986" y="0"/>
                </a:lnTo>
                <a:lnTo>
                  <a:pt x="5968" y="3682"/>
                </a:lnTo>
                <a:lnTo>
                  <a:pt x="0" y="10921"/>
                </a:lnTo>
                <a:lnTo>
                  <a:pt x="0" y="120141"/>
                </a:lnTo>
                <a:lnTo>
                  <a:pt x="5968" y="127380"/>
                </a:lnTo>
                <a:lnTo>
                  <a:pt x="14986" y="131063"/>
                </a:lnTo>
                <a:lnTo>
                  <a:pt x="2572766" y="131063"/>
                </a:lnTo>
                <a:lnTo>
                  <a:pt x="2584831" y="127380"/>
                </a:lnTo>
                <a:lnTo>
                  <a:pt x="2590800" y="120141"/>
                </a:lnTo>
                <a:lnTo>
                  <a:pt x="2590800" y="10921"/>
                </a:lnTo>
                <a:lnTo>
                  <a:pt x="2584831" y="3682"/>
                </a:lnTo>
                <a:lnTo>
                  <a:pt x="2572766" y="0"/>
                </a:lnTo>
                <a:close/>
              </a:path>
            </a:pathLst>
          </a:custGeom>
          <a:solidFill>
            <a:srgbClr val="2AA1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253995" y="1283208"/>
            <a:ext cx="2590800" cy="131445"/>
          </a:xfrm>
          <a:custGeom>
            <a:avLst/>
            <a:gdLst/>
            <a:ahLst/>
            <a:cxnLst/>
            <a:rect l="l" t="t" r="r" b="b"/>
            <a:pathLst>
              <a:path w="2590800" h="131444">
                <a:moveTo>
                  <a:pt x="14986" y="131063"/>
                </a:moveTo>
                <a:lnTo>
                  <a:pt x="2572766" y="131063"/>
                </a:lnTo>
                <a:lnTo>
                  <a:pt x="2584831" y="127380"/>
                </a:lnTo>
                <a:lnTo>
                  <a:pt x="2590800" y="120141"/>
                </a:lnTo>
                <a:lnTo>
                  <a:pt x="2590800" y="10921"/>
                </a:lnTo>
                <a:lnTo>
                  <a:pt x="2584831" y="3682"/>
                </a:lnTo>
                <a:lnTo>
                  <a:pt x="2572766" y="0"/>
                </a:lnTo>
                <a:lnTo>
                  <a:pt x="14986" y="0"/>
                </a:lnTo>
                <a:lnTo>
                  <a:pt x="5968" y="3682"/>
                </a:lnTo>
                <a:lnTo>
                  <a:pt x="0" y="10921"/>
                </a:lnTo>
                <a:lnTo>
                  <a:pt x="0" y="120141"/>
                </a:lnTo>
                <a:lnTo>
                  <a:pt x="5968" y="127380"/>
                </a:lnTo>
                <a:lnTo>
                  <a:pt x="14986" y="131063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85744" y="1559052"/>
            <a:ext cx="2089785" cy="143510"/>
          </a:xfrm>
          <a:custGeom>
            <a:avLst/>
            <a:gdLst/>
            <a:ahLst/>
            <a:cxnLst/>
            <a:rect l="l" t="t" r="r" b="b"/>
            <a:pathLst>
              <a:path w="2089785" h="143510">
                <a:moveTo>
                  <a:pt x="2080386" y="0"/>
                </a:moveTo>
                <a:lnTo>
                  <a:pt x="10921" y="0"/>
                </a:lnTo>
                <a:lnTo>
                  <a:pt x="3682" y="3937"/>
                </a:lnTo>
                <a:lnTo>
                  <a:pt x="0" y="11937"/>
                </a:lnTo>
                <a:lnTo>
                  <a:pt x="0" y="131318"/>
                </a:lnTo>
                <a:lnTo>
                  <a:pt x="3682" y="139319"/>
                </a:lnTo>
                <a:lnTo>
                  <a:pt x="10921" y="143256"/>
                </a:lnTo>
                <a:lnTo>
                  <a:pt x="2080386" y="143256"/>
                </a:lnTo>
                <a:lnTo>
                  <a:pt x="2087626" y="139319"/>
                </a:lnTo>
                <a:lnTo>
                  <a:pt x="2089403" y="131318"/>
                </a:lnTo>
                <a:lnTo>
                  <a:pt x="2089403" y="11937"/>
                </a:lnTo>
                <a:lnTo>
                  <a:pt x="2087626" y="3937"/>
                </a:lnTo>
                <a:lnTo>
                  <a:pt x="2080386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285744" y="1559052"/>
            <a:ext cx="2089785" cy="143510"/>
          </a:xfrm>
          <a:custGeom>
            <a:avLst/>
            <a:gdLst/>
            <a:ahLst/>
            <a:cxnLst/>
            <a:rect l="l" t="t" r="r" b="b"/>
            <a:pathLst>
              <a:path w="2089785" h="143510">
                <a:moveTo>
                  <a:pt x="10921" y="143256"/>
                </a:moveTo>
                <a:lnTo>
                  <a:pt x="2080386" y="143256"/>
                </a:lnTo>
                <a:lnTo>
                  <a:pt x="2087626" y="139319"/>
                </a:lnTo>
                <a:lnTo>
                  <a:pt x="2089403" y="131318"/>
                </a:lnTo>
                <a:lnTo>
                  <a:pt x="2089403" y="11937"/>
                </a:lnTo>
                <a:lnTo>
                  <a:pt x="2087626" y="3937"/>
                </a:lnTo>
                <a:lnTo>
                  <a:pt x="2080386" y="0"/>
                </a:lnTo>
                <a:lnTo>
                  <a:pt x="10921" y="0"/>
                </a:lnTo>
                <a:lnTo>
                  <a:pt x="3682" y="3937"/>
                </a:lnTo>
                <a:lnTo>
                  <a:pt x="0" y="11937"/>
                </a:lnTo>
                <a:lnTo>
                  <a:pt x="0" y="131318"/>
                </a:lnTo>
                <a:lnTo>
                  <a:pt x="3682" y="139319"/>
                </a:lnTo>
                <a:lnTo>
                  <a:pt x="10921" y="143256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030325" y="856488"/>
            <a:ext cx="675005" cy="83375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200" spc="-5">
                <a:solidFill>
                  <a:srgbClr val="EDEBE0"/>
                </a:solidFill>
                <a:latin typeface="Times New Roman"/>
                <a:cs typeface="Times New Roman"/>
              </a:rPr>
              <a:t>Machine</a:t>
            </a:r>
            <a:r>
              <a:rPr dirty="0" sz="1200" spc="-65">
                <a:solidFill>
                  <a:srgbClr val="EDEBE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DEBE0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200" spc="-5">
                <a:solidFill>
                  <a:srgbClr val="EDEBE0"/>
                </a:solidFill>
                <a:latin typeface="Times New Roman"/>
                <a:cs typeface="Times New Roman"/>
              </a:rPr>
              <a:t>Machine</a:t>
            </a:r>
            <a:r>
              <a:rPr dirty="0" sz="1200" spc="-65">
                <a:solidFill>
                  <a:srgbClr val="EDEBE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DEBE0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1200" spc="-5">
                <a:solidFill>
                  <a:srgbClr val="EDEBE0"/>
                </a:solidFill>
                <a:latin typeface="Times New Roman"/>
                <a:cs typeface="Times New Roman"/>
              </a:rPr>
              <a:t>Machine</a:t>
            </a:r>
            <a:r>
              <a:rPr dirty="0" sz="1200" spc="-65">
                <a:solidFill>
                  <a:srgbClr val="EDEBE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DEBE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760220" y="765048"/>
            <a:ext cx="5148580" cy="1160145"/>
          </a:xfrm>
          <a:custGeom>
            <a:avLst/>
            <a:gdLst/>
            <a:ahLst/>
            <a:cxnLst/>
            <a:rect l="l" t="t" r="r" b="b"/>
            <a:pathLst>
              <a:path w="5148580" h="1160145">
                <a:moveTo>
                  <a:pt x="0" y="0"/>
                </a:moveTo>
                <a:lnTo>
                  <a:pt x="0" y="1159764"/>
                </a:lnTo>
                <a:lnTo>
                  <a:pt x="5148072" y="115976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778507" y="1569719"/>
            <a:ext cx="1007744" cy="132715"/>
          </a:xfrm>
          <a:custGeom>
            <a:avLst/>
            <a:gdLst/>
            <a:ahLst/>
            <a:cxnLst/>
            <a:rect l="l" t="t" r="r" b="b"/>
            <a:pathLst>
              <a:path w="1007744" h="132714">
                <a:moveTo>
                  <a:pt x="996823" y="0"/>
                </a:moveTo>
                <a:lnTo>
                  <a:pt x="8762" y="0"/>
                </a:lnTo>
                <a:lnTo>
                  <a:pt x="3556" y="3682"/>
                </a:lnTo>
                <a:lnTo>
                  <a:pt x="0" y="11049"/>
                </a:lnTo>
                <a:lnTo>
                  <a:pt x="0" y="121538"/>
                </a:lnTo>
                <a:lnTo>
                  <a:pt x="3556" y="128904"/>
                </a:lnTo>
                <a:lnTo>
                  <a:pt x="8762" y="132587"/>
                </a:lnTo>
                <a:lnTo>
                  <a:pt x="996823" y="132587"/>
                </a:lnTo>
                <a:lnTo>
                  <a:pt x="1003808" y="128904"/>
                </a:lnTo>
                <a:lnTo>
                  <a:pt x="1007364" y="121538"/>
                </a:lnTo>
                <a:lnTo>
                  <a:pt x="1007364" y="11049"/>
                </a:lnTo>
                <a:lnTo>
                  <a:pt x="1003808" y="3682"/>
                </a:lnTo>
                <a:lnTo>
                  <a:pt x="99682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778507" y="1569719"/>
            <a:ext cx="1007744" cy="132715"/>
          </a:xfrm>
          <a:custGeom>
            <a:avLst/>
            <a:gdLst/>
            <a:ahLst/>
            <a:cxnLst/>
            <a:rect l="l" t="t" r="r" b="b"/>
            <a:pathLst>
              <a:path w="1007744" h="132714">
                <a:moveTo>
                  <a:pt x="8762" y="132587"/>
                </a:moveTo>
                <a:lnTo>
                  <a:pt x="996823" y="132587"/>
                </a:lnTo>
                <a:lnTo>
                  <a:pt x="1003808" y="128904"/>
                </a:lnTo>
                <a:lnTo>
                  <a:pt x="1007364" y="121538"/>
                </a:lnTo>
                <a:lnTo>
                  <a:pt x="1007364" y="11049"/>
                </a:lnTo>
                <a:lnTo>
                  <a:pt x="1003808" y="3682"/>
                </a:lnTo>
                <a:lnTo>
                  <a:pt x="996823" y="0"/>
                </a:lnTo>
                <a:lnTo>
                  <a:pt x="8762" y="0"/>
                </a:lnTo>
                <a:lnTo>
                  <a:pt x="3556" y="3682"/>
                </a:lnTo>
                <a:lnTo>
                  <a:pt x="0" y="11049"/>
                </a:lnTo>
                <a:lnTo>
                  <a:pt x="0" y="121538"/>
                </a:lnTo>
                <a:lnTo>
                  <a:pt x="3556" y="128904"/>
                </a:lnTo>
                <a:lnTo>
                  <a:pt x="8762" y="132587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253995" y="982980"/>
            <a:ext cx="2077720" cy="152400"/>
          </a:xfrm>
          <a:custGeom>
            <a:avLst/>
            <a:gdLst/>
            <a:ahLst/>
            <a:cxnLst/>
            <a:rect l="l" t="t" r="r" b="b"/>
            <a:pathLst>
              <a:path w="2077720" h="152400">
                <a:moveTo>
                  <a:pt x="2062733" y="0"/>
                </a:moveTo>
                <a:lnTo>
                  <a:pt x="14478" y="0"/>
                </a:lnTo>
                <a:lnTo>
                  <a:pt x="4826" y="2159"/>
                </a:lnTo>
                <a:lnTo>
                  <a:pt x="0" y="10795"/>
                </a:lnTo>
                <a:lnTo>
                  <a:pt x="0" y="141605"/>
                </a:lnTo>
                <a:lnTo>
                  <a:pt x="4826" y="148082"/>
                </a:lnTo>
                <a:lnTo>
                  <a:pt x="14478" y="152400"/>
                </a:lnTo>
                <a:lnTo>
                  <a:pt x="2062733" y="152400"/>
                </a:lnTo>
                <a:lnTo>
                  <a:pt x="2074799" y="148082"/>
                </a:lnTo>
                <a:lnTo>
                  <a:pt x="2077212" y="141605"/>
                </a:lnTo>
                <a:lnTo>
                  <a:pt x="2077212" y="10795"/>
                </a:lnTo>
                <a:lnTo>
                  <a:pt x="2074799" y="2159"/>
                </a:lnTo>
                <a:lnTo>
                  <a:pt x="2062733" y="0"/>
                </a:lnTo>
                <a:close/>
              </a:path>
            </a:pathLst>
          </a:custGeom>
          <a:solidFill>
            <a:srgbClr val="5574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253995" y="982980"/>
            <a:ext cx="2077720" cy="152400"/>
          </a:xfrm>
          <a:custGeom>
            <a:avLst/>
            <a:gdLst/>
            <a:ahLst/>
            <a:cxnLst/>
            <a:rect l="l" t="t" r="r" b="b"/>
            <a:pathLst>
              <a:path w="2077720" h="152400">
                <a:moveTo>
                  <a:pt x="14478" y="152400"/>
                </a:moveTo>
                <a:lnTo>
                  <a:pt x="2062733" y="152400"/>
                </a:lnTo>
                <a:lnTo>
                  <a:pt x="2074799" y="148082"/>
                </a:lnTo>
                <a:lnTo>
                  <a:pt x="2077212" y="141605"/>
                </a:lnTo>
                <a:lnTo>
                  <a:pt x="2077212" y="10795"/>
                </a:lnTo>
                <a:lnTo>
                  <a:pt x="2074799" y="2159"/>
                </a:lnTo>
                <a:lnTo>
                  <a:pt x="2062733" y="0"/>
                </a:lnTo>
                <a:lnTo>
                  <a:pt x="14478" y="0"/>
                </a:lnTo>
                <a:lnTo>
                  <a:pt x="4826" y="2159"/>
                </a:lnTo>
                <a:lnTo>
                  <a:pt x="0" y="10795"/>
                </a:lnTo>
                <a:lnTo>
                  <a:pt x="0" y="141605"/>
                </a:lnTo>
                <a:lnTo>
                  <a:pt x="4826" y="148082"/>
                </a:lnTo>
                <a:lnTo>
                  <a:pt x="14478" y="15240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792223" y="1917192"/>
            <a:ext cx="0" cy="129539"/>
          </a:xfrm>
          <a:custGeom>
            <a:avLst/>
            <a:gdLst/>
            <a:ahLst/>
            <a:cxnLst/>
            <a:rect l="l" t="t" r="r" b="b"/>
            <a:pathLst>
              <a:path w="0" h="129539">
                <a:moveTo>
                  <a:pt x="0" y="129540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388864" y="1917192"/>
            <a:ext cx="5080" cy="129539"/>
          </a:xfrm>
          <a:custGeom>
            <a:avLst/>
            <a:gdLst/>
            <a:ahLst/>
            <a:cxnLst/>
            <a:rect l="l" t="t" r="r" b="b"/>
            <a:pathLst>
              <a:path w="5079" h="129539">
                <a:moveTo>
                  <a:pt x="0" y="129540"/>
                </a:moveTo>
                <a:lnTo>
                  <a:pt x="4572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275332" y="4184903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70">
                <a:moveTo>
                  <a:pt x="0" y="128016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017776" y="4184903"/>
            <a:ext cx="516890" cy="1905"/>
          </a:xfrm>
          <a:custGeom>
            <a:avLst/>
            <a:gdLst/>
            <a:ahLst/>
            <a:cxnLst/>
            <a:rect l="l" t="t" r="r" b="b"/>
            <a:pathLst>
              <a:path w="516889" h="1904">
                <a:moveTo>
                  <a:pt x="0" y="0"/>
                </a:moveTo>
                <a:lnTo>
                  <a:pt x="516636" y="152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393179" y="4184903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70">
                <a:moveTo>
                  <a:pt x="0" y="128016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35623" y="4184903"/>
            <a:ext cx="516890" cy="1905"/>
          </a:xfrm>
          <a:custGeom>
            <a:avLst/>
            <a:gdLst/>
            <a:ahLst/>
            <a:cxnLst/>
            <a:rect l="l" t="t" r="r" b="b"/>
            <a:pathLst>
              <a:path w="516890" h="1904">
                <a:moveTo>
                  <a:pt x="0" y="0"/>
                </a:moveTo>
                <a:lnTo>
                  <a:pt x="516635" y="152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376542" y="4382211"/>
            <a:ext cx="110489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EDEBE0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879591" y="4184903"/>
            <a:ext cx="1905" cy="128270"/>
          </a:xfrm>
          <a:custGeom>
            <a:avLst/>
            <a:gdLst/>
            <a:ahLst/>
            <a:cxnLst/>
            <a:rect l="l" t="t" r="r" b="b"/>
            <a:pathLst>
              <a:path w="1904" h="128270">
                <a:moveTo>
                  <a:pt x="0" y="128016"/>
                </a:moveTo>
                <a:lnTo>
                  <a:pt x="15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623559" y="4184903"/>
            <a:ext cx="512445" cy="1905"/>
          </a:xfrm>
          <a:custGeom>
            <a:avLst/>
            <a:gdLst/>
            <a:ahLst/>
            <a:cxnLst/>
            <a:rect l="l" t="t" r="r" b="b"/>
            <a:pathLst>
              <a:path w="512445" h="1904">
                <a:moveTo>
                  <a:pt x="0" y="0"/>
                </a:moveTo>
                <a:lnTo>
                  <a:pt x="512063" y="152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862065" y="4382211"/>
            <a:ext cx="110489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EDEBE0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106923" y="4184903"/>
            <a:ext cx="516890" cy="1905"/>
          </a:xfrm>
          <a:custGeom>
            <a:avLst/>
            <a:gdLst/>
            <a:ahLst/>
            <a:cxnLst/>
            <a:rect l="l" t="t" r="r" b="b"/>
            <a:pathLst>
              <a:path w="516889" h="1904">
                <a:moveTo>
                  <a:pt x="0" y="0"/>
                </a:moveTo>
                <a:lnTo>
                  <a:pt x="516636" y="152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347461" y="4382211"/>
            <a:ext cx="110489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EDEBE0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849367" y="4184903"/>
            <a:ext cx="1905" cy="128270"/>
          </a:xfrm>
          <a:custGeom>
            <a:avLst/>
            <a:gdLst/>
            <a:ahLst/>
            <a:cxnLst/>
            <a:rect l="l" t="t" r="r" b="b"/>
            <a:pathLst>
              <a:path w="1904" h="128270">
                <a:moveTo>
                  <a:pt x="0" y="128016"/>
                </a:moveTo>
                <a:lnTo>
                  <a:pt x="15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593335" y="4184903"/>
            <a:ext cx="513715" cy="1905"/>
          </a:xfrm>
          <a:custGeom>
            <a:avLst/>
            <a:gdLst/>
            <a:ahLst/>
            <a:cxnLst/>
            <a:rect l="l" t="t" r="r" b="b"/>
            <a:pathLst>
              <a:path w="513714" h="1904">
                <a:moveTo>
                  <a:pt x="0" y="0"/>
                </a:moveTo>
                <a:lnTo>
                  <a:pt x="513588" y="152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4829936" y="4382211"/>
            <a:ext cx="110489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EDEBE0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334255" y="4184903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70">
                <a:moveTo>
                  <a:pt x="0" y="128016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076700" y="4184903"/>
            <a:ext cx="516890" cy="1905"/>
          </a:xfrm>
          <a:custGeom>
            <a:avLst/>
            <a:gdLst/>
            <a:ahLst/>
            <a:cxnLst/>
            <a:rect l="l" t="t" r="r" b="b"/>
            <a:pathLst>
              <a:path w="516889" h="1904">
                <a:moveTo>
                  <a:pt x="0" y="0"/>
                </a:moveTo>
                <a:lnTo>
                  <a:pt x="516636" y="152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819144" y="4184903"/>
            <a:ext cx="1905" cy="128270"/>
          </a:xfrm>
          <a:custGeom>
            <a:avLst/>
            <a:gdLst/>
            <a:ahLst/>
            <a:cxnLst/>
            <a:rect l="l" t="t" r="r" b="b"/>
            <a:pathLst>
              <a:path w="1904" h="128270">
                <a:moveTo>
                  <a:pt x="0" y="128016"/>
                </a:moveTo>
                <a:lnTo>
                  <a:pt x="1523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563111" y="4184903"/>
            <a:ext cx="513715" cy="1905"/>
          </a:xfrm>
          <a:custGeom>
            <a:avLst/>
            <a:gdLst/>
            <a:ahLst/>
            <a:cxnLst/>
            <a:rect l="l" t="t" r="r" b="b"/>
            <a:pathLst>
              <a:path w="513714" h="1904">
                <a:moveTo>
                  <a:pt x="0" y="0"/>
                </a:moveTo>
                <a:lnTo>
                  <a:pt x="513588" y="152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305555" y="4184903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70">
                <a:moveTo>
                  <a:pt x="0" y="128016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048000" y="4184903"/>
            <a:ext cx="515620" cy="1905"/>
          </a:xfrm>
          <a:custGeom>
            <a:avLst/>
            <a:gdLst/>
            <a:ahLst/>
            <a:cxnLst/>
            <a:rect l="l" t="t" r="r" b="b"/>
            <a:pathLst>
              <a:path w="515620" h="1904">
                <a:moveTo>
                  <a:pt x="0" y="0"/>
                </a:moveTo>
                <a:lnTo>
                  <a:pt x="515112" y="152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790444" y="4184903"/>
            <a:ext cx="1905" cy="128270"/>
          </a:xfrm>
          <a:custGeom>
            <a:avLst/>
            <a:gdLst/>
            <a:ahLst/>
            <a:cxnLst/>
            <a:rect l="l" t="t" r="r" b="b"/>
            <a:pathLst>
              <a:path w="1905" h="128270">
                <a:moveTo>
                  <a:pt x="0" y="128016"/>
                </a:moveTo>
                <a:lnTo>
                  <a:pt x="15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534411" y="4184903"/>
            <a:ext cx="513715" cy="1905"/>
          </a:xfrm>
          <a:custGeom>
            <a:avLst/>
            <a:gdLst/>
            <a:ahLst/>
            <a:cxnLst/>
            <a:rect l="l" t="t" r="r" b="b"/>
            <a:pathLst>
              <a:path w="513714" h="1904">
                <a:moveTo>
                  <a:pt x="0" y="0"/>
                </a:moveTo>
                <a:lnTo>
                  <a:pt x="513588" y="152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253995" y="3543300"/>
            <a:ext cx="2590800" cy="131445"/>
          </a:xfrm>
          <a:custGeom>
            <a:avLst/>
            <a:gdLst/>
            <a:ahLst/>
            <a:cxnLst/>
            <a:rect l="l" t="t" r="r" b="b"/>
            <a:pathLst>
              <a:path w="2590800" h="131445">
                <a:moveTo>
                  <a:pt x="2572766" y="0"/>
                </a:moveTo>
                <a:lnTo>
                  <a:pt x="14986" y="0"/>
                </a:lnTo>
                <a:lnTo>
                  <a:pt x="5968" y="3683"/>
                </a:lnTo>
                <a:lnTo>
                  <a:pt x="0" y="10922"/>
                </a:lnTo>
                <a:lnTo>
                  <a:pt x="0" y="120142"/>
                </a:lnTo>
                <a:lnTo>
                  <a:pt x="5968" y="127381"/>
                </a:lnTo>
                <a:lnTo>
                  <a:pt x="14986" y="131063"/>
                </a:lnTo>
                <a:lnTo>
                  <a:pt x="2572766" y="131063"/>
                </a:lnTo>
                <a:lnTo>
                  <a:pt x="2584831" y="127381"/>
                </a:lnTo>
                <a:lnTo>
                  <a:pt x="2590800" y="120142"/>
                </a:lnTo>
                <a:lnTo>
                  <a:pt x="2590800" y="10922"/>
                </a:lnTo>
                <a:lnTo>
                  <a:pt x="2584831" y="3683"/>
                </a:lnTo>
                <a:lnTo>
                  <a:pt x="2572766" y="0"/>
                </a:lnTo>
                <a:close/>
              </a:path>
            </a:pathLst>
          </a:custGeom>
          <a:solidFill>
            <a:srgbClr val="2AA1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253995" y="3543300"/>
            <a:ext cx="2590800" cy="131445"/>
          </a:xfrm>
          <a:custGeom>
            <a:avLst/>
            <a:gdLst/>
            <a:ahLst/>
            <a:cxnLst/>
            <a:rect l="l" t="t" r="r" b="b"/>
            <a:pathLst>
              <a:path w="2590800" h="131445">
                <a:moveTo>
                  <a:pt x="14986" y="131063"/>
                </a:moveTo>
                <a:lnTo>
                  <a:pt x="2572766" y="131063"/>
                </a:lnTo>
                <a:lnTo>
                  <a:pt x="2584831" y="127381"/>
                </a:lnTo>
                <a:lnTo>
                  <a:pt x="2590800" y="120142"/>
                </a:lnTo>
                <a:lnTo>
                  <a:pt x="2590800" y="10922"/>
                </a:lnTo>
                <a:lnTo>
                  <a:pt x="2584831" y="3683"/>
                </a:lnTo>
                <a:lnTo>
                  <a:pt x="2572766" y="0"/>
                </a:lnTo>
                <a:lnTo>
                  <a:pt x="14986" y="0"/>
                </a:lnTo>
                <a:lnTo>
                  <a:pt x="5968" y="3683"/>
                </a:lnTo>
                <a:lnTo>
                  <a:pt x="0" y="10922"/>
                </a:lnTo>
                <a:lnTo>
                  <a:pt x="0" y="120142"/>
                </a:lnTo>
                <a:lnTo>
                  <a:pt x="5968" y="127381"/>
                </a:lnTo>
                <a:lnTo>
                  <a:pt x="14986" y="131063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285744" y="3819144"/>
            <a:ext cx="2089785" cy="143510"/>
          </a:xfrm>
          <a:custGeom>
            <a:avLst/>
            <a:gdLst/>
            <a:ahLst/>
            <a:cxnLst/>
            <a:rect l="l" t="t" r="r" b="b"/>
            <a:pathLst>
              <a:path w="2089785" h="143510">
                <a:moveTo>
                  <a:pt x="2080386" y="0"/>
                </a:moveTo>
                <a:lnTo>
                  <a:pt x="10921" y="0"/>
                </a:lnTo>
                <a:lnTo>
                  <a:pt x="3682" y="3936"/>
                </a:lnTo>
                <a:lnTo>
                  <a:pt x="0" y="11937"/>
                </a:lnTo>
                <a:lnTo>
                  <a:pt x="0" y="131317"/>
                </a:lnTo>
                <a:lnTo>
                  <a:pt x="3682" y="139318"/>
                </a:lnTo>
                <a:lnTo>
                  <a:pt x="10921" y="143255"/>
                </a:lnTo>
                <a:lnTo>
                  <a:pt x="2080386" y="143255"/>
                </a:lnTo>
                <a:lnTo>
                  <a:pt x="2087626" y="139318"/>
                </a:lnTo>
                <a:lnTo>
                  <a:pt x="2089403" y="131317"/>
                </a:lnTo>
                <a:lnTo>
                  <a:pt x="2089403" y="11937"/>
                </a:lnTo>
                <a:lnTo>
                  <a:pt x="2087626" y="3936"/>
                </a:lnTo>
                <a:lnTo>
                  <a:pt x="2080386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285744" y="3819144"/>
            <a:ext cx="2089785" cy="143510"/>
          </a:xfrm>
          <a:custGeom>
            <a:avLst/>
            <a:gdLst/>
            <a:ahLst/>
            <a:cxnLst/>
            <a:rect l="l" t="t" r="r" b="b"/>
            <a:pathLst>
              <a:path w="2089785" h="143510">
                <a:moveTo>
                  <a:pt x="10921" y="143255"/>
                </a:moveTo>
                <a:lnTo>
                  <a:pt x="2080386" y="143255"/>
                </a:lnTo>
                <a:lnTo>
                  <a:pt x="2087626" y="139318"/>
                </a:lnTo>
                <a:lnTo>
                  <a:pt x="2089403" y="131317"/>
                </a:lnTo>
                <a:lnTo>
                  <a:pt x="2089403" y="11937"/>
                </a:lnTo>
                <a:lnTo>
                  <a:pt x="2087626" y="3936"/>
                </a:lnTo>
                <a:lnTo>
                  <a:pt x="2080386" y="0"/>
                </a:lnTo>
                <a:lnTo>
                  <a:pt x="10921" y="0"/>
                </a:lnTo>
                <a:lnTo>
                  <a:pt x="3682" y="3936"/>
                </a:lnTo>
                <a:lnTo>
                  <a:pt x="0" y="11937"/>
                </a:lnTo>
                <a:lnTo>
                  <a:pt x="0" y="131317"/>
                </a:lnTo>
                <a:lnTo>
                  <a:pt x="3682" y="139318"/>
                </a:lnTo>
                <a:lnTo>
                  <a:pt x="10921" y="143255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311396" y="3243072"/>
            <a:ext cx="2124710" cy="143510"/>
          </a:xfrm>
          <a:custGeom>
            <a:avLst/>
            <a:gdLst/>
            <a:ahLst/>
            <a:cxnLst/>
            <a:rect l="l" t="t" r="r" b="b"/>
            <a:pathLst>
              <a:path w="2124710" h="143510">
                <a:moveTo>
                  <a:pt x="2109724" y="0"/>
                </a:moveTo>
                <a:lnTo>
                  <a:pt x="12318" y="0"/>
                </a:lnTo>
                <a:lnTo>
                  <a:pt x="4952" y="2031"/>
                </a:lnTo>
                <a:lnTo>
                  <a:pt x="0" y="10032"/>
                </a:lnTo>
                <a:lnTo>
                  <a:pt x="0" y="133223"/>
                </a:lnTo>
                <a:lnTo>
                  <a:pt x="4952" y="139191"/>
                </a:lnTo>
                <a:lnTo>
                  <a:pt x="12318" y="143255"/>
                </a:lnTo>
                <a:lnTo>
                  <a:pt x="2109724" y="143255"/>
                </a:lnTo>
                <a:lnTo>
                  <a:pt x="2122042" y="139191"/>
                </a:lnTo>
                <a:lnTo>
                  <a:pt x="2124455" y="133223"/>
                </a:lnTo>
                <a:lnTo>
                  <a:pt x="2124455" y="10032"/>
                </a:lnTo>
                <a:lnTo>
                  <a:pt x="2122042" y="2031"/>
                </a:lnTo>
                <a:lnTo>
                  <a:pt x="2109724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311396" y="3243072"/>
            <a:ext cx="2124710" cy="143510"/>
          </a:xfrm>
          <a:custGeom>
            <a:avLst/>
            <a:gdLst/>
            <a:ahLst/>
            <a:cxnLst/>
            <a:rect l="l" t="t" r="r" b="b"/>
            <a:pathLst>
              <a:path w="2124710" h="143510">
                <a:moveTo>
                  <a:pt x="12318" y="143255"/>
                </a:moveTo>
                <a:lnTo>
                  <a:pt x="2109724" y="143255"/>
                </a:lnTo>
                <a:lnTo>
                  <a:pt x="2122042" y="139191"/>
                </a:lnTo>
                <a:lnTo>
                  <a:pt x="2124455" y="133223"/>
                </a:lnTo>
                <a:lnTo>
                  <a:pt x="2124455" y="10032"/>
                </a:lnTo>
                <a:lnTo>
                  <a:pt x="2122042" y="2031"/>
                </a:lnTo>
                <a:lnTo>
                  <a:pt x="2109724" y="0"/>
                </a:lnTo>
                <a:lnTo>
                  <a:pt x="12318" y="0"/>
                </a:lnTo>
                <a:lnTo>
                  <a:pt x="4952" y="2031"/>
                </a:lnTo>
                <a:lnTo>
                  <a:pt x="0" y="10032"/>
                </a:lnTo>
                <a:lnTo>
                  <a:pt x="0" y="133223"/>
                </a:lnTo>
                <a:lnTo>
                  <a:pt x="4952" y="139191"/>
                </a:lnTo>
                <a:lnTo>
                  <a:pt x="12318" y="143255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1030325" y="3117469"/>
            <a:ext cx="675005" cy="83375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200" spc="-5">
                <a:solidFill>
                  <a:srgbClr val="EDEBE0"/>
                </a:solidFill>
                <a:latin typeface="Times New Roman"/>
                <a:cs typeface="Times New Roman"/>
              </a:rPr>
              <a:t>Machine</a:t>
            </a:r>
            <a:r>
              <a:rPr dirty="0" sz="1200" spc="-65">
                <a:solidFill>
                  <a:srgbClr val="EDEBE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DEBE0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200" spc="-5">
                <a:solidFill>
                  <a:srgbClr val="EDEBE0"/>
                </a:solidFill>
                <a:latin typeface="Times New Roman"/>
                <a:cs typeface="Times New Roman"/>
              </a:rPr>
              <a:t>Machine</a:t>
            </a:r>
            <a:r>
              <a:rPr dirty="0" sz="1200" spc="-65">
                <a:solidFill>
                  <a:srgbClr val="EDEBE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DEBE0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1200" spc="-5">
                <a:solidFill>
                  <a:srgbClr val="EDEBE0"/>
                </a:solidFill>
                <a:latin typeface="Times New Roman"/>
                <a:cs typeface="Times New Roman"/>
              </a:rPr>
              <a:t>Machine</a:t>
            </a:r>
            <a:r>
              <a:rPr dirty="0" sz="1200" spc="-65">
                <a:solidFill>
                  <a:srgbClr val="EDEBE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DEBE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760220" y="2997707"/>
            <a:ext cx="5148580" cy="1187450"/>
          </a:xfrm>
          <a:custGeom>
            <a:avLst/>
            <a:gdLst/>
            <a:ahLst/>
            <a:cxnLst/>
            <a:rect l="l" t="t" r="r" b="b"/>
            <a:pathLst>
              <a:path w="5148580" h="1187450">
                <a:moveTo>
                  <a:pt x="0" y="0"/>
                </a:moveTo>
                <a:lnTo>
                  <a:pt x="0" y="1187195"/>
                </a:lnTo>
                <a:lnTo>
                  <a:pt x="5148072" y="1187195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778507" y="3831335"/>
            <a:ext cx="1007744" cy="131445"/>
          </a:xfrm>
          <a:custGeom>
            <a:avLst/>
            <a:gdLst/>
            <a:ahLst/>
            <a:cxnLst/>
            <a:rect l="l" t="t" r="r" b="b"/>
            <a:pathLst>
              <a:path w="1007744" h="131445">
                <a:moveTo>
                  <a:pt x="996823" y="0"/>
                </a:moveTo>
                <a:lnTo>
                  <a:pt x="8762" y="0"/>
                </a:lnTo>
                <a:lnTo>
                  <a:pt x="3556" y="3682"/>
                </a:lnTo>
                <a:lnTo>
                  <a:pt x="0" y="10921"/>
                </a:lnTo>
                <a:lnTo>
                  <a:pt x="0" y="120141"/>
                </a:lnTo>
                <a:lnTo>
                  <a:pt x="3556" y="127381"/>
                </a:lnTo>
                <a:lnTo>
                  <a:pt x="8762" y="131063"/>
                </a:lnTo>
                <a:lnTo>
                  <a:pt x="996823" y="131063"/>
                </a:lnTo>
                <a:lnTo>
                  <a:pt x="1003808" y="127381"/>
                </a:lnTo>
                <a:lnTo>
                  <a:pt x="1007364" y="120141"/>
                </a:lnTo>
                <a:lnTo>
                  <a:pt x="1007364" y="10921"/>
                </a:lnTo>
                <a:lnTo>
                  <a:pt x="1003808" y="3682"/>
                </a:lnTo>
                <a:lnTo>
                  <a:pt x="99682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778507" y="3831335"/>
            <a:ext cx="1007744" cy="131445"/>
          </a:xfrm>
          <a:custGeom>
            <a:avLst/>
            <a:gdLst/>
            <a:ahLst/>
            <a:cxnLst/>
            <a:rect l="l" t="t" r="r" b="b"/>
            <a:pathLst>
              <a:path w="1007744" h="131445">
                <a:moveTo>
                  <a:pt x="8762" y="131063"/>
                </a:moveTo>
                <a:lnTo>
                  <a:pt x="996823" y="131063"/>
                </a:lnTo>
                <a:lnTo>
                  <a:pt x="1003808" y="127381"/>
                </a:lnTo>
                <a:lnTo>
                  <a:pt x="1007364" y="120141"/>
                </a:lnTo>
                <a:lnTo>
                  <a:pt x="1007364" y="10921"/>
                </a:lnTo>
                <a:lnTo>
                  <a:pt x="1003808" y="3682"/>
                </a:lnTo>
                <a:lnTo>
                  <a:pt x="996823" y="0"/>
                </a:lnTo>
                <a:lnTo>
                  <a:pt x="8762" y="0"/>
                </a:lnTo>
                <a:lnTo>
                  <a:pt x="3556" y="3682"/>
                </a:lnTo>
                <a:lnTo>
                  <a:pt x="0" y="10921"/>
                </a:lnTo>
                <a:lnTo>
                  <a:pt x="0" y="120141"/>
                </a:lnTo>
                <a:lnTo>
                  <a:pt x="3556" y="127381"/>
                </a:lnTo>
                <a:lnTo>
                  <a:pt x="8762" y="131063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253995" y="3243072"/>
            <a:ext cx="2077720" cy="152400"/>
          </a:xfrm>
          <a:custGeom>
            <a:avLst/>
            <a:gdLst/>
            <a:ahLst/>
            <a:cxnLst/>
            <a:rect l="l" t="t" r="r" b="b"/>
            <a:pathLst>
              <a:path w="2077720" h="152400">
                <a:moveTo>
                  <a:pt x="2062733" y="0"/>
                </a:moveTo>
                <a:lnTo>
                  <a:pt x="14478" y="0"/>
                </a:lnTo>
                <a:lnTo>
                  <a:pt x="4826" y="2158"/>
                </a:lnTo>
                <a:lnTo>
                  <a:pt x="0" y="10794"/>
                </a:lnTo>
                <a:lnTo>
                  <a:pt x="0" y="141604"/>
                </a:lnTo>
                <a:lnTo>
                  <a:pt x="4826" y="148081"/>
                </a:lnTo>
                <a:lnTo>
                  <a:pt x="14478" y="152400"/>
                </a:lnTo>
                <a:lnTo>
                  <a:pt x="2062733" y="152400"/>
                </a:lnTo>
                <a:lnTo>
                  <a:pt x="2074799" y="148081"/>
                </a:lnTo>
                <a:lnTo>
                  <a:pt x="2077212" y="141604"/>
                </a:lnTo>
                <a:lnTo>
                  <a:pt x="2077212" y="10794"/>
                </a:lnTo>
                <a:lnTo>
                  <a:pt x="2074799" y="2158"/>
                </a:lnTo>
                <a:lnTo>
                  <a:pt x="2062733" y="0"/>
                </a:lnTo>
                <a:close/>
              </a:path>
            </a:pathLst>
          </a:custGeom>
          <a:solidFill>
            <a:srgbClr val="5574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253995" y="3243072"/>
            <a:ext cx="2077720" cy="152400"/>
          </a:xfrm>
          <a:custGeom>
            <a:avLst/>
            <a:gdLst/>
            <a:ahLst/>
            <a:cxnLst/>
            <a:rect l="l" t="t" r="r" b="b"/>
            <a:pathLst>
              <a:path w="2077720" h="152400">
                <a:moveTo>
                  <a:pt x="14478" y="152400"/>
                </a:moveTo>
                <a:lnTo>
                  <a:pt x="2062733" y="152400"/>
                </a:lnTo>
                <a:lnTo>
                  <a:pt x="2074799" y="148081"/>
                </a:lnTo>
                <a:lnTo>
                  <a:pt x="2077212" y="141604"/>
                </a:lnTo>
                <a:lnTo>
                  <a:pt x="2077212" y="10794"/>
                </a:lnTo>
                <a:lnTo>
                  <a:pt x="2074799" y="2158"/>
                </a:lnTo>
                <a:lnTo>
                  <a:pt x="2062733" y="0"/>
                </a:lnTo>
                <a:lnTo>
                  <a:pt x="14478" y="0"/>
                </a:lnTo>
                <a:lnTo>
                  <a:pt x="4826" y="2158"/>
                </a:lnTo>
                <a:lnTo>
                  <a:pt x="0" y="10794"/>
                </a:lnTo>
                <a:lnTo>
                  <a:pt x="0" y="141604"/>
                </a:lnTo>
                <a:lnTo>
                  <a:pt x="4826" y="148081"/>
                </a:lnTo>
                <a:lnTo>
                  <a:pt x="14478" y="15240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792223" y="4178808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70">
                <a:moveTo>
                  <a:pt x="0" y="128016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388864" y="4178808"/>
            <a:ext cx="5080" cy="128270"/>
          </a:xfrm>
          <a:custGeom>
            <a:avLst/>
            <a:gdLst/>
            <a:ahLst/>
            <a:cxnLst/>
            <a:rect l="l" t="t" r="r" b="b"/>
            <a:pathLst>
              <a:path w="5079" h="128270">
                <a:moveTo>
                  <a:pt x="0" y="128016"/>
                </a:moveTo>
                <a:lnTo>
                  <a:pt x="4572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581050" y="2121534"/>
            <a:ext cx="3331845" cy="795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96975">
              <a:lnSpc>
                <a:spcPct val="100000"/>
              </a:lnSpc>
              <a:spcBef>
                <a:spcPts val="100"/>
              </a:spcBef>
              <a:tabLst>
                <a:tab pos="1689100" algn="l"/>
                <a:tab pos="2202180" algn="l"/>
                <a:tab pos="2719705" algn="l"/>
                <a:tab pos="3234055" algn="l"/>
              </a:tabLst>
            </a:pP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0</a:t>
            </a: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	</a:t>
            </a: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1</a:t>
            </a: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	</a:t>
            </a: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2</a:t>
            </a: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	</a:t>
            </a: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3</a:t>
            </a: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	</a:t>
            </a: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FF6600"/>
                </a:solidFill>
                <a:latin typeface="Times New Roman"/>
                <a:cs typeface="Times New Roman"/>
              </a:rPr>
              <a:t>[0, 2]</a:t>
            </a:r>
            <a:r>
              <a:rPr dirty="0" sz="2000">
                <a:latin typeface="Times New Roman"/>
                <a:cs typeface="Times New Roman"/>
              </a:rPr>
              <a:t>, </a:t>
            </a:r>
            <a:r>
              <a:rPr dirty="0" sz="2000">
                <a:solidFill>
                  <a:srgbClr val="2AA12F"/>
                </a:solidFill>
                <a:latin typeface="Times New Roman"/>
                <a:cs typeface="Times New Roman"/>
              </a:rPr>
              <a:t>[1, 6]</a:t>
            </a:r>
            <a:r>
              <a:rPr dirty="0" sz="2000">
                <a:solidFill>
                  <a:srgbClr val="EDEBE0"/>
                </a:solidFill>
                <a:latin typeface="Times New Roman"/>
                <a:cs typeface="Times New Roman"/>
              </a:rPr>
              <a:t>, </a:t>
            </a:r>
            <a:r>
              <a:rPr dirty="0" sz="2000">
                <a:solidFill>
                  <a:srgbClr val="1F03EE"/>
                </a:solidFill>
                <a:latin typeface="Times New Roman"/>
                <a:cs typeface="Times New Roman"/>
              </a:rPr>
              <a:t>[1, 5]</a:t>
            </a:r>
            <a:r>
              <a:rPr dirty="0" sz="2000">
                <a:latin typeface="Times New Roman"/>
                <a:cs typeface="Times New Roman"/>
              </a:rPr>
              <a:t>, </a:t>
            </a:r>
            <a:r>
              <a:rPr dirty="0" sz="2000">
                <a:solidFill>
                  <a:srgbClr val="6F2F9F"/>
                </a:solidFill>
                <a:latin typeface="Times New Roman"/>
                <a:cs typeface="Times New Roman"/>
              </a:rPr>
              <a:t>[3, 7]</a:t>
            </a:r>
            <a:r>
              <a:rPr dirty="0" sz="2000">
                <a:latin typeface="Times New Roman"/>
                <a:cs typeface="Times New Roman"/>
              </a:rPr>
              <a:t>, </a:t>
            </a:r>
            <a:r>
              <a:rPr dirty="0" sz="2000">
                <a:solidFill>
                  <a:srgbClr val="663300"/>
                </a:solidFill>
                <a:latin typeface="Times New Roman"/>
                <a:cs typeface="Times New Roman"/>
              </a:rPr>
              <a:t>[5,</a:t>
            </a:r>
            <a:r>
              <a:rPr dirty="0" sz="2000" spc="-165">
                <a:solidFill>
                  <a:srgbClr val="6633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663300"/>
                </a:solidFill>
                <a:latin typeface="Times New Roman"/>
                <a:cs typeface="Times New Roman"/>
              </a:rPr>
              <a:t>9]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887467" y="5631179"/>
            <a:ext cx="1080770" cy="131445"/>
          </a:xfrm>
          <a:custGeom>
            <a:avLst/>
            <a:gdLst/>
            <a:ahLst/>
            <a:cxnLst/>
            <a:rect l="l" t="t" r="r" b="b"/>
            <a:pathLst>
              <a:path w="1080770" h="131445">
                <a:moveTo>
                  <a:pt x="1074293" y="0"/>
                </a:moveTo>
                <a:lnTo>
                  <a:pt x="7493" y="0"/>
                </a:lnTo>
                <a:lnTo>
                  <a:pt x="2540" y="3644"/>
                </a:lnTo>
                <a:lnTo>
                  <a:pt x="0" y="10922"/>
                </a:lnTo>
                <a:lnTo>
                  <a:pt x="0" y="120142"/>
                </a:lnTo>
                <a:lnTo>
                  <a:pt x="2540" y="127419"/>
                </a:lnTo>
                <a:lnTo>
                  <a:pt x="7493" y="131064"/>
                </a:lnTo>
                <a:lnTo>
                  <a:pt x="1074293" y="131064"/>
                </a:lnTo>
                <a:lnTo>
                  <a:pt x="1079246" y="127419"/>
                </a:lnTo>
                <a:lnTo>
                  <a:pt x="1080516" y="120142"/>
                </a:lnTo>
                <a:lnTo>
                  <a:pt x="1080516" y="10922"/>
                </a:lnTo>
                <a:lnTo>
                  <a:pt x="1079246" y="3644"/>
                </a:lnTo>
                <a:lnTo>
                  <a:pt x="1074293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887467" y="5631179"/>
            <a:ext cx="1080770" cy="131445"/>
          </a:xfrm>
          <a:custGeom>
            <a:avLst/>
            <a:gdLst/>
            <a:ahLst/>
            <a:cxnLst/>
            <a:rect l="l" t="t" r="r" b="b"/>
            <a:pathLst>
              <a:path w="1080770" h="131445">
                <a:moveTo>
                  <a:pt x="7493" y="131064"/>
                </a:moveTo>
                <a:lnTo>
                  <a:pt x="1074293" y="131064"/>
                </a:lnTo>
                <a:lnTo>
                  <a:pt x="1079246" y="127419"/>
                </a:lnTo>
                <a:lnTo>
                  <a:pt x="1080516" y="120142"/>
                </a:lnTo>
                <a:lnTo>
                  <a:pt x="1080516" y="10922"/>
                </a:lnTo>
                <a:lnTo>
                  <a:pt x="1079246" y="3644"/>
                </a:lnTo>
                <a:lnTo>
                  <a:pt x="1074293" y="0"/>
                </a:lnTo>
                <a:lnTo>
                  <a:pt x="7493" y="0"/>
                </a:lnTo>
                <a:lnTo>
                  <a:pt x="2540" y="3644"/>
                </a:lnTo>
                <a:lnTo>
                  <a:pt x="0" y="10922"/>
                </a:lnTo>
                <a:lnTo>
                  <a:pt x="0" y="120142"/>
                </a:lnTo>
                <a:lnTo>
                  <a:pt x="2540" y="127419"/>
                </a:lnTo>
                <a:lnTo>
                  <a:pt x="7493" y="131064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824227" y="5762244"/>
            <a:ext cx="4673600" cy="0"/>
          </a:xfrm>
          <a:custGeom>
            <a:avLst/>
            <a:gdLst/>
            <a:ahLst/>
            <a:cxnLst/>
            <a:rect l="l" t="t" r="r" b="b"/>
            <a:pathLst>
              <a:path w="4673600" h="0">
                <a:moveTo>
                  <a:pt x="0" y="0"/>
                </a:moveTo>
                <a:lnTo>
                  <a:pt x="4673600" y="0"/>
                </a:lnTo>
              </a:path>
            </a:pathLst>
          </a:custGeom>
          <a:ln w="3175">
            <a:solidFill>
              <a:srgbClr val="FFFFFF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348483" y="6272784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70">
                <a:moveTo>
                  <a:pt x="0" y="128015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090927" y="6272784"/>
            <a:ext cx="515620" cy="1905"/>
          </a:xfrm>
          <a:custGeom>
            <a:avLst/>
            <a:gdLst/>
            <a:ahLst/>
            <a:cxnLst/>
            <a:rect l="l" t="t" r="r" b="b"/>
            <a:pathLst>
              <a:path w="515619" h="1904">
                <a:moveTo>
                  <a:pt x="0" y="0"/>
                </a:moveTo>
                <a:lnTo>
                  <a:pt x="515112" y="1523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466332" y="6272784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70">
                <a:moveTo>
                  <a:pt x="0" y="128015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208776" y="6272784"/>
            <a:ext cx="516890" cy="1905"/>
          </a:xfrm>
          <a:custGeom>
            <a:avLst/>
            <a:gdLst/>
            <a:ahLst/>
            <a:cxnLst/>
            <a:rect l="l" t="t" r="r" b="b"/>
            <a:pathLst>
              <a:path w="516890" h="1904">
                <a:moveTo>
                  <a:pt x="0" y="0"/>
                </a:moveTo>
                <a:lnTo>
                  <a:pt x="516635" y="1523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952744" y="6272784"/>
            <a:ext cx="1905" cy="128270"/>
          </a:xfrm>
          <a:custGeom>
            <a:avLst/>
            <a:gdLst/>
            <a:ahLst/>
            <a:cxnLst/>
            <a:rect l="l" t="t" r="r" b="b"/>
            <a:pathLst>
              <a:path w="1904" h="128270">
                <a:moveTo>
                  <a:pt x="0" y="128015"/>
                </a:moveTo>
                <a:lnTo>
                  <a:pt x="1523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696711" y="6272784"/>
            <a:ext cx="512445" cy="1905"/>
          </a:xfrm>
          <a:custGeom>
            <a:avLst/>
            <a:gdLst/>
            <a:ahLst/>
            <a:cxnLst/>
            <a:rect l="l" t="t" r="r" b="b"/>
            <a:pathLst>
              <a:path w="512445" h="1904">
                <a:moveTo>
                  <a:pt x="0" y="0"/>
                </a:moveTo>
                <a:lnTo>
                  <a:pt x="512063" y="1523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180076" y="6272784"/>
            <a:ext cx="516890" cy="1905"/>
          </a:xfrm>
          <a:custGeom>
            <a:avLst/>
            <a:gdLst/>
            <a:ahLst/>
            <a:cxnLst/>
            <a:rect l="l" t="t" r="r" b="b"/>
            <a:pathLst>
              <a:path w="516889" h="1904">
                <a:moveTo>
                  <a:pt x="0" y="0"/>
                </a:moveTo>
                <a:lnTo>
                  <a:pt x="516636" y="1523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922520" y="6272784"/>
            <a:ext cx="1905" cy="128270"/>
          </a:xfrm>
          <a:custGeom>
            <a:avLst/>
            <a:gdLst/>
            <a:ahLst/>
            <a:cxnLst/>
            <a:rect l="l" t="t" r="r" b="b"/>
            <a:pathLst>
              <a:path w="1904" h="128270">
                <a:moveTo>
                  <a:pt x="0" y="128015"/>
                </a:moveTo>
                <a:lnTo>
                  <a:pt x="15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664964" y="6272784"/>
            <a:ext cx="515620" cy="1905"/>
          </a:xfrm>
          <a:custGeom>
            <a:avLst/>
            <a:gdLst/>
            <a:ahLst/>
            <a:cxnLst/>
            <a:rect l="l" t="t" r="r" b="b"/>
            <a:pathLst>
              <a:path w="515620" h="1904">
                <a:moveTo>
                  <a:pt x="0" y="0"/>
                </a:moveTo>
                <a:lnTo>
                  <a:pt x="515112" y="1523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407408" y="6272784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70">
                <a:moveTo>
                  <a:pt x="0" y="128015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149852" y="6272784"/>
            <a:ext cx="515620" cy="1905"/>
          </a:xfrm>
          <a:custGeom>
            <a:avLst/>
            <a:gdLst/>
            <a:ahLst/>
            <a:cxnLst/>
            <a:rect l="l" t="t" r="r" b="b"/>
            <a:pathLst>
              <a:path w="515620" h="1904">
                <a:moveTo>
                  <a:pt x="0" y="0"/>
                </a:moveTo>
                <a:lnTo>
                  <a:pt x="515112" y="1523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892296" y="6272784"/>
            <a:ext cx="1905" cy="128270"/>
          </a:xfrm>
          <a:custGeom>
            <a:avLst/>
            <a:gdLst/>
            <a:ahLst/>
            <a:cxnLst/>
            <a:rect l="l" t="t" r="r" b="b"/>
            <a:pathLst>
              <a:path w="1904" h="128270">
                <a:moveTo>
                  <a:pt x="0" y="128015"/>
                </a:moveTo>
                <a:lnTo>
                  <a:pt x="15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634740" y="6272784"/>
            <a:ext cx="515620" cy="1905"/>
          </a:xfrm>
          <a:custGeom>
            <a:avLst/>
            <a:gdLst/>
            <a:ahLst/>
            <a:cxnLst/>
            <a:rect l="l" t="t" r="r" b="b"/>
            <a:pathLst>
              <a:path w="515620" h="1904">
                <a:moveTo>
                  <a:pt x="0" y="0"/>
                </a:moveTo>
                <a:lnTo>
                  <a:pt x="515112" y="1523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378708" y="6272784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70">
                <a:moveTo>
                  <a:pt x="0" y="128015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121151" y="6272784"/>
            <a:ext cx="513715" cy="1905"/>
          </a:xfrm>
          <a:custGeom>
            <a:avLst/>
            <a:gdLst/>
            <a:ahLst/>
            <a:cxnLst/>
            <a:rect l="l" t="t" r="r" b="b"/>
            <a:pathLst>
              <a:path w="513714" h="1904">
                <a:moveTo>
                  <a:pt x="0" y="0"/>
                </a:moveTo>
                <a:lnTo>
                  <a:pt x="513588" y="1523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863595" y="6272784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70">
                <a:moveTo>
                  <a:pt x="0" y="128015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606039" y="6272784"/>
            <a:ext cx="515620" cy="1905"/>
          </a:xfrm>
          <a:custGeom>
            <a:avLst/>
            <a:gdLst/>
            <a:ahLst/>
            <a:cxnLst/>
            <a:rect l="l" t="t" r="r" b="b"/>
            <a:pathLst>
              <a:path w="515619" h="1904">
                <a:moveTo>
                  <a:pt x="0" y="0"/>
                </a:moveTo>
                <a:lnTo>
                  <a:pt x="515112" y="1523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325623" y="5631179"/>
            <a:ext cx="2592705" cy="131445"/>
          </a:xfrm>
          <a:custGeom>
            <a:avLst/>
            <a:gdLst/>
            <a:ahLst/>
            <a:cxnLst/>
            <a:rect l="l" t="t" r="r" b="b"/>
            <a:pathLst>
              <a:path w="2592704" h="131445">
                <a:moveTo>
                  <a:pt x="2574290" y="0"/>
                </a:moveTo>
                <a:lnTo>
                  <a:pt x="14986" y="0"/>
                </a:lnTo>
                <a:lnTo>
                  <a:pt x="5968" y="3644"/>
                </a:lnTo>
                <a:lnTo>
                  <a:pt x="0" y="10922"/>
                </a:lnTo>
                <a:lnTo>
                  <a:pt x="0" y="120142"/>
                </a:lnTo>
                <a:lnTo>
                  <a:pt x="5968" y="127419"/>
                </a:lnTo>
                <a:lnTo>
                  <a:pt x="14986" y="131064"/>
                </a:lnTo>
                <a:lnTo>
                  <a:pt x="2574290" y="131064"/>
                </a:lnTo>
                <a:lnTo>
                  <a:pt x="2586354" y="127419"/>
                </a:lnTo>
                <a:lnTo>
                  <a:pt x="2592324" y="120142"/>
                </a:lnTo>
                <a:lnTo>
                  <a:pt x="2592324" y="10922"/>
                </a:lnTo>
                <a:lnTo>
                  <a:pt x="2586354" y="3644"/>
                </a:lnTo>
                <a:lnTo>
                  <a:pt x="2574290" y="0"/>
                </a:lnTo>
                <a:close/>
              </a:path>
            </a:pathLst>
          </a:custGeom>
          <a:solidFill>
            <a:srgbClr val="2AA1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325623" y="5631179"/>
            <a:ext cx="2592705" cy="131445"/>
          </a:xfrm>
          <a:custGeom>
            <a:avLst/>
            <a:gdLst/>
            <a:ahLst/>
            <a:cxnLst/>
            <a:rect l="l" t="t" r="r" b="b"/>
            <a:pathLst>
              <a:path w="2592704" h="131445">
                <a:moveTo>
                  <a:pt x="14986" y="131064"/>
                </a:moveTo>
                <a:lnTo>
                  <a:pt x="2574290" y="131064"/>
                </a:lnTo>
                <a:lnTo>
                  <a:pt x="2586354" y="127419"/>
                </a:lnTo>
                <a:lnTo>
                  <a:pt x="2592324" y="120142"/>
                </a:lnTo>
                <a:lnTo>
                  <a:pt x="2592324" y="10922"/>
                </a:lnTo>
                <a:lnTo>
                  <a:pt x="2586354" y="3644"/>
                </a:lnTo>
                <a:lnTo>
                  <a:pt x="2574290" y="0"/>
                </a:lnTo>
                <a:lnTo>
                  <a:pt x="14986" y="0"/>
                </a:lnTo>
                <a:lnTo>
                  <a:pt x="5968" y="3644"/>
                </a:lnTo>
                <a:lnTo>
                  <a:pt x="0" y="10922"/>
                </a:lnTo>
                <a:lnTo>
                  <a:pt x="0" y="120142"/>
                </a:lnTo>
                <a:lnTo>
                  <a:pt x="5968" y="127419"/>
                </a:lnTo>
                <a:lnTo>
                  <a:pt x="14986" y="131064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358896" y="5907023"/>
            <a:ext cx="2087880" cy="144780"/>
          </a:xfrm>
          <a:custGeom>
            <a:avLst/>
            <a:gdLst/>
            <a:ahLst/>
            <a:cxnLst/>
            <a:rect l="l" t="t" r="r" b="b"/>
            <a:pathLst>
              <a:path w="2087879" h="144779">
                <a:moveTo>
                  <a:pt x="2078863" y="0"/>
                </a:moveTo>
                <a:lnTo>
                  <a:pt x="10921" y="0"/>
                </a:lnTo>
                <a:lnTo>
                  <a:pt x="3682" y="4025"/>
                </a:lnTo>
                <a:lnTo>
                  <a:pt x="0" y="12064"/>
                </a:lnTo>
                <a:lnTo>
                  <a:pt x="0" y="132714"/>
                </a:lnTo>
                <a:lnTo>
                  <a:pt x="3682" y="140754"/>
                </a:lnTo>
                <a:lnTo>
                  <a:pt x="10921" y="144779"/>
                </a:lnTo>
                <a:lnTo>
                  <a:pt x="2078863" y="144779"/>
                </a:lnTo>
                <a:lnTo>
                  <a:pt x="2086102" y="140754"/>
                </a:lnTo>
                <a:lnTo>
                  <a:pt x="2087879" y="132714"/>
                </a:lnTo>
                <a:lnTo>
                  <a:pt x="2087879" y="12064"/>
                </a:lnTo>
                <a:lnTo>
                  <a:pt x="2086102" y="4025"/>
                </a:lnTo>
                <a:lnTo>
                  <a:pt x="207886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358896" y="5907023"/>
            <a:ext cx="2087880" cy="144780"/>
          </a:xfrm>
          <a:custGeom>
            <a:avLst/>
            <a:gdLst/>
            <a:ahLst/>
            <a:cxnLst/>
            <a:rect l="l" t="t" r="r" b="b"/>
            <a:pathLst>
              <a:path w="2087879" h="144779">
                <a:moveTo>
                  <a:pt x="10921" y="144779"/>
                </a:moveTo>
                <a:lnTo>
                  <a:pt x="2078863" y="144779"/>
                </a:lnTo>
                <a:lnTo>
                  <a:pt x="2086102" y="140754"/>
                </a:lnTo>
                <a:lnTo>
                  <a:pt x="2087879" y="132714"/>
                </a:lnTo>
                <a:lnTo>
                  <a:pt x="2087879" y="12064"/>
                </a:lnTo>
                <a:lnTo>
                  <a:pt x="2086102" y="4025"/>
                </a:lnTo>
                <a:lnTo>
                  <a:pt x="2078863" y="0"/>
                </a:lnTo>
                <a:lnTo>
                  <a:pt x="10921" y="0"/>
                </a:lnTo>
                <a:lnTo>
                  <a:pt x="3682" y="4025"/>
                </a:lnTo>
                <a:lnTo>
                  <a:pt x="0" y="12064"/>
                </a:lnTo>
                <a:lnTo>
                  <a:pt x="0" y="132714"/>
                </a:lnTo>
                <a:lnTo>
                  <a:pt x="3682" y="140754"/>
                </a:lnTo>
                <a:lnTo>
                  <a:pt x="10921" y="1447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383023" y="5330952"/>
            <a:ext cx="2124710" cy="144780"/>
          </a:xfrm>
          <a:custGeom>
            <a:avLst/>
            <a:gdLst/>
            <a:ahLst/>
            <a:cxnLst/>
            <a:rect l="l" t="t" r="r" b="b"/>
            <a:pathLst>
              <a:path w="2124709" h="144779">
                <a:moveTo>
                  <a:pt x="2109724" y="0"/>
                </a:moveTo>
                <a:lnTo>
                  <a:pt x="12318" y="0"/>
                </a:lnTo>
                <a:lnTo>
                  <a:pt x="4952" y="2032"/>
                </a:lnTo>
                <a:lnTo>
                  <a:pt x="0" y="10160"/>
                </a:lnTo>
                <a:lnTo>
                  <a:pt x="0" y="134620"/>
                </a:lnTo>
                <a:lnTo>
                  <a:pt x="4952" y="140716"/>
                </a:lnTo>
                <a:lnTo>
                  <a:pt x="12318" y="144780"/>
                </a:lnTo>
                <a:lnTo>
                  <a:pt x="2109724" y="144780"/>
                </a:lnTo>
                <a:lnTo>
                  <a:pt x="2122043" y="140716"/>
                </a:lnTo>
                <a:lnTo>
                  <a:pt x="2124455" y="134620"/>
                </a:lnTo>
                <a:lnTo>
                  <a:pt x="2124455" y="10160"/>
                </a:lnTo>
                <a:lnTo>
                  <a:pt x="2122043" y="2032"/>
                </a:lnTo>
                <a:lnTo>
                  <a:pt x="2109724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383023" y="5330952"/>
            <a:ext cx="2124710" cy="144780"/>
          </a:xfrm>
          <a:custGeom>
            <a:avLst/>
            <a:gdLst/>
            <a:ahLst/>
            <a:cxnLst/>
            <a:rect l="l" t="t" r="r" b="b"/>
            <a:pathLst>
              <a:path w="2124709" h="144779">
                <a:moveTo>
                  <a:pt x="12318" y="144780"/>
                </a:moveTo>
                <a:lnTo>
                  <a:pt x="2109724" y="144780"/>
                </a:lnTo>
                <a:lnTo>
                  <a:pt x="2122043" y="140716"/>
                </a:lnTo>
                <a:lnTo>
                  <a:pt x="2124455" y="134620"/>
                </a:lnTo>
                <a:lnTo>
                  <a:pt x="2124455" y="10160"/>
                </a:lnTo>
                <a:lnTo>
                  <a:pt x="2122043" y="2032"/>
                </a:lnTo>
                <a:lnTo>
                  <a:pt x="2109724" y="0"/>
                </a:lnTo>
                <a:lnTo>
                  <a:pt x="12318" y="0"/>
                </a:lnTo>
                <a:lnTo>
                  <a:pt x="4952" y="2032"/>
                </a:lnTo>
                <a:lnTo>
                  <a:pt x="0" y="10160"/>
                </a:lnTo>
                <a:lnTo>
                  <a:pt x="0" y="134620"/>
                </a:lnTo>
                <a:lnTo>
                  <a:pt x="4952" y="140716"/>
                </a:lnTo>
                <a:lnTo>
                  <a:pt x="12318" y="14478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1103477" y="5205069"/>
            <a:ext cx="675005" cy="83439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1200" spc="-5">
                <a:solidFill>
                  <a:srgbClr val="EDEBE0"/>
                </a:solidFill>
                <a:latin typeface="Times New Roman"/>
                <a:cs typeface="Times New Roman"/>
              </a:rPr>
              <a:t>Machine</a:t>
            </a:r>
            <a:r>
              <a:rPr dirty="0" sz="1200" spc="-65">
                <a:solidFill>
                  <a:srgbClr val="EDEBE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DEBE0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200" spc="-5">
                <a:solidFill>
                  <a:srgbClr val="EDEBE0"/>
                </a:solidFill>
                <a:latin typeface="Times New Roman"/>
                <a:cs typeface="Times New Roman"/>
              </a:rPr>
              <a:t>Machine</a:t>
            </a:r>
            <a:r>
              <a:rPr dirty="0" sz="1200" spc="-65">
                <a:solidFill>
                  <a:srgbClr val="EDEBE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DEBE0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1200" spc="-5">
                <a:solidFill>
                  <a:srgbClr val="EDEBE0"/>
                </a:solidFill>
                <a:latin typeface="Times New Roman"/>
                <a:cs typeface="Times New Roman"/>
              </a:rPr>
              <a:t>Machine</a:t>
            </a:r>
            <a:r>
              <a:rPr dirty="0" sz="1200" spc="-65">
                <a:solidFill>
                  <a:srgbClr val="EDEBE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DEBE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1833372" y="5186171"/>
            <a:ext cx="5148580" cy="1087120"/>
          </a:xfrm>
          <a:custGeom>
            <a:avLst/>
            <a:gdLst/>
            <a:ahLst/>
            <a:cxnLst/>
            <a:rect l="l" t="t" r="r" b="b"/>
            <a:pathLst>
              <a:path w="5148580" h="1087120">
                <a:moveTo>
                  <a:pt x="0" y="0"/>
                </a:moveTo>
                <a:lnTo>
                  <a:pt x="0" y="1086611"/>
                </a:lnTo>
                <a:lnTo>
                  <a:pt x="5148072" y="1086611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850135" y="5919215"/>
            <a:ext cx="1007744" cy="132715"/>
          </a:xfrm>
          <a:custGeom>
            <a:avLst/>
            <a:gdLst/>
            <a:ahLst/>
            <a:cxnLst/>
            <a:rect l="l" t="t" r="r" b="b"/>
            <a:pathLst>
              <a:path w="1007744" h="132714">
                <a:moveTo>
                  <a:pt x="996822" y="0"/>
                </a:moveTo>
                <a:lnTo>
                  <a:pt x="8762" y="0"/>
                </a:lnTo>
                <a:lnTo>
                  <a:pt x="3556" y="3683"/>
                </a:lnTo>
                <a:lnTo>
                  <a:pt x="0" y="11049"/>
                </a:lnTo>
                <a:lnTo>
                  <a:pt x="0" y="121539"/>
                </a:lnTo>
                <a:lnTo>
                  <a:pt x="3556" y="128905"/>
                </a:lnTo>
                <a:lnTo>
                  <a:pt x="8762" y="132588"/>
                </a:lnTo>
                <a:lnTo>
                  <a:pt x="996822" y="132588"/>
                </a:lnTo>
                <a:lnTo>
                  <a:pt x="1003807" y="128905"/>
                </a:lnTo>
                <a:lnTo>
                  <a:pt x="1007363" y="121539"/>
                </a:lnTo>
                <a:lnTo>
                  <a:pt x="1007363" y="11049"/>
                </a:lnTo>
                <a:lnTo>
                  <a:pt x="1003807" y="3683"/>
                </a:lnTo>
                <a:lnTo>
                  <a:pt x="996822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850135" y="5919215"/>
            <a:ext cx="1007744" cy="132715"/>
          </a:xfrm>
          <a:custGeom>
            <a:avLst/>
            <a:gdLst/>
            <a:ahLst/>
            <a:cxnLst/>
            <a:rect l="l" t="t" r="r" b="b"/>
            <a:pathLst>
              <a:path w="1007744" h="132714">
                <a:moveTo>
                  <a:pt x="8762" y="132588"/>
                </a:moveTo>
                <a:lnTo>
                  <a:pt x="996822" y="132588"/>
                </a:lnTo>
                <a:lnTo>
                  <a:pt x="1003807" y="128905"/>
                </a:lnTo>
                <a:lnTo>
                  <a:pt x="1007363" y="121539"/>
                </a:lnTo>
                <a:lnTo>
                  <a:pt x="1007363" y="11049"/>
                </a:lnTo>
                <a:lnTo>
                  <a:pt x="1003807" y="3683"/>
                </a:lnTo>
                <a:lnTo>
                  <a:pt x="996822" y="0"/>
                </a:lnTo>
                <a:lnTo>
                  <a:pt x="8762" y="0"/>
                </a:lnTo>
                <a:lnTo>
                  <a:pt x="3556" y="3683"/>
                </a:lnTo>
                <a:lnTo>
                  <a:pt x="0" y="11049"/>
                </a:lnTo>
                <a:lnTo>
                  <a:pt x="0" y="121539"/>
                </a:lnTo>
                <a:lnTo>
                  <a:pt x="3556" y="128905"/>
                </a:lnTo>
                <a:lnTo>
                  <a:pt x="8762" y="132588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325623" y="5330952"/>
            <a:ext cx="2077720" cy="152400"/>
          </a:xfrm>
          <a:custGeom>
            <a:avLst/>
            <a:gdLst/>
            <a:ahLst/>
            <a:cxnLst/>
            <a:rect l="l" t="t" r="r" b="b"/>
            <a:pathLst>
              <a:path w="2077720" h="152400">
                <a:moveTo>
                  <a:pt x="2062734" y="0"/>
                </a:moveTo>
                <a:lnTo>
                  <a:pt x="14477" y="0"/>
                </a:lnTo>
                <a:lnTo>
                  <a:pt x="4825" y="2159"/>
                </a:lnTo>
                <a:lnTo>
                  <a:pt x="0" y="10795"/>
                </a:lnTo>
                <a:lnTo>
                  <a:pt x="0" y="141605"/>
                </a:lnTo>
                <a:lnTo>
                  <a:pt x="4825" y="148082"/>
                </a:lnTo>
                <a:lnTo>
                  <a:pt x="14477" y="152400"/>
                </a:lnTo>
                <a:lnTo>
                  <a:pt x="2062734" y="152400"/>
                </a:lnTo>
                <a:lnTo>
                  <a:pt x="2074799" y="148082"/>
                </a:lnTo>
                <a:lnTo>
                  <a:pt x="2077212" y="141605"/>
                </a:lnTo>
                <a:lnTo>
                  <a:pt x="2077212" y="10795"/>
                </a:lnTo>
                <a:lnTo>
                  <a:pt x="2074799" y="2159"/>
                </a:lnTo>
                <a:lnTo>
                  <a:pt x="2062734" y="0"/>
                </a:lnTo>
                <a:close/>
              </a:path>
            </a:pathLst>
          </a:custGeom>
          <a:solidFill>
            <a:srgbClr val="5574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325623" y="5330952"/>
            <a:ext cx="2077720" cy="152400"/>
          </a:xfrm>
          <a:custGeom>
            <a:avLst/>
            <a:gdLst/>
            <a:ahLst/>
            <a:cxnLst/>
            <a:rect l="l" t="t" r="r" b="b"/>
            <a:pathLst>
              <a:path w="2077720" h="152400">
                <a:moveTo>
                  <a:pt x="14477" y="152400"/>
                </a:moveTo>
                <a:lnTo>
                  <a:pt x="2062734" y="152400"/>
                </a:lnTo>
                <a:lnTo>
                  <a:pt x="2074799" y="148082"/>
                </a:lnTo>
                <a:lnTo>
                  <a:pt x="2077212" y="141605"/>
                </a:lnTo>
                <a:lnTo>
                  <a:pt x="2077212" y="10795"/>
                </a:lnTo>
                <a:lnTo>
                  <a:pt x="2074799" y="2159"/>
                </a:lnTo>
                <a:lnTo>
                  <a:pt x="2062734" y="0"/>
                </a:lnTo>
                <a:lnTo>
                  <a:pt x="14477" y="0"/>
                </a:lnTo>
                <a:lnTo>
                  <a:pt x="4825" y="2159"/>
                </a:lnTo>
                <a:lnTo>
                  <a:pt x="0" y="10795"/>
                </a:lnTo>
                <a:lnTo>
                  <a:pt x="0" y="141605"/>
                </a:lnTo>
                <a:lnTo>
                  <a:pt x="4825" y="148082"/>
                </a:lnTo>
                <a:lnTo>
                  <a:pt x="14477" y="15240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863851" y="6268211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70">
                <a:moveTo>
                  <a:pt x="0" y="128015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462015" y="6268211"/>
            <a:ext cx="1905" cy="128270"/>
          </a:xfrm>
          <a:custGeom>
            <a:avLst/>
            <a:gdLst/>
            <a:ahLst/>
            <a:cxnLst/>
            <a:rect l="l" t="t" r="r" b="b"/>
            <a:pathLst>
              <a:path w="1904" h="128270">
                <a:moveTo>
                  <a:pt x="0" y="128015"/>
                </a:moveTo>
                <a:lnTo>
                  <a:pt x="15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/>
          <p:nvPr/>
        </p:nvSpPr>
        <p:spPr>
          <a:xfrm>
            <a:off x="590499" y="4274501"/>
            <a:ext cx="3956685" cy="801370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marL="1187450">
              <a:lnSpc>
                <a:spcPct val="100000"/>
              </a:lnSpc>
              <a:spcBef>
                <a:spcPts val="950"/>
              </a:spcBef>
              <a:tabLst>
                <a:tab pos="1679575" algn="l"/>
                <a:tab pos="2192655" algn="l"/>
                <a:tab pos="2710180" algn="l"/>
                <a:tab pos="3224530" algn="l"/>
                <a:tab pos="3738879" algn="l"/>
              </a:tabLst>
            </a:pP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0	</a:t>
            </a:r>
            <a:r>
              <a:rPr dirty="0" sz="1200">
                <a:solidFill>
                  <a:srgbClr val="EDEBE0"/>
                </a:solidFill>
                <a:latin typeface="Arial"/>
                <a:cs typeface="Arial"/>
              </a:rPr>
              <a:t>1	2	3	4	5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FF6600"/>
                </a:solidFill>
                <a:latin typeface="Times New Roman"/>
                <a:cs typeface="Times New Roman"/>
              </a:rPr>
              <a:t>[0, 2]</a:t>
            </a:r>
            <a:r>
              <a:rPr dirty="0" sz="2000">
                <a:latin typeface="Times New Roman"/>
                <a:cs typeface="Times New Roman"/>
              </a:rPr>
              <a:t>, </a:t>
            </a:r>
            <a:r>
              <a:rPr dirty="0" sz="2000">
                <a:solidFill>
                  <a:srgbClr val="2AA12F"/>
                </a:solidFill>
                <a:latin typeface="Times New Roman"/>
                <a:cs typeface="Times New Roman"/>
              </a:rPr>
              <a:t>[1, 6]</a:t>
            </a:r>
            <a:r>
              <a:rPr dirty="0" sz="2000">
                <a:solidFill>
                  <a:srgbClr val="EDEBE0"/>
                </a:solidFill>
                <a:latin typeface="Times New Roman"/>
                <a:cs typeface="Times New Roman"/>
              </a:rPr>
              <a:t>, </a:t>
            </a:r>
            <a:r>
              <a:rPr dirty="0" sz="2000">
                <a:solidFill>
                  <a:srgbClr val="1F03EE"/>
                </a:solidFill>
                <a:latin typeface="Times New Roman"/>
                <a:cs typeface="Times New Roman"/>
              </a:rPr>
              <a:t>[1, 5]</a:t>
            </a:r>
            <a:r>
              <a:rPr dirty="0" sz="2000">
                <a:latin typeface="Times New Roman"/>
                <a:cs typeface="Times New Roman"/>
              </a:rPr>
              <a:t>, </a:t>
            </a:r>
            <a:r>
              <a:rPr dirty="0" sz="2000">
                <a:solidFill>
                  <a:srgbClr val="6F2F9F"/>
                </a:solidFill>
                <a:latin typeface="Times New Roman"/>
                <a:cs typeface="Times New Roman"/>
              </a:rPr>
              <a:t>[3, 7]</a:t>
            </a:r>
            <a:r>
              <a:rPr dirty="0" sz="2000">
                <a:latin typeface="Times New Roman"/>
                <a:cs typeface="Times New Roman"/>
              </a:rPr>
              <a:t>, </a:t>
            </a:r>
            <a:r>
              <a:rPr dirty="0" sz="2000">
                <a:solidFill>
                  <a:srgbClr val="663300"/>
                </a:solidFill>
                <a:latin typeface="Times New Roman"/>
                <a:cs typeface="Times New Roman"/>
              </a:rPr>
              <a:t>[5, 9]</a:t>
            </a:r>
            <a:r>
              <a:rPr dirty="0" sz="2000">
                <a:latin typeface="Times New Roman"/>
                <a:cs typeface="Times New Roman"/>
              </a:rPr>
              <a:t>, </a:t>
            </a:r>
            <a:r>
              <a:rPr dirty="0" sz="2000">
                <a:solidFill>
                  <a:srgbClr val="1F487C"/>
                </a:solidFill>
                <a:latin typeface="Times New Roman"/>
                <a:cs typeface="Times New Roman"/>
              </a:rPr>
              <a:t>[6,</a:t>
            </a:r>
            <a:r>
              <a:rPr dirty="0" sz="2000" spc="-195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487C"/>
                </a:solidFill>
                <a:latin typeface="Times New Roman"/>
                <a:cs typeface="Times New Roman"/>
              </a:rPr>
              <a:t>8]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146</a:t>
            </a:fld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8403" y="1929383"/>
            <a:ext cx="1079500" cy="131445"/>
          </a:xfrm>
          <a:custGeom>
            <a:avLst/>
            <a:gdLst/>
            <a:ahLst/>
            <a:cxnLst/>
            <a:rect l="l" t="t" r="r" b="b"/>
            <a:pathLst>
              <a:path w="1079500" h="131444">
                <a:moveTo>
                  <a:pt x="1072769" y="0"/>
                </a:moveTo>
                <a:lnTo>
                  <a:pt x="7493" y="0"/>
                </a:lnTo>
                <a:lnTo>
                  <a:pt x="2540" y="3682"/>
                </a:lnTo>
                <a:lnTo>
                  <a:pt x="0" y="10921"/>
                </a:lnTo>
                <a:lnTo>
                  <a:pt x="0" y="120141"/>
                </a:lnTo>
                <a:lnTo>
                  <a:pt x="2540" y="127380"/>
                </a:lnTo>
                <a:lnTo>
                  <a:pt x="7493" y="131063"/>
                </a:lnTo>
                <a:lnTo>
                  <a:pt x="1072769" y="131063"/>
                </a:lnTo>
                <a:lnTo>
                  <a:pt x="1077722" y="127380"/>
                </a:lnTo>
                <a:lnTo>
                  <a:pt x="1078992" y="120141"/>
                </a:lnTo>
                <a:lnTo>
                  <a:pt x="1078992" y="10921"/>
                </a:lnTo>
                <a:lnTo>
                  <a:pt x="1077722" y="3682"/>
                </a:lnTo>
                <a:lnTo>
                  <a:pt x="1072769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518403" y="1929383"/>
            <a:ext cx="1079500" cy="131445"/>
          </a:xfrm>
          <a:custGeom>
            <a:avLst/>
            <a:gdLst/>
            <a:ahLst/>
            <a:cxnLst/>
            <a:rect l="l" t="t" r="r" b="b"/>
            <a:pathLst>
              <a:path w="1079500" h="131444">
                <a:moveTo>
                  <a:pt x="7493" y="131063"/>
                </a:moveTo>
                <a:lnTo>
                  <a:pt x="1072769" y="131063"/>
                </a:lnTo>
                <a:lnTo>
                  <a:pt x="1077722" y="127380"/>
                </a:lnTo>
                <a:lnTo>
                  <a:pt x="1078992" y="120141"/>
                </a:lnTo>
                <a:lnTo>
                  <a:pt x="1078992" y="10921"/>
                </a:lnTo>
                <a:lnTo>
                  <a:pt x="1077722" y="3682"/>
                </a:lnTo>
                <a:lnTo>
                  <a:pt x="1072769" y="0"/>
                </a:lnTo>
                <a:lnTo>
                  <a:pt x="7493" y="0"/>
                </a:lnTo>
                <a:lnTo>
                  <a:pt x="2540" y="3682"/>
                </a:lnTo>
                <a:lnTo>
                  <a:pt x="0" y="10921"/>
                </a:lnTo>
                <a:lnTo>
                  <a:pt x="0" y="120141"/>
                </a:lnTo>
                <a:lnTo>
                  <a:pt x="2540" y="127380"/>
                </a:lnTo>
                <a:lnTo>
                  <a:pt x="7493" y="131063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53639" y="2060448"/>
            <a:ext cx="4673600" cy="0"/>
          </a:xfrm>
          <a:custGeom>
            <a:avLst/>
            <a:gdLst/>
            <a:ahLst/>
            <a:cxnLst/>
            <a:rect l="l" t="t" r="r" b="b"/>
            <a:pathLst>
              <a:path w="4673600" h="0">
                <a:moveTo>
                  <a:pt x="0" y="0"/>
                </a:moveTo>
                <a:lnTo>
                  <a:pt x="4673600" y="0"/>
                </a:lnTo>
              </a:path>
            </a:pathLst>
          </a:custGeom>
          <a:ln w="3175">
            <a:solidFill>
              <a:srgbClr val="FFFFFF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77895" y="2569464"/>
            <a:ext cx="0" cy="129539"/>
          </a:xfrm>
          <a:custGeom>
            <a:avLst/>
            <a:gdLst/>
            <a:ahLst/>
            <a:cxnLst/>
            <a:rect l="l" t="t" r="r" b="b"/>
            <a:pathLst>
              <a:path w="0" h="129539">
                <a:moveTo>
                  <a:pt x="0" y="129539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20339" y="2569464"/>
            <a:ext cx="516890" cy="3175"/>
          </a:xfrm>
          <a:custGeom>
            <a:avLst/>
            <a:gdLst/>
            <a:ahLst/>
            <a:cxnLst/>
            <a:rect l="l" t="t" r="r" b="b"/>
            <a:pathLst>
              <a:path w="516889" h="3175">
                <a:moveTo>
                  <a:pt x="0" y="0"/>
                </a:moveTo>
                <a:lnTo>
                  <a:pt x="516636" y="3048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961258" y="2767710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95743" y="2569464"/>
            <a:ext cx="0" cy="129539"/>
          </a:xfrm>
          <a:custGeom>
            <a:avLst/>
            <a:gdLst/>
            <a:ahLst/>
            <a:cxnLst/>
            <a:rect l="l" t="t" r="r" b="b"/>
            <a:pathLst>
              <a:path w="0" h="129539">
                <a:moveTo>
                  <a:pt x="0" y="129539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39711" y="2569464"/>
            <a:ext cx="515620" cy="3175"/>
          </a:xfrm>
          <a:custGeom>
            <a:avLst/>
            <a:gdLst/>
            <a:ahLst/>
            <a:cxnLst/>
            <a:rect l="l" t="t" r="r" b="b"/>
            <a:pathLst>
              <a:path w="515620" h="3175">
                <a:moveTo>
                  <a:pt x="0" y="0"/>
                </a:moveTo>
                <a:lnTo>
                  <a:pt x="515112" y="3048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079742" y="2767710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83680" y="2569464"/>
            <a:ext cx="1905" cy="129539"/>
          </a:xfrm>
          <a:custGeom>
            <a:avLst/>
            <a:gdLst/>
            <a:ahLst/>
            <a:cxnLst/>
            <a:rect l="l" t="t" r="r" b="b"/>
            <a:pathLst>
              <a:path w="1904" h="129539">
                <a:moveTo>
                  <a:pt x="0" y="129539"/>
                </a:moveTo>
                <a:lnTo>
                  <a:pt x="15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326123" y="2569464"/>
            <a:ext cx="513715" cy="3175"/>
          </a:xfrm>
          <a:custGeom>
            <a:avLst/>
            <a:gdLst/>
            <a:ahLst/>
            <a:cxnLst/>
            <a:rect l="l" t="t" r="r" b="b"/>
            <a:pathLst>
              <a:path w="513715" h="3175">
                <a:moveTo>
                  <a:pt x="0" y="0"/>
                </a:moveTo>
                <a:lnTo>
                  <a:pt x="513587" y="3048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565518" y="2767710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11011" y="2569464"/>
            <a:ext cx="515620" cy="3175"/>
          </a:xfrm>
          <a:custGeom>
            <a:avLst/>
            <a:gdLst/>
            <a:ahLst/>
            <a:cxnLst/>
            <a:rect l="l" t="t" r="r" b="b"/>
            <a:pathLst>
              <a:path w="515620" h="3175">
                <a:moveTo>
                  <a:pt x="0" y="0"/>
                </a:moveTo>
                <a:lnTo>
                  <a:pt x="515112" y="3048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051041" y="2767710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53455" y="2569464"/>
            <a:ext cx="1905" cy="129539"/>
          </a:xfrm>
          <a:custGeom>
            <a:avLst/>
            <a:gdLst/>
            <a:ahLst/>
            <a:cxnLst/>
            <a:rect l="l" t="t" r="r" b="b"/>
            <a:pathLst>
              <a:path w="1904" h="129539">
                <a:moveTo>
                  <a:pt x="0" y="129539"/>
                </a:moveTo>
                <a:lnTo>
                  <a:pt x="15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95900" y="2569464"/>
            <a:ext cx="515620" cy="3175"/>
          </a:xfrm>
          <a:custGeom>
            <a:avLst/>
            <a:gdLst/>
            <a:ahLst/>
            <a:cxnLst/>
            <a:rect l="l" t="t" r="r" b="b"/>
            <a:pathLst>
              <a:path w="515620" h="3175">
                <a:moveTo>
                  <a:pt x="0" y="0"/>
                </a:moveTo>
                <a:lnTo>
                  <a:pt x="515112" y="3048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533390" y="2767710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036820" y="2569464"/>
            <a:ext cx="0" cy="129539"/>
          </a:xfrm>
          <a:custGeom>
            <a:avLst/>
            <a:gdLst/>
            <a:ahLst/>
            <a:cxnLst/>
            <a:rect l="l" t="t" r="r" b="b"/>
            <a:pathLst>
              <a:path w="0" h="129539">
                <a:moveTo>
                  <a:pt x="0" y="129539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779264" y="2569464"/>
            <a:ext cx="516890" cy="3175"/>
          </a:xfrm>
          <a:custGeom>
            <a:avLst/>
            <a:gdLst/>
            <a:ahLst/>
            <a:cxnLst/>
            <a:rect l="l" t="t" r="r" b="b"/>
            <a:pathLst>
              <a:path w="516889" h="3175">
                <a:moveTo>
                  <a:pt x="0" y="0"/>
                </a:moveTo>
                <a:lnTo>
                  <a:pt x="516636" y="3048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020436" y="2767710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23232" y="2569464"/>
            <a:ext cx="1905" cy="129539"/>
          </a:xfrm>
          <a:custGeom>
            <a:avLst/>
            <a:gdLst/>
            <a:ahLst/>
            <a:cxnLst/>
            <a:rect l="l" t="t" r="r" b="b"/>
            <a:pathLst>
              <a:path w="1904" h="129539">
                <a:moveTo>
                  <a:pt x="0" y="129539"/>
                </a:moveTo>
                <a:lnTo>
                  <a:pt x="1523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65676" y="2569464"/>
            <a:ext cx="513715" cy="3175"/>
          </a:xfrm>
          <a:custGeom>
            <a:avLst/>
            <a:gdLst/>
            <a:ahLst/>
            <a:cxnLst/>
            <a:rect l="l" t="t" r="r" b="b"/>
            <a:pathLst>
              <a:path w="513714" h="3175">
                <a:moveTo>
                  <a:pt x="0" y="0"/>
                </a:moveTo>
                <a:lnTo>
                  <a:pt x="513588" y="3048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505959" y="2767710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08120" y="2569464"/>
            <a:ext cx="0" cy="129539"/>
          </a:xfrm>
          <a:custGeom>
            <a:avLst/>
            <a:gdLst/>
            <a:ahLst/>
            <a:cxnLst/>
            <a:rect l="l" t="t" r="r" b="b"/>
            <a:pathLst>
              <a:path w="0" h="129539">
                <a:moveTo>
                  <a:pt x="0" y="129539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750564" y="2569464"/>
            <a:ext cx="515620" cy="3175"/>
          </a:xfrm>
          <a:custGeom>
            <a:avLst/>
            <a:gdLst/>
            <a:ahLst/>
            <a:cxnLst/>
            <a:rect l="l" t="t" r="r" b="b"/>
            <a:pathLst>
              <a:path w="515620" h="3175">
                <a:moveTo>
                  <a:pt x="0" y="0"/>
                </a:moveTo>
                <a:lnTo>
                  <a:pt x="515112" y="3048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991736" y="2767710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94532" y="2569464"/>
            <a:ext cx="1905" cy="129539"/>
          </a:xfrm>
          <a:custGeom>
            <a:avLst/>
            <a:gdLst/>
            <a:ahLst/>
            <a:cxnLst/>
            <a:rect l="l" t="t" r="r" b="b"/>
            <a:pathLst>
              <a:path w="1904" h="129539">
                <a:moveTo>
                  <a:pt x="0" y="129539"/>
                </a:moveTo>
                <a:lnTo>
                  <a:pt x="1523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236976" y="2569464"/>
            <a:ext cx="513715" cy="3175"/>
          </a:xfrm>
          <a:custGeom>
            <a:avLst/>
            <a:gdLst/>
            <a:ahLst/>
            <a:cxnLst/>
            <a:rect l="l" t="t" r="r" b="b"/>
            <a:pathLst>
              <a:path w="513714" h="3175">
                <a:moveTo>
                  <a:pt x="0" y="0"/>
                </a:moveTo>
                <a:lnTo>
                  <a:pt x="513588" y="3048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473958" y="2767710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956560" y="1929383"/>
            <a:ext cx="2592705" cy="131445"/>
          </a:xfrm>
          <a:custGeom>
            <a:avLst/>
            <a:gdLst/>
            <a:ahLst/>
            <a:cxnLst/>
            <a:rect l="l" t="t" r="r" b="b"/>
            <a:pathLst>
              <a:path w="2592704" h="131444">
                <a:moveTo>
                  <a:pt x="2574290" y="0"/>
                </a:moveTo>
                <a:lnTo>
                  <a:pt x="14985" y="0"/>
                </a:lnTo>
                <a:lnTo>
                  <a:pt x="5968" y="3682"/>
                </a:lnTo>
                <a:lnTo>
                  <a:pt x="0" y="10921"/>
                </a:lnTo>
                <a:lnTo>
                  <a:pt x="0" y="120141"/>
                </a:lnTo>
                <a:lnTo>
                  <a:pt x="5968" y="127380"/>
                </a:lnTo>
                <a:lnTo>
                  <a:pt x="14985" y="131063"/>
                </a:lnTo>
                <a:lnTo>
                  <a:pt x="2574290" y="131063"/>
                </a:lnTo>
                <a:lnTo>
                  <a:pt x="2586354" y="127380"/>
                </a:lnTo>
                <a:lnTo>
                  <a:pt x="2592324" y="120141"/>
                </a:lnTo>
                <a:lnTo>
                  <a:pt x="2592324" y="10921"/>
                </a:lnTo>
                <a:lnTo>
                  <a:pt x="2586354" y="3682"/>
                </a:lnTo>
                <a:lnTo>
                  <a:pt x="2574290" y="0"/>
                </a:lnTo>
                <a:close/>
              </a:path>
            </a:pathLst>
          </a:custGeom>
          <a:solidFill>
            <a:srgbClr val="2AA1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956560" y="1929383"/>
            <a:ext cx="2592705" cy="131445"/>
          </a:xfrm>
          <a:custGeom>
            <a:avLst/>
            <a:gdLst/>
            <a:ahLst/>
            <a:cxnLst/>
            <a:rect l="l" t="t" r="r" b="b"/>
            <a:pathLst>
              <a:path w="2592704" h="131444">
                <a:moveTo>
                  <a:pt x="14985" y="131063"/>
                </a:moveTo>
                <a:lnTo>
                  <a:pt x="2574290" y="131063"/>
                </a:lnTo>
                <a:lnTo>
                  <a:pt x="2586354" y="127380"/>
                </a:lnTo>
                <a:lnTo>
                  <a:pt x="2592324" y="120141"/>
                </a:lnTo>
                <a:lnTo>
                  <a:pt x="2592324" y="10921"/>
                </a:lnTo>
                <a:lnTo>
                  <a:pt x="2586354" y="3682"/>
                </a:lnTo>
                <a:lnTo>
                  <a:pt x="2574290" y="0"/>
                </a:lnTo>
                <a:lnTo>
                  <a:pt x="14985" y="0"/>
                </a:lnTo>
                <a:lnTo>
                  <a:pt x="5968" y="3682"/>
                </a:lnTo>
                <a:lnTo>
                  <a:pt x="0" y="10921"/>
                </a:lnTo>
                <a:lnTo>
                  <a:pt x="0" y="120141"/>
                </a:lnTo>
                <a:lnTo>
                  <a:pt x="5968" y="127380"/>
                </a:lnTo>
                <a:lnTo>
                  <a:pt x="14985" y="131063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989832" y="2205227"/>
            <a:ext cx="2087880" cy="144780"/>
          </a:xfrm>
          <a:custGeom>
            <a:avLst/>
            <a:gdLst/>
            <a:ahLst/>
            <a:cxnLst/>
            <a:rect l="l" t="t" r="r" b="b"/>
            <a:pathLst>
              <a:path w="2087879" h="144780">
                <a:moveTo>
                  <a:pt x="2078863" y="0"/>
                </a:moveTo>
                <a:lnTo>
                  <a:pt x="10921" y="0"/>
                </a:lnTo>
                <a:lnTo>
                  <a:pt x="3682" y="4063"/>
                </a:lnTo>
                <a:lnTo>
                  <a:pt x="0" y="12064"/>
                </a:lnTo>
                <a:lnTo>
                  <a:pt x="0" y="132714"/>
                </a:lnTo>
                <a:lnTo>
                  <a:pt x="3682" y="140716"/>
                </a:lnTo>
                <a:lnTo>
                  <a:pt x="10921" y="144780"/>
                </a:lnTo>
                <a:lnTo>
                  <a:pt x="2078863" y="144780"/>
                </a:lnTo>
                <a:lnTo>
                  <a:pt x="2086102" y="140716"/>
                </a:lnTo>
                <a:lnTo>
                  <a:pt x="2087879" y="132714"/>
                </a:lnTo>
                <a:lnTo>
                  <a:pt x="2087879" y="12064"/>
                </a:lnTo>
                <a:lnTo>
                  <a:pt x="2086102" y="4063"/>
                </a:lnTo>
                <a:lnTo>
                  <a:pt x="207886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989832" y="2205227"/>
            <a:ext cx="2087880" cy="144780"/>
          </a:xfrm>
          <a:custGeom>
            <a:avLst/>
            <a:gdLst/>
            <a:ahLst/>
            <a:cxnLst/>
            <a:rect l="l" t="t" r="r" b="b"/>
            <a:pathLst>
              <a:path w="2087879" h="144780">
                <a:moveTo>
                  <a:pt x="10921" y="144780"/>
                </a:moveTo>
                <a:lnTo>
                  <a:pt x="2078863" y="144780"/>
                </a:lnTo>
                <a:lnTo>
                  <a:pt x="2086102" y="140716"/>
                </a:lnTo>
                <a:lnTo>
                  <a:pt x="2087879" y="132714"/>
                </a:lnTo>
                <a:lnTo>
                  <a:pt x="2087879" y="12064"/>
                </a:lnTo>
                <a:lnTo>
                  <a:pt x="2086102" y="4063"/>
                </a:lnTo>
                <a:lnTo>
                  <a:pt x="2078863" y="0"/>
                </a:lnTo>
                <a:lnTo>
                  <a:pt x="10921" y="0"/>
                </a:lnTo>
                <a:lnTo>
                  <a:pt x="3682" y="4063"/>
                </a:lnTo>
                <a:lnTo>
                  <a:pt x="0" y="12064"/>
                </a:lnTo>
                <a:lnTo>
                  <a:pt x="0" y="132714"/>
                </a:lnTo>
                <a:lnTo>
                  <a:pt x="3682" y="140716"/>
                </a:lnTo>
                <a:lnTo>
                  <a:pt x="10921" y="14478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013959" y="1629155"/>
            <a:ext cx="2123440" cy="144780"/>
          </a:xfrm>
          <a:custGeom>
            <a:avLst/>
            <a:gdLst/>
            <a:ahLst/>
            <a:cxnLst/>
            <a:rect l="l" t="t" r="r" b="b"/>
            <a:pathLst>
              <a:path w="2123440" h="144780">
                <a:moveTo>
                  <a:pt x="2108199" y="0"/>
                </a:moveTo>
                <a:lnTo>
                  <a:pt x="12318" y="0"/>
                </a:lnTo>
                <a:lnTo>
                  <a:pt x="4952" y="2032"/>
                </a:lnTo>
                <a:lnTo>
                  <a:pt x="0" y="10160"/>
                </a:lnTo>
                <a:lnTo>
                  <a:pt x="0" y="134620"/>
                </a:lnTo>
                <a:lnTo>
                  <a:pt x="4952" y="140716"/>
                </a:lnTo>
                <a:lnTo>
                  <a:pt x="12318" y="144780"/>
                </a:lnTo>
                <a:lnTo>
                  <a:pt x="2108199" y="144780"/>
                </a:lnTo>
                <a:lnTo>
                  <a:pt x="2120518" y="140716"/>
                </a:lnTo>
                <a:lnTo>
                  <a:pt x="2122932" y="134620"/>
                </a:lnTo>
                <a:lnTo>
                  <a:pt x="2122932" y="10160"/>
                </a:lnTo>
                <a:lnTo>
                  <a:pt x="2120518" y="2032"/>
                </a:lnTo>
                <a:lnTo>
                  <a:pt x="2108199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013959" y="1629155"/>
            <a:ext cx="2123440" cy="144780"/>
          </a:xfrm>
          <a:custGeom>
            <a:avLst/>
            <a:gdLst/>
            <a:ahLst/>
            <a:cxnLst/>
            <a:rect l="l" t="t" r="r" b="b"/>
            <a:pathLst>
              <a:path w="2123440" h="144780">
                <a:moveTo>
                  <a:pt x="12318" y="144780"/>
                </a:moveTo>
                <a:lnTo>
                  <a:pt x="2108199" y="144780"/>
                </a:lnTo>
                <a:lnTo>
                  <a:pt x="2120518" y="140716"/>
                </a:lnTo>
                <a:lnTo>
                  <a:pt x="2122932" y="134620"/>
                </a:lnTo>
                <a:lnTo>
                  <a:pt x="2122932" y="10160"/>
                </a:lnTo>
                <a:lnTo>
                  <a:pt x="2120518" y="2032"/>
                </a:lnTo>
                <a:lnTo>
                  <a:pt x="2108199" y="0"/>
                </a:lnTo>
                <a:lnTo>
                  <a:pt x="12318" y="0"/>
                </a:lnTo>
                <a:lnTo>
                  <a:pt x="4952" y="2032"/>
                </a:lnTo>
                <a:lnTo>
                  <a:pt x="0" y="10160"/>
                </a:lnTo>
                <a:lnTo>
                  <a:pt x="0" y="134620"/>
                </a:lnTo>
                <a:lnTo>
                  <a:pt x="4952" y="140716"/>
                </a:lnTo>
                <a:lnTo>
                  <a:pt x="12318" y="14478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068567" y="2205227"/>
            <a:ext cx="539750" cy="144780"/>
          </a:xfrm>
          <a:custGeom>
            <a:avLst/>
            <a:gdLst/>
            <a:ahLst/>
            <a:cxnLst/>
            <a:rect l="l" t="t" r="r" b="b"/>
            <a:pathLst>
              <a:path w="539750" h="144780">
                <a:moveTo>
                  <a:pt x="528192" y="0"/>
                </a:moveTo>
                <a:lnTo>
                  <a:pt x="11176" y="0"/>
                </a:lnTo>
                <a:lnTo>
                  <a:pt x="3683" y="4063"/>
                </a:lnTo>
                <a:lnTo>
                  <a:pt x="0" y="12064"/>
                </a:lnTo>
                <a:lnTo>
                  <a:pt x="0" y="132714"/>
                </a:lnTo>
                <a:lnTo>
                  <a:pt x="3683" y="140716"/>
                </a:lnTo>
                <a:lnTo>
                  <a:pt x="11176" y="144780"/>
                </a:lnTo>
                <a:lnTo>
                  <a:pt x="528192" y="144780"/>
                </a:lnTo>
                <a:lnTo>
                  <a:pt x="537590" y="140716"/>
                </a:lnTo>
                <a:lnTo>
                  <a:pt x="539496" y="132714"/>
                </a:lnTo>
                <a:lnTo>
                  <a:pt x="539496" y="12064"/>
                </a:lnTo>
                <a:lnTo>
                  <a:pt x="537590" y="4063"/>
                </a:lnTo>
                <a:lnTo>
                  <a:pt x="52819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068567" y="2205227"/>
            <a:ext cx="539750" cy="144780"/>
          </a:xfrm>
          <a:custGeom>
            <a:avLst/>
            <a:gdLst/>
            <a:ahLst/>
            <a:cxnLst/>
            <a:rect l="l" t="t" r="r" b="b"/>
            <a:pathLst>
              <a:path w="539750" h="144780">
                <a:moveTo>
                  <a:pt x="11176" y="144780"/>
                </a:moveTo>
                <a:lnTo>
                  <a:pt x="528192" y="144780"/>
                </a:lnTo>
                <a:lnTo>
                  <a:pt x="537590" y="140716"/>
                </a:lnTo>
                <a:lnTo>
                  <a:pt x="539496" y="132714"/>
                </a:lnTo>
                <a:lnTo>
                  <a:pt x="539496" y="12064"/>
                </a:lnTo>
                <a:lnTo>
                  <a:pt x="537590" y="4063"/>
                </a:lnTo>
                <a:lnTo>
                  <a:pt x="528192" y="0"/>
                </a:lnTo>
                <a:lnTo>
                  <a:pt x="11176" y="0"/>
                </a:lnTo>
                <a:lnTo>
                  <a:pt x="3683" y="4063"/>
                </a:lnTo>
                <a:lnTo>
                  <a:pt x="0" y="12064"/>
                </a:lnTo>
                <a:lnTo>
                  <a:pt x="0" y="132714"/>
                </a:lnTo>
                <a:lnTo>
                  <a:pt x="3683" y="140716"/>
                </a:lnTo>
                <a:lnTo>
                  <a:pt x="11176" y="14478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733804" y="1502663"/>
            <a:ext cx="675005" cy="83375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200" spc="-5">
                <a:solidFill>
                  <a:srgbClr val="EDEBE0"/>
                </a:solidFill>
                <a:latin typeface="Times New Roman"/>
                <a:cs typeface="Times New Roman"/>
              </a:rPr>
              <a:t>Machine</a:t>
            </a:r>
            <a:r>
              <a:rPr dirty="0" sz="1200" spc="-65">
                <a:solidFill>
                  <a:srgbClr val="EDEBE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DEBE0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200" spc="-5">
                <a:solidFill>
                  <a:srgbClr val="EDEBE0"/>
                </a:solidFill>
                <a:latin typeface="Times New Roman"/>
                <a:cs typeface="Times New Roman"/>
              </a:rPr>
              <a:t>Machine</a:t>
            </a:r>
            <a:r>
              <a:rPr dirty="0" sz="1200" spc="-65">
                <a:solidFill>
                  <a:srgbClr val="EDEBE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DEBE0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1200" spc="-5">
                <a:solidFill>
                  <a:srgbClr val="EDEBE0"/>
                </a:solidFill>
                <a:latin typeface="Times New Roman"/>
                <a:cs typeface="Times New Roman"/>
              </a:rPr>
              <a:t>Machine</a:t>
            </a:r>
            <a:r>
              <a:rPr dirty="0" sz="1200" spc="-65">
                <a:solidFill>
                  <a:srgbClr val="EDEBE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DEBE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464307" y="1482852"/>
            <a:ext cx="5148580" cy="1087120"/>
          </a:xfrm>
          <a:custGeom>
            <a:avLst/>
            <a:gdLst/>
            <a:ahLst/>
            <a:cxnLst/>
            <a:rect l="l" t="t" r="r" b="b"/>
            <a:pathLst>
              <a:path w="5148580" h="1087120">
                <a:moveTo>
                  <a:pt x="0" y="0"/>
                </a:moveTo>
                <a:lnTo>
                  <a:pt x="0" y="1086612"/>
                </a:lnTo>
                <a:lnTo>
                  <a:pt x="5148072" y="1086612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479548" y="2217420"/>
            <a:ext cx="1009015" cy="132715"/>
          </a:xfrm>
          <a:custGeom>
            <a:avLst/>
            <a:gdLst/>
            <a:ahLst/>
            <a:cxnLst/>
            <a:rect l="l" t="t" r="r" b="b"/>
            <a:pathLst>
              <a:path w="1009014" h="132714">
                <a:moveTo>
                  <a:pt x="998347" y="0"/>
                </a:moveTo>
                <a:lnTo>
                  <a:pt x="8762" y="0"/>
                </a:lnTo>
                <a:lnTo>
                  <a:pt x="3556" y="3682"/>
                </a:lnTo>
                <a:lnTo>
                  <a:pt x="0" y="11049"/>
                </a:lnTo>
                <a:lnTo>
                  <a:pt x="0" y="121538"/>
                </a:lnTo>
                <a:lnTo>
                  <a:pt x="3556" y="128904"/>
                </a:lnTo>
                <a:lnTo>
                  <a:pt x="8762" y="132587"/>
                </a:lnTo>
                <a:lnTo>
                  <a:pt x="998347" y="132587"/>
                </a:lnTo>
                <a:lnTo>
                  <a:pt x="1005331" y="128904"/>
                </a:lnTo>
                <a:lnTo>
                  <a:pt x="1008888" y="121538"/>
                </a:lnTo>
                <a:lnTo>
                  <a:pt x="1008888" y="11049"/>
                </a:lnTo>
                <a:lnTo>
                  <a:pt x="1005331" y="3682"/>
                </a:lnTo>
                <a:lnTo>
                  <a:pt x="998347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479548" y="2217420"/>
            <a:ext cx="1009015" cy="132715"/>
          </a:xfrm>
          <a:custGeom>
            <a:avLst/>
            <a:gdLst/>
            <a:ahLst/>
            <a:cxnLst/>
            <a:rect l="l" t="t" r="r" b="b"/>
            <a:pathLst>
              <a:path w="1009014" h="132714">
                <a:moveTo>
                  <a:pt x="8762" y="132587"/>
                </a:moveTo>
                <a:lnTo>
                  <a:pt x="998347" y="132587"/>
                </a:lnTo>
                <a:lnTo>
                  <a:pt x="1005331" y="128904"/>
                </a:lnTo>
                <a:lnTo>
                  <a:pt x="1008888" y="121538"/>
                </a:lnTo>
                <a:lnTo>
                  <a:pt x="1008888" y="11049"/>
                </a:lnTo>
                <a:lnTo>
                  <a:pt x="1005331" y="3682"/>
                </a:lnTo>
                <a:lnTo>
                  <a:pt x="998347" y="0"/>
                </a:lnTo>
                <a:lnTo>
                  <a:pt x="8762" y="0"/>
                </a:lnTo>
                <a:lnTo>
                  <a:pt x="3556" y="3682"/>
                </a:lnTo>
                <a:lnTo>
                  <a:pt x="0" y="11049"/>
                </a:lnTo>
                <a:lnTo>
                  <a:pt x="0" y="121538"/>
                </a:lnTo>
                <a:lnTo>
                  <a:pt x="3556" y="128904"/>
                </a:lnTo>
                <a:lnTo>
                  <a:pt x="8762" y="132587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956560" y="1629155"/>
            <a:ext cx="2075814" cy="152400"/>
          </a:xfrm>
          <a:custGeom>
            <a:avLst/>
            <a:gdLst/>
            <a:ahLst/>
            <a:cxnLst/>
            <a:rect l="l" t="t" r="r" b="b"/>
            <a:pathLst>
              <a:path w="2075814" h="152400">
                <a:moveTo>
                  <a:pt x="2061210" y="0"/>
                </a:moveTo>
                <a:lnTo>
                  <a:pt x="14350" y="0"/>
                </a:lnTo>
                <a:lnTo>
                  <a:pt x="4825" y="2159"/>
                </a:lnTo>
                <a:lnTo>
                  <a:pt x="0" y="10795"/>
                </a:lnTo>
                <a:lnTo>
                  <a:pt x="0" y="141605"/>
                </a:lnTo>
                <a:lnTo>
                  <a:pt x="4825" y="148082"/>
                </a:lnTo>
                <a:lnTo>
                  <a:pt x="14350" y="152400"/>
                </a:lnTo>
                <a:lnTo>
                  <a:pt x="2061210" y="152400"/>
                </a:lnTo>
                <a:lnTo>
                  <a:pt x="2073275" y="148082"/>
                </a:lnTo>
                <a:lnTo>
                  <a:pt x="2075688" y="141605"/>
                </a:lnTo>
                <a:lnTo>
                  <a:pt x="2075688" y="10795"/>
                </a:lnTo>
                <a:lnTo>
                  <a:pt x="2073275" y="2159"/>
                </a:lnTo>
                <a:lnTo>
                  <a:pt x="2061210" y="0"/>
                </a:lnTo>
                <a:close/>
              </a:path>
            </a:pathLst>
          </a:custGeom>
          <a:solidFill>
            <a:srgbClr val="5574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956560" y="1629155"/>
            <a:ext cx="2075814" cy="152400"/>
          </a:xfrm>
          <a:custGeom>
            <a:avLst/>
            <a:gdLst/>
            <a:ahLst/>
            <a:cxnLst/>
            <a:rect l="l" t="t" r="r" b="b"/>
            <a:pathLst>
              <a:path w="2075814" h="152400">
                <a:moveTo>
                  <a:pt x="14350" y="152400"/>
                </a:moveTo>
                <a:lnTo>
                  <a:pt x="2061210" y="152400"/>
                </a:lnTo>
                <a:lnTo>
                  <a:pt x="2073275" y="148082"/>
                </a:lnTo>
                <a:lnTo>
                  <a:pt x="2075688" y="141605"/>
                </a:lnTo>
                <a:lnTo>
                  <a:pt x="2075688" y="10795"/>
                </a:lnTo>
                <a:lnTo>
                  <a:pt x="2073275" y="2159"/>
                </a:lnTo>
                <a:lnTo>
                  <a:pt x="2061210" y="0"/>
                </a:lnTo>
                <a:lnTo>
                  <a:pt x="14350" y="0"/>
                </a:lnTo>
                <a:lnTo>
                  <a:pt x="4825" y="2159"/>
                </a:lnTo>
                <a:lnTo>
                  <a:pt x="0" y="10795"/>
                </a:lnTo>
                <a:lnTo>
                  <a:pt x="0" y="141605"/>
                </a:lnTo>
                <a:lnTo>
                  <a:pt x="4825" y="148082"/>
                </a:lnTo>
                <a:lnTo>
                  <a:pt x="14350" y="15240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493264" y="2564892"/>
            <a:ext cx="0" cy="129539"/>
          </a:xfrm>
          <a:custGeom>
            <a:avLst/>
            <a:gdLst/>
            <a:ahLst/>
            <a:cxnLst/>
            <a:rect l="l" t="t" r="r" b="b"/>
            <a:pathLst>
              <a:path w="0" h="129539">
                <a:moveTo>
                  <a:pt x="0" y="129540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2467482" y="2764663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EDEBE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092952" y="2564892"/>
            <a:ext cx="1905" cy="129539"/>
          </a:xfrm>
          <a:custGeom>
            <a:avLst/>
            <a:gdLst/>
            <a:ahLst/>
            <a:cxnLst/>
            <a:rect l="l" t="t" r="r" b="b"/>
            <a:pathLst>
              <a:path w="1904" h="129539">
                <a:moveTo>
                  <a:pt x="0" y="129540"/>
                </a:moveTo>
                <a:lnTo>
                  <a:pt x="15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1220825" y="999236"/>
            <a:ext cx="463296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6600"/>
                </a:solidFill>
                <a:latin typeface="Times New Roman"/>
                <a:cs typeface="Times New Roman"/>
              </a:rPr>
              <a:t>[0, 2]</a:t>
            </a:r>
            <a:r>
              <a:rPr dirty="0" sz="2000">
                <a:latin typeface="Times New Roman"/>
                <a:cs typeface="Times New Roman"/>
              </a:rPr>
              <a:t>, </a:t>
            </a:r>
            <a:r>
              <a:rPr dirty="0" sz="2000">
                <a:solidFill>
                  <a:srgbClr val="2AA12F"/>
                </a:solidFill>
                <a:latin typeface="Times New Roman"/>
                <a:cs typeface="Times New Roman"/>
              </a:rPr>
              <a:t>[1, 6]</a:t>
            </a:r>
            <a:r>
              <a:rPr dirty="0" sz="2000">
                <a:solidFill>
                  <a:srgbClr val="EDEBE0"/>
                </a:solidFill>
                <a:latin typeface="Times New Roman"/>
                <a:cs typeface="Times New Roman"/>
              </a:rPr>
              <a:t>, </a:t>
            </a:r>
            <a:r>
              <a:rPr dirty="0" sz="2000">
                <a:solidFill>
                  <a:srgbClr val="1F03EE"/>
                </a:solidFill>
                <a:latin typeface="Times New Roman"/>
                <a:cs typeface="Times New Roman"/>
              </a:rPr>
              <a:t>[1, 5]</a:t>
            </a:r>
            <a:r>
              <a:rPr dirty="0" sz="2000">
                <a:latin typeface="Times New Roman"/>
                <a:cs typeface="Times New Roman"/>
              </a:rPr>
              <a:t>, </a:t>
            </a:r>
            <a:r>
              <a:rPr dirty="0" sz="2000">
                <a:solidFill>
                  <a:srgbClr val="6F2F9F"/>
                </a:solidFill>
                <a:latin typeface="Times New Roman"/>
                <a:cs typeface="Times New Roman"/>
              </a:rPr>
              <a:t>[3, 7]</a:t>
            </a:r>
            <a:r>
              <a:rPr dirty="0" sz="2000">
                <a:latin typeface="Times New Roman"/>
                <a:cs typeface="Times New Roman"/>
              </a:rPr>
              <a:t>, </a:t>
            </a:r>
            <a:r>
              <a:rPr dirty="0" sz="2000">
                <a:solidFill>
                  <a:srgbClr val="663300"/>
                </a:solidFill>
                <a:latin typeface="Times New Roman"/>
                <a:cs typeface="Times New Roman"/>
              </a:rPr>
              <a:t>[5, 9]</a:t>
            </a:r>
            <a:r>
              <a:rPr dirty="0" sz="2000">
                <a:latin typeface="Times New Roman"/>
                <a:cs typeface="Times New Roman"/>
              </a:rPr>
              <a:t>, </a:t>
            </a:r>
            <a:r>
              <a:rPr dirty="0" sz="2000">
                <a:solidFill>
                  <a:srgbClr val="1F487C"/>
                </a:solidFill>
                <a:latin typeface="Times New Roman"/>
                <a:cs typeface="Times New Roman"/>
              </a:rPr>
              <a:t>[6, 8]</a:t>
            </a:r>
            <a:r>
              <a:rPr dirty="0" sz="2000">
                <a:latin typeface="Times New Roman"/>
                <a:cs typeface="Times New Roman"/>
              </a:rPr>
              <a:t>, </a:t>
            </a:r>
            <a:r>
              <a:rPr dirty="0" sz="2000">
                <a:solidFill>
                  <a:srgbClr val="808080"/>
                </a:solidFill>
                <a:latin typeface="Times New Roman"/>
                <a:cs typeface="Times New Roman"/>
              </a:rPr>
              <a:t>[7,</a:t>
            </a:r>
            <a:r>
              <a:rPr dirty="0" sz="2000" spc="-21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808080"/>
                </a:solidFill>
                <a:latin typeface="Times New Roman"/>
                <a:cs typeface="Times New Roman"/>
              </a:rPr>
              <a:t>8]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146</a:t>
            </a:fld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1769" y="361569"/>
            <a:ext cx="5219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Times New Roman"/>
                <a:cs typeface="Times New Roman"/>
              </a:rPr>
              <a:t>Job </a:t>
            </a:r>
            <a:r>
              <a:rPr dirty="0">
                <a:latin typeface="Times New Roman"/>
                <a:cs typeface="Times New Roman"/>
              </a:rPr>
              <a:t>Scheduling Python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code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019555"/>
            <a:ext cx="8229600" cy="5290185"/>
          </a:xfrm>
          <a:custGeom>
            <a:avLst/>
            <a:gdLst/>
            <a:ahLst/>
            <a:cxnLst/>
            <a:rect l="l" t="t" r="r" b="b"/>
            <a:pathLst>
              <a:path w="8229600" h="5290185">
                <a:moveTo>
                  <a:pt x="0" y="5289804"/>
                </a:moveTo>
                <a:lnTo>
                  <a:pt x="8229600" y="5289804"/>
                </a:lnTo>
                <a:lnTo>
                  <a:pt x="8229600" y="0"/>
                </a:lnTo>
                <a:lnTo>
                  <a:pt x="0" y="0"/>
                </a:lnTo>
                <a:lnTo>
                  <a:pt x="0" y="528980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1019555"/>
            <a:ext cx="8229600" cy="5290185"/>
          </a:xfrm>
          <a:custGeom>
            <a:avLst/>
            <a:gdLst/>
            <a:ahLst/>
            <a:cxnLst/>
            <a:rect l="l" t="t" r="r" b="b"/>
            <a:pathLst>
              <a:path w="8229600" h="5290185">
                <a:moveTo>
                  <a:pt x="0" y="5289804"/>
                </a:moveTo>
                <a:lnTo>
                  <a:pt x="8229600" y="5289804"/>
                </a:lnTo>
                <a:lnTo>
                  <a:pt x="8229600" y="0"/>
                </a:lnTo>
                <a:lnTo>
                  <a:pt x="0" y="0"/>
                </a:lnTo>
                <a:lnTo>
                  <a:pt x="0" y="528980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5940" y="979449"/>
            <a:ext cx="6623050" cy="5328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0380" marR="3670300" indent="-488315">
              <a:lnSpc>
                <a:spcPct val="120600"/>
              </a:lnSpc>
              <a:spcBef>
                <a:spcPts val="100"/>
              </a:spcBef>
            </a:pPr>
            <a:r>
              <a:rPr dirty="0" sz="1600" spc="-5">
                <a:latin typeface="Courier New"/>
                <a:cs typeface="Courier New"/>
              </a:rPr>
              <a:t>def jobScheduling(jobs):  schedule = []  noMachine =</a:t>
            </a:r>
            <a:r>
              <a:rPr dirty="0" sz="1600" spc="-1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0</a:t>
            </a:r>
            <a:endParaRPr sz="1600">
              <a:latin typeface="Courier New"/>
              <a:cs typeface="Courier New"/>
            </a:endParaRPr>
          </a:p>
          <a:p>
            <a:pPr marL="500380" marR="4160520">
              <a:lnSpc>
                <a:spcPct val="120600"/>
              </a:lnSpc>
              <a:spcBef>
                <a:spcPts val="15"/>
              </a:spcBef>
            </a:pPr>
            <a:r>
              <a:rPr dirty="0" sz="1600" spc="-5">
                <a:latin typeface="Courier New"/>
                <a:cs typeface="Courier New"/>
              </a:rPr>
              <a:t>L = sorted(jobs)  while</a:t>
            </a:r>
            <a:r>
              <a:rPr dirty="0" sz="1600" spc="-1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L:</a:t>
            </a:r>
            <a:endParaRPr sz="1600">
              <a:latin typeface="Courier New"/>
              <a:cs typeface="Courier New"/>
            </a:endParaRPr>
          </a:p>
          <a:p>
            <a:pPr marL="989330" marR="3792220">
              <a:lnSpc>
                <a:spcPts val="2330"/>
              </a:lnSpc>
              <a:spcBef>
                <a:spcPts val="130"/>
              </a:spcBef>
            </a:pPr>
            <a:r>
              <a:rPr dirty="0" sz="1600" spc="-5">
                <a:latin typeface="Courier New"/>
                <a:cs typeface="Courier New"/>
              </a:rPr>
              <a:t>task = L.pop(0)  found =</a:t>
            </a:r>
            <a:r>
              <a:rPr dirty="0" sz="1600" spc="-3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False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  <a:spcBef>
                <a:spcPts val="250"/>
              </a:spcBef>
            </a:pPr>
            <a:r>
              <a:rPr dirty="0" sz="1600" spc="-5">
                <a:latin typeface="Courier New"/>
                <a:cs typeface="Courier New"/>
              </a:rPr>
              <a:t>for mi in</a:t>
            </a:r>
            <a:r>
              <a:rPr dirty="0" sz="1600" spc="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schedule:</a:t>
            </a:r>
            <a:endParaRPr sz="1600">
              <a:latin typeface="Courier New"/>
              <a:cs typeface="Courier New"/>
            </a:endParaRPr>
          </a:p>
          <a:p>
            <a:pPr marL="1478915">
              <a:lnSpc>
                <a:spcPct val="100000"/>
              </a:lnSpc>
              <a:spcBef>
                <a:spcPts val="400"/>
              </a:spcBef>
            </a:pPr>
            <a:r>
              <a:rPr dirty="0" sz="1600" spc="-5">
                <a:latin typeface="Courier New"/>
                <a:cs typeface="Courier New"/>
              </a:rPr>
              <a:t>if mi[1] &lt;=</a:t>
            </a:r>
            <a:r>
              <a:rPr dirty="0" sz="1600" spc="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task[0]:</a:t>
            </a:r>
            <a:endParaRPr sz="1600">
              <a:latin typeface="Courier New"/>
              <a:cs typeface="Courier New"/>
            </a:endParaRPr>
          </a:p>
          <a:p>
            <a:pPr marL="1966595" marR="2815590">
              <a:lnSpc>
                <a:spcPct val="120900"/>
              </a:lnSpc>
              <a:spcBef>
                <a:spcPts val="5"/>
              </a:spcBef>
            </a:pPr>
            <a:r>
              <a:rPr dirty="0" sz="1600" spc="-10">
                <a:latin typeface="Courier New"/>
                <a:cs typeface="Courier New"/>
              </a:rPr>
              <a:t>m</a:t>
            </a:r>
            <a:r>
              <a:rPr dirty="0" sz="1600" spc="-5">
                <a:latin typeface="Courier New"/>
                <a:cs typeface="Courier New"/>
              </a:rPr>
              <a:t>i</a:t>
            </a:r>
            <a:r>
              <a:rPr dirty="0" sz="1600" spc="0">
                <a:latin typeface="Courier New"/>
                <a:cs typeface="Courier New"/>
              </a:rPr>
              <a:t>.</a:t>
            </a:r>
            <a:r>
              <a:rPr dirty="0" sz="1600" spc="-10">
                <a:latin typeface="Courier New"/>
                <a:cs typeface="Courier New"/>
              </a:rPr>
              <a:t>a</a:t>
            </a:r>
            <a:r>
              <a:rPr dirty="0" sz="1600" spc="-5">
                <a:latin typeface="Courier New"/>
                <a:cs typeface="Courier New"/>
              </a:rPr>
              <a:t>p</a:t>
            </a:r>
            <a:r>
              <a:rPr dirty="0" sz="1600" spc="-10">
                <a:latin typeface="Courier New"/>
                <a:cs typeface="Courier New"/>
              </a:rPr>
              <a:t>p</a:t>
            </a:r>
            <a:r>
              <a:rPr dirty="0" sz="1600" spc="-5">
                <a:latin typeface="Courier New"/>
                <a:cs typeface="Courier New"/>
              </a:rPr>
              <a:t>e</a:t>
            </a:r>
            <a:r>
              <a:rPr dirty="0" sz="1600" spc="0">
                <a:latin typeface="Courier New"/>
                <a:cs typeface="Courier New"/>
              </a:rPr>
              <a:t>nd</a:t>
            </a:r>
            <a:r>
              <a:rPr dirty="0" sz="1600" spc="-5">
                <a:latin typeface="Courier New"/>
                <a:cs typeface="Courier New"/>
              </a:rPr>
              <a:t>(task)  </a:t>
            </a:r>
            <a:r>
              <a:rPr dirty="0" sz="1600" spc="-5">
                <a:latin typeface="Courier New"/>
                <a:cs typeface="Courier New"/>
              </a:rPr>
              <a:t>mi[1] = task[1]  found = </a:t>
            </a:r>
            <a:r>
              <a:rPr dirty="0" sz="1600" spc="-10">
                <a:latin typeface="Courier New"/>
                <a:cs typeface="Courier New"/>
              </a:rPr>
              <a:t>True  </a:t>
            </a:r>
            <a:r>
              <a:rPr dirty="0" sz="1600" spc="-5">
                <a:latin typeface="Courier New"/>
                <a:cs typeface="Courier New"/>
              </a:rPr>
              <a:t>break;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  <a:spcBef>
                <a:spcPts val="395"/>
              </a:spcBef>
            </a:pPr>
            <a:r>
              <a:rPr dirty="0" sz="1600" spc="-5">
                <a:latin typeface="Courier New"/>
                <a:cs typeface="Courier New"/>
              </a:rPr>
              <a:t>if not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found:</a:t>
            </a:r>
            <a:endParaRPr sz="1600">
              <a:latin typeface="Courier New"/>
              <a:cs typeface="Courier New"/>
            </a:endParaRPr>
          </a:p>
          <a:p>
            <a:pPr marL="1478915" marR="5080">
              <a:lnSpc>
                <a:spcPts val="2330"/>
              </a:lnSpc>
              <a:spcBef>
                <a:spcPts val="135"/>
              </a:spcBef>
            </a:pPr>
            <a:r>
              <a:rPr dirty="0" sz="1600" spc="-5">
                <a:latin typeface="Courier New"/>
                <a:cs typeface="Courier New"/>
              </a:rPr>
              <a:t>noMachine += 1  schedule.append(["Machine"+str(noMachine),</a:t>
            </a:r>
            <a:endParaRPr sz="1600">
              <a:latin typeface="Courier New"/>
              <a:cs typeface="Courier New"/>
            </a:endParaRPr>
          </a:p>
          <a:p>
            <a:pPr marL="3366135">
              <a:lnSpc>
                <a:spcPct val="100000"/>
              </a:lnSpc>
              <a:spcBef>
                <a:spcPts val="245"/>
              </a:spcBef>
            </a:pPr>
            <a:r>
              <a:rPr dirty="0" sz="1600" spc="-5">
                <a:latin typeface="Courier New"/>
                <a:cs typeface="Courier New"/>
              </a:rPr>
              <a:t>task[1],</a:t>
            </a:r>
            <a:r>
              <a:rPr dirty="0" sz="1600" spc="-1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task])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400"/>
              </a:spcBef>
            </a:pPr>
            <a:r>
              <a:rPr dirty="0" sz="1600" spc="-5">
                <a:latin typeface="Courier New"/>
                <a:cs typeface="Courier New"/>
              </a:rPr>
              <a:t>return schedule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146</a:t>
            </a:fld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8388" y="361569"/>
            <a:ext cx="59690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Times New Roman"/>
                <a:cs typeface="Times New Roman"/>
              </a:rPr>
              <a:t>Job </a:t>
            </a:r>
            <a:r>
              <a:rPr dirty="0">
                <a:latin typeface="Times New Roman"/>
                <a:cs typeface="Times New Roman"/>
              </a:rPr>
              <a:t>Scheduling Python </a:t>
            </a:r>
            <a:r>
              <a:rPr dirty="0" spc="-5">
                <a:latin typeface="Times New Roman"/>
                <a:cs typeface="Times New Roman"/>
              </a:rPr>
              <a:t>test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code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12747"/>
            <a:ext cx="8229600" cy="4714240"/>
          </a:xfrm>
          <a:custGeom>
            <a:avLst/>
            <a:gdLst/>
            <a:ahLst/>
            <a:cxnLst/>
            <a:rect l="l" t="t" r="r" b="b"/>
            <a:pathLst>
              <a:path w="8229600" h="4714240">
                <a:moveTo>
                  <a:pt x="0" y="4713732"/>
                </a:moveTo>
                <a:lnTo>
                  <a:pt x="8229600" y="4713732"/>
                </a:lnTo>
                <a:lnTo>
                  <a:pt x="8229600" y="0"/>
                </a:lnTo>
                <a:lnTo>
                  <a:pt x="0" y="0"/>
                </a:lnTo>
                <a:lnTo>
                  <a:pt x="0" y="471373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1412747"/>
            <a:ext cx="8229600" cy="4714240"/>
          </a:xfrm>
          <a:custGeom>
            <a:avLst/>
            <a:gdLst/>
            <a:ahLst/>
            <a:cxnLst/>
            <a:rect l="l" t="t" r="r" b="b"/>
            <a:pathLst>
              <a:path w="8229600" h="4714240">
                <a:moveTo>
                  <a:pt x="0" y="4713732"/>
                </a:moveTo>
                <a:lnTo>
                  <a:pt x="8229600" y="4713732"/>
                </a:lnTo>
                <a:lnTo>
                  <a:pt x="8229600" y="0"/>
                </a:lnTo>
                <a:lnTo>
                  <a:pt x="0" y="0"/>
                </a:lnTo>
                <a:lnTo>
                  <a:pt x="0" y="47137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5940" y="1418590"/>
            <a:ext cx="7940675" cy="1626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ourier New"/>
                <a:cs typeface="Courier New"/>
              </a:rPr>
              <a:t>jobs </a:t>
            </a:r>
            <a:r>
              <a:rPr dirty="0" sz="1800">
                <a:latin typeface="Courier New"/>
                <a:cs typeface="Courier New"/>
              </a:rPr>
              <a:t>= </a:t>
            </a:r>
            <a:r>
              <a:rPr dirty="0" sz="1800" spc="-10">
                <a:latin typeface="Courier New"/>
                <a:cs typeface="Courier New"/>
              </a:rPr>
              <a:t>[(7, </a:t>
            </a:r>
            <a:r>
              <a:rPr dirty="0" sz="1800" spc="-5">
                <a:latin typeface="Courier New"/>
                <a:cs typeface="Courier New"/>
              </a:rPr>
              <a:t>8, </a:t>
            </a:r>
            <a:r>
              <a:rPr dirty="0" sz="1800" spc="-10">
                <a:latin typeface="Courier New"/>
                <a:cs typeface="Courier New"/>
              </a:rPr>
              <a:t>'t1'), </a:t>
            </a:r>
            <a:r>
              <a:rPr dirty="0" sz="1800" spc="-5">
                <a:latin typeface="Courier New"/>
                <a:cs typeface="Courier New"/>
              </a:rPr>
              <a:t>(3, </a:t>
            </a:r>
            <a:r>
              <a:rPr dirty="0" sz="1800" spc="-10">
                <a:latin typeface="Courier New"/>
                <a:cs typeface="Courier New"/>
              </a:rPr>
              <a:t>7, 't2'), (1, 5, 't3'), (5, 9,</a:t>
            </a:r>
            <a:r>
              <a:rPr dirty="0" sz="1800" spc="-7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'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Courier New"/>
                <a:cs typeface="Courier New"/>
              </a:rPr>
              <a:t>t4'), (0, 2, 't5'), (6, 8, 't6'), (1, </a:t>
            </a:r>
            <a:r>
              <a:rPr dirty="0" sz="1800" spc="-5">
                <a:latin typeface="Courier New"/>
                <a:cs typeface="Courier New"/>
              </a:rPr>
              <a:t>6,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't7')]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10">
                <a:latin typeface="Courier New"/>
                <a:cs typeface="Courier New"/>
              </a:rPr>
              <a:t>schedule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jobScheduling(jobs)</a:t>
            </a:r>
            <a:endParaRPr sz="1800">
              <a:latin typeface="Courier New"/>
              <a:cs typeface="Courier New"/>
            </a:endParaRPr>
          </a:p>
          <a:p>
            <a:pPr marL="12700" marR="544195">
              <a:lnSpc>
                <a:spcPct val="127800"/>
              </a:lnSpc>
            </a:pPr>
            <a:r>
              <a:rPr dirty="0" sz="1800" spc="-10">
                <a:latin typeface="Courier New"/>
                <a:cs typeface="Courier New"/>
              </a:rPr>
              <a:t>print("The number of used machines is", len(schedule))  print(schedule)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146</a:t>
            </a:fld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146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1846" y="366140"/>
            <a:ext cx="940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논의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38097"/>
            <a:ext cx="7962900" cy="2491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앞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Python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code</a:t>
            </a:r>
            <a:r>
              <a:rPr dirty="0" sz="2800" spc="-5">
                <a:latin typeface="돋움"/>
                <a:cs typeface="돋움"/>
              </a:rPr>
              <a:t>에서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다음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code</a:t>
            </a:r>
            <a:r>
              <a:rPr dirty="0" sz="2800" spc="-5">
                <a:latin typeface="돋움"/>
                <a:cs typeface="돋움"/>
              </a:rPr>
              <a:t>가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수행시간</a:t>
            </a:r>
            <a:r>
              <a:rPr dirty="0" sz="2800" spc="-21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중복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검  사로서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충분한가</a:t>
            </a:r>
            <a:r>
              <a:rPr dirty="0" sz="2800" spc="-5"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60"/>
              </a:spcBef>
            </a:pPr>
            <a:r>
              <a:rPr dirty="0" sz="2400">
                <a:latin typeface="Arial"/>
                <a:cs typeface="Arial"/>
              </a:rPr>
              <a:t>– </a:t>
            </a:r>
            <a:r>
              <a:rPr dirty="0" sz="2400">
                <a:latin typeface="Times New Roman"/>
                <a:cs typeface="Times New Roman"/>
              </a:rPr>
              <a:t>if </a:t>
            </a:r>
            <a:r>
              <a:rPr dirty="0" sz="2400" spc="-5">
                <a:latin typeface="Times New Roman"/>
                <a:cs typeface="Times New Roman"/>
              </a:rPr>
              <a:t>mi[1] </a:t>
            </a:r>
            <a:r>
              <a:rPr dirty="0" sz="2400">
                <a:latin typeface="Times New Roman"/>
                <a:cs typeface="Times New Roman"/>
              </a:rPr>
              <a:t>&lt;=</a:t>
            </a:r>
            <a:r>
              <a:rPr dirty="0" sz="2400" spc="-4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task[0]:</a:t>
            </a:r>
            <a:endParaRPr sz="2400">
              <a:latin typeface="Times New Roman"/>
              <a:cs typeface="Times New Roman"/>
            </a:endParaRPr>
          </a:p>
          <a:p>
            <a:pPr lvl="1" marL="1155700" indent="-2286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000" spc="-5">
                <a:latin typeface="Times New Roman"/>
                <a:cs typeface="Times New Roman"/>
              </a:rPr>
              <a:t>mi[1]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0">
                <a:latin typeface="돋움"/>
                <a:cs typeface="돋움"/>
              </a:rPr>
              <a:t>은</a:t>
            </a:r>
            <a:r>
              <a:rPr dirty="0" sz="2000" spc="-175">
                <a:latin typeface="돋움"/>
                <a:cs typeface="돋움"/>
              </a:rPr>
              <a:t> </a:t>
            </a:r>
            <a:r>
              <a:rPr dirty="0" sz="2000" spc="0">
                <a:latin typeface="돋움"/>
                <a:cs typeface="돋움"/>
              </a:rPr>
              <a:t>해당</a:t>
            </a:r>
            <a:r>
              <a:rPr dirty="0" sz="2000" spc="-185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머신의</a:t>
            </a:r>
            <a:r>
              <a:rPr dirty="0" sz="2000" spc="-20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마지막</a:t>
            </a:r>
            <a:r>
              <a:rPr dirty="0" sz="2000" spc="-185">
                <a:latin typeface="돋움"/>
                <a:cs typeface="돋움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task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돋움"/>
                <a:cs typeface="돋움"/>
              </a:rPr>
              <a:t>종료시각</a:t>
            </a:r>
            <a:endParaRPr sz="2000">
              <a:latin typeface="돋움"/>
              <a:cs typeface="돋움"/>
            </a:endParaRPr>
          </a:p>
          <a:p>
            <a:pPr lvl="1" marL="1155700" indent="-2286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latin typeface="Times New Roman"/>
                <a:cs typeface="Times New Roman"/>
              </a:rPr>
              <a:t>task[0]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돋움"/>
                <a:cs typeface="돋움"/>
              </a:rPr>
              <a:t>은</a:t>
            </a:r>
            <a:r>
              <a:rPr dirty="0" sz="2000" spc="-18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할당되려는</a:t>
            </a:r>
            <a:r>
              <a:rPr dirty="0" sz="2000" spc="-195">
                <a:latin typeface="돋움"/>
                <a:cs typeface="돋움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task</a:t>
            </a:r>
            <a:r>
              <a:rPr dirty="0" sz="2000">
                <a:latin typeface="돋움"/>
                <a:cs typeface="돋움"/>
              </a:rPr>
              <a:t>의</a:t>
            </a:r>
            <a:r>
              <a:rPr dirty="0" sz="2000" spc="-18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시작시각</a:t>
            </a:r>
            <a:endParaRPr sz="2000">
              <a:latin typeface="돋움"/>
              <a:cs typeface="돋움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</a:pPr>
            <a:r>
              <a:rPr dirty="0" sz="2400">
                <a:latin typeface="Arial"/>
                <a:cs typeface="Arial"/>
              </a:rPr>
              <a:t>–</a:t>
            </a:r>
            <a:r>
              <a:rPr dirty="0" sz="2400" spc="240">
                <a:latin typeface="Arial"/>
                <a:cs typeface="Arial"/>
              </a:rPr>
              <a:t> </a:t>
            </a:r>
            <a:r>
              <a:rPr dirty="0" sz="2400">
                <a:latin typeface="돋움"/>
                <a:cs typeface="돋움"/>
              </a:rPr>
              <a:t>중간에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빈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공간이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있으면</a:t>
            </a:r>
            <a:r>
              <a:rPr dirty="0" sz="2400" spc="-204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어떻게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하나</a:t>
            </a:r>
            <a:r>
              <a:rPr dirty="0" sz="240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응</a:t>
            </a:r>
            <a:r>
              <a:rPr dirty="0" spc="-395"/>
              <a:t> </a:t>
            </a:r>
            <a:r>
              <a:rPr dirty="0"/>
              <a:t>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60901"/>
            <a:ext cx="4546600" cy="203898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10">
                <a:latin typeface="돋움"/>
                <a:cs typeface="돋움"/>
              </a:rPr>
              <a:t>비즈니스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프로세싱</a:t>
            </a:r>
            <a:endParaRPr sz="2800">
              <a:latin typeface="돋움"/>
              <a:cs typeface="돋움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공장 생산</a:t>
            </a:r>
            <a:r>
              <a:rPr dirty="0" sz="2800" spc="-46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공정</a:t>
            </a:r>
            <a:endParaRPr sz="2800">
              <a:latin typeface="돋움"/>
              <a:cs typeface="돋움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강의실</a:t>
            </a:r>
            <a:r>
              <a:rPr dirty="0" sz="2800" spc="-5">
                <a:latin typeface="Times New Roman"/>
                <a:cs typeface="Times New Roman"/>
              </a:rPr>
              <a:t>/</a:t>
            </a:r>
            <a:r>
              <a:rPr dirty="0" sz="2800" spc="-5">
                <a:latin typeface="돋움"/>
                <a:cs typeface="돋움"/>
              </a:rPr>
              <a:t>세미나 룸</a:t>
            </a:r>
            <a:r>
              <a:rPr dirty="0" sz="2800" spc="-45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배정</a:t>
            </a:r>
            <a:endParaRPr sz="2800">
              <a:latin typeface="돋움"/>
              <a:cs typeface="돋움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컴퓨터</a:t>
            </a:r>
            <a:r>
              <a:rPr dirty="0" sz="2800" spc="-26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태스크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스케줄링</a:t>
            </a:r>
            <a:r>
              <a:rPr dirty="0" sz="2800" spc="-26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등</a:t>
            </a:r>
            <a:endParaRPr sz="2800">
              <a:latin typeface="돋움"/>
              <a:cs typeface="돋움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146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1846" y="366140"/>
            <a:ext cx="940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퀴즈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38097"/>
            <a:ext cx="7904480" cy="1306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6</a:t>
            </a:r>
            <a:r>
              <a:rPr dirty="0" sz="2800" spc="-5">
                <a:latin typeface="돋움"/>
                <a:cs typeface="돋움"/>
              </a:rPr>
              <a:t>쪽의 동전 거스름돈 </a:t>
            </a:r>
            <a:r>
              <a:rPr dirty="0" sz="2800" spc="-10">
                <a:latin typeface="돋움"/>
                <a:cs typeface="돋움"/>
              </a:rPr>
              <a:t>알고리즘을 반복문을 사용  </a:t>
            </a:r>
            <a:r>
              <a:rPr dirty="0" sz="2800" spc="-5">
                <a:latin typeface="돋움"/>
                <a:cs typeface="돋움"/>
              </a:rPr>
              <a:t>하지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않도록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변경할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수</a:t>
            </a:r>
            <a:r>
              <a:rPr dirty="0" sz="2800" spc="-254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있는가</a:t>
            </a:r>
            <a:r>
              <a:rPr dirty="0" sz="2800" spc="-5">
                <a:latin typeface="Times New Roman"/>
                <a:cs typeface="Times New Roman"/>
              </a:rPr>
              <a:t>?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있다면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그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방법은  무엇인가</a:t>
            </a:r>
            <a:r>
              <a:rPr dirty="0" sz="2800" spc="-5"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146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5045" y="366140"/>
            <a:ext cx="30753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imes New Roman"/>
                <a:cs typeface="Times New Roman"/>
              </a:rPr>
              <a:t>4.7 </a:t>
            </a:r>
            <a:r>
              <a:rPr dirty="0" spc="25" b="1">
                <a:latin typeface="돋움"/>
                <a:cs typeface="돋움"/>
              </a:rPr>
              <a:t>허프만</a:t>
            </a:r>
            <a:r>
              <a:rPr dirty="0" spc="-465" b="1">
                <a:latin typeface="돋움"/>
                <a:cs typeface="돋움"/>
              </a:rPr>
              <a:t> </a:t>
            </a:r>
            <a:r>
              <a:rPr dirty="0" spc="10" b="1">
                <a:latin typeface="돋움"/>
                <a:cs typeface="돋움"/>
              </a:rPr>
              <a:t>압축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38097"/>
            <a:ext cx="8055609" cy="44475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1219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600">
                <a:latin typeface="돋움"/>
                <a:cs typeface="돋움"/>
              </a:rPr>
              <a:t>파일의</a:t>
            </a:r>
            <a:r>
              <a:rPr dirty="0" sz="2600" spc="-245">
                <a:latin typeface="돋움"/>
                <a:cs typeface="돋움"/>
              </a:rPr>
              <a:t> </a:t>
            </a:r>
            <a:r>
              <a:rPr dirty="0" sz="2600" spc="0">
                <a:latin typeface="돋움"/>
                <a:cs typeface="돋움"/>
              </a:rPr>
              <a:t>각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문자가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8-bit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돋움"/>
                <a:cs typeface="돋움"/>
              </a:rPr>
              <a:t>아스키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(ASCII)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0">
                <a:latin typeface="돋움"/>
                <a:cs typeface="돋움"/>
              </a:rPr>
              <a:t>코드로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저장되  면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돋움"/>
                <a:cs typeface="돋움"/>
              </a:rPr>
              <a:t>그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파일의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bit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돋움"/>
                <a:cs typeface="돋움"/>
              </a:rPr>
              <a:t>수는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8</a:t>
            </a:r>
            <a:r>
              <a:rPr dirty="0" sz="2600">
                <a:latin typeface="돋움"/>
                <a:cs typeface="돋움"/>
              </a:rPr>
              <a:t>×</a:t>
            </a:r>
            <a:r>
              <a:rPr dirty="0" sz="2600">
                <a:latin typeface="Times New Roman"/>
                <a:cs typeface="Times New Roman"/>
              </a:rPr>
              <a:t>(</a:t>
            </a:r>
            <a:r>
              <a:rPr dirty="0" sz="2600">
                <a:latin typeface="돋움"/>
                <a:cs typeface="돋움"/>
              </a:rPr>
              <a:t>파일의</a:t>
            </a:r>
            <a:r>
              <a:rPr dirty="0" sz="2600" spc="-26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문자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수</a:t>
            </a:r>
            <a:r>
              <a:rPr dirty="0" sz="2600">
                <a:latin typeface="Times New Roman"/>
                <a:cs typeface="Times New Roman"/>
              </a:rPr>
              <a:t>)</a:t>
            </a:r>
            <a:r>
              <a:rPr dirty="0" sz="2600">
                <a:latin typeface="돋움"/>
                <a:cs typeface="돋움"/>
              </a:rPr>
              <a:t>이다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600">
                <a:latin typeface="돋움"/>
                <a:cs typeface="돋움"/>
              </a:rPr>
              <a:t>이와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같이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파일의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각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문자는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아스키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(ASCII)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돋움"/>
                <a:cs typeface="돋움"/>
              </a:rPr>
              <a:t>코드의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경  </a:t>
            </a:r>
            <a:r>
              <a:rPr dirty="0" sz="2600" spc="0">
                <a:latin typeface="돋움"/>
                <a:cs typeface="돋움"/>
              </a:rPr>
              <a:t>우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고정된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크기의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코드로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표현된다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5600" marR="10795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600">
                <a:latin typeface="돋움"/>
                <a:cs typeface="돋움"/>
              </a:rPr>
              <a:t>이러한 고정된 크기의 코드로 구성된 파일을 저장하  거나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전송할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때</a:t>
            </a:r>
            <a:r>
              <a:rPr dirty="0" sz="2600" spc="-22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파일의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크기를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줄이고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돋움"/>
                <a:cs typeface="돋움"/>
              </a:rPr>
              <a:t>필요</a:t>
            </a:r>
            <a:r>
              <a:rPr dirty="0" sz="2600" spc="-22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시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원래의  파일로 변환할 </a:t>
            </a:r>
            <a:r>
              <a:rPr dirty="0" sz="2600" spc="0">
                <a:latin typeface="돋움"/>
                <a:cs typeface="돋움"/>
              </a:rPr>
              <a:t>수 </a:t>
            </a:r>
            <a:r>
              <a:rPr dirty="0" sz="2600">
                <a:latin typeface="돋움"/>
                <a:cs typeface="돋움"/>
              </a:rPr>
              <a:t>있으면</a:t>
            </a:r>
            <a:r>
              <a:rPr dirty="0" sz="2600">
                <a:latin typeface="Times New Roman"/>
                <a:cs typeface="Times New Roman"/>
              </a:rPr>
              <a:t>, </a:t>
            </a:r>
            <a:r>
              <a:rPr dirty="0" sz="2600">
                <a:latin typeface="돋움"/>
                <a:cs typeface="돋움"/>
              </a:rPr>
              <a:t>메모리 공간을 효율적으로  사용할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수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있고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돋움"/>
                <a:cs typeface="돋움"/>
              </a:rPr>
              <a:t>파일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전송</a:t>
            </a:r>
            <a:r>
              <a:rPr dirty="0" sz="2600" spc="-22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시간을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단축시킬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수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있다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5600" marR="288925" indent="-34290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600">
                <a:latin typeface="돋움"/>
                <a:cs typeface="돋움"/>
              </a:rPr>
              <a:t>주어진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파일의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크기를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줄이는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방법을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solidFill>
                  <a:srgbClr val="FF0000"/>
                </a:solidFill>
                <a:latin typeface="돋움"/>
                <a:cs typeface="돋움"/>
              </a:rPr>
              <a:t>파일</a:t>
            </a:r>
            <a:r>
              <a:rPr dirty="0" sz="2600" spc="-240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2600">
                <a:solidFill>
                  <a:srgbClr val="FF0000"/>
                </a:solidFill>
                <a:latin typeface="돋움"/>
                <a:cs typeface="돋움"/>
              </a:rPr>
              <a:t>압축</a:t>
            </a:r>
            <a:r>
              <a:rPr dirty="0" sz="2600" spc="-229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(file  </a:t>
            </a:r>
            <a:r>
              <a:rPr dirty="0" sz="2600">
                <a:latin typeface="Times New Roman"/>
                <a:cs typeface="Times New Roman"/>
              </a:rPr>
              <a:t>compression)</a:t>
            </a:r>
            <a:r>
              <a:rPr dirty="0" sz="2600">
                <a:latin typeface="돋움"/>
                <a:cs typeface="돋움"/>
              </a:rPr>
              <a:t>이라고</a:t>
            </a:r>
            <a:r>
              <a:rPr dirty="0" sz="2600" spc="-254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한다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146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545" y="366140"/>
            <a:ext cx="34550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허프만 압축</a:t>
            </a:r>
            <a:r>
              <a:rPr dirty="0" spc="-705"/>
              <a:t> </a:t>
            </a:r>
            <a:r>
              <a:rPr dirty="0"/>
              <a:t>개요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38097"/>
            <a:ext cx="8050530" cy="44596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5600" marR="17081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2600">
                <a:latin typeface="돋움"/>
                <a:cs typeface="돋움"/>
              </a:rPr>
              <a:t>허프만</a:t>
            </a:r>
            <a:r>
              <a:rPr dirty="0" sz="2600" spc="-250">
                <a:latin typeface="돋움"/>
                <a:cs typeface="돋움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(Huffman)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돋움"/>
                <a:cs typeface="돋움"/>
              </a:rPr>
              <a:t>압축은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 spc="0">
                <a:latin typeface="돋움"/>
                <a:cs typeface="돋움"/>
              </a:rPr>
              <a:t>파일에</a:t>
            </a:r>
            <a:r>
              <a:rPr dirty="0" sz="2600" spc="-25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빈번히</a:t>
            </a:r>
            <a:r>
              <a:rPr dirty="0" sz="2600" spc="-24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나타나는</a:t>
            </a:r>
            <a:r>
              <a:rPr dirty="0" sz="2600" spc="-245">
                <a:latin typeface="돋움"/>
                <a:cs typeface="돋움"/>
              </a:rPr>
              <a:t> </a:t>
            </a:r>
            <a:r>
              <a:rPr dirty="0" sz="2600" spc="0">
                <a:latin typeface="돋움"/>
                <a:cs typeface="돋움"/>
              </a:rPr>
              <a:t>문  </a:t>
            </a:r>
            <a:r>
              <a:rPr dirty="0" sz="2600">
                <a:latin typeface="돋움"/>
                <a:cs typeface="돋움"/>
              </a:rPr>
              <a:t>자에는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짧은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이진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코드를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할당하고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돋움"/>
                <a:cs typeface="돋움"/>
              </a:rPr>
              <a:t>드물게</a:t>
            </a:r>
            <a:r>
              <a:rPr dirty="0" sz="2600" spc="-22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나타나는  문자에는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긴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이진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코드를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할당한다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5600" marR="254635" indent="-34290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600">
                <a:latin typeface="돋움"/>
                <a:cs typeface="돋움"/>
              </a:rPr>
              <a:t>허프만</a:t>
            </a:r>
            <a:r>
              <a:rPr dirty="0" sz="2600" spc="-25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압축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 spc="0">
                <a:latin typeface="돋움"/>
                <a:cs typeface="돋움"/>
              </a:rPr>
              <a:t>방법으로</a:t>
            </a:r>
            <a:r>
              <a:rPr dirty="0" sz="2600" spc="-25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변환시킨</a:t>
            </a:r>
            <a:r>
              <a:rPr dirty="0" sz="2600" spc="-254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문자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 spc="0">
                <a:latin typeface="돋움"/>
                <a:cs typeface="돋움"/>
              </a:rPr>
              <a:t>코드들</a:t>
            </a:r>
            <a:r>
              <a:rPr dirty="0" sz="2600" spc="-25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사이에  는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solidFill>
                  <a:srgbClr val="FF0000"/>
                </a:solidFill>
                <a:latin typeface="돋움"/>
                <a:cs typeface="돋움"/>
              </a:rPr>
              <a:t>접두부</a:t>
            </a:r>
            <a:r>
              <a:rPr dirty="0" sz="2600" spc="-240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2600">
                <a:solidFill>
                  <a:srgbClr val="FF0000"/>
                </a:solidFill>
                <a:latin typeface="돋움"/>
                <a:cs typeface="돋움"/>
              </a:rPr>
              <a:t>특성</a:t>
            </a:r>
            <a:r>
              <a:rPr dirty="0" sz="2600" spc="-225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2600" spc="-5">
                <a:solidFill>
                  <a:srgbClr val="FF0000"/>
                </a:solidFill>
                <a:latin typeface="Times New Roman"/>
                <a:cs typeface="Times New Roman"/>
              </a:rPr>
              <a:t>(prefix</a:t>
            </a:r>
            <a:r>
              <a:rPr dirty="0" sz="26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0000"/>
                </a:solidFill>
                <a:latin typeface="Times New Roman"/>
                <a:cs typeface="Times New Roman"/>
              </a:rPr>
              <a:t>property)</a:t>
            </a:r>
            <a:r>
              <a:rPr dirty="0" sz="2600">
                <a:latin typeface="돋움"/>
                <a:cs typeface="돋움"/>
              </a:rPr>
              <a:t>이</a:t>
            </a:r>
            <a:r>
              <a:rPr dirty="0" sz="2600" spc="-26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존재한다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11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2200" spc="-5">
                <a:latin typeface="돋움"/>
                <a:cs typeface="돋움"/>
              </a:rPr>
              <a:t>이는 각 문자에 할당된 이진 코드는 어떤 다른 문자에 할당  된</a:t>
            </a:r>
            <a:r>
              <a:rPr dirty="0" sz="2200" spc="-19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이진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코드의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접두부</a:t>
            </a:r>
            <a:r>
              <a:rPr dirty="0" sz="2200" spc="-195">
                <a:latin typeface="돋움"/>
                <a:cs typeface="돋움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(prefix)</a:t>
            </a:r>
            <a:r>
              <a:rPr dirty="0" sz="2200" spc="-5">
                <a:latin typeface="돋움"/>
                <a:cs typeface="돋움"/>
              </a:rPr>
              <a:t>가</a:t>
            </a:r>
            <a:r>
              <a:rPr dirty="0" sz="2200" spc="-17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되지</a:t>
            </a:r>
            <a:r>
              <a:rPr dirty="0" sz="2200" spc="-195">
                <a:latin typeface="돋움"/>
                <a:cs typeface="돋움"/>
              </a:rPr>
              <a:t> </a:t>
            </a:r>
            <a:r>
              <a:rPr dirty="0" sz="2200" spc="-10">
                <a:latin typeface="돋움"/>
                <a:cs typeface="돋움"/>
              </a:rPr>
              <a:t>않는다는</a:t>
            </a:r>
            <a:r>
              <a:rPr dirty="0" sz="2200" spc="-16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것을</a:t>
            </a:r>
            <a:r>
              <a:rPr dirty="0" sz="2200" spc="-195">
                <a:latin typeface="돋움"/>
                <a:cs typeface="돋움"/>
              </a:rPr>
              <a:t> </a:t>
            </a:r>
            <a:r>
              <a:rPr dirty="0" sz="2200" spc="-10">
                <a:latin typeface="돋움"/>
                <a:cs typeface="돋움"/>
              </a:rPr>
              <a:t>의미한  </a:t>
            </a:r>
            <a:r>
              <a:rPr dirty="0" sz="2200" spc="-5">
                <a:latin typeface="돋움"/>
                <a:cs typeface="돋움"/>
              </a:rPr>
              <a:t>다</a:t>
            </a:r>
            <a:r>
              <a:rPr dirty="0" sz="2200" spc="-5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algn="just" lvl="1" marL="756285" marR="108585" indent="-286385">
              <a:lnSpc>
                <a:spcPct val="100000"/>
              </a:lnSpc>
              <a:spcBef>
                <a:spcPts val="113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200" spc="-5">
                <a:latin typeface="돋움"/>
                <a:cs typeface="돋움"/>
              </a:rPr>
              <a:t>즉</a:t>
            </a:r>
            <a:r>
              <a:rPr dirty="0" sz="2200" spc="-5">
                <a:latin typeface="Times New Roman"/>
                <a:cs typeface="Times New Roman"/>
              </a:rPr>
              <a:t>,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돋움"/>
                <a:cs typeface="돋움"/>
              </a:rPr>
              <a:t>문자</a:t>
            </a:r>
            <a:r>
              <a:rPr dirty="0" sz="2200" spc="-19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‘</a:t>
            </a:r>
            <a:r>
              <a:rPr dirty="0" sz="2200" spc="-5">
                <a:latin typeface="Times New Roman"/>
                <a:cs typeface="Times New Roman"/>
              </a:rPr>
              <a:t>a’</a:t>
            </a:r>
            <a:r>
              <a:rPr dirty="0" sz="2200" spc="-5">
                <a:latin typeface="돋움"/>
                <a:cs typeface="돋움"/>
              </a:rPr>
              <a:t>에</a:t>
            </a:r>
            <a:r>
              <a:rPr dirty="0" sz="2200" spc="-17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할당된</a:t>
            </a:r>
            <a:r>
              <a:rPr dirty="0" sz="2200" spc="-19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코드가</a:t>
            </a:r>
            <a:r>
              <a:rPr dirty="0" sz="2200" spc="-17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‘</a:t>
            </a:r>
            <a:r>
              <a:rPr dirty="0" sz="2200" spc="-5">
                <a:latin typeface="Times New Roman"/>
                <a:cs typeface="Times New Roman"/>
              </a:rPr>
              <a:t>101’</a:t>
            </a:r>
            <a:r>
              <a:rPr dirty="0" sz="2200" spc="-5">
                <a:latin typeface="돋움"/>
                <a:cs typeface="돋움"/>
              </a:rPr>
              <a:t>이라면</a:t>
            </a:r>
            <a:r>
              <a:rPr dirty="0" sz="2200" spc="-5">
                <a:latin typeface="Times New Roman"/>
                <a:cs typeface="Times New Roman"/>
              </a:rPr>
              <a:t>,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돋움"/>
                <a:cs typeface="돋움"/>
              </a:rPr>
              <a:t>모든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다른</a:t>
            </a:r>
            <a:r>
              <a:rPr dirty="0" sz="2200" spc="-19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문자의  코드는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‘</a:t>
            </a:r>
            <a:r>
              <a:rPr dirty="0" sz="2200" spc="-5">
                <a:latin typeface="Times New Roman"/>
                <a:cs typeface="Times New Roman"/>
              </a:rPr>
              <a:t>101’</a:t>
            </a:r>
            <a:r>
              <a:rPr dirty="0" sz="2200" spc="-5">
                <a:latin typeface="돋움"/>
                <a:cs typeface="돋움"/>
              </a:rPr>
              <a:t>로</a:t>
            </a:r>
            <a:r>
              <a:rPr dirty="0" sz="2200" spc="-20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시작되지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않으며</a:t>
            </a:r>
            <a:r>
              <a:rPr dirty="0" sz="2200" spc="-17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또한</a:t>
            </a:r>
            <a:r>
              <a:rPr dirty="0" sz="2200" spc="-19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‘</a:t>
            </a:r>
            <a:r>
              <a:rPr dirty="0" sz="2200" spc="-5">
                <a:latin typeface="Times New Roman"/>
                <a:cs typeface="Times New Roman"/>
              </a:rPr>
              <a:t>1’</a:t>
            </a:r>
            <a:r>
              <a:rPr dirty="0" sz="2200" spc="-5">
                <a:latin typeface="돋움"/>
                <a:cs typeface="돋움"/>
              </a:rPr>
              <a:t>이나</a:t>
            </a:r>
            <a:r>
              <a:rPr dirty="0" sz="2200" spc="-18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‘</a:t>
            </a:r>
            <a:r>
              <a:rPr dirty="0" sz="2200" spc="-5">
                <a:latin typeface="Times New Roman"/>
                <a:cs typeface="Times New Roman"/>
              </a:rPr>
              <a:t>10’</a:t>
            </a:r>
            <a:r>
              <a:rPr dirty="0" sz="2200" spc="-5">
                <a:latin typeface="돋움"/>
                <a:cs typeface="돋움"/>
              </a:rPr>
              <a:t>으로도</a:t>
            </a:r>
            <a:r>
              <a:rPr dirty="0" sz="2200" spc="-19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시  작되지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않는다</a:t>
            </a:r>
            <a:r>
              <a:rPr dirty="0" sz="2200" spc="-5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146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9658" y="366140"/>
            <a:ext cx="24263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허프만</a:t>
            </a:r>
            <a:r>
              <a:rPr dirty="0" spc="-395"/>
              <a:t> </a:t>
            </a:r>
            <a:r>
              <a:rPr dirty="0"/>
              <a:t>코드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38097"/>
            <a:ext cx="8014334" cy="4568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접두부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특성의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장점은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코드와</a:t>
            </a:r>
            <a:r>
              <a:rPr dirty="0" sz="2800" spc="-25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코드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사이를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구분할  </a:t>
            </a:r>
            <a:r>
              <a:rPr dirty="0" sz="2800" spc="-5">
                <a:latin typeface="돋움"/>
                <a:cs typeface="돋움"/>
              </a:rPr>
              <a:t>특별한 코드가 필요</a:t>
            </a:r>
            <a:r>
              <a:rPr dirty="0" sz="2800" spc="-67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없다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algn="just" marL="756285" marR="259079" indent="-287020">
              <a:lnSpc>
                <a:spcPct val="100000"/>
              </a:lnSpc>
              <a:spcBef>
                <a:spcPts val="1220"/>
              </a:spcBef>
            </a:pPr>
            <a:r>
              <a:rPr dirty="0" sz="2400">
                <a:latin typeface="Arial"/>
                <a:cs typeface="Arial"/>
              </a:rPr>
              <a:t>–</a:t>
            </a:r>
            <a:r>
              <a:rPr dirty="0" sz="2400" spc="225">
                <a:latin typeface="Arial"/>
                <a:cs typeface="Arial"/>
              </a:rPr>
              <a:t> </a:t>
            </a:r>
            <a:r>
              <a:rPr dirty="0" sz="2400">
                <a:latin typeface="돋움"/>
                <a:cs typeface="돋움"/>
              </a:rPr>
              <a:t>예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101</a:t>
            </a: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#</a:t>
            </a:r>
            <a:r>
              <a:rPr dirty="0" sz="2400" spc="-10">
                <a:latin typeface="Times New Roman"/>
                <a:cs typeface="Times New Roman"/>
              </a:rPr>
              <a:t>10</a:t>
            </a: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#</a:t>
            </a:r>
            <a:r>
              <a:rPr dirty="0" sz="2400" spc="-10">
                <a:latin typeface="Times New Roman"/>
                <a:cs typeface="Times New Roman"/>
              </a:rPr>
              <a:t>1</a:t>
            </a: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#</a:t>
            </a:r>
            <a:r>
              <a:rPr dirty="0" sz="2400" spc="-10">
                <a:latin typeface="Times New Roman"/>
                <a:cs typeface="Times New Roman"/>
              </a:rPr>
              <a:t>111</a:t>
            </a: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#</a:t>
            </a:r>
            <a:r>
              <a:rPr dirty="0" sz="2400" spc="-10">
                <a:latin typeface="Times New Roman"/>
                <a:cs typeface="Times New Roman"/>
              </a:rPr>
              <a:t>0</a:t>
            </a: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#</a:t>
            </a:r>
            <a:r>
              <a:rPr dirty="0" sz="2400" spc="-10">
                <a:latin typeface="Cambria Math"/>
                <a:cs typeface="Cambria Math"/>
              </a:rPr>
              <a:t>⋯</a:t>
            </a:r>
            <a:r>
              <a:rPr dirty="0" sz="2400" spc="-10">
                <a:latin typeface="돋움"/>
                <a:cs typeface="돋움"/>
              </a:rPr>
              <a:t>에서</a:t>
            </a:r>
            <a:r>
              <a:rPr dirty="0" sz="2400" spc="-229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‘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#</a:t>
            </a:r>
            <a:r>
              <a:rPr dirty="0" sz="2400" spc="-5">
                <a:latin typeface="Times New Roman"/>
                <a:cs typeface="Times New Roman"/>
              </a:rPr>
              <a:t>’</a:t>
            </a:r>
            <a:r>
              <a:rPr dirty="0" sz="2400" spc="-5">
                <a:latin typeface="돋움"/>
                <a:cs typeface="돋움"/>
              </a:rPr>
              <a:t>가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인접한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코드를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구분  </a:t>
            </a:r>
            <a:r>
              <a:rPr dirty="0" sz="2400" spc="-5">
                <a:latin typeface="돋움"/>
                <a:cs typeface="돋움"/>
              </a:rPr>
              <a:t>짓고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있는데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돋움"/>
                <a:cs typeface="돋움"/>
              </a:rPr>
              <a:t>허프만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압축에서는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이러한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특별한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코드  </a:t>
            </a:r>
            <a:r>
              <a:rPr dirty="0" sz="2400">
                <a:latin typeface="돋움"/>
                <a:cs typeface="돋움"/>
              </a:rPr>
              <a:t>없이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파일을</a:t>
            </a:r>
            <a:r>
              <a:rPr dirty="0" sz="2400" spc="-204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압축하고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해제할</a:t>
            </a:r>
            <a:r>
              <a:rPr dirty="0" sz="2400" spc="-204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수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있다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algn="just" marL="355600" marR="212090" indent="-342900">
              <a:lnSpc>
                <a:spcPct val="100000"/>
              </a:lnSpc>
              <a:spcBef>
                <a:spcPts val="1185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허프만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압축은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입력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파일에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대해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각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문자의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출현  빈도수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>
                <a:latin typeface="돋움"/>
                <a:cs typeface="돋움"/>
              </a:rPr>
              <a:t>문자가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파일에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나타나는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횟수</a:t>
            </a:r>
            <a:r>
              <a:rPr dirty="0" sz="2800" spc="-5">
                <a:latin typeface="Times New Roman"/>
                <a:cs typeface="Times New Roman"/>
              </a:rPr>
              <a:t>)</a:t>
            </a:r>
            <a:r>
              <a:rPr dirty="0" sz="2800" spc="-5">
                <a:latin typeface="돋움"/>
                <a:cs typeface="돋움"/>
              </a:rPr>
              <a:t>에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기반을  </a:t>
            </a:r>
            <a:r>
              <a:rPr dirty="0" sz="2800" spc="-5">
                <a:latin typeface="돋움"/>
                <a:cs typeface="돋움"/>
              </a:rPr>
              <a:t>둔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이진트리를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만들어서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각</a:t>
            </a:r>
            <a:r>
              <a:rPr dirty="0" sz="2800" spc="-254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문자에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이진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코드를  할당한다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이러한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이진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코드를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허프만</a:t>
            </a:r>
            <a:r>
              <a:rPr dirty="0" sz="2800" spc="-235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코드</a:t>
            </a:r>
            <a:r>
              <a:rPr dirty="0" sz="2800" spc="-5">
                <a:latin typeface="돋움"/>
                <a:cs typeface="돋움"/>
              </a:rPr>
              <a:t>라고</a:t>
            </a:r>
            <a:r>
              <a:rPr dirty="0" sz="2800" spc="-22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한다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9658" y="401777"/>
            <a:ext cx="242633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허프만</a:t>
            </a:r>
            <a:r>
              <a:rPr dirty="0" spc="-380"/>
              <a:t> </a:t>
            </a:r>
            <a:r>
              <a:rPr dirty="0" spc="-5"/>
              <a:t>트리</a:t>
            </a:r>
          </a:p>
        </p:txBody>
      </p:sp>
      <p:sp>
        <p:nvSpPr>
          <p:cNvPr id="3" name="object 3"/>
          <p:cNvSpPr/>
          <p:nvPr/>
        </p:nvSpPr>
        <p:spPr>
          <a:xfrm>
            <a:off x="3544061" y="2745485"/>
            <a:ext cx="398145" cy="396240"/>
          </a:xfrm>
          <a:custGeom>
            <a:avLst/>
            <a:gdLst/>
            <a:ahLst/>
            <a:cxnLst/>
            <a:rect l="l" t="t" r="r" b="b"/>
            <a:pathLst>
              <a:path w="398145" h="396239">
                <a:moveTo>
                  <a:pt x="0" y="198119"/>
                </a:moveTo>
                <a:lnTo>
                  <a:pt x="5251" y="152675"/>
                </a:lnTo>
                <a:lnTo>
                  <a:pt x="20211" y="110967"/>
                </a:lnTo>
                <a:lnTo>
                  <a:pt x="43687" y="74182"/>
                </a:lnTo>
                <a:lnTo>
                  <a:pt x="74484" y="43507"/>
                </a:lnTo>
                <a:lnTo>
                  <a:pt x="111411" y="20127"/>
                </a:lnTo>
                <a:lnTo>
                  <a:pt x="153275" y="5229"/>
                </a:lnTo>
                <a:lnTo>
                  <a:pt x="198882" y="0"/>
                </a:lnTo>
                <a:lnTo>
                  <a:pt x="244488" y="5229"/>
                </a:lnTo>
                <a:lnTo>
                  <a:pt x="286352" y="20127"/>
                </a:lnTo>
                <a:lnTo>
                  <a:pt x="323279" y="43507"/>
                </a:lnTo>
                <a:lnTo>
                  <a:pt x="354076" y="74182"/>
                </a:lnTo>
                <a:lnTo>
                  <a:pt x="377552" y="110967"/>
                </a:lnTo>
                <a:lnTo>
                  <a:pt x="392512" y="152675"/>
                </a:lnTo>
                <a:lnTo>
                  <a:pt x="397763" y="198119"/>
                </a:lnTo>
                <a:lnTo>
                  <a:pt x="392512" y="243564"/>
                </a:lnTo>
                <a:lnTo>
                  <a:pt x="377552" y="285272"/>
                </a:lnTo>
                <a:lnTo>
                  <a:pt x="354076" y="322057"/>
                </a:lnTo>
                <a:lnTo>
                  <a:pt x="323279" y="352732"/>
                </a:lnTo>
                <a:lnTo>
                  <a:pt x="286352" y="376112"/>
                </a:lnTo>
                <a:lnTo>
                  <a:pt x="244488" y="391010"/>
                </a:lnTo>
                <a:lnTo>
                  <a:pt x="198882" y="396239"/>
                </a:lnTo>
                <a:lnTo>
                  <a:pt x="153275" y="391010"/>
                </a:lnTo>
                <a:lnTo>
                  <a:pt x="111411" y="376112"/>
                </a:lnTo>
                <a:lnTo>
                  <a:pt x="74484" y="352732"/>
                </a:lnTo>
                <a:lnTo>
                  <a:pt x="43687" y="322057"/>
                </a:lnTo>
                <a:lnTo>
                  <a:pt x="20211" y="285272"/>
                </a:lnTo>
                <a:lnTo>
                  <a:pt x="5251" y="243564"/>
                </a:lnTo>
                <a:lnTo>
                  <a:pt x="0" y="198119"/>
                </a:lnTo>
                <a:close/>
              </a:path>
            </a:pathLst>
          </a:custGeom>
          <a:ln w="19812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82005" y="3460241"/>
            <a:ext cx="394970" cy="398145"/>
          </a:xfrm>
          <a:custGeom>
            <a:avLst/>
            <a:gdLst/>
            <a:ahLst/>
            <a:cxnLst/>
            <a:rect l="l" t="t" r="r" b="b"/>
            <a:pathLst>
              <a:path w="394970" h="398145">
                <a:moveTo>
                  <a:pt x="0" y="198882"/>
                </a:moveTo>
                <a:lnTo>
                  <a:pt x="5214" y="153275"/>
                </a:lnTo>
                <a:lnTo>
                  <a:pt x="20065" y="111411"/>
                </a:lnTo>
                <a:lnTo>
                  <a:pt x="43367" y="74484"/>
                </a:lnTo>
                <a:lnTo>
                  <a:pt x="73933" y="43687"/>
                </a:lnTo>
                <a:lnTo>
                  <a:pt x="110578" y="20211"/>
                </a:lnTo>
                <a:lnTo>
                  <a:pt x="152115" y="5251"/>
                </a:lnTo>
                <a:lnTo>
                  <a:pt x="197358" y="0"/>
                </a:lnTo>
                <a:lnTo>
                  <a:pt x="242600" y="5251"/>
                </a:lnTo>
                <a:lnTo>
                  <a:pt x="284137" y="20211"/>
                </a:lnTo>
                <a:lnTo>
                  <a:pt x="320782" y="43687"/>
                </a:lnTo>
                <a:lnTo>
                  <a:pt x="351348" y="74484"/>
                </a:lnTo>
                <a:lnTo>
                  <a:pt x="374650" y="111411"/>
                </a:lnTo>
                <a:lnTo>
                  <a:pt x="389501" y="153275"/>
                </a:lnTo>
                <a:lnTo>
                  <a:pt x="394716" y="198882"/>
                </a:lnTo>
                <a:lnTo>
                  <a:pt x="389501" y="244488"/>
                </a:lnTo>
                <a:lnTo>
                  <a:pt x="374650" y="286352"/>
                </a:lnTo>
                <a:lnTo>
                  <a:pt x="351348" y="323279"/>
                </a:lnTo>
                <a:lnTo>
                  <a:pt x="320782" y="354076"/>
                </a:lnTo>
                <a:lnTo>
                  <a:pt x="284137" y="377552"/>
                </a:lnTo>
                <a:lnTo>
                  <a:pt x="242600" y="392512"/>
                </a:lnTo>
                <a:lnTo>
                  <a:pt x="197358" y="397764"/>
                </a:lnTo>
                <a:lnTo>
                  <a:pt x="152115" y="392512"/>
                </a:lnTo>
                <a:lnTo>
                  <a:pt x="110578" y="377552"/>
                </a:lnTo>
                <a:lnTo>
                  <a:pt x="73933" y="354076"/>
                </a:lnTo>
                <a:lnTo>
                  <a:pt x="43367" y="323279"/>
                </a:lnTo>
                <a:lnTo>
                  <a:pt x="20065" y="286352"/>
                </a:lnTo>
                <a:lnTo>
                  <a:pt x="5214" y="244488"/>
                </a:lnTo>
                <a:lnTo>
                  <a:pt x="0" y="198882"/>
                </a:lnTo>
                <a:close/>
              </a:path>
            </a:pathLst>
          </a:custGeom>
          <a:ln w="19812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84726" y="3452621"/>
            <a:ext cx="394970" cy="398145"/>
          </a:xfrm>
          <a:custGeom>
            <a:avLst/>
            <a:gdLst/>
            <a:ahLst/>
            <a:cxnLst/>
            <a:rect l="l" t="t" r="r" b="b"/>
            <a:pathLst>
              <a:path w="394970" h="398145">
                <a:moveTo>
                  <a:pt x="0" y="198881"/>
                </a:moveTo>
                <a:lnTo>
                  <a:pt x="5214" y="153275"/>
                </a:lnTo>
                <a:lnTo>
                  <a:pt x="20065" y="111411"/>
                </a:lnTo>
                <a:lnTo>
                  <a:pt x="43367" y="74484"/>
                </a:lnTo>
                <a:lnTo>
                  <a:pt x="73933" y="43687"/>
                </a:lnTo>
                <a:lnTo>
                  <a:pt x="110578" y="20211"/>
                </a:lnTo>
                <a:lnTo>
                  <a:pt x="152115" y="5251"/>
                </a:lnTo>
                <a:lnTo>
                  <a:pt x="197358" y="0"/>
                </a:lnTo>
                <a:lnTo>
                  <a:pt x="242600" y="5251"/>
                </a:lnTo>
                <a:lnTo>
                  <a:pt x="284137" y="20211"/>
                </a:lnTo>
                <a:lnTo>
                  <a:pt x="320782" y="43687"/>
                </a:lnTo>
                <a:lnTo>
                  <a:pt x="351348" y="74484"/>
                </a:lnTo>
                <a:lnTo>
                  <a:pt x="374650" y="111411"/>
                </a:lnTo>
                <a:lnTo>
                  <a:pt x="389501" y="153275"/>
                </a:lnTo>
                <a:lnTo>
                  <a:pt x="394715" y="198881"/>
                </a:lnTo>
                <a:lnTo>
                  <a:pt x="389501" y="244488"/>
                </a:lnTo>
                <a:lnTo>
                  <a:pt x="374650" y="286352"/>
                </a:lnTo>
                <a:lnTo>
                  <a:pt x="351348" y="323279"/>
                </a:lnTo>
                <a:lnTo>
                  <a:pt x="320782" y="354076"/>
                </a:lnTo>
                <a:lnTo>
                  <a:pt x="284137" y="377552"/>
                </a:lnTo>
                <a:lnTo>
                  <a:pt x="242600" y="392512"/>
                </a:lnTo>
                <a:lnTo>
                  <a:pt x="197358" y="397763"/>
                </a:lnTo>
                <a:lnTo>
                  <a:pt x="152115" y="392512"/>
                </a:lnTo>
                <a:lnTo>
                  <a:pt x="110578" y="377552"/>
                </a:lnTo>
                <a:lnTo>
                  <a:pt x="73933" y="354076"/>
                </a:lnTo>
                <a:lnTo>
                  <a:pt x="43367" y="323279"/>
                </a:lnTo>
                <a:lnTo>
                  <a:pt x="20065" y="286352"/>
                </a:lnTo>
                <a:lnTo>
                  <a:pt x="5214" y="244488"/>
                </a:lnTo>
                <a:lnTo>
                  <a:pt x="0" y="198881"/>
                </a:lnTo>
                <a:close/>
              </a:path>
            </a:pathLst>
          </a:custGeom>
          <a:ln w="19812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97729" y="4299965"/>
            <a:ext cx="394970" cy="398145"/>
          </a:xfrm>
          <a:custGeom>
            <a:avLst/>
            <a:gdLst/>
            <a:ahLst/>
            <a:cxnLst/>
            <a:rect l="l" t="t" r="r" b="b"/>
            <a:pathLst>
              <a:path w="394970" h="398145">
                <a:moveTo>
                  <a:pt x="0" y="198881"/>
                </a:moveTo>
                <a:lnTo>
                  <a:pt x="5214" y="153275"/>
                </a:lnTo>
                <a:lnTo>
                  <a:pt x="20065" y="111411"/>
                </a:lnTo>
                <a:lnTo>
                  <a:pt x="43367" y="74484"/>
                </a:lnTo>
                <a:lnTo>
                  <a:pt x="73933" y="43687"/>
                </a:lnTo>
                <a:lnTo>
                  <a:pt x="110578" y="20211"/>
                </a:lnTo>
                <a:lnTo>
                  <a:pt x="152115" y="5251"/>
                </a:lnTo>
                <a:lnTo>
                  <a:pt x="197358" y="0"/>
                </a:lnTo>
                <a:lnTo>
                  <a:pt x="242600" y="5251"/>
                </a:lnTo>
                <a:lnTo>
                  <a:pt x="284137" y="20211"/>
                </a:lnTo>
                <a:lnTo>
                  <a:pt x="320782" y="43687"/>
                </a:lnTo>
                <a:lnTo>
                  <a:pt x="351348" y="74484"/>
                </a:lnTo>
                <a:lnTo>
                  <a:pt x="374650" y="111411"/>
                </a:lnTo>
                <a:lnTo>
                  <a:pt x="389501" y="153275"/>
                </a:lnTo>
                <a:lnTo>
                  <a:pt x="394716" y="198881"/>
                </a:lnTo>
                <a:lnTo>
                  <a:pt x="389501" y="244488"/>
                </a:lnTo>
                <a:lnTo>
                  <a:pt x="374650" y="286352"/>
                </a:lnTo>
                <a:lnTo>
                  <a:pt x="351348" y="323279"/>
                </a:lnTo>
                <a:lnTo>
                  <a:pt x="320782" y="354076"/>
                </a:lnTo>
                <a:lnTo>
                  <a:pt x="284137" y="377552"/>
                </a:lnTo>
                <a:lnTo>
                  <a:pt x="242600" y="392512"/>
                </a:lnTo>
                <a:lnTo>
                  <a:pt x="197358" y="397763"/>
                </a:lnTo>
                <a:lnTo>
                  <a:pt x="152115" y="392512"/>
                </a:lnTo>
                <a:lnTo>
                  <a:pt x="110578" y="377552"/>
                </a:lnTo>
                <a:lnTo>
                  <a:pt x="73933" y="354076"/>
                </a:lnTo>
                <a:lnTo>
                  <a:pt x="43367" y="323279"/>
                </a:lnTo>
                <a:lnTo>
                  <a:pt x="20065" y="286352"/>
                </a:lnTo>
                <a:lnTo>
                  <a:pt x="5214" y="244488"/>
                </a:lnTo>
                <a:lnTo>
                  <a:pt x="0" y="198881"/>
                </a:lnTo>
                <a:close/>
              </a:path>
            </a:pathLst>
          </a:custGeom>
          <a:ln w="19812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1534" y="4293870"/>
            <a:ext cx="396240" cy="398145"/>
          </a:xfrm>
          <a:custGeom>
            <a:avLst/>
            <a:gdLst/>
            <a:ahLst/>
            <a:cxnLst/>
            <a:rect l="l" t="t" r="r" b="b"/>
            <a:pathLst>
              <a:path w="396239" h="398145">
                <a:moveTo>
                  <a:pt x="0" y="198881"/>
                </a:moveTo>
                <a:lnTo>
                  <a:pt x="5229" y="153275"/>
                </a:lnTo>
                <a:lnTo>
                  <a:pt x="20127" y="111411"/>
                </a:lnTo>
                <a:lnTo>
                  <a:pt x="43507" y="74484"/>
                </a:lnTo>
                <a:lnTo>
                  <a:pt x="74182" y="43687"/>
                </a:lnTo>
                <a:lnTo>
                  <a:pt x="110967" y="20211"/>
                </a:lnTo>
                <a:lnTo>
                  <a:pt x="152675" y="5251"/>
                </a:lnTo>
                <a:lnTo>
                  <a:pt x="198119" y="0"/>
                </a:lnTo>
                <a:lnTo>
                  <a:pt x="243564" y="5251"/>
                </a:lnTo>
                <a:lnTo>
                  <a:pt x="285272" y="20211"/>
                </a:lnTo>
                <a:lnTo>
                  <a:pt x="322057" y="43687"/>
                </a:lnTo>
                <a:lnTo>
                  <a:pt x="352732" y="74484"/>
                </a:lnTo>
                <a:lnTo>
                  <a:pt x="376112" y="111411"/>
                </a:lnTo>
                <a:lnTo>
                  <a:pt x="391010" y="153275"/>
                </a:lnTo>
                <a:lnTo>
                  <a:pt x="396239" y="198881"/>
                </a:lnTo>
                <a:lnTo>
                  <a:pt x="391010" y="244488"/>
                </a:lnTo>
                <a:lnTo>
                  <a:pt x="376112" y="286352"/>
                </a:lnTo>
                <a:lnTo>
                  <a:pt x="352732" y="323279"/>
                </a:lnTo>
                <a:lnTo>
                  <a:pt x="322057" y="354076"/>
                </a:lnTo>
                <a:lnTo>
                  <a:pt x="285272" y="377552"/>
                </a:lnTo>
                <a:lnTo>
                  <a:pt x="243564" y="392512"/>
                </a:lnTo>
                <a:lnTo>
                  <a:pt x="198119" y="397763"/>
                </a:lnTo>
                <a:lnTo>
                  <a:pt x="152675" y="392512"/>
                </a:lnTo>
                <a:lnTo>
                  <a:pt x="110967" y="377552"/>
                </a:lnTo>
                <a:lnTo>
                  <a:pt x="74182" y="354076"/>
                </a:lnTo>
                <a:lnTo>
                  <a:pt x="43507" y="323279"/>
                </a:lnTo>
                <a:lnTo>
                  <a:pt x="20127" y="286352"/>
                </a:lnTo>
                <a:lnTo>
                  <a:pt x="5229" y="244488"/>
                </a:lnTo>
                <a:lnTo>
                  <a:pt x="0" y="198881"/>
                </a:lnTo>
                <a:close/>
              </a:path>
            </a:pathLst>
          </a:custGeom>
          <a:ln w="19812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89653" y="3826002"/>
            <a:ext cx="276225" cy="474345"/>
          </a:xfrm>
          <a:custGeom>
            <a:avLst/>
            <a:gdLst/>
            <a:ahLst/>
            <a:cxnLst/>
            <a:rect l="l" t="t" r="r" b="b"/>
            <a:pathLst>
              <a:path w="276225" h="474345">
                <a:moveTo>
                  <a:pt x="275844" y="0"/>
                </a:moveTo>
                <a:lnTo>
                  <a:pt x="0" y="47396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66665" y="3813809"/>
            <a:ext cx="300355" cy="504825"/>
          </a:xfrm>
          <a:custGeom>
            <a:avLst/>
            <a:gdLst/>
            <a:ahLst/>
            <a:cxnLst/>
            <a:rect l="l" t="t" r="r" b="b"/>
            <a:pathLst>
              <a:path w="300354" h="504825">
                <a:moveTo>
                  <a:pt x="0" y="0"/>
                </a:moveTo>
                <a:lnTo>
                  <a:pt x="300228" y="5044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65141" y="3019805"/>
            <a:ext cx="279400" cy="451484"/>
          </a:xfrm>
          <a:custGeom>
            <a:avLst/>
            <a:gdLst/>
            <a:ahLst/>
            <a:cxnLst/>
            <a:rect l="l" t="t" r="r" b="b"/>
            <a:pathLst>
              <a:path w="279400" h="451485">
                <a:moveTo>
                  <a:pt x="278892" y="0"/>
                </a:moveTo>
                <a:lnTo>
                  <a:pt x="0" y="45110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787646" y="2702814"/>
            <a:ext cx="396240" cy="394970"/>
          </a:xfrm>
          <a:custGeom>
            <a:avLst/>
            <a:gdLst/>
            <a:ahLst/>
            <a:cxnLst/>
            <a:rect l="l" t="t" r="r" b="b"/>
            <a:pathLst>
              <a:path w="396239" h="394969">
                <a:moveTo>
                  <a:pt x="0" y="197358"/>
                </a:moveTo>
                <a:lnTo>
                  <a:pt x="5229" y="152115"/>
                </a:lnTo>
                <a:lnTo>
                  <a:pt x="20127" y="110578"/>
                </a:lnTo>
                <a:lnTo>
                  <a:pt x="43507" y="73933"/>
                </a:lnTo>
                <a:lnTo>
                  <a:pt x="74182" y="43367"/>
                </a:lnTo>
                <a:lnTo>
                  <a:pt x="110967" y="20065"/>
                </a:lnTo>
                <a:lnTo>
                  <a:pt x="152675" y="5214"/>
                </a:lnTo>
                <a:lnTo>
                  <a:pt x="198119" y="0"/>
                </a:lnTo>
                <a:lnTo>
                  <a:pt x="243564" y="5214"/>
                </a:lnTo>
                <a:lnTo>
                  <a:pt x="285272" y="20065"/>
                </a:lnTo>
                <a:lnTo>
                  <a:pt x="322057" y="43367"/>
                </a:lnTo>
                <a:lnTo>
                  <a:pt x="352732" y="73933"/>
                </a:lnTo>
                <a:lnTo>
                  <a:pt x="376112" y="110578"/>
                </a:lnTo>
                <a:lnTo>
                  <a:pt x="391010" y="152115"/>
                </a:lnTo>
                <a:lnTo>
                  <a:pt x="396239" y="197358"/>
                </a:lnTo>
                <a:lnTo>
                  <a:pt x="391010" y="242600"/>
                </a:lnTo>
                <a:lnTo>
                  <a:pt x="376112" y="284137"/>
                </a:lnTo>
                <a:lnTo>
                  <a:pt x="352732" y="320782"/>
                </a:lnTo>
                <a:lnTo>
                  <a:pt x="322057" y="351348"/>
                </a:lnTo>
                <a:lnTo>
                  <a:pt x="285272" y="374650"/>
                </a:lnTo>
                <a:lnTo>
                  <a:pt x="243564" y="389501"/>
                </a:lnTo>
                <a:lnTo>
                  <a:pt x="198119" y="394715"/>
                </a:lnTo>
                <a:lnTo>
                  <a:pt x="152675" y="389501"/>
                </a:lnTo>
                <a:lnTo>
                  <a:pt x="110967" y="374650"/>
                </a:lnTo>
                <a:lnTo>
                  <a:pt x="74182" y="351348"/>
                </a:lnTo>
                <a:lnTo>
                  <a:pt x="43507" y="320782"/>
                </a:lnTo>
                <a:lnTo>
                  <a:pt x="20127" y="284137"/>
                </a:lnTo>
                <a:lnTo>
                  <a:pt x="5229" y="242600"/>
                </a:lnTo>
                <a:lnTo>
                  <a:pt x="0" y="197358"/>
                </a:lnTo>
                <a:close/>
              </a:path>
            </a:pathLst>
          </a:custGeom>
          <a:ln w="19812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15305" y="3048761"/>
            <a:ext cx="378460" cy="454659"/>
          </a:xfrm>
          <a:custGeom>
            <a:avLst/>
            <a:gdLst/>
            <a:ahLst/>
            <a:cxnLst/>
            <a:rect l="l" t="t" r="r" b="b"/>
            <a:pathLst>
              <a:path w="378460" h="454660">
                <a:moveTo>
                  <a:pt x="0" y="0"/>
                </a:moveTo>
                <a:lnTo>
                  <a:pt x="377952" y="45415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35373" y="206121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0" y="198119"/>
                </a:moveTo>
                <a:lnTo>
                  <a:pt x="5229" y="152675"/>
                </a:lnTo>
                <a:lnTo>
                  <a:pt x="20127" y="110967"/>
                </a:lnTo>
                <a:lnTo>
                  <a:pt x="43507" y="74182"/>
                </a:lnTo>
                <a:lnTo>
                  <a:pt x="74182" y="43507"/>
                </a:lnTo>
                <a:lnTo>
                  <a:pt x="110967" y="20127"/>
                </a:lnTo>
                <a:lnTo>
                  <a:pt x="152675" y="5229"/>
                </a:lnTo>
                <a:lnTo>
                  <a:pt x="198120" y="0"/>
                </a:lnTo>
                <a:lnTo>
                  <a:pt x="243564" y="5229"/>
                </a:lnTo>
                <a:lnTo>
                  <a:pt x="285272" y="20127"/>
                </a:lnTo>
                <a:lnTo>
                  <a:pt x="322057" y="43507"/>
                </a:lnTo>
                <a:lnTo>
                  <a:pt x="352732" y="74182"/>
                </a:lnTo>
                <a:lnTo>
                  <a:pt x="376112" y="110967"/>
                </a:lnTo>
                <a:lnTo>
                  <a:pt x="391010" y="152675"/>
                </a:lnTo>
                <a:lnTo>
                  <a:pt x="396239" y="198119"/>
                </a:lnTo>
                <a:lnTo>
                  <a:pt x="391010" y="243564"/>
                </a:lnTo>
                <a:lnTo>
                  <a:pt x="376112" y="285272"/>
                </a:lnTo>
                <a:lnTo>
                  <a:pt x="352732" y="322057"/>
                </a:lnTo>
                <a:lnTo>
                  <a:pt x="322057" y="352732"/>
                </a:lnTo>
                <a:lnTo>
                  <a:pt x="285272" y="376112"/>
                </a:lnTo>
                <a:lnTo>
                  <a:pt x="243564" y="391010"/>
                </a:lnTo>
                <a:lnTo>
                  <a:pt x="198120" y="396239"/>
                </a:lnTo>
                <a:lnTo>
                  <a:pt x="152675" y="391010"/>
                </a:lnTo>
                <a:lnTo>
                  <a:pt x="110967" y="376112"/>
                </a:lnTo>
                <a:lnTo>
                  <a:pt x="74182" y="352732"/>
                </a:lnTo>
                <a:lnTo>
                  <a:pt x="43507" y="322057"/>
                </a:lnTo>
                <a:lnTo>
                  <a:pt x="20127" y="285272"/>
                </a:lnTo>
                <a:lnTo>
                  <a:pt x="5229" y="243564"/>
                </a:lnTo>
                <a:lnTo>
                  <a:pt x="0" y="198119"/>
                </a:lnTo>
                <a:close/>
              </a:path>
            </a:pathLst>
          </a:custGeom>
          <a:ln w="19812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53434" y="2349245"/>
            <a:ext cx="311150" cy="452755"/>
          </a:xfrm>
          <a:custGeom>
            <a:avLst/>
            <a:gdLst/>
            <a:ahLst/>
            <a:cxnLst/>
            <a:rect l="l" t="t" r="r" b="b"/>
            <a:pathLst>
              <a:path w="311150" h="452755">
                <a:moveTo>
                  <a:pt x="310895" y="0"/>
                </a:moveTo>
                <a:lnTo>
                  <a:pt x="0" y="45262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91990" y="2385822"/>
            <a:ext cx="361315" cy="396240"/>
          </a:xfrm>
          <a:custGeom>
            <a:avLst/>
            <a:gdLst/>
            <a:ahLst/>
            <a:cxnLst/>
            <a:rect l="l" t="t" r="r" b="b"/>
            <a:pathLst>
              <a:path w="361314" h="396239">
                <a:moveTo>
                  <a:pt x="0" y="0"/>
                </a:moveTo>
                <a:lnTo>
                  <a:pt x="361188" y="39623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801236" y="2318765"/>
            <a:ext cx="161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solidFill>
                  <a:srgbClr val="004947"/>
                </a:solidFill>
                <a:latin typeface="바탕"/>
                <a:cs typeface="바탕"/>
              </a:rPr>
              <a:t>0</a:t>
            </a:r>
            <a:endParaRPr sz="1800">
              <a:latin typeface="바탕"/>
              <a:cs typeface="바탕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87036" y="2966465"/>
            <a:ext cx="161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solidFill>
                  <a:srgbClr val="004947"/>
                </a:solidFill>
                <a:latin typeface="바탕"/>
                <a:cs typeface="바탕"/>
              </a:rPr>
              <a:t>0</a:t>
            </a:r>
            <a:endParaRPr sz="1800">
              <a:latin typeface="바탕"/>
              <a:cs typeface="바탕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17009" y="3820795"/>
            <a:ext cx="161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solidFill>
                  <a:srgbClr val="004947"/>
                </a:solidFill>
                <a:latin typeface="바탕"/>
                <a:cs typeface="바탕"/>
              </a:rPr>
              <a:t>0</a:t>
            </a:r>
            <a:endParaRPr sz="1800">
              <a:latin typeface="바탕"/>
              <a:cs typeface="바탕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66564" y="2318765"/>
            <a:ext cx="161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solidFill>
                  <a:srgbClr val="004947"/>
                </a:solidFill>
                <a:latin typeface="바탕"/>
                <a:cs typeface="바탕"/>
              </a:rPr>
              <a:t>1</a:t>
            </a:r>
            <a:endParaRPr sz="1800">
              <a:latin typeface="바탕"/>
              <a:cs typeface="바탕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47335" y="3820795"/>
            <a:ext cx="161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solidFill>
                  <a:srgbClr val="004947"/>
                </a:solidFill>
                <a:latin typeface="바탕"/>
                <a:cs typeface="바탕"/>
              </a:rPr>
              <a:t>1</a:t>
            </a:r>
            <a:endParaRPr sz="1800">
              <a:latin typeface="바탕"/>
              <a:cs typeface="바탕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85209" y="2728976"/>
            <a:ext cx="233679" cy="767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dirty="0" sz="1800" spc="10" b="1">
                <a:solidFill>
                  <a:srgbClr val="FF0000"/>
                </a:solidFill>
                <a:latin typeface="바탕"/>
                <a:cs typeface="바탕"/>
              </a:rPr>
              <a:t>0</a:t>
            </a:r>
            <a:endParaRPr sz="1800">
              <a:latin typeface="바탕"/>
              <a:cs typeface="바탕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85561" y="2893622"/>
            <a:ext cx="541655" cy="1333500"/>
          </a:xfrm>
          <a:prstGeom prst="rect">
            <a:avLst/>
          </a:prstGeom>
        </p:spPr>
        <p:txBody>
          <a:bodyPr wrap="square" lIns="0" tIns="1473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1800" spc="10" b="1">
                <a:solidFill>
                  <a:srgbClr val="004947"/>
                </a:solidFill>
                <a:latin typeface="바탕"/>
                <a:cs typeface="바탕"/>
              </a:rPr>
              <a:t>1</a:t>
            </a:r>
            <a:endParaRPr sz="1800">
              <a:latin typeface="바탕"/>
              <a:cs typeface="바탕"/>
            </a:endParaRPr>
          </a:p>
          <a:p>
            <a:pPr marL="114300">
              <a:lnSpc>
                <a:spcPct val="100000"/>
              </a:lnSpc>
              <a:spcBef>
                <a:spcPts val="1190"/>
              </a:spcBef>
            </a:pPr>
            <a:r>
              <a:rPr dirty="0" sz="2000" b="1" i="1">
                <a:solidFill>
                  <a:srgbClr val="004947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  <a:spcBef>
                <a:spcPts val="1325"/>
              </a:spcBef>
            </a:pPr>
            <a:r>
              <a:rPr dirty="0" sz="1800" spc="10" b="1">
                <a:solidFill>
                  <a:srgbClr val="FF0000"/>
                </a:solidFill>
                <a:latin typeface="바탕"/>
                <a:cs typeface="바탕"/>
              </a:rPr>
              <a:t>1</a:t>
            </a:r>
            <a:r>
              <a:rPr dirty="0" sz="1800" spc="-10" b="1">
                <a:solidFill>
                  <a:srgbClr val="FF0000"/>
                </a:solidFill>
                <a:latin typeface="바탕"/>
                <a:cs typeface="바탕"/>
              </a:rPr>
              <a:t>1</a:t>
            </a:r>
            <a:r>
              <a:rPr dirty="0" sz="1800" spc="10" b="1">
                <a:solidFill>
                  <a:srgbClr val="FF0000"/>
                </a:solidFill>
                <a:latin typeface="바탕"/>
                <a:cs typeface="바탕"/>
              </a:rPr>
              <a:t>1</a:t>
            </a:r>
            <a:endParaRPr sz="1800">
              <a:latin typeface="바탕"/>
              <a:cs typeface="바탕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31563" y="4161995"/>
            <a:ext cx="431800" cy="863600"/>
          </a:xfrm>
          <a:prstGeom prst="rect">
            <a:avLst/>
          </a:prstGeom>
        </p:spPr>
        <p:txBody>
          <a:bodyPr wrap="square" lIns="0" tIns="148590" rIns="0" bIns="0" rtlCol="0" vert="horz">
            <a:spAutoFit/>
          </a:bodyPr>
          <a:lstStyle/>
          <a:p>
            <a:pPr algn="ctr" marL="94615">
              <a:lnSpc>
                <a:spcPct val="100000"/>
              </a:lnSpc>
              <a:spcBef>
                <a:spcPts val="1170"/>
              </a:spcBef>
            </a:pPr>
            <a:r>
              <a:rPr dirty="0" sz="2000" b="1" i="1">
                <a:solidFill>
                  <a:srgbClr val="004947"/>
                </a:solidFill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65"/>
              </a:spcBef>
            </a:pPr>
            <a:r>
              <a:rPr dirty="0" sz="1800" spc="10" b="1">
                <a:solidFill>
                  <a:srgbClr val="FF0000"/>
                </a:solidFill>
                <a:latin typeface="바탕"/>
                <a:cs typeface="바탕"/>
              </a:rPr>
              <a:t>1</a:t>
            </a:r>
            <a:r>
              <a:rPr dirty="0" sz="1800" b="1">
                <a:solidFill>
                  <a:srgbClr val="FF0000"/>
                </a:solidFill>
                <a:latin typeface="바탕"/>
                <a:cs typeface="바탕"/>
              </a:rPr>
              <a:t>0</a:t>
            </a:r>
            <a:r>
              <a:rPr dirty="0" sz="1800" spc="15" b="1">
                <a:solidFill>
                  <a:srgbClr val="FF0000"/>
                </a:solidFill>
                <a:latin typeface="바탕"/>
                <a:cs typeface="바탕"/>
              </a:rPr>
              <a:t>1</a:t>
            </a:r>
            <a:endParaRPr sz="1800">
              <a:latin typeface="바탕"/>
              <a:cs typeface="바탕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94938" y="4196682"/>
            <a:ext cx="463550" cy="79756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294640">
              <a:lnSpc>
                <a:spcPct val="100000"/>
              </a:lnSpc>
              <a:spcBef>
                <a:spcPts val="900"/>
              </a:spcBef>
            </a:pPr>
            <a:r>
              <a:rPr dirty="0" sz="2000" b="1" i="1">
                <a:solidFill>
                  <a:srgbClr val="004947"/>
                </a:solidFill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1800" spc="5" b="1">
                <a:solidFill>
                  <a:srgbClr val="FF0000"/>
                </a:solidFill>
                <a:latin typeface="바탕"/>
                <a:cs typeface="바탕"/>
              </a:rPr>
              <a:t>100</a:t>
            </a:r>
            <a:endParaRPr sz="1800">
              <a:latin typeface="바탕"/>
              <a:cs typeface="바탕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71066" y="3189859"/>
            <a:ext cx="1225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허프만</a:t>
            </a:r>
            <a:r>
              <a:rPr dirty="0" sz="1800" spc="-245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코드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989198" y="3304032"/>
            <a:ext cx="517525" cy="76200"/>
          </a:xfrm>
          <a:custGeom>
            <a:avLst/>
            <a:gdLst/>
            <a:ahLst/>
            <a:cxnLst/>
            <a:rect l="l" t="t" r="r" b="b"/>
            <a:pathLst>
              <a:path w="517525" h="76200">
                <a:moveTo>
                  <a:pt x="498382" y="28066"/>
                </a:moveTo>
                <a:lnTo>
                  <a:pt x="453771" y="28066"/>
                </a:lnTo>
                <a:lnTo>
                  <a:pt x="454025" y="47878"/>
                </a:lnTo>
                <a:lnTo>
                  <a:pt x="441297" y="48003"/>
                </a:lnTo>
                <a:lnTo>
                  <a:pt x="441578" y="76200"/>
                </a:lnTo>
                <a:lnTo>
                  <a:pt x="517398" y="37337"/>
                </a:lnTo>
                <a:lnTo>
                  <a:pt x="498382" y="28066"/>
                </a:lnTo>
                <a:close/>
              </a:path>
              <a:path w="517525" h="76200">
                <a:moveTo>
                  <a:pt x="441098" y="28191"/>
                </a:moveTo>
                <a:lnTo>
                  <a:pt x="0" y="32512"/>
                </a:lnTo>
                <a:lnTo>
                  <a:pt x="253" y="52323"/>
                </a:lnTo>
                <a:lnTo>
                  <a:pt x="441297" y="48003"/>
                </a:lnTo>
                <a:lnTo>
                  <a:pt x="441098" y="28191"/>
                </a:lnTo>
                <a:close/>
              </a:path>
              <a:path w="517525" h="76200">
                <a:moveTo>
                  <a:pt x="453771" y="28066"/>
                </a:moveTo>
                <a:lnTo>
                  <a:pt x="441098" y="28191"/>
                </a:lnTo>
                <a:lnTo>
                  <a:pt x="441297" y="48003"/>
                </a:lnTo>
                <a:lnTo>
                  <a:pt x="454025" y="47878"/>
                </a:lnTo>
                <a:lnTo>
                  <a:pt x="453771" y="28066"/>
                </a:lnTo>
                <a:close/>
              </a:path>
              <a:path w="517525" h="76200">
                <a:moveTo>
                  <a:pt x="440816" y="0"/>
                </a:moveTo>
                <a:lnTo>
                  <a:pt x="441098" y="28191"/>
                </a:lnTo>
                <a:lnTo>
                  <a:pt x="498382" y="28066"/>
                </a:lnTo>
                <a:lnTo>
                  <a:pt x="440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146</a:t>
            </a:fld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146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6964" y="366140"/>
            <a:ext cx="4369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허프만 코드</a:t>
            </a:r>
            <a:r>
              <a:rPr dirty="0" spc="-705"/>
              <a:t> </a:t>
            </a:r>
            <a:r>
              <a:rPr dirty="0"/>
              <a:t>알고리즘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HuffmanCoding</a:t>
            </a:r>
          </a:p>
          <a:p>
            <a:pPr marL="12700" marR="1551940">
              <a:lnSpc>
                <a:spcPct val="100800"/>
              </a:lnSpc>
              <a:spcBef>
                <a:spcPts val="60"/>
              </a:spcBef>
            </a:pPr>
            <a:r>
              <a:rPr dirty="0" sz="2400">
                <a:solidFill>
                  <a:srgbClr val="000000"/>
                </a:solidFill>
                <a:latin typeface="돋움"/>
                <a:cs typeface="돋움"/>
              </a:rPr>
              <a:t>입력</a:t>
            </a:r>
            <a:r>
              <a:rPr dirty="0" sz="2400">
                <a:solidFill>
                  <a:srgbClr val="000000"/>
                </a:solidFill>
              </a:rPr>
              <a:t>:</a:t>
            </a:r>
            <a:r>
              <a:rPr dirty="0" sz="2400" spc="-2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  <a:latin typeface="돋움"/>
                <a:cs typeface="돋움"/>
              </a:rPr>
              <a:t>입력</a:t>
            </a:r>
            <a:r>
              <a:rPr dirty="0" sz="2400" spc="-220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400">
                <a:solidFill>
                  <a:srgbClr val="000000"/>
                </a:solidFill>
                <a:latin typeface="돋움"/>
                <a:cs typeface="돋움"/>
              </a:rPr>
              <a:t>파일의</a:t>
            </a:r>
            <a:r>
              <a:rPr dirty="0" sz="2400" spc="-215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400">
                <a:solidFill>
                  <a:srgbClr val="000000"/>
                </a:solidFill>
              </a:rPr>
              <a:t>n</a:t>
            </a:r>
            <a:r>
              <a:rPr dirty="0" sz="2400">
                <a:solidFill>
                  <a:srgbClr val="000000"/>
                </a:solidFill>
                <a:latin typeface="돋움"/>
                <a:cs typeface="돋움"/>
              </a:rPr>
              <a:t>개의</a:t>
            </a:r>
            <a:r>
              <a:rPr dirty="0" sz="2400" spc="-220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400">
                <a:solidFill>
                  <a:srgbClr val="000000"/>
                </a:solidFill>
                <a:latin typeface="돋움"/>
                <a:cs typeface="돋움"/>
              </a:rPr>
              <a:t>문자에</a:t>
            </a:r>
            <a:r>
              <a:rPr dirty="0" sz="2400" spc="-215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400">
                <a:solidFill>
                  <a:srgbClr val="000000"/>
                </a:solidFill>
                <a:latin typeface="돋움"/>
                <a:cs typeface="돋움"/>
              </a:rPr>
              <a:t>대한</a:t>
            </a:r>
            <a:r>
              <a:rPr dirty="0" sz="2400" spc="-220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400">
                <a:solidFill>
                  <a:srgbClr val="000000"/>
                </a:solidFill>
                <a:latin typeface="돋움"/>
                <a:cs typeface="돋움"/>
              </a:rPr>
              <a:t>각각의</a:t>
            </a:r>
            <a:r>
              <a:rPr dirty="0" sz="2400" spc="-215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400">
                <a:solidFill>
                  <a:srgbClr val="000000"/>
                </a:solidFill>
                <a:latin typeface="돋움"/>
                <a:cs typeface="돋움"/>
              </a:rPr>
              <a:t>빈도수  출력</a:t>
            </a:r>
            <a:r>
              <a:rPr dirty="0" sz="2400">
                <a:solidFill>
                  <a:srgbClr val="000000"/>
                </a:solidFill>
              </a:rPr>
              <a:t>: </a:t>
            </a:r>
            <a:r>
              <a:rPr dirty="0" sz="2400">
                <a:solidFill>
                  <a:srgbClr val="000000"/>
                </a:solidFill>
                <a:latin typeface="돋움"/>
                <a:cs typeface="돋움"/>
              </a:rPr>
              <a:t>허프만</a:t>
            </a:r>
            <a:r>
              <a:rPr dirty="0" sz="2400" spc="-220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400">
                <a:solidFill>
                  <a:srgbClr val="000000"/>
                </a:solidFill>
                <a:latin typeface="돋움"/>
                <a:cs typeface="돋움"/>
              </a:rPr>
              <a:t>트리</a:t>
            </a:r>
            <a:endParaRPr sz="2400">
              <a:latin typeface="돋움"/>
              <a:cs typeface="돋움"/>
            </a:endParaRPr>
          </a:p>
          <a:p>
            <a:pPr marL="329565" indent="-316865">
              <a:lnSpc>
                <a:spcPct val="100000"/>
              </a:lnSpc>
              <a:spcBef>
                <a:spcPts val="1795"/>
              </a:spcBef>
              <a:buFont typeface="Times New Roman"/>
              <a:buAutoNum type="arabicPeriod"/>
              <a:tabLst>
                <a:tab pos="330200" algn="l"/>
              </a:tabLst>
            </a:pP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각</a:t>
            </a:r>
            <a:r>
              <a:rPr dirty="0" sz="2500" spc="-204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문자</a:t>
            </a:r>
            <a:r>
              <a:rPr dirty="0" sz="2500" spc="-220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당</a:t>
            </a:r>
            <a:r>
              <a:rPr dirty="0" sz="2500" spc="-210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노드를</a:t>
            </a:r>
            <a:r>
              <a:rPr dirty="0" sz="2500" spc="-204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10">
                <a:solidFill>
                  <a:srgbClr val="000000"/>
                </a:solidFill>
                <a:latin typeface="돋움"/>
                <a:cs typeface="돋움"/>
              </a:rPr>
              <a:t>만들고</a:t>
            </a:r>
            <a:r>
              <a:rPr dirty="0" sz="2500" spc="-10">
                <a:solidFill>
                  <a:srgbClr val="000000"/>
                </a:solidFill>
              </a:rPr>
              <a:t>,</a:t>
            </a:r>
            <a:r>
              <a:rPr dirty="0" sz="2500" spc="0">
                <a:solidFill>
                  <a:srgbClr val="000000"/>
                </a:solidFill>
              </a:rPr>
              <a:t> </a:t>
            </a: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그</a:t>
            </a:r>
            <a:r>
              <a:rPr dirty="0" sz="2500" spc="-204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문자의</a:t>
            </a:r>
            <a:r>
              <a:rPr dirty="0" sz="2500" spc="-210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10">
                <a:solidFill>
                  <a:srgbClr val="000000"/>
                </a:solidFill>
                <a:latin typeface="돋움"/>
                <a:cs typeface="돋움"/>
              </a:rPr>
              <a:t>빈도수를</a:t>
            </a:r>
            <a:r>
              <a:rPr dirty="0" sz="2500" spc="-204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노드에</a:t>
            </a:r>
            <a:r>
              <a:rPr dirty="0" sz="2500" spc="-204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10">
                <a:solidFill>
                  <a:srgbClr val="000000"/>
                </a:solidFill>
                <a:latin typeface="돋움"/>
                <a:cs typeface="돋움"/>
              </a:rPr>
              <a:t>저장</a:t>
            </a:r>
            <a:endParaRPr sz="2500">
              <a:latin typeface="돋움"/>
              <a:cs typeface="돋움"/>
            </a:endParaRPr>
          </a:p>
          <a:p>
            <a:pPr marL="329565" indent="-316865">
              <a:lnSpc>
                <a:spcPct val="100000"/>
              </a:lnSpc>
              <a:buAutoNum type="arabicPeriod"/>
              <a:tabLst>
                <a:tab pos="330200" algn="l"/>
              </a:tabLst>
            </a:pPr>
            <a:r>
              <a:rPr dirty="0" sz="2500" spc="-5">
                <a:solidFill>
                  <a:srgbClr val="000000"/>
                </a:solidFill>
              </a:rPr>
              <a:t>n</a:t>
            </a: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개의</a:t>
            </a:r>
            <a:r>
              <a:rPr dirty="0" sz="2500" spc="-204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노드의</a:t>
            </a:r>
            <a:r>
              <a:rPr dirty="0" sz="2500" spc="-204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빈도수에</a:t>
            </a:r>
            <a:r>
              <a:rPr dirty="0" sz="2500" spc="-195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대해</a:t>
            </a:r>
            <a:r>
              <a:rPr dirty="0" sz="2500" spc="-204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우선순위</a:t>
            </a:r>
            <a:r>
              <a:rPr dirty="0" sz="2500" spc="-204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큐</a:t>
            </a:r>
            <a:r>
              <a:rPr dirty="0" sz="2500" spc="-215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10">
                <a:solidFill>
                  <a:srgbClr val="000000"/>
                </a:solidFill>
              </a:rPr>
              <a:t>Q</a:t>
            </a:r>
            <a:r>
              <a:rPr dirty="0" sz="2500" spc="-10">
                <a:solidFill>
                  <a:srgbClr val="000000"/>
                </a:solidFill>
                <a:latin typeface="돋움"/>
                <a:cs typeface="돋움"/>
              </a:rPr>
              <a:t>를</a:t>
            </a:r>
            <a:r>
              <a:rPr dirty="0" sz="2500" spc="-204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만든다</a:t>
            </a:r>
            <a:r>
              <a:rPr dirty="0" sz="2500" spc="-5">
                <a:solidFill>
                  <a:srgbClr val="000000"/>
                </a:solidFill>
              </a:rPr>
              <a:t>.</a:t>
            </a:r>
            <a:endParaRPr sz="2500">
              <a:latin typeface="돋움"/>
              <a:cs typeface="돋움"/>
            </a:endParaRPr>
          </a:p>
          <a:p>
            <a:pPr marL="329565" indent="-316865">
              <a:lnSpc>
                <a:spcPct val="100000"/>
              </a:lnSpc>
              <a:buAutoNum type="arabicPeriod"/>
              <a:tabLst>
                <a:tab pos="330200" algn="l"/>
              </a:tabLst>
            </a:pPr>
            <a:r>
              <a:rPr dirty="0" sz="2500" spc="-5">
                <a:solidFill>
                  <a:srgbClr val="000000"/>
                </a:solidFill>
              </a:rPr>
              <a:t>while</a:t>
            </a:r>
            <a:r>
              <a:rPr dirty="0" sz="2500" spc="5">
                <a:solidFill>
                  <a:srgbClr val="000000"/>
                </a:solidFill>
              </a:rPr>
              <a:t> </a:t>
            </a:r>
            <a:r>
              <a:rPr dirty="0" sz="2500" spc="-5">
                <a:solidFill>
                  <a:srgbClr val="000000"/>
                </a:solidFill>
              </a:rPr>
              <a:t>(</a:t>
            </a:r>
            <a:r>
              <a:rPr dirty="0" sz="2500">
                <a:solidFill>
                  <a:srgbClr val="000000"/>
                </a:solidFill>
              </a:rPr>
              <a:t> </a:t>
            </a:r>
            <a:r>
              <a:rPr dirty="0" sz="2500" spc="-5">
                <a:solidFill>
                  <a:srgbClr val="000000"/>
                </a:solidFill>
              </a:rPr>
              <a:t>Q</a:t>
            </a: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에</a:t>
            </a:r>
            <a:r>
              <a:rPr dirty="0" sz="2500" spc="-220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있는</a:t>
            </a:r>
            <a:r>
              <a:rPr dirty="0" sz="2500" spc="-204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노드</a:t>
            </a:r>
            <a:r>
              <a:rPr dirty="0" sz="2500" spc="-204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수</a:t>
            </a:r>
            <a:r>
              <a:rPr dirty="0" sz="2500" spc="-220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5">
                <a:solidFill>
                  <a:srgbClr val="000000"/>
                </a:solidFill>
              </a:rPr>
              <a:t>≥</a:t>
            </a:r>
            <a:r>
              <a:rPr dirty="0" sz="2500">
                <a:solidFill>
                  <a:srgbClr val="000000"/>
                </a:solidFill>
              </a:rPr>
              <a:t> </a:t>
            </a:r>
            <a:r>
              <a:rPr dirty="0" sz="2500" spc="-5">
                <a:solidFill>
                  <a:srgbClr val="000000"/>
                </a:solidFill>
              </a:rPr>
              <a:t>2</a:t>
            </a:r>
            <a:r>
              <a:rPr dirty="0" sz="2500" spc="-10">
                <a:solidFill>
                  <a:srgbClr val="000000"/>
                </a:solidFill>
              </a:rPr>
              <a:t> </a:t>
            </a:r>
            <a:r>
              <a:rPr dirty="0" sz="2500" spc="-5">
                <a:solidFill>
                  <a:srgbClr val="000000"/>
                </a:solidFill>
              </a:rPr>
              <a:t>)</a:t>
            </a:r>
            <a:r>
              <a:rPr dirty="0" sz="2500">
                <a:solidFill>
                  <a:srgbClr val="000000"/>
                </a:solidFill>
              </a:rPr>
              <a:t> </a:t>
            </a:r>
            <a:r>
              <a:rPr dirty="0" sz="2500" spc="-5">
                <a:solidFill>
                  <a:srgbClr val="000000"/>
                </a:solidFill>
              </a:rPr>
              <a:t>{</a:t>
            </a:r>
            <a:endParaRPr sz="2500">
              <a:latin typeface="돋움"/>
              <a:cs typeface="돋움"/>
            </a:endParaRPr>
          </a:p>
          <a:p>
            <a:pPr marL="727710" indent="-715010">
              <a:lnSpc>
                <a:spcPct val="100000"/>
              </a:lnSpc>
              <a:buFont typeface="Times New Roman"/>
              <a:buAutoNum type="arabicPeriod"/>
              <a:tabLst>
                <a:tab pos="727075" algn="l"/>
                <a:tab pos="728345" algn="l"/>
              </a:tabLst>
            </a:pP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빈도수가</a:t>
            </a:r>
            <a:r>
              <a:rPr dirty="0" sz="2500" spc="-204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가장</a:t>
            </a:r>
            <a:r>
              <a:rPr dirty="0" sz="2500" spc="-204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작은</a:t>
            </a:r>
            <a:r>
              <a:rPr dirty="0" sz="2500" spc="-204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5">
                <a:solidFill>
                  <a:srgbClr val="000000"/>
                </a:solidFill>
              </a:rPr>
              <a:t>2</a:t>
            </a: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개의</a:t>
            </a:r>
            <a:r>
              <a:rPr dirty="0" sz="2500" spc="-204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노드</a:t>
            </a:r>
            <a:r>
              <a:rPr dirty="0" sz="2500" spc="-220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10">
                <a:solidFill>
                  <a:srgbClr val="000000"/>
                </a:solidFill>
              </a:rPr>
              <a:t>(A</a:t>
            </a:r>
            <a:r>
              <a:rPr dirty="0" sz="2500" spc="-10">
                <a:solidFill>
                  <a:srgbClr val="000000"/>
                </a:solidFill>
                <a:latin typeface="돋움"/>
                <a:cs typeface="돋움"/>
              </a:rPr>
              <a:t>와</a:t>
            </a:r>
            <a:r>
              <a:rPr dirty="0" sz="2500" spc="-195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5">
                <a:solidFill>
                  <a:srgbClr val="000000"/>
                </a:solidFill>
              </a:rPr>
              <a:t>B)</a:t>
            </a: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를</a:t>
            </a:r>
            <a:r>
              <a:rPr dirty="0" sz="2500" spc="-220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10">
                <a:solidFill>
                  <a:srgbClr val="000000"/>
                </a:solidFill>
              </a:rPr>
              <a:t>Q</a:t>
            </a:r>
            <a:r>
              <a:rPr dirty="0" sz="2500" spc="-10">
                <a:solidFill>
                  <a:srgbClr val="000000"/>
                </a:solidFill>
                <a:latin typeface="돋움"/>
                <a:cs typeface="돋움"/>
              </a:rPr>
              <a:t>에서</a:t>
            </a:r>
            <a:r>
              <a:rPr dirty="0" sz="2500" spc="-204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제거</a:t>
            </a:r>
            <a:endParaRPr sz="2500">
              <a:latin typeface="돋움"/>
              <a:cs typeface="돋움"/>
            </a:endParaRPr>
          </a:p>
          <a:p>
            <a:pPr marL="727710" indent="-715010"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  <a:tabLst>
                <a:tab pos="727075" algn="l"/>
                <a:tab pos="728345" algn="l"/>
              </a:tabLst>
            </a:pP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새</a:t>
            </a:r>
            <a:r>
              <a:rPr dirty="0" sz="2500" spc="-220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노드</a:t>
            </a:r>
            <a:r>
              <a:rPr dirty="0" sz="2500" spc="-204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10">
                <a:solidFill>
                  <a:srgbClr val="000000"/>
                </a:solidFill>
              </a:rPr>
              <a:t>N</a:t>
            </a:r>
            <a:r>
              <a:rPr dirty="0" sz="2500" spc="-10">
                <a:solidFill>
                  <a:srgbClr val="000000"/>
                </a:solidFill>
                <a:latin typeface="돋움"/>
                <a:cs typeface="돋움"/>
              </a:rPr>
              <a:t>을</a:t>
            </a:r>
            <a:r>
              <a:rPr dirty="0" sz="2500" spc="-215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만들고</a:t>
            </a:r>
            <a:r>
              <a:rPr dirty="0" sz="2500" spc="-5">
                <a:solidFill>
                  <a:srgbClr val="000000"/>
                </a:solidFill>
              </a:rPr>
              <a:t>,</a:t>
            </a:r>
            <a:r>
              <a:rPr dirty="0" sz="2500" spc="-130">
                <a:solidFill>
                  <a:srgbClr val="000000"/>
                </a:solidFill>
              </a:rPr>
              <a:t> </a:t>
            </a:r>
            <a:r>
              <a:rPr dirty="0" sz="2500" spc="-10">
                <a:solidFill>
                  <a:srgbClr val="000000"/>
                </a:solidFill>
              </a:rPr>
              <a:t>A</a:t>
            </a:r>
            <a:r>
              <a:rPr dirty="0" sz="2500" spc="-10">
                <a:solidFill>
                  <a:srgbClr val="000000"/>
                </a:solidFill>
                <a:latin typeface="돋움"/>
                <a:cs typeface="돋움"/>
              </a:rPr>
              <a:t>와</a:t>
            </a:r>
            <a:r>
              <a:rPr dirty="0" sz="2500" spc="-215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5">
                <a:solidFill>
                  <a:srgbClr val="000000"/>
                </a:solidFill>
              </a:rPr>
              <a:t>B</a:t>
            </a: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를</a:t>
            </a:r>
            <a:r>
              <a:rPr dirty="0" sz="2500" spc="-220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10">
                <a:solidFill>
                  <a:srgbClr val="000000"/>
                </a:solidFill>
              </a:rPr>
              <a:t>N</a:t>
            </a:r>
            <a:r>
              <a:rPr dirty="0" sz="2500" spc="-10">
                <a:solidFill>
                  <a:srgbClr val="000000"/>
                </a:solidFill>
                <a:latin typeface="돋움"/>
                <a:cs typeface="돋움"/>
              </a:rPr>
              <a:t>의</a:t>
            </a:r>
            <a:r>
              <a:rPr dirty="0" sz="2500" spc="-204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자식</a:t>
            </a:r>
            <a:r>
              <a:rPr dirty="0" sz="2500" spc="-204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노드로</a:t>
            </a:r>
            <a:r>
              <a:rPr dirty="0" sz="2500" spc="-204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만든다</a:t>
            </a:r>
            <a:r>
              <a:rPr dirty="0" sz="2500" spc="-5">
                <a:solidFill>
                  <a:srgbClr val="000000"/>
                </a:solidFill>
              </a:rPr>
              <a:t>.</a:t>
            </a:r>
            <a:endParaRPr sz="2500">
              <a:latin typeface="돋움"/>
              <a:cs typeface="돋움"/>
            </a:endParaRPr>
          </a:p>
          <a:p>
            <a:pPr marL="727075" indent="-714375">
              <a:lnSpc>
                <a:spcPct val="100000"/>
              </a:lnSpc>
              <a:buAutoNum type="arabicPeriod"/>
              <a:tabLst>
                <a:tab pos="727075" algn="l"/>
                <a:tab pos="727710" algn="l"/>
              </a:tabLst>
            </a:pPr>
            <a:r>
              <a:rPr dirty="0" sz="2500" spc="-5">
                <a:solidFill>
                  <a:srgbClr val="000000"/>
                </a:solidFill>
              </a:rPr>
              <a:t>N</a:t>
            </a: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의</a:t>
            </a:r>
            <a:r>
              <a:rPr dirty="0" sz="2500" spc="-220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빈도수</a:t>
            </a:r>
            <a:r>
              <a:rPr dirty="0" sz="2500" spc="-204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5">
                <a:solidFill>
                  <a:srgbClr val="000000"/>
                </a:solidFill>
              </a:rPr>
              <a:t>=</a:t>
            </a:r>
            <a:r>
              <a:rPr dirty="0" sz="2500" spc="-135">
                <a:solidFill>
                  <a:srgbClr val="000000"/>
                </a:solidFill>
              </a:rPr>
              <a:t> </a:t>
            </a:r>
            <a:r>
              <a:rPr dirty="0" sz="2500" spc="-10">
                <a:solidFill>
                  <a:srgbClr val="000000"/>
                </a:solidFill>
              </a:rPr>
              <a:t>A</a:t>
            </a:r>
            <a:r>
              <a:rPr dirty="0" sz="2500" spc="-10">
                <a:solidFill>
                  <a:srgbClr val="000000"/>
                </a:solidFill>
                <a:latin typeface="돋움"/>
                <a:cs typeface="돋움"/>
              </a:rPr>
              <a:t>의</a:t>
            </a:r>
            <a:r>
              <a:rPr dirty="0" sz="2500" spc="-220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빈도수</a:t>
            </a:r>
            <a:r>
              <a:rPr dirty="0" sz="2500" spc="-204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5">
                <a:solidFill>
                  <a:srgbClr val="000000"/>
                </a:solidFill>
              </a:rPr>
              <a:t>+ B</a:t>
            </a: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의</a:t>
            </a:r>
            <a:r>
              <a:rPr dirty="0" sz="2500" spc="-220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빈도수</a:t>
            </a:r>
            <a:endParaRPr sz="2500">
              <a:latin typeface="돋움"/>
              <a:cs typeface="돋움"/>
            </a:endParaRPr>
          </a:p>
          <a:p>
            <a:pPr marL="727710" indent="-715010">
              <a:lnSpc>
                <a:spcPct val="100000"/>
              </a:lnSpc>
              <a:buFont typeface="Times New Roman"/>
              <a:buAutoNum type="arabicPeriod"/>
              <a:tabLst>
                <a:tab pos="727075" algn="l"/>
                <a:tab pos="728345" algn="l"/>
              </a:tabLst>
            </a:pP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노드 </a:t>
            </a:r>
            <a:r>
              <a:rPr dirty="0" sz="2500" spc="-10">
                <a:solidFill>
                  <a:srgbClr val="000000"/>
                </a:solidFill>
              </a:rPr>
              <a:t>N</a:t>
            </a:r>
            <a:r>
              <a:rPr dirty="0" sz="2500" spc="-10">
                <a:solidFill>
                  <a:srgbClr val="000000"/>
                </a:solidFill>
                <a:latin typeface="돋움"/>
                <a:cs typeface="돋움"/>
              </a:rPr>
              <a:t>을 </a:t>
            </a:r>
            <a:r>
              <a:rPr dirty="0" sz="2500" spc="-5">
                <a:solidFill>
                  <a:srgbClr val="000000"/>
                </a:solidFill>
              </a:rPr>
              <a:t>Q</a:t>
            </a: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에</a:t>
            </a:r>
            <a:r>
              <a:rPr dirty="0" sz="2500" spc="-620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2500" spc="-5">
                <a:solidFill>
                  <a:srgbClr val="000000"/>
                </a:solidFill>
                <a:latin typeface="돋움"/>
                <a:cs typeface="돋움"/>
              </a:rPr>
              <a:t>삽입한다</a:t>
            </a:r>
            <a:r>
              <a:rPr dirty="0" sz="2500" spc="-5">
                <a:solidFill>
                  <a:srgbClr val="000000"/>
                </a:solidFill>
              </a:rPr>
              <a:t>.</a:t>
            </a:r>
            <a:endParaRPr sz="2500">
              <a:latin typeface="돋움"/>
              <a:cs typeface="돋움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410606"/>
            <a:ext cx="1410970" cy="789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9565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Times New Roman"/>
                <a:cs typeface="Times New Roman"/>
              </a:rPr>
              <a:t>}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500" spc="-5">
                <a:latin typeface="Times New Roman"/>
                <a:cs typeface="Times New Roman"/>
              </a:rPr>
              <a:t>8. return</a:t>
            </a:r>
            <a:r>
              <a:rPr dirty="0" sz="2500" spc="-4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Q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7729" y="5805932"/>
            <a:ext cx="38512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//</a:t>
            </a:r>
            <a:r>
              <a:rPr dirty="0" sz="2400" spc="-4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CC"/>
                </a:solidFill>
                <a:latin typeface="돋움"/>
                <a:cs typeface="돋움"/>
              </a:rPr>
              <a:t>허프만</a:t>
            </a:r>
            <a:r>
              <a:rPr dirty="0" sz="2400" spc="-225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400">
                <a:solidFill>
                  <a:srgbClr val="0000CC"/>
                </a:solidFill>
                <a:latin typeface="돋움"/>
                <a:cs typeface="돋움"/>
              </a:rPr>
              <a:t>트리의</a:t>
            </a:r>
            <a:r>
              <a:rPr dirty="0" sz="2400" spc="-229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400">
                <a:solidFill>
                  <a:srgbClr val="0000CC"/>
                </a:solidFill>
                <a:latin typeface="돋움"/>
                <a:cs typeface="돋움"/>
              </a:rPr>
              <a:t>루트를</a:t>
            </a:r>
            <a:r>
              <a:rPr dirty="0" sz="2400" spc="-229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400">
                <a:solidFill>
                  <a:srgbClr val="0000CC"/>
                </a:solidFill>
                <a:latin typeface="돋움"/>
                <a:cs typeface="돋움"/>
              </a:rPr>
              <a:t>반환</a:t>
            </a:r>
            <a:endParaRPr sz="24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146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046" y="366140"/>
            <a:ext cx="2311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시간복잡도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8473"/>
            <a:ext cx="8037195" cy="465201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355600" marR="287655" indent="-342900">
              <a:lnSpc>
                <a:spcPts val="2810"/>
              </a:lnSpc>
              <a:spcBef>
                <a:spcPts val="4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600">
                <a:latin typeface="Times New Roman"/>
                <a:cs typeface="Times New Roman"/>
              </a:rPr>
              <a:t>Line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1: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n</a:t>
            </a:r>
            <a:r>
              <a:rPr dirty="0" sz="2600">
                <a:latin typeface="돋움"/>
                <a:cs typeface="돋움"/>
              </a:rPr>
              <a:t>개의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노드를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만들고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0">
                <a:latin typeface="돋움"/>
                <a:cs typeface="돋움"/>
              </a:rPr>
              <a:t>각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빈도수를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노드에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 spc="0">
                <a:latin typeface="돋움"/>
                <a:cs typeface="돋움"/>
              </a:rPr>
              <a:t>저  </a:t>
            </a:r>
            <a:r>
              <a:rPr dirty="0" sz="2600">
                <a:latin typeface="돋움"/>
                <a:cs typeface="돋움"/>
              </a:rPr>
              <a:t>장하므로 </a:t>
            </a:r>
            <a:r>
              <a:rPr dirty="0" sz="2600" i="1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(</a:t>
            </a:r>
            <a:r>
              <a:rPr dirty="0" sz="2600" i="1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) </a:t>
            </a:r>
            <a:r>
              <a:rPr dirty="0" sz="2600">
                <a:latin typeface="돋움"/>
                <a:cs typeface="돋움"/>
              </a:rPr>
              <a:t>시간이</a:t>
            </a:r>
            <a:r>
              <a:rPr dirty="0" sz="2600" spc="-49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걸린다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5600" marR="48895" indent="-342900">
              <a:lnSpc>
                <a:spcPts val="2810"/>
              </a:lnSpc>
              <a:spcBef>
                <a:spcPts val="12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600">
                <a:latin typeface="Times New Roman"/>
                <a:cs typeface="Times New Roman"/>
              </a:rPr>
              <a:t>Line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2: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n</a:t>
            </a:r>
            <a:r>
              <a:rPr dirty="0" sz="2600">
                <a:latin typeface="돋움"/>
                <a:cs typeface="돋움"/>
              </a:rPr>
              <a:t>개의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노드로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우선순위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큐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Q</a:t>
            </a:r>
            <a:r>
              <a:rPr dirty="0" sz="2600">
                <a:latin typeface="돋움"/>
                <a:cs typeface="돋움"/>
              </a:rPr>
              <a:t>를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만든다</a:t>
            </a:r>
            <a:r>
              <a:rPr dirty="0" sz="2600">
                <a:latin typeface="Times New Roman"/>
                <a:cs typeface="Times New Roman"/>
              </a:rPr>
              <a:t>.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돋움"/>
                <a:cs typeface="돋움"/>
              </a:rPr>
              <a:t>여기서  우선순위 큐로서 </a:t>
            </a:r>
            <a:r>
              <a:rPr dirty="0" sz="2600" spc="0">
                <a:latin typeface="돋움"/>
                <a:cs typeface="돋움"/>
              </a:rPr>
              <a:t>힙 </a:t>
            </a:r>
            <a:r>
              <a:rPr dirty="0" sz="2600">
                <a:latin typeface="Times New Roman"/>
                <a:cs typeface="Times New Roman"/>
              </a:rPr>
              <a:t>(heap) </a:t>
            </a:r>
            <a:r>
              <a:rPr dirty="0" sz="2600">
                <a:latin typeface="돋움"/>
                <a:cs typeface="돋움"/>
              </a:rPr>
              <a:t>자료구조를 사용하면  </a:t>
            </a:r>
            <a:r>
              <a:rPr dirty="0" sz="2600" i="1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(</a:t>
            </a:r>
            <a:r>
              <a:rPr dirty="0" sz="2600" i="1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log</a:t>
            </a:r>
            <a:r>
              <a:rPr dirty="0" sz="2600" i="1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) </a:t>
            </a:r>
            <a:r>
              <a:rPr dirty="0" sz="2600">
                <a:latin typeface="돋움"/>
                <a:cs typeface="돋움"/>
              </a:rPr>
              <a:t>시간이</a:t>
            </a:r>
            <a:r>
              <a:rPr dirty="0" sz="2600" spc="-28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걸린다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0000"/>
              </a:lnSpc>
              <a:spcBef>
                <a:spcPts val="11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600">
                <a:latin typeface="Times New Roman"/>
                <a:cs typeface="Times New Roman"/>
              </a:rPr>
              <a:t>Line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3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~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7</a:t>
            </a:r>
            <a:r>
              <a:rPr dirty="0" sz="2600">
                <a:latin typeface="돋움"/>
                <a:cs typeface="돋움"/>
              </a:rPr>
              <a:t>은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최소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빈도수를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가진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노드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2</a:t>
            </a:r>
            <a:r>
              <a:rPr dirty="0" sz="2600">
                <a:latin typeface="돋움"/>
                <a:cs typeface="돋움"/>
              </a:rPr>
              <a:t>개를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Q</a:t>
            </a:r>
            <a:r>
              <a:rPr dirty="0" sz="2600">
                <a:latin typeface="돋움"/>
                <a:cs typeface="돋움"/>
              </a:rPr>
              <a:t>에서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제  거하는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힙의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삭제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연산과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새</a:t>
            </a:r>
            <a:r>
              <a:rPr dirty="0" sz="2600" spc="-22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노드를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Q</a:t>
            </a:r>
            <a:r>
              <a:rPr dirty="0" sz="2600">
                <a:latin typeface="돋움"/>
                <a:cs typeface="돋움"/>
              </a:rPr>
              <a:t>에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삽입하는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연  산을 수행하므로 </a:t>
            </a:r>
            <a:r>
              <a:rPr dirty="0" sz="2600" i="1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(log</a:t>
            </a:r>
            <a:r>
              <a:rPr dirty="0" sz="2600" i="1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) </a:t>
            </a:r>
            <a:r>
              <a:rPr dirty="0" sz="2600" spc="0">
                <a:latin typeface="돋움"/>
                <a:cs typeface="돋움"/>
              </a:rPr>
              <a:t>시간이 </a:t>
            </a:r>
            <a:r>
              <a:rPr dirty="0" sz="2600">
                <a:latin typeface="돋움"/>
                <a:cs typeface="돋움"/>
              </a:rPr>
              <a:t>걸린다</a:t>
            </a:r>
            <a:r>
              <a:rPr dirty="0" sz="2600">
                <a:latin typeface="Times New Roman"/>
                <a:cs typeface="Times New Roman"/>
              </a:rPr>
              <a:t>. </a:t>
            </a:r>
            <a:r>
              <a:rPr dirty="0" sz="2600">
                <a:latin typeface="돋움"/>
                <a:cs typeface="돋움"/>
              </a:rPr>
              <a:t>그런데  </a:t>
            </a:r>
            <a:r>
              <a:rPr dirty="0" sz="2600">
                <a:latin typeface="Times New Roman"/>
                <a:cs typeface="Times New Roman"/>
              </a:rPr>
              <a:t>while-</a:t>
            </a:r>
            <a:r>
              <a:rPr dirty="0" sz="2600">
                <a:latin typeface="돋움"/>
                <a:cs typeface="돋움"/>
              </a:rPr>
              <a:t>루프는</a:t>
            </a:r>
            <a:r>
              <a:rPr dirty="0" sz="2600" spc="-250">
                <a:latin typeface="돋움"/>
                <a:cs typeface="돋움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(</a:t>
            </a:r>
            <a:r>
              <a:rPr dirty="0" sz="2600" spc="-5" i="1">
                <a:latin typeface="Times New Roman"/>
                <a:cs typeface="Times New Roman"/>
              </a:rPr>
              <a:t>n </a:t>
            </a:r>
            <a:r>
              <a:rPr dirty="0" sz="2600">
                <a:latin typeface="Times New Roman"/>
                <a:cs typeface="Times New Roman"/>
              </a:rPr>
              <a:t>–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1)</a:t>
            </a:r>
            <a:r>
              <a:rPr dirty="0" sz="2600">
                <a:latin typeface="돋움"/>
                <a:cs typeface="돋움"/>
              </a:rPr>
              <a:t>번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반복된다</a:t>
            </a:r>
            <a:r>
              <a:rPr dirty="0" sz="2600">
                <a:latin typeface="Times New Roman"/>
                <a:cs typeface="Times New Roman"/>
              </a:rPr>
              <a:t>.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돋움"/>
                <a:cs typeface="돋움"/>
              </a:rPr>
              <a:t>왜냐하면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루프가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1</a:t>
            </a:r>
            <a:r>
              <a:rPr dirty="0" sz="2600">
                <a:latin typeface="돋움"/>
                <a:cs typeface="돋움"/>
              </a:rPr>
              <a:t>번  수행될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때마다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Q</a:t>
            </a:r>
            <a:r>
              <a:rPr dirty="0" sz="2600">
                <a:latin typeface="돋움"/>
                <a:cs typeface="돋움"/>
              </a:rPr>
              <a:t>에서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2</a:t>
            </a:r>
            <a:r>
              <a:rPr dirty="0" sz="2600">
                <a:latin typeface="돋움"/>
                <a:cs typeface="돋움"/>
              </a:rPr>
              <a:t>개의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노드를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제거하고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1</a:t>
            </a:r>
            <a:r>
              <a:rPr dirty="0" sz="2600">
                <a:latin typeface="돋움"/>
                <a:cs typeface="돋움"/>
              </a:rPr>
              <a:t>개를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Q  </a:t>
            </a:r>
            <a:r>
              <a:rPr dirty="0" sz="2600">
                <a:latin typeface="돋움"/>
                <a:cs typeface="돋움"/>
              </a:rPr>
              <a:t>에 추가하기 때문이다</a:t>
            </a:r>
            <a:r>
              <a:rPr dirty="0" sz="2600">
                <a:latin typeface="Times New Roman"/>
                <a:cs typeface="Times New Roman"/>
              </a:rPr>
              <a:t>. </a:t>
            </a:r>
            <a:r>
              <a:rPr dirty="0" sz="2600">
                <a:latin typeface="돋움"/>
                <a:cs typeface="돋움"/>
              </a:rPr>
              <a:t>따라서 </a:t>
            </a:r>
            <a:r>
              <a:rPr dirty="0" sz="2600" spc="-5">
                <a:latin typeface="Times New Roman"/>
                <a:cs typeface="Times New Roman"/>
              </a:rPr>
              <a:t>line </a:t>
            </a:r>
            <a:r>
              <a:rPr dirty="0" sz="2600">
                <a:latin typeface="Times New Roman"/>
                <a:cs typeface="Times New Roman"/>
              </a:rPr>
              <a:t>3 ~ 7</a:t>
            </a:r>
            <a:r>
              <a:rPr dirty="0" sz="2600">
                <a:latin typeface="돋움"/>
                <a:cs typeface="돋움"/>
              </a:rPr>
              <a:t>은 </a:t>
            </a:r>
            <a:r>
              <a:rPr dirty="0" sz="2600" spc="-5">
                <a:latin typeface="Times New Roman"/>
                <a:cs typeface="Times New Roman"/>
              </a:rPr>
              <a:t>(</a:t>
            </a:r>
            <a:r>
              <a:rPr dirty="0" sz="2600" spc="-5" i="1">
                <a:latin typeface="Times New Roman"/>
                <a:cs typeface="Times New Roman"/>
              </a:rPr>
              <a:t>n </a:t>
            </a:r>
            <a:r>
              <a:rPr dirty="0" sz="2600">
                <a:latin typeface="Times New Roman"/>
                <a:cs typeface="Times New Roman"/>
              </a:rPr>
              <a:t>– 1) </a:t>
            </a:r>
            <a:r>
              <a:rPr dirty="0" sz="2600">
                <a:latin typeface="Wingdings 2"/>
                <a:cs typeface="Wingdings 2"/>
              </a:rPr>
              <a:t>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(log</a:t>
            </a:r>
            <a:r>
              <a:rPr dirty="0" sz="2600" i="1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) = </a:t>
            </a:r>
            <a:r>
              <a:rPr dirty="0" sz="2600" spc="-5" i="1">
                <a:latin typeface="Times New Roman"/>
                <a:cs typeface="Times New Roman"/>
              </a:rPr>
              <a:t>O</a:t>
            </a:r>
            <a:r>
              <a:rPr dirty="0" sz="2600" spc="-5">
                <a:latin typeface="Times New Roman"/>
                <a:cs typeface="Times New Roman"/>
              </a:rPr>
              <a:t>(</a:t>
            </a:r>
            <a:r>
              <a:rPr dirty="0" sz="2600" spc="-5" i="1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log</a:t>
            </a:r>
            <a:r>
              <a:rPr dirty="0" sz="2600" spc="-5" i="1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)</a:t>
            </a:r>
            <a:r>
              <a:rPr dirty="0" sz="2600" spc="-5">
                <a:latin typeface="돋움"/>
                <a:cs typeface="돋움"/>
              </a:rPr>
              <a:t>이</a:t>
            </a:r>
            <a:r>
              <a:rPr dirty="0" sz="2600" spc="-31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걸린다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146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5357" y="366140"/>
            <a:ext cx="26549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시간복잡도</a:t>
            </a:r>
            <a:r>
              <a:rPr dirty="0" spc="-395"/>
              <a:t> </a:t>
            </a:r>
            <a:r>
              <a:rPr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38097"/>
            <a:ext cx="7786370" cy="18091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8</a:t>
            </a:r>
            <a:r>
              <a:rPr dirty="0" sz="2800" spc="-5">
                <a:latin typeface="돋움"/>
                <a:cs typeface="돋움"/>
              </a:rPr>
              <a:t>은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트리의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루트를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리턴하는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것이므로</a:t>
            </a:r>
            <a:r>
              <a:rPr dirty="0" sz="2800" spc="-220">
                <a:latin typeface="돋움"/>
                <a:cs typeface="돋움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(1)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800" spc="-5">
                <a:latin typeface="돋움"/>
                <a:cs typeface="돋움"/>
              </a:rPr>
              <a:t>시간이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걸린다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따라서 시간복잡도는 </a:t>
            </a:r>
            <a:r>
              <a:rPr dirty="0" sz="2800" spc="-5" i="1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Times New Roman"/>
                <a:cs typeface="Times New Roman"/>
              </a:rPr>
              <a:t>) + </a:t>
            </a:r>
            <a:r>
              <a:rPr dirty="0" sz="2800" spc="-5" i="1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Times New Roman"/>
                <a:cs typeface="Times New Roman"/>
              </a:rPr>
              <a:t>log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Times New Roman"/>
                <a:cs typeface="Times New Roman"/>
              </a:rPr>
              <a:t>) +</a:t>
            </a:r>
            <a:r>
              <a:rPr dirty="0" sz="2800" spc="-415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Times New Roman"/>
                <a:cs typeface="Times New Roman"/>
              </a:rPr>
              <a:t>log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+ </a:t>
            </a:r>
            <a:r>
              <a:rPr dirty="0" sz="2800" spc="-5" i="1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(1) =</a:t>
            </a:r>
            <a:r>
              <a:rPr dirty="0" sz="2800" spc="0"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log</a:t>
            </a: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dirty="0" sz="2800" spc="-5">
                <a:latin typeface="돋움"/>
                <a:cs typeface="돋움"/>
              </a:rPr>
              <a:t>이다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5558" y="366140"/>
            <a:ext cx="74726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latin typeface="Times New Roman"/>
                <a:cs typeface="Times New Roman"/>
              </a:rPr>
              <a:t>HuffmanCoding </a:t>
            </a:r>
            <a:r>
              <a:rPr dirty="0" spc="-5"/>
              <a:t>알고리즘의 수행</a:t>
            </a:r>
            <a:r>
              <a:rPr dirty="0" spc="-590"/>
              <a:t> </a:t>
            </a:r>
            <a:r>
              <a:rPr dirty="0" spc="-5"/>
              <a:t>예시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38097"/>
            <a:ext cx="7657465" cy="2388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입력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파일은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4</a:t>
            </a:r>
            <a:r>
              <a:rPr dirty="0" sz="2800" spc="-5">
                <a:latin typeface="돋움"/>
                <a:cs typeface="돋움"/>
              </a:rPr>
              <a:t>개의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문자로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되어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있고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각</a:t>
            </a:r>
            <a:r>
              <a:rPr dirty="0" sz="2800" spc="-254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문자의  </a:t>
            </a:r>
            <a:r>
              <a:rPr dirty="0" sz="2800" spc="-5">
                <a:latin typeface="돋움"/>
                <a:cs typeface="돋움"/>
              </a:rPr>
              <a:t>빈도수는 다음과</a:t>
            </a:r>
            <a:r>
              <a:rPr dirty="0" sz="2800" spc="-45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같다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076450">
              <a:lnSpc>
                <a:spcPct val="100000"/>
              </a:lnSpc>
              <a:spcBef>
                <a:spcPts val="570"/>
              </a:spcBef>
            </a:pPr>
            <a:r>
              <a:rPr dirty="0" sz="2800" spc="-5">
                <a:latin typeface="Times New Roman"/>
                <a:cs typeface="Times New Roman"/>
              </a:rPr>
              <a:t>A: 450 </a:t>
            </a:r>
            <a:r>
              <a:rPr dirty="0" sz="2800" spc="-80">
                <a:latin typeface="Times New Roman"/>
                <a:cs typeface="Times New Roman"/>
              </a:rPr>
              <a:t>T: </a:t>
            </a:r>
            <a:r>
              <a:rPr dirty="0" sz="2800" spc="-5">
                <a:latin typeface="Times New Roman"/>
                <a:cs typeface="Times New Roman"/>
              </a:rPr>
              <a:t>90 G: 120 C: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270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2</a:t>
            </a:r>
            <a:r>
              <a:rPr dirty="0" sz="2800" spc="-5">
                <a:latin typeface="돋움"/>
                <a:cs typeface="돋움"/>
              </a:rPr>
              <a:t>를 수행한 후의</a:t>
            </a:r>
            <a:r>
              <a:rPr dirty="0" sz="2800" spc="-68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Q: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8529" y="4273372"/>
            <a:ext cx="8432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45795" algn="l"/>
              </a:tabLst>
            </a:pPr>
            <a:r>
              <a:rPr dirty="0" sz="2000" b="1" i="1">
                <a:latin typeface="Times New Roman"/>
                <a:cs typeface="Times New Roman"/>
              </a:rPr>
              <a:t>T</a:t>
            </a:r>
            <a:r>
              <a:rPr dirty="0" sz="2000" b="1" i="1">
                <a:latin typeface="Times New Roman"/>
                <a:cs typeface="Times New Roman"/>
              </a:rPr>
              <a:t>	</a:t>
            </a:r>
            <a:r>
              <a:rPr dirty="0" baseline="2777" sz="3000" b="1" i="1">
                <a:latin typeface="Times New Roman"/>
                <a:cs typeface="Times New Roman"/>
              </a:rPr>
              <a:t>G</a:t>
            </a:r>
            <a:endParaRPr baseline="2777"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9065" y="4261815"/>
            <a:ext cx="79946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15950" algn="l"/>
              </a:tabLst>
            </a:pPr>
            <a:r>
              <a:rPr dirty="0" sz="2000" b="1" i="1">
                <a:latin typeface="Times New Roman"/>
                <a:cs typeface="Times New Roman"/>
              </a:rPr>
              <a:t>C</a:t>
            </a:r>
            <a:r>
              <a:rPr dirty="0" sz="2000" b="1" i="1">
                <a:latin typeface="Times New Roman"/>
                <a:cs typeface="Times New Roman"/>
              </a:rPr>
              <a:t>	</a:t>
            </a:r>
            <a:r>
              <a:rPr dirty="0" sz="2000" b="1" i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5221" y="4773295"/>
            <a:ext cx="4095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0" b="1">
                <a:latin typeface="Times New Roman"/>
                <a:cs typeface="Times New Roman"/>
              </a:rPr>
              <a:t>450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67480" y="4782058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0" b="1"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35933" y="4798314"/>
            <a:ext cx="10134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5950" algn="l"/>
              </a:tabLst>
            </a:pPr>
            <a:r>
              <a:rPr dirty="0" sz="2000" spc="0" b="1">
                <a:latin typeface="Times New Roman"/>
                <a:cs typeface="Times New Roman"/>
              </a:rPr>
              <a:t>12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r>
              <a:rPr dirty="0" sz="2000" b="1">
                <a:latin typeface="Times New Roman"/>
                <a:cs typeface="Times New Roman"/>
              </a:rPr>
              <a:t>	</a:t>
            </a:r>
            <a:r>
              <a:rPr dirty="0" baseline="1388" sz="3000" spc="0" b="1">
                <a:latin typeface="Times New Roman"/>
                <a:cs typeface="Times New Roman"/>
              </a:rPr>
              <a:t>270</a:t>
            </a:r>
            <a:endParaRPr baseline="1388" sz="3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06290" y="4251197"/>
            <a:ext cx="398145" cy="396240"/>
          </a:xfrm>
          <a:custGeom>
            <a:avLst/>
            <a:gdLst/>
            <a:ahLst/>
            <a:cxnLst/>
            <a:rect l="l" t="t" r="r" b="b"/>
            <a:pathLst>
              <a:path w="398145" h="396239">
                <a:moveTo>
                  <a:pt x="0" y="198119"/>
                </a:moveTo>
                <a:lnTo>
                  <a:pt x="5251" y="152675"/>
                </a:lnTo>
                <a:lnTo>
                  <a:pt x="20211" y="110967"/>
                </a:lnTo>
                <a:lnTo>
                  <a:pt x="43687" y="74182"/>
                </a:lnTo>
                <a:lnTo>
                  <a:pt x="74484" y="43507"/>
                </a:lnTo>
                <a:lnTo>
                  <a:pt x="111411" y="20127"/>
                </a:lnTo>
                <a:lnTo>
                  <a:pt x="153275" y="5229"/>
                </a:lnTo>
                <a:lnTo>
                  <a:pt x="198882" y="0"/>
                </a:lnTo>
                <a:lnTo>
                  <a:pt x="244488" y="5229"/>
                </a:lnTo>
                <a:lnTo>
                  <a:pt x="286352" y="20127"/>
                </a:lnTo>
                <a:lnTo>
                  <a:pt x="323279" y="43507"/>
                </a:lnTo>
                <a:lnTo>
                  <a:pt x="354076" y="74182"/>
                </a:lnTo>
                <a:lnTo>
                  <a:pt x="377552" y="110967"/>
                </a:lnTo>
                <a:lnTo>
                  <a:pt x="392512" y="152675"/>
                </a:lnTo>
                <a:lnTo>
                  <a:pt x="397763" y="198119"/>
                </a:lnTo>
                <a:lnTo>
                  <a:pt x="392512" y="243564"/>
                </a:lnTo>
                <a:lnTo>
                  <a:pt x="377552" y="285272"/>
                </a:lnTo>
                <a:lnTo>
                  <a:pt x="354076" y="322057"/>
                </a:lnTo>
                <a:lnTo>
                  <a:pt x="323279" y="352732"/>
                </a:lnTo>
                <a:lnTo>
                  <a:pt x="286352" y="376112"/>
                </a:lnTo>
                <a:lnTo>
                  <a:pt x="244488" y="391010"/>
                </a:lnTo>
                <a:lnTo>
                  <a:pt x="198882" y="396239"/>
                </a:lnTo>
                <a:lnTo>
                  <a:pt x="153275" y="391010"/>
                </a:lnTo>
                <a:lnTo>
                  <a:pt x="111411" y="376112"/>
                </a:lnTo>
                <a:lnTo>
                  <a:pt x="74484" y="352732"/>
                </a:lnTo>
                <a:lnTo>
                  <a:pt x="43687" y="322057"/>
                </a:lnTo>
                <a:lnTo>
                  <a:pt x="20211" y="285272"/>
                </a:lnTo>
                <a:lnTo>
                  <a:pt x="5251" y="243564"/>
                </a:lnTo>
                <a:lnTo>
                  <a:pt x="0" y="198119"/>
                </a:lnTo>
                <a:close/>
              </a:path>
            </a:pathLst>
          </a:custGeom>
          <a:ln w="19812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70782" y="4251197"/>
            <a:ext cx="394970" cy="396240"/>
          </a:xfrm>
          <a:custGeom>
            <a:avLst/>
            <a:gdLst/>
            <a:ahLst/>
            <a:cxnLst/>
            <a:rect l="l" t="t" r="r" b="b"/>
            <a:pathLst>
              <a:path w="394970" h="396239">
                <a:moveTo>
                  <a:pt x="0" y="198119"/>
                </a:moveTo>
                <a:lnTo>
                  <a:pt x="5214" y="152675"/>
                </a:lnTo>
                <a:lnTo>
                  <a:pt x="20065" y="110967"/>
                </a:lnTo>
                <a:lnTo>
                  <a:pt x="43367" y="74182"/>
                </a:lnTo>
                <a:lnTo>
                  <a:pt x="73933" y="43507"/>
                </a:lnTo>
                <a:lnTo>
                  <a:pt x="110578" y="20127"/>
                </a:lnTo>
                <a:lnTo>
                  <a:pt x="152115" y="5229"/>
                </a:lnTo>
                <a:lnTo>
                  <a:pt x="197357" y="0"/>
                </a:lnTo>
                <a:lnTo>
                  <a:pt x="242600" y="5229"/>
                </a:lnTo>
                <a:lnTo>
                  <a:pt x="284137" y="20127"/>
                </a:lnTo>
                <a:lnTo>
                  <a:pt x="320782" y="43507"/>
                </a:lnTo>
                <a:lnTo>
                  <a:pt x="351348" y="74182"/>
                </a:lnTo>
                <a:lnTo>
                  <a:pt x="374650" y="110967"/>
                </a:lnTo>
                <a:lnTo>
                  <a:pt x="389501" y="152675"/>
                </a:lnTo>
                <a:lnTo>
                  <a:pt x="394715" y="198119"/>
                </a:lnTo>
                <a:lnTo>
                  <a:pt x="389501" y="243564"/>
                </a:lnTo>
                <a:lnTo>
                  <a:pt x="374650" y="285272"/>
                </a:lnTo>
                <a:lnTo>
                  <a:pt x="351348" y="322057"/>
                </a:lnTo>
                <a:lnTo>
                  <a:pt x="320782" y="352732"/>
                </a:lnTo>
                <a:lnTo>
                  <a:pt x="284137" y="376112"/>
                </a:lnTo>
                <a:lnTo>
                  <a:pt x="242600" y="391010"/>
                </a:lnTo>
                <a:lnTo>
                  <a:pt x="197357" y="396239"/>
                </a:lnTo>
                <a:lnTo>
                  <a:pt x="152115" y="391010"/>
                </a:lnTo>
                <a:lnTo>
                  <a:pt x="110578" y="376112"/>
                </a:lnTo>
                <a:lnTo>
                  <a:pt x="73933" y="352732"/>
                </a:lnTo>
                <a:lnTo>
                  <a:pt x="43367" y="322057"/>
                </a:lnTo>
                <a:lnTo>
                  <a:pt x="20065" y="285272"/>
                </a:lnTo>
                <a:lnTo>
                  <a:pt x="5214" y="243564"/>
                </a:lnTo>
                <a:lnTo>
                  <a:pt x="0" y="198119"/>
                </a:lnTo>
                <a:close/>
              </a:path>
            </a:pathLst>
          </a:custGeom>
          <a:ln w="19812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97758" y="4246626"/>
            <a:ext cx="398145" cy="396240"/>
          </a:xfrm>
          <a:custGeom>
            <a:avLst/>
            <a:gdLst/>
            <a:ahLst/>
            <a:cxnLst/>
            <a:rect l="l" t="t" r="r" b="b"/>
            <a:pathLst>
              <a:path w="398145" h="396239">
                <a:moveTo>
                  <a:pt x="0" y="198119"/>
                </a:moveTo>
                <a:lnTo>
                  <a:pt x="5251" y="152675"/>
                </a:lnTo>
                <a:lnTo>
                  <a:pt x="20211" y="110967"/>
                </a:lnTo>
                <a:lnTo>
                  <a:pt x="43687" y="74182"/>
                </a:lnTo>
                <a:lnTo>
                  <a:pt x="74484" y="43507"/>
                </a:lnTo>
                <a:lnTo>
                  <a:pt x="111411" y="20127"/>
                </a:lnTo>
                <a:lnTo>
                  <a:pt x="153275" y="5229"/>
                </a:lnTo>
                <a:lnTo>
                  <a:pt x="198881" y="0"/>
                </a:lnTo>
                <a:lnTo>
                  <a:pt x="244488" y="5229"/>
                </a:lnTo>
                <a:lnTo>
                  <a:pt x="286352" y="20127"/>
                </a:lnTo>
                <a:lnTo>
                  <a:pt x="323279" y="43507"/>
                </a:lnTo>
                <a:lnTo>
                  <a:pt x="354076" y="74182"/>
                </a:lnTo>
                <a:lnTo>
                  <a:pt x="377552" y="110967"/>
                </a:lnTo>
                <a:lnTo>
                  <a:pt x="392512" y="152675"/>
                </a:lnTo>
                <a:lnTo>
                  <a:pt x="397763" y="198119"/>
                </a:lnTo>
                <a:lnTo>
                  <a:pt x="392512" y="243564"/>
                </a:lnTo>
                <a:lnTo>
                  <a:pt x="377552" y="285272"/>
                </a:lnTo>
                <a:lnTo>
                  <a:pt x="354076" y="322057"/>
                </a:lnTo>
                <a:lnTo>
                  <a:pt x="323279" y="352732"/>
                </a:lnTo>
                <a:lnTo>
                  <a:pt x="286352" y="376112"/>
                </a:lnTo>
                <a:lnTo>
                  <a:pt x="244488" y="391010"/>
                </a:lnTo>
                <a:lnTo>
                  <a:pt x="198881" y="396240"/>
                </a:lnTo>
                <a:lnTo>
                  <a:pt x="153275" y="391010"/>
                </a:lnTo>
                <a:lnTo>
                  <a:pt x="111411" y="376112"/>
                </a:lnTo>
                <a:lnTo>
                  <a:pt x="74484" y="352732"/>
                </a:lnTo>
                <a:lnTo>
                  <a:pt x="43687" y="322057"/>
                </a:lnTo>
                <a:lnTo>
                  <a:pt x="20211" y="285272"/>
                </a:lnTo>
                <a:lnTo>
                  <a:pt x="5251" y="243564"/>
                </a:lnTo>
                <a:lnTo>
                  <a:pt x="0" y="198119"/>
                </a:lnTo>
                <a:close/>
              </a:path>
            </a:pathLst>
          </a:custGeom>
          <a:ln w="19812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43321" y="4252721"/>
            <a:ext cx="396240" cy="394970"/>
          </a:xfrm>
          <a:custGeom>
            <a:avLst/>
            <a:gdLst/>
            <a:ahLst/>
            <a:cxnLst/>
            <a:rect l="l" t="t" r="r" b="b"/>
            <a:pathLst>
              <a:path w="396239" h="394970">
                <a:moveTo>
                  <a:pt x="0" y="197357"/>
                </a:moveTo>
                <a:lnTo>
                  <a:pt x="5229" y="152115"/>
                </a:lnTo>
                <a:lnTo>
                  <a:pt x="20127" y="110578"/>
                </a:lnTo>
                <a:lnTo>
                  <a:pt x="43507" y="73933"/>
                </a:lnTo>
                <a:lnTo>
                  <a:pt x="74182" y="43367"/>
                </a:lnTo>
                <a:lnTo>
                  <a:pt x="110967" y="20065"/>
                </a:lnTo>
                <a:lnTo>
                  <a:pt x="152675" y="5214"/>
                </a:lnTo>
                <a:lnTo>
                  <a:pt x="198119" y="0"/>
                </a:lnTo>
                <a:lnTo>
                  <a:pt x="243564" y="5214"/>
                </a:lnTo>
                <a:lnTo>
                  <a:pt x="285272" y="20065"/>
                </a:lnTo>
                <a:lnTo>
                  <a:pt x="322057" y="43367"/>
                </a:lnTo>
                <a:lnTo>
                  <a:pt x="352732" y="73933"/>
                </a:lnTo>
                <a:lnTo>
                  <a:pt x="376112" y="110578"/>
                </a:lnTo>
                <a:lnTo>
                  <a:pt x="391010" y="152115"/>
                </a:lnTo>
                <a:lnTo>
                  <a:pt x="396239" y="197357"/>
                </a:lnTo>
                <a:lnTo>
                  <a:pt x="391010" y="242600"/>
                </a:lnTo>
                <a:lnTo>
                  <a:pt x="376112" y="284137"/>
                </a:lnTo>
                <a:lnTo>
                  <a:pt x="352732" y="320782"/>
                </a:lnTo>
                <a:lnTo>
                  <a:pt x="322057" y="351348"/>
                </a:lnTo>
                <a:lnTo>
                  <a:pt x="285272" y="374650"/>
                </a:lnTo>
                <a:lnTo>
                  <a:pt x="243564" y="389501"/>
                </a:lnTo>
                <a:lnTo>
                  <a:pt x="198119" y="394715"/>
                </a:lnTo>
                <a:lnTo>
                  <a:pt x="152675" y="389501"/>
                </a:lnTo>
                <a:lnTo>
                  <a:pt x="110967" y="374650"/>
                </a:lnTo>
                <a:lnTo>
                  <a:pt x="74182" y="351348"/>
                </a:lnTo>
                <a:lnTo>
                  <a:pt x="43507" y="320782"/>
                </a:lnTo>
                <a:lnTo>
                  <a:pt x="20127" y="284137"/>
                </a:lnTo>
                <a:lnTo>
                  <a:pt x="5229" y="242600"/>
                </a:lnTo>
                <a:lnTo>
                  <a:pt x="0" y="197357"/>
                </a:lnTo>
                <a:close/>
              </a:path>
            </a:pathLst>
          </a:custGeom>
          <a:ln w="19812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10305" y="4150614"/>
            <a:ext cx="2586355" cy="577850"/>
          </a:xfrm>
          <a:custGeom>
            <a:avLst/>
            <a:gdLst/>
            <a:ahLst/>
            <a:cxnLst/>
            <a:rect l="l" t="t" r="r" b="b"/>
            <a:pathLst>
              <a:path w="2586354" h="577850">
                <a:moveTo>
                  <a:pt x="0" y="96266"/>
                </a:moveTo>
                <a:lnTo>
                  <a:pt x="7558" y="58775"/>
                </a:lnTo>
                <a:lnTo>
                  <a:pt x="28178" y="28178"/>
                </a:lnTo>
                <a:lnTo>
                  <a:pt x="58775" y="7558"/>
                </a:lnTo>
                <a:lnTo>
                  <a:pt x="96266" y="0"/>
                </a:lnTo>
                <a:lnTo>
                  <a:pt x="2489961" y="0"/>
                </a:lnTo>
                <a:lnTo>
                  <a:pt x="2527452" y="7558"/>
                </a:lnTo>
                <a:lnTo>
                  <a:pt x="2558049" y="28178"/>
                </a:lnTo>
                <a:lnTo>
                  <a:pt x="2578669" y="58775"/>
                </a:lnTo>
                <a:lnTo>
                  <a:pt x="2586228" y="96266"/>
                </a:lnTo>
                <a:lnTo>
                  <a:pt x="2586228" y="481330"/>
                </a:lnTo>
                <a:lnTo>
                  <a:pt x="2578669" y="518820"/>
                </a:lnTo>
                <a:lnTo>
                  <a:pt x="2558049" y="549417"/>
                </a:lnTo>
                <a:lnTo>
                  <a:pt x="2527452" y="570037"/>
                </a:lnTo>
                <a:lnTo>
                  <a:pt x="2489961" y="577596"/>
                </a:lnTo>
                <a:lnTo>
                  <a:pt x="96266" y="577596"/>
                </a:lnTo>
                <a:lnTo>
                  <a:pt x="58775" y="570037"/>
                </a:lnTo>
                <a:lnTo>
                  <a:pt x="28178" y="549417"/>
                </a:lnTo>
                <a:lnTo>
                  <a:pt x="7558" y="518820"/>
                </a:lnTo>
                <a:lnTo>
                  <a:pt x="0" y="481330"/>
                </a:lnTo>
                <a:lnTo>
                  <a:pt x="0" y="96266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900298" y="4235322"/>
            <a:ext cx="2508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5" b="1">
                <a:solidFill>
                  <a:srgbClr val="FF0000"/>
                </a:solidFill>
                <a:latin typeface="바탕"/>
                <a:cs typeface="바탕"/>
              </a:rPr>
              <a:t>Q</a:t>
            </a:r>
            <a:endParaRPr sz="2400">
              <a:latin typeface="바탕"/>
              <a:cs typeface="바탕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146</a:t>
            </a:fld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3297" y="5113782"/>
            <a:ext cx="306705" cy="891540"/>
          </a:xfrm>
          <a:custGeom>
            <a:avLst/>
            <a:gdLst/>
            <a:ahLst/>
            <a:cxnLst/>
            <a:rect l="l" t="t" r="r" b="b"/>
            <a:pathLst>
              <a:path w="306704" h="891539">
                <a:moveTo>
                  <a:pt x="306324" y="0"/>
                </a:moveTo>
                <a:lnTo>
                  <a:pt x="0" y="891540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98285" y="5101590"/>
            <a:ext cx="254635" cy="904240"/>
          </a:xfrm>
          <a:custGeom>
            <a:avLst/>
            <a:gdLst/>
            <a:ahLst/>
            <a:cxnLst/>
            <a:rect l="l" t="t" r="r" b="b"/>
            <a:pathLst>
              <a:path w="254635" h="904239">
                <a:moveTo>
                  <a:pt x="0" y="0"/>
                </a:moveTo>
                <a:lnTo>
                  <a:pt x="254508" y="903732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16046" y="366140"/>
            <a:ext cx="23120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수행 예시</a:t>
            </a:r>
            <a:r>
              <a:rPr dirty="0" spc="-705"/>
              <a:t> </a:t>
            </a:r>
            <a:r>
              <a:rPr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438097"/>
            <a:ext cx="7857490" cy="1306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3</a:t>
            </a:r>
            <a:r>
              <a:rPr dirty="0" sz="2800" spc="-5">
                <a:latin typeface="돋움"/>
                <a:cs typeface="돋움"/>
              </a:rPr>
              <a:t>의 </a:t>
            </a:r>
            <a:r>
              <a:rPr dirty="0" sz="2800" spc="-5">
                <a:latin typeface="Times New Roman"/>
                <a:cs typeface="Times New Roman"/>
              </a:rPr>
              <a:t>while-</a:t>
            </a:r>
            <a:r>
              <a:rPr dirty="0" sz="2800" spc="-5">
                <a:latin typeface="돋움"/>
                <a:cs typeface="돋움"/>
              </a:rPr>
              <a:t>루프 조건이 ‘참’이므로</a:t>
            </a:r>
            <a:r>
              <a:rPr dirty="0" sz="2800" spc="-5">
                <a:latin typeface="Times New Roman"/>
                <a:cs typeface="Times New Roman"/>
              </a:rPr>
              <a:t>, line 4 ~ 7  </a:t>
            </a:r>
            <a:r>
              <a:rPr dirty="0" sz="2800" spc="-5">
                <a:latin typeface="돋움"/>
                <a:cs typeface="돋움"/>
              </a:rPr>
              <a:t>을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수행한다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r>
              <a:rPr dirty="0" sz="2800" spc="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즉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Q</a:t>
            </a:r>
            <a:r>
              <a:rPr dirty="0" sz="2800" spc="-5">
                <a:latin typeface="돋움"/>
                <a:cs typeface="돋움"/>
              </a:rPr>
              <a:t>에서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‘</a:t>
            </a:r>
            <a:r>
              <a:rPr dirty="0" sz="2800" spc="-5">
                <a:latin typeface="Times New Roman"/>
                <a:cs typeface="Times New Roman"/>
              </a:rPr>
              <a:t>T’</a:t>
            </a:r>
            <a:r>
              <a:rPr dirty="0" sz="2800" spc="-5">
                <a:latin typeface="돋움"/>
                <a:cs typeface="돋움"/>
              </a:rPr>
              <a:t>와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‘</a:t>
            </a:r>
            <a:r>
              <a:rPr dirty="0" sz="2800" spc="-5">
                <a:latin typeface="Times New Roman"/>
                <a:cs typeface="Times New Roman"/>
              </a:rPr>
              <a:t>G’</a:t>
            </a:r>
            <a:r>
              <a:rPr dirty="0" sz="2800" spc="-5">
                <a:latin typeface="돋움"/>
                <a:cs typeface="돋움"/>
              </a:rPr>
              <a:t>를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제거한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후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5">
                <a:latin typeface="돋움"/>
                <a:cs typeface="돋움"/>
              </a:rPr>
              <a:t>새  부모 노드를 </a:t>
            </a:r>
            <a:r>
              <a:rPr dirty="0" sz="2800" spc="-10">
                <a:latin typeface="Times New Roman"/>
                <a:cs typeface="Times New Roman"/>
              </a:rPr>
              <a:t>Q</a:t>
            </a:r>
            <a:r>
              <a:rPr dirty="0" sz="2800" spc="-10">
                <a:latin typeface="돋움"/>
                <a:cs typeface="돋움"/>
              </a:rPr>
              <a:t>에</a:t>
            </a:r>
            <a:r>
              <a:rPr dirty="0" sz="2800" spc="-67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삽입한다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83202" y="4178046"/>
            <a:ext cx="394970" cy="396240"/>
          </a:xfrm>
          <a:custGeom>
            <a:avLst/>
            <a:gdLst/>
            <a:ahLst/>
            <a:cxnLst/>
            <a:rect l="l" t="t" r="r" b="b"/>
            <a:pathLst>
              <a:path w="394970" h="396239">
                <a:moveTo>
                  <a:pt x="197358" y="0"/>
                </a:moveTo>
                <a:lnTo>
                  <a:pt x="152115" y="5229"/>
                </a:lnTo>
                <a:lnTo>
                  <a:pt x="110578" y="20127"/>
                </a:lnTo>
                <a:lnTo>
                  <a:pt x="73933" y="43507"/>
                </a:lnTo>
                <a:lnTo>
                  <a:pt x="43367" y="74182"/>
                </a:lnTo>
                <a:lnTo>
                  <a:pt x="20065" y="110967"/>
                </a:lnTo>
                <a:lnTo>
                  <a:pt x="5214" y="152675"/>
                </a:lnTo>
                <a:lnTo>
                  <a:pt x="0" y="198119"/>
                </a:lnTo>
                <a:lnTo>
                  <a:pt x="5214" y="243564"/>
                </a:lnTo>
                <a:lnTo>
                  <a:pt x="20065" y="285272"/>
                </a:lnTo>
                <a:lnTo>
                  <a:pt x="43367" y="322057"/>
                </a:lnTo>
                <a:lnTo>
                  <a:pt x="73933" y="352732"/>
                </a:lnTo>
                <a:lnTo>
                  <a:pt x="110578" y="376112"/>
                </a:lnTo>
                <a:lnTo>
                  <a:pt x="152115" y="391010"/>
                </a:lnTo>
                <a:lnTo>
                  <a:pt x="197358" y="396239"/>
                </a:lnTo>
                <a:lnTo>
                  <a:pt x="242600" y="391010"/>
                </a:lnTo>
                <a:lnTo>
                  <a:pt x="284137" y="376112"/>
                </a:lnTo>
                <a:lnTo>
                  <a:pt x="320782" y="352732"/>
                </a:lnTo>
                <a:lnTo>
                  <a:pt x="351348" y="322057"/>
                </a:lnTo>
                <a:lnTo>
                  <a:pt x="374650" y="285272"/>
                </a:lnTo>
                <a:lnTo>
                  <a:pt x="389501" y="243564"/>
                </a:lnTo>
                <a:lnTo>
                  <a:pt x="394715" y="198119"/>
                </a:lnTo>
                <a:lnTo>
                  <a:pt x="389501" y="152675"/>
                </a:lnTo>
                <a:lnTo>
                  <a:pt x="374650" y="110967"/>
                </a:lnTo>
                <a:lnTo>
                  <a:pt x="351348" y="74182"/>
                </a:lnTo>
                <a:lnTo>
                  <a:pt x="320782" y="43507"/>
                </a:lnTo>
                <a:lnTo>
                  <a:pt x="284137" y="20127"/>
                </a:lnTo>
                <a:lnTo>
                  <a:pt x="242600" y="5229"/>
                </a:lnTo>
                <a:lnTo>
                  <a:pt x="19735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83202" y="4178046"/>
            <a:ext cx="394970" cy="396240"/>
          </a:xfrm>
          <a:custGeom>
            <a:avLst/>
            <a:gdLst/>
            <a:ahLst/>
            <a:cxnLst/>
            <a:rect l="l" t="t" r="r" b="b"/>
            <a:pathLst>
              <a:path w="394970" h="396239">
                <a:moveTo>
                  <a:pt x="0" y="198119"/>
                </a:moveTo>
                <a:lnTo>
                  <a:pt x="5214" y="152675"/>
                </a:lnTo>
                <a:lnTo>
                  <a:pt x="20065" y="110967"/>
                </a:lnTo>
                <a:lnTo>
                  <a:pt x="43367" y="74182"/>
                </a:lnTo>
                <a:lnTo>
                  <a:pt x="73933" y="43507"/>
                </a:lnTo>
                <a:lnTo>
                  <a:pt x="110578" y="20127"/>
                </a:lnTo>
                <a:lnTo>
                  <a:pt x="152115" y="5229"/>
                </a:lnTo>
                <a:lnTo>
                  <a:pt x="197358" y="0"/>
                </a:lnTo>
                <a:lnTo>
                  <a:pt x="242600" y="5229"/>
                </a:lnTo>
                <a:lnTo>
                  <a:pt x="284137" y="20127"/>
                </a:lnTo>
                <a:lnTo>
                  <a:pt x="320782" y="43507"/>
                </a:lnTo>
                <a:lnTo>
                  <a:pt x="351348" y="74182"/>
                </a:lnTo>
                <a:lnTo>
                  <a:pt x="374650" y="110967"/>
                </a:lnTo>
                <a:lnTo>
                  <a:pt x="389501" y="152675"/>
                </a:lnTo>
                <a:lnTo>
                  <a:pt x="394715" y="198119"/>
                </a:lnTo>
                <a:lnTo>
                  <a:pt x="389501" y="243564"/>
                </a:lnTo>
                <a:lnTo>
                  <a:pt x="374650" y="285272"/>
                </a:lnTo>
                <a:lnTo>
                  <a:pt x="351348" y="322057"/>
                </a:lnTo>
                <a:lnTo>
                  <a:pt x="320782" y="352732"/>
                </a:lnTo>
                <a:lnTo>
                  <a:pt x="284137" y="376112"/>
                </a:lnTo>
                <a:lnTo>
                  <a:pt x="242600" y="391010"/>
                </a:lnTo>
                <a:lnTo>
                  <a:pt x="197358" y="396239"/>
                </a:lnTo>
                <a:lnTo>
                  <a:pt x="152115" y="391010"/>
                </a:lnTo>
                <a:lnTo>
                  <a:pt x="110578" y="376112"/>
                </a:lnTo>
                <a:lnTo>
                  <a:pt x="73933" y="352732"/>
                </a:lnTo>
                <a:lnTo>
                  <a:pt x="43367" y="322057"/>
                </a:lnTo>
                <a:lnTo>
                  <a:pt x="20065" y="285272"/>
                </a:lnTo>
                <a:lnTo>
                  <a:pt x="5214" y="243564"/>
                </a:lnTo>
                <a:lnTo>
                  <a:pt x="0" y="198119"/>
                </a:lnTo>
                <a:close/>
              </a:path>
            </a:pathLst>
          </a:custGeom>
          <a:ln w="19812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46753" y="4170426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5" h="398145">
                <a:moveTo>
                  <a:pt x="198882" y="0"/>
                </a:moveTo>
                <a:lnTo>
                  <a:pt x="153275" y="5251"/>
                </a:lnTo>
                <a:lnTo>
                  <a:pt x="111411" y="20211"/>
                </a:lnTo>
                <a:lnTo>
                  <a:pt x="74484" y="43687"/>
                </a:lnTo>
                <a:lnTo>
                  <a:pt x="43687" y="74484"/>
                </a:lnTo>
                <a:lnTo>
                  <a:pt x="20211" y="111411"/>
                </a:lnTo>
                <a:lnTo>
                  <a:pt x="5251" y="153275"/>
                </a:lnTo>
                <a:lnTo>
                  <a:pt x="0" y="198881"/>
                </a:lnTo>
                <a:lnTo>
                  <a:pt x="5251" y="244488"/>
                </a:lnTo>
                <a:lnTo>
                  <a:pt x="20211" y="286352"/>
                </a:lnTo>
                <a:lnTo>
                  <a:pt x="43687" y="323279"/>
                </a:lnTo>
                <a:lnTo>
                  <a:pt x="74484" y="354076"/>
                </a:lnTo>
                <a:lnTo>
                  <a:pt x="111411" y="377552"/>
                </a:lnTo>
                <a:lnTo>
                  <a:pt x="153275" y="392512"/>
                </a:lnTo>
                <a:lnTo>
                  <a:pt x="198882" y="397763"/>
                </a:lnTo>
                <a:lnTo>
                  <a:pt x="244488" y="392512"/>
                </a:lnTo>
                <a:lnTo>
                  <a:pt x="286352" y="377552"/>
                </a:lnTo>
                <a:lnTo>
                  <a:pt x="323279" y="354076"/>
                </a:lnTo>
                <a:lnTo>
                  <a:pt x="354076" y="323279"/>
                </a:lnTo>
                <a:lnTo>
                  <a:pt x="377552" y="286352"/>
                </a:lnTo>
                <a:lnTo>
                  <a:pt x="392512" y="244488"/>
                </a:lnTo>
                <a:lnTo>
                  <a:pt x="397763" y="198881"/>
                </a:lnTo>
                <a:lnTo>
                  <a:pt x="392512" y="153275"/>
                </a:lnTo>
                <a:lnTo>
                  <a:pt x="377552" y="111411"/>
                </a:lnTo>
                <a:lnTo>
                  <a:pt x="354076" y="74484"/>
                </a:lnTo>
                <a:lnTo>
                  <a:pt x="323279" y="43687"/>
                </a:lnTo>
                <a:lnTo>
                  <a:pt x="286352" y="20211"/>
                </a:lnTo>
                <a:lnTo>
                  <a:pt x="244488" y="5251"/>
                </a:lnTo>
                <a:lnTo>
                  <a:pt x="19888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46753" y="4170426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5" h="398145">
                <a:moveTo>
                  <a:pt x="0" y="198881"/>
                </a:moveTo>
                <a:lnTo>
                  <a:pt x="5251" y="153275"/>
                </a:lnTo>
                <a:lnTo>
                  <a:pt x="20211" y="111411"/>
                </a:lnTo>
                <a:lnTo>
                  <a:pt x="43687" y="74484"/>
                </a:lnTo>
                <a:lnTo>
                  <a:pt x="74484" y="43687"/>
                </a:lnTo>
                <a:lnTo>
                  <a:pt x="111411" y="20211"/>
                </a:lnTo>
                <a:lnTo>
                  <a:pt x="153275" y="5251"/>
                </a:lnTo>
                <a:lnTo>
                  <a:pt x="198882" y="0"/>
                </a:lnTo>
                <a:lnTo>
                  <a:pt x="244488" y="5251"/>
                </a:lnTo>
                <a:lnTo>
                  <a:pt x="286352" y="20211"/>
                </a:lnTo>
                <a:lnTo>
                  <a:pt x="323279" y="43687"/>
                </a:lnTo>
                <a:lnTo>
                  <a:pt x="354076" y="74484"/>
                </a:lnTo>
                <a:lnTo>
                  <a:pt x="377552" y="111411"/>
                </a:lnTo>
                <a:lnTo>
                  <a:pt x="392512" y="153275"/>
                </a:lnTo>
                <a:lnTo>
                  <a:pt x="397763" y="198881"/>
                </a:lnTo>
                <a:lnTo>
                  <a:pt x="392512" y="244488"/>
                </a:lnTo>
                <a:lnTo>
                  <a:pt x="377552" y="286352"/>
                </a:lnTo>
                <a:lnTo>
                  <a:pt x="354076" y="323279"/>
                </a:lnTo>
                <a:lnTo>
                  <a:pt x="323279" y="354076"/>
                </a:lnTo>
                <a:lnTo>
                  <a:pt x="286352" y="377552"/>
                </a:lnTo>
                <a:lnTo>
                  <a:pt x="244488" y="392512"/>
                </a:lnTo>
                <a:lnTo>
                  <a:pt x="198882" y="397763"/>
                </a:lnTo>
                <a:lnTo>
                  <a:pt x="153275" y="392512"/>
                </a:lnTo>
                <a:lnTo>
                  <a:pt x="111411" y="377552"/>
                </a:lnTo>
                <a:lnTo>
                  <a:pt x="74484" y="354076"/>
                </a:lnTo>
                <a:lnTo>
                  <a:pt x="43687" y="323279"/>
                </a:lnTo>
                <a:lnTo>
                  <a:pt x="20211" y="286352"/>
                </a:lnTo>
                <a:lnTo>
                  <a:pt x="5251" y="244488"/>
                </a:lnTo>
                <a:lnTo>
                  <a:pt x="0" y="198881"/>
                </a:lnTo>
                <a:close/>
              </a:path>
            </a:pathLst>
          </a:custGeom>
          <a:ln w="19812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07358" y="3824478"/>
            <a:ext cx="132715" cy="360045"/>
          </a:xfrm>
          <a:custGeom>
            <a:avLst/>
            <a:gdLst/>
            <a:ahLst/>
            <a:cxnLst/>
            <a:rect l="l" t="t" r="r" b="b"/>
            <a:pathLst>
              <a:path w="132714" h="360045">
                <a:moveTo>
                  <a:pt x="132587" y="0"/>
                </a:moveTo>
                <a:lnTo>
                  <a:pt x="0" y="35966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283202" y="3803141"/>
            <a:ext cx="147955" cy="384175"/>
          </a:xfrm>
          <a:custGeom>
            <a:avLst/>
            <a:gdLst/>
            <a:ahLst/>
            <a:cxnLst/>
            <a:rect l="l" t="t" r="r" b="b"/>
            <a:pathLst>
              <a:path w="147954" h="384175">
                <a:moveTo>
                  <a:pt x="0" y="0"/>
                </a:moveTo>
                <a:lnTo>
                  <a:pt x="147827" y="38404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630929" y="4051853"/>
            <a:ext cx="1079500" cy="882650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algn="ctr" marL="69215">
              <a:lnSpc>
                <a:spcPct val="100000"/>
              </a:lnSpc>
              <a:spcBef>
                <a:spcPts val="1070"/>
              </a:spcBef>
              <a:tabLst>
                <a:tab pos="615315" algn="l"/>
              </a:tabLst>
            </a:pPr>
            <a:r>
              <a:rPr dirty="0" sz="2000" b="1" i="1">
                <a:latin typeface="Times New Roman"/>
                <a:cs typeface="Times New Roman"/>
              </a:rPr>
              <a:t>T	G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75"/>
              </a:spcBef>
              <a:tabLst>
                <a:tab pos="669290" algn="l"/>
              </a:tabLst>
            </a:pPr>
            <a:r>
              <a:rPr dirty="0" baseline="1388" sz="3000" spc="0" b="1">
                <a:latin typeface="Times New Roman"/>
                <a:cs typeface="Times New Roman"/>
              </a:rPr>
              <a:t>9</a:t>
            </a:r>
            <a:r>
              <a:rPr dirty="0" baseline="1388" sz="3000" b="1">
                <a:latin typeface="Times New Roman"/>
                <a:cs typeface="Times New Roman"/>
              </a:rPr>
              <a:t>0</a:t>
            </a:r>
            <a:r>
              <a:rPr dirty="0" baseline="1388" sz="3000" b="1">
                <a:latin typeface="Times New Roman"/>
                <a:cs typeface="Times New Roman"/>
              </a:rPr>
              <a:t>	</a:t>
            </a:r>
            <a:r>
              <a:rPr dirty="0" sz="2000" b="1">
                <a:latin typeface="Times New Roman"/>
                <a:cs typeface="Times New Roman"/>
              </a:rPr>
              <a:t>120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20546" y="3099054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4" h="398145">
                <a:moveTo>
                  <a:pt x="0" y="198882"/>
                </a:moveTo>
                <a:lnTo>
                  <a:pt x="5251" y="153275"/>
                </a:lnTo>
                <a:lnTo>
                  <a:pt x="20211" y="111411"/>
                </a:lnTo>
                <a:lnTo>
                  <a:pt x="43687" y="74484"/>
                </a:lnTo>
                <a:lnTo>
                  <a:pt x="74484" y="43687"/>
                </a:lnTo>
                <a:lnTo>
                  <a:pt x="111411" y="20211"/>
                </a:lnTo>
                <a:lnTo>
                  <a:pt x="153275" y="5251"/>
                </a:lnTo>
                <a:lnTo>
                  <a:pt x="198881" y="0"/>
                </a:lnTo>
                <a:lnTo>
                  <a:pt x="244488" y="5251"/>
                </a:lnTo>
                <a:lnTo>
                  <a:pt x="286352" y="20211"/>
                </a:lnTo>
                <a:lnTo>
                  <a:pt x="323279" y="43687"/>
                </a:lnTo>
                <a:lnTo>
                  <a:pt x="354076" y="74484"/>
                </a:lnTo>
                <a:lnTo>
                  <a:pt x="377552" y="111411"/>
                </a:lnTo>
                <a:lnTo>
                  <a:pt x="392512" y="153275"/>
                </a:lnTo>
                <a:lnTo>
                  <a:pt x="397764" y="198882"/>
                </a:lnTo>
                <a:lnTo>
                  <a:pt x="392512" y="244488"/>
                </a:lnTo>
                <a:lnTo>
                  <a:pt x="377552" y="286352"/>
                </a:lnTo>
                <a:lnTo>
                  <a:pt x="354076" y="323279"/>
                </a:lnTo>
                <a:lnTo>
                  <a:pt x="323279" y="354076"/>
                </a:lnTo>
                <a:lnTo>
                  <a:pt x="286352" y="377552"/>
                </a:lnTo>
                <a:lnTo>
                  <a:pt x="244488" y="392512"/>
                </a:lnTo>
                <a:lnTo>
                  <a:pt x="198881" y="397763"/>
                </a:lnTo>
                <a:lnTo>
                  <a:pt x="153275" y="392512"/>
                </a:lnTo>
                <a:lnTo>
                  <a:pt x="111411" y="377552"/>
                </a:lnTo>
                <a:lnTo>
                  <a:pt x="74484" y="354076"/>
                </a:lnTo>
                <a:lnTo>
                  <a:pt x="43687" y="323279"/>
                </a:lnTo>
                <a:lnTo>
                  <a:pt x="20211" y="286352"/>
                </a:lnTo>
                <a:lnTo>
                  <a:pt x="5251" y="244488"/>
                </a:lnTo>
                <a:lnTo>
                  <a:pt x="0" y="198882"/>
                </a:lnTo>
                <a:close/>
              </a:path>
            </a:pathLst>
          </a:custGeom>
          <a:ln w="19812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312925" y="3091129"/>
            <a:ext cx="1239520" cy="8382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27940">
              <a:lnSpc>
                <a:spcPct val="100000"/>
              </a:lnSpc>
              <a:spcBef>
                <a:spcPts val="105"/>
              </a:spcBef>
              <a:tabLst>
                <a:tab pos="848360" algn="l"/>
              </a:tabLst>
            </a:pPr>
            <a:r>
              <a:rPr dirty="0" sz="2000" b="1" i="1">
                <a:latin typeface="Times New Roman"/>
                <a:cs typeface="Times New Roman"/>
              </a:rPr>
              <a:t>C	A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90"/>
              </a:spcBef>
              <a:tabLst>
                <a:tab pos="829310" algn="l"/>
              </a:tabLst>
            </a:pPr>
            <a:r>
              <a:rPr dirty="0" sz="2000" spc="0" b="1">
                <a:latin typeface="Times New Roman"/>
                <a:cs typeface="Times New Roman"/>
              </a:rPr>
              <a:t>27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r>
              <a:rPr dirty="0" sz="2000" b="1">
                <a:latin typeface="Times New Roman"/>
                <a:cs typeface="Times New Roman"/>
              </a:rPr>
              <a:t>	</a:t>
            </a:r>
            <a:r>
              <a:rPr dirty="0" baseline="-6944" sz="3000" b="1">
                <a:latin typeface="Times New Roman"/>
                <a:cs typeface="Times New Roman"/>
              </a:rPr>
              <a:t>450</a:t>
            </a:r>
            <a:endParaRPr baseline="-6944" sz="3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63317" y="3106673"/>
            <a:ext cx="394970" cy="396240"/>
          </a:xfrm>
          <a:custGeom>
            <a:avLst/>
            <a:gdLst/>
            <a:ahLst/>
            <a:cxnLst/>
            <a:rect l="l" t="t" r="r" b="b"/>
            <a:pathLst>
              <a:path w="394969" h="396239">
                <a:moveTo>
                  <a:pt x="0" y="198120"/>
                </a:moveTo>
                <a:lnTo>
                  <a:pt x="5214" y="152675"/>
                </a:lnTo>
                <a:lnTo>
                  <a:pt x="20065" y="110967"/>
                </a:lnTo>
                <a:lnTo>
                  <a:pt x="43367" y="74182"/>
                </a:lnTo>
                <a:lnTo>
                  <a:pt x="73933" y="43507"/>
                </a:lnTo>
                <a:lnTo>
                  <a:pt x="110578" y="20127"/>
                </a:lnTo>
                <a:lnTo>
                  <a:pt x="152115" y="5229"/>
                </a:lnTo>
                <a:lnTo>
                  <a:pt x="197357" y="0"/>
                </a:lnTo>
                <a:lnTo>
                  <a:pt x="242600" y="5229"/>
                </a:lnTo>
                <a:lnTo>
                  <a:pt x="284137" y="20127"/>
                </a:lnTo>
                <a:lnTo>
                  <a:pt x="320782" y="43507"/>
                </a:lnTo>
                <a:lnTo>
                  <a:pt x="351348" y="74182"/>
                </a:lnTo>
                <a:lnTo>
                  <a:pt x="374650" y="110967"/>
                </a:lnTo>
                <a:lnTo>
                  <a:pt x="389501" y="152675"/>
                </a:lnTo>
                <a:lnTo>
                  <a:pt x="394715" y="198120"/>
                </a:lnTo>
                <a:lnTo>
                  <a:pt x="389501" y="243564"/>
                </a:lnTo>
                <a:lnTo>
                  <a:pt x="374650" y="285272"/>
                </a:lnTo>
                <a:lnTo>
                  <a:pt x="351348" y="322057"/>
                </a:lnTo>
                <a:lnTo>
                  <a:pt x="320782" y="352732"/>
                </a:lnTo>
                <a:lnTo>
                  <a:pt x="284137" y="376112"/>
                </a:lnTo>
                <a:lnTo>
                  <a:pt x="242600" y="391010"/>
                </a:lnTo>
                <a:lnTo>
                  <a:pt x="197357" y="396239"/>
                </a:lnTo>
                <a:lnTo>
                  <a:pt x="152115" y="391010"/>
                </a:lnTo>
                <a:lnTo>
                  <a:pt x="110578" y="376112"/>
                </a:lnTo>
                <a:lnTo>
                  <a:pt x="73933" y="352732"/>
                </a:lnTo>
                <a:lnTo>
                  <a:pt x="43367" y="322057"/>
                </a:lnTo>
                <a:lnTo>
                  <a:pt x="20065" y="285272"/>
                </a:lnTo>
                <a:lnTo>
                  <a:pt x="5214" y="243564"/>
                </a:lnTo>
                <a:lnTo>
                  <a:pt x="0" y="198120"/>
                </a:lnTo>
                <a:close/>
              </a:path>
            </a:pathLst>
          </a:custGeom>
          <a:ln w="19812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93641" y="3429761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197358" y="0"/>
                </a:moveTo>
                <a:lnTo>
                  <a:pt x="152115" y="5214"/>
                </a:lnTo>
                <a:lnTo>
                  <a:pt x="110578" y="20065"/>
                </a:lnTo>
                <a:lnTo>
                  <a:pt x="73933" y="43367"/>
                </a:lnTo>
                <a:lnTo>
                  <a:pt x="43367" y="73933"/>
                </a:lnTo>
                <a:lnTo>
                  <a:pt x="20065" y="110578"/>
                </a:lnTo>
                <a:lnTo>
                  <a:pt x="5214" y="152115"/>
                </a:lnTo>
                <a:lnTo>
                  <a:pt x="0" y="197357"/>
                </a:lnTo>
                <a:lnTo>
                  <a:pt x="5214" y="242600"/>
                </a:lnTo>
                <a:lnTo>
                  <a:pt x="20065" y="284137"/>
                </a:lnTo>
                <a:lnTo>
                  <a:pt x="43367" y="320782"/>
                </a:lnTo>
                <a:lnTo>
                  <a:pt x="73933" y="351348"/>
                </a:lnTo>
                <a:lnTo>
                  <a:pt x="110578" y="374650"/>
                </a:lnTo>
                <a:lnTo>
                  <a:pt x="152115" y="389501"/>
                </a:lnTo>
                <a:lnTo>
                  <a:pt x="197358" y="394715"/>
                </a:lnTo>
                <a:lnTo>
                  <a:pt x="242600" y="389501"/>
                </a:lnTo>
                <a:lnTo>
                  <a:pt x="284137" y="374650"/>
                </a:lnTo>
                <a:lnTo>
                  <a:pt x="320782" y="351348"/>
                </a:lnTo>
                <a:lnTo>
                  <a:pt x="351348" y="320782"/>
                </a:lnTo>
                <a:lnTo>
                  <a:pt x="374650" y="284137"/>
                </a:lnTo>
                <a:lnTo>
                  <a:pt x="389501" y="242600"/>
                </a:lnTo>
                <a:lnTo>
                  <a:pt x="394716" y="197357"/>
                </a:lnTo>
                <a:lnTo>
                  <a:pt x="389501" y="152115"/>
                </a:lnTo>
                <a:lnTo>
                  <a:pt x="374650" y="110578"/>
                </a:lnTo>
                <a:lnTo>
                  <a:pt x="351348" y="73933"/>
                </a:lnTo>
                <a:lnTo>
                  <a:pt x="320782" y="43367"/>
                </a:lnTo>
                <a:lnTo>
                  <a:pt x="284137" y="20065"/>
                </a:lnTo>
                <a:lnTo>
                  <a:pt x="242600" y="5214"/>
                </a:lnTo>
                <a:lnTo>
                  <a:pt x="19735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93641" y="3429761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0" y="197357"/>
                </a:moveTo>
                <a:lnTo>
                  <a:pt x="5214" y="152115"/>
                </a:lnTo>
                <a:lnTo>
                  <a:pt x="20065" y="110578"/>
                </a:lnTo>
                <a:lnTo>
                  <a:pt x="43367" y="73933"/>
                </a:lnTo>
                <a:lnTo>
                  <a:pt x="73933" y="43367"/>
                </a:lnTo>
                <a:lnTo>
                  <a:pt x="110578" y="20065"/>
                </a:lnTo>
                <a:lnTo>
                  <a:pt x="152115" y="5214"/>
                </a:lnTo>
                <a:lnTo>
                  <a:pt x="197358" y="0"/>
                </a:lnTo>
                <a:lnTo>
                  <a:pt x="242600" y="5214"/>
                </a:lnTo>
                <a:lnTo>
                  <a:pt x="284137" y="20065"/>
                </a:lnTo>
                <a:lnTo>
                  <a:pt x="320782" y="43367"/>
                </a:lnTo>
                <a:lnTo>
                  <a:pt x="351348" y="73933"/>
                </a:lnTo>
                <a:lnTo>
                  <a:pt x="374650" y="110578"/>
                </a:lnTo>
                <a:lnTo>
                  <a:pt x="389501" y="152115"/>
                </a:lnTo>
                <a:lnTo>
                  <a:pt x="394716" y="197357"/>
                </a:lnTo>
                <a:lnTo>
                  <a:pt x="389501" y="242600"/>
                </a:lnTo>
                <a:lnTo>
                  <a:pt x="374650" y="284137"/>
                </a:lnTo>
                <a:lnTo>
                  <a:pt x="351348" y="320782"/>
                </a:lnTo>
                <a:lnTo>
                  <a:pt x="320782" y="351348"/>
                </a:lnTo>
                <a:lnTo>
                  <a:pt x="284137" y="374650"/>
                </a:lnTo>
                <a:lnTo>
                  <a:pt x="242600" y="389501"/>
                </a:lnTo>
                <a:lnTo>
                  <a:pt x="197358" y="394715"/>
                </a:lnTo>
                <a:lnTo>
                  <a:pt x="152115" y="389501"/>
                </a:lnTo>
                <a:lnTo>
                  <a:pt x="110578" y="374650"/>
                </a:lnTo>
                <a:lnTo>
                  <a:pt x="73933" y="351348"/>
                </a:lnTo>
                <a:lnTo>
                  <a:pt x="43367" y="320782"/>
                </a:lnTo>
                <a:lnTo>
                  <a:pt x="20065" y="284137"/>
                </a:lnTo>
                <a:lnTo>
                  <a:pt x="5214" y="242600"/>
                </a:lnTo>
                <a:lnTo>
                  <a:pt x="0" y="197357"/>
                </a:lnTo>
                <a:close/>
              </a:path>
            </a:pathLst>
          </a:custGeom>
          <a:ln w="19812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404105" y="3626865"/>
            <a:ext cx="4095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0" b="1">
                <a:latin typeface="Times New Roman"/>
                <a:cs typeface="Times New Roman"/>
              </a:rPr>
              <a:t>210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44702" y="2999994"/>
            <a:ext cx="1871980" cy="579120"/>
          </a:xfrm>
          <a:custGeom>
            <a:avLst/>
            <a:gdLst/>
            <a:ahLst/>
            <a:cxnLst/>
            <a:rect l="l" t="t" r="r" b="b"/>
            <a:pathLst>
              <a:path w="1871980" h="579120">
                <a:moveTo>
                  <a:pt x="0" y="96519"/>
                </a:moveTo>
                <a:lnTo>
                  <a:pt x="7585" y="58935"/>
                </a:lnTo>
                <a:lnTo>
                  <a:pt x="28271" y="28257"/>
                </a:lnTo>
                <a:lnTo>
                  <a:pt x="58952" y="7580"/>
                </a:lnTo>
                <a:lnTo>
                  <a:pt x="96519" y="0"/>
                </a:lnTo>
                <a:lnTo>
                  <a:pt x="1774952" y="0"/>
                </a:lnTo>
                <a:lnTo>
                  <a:pt x="1812536" y="7580"/>
                </a:lnTo>
                <a:lnTo>
                  <a:pt x="1843214" y="28257"/>
                </a:lnTo>
                <a:lnTo>
                  <a:pt x="1863891" y="58935"/>
                </a:lnTo>
                <a:lnTo>
                  <a:pt x="1871472" y="96519"/>
                </a:lnTo>
                <a:lnTo>
                  <a:pt x="1871472" y="482600"/>
                </a:lnTo>
                <a:lnTo>
                  <a:pt x="1863891" y="520184"/>
                </a:lnTo>
                <a:lnTo>
                  <a:pt x="1843214" y="550862"/>
                </a:lnTo>
                <a:lnTo>
                  <a:pt x="1812536" y="571539"/>
                </a:lnTo>
                <a:lnTo>
                  <a:pt x="1774952" y="579119"/>
                </a:lnTo>
                <a:lnTo>
                  <a:pt x="96519" y="579119"/>
                </a:lnTo>
                <a:lnTo>
                  <a:pt x="58952" y="571539"/>
                </a:lnTo>
                <a:lnTo>
                  <a:pt x="28271" y="550862"/>
                </a:lnTo>
                <a:lnTo>
                  <a:pt x="7585" y="520184"/>
                </a:lnTo>
                <a:lnTo>
                  <a:pt x="0" y="482600"/>
                </a:lnTo>
                <a:lnTo>
                  <a:pt x="0" y="96519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90473" y="3057271"/>
            <a:ext cx="2508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5" b="1">
                <a:solidFill>
                  <a:srgbClr val="FF0000"/>
                </a:solidFill>
                <a:latin typeface="바탕"/>
                <a:cs typeface="바탕"/>
              </a:rPr>
              <a:t>Q</a:t>
            </a:r>
            <a:endParaRPr sz="2400">
              <a:latin typeface="바탕"/>
              <a:cs typeface="바탕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16673" y="5413959"/>
            <a:ext cx="4095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0" b="1">
                <a:latin typeface="Times New Roman"/>
                <a:cs typeface="Times New Roman"/>
              </a:rPr>
              <a:t>270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950202" y="4917185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0" y="197357"/>
                </a:moveTo>
                <a:lnTo>
                  <a:pt x="5214" y="152115"/>
                </a:lnTo>
                <a:lnTo>
                  <a:pt x="20065" y="110578"/>
                </a:lnTo>
                <a:lnTo>
                  <a:pt x="43367" y="73933"/>
                </a:lnTo>
                <a:lnTo>
                  <a:pt x="73933" y="43367"/>
                </a:lnTo>
                <a:lnTo>
                  <a:pt x="110578" y="20065"/>
                </a:lnTo>
                <a:lnTo>
                  <a:pt x="152115" y="5214"/>
                </a:lnTo>
                <a:lnTo>
                  <a:pt x="197357" y="0"/>
                </a:lnTo>
                <a:lnTo>
                  <a:pt x="242600" y="5214"/>
                </a:lnTo>
                <a:lnTo>
                  <a:pt x="284137" y="20065"/>
                </a:lnTo>
                <a:lnTo>
                  <a:pt x="320782" y="43367"/>
                </a:lnTo>
                <a:lnTo>
                  <a:pt x="351348" y="73933"/>
                </a:lnTo>
                <a:lnTo>
                  <a:pt x="374650" y="110578"/>
                </a:lnTo>
                <a:lnTo>
                  <a:pt x="389501" y="152115"/>
                </a:lnTo>
                <a:lnTo>
                  <a:pt x="394716" y="197357"/>
                </a:lnTo>
                <a:lnTo>
                  <a:pt x="389501" y="242600"/>
                </a:lnTo>
                <a:lnTo>
                  <a:pt x="374650" y="284137"/>
                </a:lnTo>
                <a:lnTo>
                  <a:pt x="351348" y="320782"/>
                </a:lnTo>
                <a:lnTo>
                  <a:pt x="320782" y="351348"/>
                </a:lnTo>
                <a:lnTo>
                  <a:pt x="284137" y="374650"/>
                </a:lnTo>
                <a:lnTo>
                  <a:pt x="242600" y="389501"/>
                </a:lnTo>
                <a:lnTo>
                  <a:pt x="197357" y="394716"/>
                </a:lnTo>
                <a:lnTo>
                  <a:pt x="152115" y="389501"/>
                </a:lnTo>
                <a:lnTo>
                  <a:pt x="110578" y="374650"/>
                </a:lnTo>
                <a:lnTo>
                  <a:pt x="73933" y="351348"/>
                </a:lnTo>
                <a:lnTo>
                  <a:pt x="43367" y="320782"/>
                </a:lnTo>
                <a:lnTo>
                  <a:pt x="20065" y="284137"/>
                </a:lnTo>
                <a:lnTo>
                  <a:pt x="5214" y="242600"/>
                </a:lnTo>
                <a:lnTo>
                  <a:pt x="0" y="197357"/>
                </a:lnTo>
                <a:close/>
              </a:path>
            </a:pathLst>
          </a:custGeom>
          <a:ln w="19812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983473" y="5452668"/>
            <a:ext cx="4095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0" b="1">
                <a:latin typeface="Times New Roman"/>
                <a:cs typeface="Times New Roman"/>
              </a:rPr>
              <a:t>450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000238" y="4929378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5" h="398145">
                <a:moveTo>
                  <a:pt x="0" y="198882"/>
                </a:moveTo>
                <a:lnTo>
                  <a:pt x="5251" y="153275"/>
                </a:lnTo>
                <a:lnTo>
                  <a:pt x="20211" y="111411"/>
                </a:lnTo>
                <a:lnTo>
                  <a:pt x="43687" y="74484"/>
                </a:lnTo>
                <a:lnTo>
                  <a:pt x="74484" y="43687"/>
                </a:lnTo>
                <a:lnTo>
                  <a:pt x="111411" y="20211"/>
                </a:lnTo>
                <a:lnTo>
                  <a:pt x="153275" y="5251"/>
                </a:lnTo>
                <a:lnTo>
                  <a:pt x="198881" y="0"/>
                </a:lnTo>
                <a:lnTo>
                  <a:pt x="244488" y="5251"/>
                </a:lnTo>
                <a:lnTo>
                  <a:pt x="286352" y="20211"/>
                </a:lnTo>
                <a:lnTo>
                  <a:pt x="323279" y="43687"/>
                </a:lnTo>
                <a:lnTo>
                  <a:pt x="354076" y="74484"/>
                </a:lnTo>
                <a:lnTo>
                  <a:pt x="377552" y="111411"/>
                </a:lnTo>
                <a:lnTo>
                  <a:pt x="392512" y="153275"/>
                </a:lnTo>
                <a:lnTo>
                  <a:pt x="397763" y="198882"/>
                </a:lnTo>
                <a:lnTo>
                  <a:pt x="392512" y="244488"/>
                </a:lnTo>
                <a:lnTo>
                  <a:pt x="377552" y="286352"/>
                </a:lnTo>
                <a:lnTo>
                  <a:pt x="354076" y="323279"/>
                </a:lnTo>
                <a:lnTo>
                  <a:pt x="323279" y="354076"/>
                </a:lnTo>
                <a:lnTo>
                  <a:pt x="286352" y="377552"/>
                </a:lnTo>
                <a:lnTo>
                  <a:pt x="244488" y="392512"/>
                </a:lnTo>
                <a:lnTo>
                  <a:pt x="198881" y="397764"/>
                </a:lnTo>
                <a:lnTo>
                  <a:pt x="153275" y="392512"/>
                </a:lnTo>
                <a:lnTo>
                  <a:pt x="111411" y="377552"/>
                </a:lnTo>
                <a:lnTo>
                  <a:pt x="74484" y="354076"/>
                </a:lnTo>
                <a:lnTo>
                  <a:pt x="43687" y="323279"/>
                </a:lnTo>
                <a:lnTo>
                  <a:pt x="20211" y="286352"/>
                </a:lnTo>
                <a:lnTo>
                  <a:pt x="5251" y="244488"/>
                </a:lnTo>
                <a:lnTo>
                  <a:pt x="0" y="198882"/>
                </a:lnTo>
                <a:close/>
              </a:path>
            </a:pathLst>
          </a:custGeom>
          <a:ln w="19812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924550" y="4917185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197358" y="0"/>
                </a:moveTo>
                <a:lnTo>
                  <a:pt x="152115" y="5214"/>
                </a:lnTo>
                <a:lnTo>
                  <a:pt x="110578" y="20065"/>
                </a:lnTo>
                <a:lnTo>
                  <a:pt x="73933" y="43367"/>
                </a:lnTo>
                <a:lnTo>
                  <a:pt x="43367" y="73933"/>
                </a:lnTo>
                <a:lnTo>
                  <a:pt x="20065" y="110578"/>
                </a:lnTo>
                <a:lnTo>
                  <a:pt x="5214" y="152115"/>
                </a:lnTo>
                <a:lnTo>
                  <a:pt x="0" y="197357"/>
                </a:lnTo>
                <a:lnTo>
                  <a:pt x="5214" y="242600"/>
                </a:lnTo>
                <a:lnTo>
                  <a:pt x="20065" y="284137"/>
                </a:lnTo>
                <a:lnTo>
                  <a:pt x="43367" y="320782"/>
                </a:lnTo>
                <a:lnTo>
                  <a:pt x="73933" y="351348"/>
                </a:lnTo>
                <a:lnTo>
                  <a:pt x="110578" y="374650"/>
                </a:lnTo>
                <a:lnTo>
                  <a:pt x="152115" y="389501"/>
                </a:lnTo>
                <a:lnTo>
                  <a:pt x="197358" y="394716"/>
                </a:lnTo>
                <a:lnTo>
                  <a:pt x="242600" y="389501"/>
                </a:lnTo>
                <a:lnTo>
                  <a:pt x="284137" y="374650"/>
                </a:lnTo>
                <a:lnTo>
                  <a:pt x="320782" y="351348"/>
                </a:lnTo>
                <a:lnTo>
                  <a:pt x="351348" y="320782"/>
                </a:lnTo>
                <a:lnTo>
                  <a:pt x="374650" y="284137"/>
                </a:lnTo>
                <a:lnTo>
                  <a:pt x="389501" y="242600"/>
                </a:lnTo>
                <a:lnTo>
                  <a:pt x="394715" y="197357"/>
                </a:lnTo>
                <a:lnTo>
                  <a:pt x="389501" y="152115"/>
                </a:lnTo>
                <a:lnTo>
                  <a:pt x="374650" y="110578"/>
                </a:lnTo>
                <a:lnTo>
                  <a:pt x="351348" y="73933"/>
                </a:lnTo>
                <a:lnTo>
                  <a:pt x="320782" y="43367"/>
                </a:lnTo>
                <a:lnTo>
                  <a:pt x="284137" y="20065"/>
                </a:lnTo>
                <a:lnTo>
                  <a:pt x="242600" y="5214"/>
                </a:lnTo>
                <a:lnTo>
                  <a:pt x="1973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924550" y="4917185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0" y="197357"/>
                </a:moveTo>
                <a:lnTo>
                  <a:pt x="5214" y="152115"/>
                </a:lnTo>
                <a:lnTo>
                  <a:pt x="20065" y="110578"/>
                </a:lnTo>
                <a:lnTo>
                  <a:pt x="43367" y="73933"/>
                </a:lnTo>
                <a:lnTo>
                  <a:pt x="73933" y="43367"/>
                </a:lnTo>
                <a:lnTo>
                  <a:pt x="110578" y="20065"/>
                </a:lnTo>
                <a:lnTo>
                  <a:pt x="152115" y="5214"/>
                </a:lnTo>
                <a:lnTo>
                  <a:pt x="197358" y="0"/>
                </a:lnTo>
                <a:lnTo>
                  <a:pt x="242600" y="5214"/>
                </a:lnTo>
                <a:lnTo>
                  <a:pt x="284137" y="20065"/>
                </a:lnTo>
                <a:lnTo>
                  <a:pt x="320782" y="43367"/>
                </a:lnTo>
                <a:lnTo>
                  <a:pt x="351348" y="73933"/>
                </a:lnTo>
                <a:lnTo>
                  <a:pt x="374650" y="110578"/>
                </a:lnTo>
                <a:lnTo>
                  <a:pt x="389501" y="152115"/>
                </a:lnTo>
                <a:lnTo>
                  <a:pt x="394715" y="197357"/>
                </a:lnTo>
                <a:lnTo>
                  <a:pt x="389501" y="242600"/>
                </a:lnTo>
                <a:lnTo>
                  <a:pt x="374650" y="284137"/>
                </a:lnTo>
                <a:lnTo>
                  <a:pt x="351348" y="320782"/>
                </a:lnTo>
                <a:lnTo>
                  <a:pt x="320782" y="351348"/>
                </a:lnTo>
                <a:lnTo>
                  <a:pt x="284137" y="374650"/>
                </a:lnTo>
                <a:lnTo>
                  <a:pt x="242600" y="389501"/>
                </a:lnTo>
                <a:lnTo>
                  <a:pt x="197358" y="394716"/>
                </a:lnTo>
                <a:lnTo>
                  <a:pt x="152115" y="389501"/>
                </a:lnTo>
                <a:lnTo>
                  <a:pt x="110578" y="374650"/>
                </a:lnTo>
                <a:lnTo>
                  <a:pt x="73933" y="351348"/>
                </a:lnTo>
                <a:lnTo>
                  <a:pt x="43367" y="320782"/>
                </a:lnTo>
                <a:lnTo>
                  <a:pt x="20065" y="284137"/>
                </a:lnTo>
                <a:lnTo>
                  <a:pt x="5214" y="242600"/>
                </a:lnTo>
                <a:lnTo>
                  <a:pt x="0" y="197357"/>
                </a:lnTo>
                <a:close/>
              </a:path>
            </a:pathLst>
          </a:custGeom>
          <a:ln w="19812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770820" y="4315053"/>
            <a:ext cx="2870835" cy="930275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2857500" algn="l"/>
              </a:tabLst>
            </a:pPr>
            <a:r>
              <a:rPr dirty="0" u="heavy" sz="2000" b="1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10" b="1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b="1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210	</a:t>
            </a:r>
            <a:endParaRPr sz="2000">
              <a:latin typeface="Times New Roman"/>
              <a:cs typeface="Times New Roman"/>
            </a:endParaRPr>
          </a:p>
          <a:p>
            <a:pPr marL="1297940">
              <a:lnSpc>
                <a:spcPct val="100000"/>
              </a:lnSpc>
              <a:spcBef>
                <a:spcPts val="1160"/>
              </a:spcBef>
              <a:tabLst>
                <a:tab pos="2321560" algn="l"/>
              </a:tabLst>
            </a:pPr>
            <a:r>
              <a:rPr dirty="0" baseline="1388" sz="3000" b="1" i="1">
                <a:latin typeface="Times New Roman"/>
                <a:cs typeface="Times New Roman"/>
              </a:rPr>
              <a:t>C	</a:t>
            </a:r>
            <a:r>
              <a:rPr dirty="0" sz="2000" b="1" i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71591" y="4854397"/>
            <a:ext cx="2508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5" b="1">
                <a:solidFill>
                  <a:srgbClr val="FF0000"/>
                </a:solidFill>
                <a:latin typeface="바탕"/>
                <a:cs typeface="바탕"/>
              </a:rPr>
              <a:t>Q</a:t>
            </a:r>
            <a:endParaRPr sz="2400">
              <a:latin typeface="바탕"/>
              <a:cs typeface="바탕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59246" y="5764529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197357" y="0"/>
                </a:moveTo>
                <a:lnTo>
                  <a:pt x="152115" y="5212"/>
                </a:lnTo>
                <a:lnTo>
                  <a:pt x="110578" y="20058"/>
                </a:lnTo>
                <a:lnTo>
                  <a:pt x="73933" y="43355"/>
                </a:lnTo>
                <a:lnTo>
                  <a:pt x="43367" y="73917"/>
                </a:lnTo>
                <a:lnTo>
                  <a:pt x="20065" y="110562"/>
                </a:lnTo>
                <a:lnTo>
                  <a:pt x="5214" y="152103"/>
                </a:lnTo>
                <a:lnTo>
                  <a:pt x="0" y="197358"/>
                </a:lnTo>
                <a:lnTo>
                  <a:pt x="5214" y="242608"/>
                </a:lnTo>
                <a:lnTo>
                  <a:pt x="20065" y="284148"/>
                </a:lnTo>
                <a:lnTo>
                  <a:pt x="43367" y="320792"/>
                </a:lnTo>
                <a:lnTo>
                  <a:pt x="73933" y="351356"/>
                </a:lnTo>
                <a:lnTo>
                  <a:pt x="110578" y="374655"/>
                </a:lnTo>
                <a:lnTo>
                  <a:pt x="152115" y="389503"/>
                </a:lnTo>
                <a:lnTo>
                  <a:pt x="197357" y="394716"/>
                </a:lnTo>
                <a:lnTo>
                  <a:pt x="242600" y="389503"/>
                </a:lnTo>
                <a:lnTo>
                  <a:pt x="284137" y="374655"/>
                </a:lnTo>
                <a:lnTo>
                  <a:pt x="320782" y="351356"/>
                </a:lnTo>
                <a:lnTo>
                  <a:pt x="351348" y="320792"/>
                </a:lnTo>
                <a:lnTo>
                  <a:pt x="374650" y="284148"/>
                </a:lnTo>
                <a:lnTo>
                  <a:pt x="389501" y="242608"/>
                </a:lnTo>
                <a:lnTo>
                  <a:pt x="394715" y="197358"/>
                </a:lnTo>
                <a:lnTo>
                  <a:pt x="389501" y="152103"/>
                </a:lnTo>
                <a:lnTo>
                  <a:pt x="374650" y="110562"/>
                </a:lnTo>
                <a:lnTo>
                  <a:pt x="351348" y="73917"/>
                </a:lnTo>
                <a:lnTo>
                  <a:pt x="320782" y="43355"/>
                </a:lnTo>
                <a:lnTo>
                  <a:pt x="284137" y="20058"/>
                </a:lnTo>
                <a:lnTo>
                  <a:pt x="242600" y="5212"/>
                </a:lnTo>
                <a:lnTo>
                  <a:pt x="1973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159246" y="5764529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0" y="197358"/>
                </a:moveTo>
                <a:lnTo>
                  <a:pt x="5214" y="152103"/>
                </a:lnTo>
                <a:lnTo>
                  <a:pt x="20065" y="110562"/>
                </a:lnTo>
                <a:lnTo>
                  <a:pt x="43367" y="73917"/>
                </a:lnTo>
                <a:lnTo>
                  <a:pt x="73933" y="43355"/>
                </a:lnTo>
                <a:lnTo>
                  <a:pt x="110578" y="20058"/>
                </a:lnTo>
                <a:lnTo>
                  <a:pt x="152115" y="5212"/>
                </a:lnTo>
                <a:lnTo>
                  <a:pt x="197357" y="0"/>
                </a:lnTo>
                <a:lnTo>
                  <a:pt x="242600" y="5212"/>
                </a:lnTo>
                <a:lnTo>
                  <a:pt x="284137" y="20058"/>
                </a:lnTo>
                <a:lnTo>
                  <a:pt x="320782" y="43355"/>
                </a:lnTo>
                <a:lnTo>
                  <a:pt x="351348" y="73917"/>
                </a:lnTo>
                <a:lnTo>
                  <a:pt x="374650" y="110562"/>
                </a:lnTo>
                <a:lnTo>
                  <a:pt x="389501" y="152103"/>
                </a:lnTo>
                <a:lnTo>
                  <a:pt x="394715" y="197358"/>
                </a:lnTo>
                <a:lnTo>
                  <a:pt x="389501" y="242608"/>
                </a:lnTo>
                <a:lnTo>
                  <a:pt x="374650" y="284148"/>
                </a:lnTo>
                <a:lnTo>
                  <a:pt x="351348" y="320792"/>
                </a:lnTo>
                <a:lnTo>
                  <a:pt x="320782" y="351356"/>
                </a:lnTo>
                <a:lnTo>
                  <a:pt x="284137" y="374655"/>
                </a:lnTo>
                <a:lnTo>
                  <a:pt x="242600" y="389503"/>
                </a:lnTo>
                <a:lnTo>
                  <a:pt x="197357" y="394716"/>
                </a:lnTo>
                <a:lnTo>
                  <a:pt x="152115" y="389503"/>
                </a:lnTo>
                <a:lnTo>
                  <a:pt x="110578" y="374655"/>
                </a:lnTo>
                <a:lnTo>
                  <a:pt x="73933" y="351356"/>
                </a:lnTo>
                <a:lnTo>
                  <a:pt x="43367" y="320792"/>
                </a:lnTo>
                <a:lnTo>
                  <a:pt x="20065" y="284148"/>
                </a:lnTo>
                <a:lnTo>
                  <a:pt x="5214" y="242608"/>
                </a:lnTo>
                <a:lnTo>
                  <a:pt x="0" y="197358"/>
                </a:lnTo>
                <a:close/>
              </a:path>
            </a:pathLst>
          </a:custGeom>
          <a:ln w="19812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624321" y="5756909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152675" y="5232"/>
                </a:lnTo>
                <a:lnTo>
                  <a:pt x="110967" y="20136"/>
                </a:lnTo>
                <a:lnTo>
                  <a:pt x="74182" y="43523"/>
                </a:lnTo>
                <a:lnTo>
                  <a:pt x="43507" y="74204"/>
                </a:lnTo>
                <a:lnTo>
                  <a:pt x="20127" y="110989"/>
                </a:lnTo>
                <a:lnTo>
                  <a:pt x="5229" y="152691"/>
                </a:lnTo>
                <a:lnTo>
                  <a:pt x="0" y="198119"/>
                </a:lnTo>
                <a:lnTo>
                  <a:pt x="5229" y="243548"/>
                </a:lnTo>
                <a:lnTo>
                  <a:pt x="20127" y="285250"/>
                </a:lnTo>
                <a:lnTo>
                  <a:pt x="43507" y="322035"/>
                </a:lnTo>
                <a:lnTo>
                  <a:pt x="74182" y="352716"/>
                </a:lnTo>
                <a:lnTo>
                  <a:pt x="110967" y="376103"/>
                </a:lnTo>
                <a:lnTo>
                  <a:pt x="152675" y="391007"/>
                </a:lnTo>
                <a:lnTo>
                  <a:pt x="198119" y="396239"/>
                </a:lnTo>
                <a:lnTo>
                  <a:pt x="243564" y="391007"/>
                </a:lnTo>
                <a:lnTo>
                  <a:pt x="285272" y="376103"/>
                </a:lnTo>
                <a:lnTo>
                  <a:pt x="322057" y="352716"/>
                </a:lnTo>
                <a:lnTo>
                  <a:pt x="352732" y="322035"/>
                </a:lnTo>
                <a:lnTo>
                  <a:pt x="376112" y="285250"/>
                </a:lnTo>
                <a:lnTo>
                  <a:pt x="391010" y="243548"/>
                </a:lnTo>
                <a:lnTo>
                  <a:pt x="396239" y="198119"/>
                </a:lnTo>
                <a:lnTo>
                  <a:pt x="391010" y="152691"/>
                </a:lnTo>
                <a:lnTo>
                  <a:pt x="376112" y="110989"/>
                </a:lnTo>
                <a:lnTo>
                  <a:pt x="352732" y="74204"/>
                </a:lnTo>
                <a:lnTo>
                  <a:pt x="322057" y="43523"/>
                </a:lnTo>
                <a:lnTo>
                  <a:pt x="285272" y="20136"/>
                </a:lnTo>
                <a:lnTo>
                  <a:pt x="243564" y="5232"/>
                </a:lnTo>
                <a:lnTo>
                  <a:pt x="1981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624321" y="5756909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0" y="198119"/>
                </a:moveTo>
                <a:lnTo>
                  <a:pt x="5229" y="152691"/>
                </a:lnTo>
                <a:lnTo>
                  <a:pt x="20127" y="110989"/>
                </a:lnTo>
                <a:lnTo>
                  <a:pt x="43507" y="74204"/>
                </a:lnTo>
                <a:lnTo>
                  <a:pt x="74182" y="43523"/>
                </a:lnTo>
                <a:lnTo>
                  <a:pt x="110967" y="20136"/>
                </a:lnTo>
                <a:lnTo>
                  <a:pt x="152675" y="5232"/>
                </a:lnTo>
                <a:lnTo>
                  <a:pt x="198119" y="0"/>
                </a:lnTo>
                <a:lnTo>
                  <a:pt x="243564" y="5232"/>
                </a:lnTo>
                <a:lnTo>
                  <a:pt x="285272" y="20136"/>
                </a:lnTo>
                <a:lnTo>
                  <a:pt x="322057" y="43523"/>
                </a:lnTo>
                <a:lnTo>
                  <a:pt x="352732" y="74204"/>
                </a:lnTo>
                <a:lnTo>
                  <a:pt x="376112" y="110989"/>
                </a:lnTo>
                <a:lnTo>
                  <a:pt x="391010" y="152691"/>
                </a:lnTo>
                <a:lnTo>
                  <a:pt x="396239" y="198119"/>
                </a:lnTo>
                <a:lnTo>
                  <a:pt x="391010" y="243548"/>
                </a:lnTo>
                <a:lnTo>
                  <a:pt x="376112" y="285250"/>
                </a:lnTo>
                <a:lnTo>
                  <a:pt x="352732" y="322035"/>
                </a:lnTo>
                <a:lnTo>
                  <a:pt x="322057" y="352716"/>
                </a:lnTo>
                <a:lnTo>
                  <a:pt x="285272" y="376103"/>
                </a:lnTo>
                <a:lnTo>
                  <a:pt x="243564" y="391007"/>
                </a:lnTo>
                <a:lnTo>
                  <a:pt x="198119" y="396239"/>
                </a:lnTo>
                <a:lnTo>
                  <a:pt x="152675" y="391007"/>
                </a:lnTo>
                <a:lnTo>
                  <a:pt x="110967" y="376103"/>
                </a:lnTo>
                <a:lnTo>
                  <a:pt x="74182" y="352716"/>
                </a:lnTo>
                <a:lnTo>
                  <a:pt x="43507" y="322035"/>
                </a:lnTo>
                <a:lnTo>
                  <a:pt x="20127" y="285250"/>
                </a:lnTo>
                <a:lnTo>
                  <a:pt x="5229" y="243548"/>
                </a:lnTo>
                <a:lnTo>
                  <a:pt x="0" y="198119"/>
                </a:lnTo>
                <a:close/>
              </a:path>
            </a:pathLst>
          </a:custGeom>
          <a:ln w="19812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642609" y="5788863"/>
            <a:ext cx="944880" cy="642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100"/>
              </a:spcBef>
              <a:tabLst>
                <a:tab pos="610235" algn="l"/>
              </a:tabLst>
            </a:pPr>
            <a:r>
              <a:rPr dirty="0" baseline="1388" sz="3000" b="1" i="1">
                <a:solidFill>
                  <a:srgbClr val="7E7E7E"/>
                </a:solidFill>
                <a:latin typeface="Times New Roman"/>
                <a:cs typeface="Times New Roman"/>
              </a:rPr>
              <a:t>T	</a:t>
            </a:r>
            <a:r>
              <a:rPr dirty="0" sz="2000" b="1" i="1">
                <a:solidFill>
                  <a:srgbClr val="7E7E7E"/>
                </a:solidFill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  <a:tabLst>
                <a:tab pos="547370" algn="l"/>
              </a:tabLst>
            </a:pPr>
            <a:r>
              <a:rPr dirty="0" sz="2000" spc="0" b="1">
                <a:solidFill>
                  <a:srgbClr val="7E7E7E"/>
                </a:solidFill>
                <a:latin typeface="Times New Roman"/>
                <a:cs typeface="Times New Roman"/>
              </a:rPr>
              <a:t>9</a:t>
            </a:r>
            <a:r>
              <a:rPr dirty="0" sz="2000" b="1">
                <a:solidFill>
                  <a:srgbClr val="7E7E7E"/>
                </a:solidFill>
                <a:latin typeface="Times New Roman"/>
                <a:cs typeface="Times New Roman"/>
              </a:rPr>
              <a:t>0</a:t>
            </a:r>
            <a:r>
              <a:rPr dirty="0" sz="2000" b="1">
                <a:solidFill>
                  <a:srgbClr val="7E7E7E"/>
                </a:solidFill>
                <a:latin typeface="Times New Roman"/>
                <a:cs typeface="Times New Roman"/>
              </a:rPr>
              <a:t>	</a:t>
            </a:r>
            <a:r>
              <a:rPr dirty="0" baseline="1388" sz="3000" spc="0" b="1">
                <a:solidFill>
                  <a:srgbClr val="7E7E7E"/>
                </a:solidFill>
                <a:latin typeface="Times New Roman"/>
                <a:cs typeface="Times New Roman"/>
              </a:rPr>
              <a:t>120</a:t>
            </a:r>
            <a:endParaRPr baseline="1388" sz="3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060954" y="3780282"/>
            <a:ext cx="288290" cy="370840"/>
          </a:xfrm>
          <a:custGeom>
            <a:avLst/>
            <a:gdLst/>
            <a:ahLst/>
            <a:cxnLst/>
            <a:rect l="l" t="t" r="r" b="b"/>
            <a:pathLst>
              <a:path w="288289" h="370839">
                <a:moveTo>
                  <a:pt x="144018" y="0"/>
                </a:moveTo>
                <a:lnTo>
                  <a:pt x="144018" y="92583"/>
                </a:lnTo>
                <a:lnTo>
                  <a:pt x="0" y="92583"/>
                </a:lnTo>
                <a:lnTo>
                  <a:pt x="0" y="277749"/>
                </a:lnTo>
                <a:lnTo>
                  <a:pt x="144018" y="277749"/>
                </a:lnTo>
                <a:lnTo>
                  <a:pt x="144018" y="370332"/>
                </a:lnTo>
                <a:lnTo>
                  <a:pt x="288035" y="185166"/>
                </a:lnTo>
                <a:lnTo>
                  <a:pt x="14401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060954" y="3780282"/>
            <a:ext cx="288290" cy="370840"/>
          </a:xfrm>
          <a:custGeom>
            <a:avLst/>
            <a:gdLst/>
            <a:ahLst/>
            <a:cxnLst/>
            <a:rect l="l" t="t" r="r" b="b"/>
            <a:pathLst>
              <a:path w="288289" h="370839">
                <a:moveTo>
                  <a:pt x="0" y="92583"/>
                </a:moveTo>
                <a:lnTo>
                  <a:pt x="144018" y="92583"/>
                </a:lnTo>
                <a:lnTo>
                  <a:pt x="144018" y="0"/>
                </a:lnTo>
                <a:lnTo>
                  <a:pt x="288035" y="185166"/>
                </a:lnTo>
                <a:lnTo>
                  <a:pt x="144018" y="370332"/>
                </a:lnTo>
                <a:lnTo>
                  <a:pt x="144018" y="277749"/>
                </a:lnTo>
                <a:lnTo>
                  <a:pt x="0" y="277749"/>
                </a:lnTo>
                <a:lnTo>
                  <a:pt x="0" y="92583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004053" y="4731258"/>
            <a:ext cx="288290" cy="370840"/>
          </a:xfrm>
          <a:custGeom>
            <a:avLst/>
            <a:gdLst/>
            <a:ahLst/>
            <a:cxnLst/>
            <a:rect l="l" t="t" r="r" b="b"/>
            <a:pathLst>
              <a:path w="288289" h="370839">
                <a:moveTo>
                  <a:pt x="144018" y="0"/>
                </a:moveTo>
                <a:lnTo>
                  <a:pt x="144018" y="92583"/>
                </a:lnTo>
                <a:lnTo>
                  <a:pt x="0" y="92583"/>
                </a:lnTo>
                <a:lnTo>
                  <a:pt x="0" y="277749"/>
                </a:lnTo>
                <a:lnTo>
                  <a:pt x="144018" y="277749"/>
                </a:lnTo>
                <a:lnTo>
                  <a:pt x="144018" y="370332"/>
                </a:lnTo>
                <a:lnTo>
                  <a:pt x="288036" y="185166"/>
                </a:lnTo>
                <a:lnTo>
                  <a:pt x="14401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004053" y="4731258"/>
            <a:ext cx="288290" cy="370840"/>
          </a:xfrm>
          <a:custGeom>
            <a:avLst/>
            <a:gdLst/>
            <a:ahLst/>
            <a:cxnLst/>
            <a:rect l="l" t="t" r="r" b="b"/>
            <a:pathLst>
              <a:path w="288289" h="370839">
                <a:moveTo>
                  <a:pt x="0" y="92583"/>
                </a:moveTo>
                <a:lnTo>
                  <a:pt x="144018" y="92583"/>
                </a:lnTo>
                <a:lnTo>
                  <a:pt x="144018" y="0"/>
                </a:lnTo>
                <a:lnTo>
                  <a:pt x="288036" y="185166"/>
                </a:lnTo>
                <a:lnTo>
                  <a:pt x="144018" y="370332"/>
                </a:lnTo>
                <a:lnTo>
                  <a:pt x="144018" y="277749"/>
                </a:lnTo>
                <a:lnTo>
                  <a:pt x="0" y="277749"/>
                </a:lnTo>
                <a:lnTo>
                  <a:pt x="0" y="92583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146</a:t>
            </a:fld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046" y="366140"/>
            <a:ext cx="23120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수행 예시</a:t>
            </a:r>
            <a:r>
              <a:rPr dirty="0" spc="-705"/>
              <a:t> </a:t>
            </a:r>
            <a:r>
              <a:rPr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38097"/>
            <a:ext cx="7927975" cy="1306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3</a:t>
            </a:r>
            <a:r>
              <a:rPr dirty="0" sz="2800" spc="-5">
                <a:latin typeface="돋움"/>
                <a:cs typeface="돋움"/>
              </a:rPr>
              <a:t>의 </a:t>
            </a:r>
            <a:r>
              <a:rPr dirty="0" sz="2800" spc="-5">
                <a:latin typeface="Times New Roman"/>
                <a:cs typeface="Times New Roman"/>
              </a:rPr>
              <a:t>while-</a:t>
            </a:r>
            <a:r>
              <a:rPr dirty="0" sz="2800" spc="-5">
                <a:latin typeface="돋움"/>
                <a:cs typeface="돋움"/>
              </a:rPr>
              <a:t>루프 조건이</a:t>
            </a:r>
            <a:r>
              <a:rPr dirty="0" sz="2800" spc="-68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‘참’이므로</a:t>
            </a:r>
            <a:r>
              <a:rPr dirty="0" sz="2800" spc="-5">
                <a:latin typeface="Times New Roman"/>
                <a:cs typeface="Times New Roman"/>
              </a:rPr>
              <a:t>, line 4~7</a:t>
            </a:r>
            <a:r>
              <a:rPr dirty="0" sz="2800" spc="-5">
                <a:latin typeface="돋움"/>
                <a:cs typeface="돋움"/>
              </a:rPr>
              <a:t>을  수행한다</a:t>
            </a:r>
            <a:r>
              <a:rPr dirty="0" sz="2800" spc="-5">
                <a:latin typeface="Times New Roman"/>
                <a:cs typeface="Times New Roman"/>
              </a:rPr>
              <a:t>. </a:t>
            </a:r>
            <a:r>
              <a:rPr dirty="0" sz="2800" spc="-5">
                <a:latin typeface="돋움"/>
                <a:cs typeface="돋움"/>
              </a:rPr>
              <a:t>즉</a:t>
            </a:r>
            <a:r>
              <a:rPr dirty="0" sz="2800" spc="-5">
                <a:latin typeface="Times New Roman"/>
                <a:cs typeface="Times New Roman"/>
              </a:rPr>
              <a:t>, Q</a:t>
            </a:r>
            <a:r>
              <a:rPr dirty="0" sz="2800" spc="-5">
                <a:latin typeface="돋움"/>
                <a:cs typeface="돋움"/>
              </a:rPr>
              <a:t>에서 ‘</a:t>
            </a:r>
            <a:r>
              <a:rPr dirty="0" sz="2800" spc="-5">
                <a:latin typeface="Times New Roman"/>
                <a:cs typeface="Times New Roman"/>
              </a:rPr>
              <a:t>T’</a:t>
            </a:r>
            <a:r>
              <a:rPr dirty="0" sz="2800" spc="-5">
                <a:latin typeface="돋움"/>
                <a:cs typeface="돋움"/>
              </a:rPr>
              <a:t>와 ‘</a:t>
            </a:r>
            <a:r>
              <a:rPr dirty="0" sz="2800" spc="-5">
                <a:latin typeface="Times New Roman"/>
                <a:cs typeface="Times New Roman"/>
              </a:rPr>
              <a:t>G’</a:t>
            </a:r>
            <a:r>
              <a:rPr dirty="0" sz="2800" spc="-5">
                <a:latin typeface="돋움"/>
                <a:cs typeface="돋움"/>
              </a:rPr>
              <a:t>의 부모 노드와 </a:t>
            </a:r>
            <a:r>
              <a:rPr dirty="0" sz="2800" spc="-10">
                <a:latin typeface="돋움"/>
                <a:cs typeface="돋움"/>
              </a:rPr>
              <a:t>‘</a:t>
            </a:r>
            <a:r>
              <a:rPr dirty="0" sz="2800" spc="-10">
                <a:latin typeface="Times New Roman"/>
                <a:cs typeface="Times New Roman"/>
              </a:rPr>
              <a:t>C’  </a:t>
            </a:r>
            <a:r>
              <a:rPr dirty="0" sz="2800" spc="-5">
                <a:latin typeface="돋움"/>
                <a:cs typeface="돋움"/>
              </a:rPr>
              <a:t>를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제거한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후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새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부모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노드를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Q</a:t>
            </a:r>
            <a:r>
              <a:rPr dirty="0" sz="2800" spc="-10">
                <a:latin typeface="돋움"/>
                <a:cs typeface="돋움"/>
              </a:rPr>
              <a:t>에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삽입</a:t>
            </a:r>
            <a:endParaRPr sz="2800">
              <a:latin typeface="돋움"/>
              <a:cs typeface="돋움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5436" y="3036824"/>
            <a:ext cx="1955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8509" y="3575050"/>
            <a:ext cx="4095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0" b="1">
                <a:latin typeface="Times New Roman"/>
                <a:cs typeface="Times New Roman"/>
              </a:rPr>
              <a:t>450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7458" y="3053333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0" y="198119"/>
                </a:moveTo>
                <a:lnTo>
                  <a:pt x="5232" y="152675"/>
                </a:lnTo>
                <a:lnTo>
                  <a:pt x="20136" y="110967"/>
                </a:lnTo>
                <a:lnTo>
                  <a:pt x="43523" y="74182"/>
                </a:lnTo>
                <a:lnTo>
                  <a:pt x="74204" y="43507"/>
                </a:lnTo>
                <a:lnTo>
                  <a:pt x="110989" y="20127"/>
                </a:lnTo>
                <a:lnTo>
                  <a:pt x="152691" y="5229"/>
                </a:lnTo>
                <a:lnTo>
                  <a:pt x="198119" y="0"/>
                </a:lnTo>
                <a:lnTo>
                  <a:pt x="243564" y="5229"/>
                </a:lnTo>
                <a:lnTo>
                  <a:pt x="285272" y="20127"/>
                </a:lnTo>
                <a:lnTo>
                  <a:pt x="322057" y="43507"/>
                </a:lnTo>
                <a:lnTo>
                  <a:pt x="352732" y="74182"/>
                </a:lnTo>
                <a:lnTo>
                  <a:pt x="376112" y="110967"/>
                </a:lnTo>
                <a:lnTo>
                  <a:pt x="391010" y="152675"/>
                </a:lnTo>
                <a:lnTo>
                  <a:pt x="396239" y="198119"/>
                </a:lnTo>
                <a:lnTo>
                  <a:pt x="391010" y="243564"/>
                </a:lnTo>
                <a:lnTo>
                  <a:pt x="376112" y="285272"/>
                </a:lnTo>
                <a:lnTo>
                  <a:pt x="352732" y="322057"/>
                </a:lnTo>
                <a:lnTo>
                  <a:pt x="322057" y="352732"/>
                </a:lnTo>
                <a:lnTo>
                  <a:pt x="285272" y="376112"/>
                </a:lnTo>
                <a:lnTo>
                  <a:pt x="243564" y="391010"/>
                </a:lnTo>
                <a:lnTo>
                  <a:pt x="198119" y="396239"/>
                </a:lnTo>
                <a:lnTo>
                  <a:pt x="152691" y="391010"/>
                </a:lnTo>
                <a:lnTo>
                  <a:pt x="110989" y="376112"/>
                </a:lnTo>
                <a:lnTo>
                  <a:pt x="74204" y="352732"/>
                </a:lnTo>
                <a:lnTo>
                  <a:pt x="43523" y="322057"/>
                </a:lnTo>
                <a:lnTo>
                  <a:pt x="20136" y="285272"/>
                </a:lnTo>
                <a:lnTo>
                  <a:pt x="5232" y="243564"/>
                </a:lnTo>
                <a:lnTo>
                  <a:pt x="0" y="198119"/>
                </a:lnTo>
                <a:close/>
              </a:path>
            </a:pathLst>
          </a:custGeom>
          <a:ln w="19812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6666" y="2925317"/>
            <a:ext cx="1564005" cy="576580"/>
          </a:xfrm>
          <a:custGeom>
            <a:avLst/>
            <a:gdLst/>
            <a:ahLst/>
            <a:cxnLst/>
            <a:rect l="l" t="t" r="r" b="b"/>
            <a:pathLst>
              <a:path w="1564005" h="576579">
                <a:moveTo>
                  <a:pt x="0" y="96012"/>
                </a:moveTo>
                <a:lnTo>
                  <a:pt x="7545" y="58614"/>
                </a:lnTo>
                <a:lnTo>
                  <a:pt x="28122" y="28098"/>
                </a:lnTo>
                <a:lnTo>
                  <a:pt x="58641" y="7536"/>
                </a:lnTo>
                <a:lnTo>
                  <a:pt x="96012" y="0"/>
                </a:lnTo>
                <a:lnTo>
                  <a:pt x="1467611" y="0"/>
                </a:lnTo>
                <a:lnTo>
                  <a:pt x="1505009" y="7536"/>
                </a:lnTo>
                <a:lnTo>
                  <a:pt x="1535525" y="28098"/>
                </a:lnTo>
                <a:lnTo>
                  <a:pt x="1556087" y="58614"/>
                </a:lnTo>
                <a:lnTo>
                  <a:pt x="1563623" y="96012"/>
                </a:lnTo>
                <a:lnTo>
                  <a:pt x="1563623" y="480060"/>
                </a:lnTo>
                <a:lnTo>
                  <a:pt x="1556087" y="517457"/>
                </a:lnTo>
                <a:lnTo>
                  <a:pt x="1535525" y="547973"/>
                </a:lnTo>
                <a:lnTo>
                  <a:pt x="1505009" y="568535"/>
                </a:lnTo>
                <a:lnTo>
                  <a:pt x="1467611" y="576072"/>
                </a:lnTo>
                <a:lnTo>
                  <a:pt x="96012" y="576072"/>
                </a:lnTo>
                <a:lnTo>
                  <a:pt x="58641" y="568535"/>
                </a:lnTo>
                <a:lnTo>
                  <a:pt x="28122" y="547973"/>
                </a:lnTo>
                <a:lnTo>
                  <a:pt x="7545" y="517457"/>
                </a:lnTo>
                <a:lnTo>
                  <a:pt x="0" y="480060"/>
                </a:lnTo>
                <a:lnTo>
                  <a:pt x="0" y="96012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02437" y="2982214"/>
            <a:ext cx="2508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5" b="1">
                <a:solidFill>
                  <a:srgbClr val="FF0000"/>
                </a:solidFill>
                <a:latin typeface="바탕"/>
                <a:cs typeface="바탕"/>
              </a:rPr>
              <a:t>Q</a:t>
            </a:r>
            <a:endParaRPr sz="2400">
              <a:latin typeface="바탕"/>
              <a:cs typeface="바탕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88630" y="4741926"/>
            <a:ext cx="396240" cy="398145"/>
          </a:xfrm>
          <a:custGeom>
            <a:avLst/>
            <a:gdLst/>
            <a:ahLst/>
            <a:cxnLst/>
            <a:rect l="l" t="t" r="r" b="b"/>
            <a:pathLst>
              <a:path w="396240" h="398145">
                <a:moveTo>
                  <a:pt x="0" y="198881"/>
                </a:moveTo>
                <a:lnTo>
                  <a:pt x="5229" y="153275"/>
                </a:lnTo>
                <a:lnTo>
                  <a:pt x="20127" y="111411"/>
                </a:lnTo>
                <a:lnTo>
                  <a:pt x="43507" y="74484"/>
                </a:lnTo>
                <a:lnTo>
                  <a:pt x="74182" y="43687"/>
                </a:lnTo>
                <a:lnTo>
                  <a:pt x="110967" y="20211"/>
                </a:lnTo>
                <a:lnTo>
                  <a:pt x="152675" y="5251"/>
                </a:lnTo>
                <a:lnTo>
                  <a:pt x="198120" y="0"/>
                </a:lnTo>
                <a:lnTo>
                  <a:pt x="243564" y="5251"/>
                </a:lnTo>
                <a:lnTo>
                  <a:pt x="285272" y="20211"/>
                </a:lnTo>
                <a:lnTo>
                  <a:pt x="322057" y="43687"/>
                </a:lnTo>
                <a:lnTo>
                  <a:pt x="352732" y="74484"/>
                </a:lnTo>
                <a:lnTo>
                  <a:pt x="376112" y="111411"/>
                </a:lnTo>
                <a:lnTo>
                  <a:pt x="391010" y="153275"/>
                </a:lnTo>
                <a:lnTo>
                  <a:pt x="396240" y="198881"/>
                </a:lnTo>
                <a:lnTo>
                  <a:pt x="391010" y="244488"/>
                </a:lnTo>
                <a:lnTo>
                  <a:pt x="376112" y="286352"/>
                </a:lnTo>
                <a:lnTo>
                  <a:pt x="352732" y="323279"/>
                </a:lnTo>
                <a:lnTo>
                  <a:pt x="322057" y="354076"/>
                </a:lnTo>
                <a:lnTo>
                  <a:pt x="285272" y="377552"/>
                </a:lnTo>
                <a:lnTo>
                  <a:pt x="243564" y="392512"/>
                </a:lnTo>
                <a:lnTo>
                  <a:pt x="198120" y="397763"/>
                </a:lnTo>
                <a:lnTo>
                  <a:pt x="152675" y="392512"/>
                </a:lnTo>
                <a:lnTo>
                  <a:pt x="110967" y="377552"/>
                </a:lnTo>
                <a:lnTo>
                  <a:pt x="74182" y="354076"/>
                </a:lnTo>
                <a:lnTo>
                  <a:pt x="43507" y="323279"/>
                </a:lnTo>
                <a:lnTo>
                  <a:pt x="20127" y="286352"/>
                </a:lnTo>
                <a:lnTo>
                  <a:pt x="5229" y="244488"/>
                </a:lnTo>
                <a:lnTo>
                  <a:pt x="0" y="198881"/>
                </a:lnTo>
                <a:close/>
              </a:path>
            </a:pathLst>
          </a:custGeom>
          <a:ln w="19812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195309" y="4735195"/>
            <a:ext cx="1955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solidFill>
                  <a:srgbClr val="7E7E7E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56350" y="4357242"/>
            <a:ext cx="4095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0" b="1">
                <a:latin typeface="Times New Roman"/>
                <a:cs typeface="Times New Roman"/>
              </a:rPr>
              <a:t>450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56880" y="5241797"/>
            <a:ext cx="4108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0" b="1">
                <a:solidFill>
                  <a:srgbClr val="7E7E7E"/>
                </a:solidFill>
                <a:latin typeface="Times New Roman"/>
                <a:cs typeface="Times New Roman"/>
              </a:rPr>
              <a:t>270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75653" y="3835146"/>
            <a:ext cx="396240" cy="394970"/>
          </a:xfrm>
          <a:custGeom>
            <a:avLst/>
            <a:gdLst/>
            <a:ahLst/>
            <a:cxnLst/>
            <a:rect l="l" t="t" r="r" b="b"/>
            <a:pathLst>
              <a:path w="396240" h="394970">
                <a:moveTo>
                  <a:pt x="0" y="197357"/>
                </a:moveTo>
                <a:lnTo>
                  <a:pt x="5229" y="152115"/>
                </a:lnTo>
                <a:lnTo>
                  <a:pt x="20127" y="110578"/>
                </a:lnTo>
                <a:lnTo>
                  <a:pt x="43507" y="73933"/>
                </a:lnTo>
                <a:lnTo>
                  <a:pt x="74182" y="43367"/>
                </a:lnTo>
                <a:lnTo>
                  <a:pt x="110967" y="20065"/>
                </a:lnTo>
                <a:lnTo>
                  <a:pt x="152675" y="5214"/>
                </a:lnTo>
                <a:lnTo>
                  <a:pt x="198120" y="0"/>
                </a:lnTo>
                <a:lnTo>
                  <a:pt x="243564" y="5214"/>
                </a:lnTo>
                <a:lnTo>
                  <a:pt x="285272" y="20065"/>
                </a:lnTo>
                <a:lnTo>
                  <a:pt x="322057" y="43367"/>
                </a:lnTo>
                <a:lnTo>
                  <a:pt x="352732" y="73933"/>
                </a:lnTo>
                <a:lnTo>
                  <a:pt x="376112" y="110578"/>
                </a:lnTo>
                <a:lnTo>
                  <a:pt x="391010" y="152115"/>
                </a:lnTo>
                <a:lnTo>
                  <a:pt x="396240" y="197357"/>
                </a:lnTo>
                <a:lnTo>
                  <a:pt x="391010" y="242600"/>
                </a:lnTo>
                <a:lnTo>
                  <a:pt x="376112" y="284137"/>
                </a:lnTo>
                <a:lnTo>
                  <a:pt x="352732" y="320782"/>
                </a:lnTo>
                <a:lnTo>
                  <a:pt x="322057" y="351348"/>
                </a:lnTo>
                <a:lnTo>
                  <a:pt x="285272" y="374650"/>
                </a:lnTo>
                <a:lnTo>
                  <a:pt x="243564" y="389501"/>
                </a:lnTo>
                <a:lnTo>
                  <a:pt x="198120" y="394715"/>
                </a:lnTo>
                <a:lnTo>
                  <a:pt x="152675" y="389501"/>
                </a:lnTo>
                <a:lnTo>
                  <a:pt x="110967" y="374650"/>
                </a:lnTo>
                <a:lnTo>
                  <a:pt x="74182" y="351348"/>
                </a:lnTo>
                <a:lnTo>
                  <a:pt x="43507" y="320782"/>
                </a:lnTo>
                <a:lnTo>
                  <a:pt x="20127" y="284137"/>
                </a:lnTo>
                <a:lnTo>
                  <a:pt x="5229" y="242600"/>
                </a:lnTo>
                <a:lnTo>
                  <a:pt x="0" y="197357"/>
                </a:lnTo>
                <a:close/>
              </a:path>
            </a:pathLst>
          </a:custGeom>
          <a:ln w="19812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951726" y="4737353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5" h="398145">
                <a:moveTo>
                  <a:pt x="0" y="198882"/>
                </a:moveTo>
                <a:lnTo>
                  <a:pt x="5251" y="153275"/>
                </a:lnTo>
                <a:lnTo>
                  <a:pt x="20211" y="111411"/>
                </a:lnTo>
                <a:lnTo>
                  <a:pt x="43687" y="74484"/>
                </a:lnTo>
                <a:lnTo>
                  <a:pt x="74484" y="43687"/>
                </a:lnTo>
                <a:lnTo>
                  <a:pt x="111411" y="20211"/>
                </a:lnTo>
                <a:lnTo>
                  <a:pt x="153275" y="5251"/>
                </a:lnTo>
                <a:lnTo>
                  <a:pt x="198881" y="0"/>
                </a:lnTo>
                <a:lnTo>
                  <a:pt x="244488" y="5251"/>
                </a:lnTo>
                <a:lnTo>
                  <a:pt x="286352" y="20211"/>
                </a:lnTo>
                <a:lnTo>
                  <a:pt x="323279" y="43687"/>
                </a:lnTo>
                <a:lnTo>
                  <a:pt x="354076" y="74484"/>
                </a:lnTo>
                <a:lnTo>
                  <a:pt x="377552" y="111411"/>
                </a:lnTo>
                <a:lnTo>
                  <a:pt x="392512" y="153275"/>
                </a:lnTo>
                <a:lnTo>
                  <a:pt x="397764" y="198882"/>
                </a:lnTo>
                <a:lnTo>
                  <a:pt x="392512" y="244488"/>
                </a:lnTo>
                <a:lnTo>
                  <a:pt x="377552" y="286352"/>
                </a:lnTo>
                <a:lnTo>
                  <a:pt x="354076" y="323279"/>
                </a:lnTo>
                <a:lnTo>
                  <a:pt x="323279" y="354076"/>
                </a:lnTo>
                <a:lnTo>
                  <a:pt x="286352" y="377552"/>
                </a:lnTo>
                <a:lnTo>
                  <a:pt x="244488" y="392512"/>
                </a:lnTo>
                <a:lnTo>
                  <a:pt x="198881" y="397764"/>
                </a:lnTo>
                <a:lnTo>
                  <a:pt x="153275" y="392512"/>
                </a:lnTo>
                <a:lnTo>
                  <a:pt x="111411" y="377552"/>
                </a:lnTo>
                <a:lnTo>
                  <a:pt x="74484" y="354076"/>
                </a:lnTo>
                <a:lnTo>
                  <a:pt x="43687" y="323279"/>
                </a:lnTo>
                <a:lnTo>
                  <a:pt x="20211" y="286352"/>
                </a:lnTo>
                <a:lnTo>
                  <a:pt x="5251" y="244488"/>
                </a:lnTo>
                <a:lnTo>
                  <a:pt x="0" y="198882"/>
                </a:lnTo>
                <a:close/>
              </a:path>
            </a:pathLst>
          </a:custGeom>
          <a:ln w="19812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87617" y="3705605"/>
            <a:ext cx="2458720" cy="577850"/>
          </a:xfrm>
          <a:custGeom>
            <a:avLst/>
            <a:gdLst/>
            <a:ahLst/>
            <a:cxnLst/>
            <a:rect l="l" t="t" r="r" b="b"/>
            <a:pathLst>
              <a:path w="2458720" h="577850">
                <a:moveTo>
                  <a:pt x="0" y="96266"/>
                </a:moveTo>
                <a:lnTo>
                  <a:pt x="7558" y="58775"/>
                </a:lnTo>
                <a:lnTo>
                  <a:pt x="28178" y="28178"/>
                </a:lnTo>
                <a:lnTo>
                  <a:pt x="58775" y="7558"/>
                </a:lnTo>
                <a:lnTo>
                  <a:pt x="96266" y="0"/>
                </a:lnTo>
                <a:lnTo>
                  <a:pt x="2361946" y="0"/>
                </a:lnTo>
                <a:lnTo>
                  <a:pt x="2399436" y="7558"/>
                </a:lnTo>
                <a:lnTo>
                  <a:pt x="2430033" y="28178"/>
                </a:lnTo>
                <a:lnTo>
                  <a:pt x="2450653" y="58775"/>
                </a:lnTo>
                <a:lnTo>
                  <a:pt x="2458212" y="96266"/>
                </a:lnTo>
                <a:lnTo>
                  <a:pt x="2458212" y="481330"/>
                </a:lnTo>
                <a:lnTo>
                  <a:pt x="2450653" y="518820"/>
                </a:lnTo>
                <a:lnTo>
                  <a:pt x="2430033" y="549417"/>
                </a:lnTo>
                <a:lnTo>
                  <a:pt x="2399436" y="570037"/>
                </a:lnTo>
                <a:lnTo>
                  <a:pt x="2361946" y="577596"/>
                </a:lnTo>
                <a:lnTo>
                  <a:pt x="96266" y="577596"/>
                </a:lnTo>
                <a:lnTo>
                  <a:pt x="58775" y="570037"/>
                </a:lnTo>
                <a:lnTo>
                  <a:pt x="28178" y="549417"/>
                </a:lnTo>
                <a:lnTo>
                  <a:pt x="7558" y="518820"/>
                </a:lnTo>
                <a:lnTo>
                  <a:pt x="0" y="481330"/>
                </a:lnTo>
                <a:lnTo>
                  <a:pt x="0" y="96266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734050" y="3768597"/>
            <a:ext cx="9163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3425" algn="l"/>
              </a:tabLst>
            </a:pPr>
            <a:r>
              <a:rPr dirty="0" baseline="1157" sz="3600" spc="37" b="1">
                <a:solidFill>
                  <a:srgbClr val="FF0000"/>
                </a:solidFill>
                <a:latin typeface="바탕"/>
                <a:cs typeface="바탕"/>
              </a:rPr>
              <a:t>Q</a:t>
            </a:r>
            <a:r>
              <a:rPr dirty="0" baseline="1157" sz="3600" spc="37" b="1">
                <a:solidFill>
                  <a:srgbClr val="FF0000"/>
                </a:solidFill>
                <a:latin typeface="바탕"/>
                <a:cs typeface="바탕"/>
              </a:rPr>
              <a:t>	</a:t>
            </a:r>
            <a:r>
              <a:rPr dirty="0" sz="2000" b="1" i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86421" y="5586221"/>
            <a:ext cx="398145" cy="396240"/>
          </a:xfrm>
          <a:custGeom>
            <a:avLst/>
            <a:gdLst/>
            <a:ahLst/>
            <a:cxnLst/>
            <a:rect l="l" t="t" r="r" b="b"/>
            <a:pathLst>
              <a:path w="398145" h="396239">
                <a:moveTo>
                  <a:pt x="0" y="198119"/>
                </a:moveTo>
                <a:lnTo>
                  <a:pt x="5251" y="152691"/>
                </a:lnTo>
                <a:lnTo>
                  <a:pt x="20211" y="110989"/>
                </a:lnTo>
                <a:lnTo>
                  <a:pt x="43687" y="74204"/>
                </a:lnTo>
                <a:lnTo>
                  <a:pt x="74484" y="43523"/>
                </a:lnTo>
                <a:lnTo>
                  <a:pt x="111411" y="20136"/>
                </a:lnTo>
                <a:lnTo>
                  <a:pt x="153275" y="5232"/>
                </a:lnTo>
                <a:lnTo>
                  <a:pt x="198881" y="0"/>
                </a:lnTo>
                <a:lnTo>
                  <a:pt x="244488" y="5232"/>
                </a:lnTo>
                <a:lnTo>
                  <a:pt x="286352" y="20136"/>
                </a:lnTo>
                <a:lnTo>
                  <a:pt x="323279" y="43523"/>
                </a:lnTo>
                <a:lnTo>
                  <a:pt x="354076" y="74204"/>
                </a:lnTo>
                <a:lnTo>
                  <a:pt x="377552" y="110989"/>
                </a:lnTo>
                <a:lnTo>
                  <a:pt x="392512" y="152691"/>
                </a:lnTo>
                <a:lnTo>
                  <a:pt x="397763" y="198119"/>
                </a:lnTo>
                <a:lnTo>
                  <a:pt x="392512" y="243548"/>
                </a:lnTo>
                <a:lnTo>
                  <a:pt x="377552" y="285250"/>
                </a:lnTo>
                <a:lnTo>
                  <a:pt x="354076" y="322035"/>
                </a:lnTo>
                <a:lnTo>
                  <a:pt x="323279" y="352716"/>
                </a:lnTo>
                <a:lnTo>
                  <a:pt x="286352" y="376103"/>
                </a:lnTo>
                <a:lnTo>
                  <a:pt x="244488" y="391007"/>
                </a:lnTo>
                <a:lnTo>
                  <a:pt x="198881" y="396239"/>
                </a:lnTo>
                <a:lnTo>
                  <a:pt x="153275" y="391007"/>
                </a:lnTo>
                <a:lnTo>
                  <a:pt x="111411" y="376103"/>
                </a:lnTo>
                <a:lnTo>
                  <a:pt x="74484" y="352716"/>
                </a:lnTo>
                <a:lnTo>
                  <a:pt x="43687" y="322035"/>
                </a:lnTo>
                <a:lnTo>
                  <a:pt x="20211" y="285250"/>
                </a:lnTo>
                <a:lnTo>
                  <a:pt x="5251" y="243548"/>
                </a:lnTo>
                <a:lnTo>
                  <a:pt x="0" y="198119"/>
                </a:lnTo>
                <a:close/>
              </a:path>
            </a:pathLst>
          </a:custGeom>
          <a:ln w="19812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651497" y="5578602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5" h="398145">
                <a:moveTo>
                  <a:pt x="0" y="198882"/>
                </a:moveTo>
                <a:lnTo>
                  <a:pt x="5251" y="153279"/>
                </a:lnTo>
                <a:lnTo>
                  <a:pt x="20211" y="111417"/>
                </a:lnTo>
                <a:lnTo>
                  <a:pt x="43687" y="74490"/>
                </a:lnTo>
                <a:lnTo>
                  <a:pt x="74484" y="43691"/>
                </a:lnTo>
                <a:lnTo>
                  <a:pt x="111411" y="20214"/>
                </a:lnTo>
                <a:lnTo>
                  <a:pt x="153275" y="5252"/>
                </a:lnTo>
                <a:lnTo>
                  <a:pt x="198881" y="0"/>
                </a:lnTo>
                <a:lnTo>
                  <a:pt x="244488" y="5252"/>
                </a:lnTo>
                <a:lnTo>
                  <a:pt x="286352" y="20214"/>
                </a:lnTo>
                <a:lnTo>
                  <a:pt x="323279" y="43691"/>
                </a:lnTo>
                <a:lnTo>
                  <a:pt x="354076" y="74490"/>
                </a:lnTo>
                <a:lnTo>
                  <a:pt x="377552" y="111417"/>
                </a:lnTo>
                <a:lnTo>
                  <a:pt x="392512" y="153279"/>
                </a:lnTo>
                <a:lnTo>
                  <a:pt x="397763" y="198882"/>
                </a:lnTo>
                <a:lnTo>
                  <a:pt x="392512" y="244484"/>
                </a:lnTo>
                <a:lnTo>
                  <a:pt x="377552" y="286346"/>
                </a:lnTo>
                <a:lnTo>
                  <a:pt x="354076" y="323273"/>
                </a:lnTo>
                <a:lnTo>
                  <a:pt x="323279" y="354072"/>
                </a:lnTo>
                <a:lnTo>
                  <a:pt x="286352" y="377549"/>
                </a:lnTo>
                <a:lnTo>
                  <a:pt x="244488" y="392511"/>
                </a:lnTo>
                <a:lnTo>
                  <a:pt x="198881" y="397764"/>
                </a:lnTo>
                <a:lnTo>
                  <a:pt x="153275" y="392511"/>
                </a:lnTo>
                <a:lnTo>
                  <a:pt x="111411" y="377549"/>
                </a:lnTo>
                <a:lnTo>
                  <a:pt x="74484" y="354072"/>
                </a:lnTo>
                <a:lnTo>
                  <a:pt x="43687" y="323273"/>
                </a:lnTo>
                <a:lnTo>
                  <a:pt x="20211" y="286346"/>
                </a:lnTo>
                <a:lnTo>
                  <a:pt x="5251" y="244484"/>
                </a:lnTo>
                <a:lnTo>
                  <a:pt x="0" y="198882"/>
                </a:lnTo>
                <a:close/>
              </a:path>
            </a:pathLst>
          </a:custGeom>
          <a:ln w="19812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822185" y="5121402"/>
            <a:ext cx="224154" cy="472440"/>
          </a:xfrm>
          <a:custGeom>
            <a:avLst/>
            <a:gdLst/>
            <a:ahLst/>
            <a:cxnLst/>
            <a:rect l="l" t="t" r="r" b="b"/>
            <a:pathLst>
              <a:path w="224154" h="472439">
                <a:moveTo>
                  <a:pt x="224028" y="0"/>
                </a:moveTo>
                <a:lnTo>
                  <a:pt x="0" y="472440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235190" y="5098541"/>
            <a:ext cx="250190" cy="518159"/>
          </a:xfrm>
          <a:custGeom>
            <a:avLst/>
            <a:gdLst/>
            <a:ahLst/>
            <a:cxnLst/>
            <a:rect l="l" t="t" r="r" b="b"/>
            <a:pathLst>
              <a:path w="250190" h="518160">
                <a:moveTo>
                  <a:pt x="0" y="0"/>
                </a:moveTo>
                <a:lnTo>
                  <a:pt x="249935" y="518159"/>
                </a:lnTo>
              </a:path>
            </a:pathLst>
          </a:custGeom>
          <a:ln w="38099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732778" y="5267071"/>
            <a:ext cx="756920" cy="647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3175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210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  <a:tabLst>
                <a:tab pos="547370" algn="l"/>
              </a:tabLst>
            </a:pPr>
            <a:r>
              <a:rPr dirty="0" sz="2000" b="1" i="1">
                <a:solidFill>
                  <a:srgbClr val="7E7E7E"/>
                </a:solidFill>
                <a:latin typeface="Times New Roman"/>
                <a:cs typeface="Times New Roman"/>
              </a:rPr>
              <a:t>T</a:t>
            </a:r>
            <a:r>
              <a:rPr dirty="0" sz="2000" b="1" i="1">
                <a:solidFill>
                  <a:srgbClr val="7E7E7E"/>
                </a:solidFill>
                <a:latin typeface="Times New Roman"/>
                <a:cs typeface="Times New Roman"/>
              </a:rPr>
              <a:t>	</a:t>
            </a:r>
            <a:r>
              <a:rPr dirty="0" sz="2000" b="1" i="1">
                <a:solidFill>
                  <a:srgbClr val="7E7E7E"/>
                </a:solidFill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70929" y="5922365"/>
            <a:ext cx="2819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7E7E7E"/>
                </a:solidFill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05853" y="5914440"/>
            <a:ext cx="4095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7E7E7E"/>
                </a:solidFill>
                <a:latin typeface="Times New Roman"/>
                <a:cs typeface="Times New Roman"/>
              </a:rPr>
              <a:t>120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160514" y="4098797"/>
            <a:ext cx="350520" cy="634365"/>
          </a:xfrm>
          <a:custGeom>
            <a:avLst/>
            <a:gdLst/>
            <a:ahLst/>
            <a:cxnLst/>
            <a:rect l="l" t="t" r="r" b="b"/>
            <a:pathLst>
              <a:path w="350520" h="634364">
                <a:moveTo>
                  <a:pt x="350519" y="0"/>
                </a:moveTo>
                <a:lnTo>
                  <a:pt x="0" y="633983"/>
                </a:lnTo>
              </a:path>
            </a:pathLst>
          </a:custGeom>
          <a:ln w="38099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447026" y="3787902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5" h="398145">
                <a:moveTo>
                  <a:pt x="198881" y="0"/>
                </a:moveTo>
                <a:lnTo>
                  <a:pt x="153275" y="5251"/>
                </a:lnTo>
                <a:lnTo>
                  <a:pt x="111411" y="20211"/>
                </a:lnTo>
                <a:lnTo>
                  <a:pt x="74484" y="43687"/>
                </a:lnTo>
                <a:lnTo>
                  <a:pt x="43687" y="74484"/>
                </a:lnTo>
                <a:lnTo>
                  <a:pt x="20211" y="111411"/>
                </a:lnTo>
                <a:lnTo>
                  <a:pt x="5251" y="153275"/>
                </a:lnTo>
                <a:lnTo>
                  <a:pt x="0" y="198881"/>
                </a:lnTo>
                <a:lnTo>
                  <a:pt x="5251" y="244488"/>
                </a:lnTo>
                <a:lnTo>
                  <a:pt x="20211" y="286352"/>
                </a:lnTo>
                <a:lnTo>
                  <a:pt x="43687" y="323279"/>
                </a:lnTo>
                <a:lnTo>
                  <a:pt x="74484" y="354076"/>
                </a:lnTo>
                <a:lnTo>
                  <a:pt x="111411" y="377552"/>
                </a:lnTo>
                <a:lnTo>
                  <a:pt x="153275" y="392512"/>
                </a:lnTo>
                <a:lnTo>
                  <a:pt x="198881" y="397764"/>
                </a:lnTo>
                <a:lnTo>
                  <a:pt x="244488" y="392512"/>
                </a:lnTo>
                <a:lnTo>
                  <a:pt x="286352" y="377552"/>
                </a:lnTo>
                <a:lnTo>
                  <a:pt x="323279" y="354076"/>
                </a:lnTo>
                <a:lnTo>
                  <a:pt x="354076" y="323279"/>
                </a:lnTo>
                <a:lnTo>
                  <a:pt x="377552" y="286352"/>
                </a:lnTo>
                <a:lnTo>
                  <a:pt x="392512" y="244488"/>
                </a:lnTo>
                <a:lnTo>
                  <a:pt x="397764" y="198881"/>
                </a:lnTo>
                <a:lnTo>
                  <a:pt x="392512" y="153275"/>
                </a:lnTo>
                <a:lnTo>
                  <a:pt x="377552" y="111411"/>
                </a:lnTo>
                <a:lnTo>
                  <a:pt x="354076" y="74484"/>
                </a:lnTo>
                <a:lnTo>
                  <a:pt x="323279" y="43687"/>
                </a:lnTo>
                <a:lnTo>
                  <a:pt x="286352" y="20211"/>
                </a:lnTo>
                <a:lnTo>
                  <a:pt x="244488" y="5251"/>
                </a:lnTo>
                <a:lnTo>
                  <a:pt x="19888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447026" y="3787902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5" h="398145">
                <a:moveTo>
                  <a:pt x="0" y="198881"/>
                </a:moveTo>
                <a:lnTo>
                  <a:pt x="5251" y="153275"/>
                </a:lnTo>
                <a:lnTo>
                  <a:pt x="20211" y="111411"/>
                </a:lnTo>
                <a:lnTo>
                  <a:pt x="43687" y="74484"/>
                </a:lnTo>
                <a:lnTo>
                  <a:pt x="74484" y="43687"/>
                </a:lnTo>
                <a:lnTo>
                  <a:pt x="111411" y="20211"/>
                </a:lnTo>
                <a:lnTo>
                  <a:pt x="153275" y="5251"/>
                </a:lnTo>
                <a:lnTo>
                  <a:pt x="198881" y="0"/>
                </a:lnTo>
                <a:lnTo>
                  <a:pt x="244488" y="5251"/>
                </a:lnTo>
                <a:lnTo>
                  <a:pt x="286352" y="20211"/>
                </a:lnTo>
                <a:lnTo>
                  <a:pt x="323279" y="43687"/>
                </a:lnTo>
                <a:lnTo>
                  <a:pt x="354076" y="74484"/>
                </a:lnTo>
                <a:lnTo>
                  <a:pt x="377552" y="111411"/>
                </a:lnTo>
                <a:lnTo>
                  <a:pt x="392512" y="153275"/>
                </a:lnTo>
                <a:lnTo>
                  <a:pt x="397764" y="198881"/>
                </a:lnTo>
                <a:lnTo>
                  <a:pt x="392512" y="244488"/>
                </a:lnTo>
                <a:lnTo>
                  <a:pt x="377552" y="286352"/>
                </a:lnTo>
                <a:lnTo>
                  <a:pt x="354076" y="323279"/>
                </a:lnTo>
                <a:lnTo>
                  <a:pt x="323279" y="354076"/>
                </a:lnTo>
                <a:lnTo>
                  <a:pt x="286352" y="377552"/>
                </a:lnTo>
                <a:lnTo>
                  <a:pt x="244488" y="392512"/>
                </a:lnTo>
                <a:lnTo>
                  <a:pt x="198881" y="397764"/>
                </a:lnTo>
                <a:lnTo>
                  <a:pt x="153275" y="392512"/>
                </a:lnTo>
                <a:lnTo>
                  <a:pt x="111411" y="377552"/>
                </a:lnTo>
                <a:lnTo>
                  <a:pt x="74484" y="354076"/>
                </a:lnTo>
                <a:lnTo>
                  <a:pt x="43687" y="323279"/>
                </a:lnTo>
                <a:lnTo>
                  <a:pt x="20211" y="286352"/>
                </a:lnTo>
                <a:lnTo>
                  <a:pt x="5251" y="244488"/>
                </a:lnTo>
                <a:lnTo>
                  <a:pt x="0" y="198881"/>
                </a:lnTo>
                <a:close/>
              </a:path>
            </a:pathLst>
          </a:custGeom>
          <a:ln w="19812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799069" y="4098797"/>
            <a:ext cx="398145" cy="643255"/>
          </a:xfrm>
          <a:custGeom>
            <a:avLst/>
            <a:gdLst/>
            <a:ahLst/>
            <a:cxnLst/>
            <a:rect l="l" t="t" r="r" b="b"/>
            <a:pathLst>
              <a:path w="398145" h="643254">
                <a:moveTo>
                  <a:pt x="0" y="0"/>
                </a:moveTo>
                <a:lnTo>
                  <a:pt x="397763" y="643127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991982" y="3880865"/>
            <a:ext cx="4095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0" b="1">
                <a:latin typeface="Times New Roman"/>
                <a:cs typeface="Times New Roman"/>
              </a:rPr>
              <a:t>480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05478" y="4235958"/>
            <a:ext cx="394970" cy="398145"/>
          </a:xfrm>
          <a:custGeom>
            <a:avLst/>
            <a:gdLst/>
            <a:ahLst/>
            <a:cxnLst/>
            <a:rect l="l" t="t" r="r" b="b"/>
            <a:pathLst>
              <a:path w="394970" h="398145">
                <a:moveTo>
                  <a:pt x="197358" y="0"/>
                </a:moveTo>
                <a:lnTo>
                  <a:pt x="152115" y="5251"/>
                </a:lnTo>
                <a:lnTo>
                  <a:pt x="110578" y="20211"/>
                </a:lnTo>
                <a:lnTo>
                  <a:pt x="73933" y="43687"/>
                </a:lnTo>
                <a:lnTo>
                  <a:pt x="43367" y="74484"/>
                </a:lnTo>
                <a:lnTo>
                  <a:pt x="20065" y="111411"/>
                </a:lnTo>
                <a:lnTo>
                  <a:pt x="5214" y="153275"/>
                </a:lnTo>
                <a:lnTo>
                  <a:pt x="0" y="198882"/>
                </a:lnTo>
                <a:lnTo>
                  <a:pt x="5214" y="244488"/>
                </a:lnTo>
                <a:lnTo>
                  <a:pt x="20065" y="286352"/>
                </a:lnTo>
                <a:lnTo>
                  <a:pt x="43367" y="323279"/>
                </a:lnTo>
                <a:lnTo>
                  <a:pt x="73933" y="354076"/>
                </a:lnTo>
                <a:lnTo>
                  <a:pt x="110578" y="377552"/>
                </a:lnTo>
                <a:lnTo>
                  <a:pt x="152115" y="392512"/>
                </a:lnTo>
                <a:lnTo>
                  <a:pt x="197358" y="397764"/>
                </a:lnTo>
                <a:lnTo>
                  <a:pt x="242600" y="392512"/>
                </a:lnTo>
                <a:lnTo>
                  <a:pt x="284137" y="377552"/>
                </a:lnTo>
                <a:lnTo>
                  <a:pt x="320782" y="354076"/>
                </a:lnTo>
                <a:lnTo>
                  <a:pt x="351348" y="323279"/>
                </a:lnTo>
                <a:lnTo>
                  <a:pt x="374650" y="286352"/>
                </a:lnTo>
                <a:lnTo>
                  <a:pt x="389501" y="244488"/>
                </a:lnTo>
                <a:lnTo>
                  <a:pt x="394716" y="198882"/>
                </a:lnTo>
                <a:lnTo>
                  <a:pt x="389501" y="153275"/>
                </a:lnTo>
                <a:lnTo>
                  <a:pt x="374650" y="111411"/>
                </a:lnTo>
                <a:lnTo>
                  <a:pt x="351348" y="74484"/>
                </a:lnTo>
                <a:lnTo>
                  <a:pt x="320782" y="43687"/>
                </a:lnTo>
                <a:lnTo>
                  <a:pt x="284137" y="20211"/>
                </a:lnTo>
                <a:lnTo>
                  <a:pt x="242600" y="5251"/>
                </a:lnTo>
                <a:lnTo>
                  <a:pt x="19735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205478" y="4235958"/>
            <a:ext cx="394970" cy="398145"/>
          </a:xfrm>
          <a:custGeom>
            <a:avLst/>
            <a:gdLst/>
            <a:ahLst/>
            <a:cxnLst/>
            <a:rect l="l" t="t" r="r" b="b"/>
            <a:pathLst>
              <a:path w="394970" h="398145">
                <a:moveTo>
                  <a:pt x="0" y="198882"/>
                </a:moveTo>
                <a:lnTo>
                  <a:pt x="5214" y="153275"/>
                </a:lnTo>
                <a:lnTo>
                  <a:pt x="20065" y="111411"/>
                </a:lnTo>
                <a:lnTo>
                  <a:pt x="43367" y="74484"/>
                </a:lnTo>
                <a:lnTo>
                  <a:pt x="73933" y="43687"/>
                </a:lnTo>
                <a:lnTo>
                  <a:pt x="110578" y="20211"/>
                </a:lnTo>
                <a:lnTo>
                  <a:pt x="152115" y="5251"/>
                </a:lnTo>
                <a:lnTo>
                  <a:pt x="197358" y="0"/>
                </a:lnTo>
                <a:lnTo>
                  <a:pt x="242600" y="5251"/>
                </a:lnTo>
                <a:lnTo>
                  <a:pt x="284137" y="20211"/>
                </a:lnTo>
                <a:lnTo>
                  <a:pt x="320782" y="43687"/>
                </a:lnTo>
                <a:lnTo>
                  <a:pt x="351348" y="74484"/>
                </a:lnTo>
                <a:lnTo>
                  <a:pt x="374650" y="111411"/>
                </a:lnTo>
                <a:lnTo>
                  <a:pt x="389501" y="153275"/>
                </a:lnTo>
                <a:lnTo>
                  <a:pt x="394716" y="198882"/>
                </a:lnTo>
                <a:lnTo>
                  <a:pt x="389501" y="244488"/>
                </a:lnTo>
                <a:lnTo>
                  <a:pt x="374650" y="286352"/>
                </a:lnTo>
                <a:lnTo>
                  <a:pt x="351348" y="323279"/>
                </a:lnTo>
                <a:lnTo>
                  <a:pt x="320782" y="354076"/>
                </a:lnTo>
                <a:lnTo>
                  <a:pt x="284137" y="377552"/>
                </a:lnTo>
                <a:lnTo>
                  <a:pt x="242600" y="392512"/>
                </a:lnTo>
                <a:lnTo>
                  <a:pt x="197358" y="397764"/>
                </a:lnTo>
                <a:lnTo>
                  <a:pt x="152115" y="392512"/>
                </a:lnTo>
                <a:lnTo>
                  <a:pt x="110578" y="377552"/>
                </a:lnTo>
                <a:lnTo>
                  <a:pt x="73933" y="354076"/>
                </a:lnTo>
                <a:lnTo>
                  <a:pt x="43367" y="323279"/>
                </a:lnTo>
                <a:lnTo>
                  <a:pt x="20065" y="286352"/>
                </a:lnTo>
                <a:lnTo>
                  <a:pt x="5214" y="244488"/>
                </a:lnTo>
                <a:lnTo>
                  <a:pt x="0" y="198882"/>
                </a:lnTo>
                <a:close/>
              </a:path>
            </a:pathLst>
          </a:custGeom>
          <a:ln w="19812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310634" y="4228591"/>
            <a:ext cx="1955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72458" y="4735195"/>
            <a:ext cx="4095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0" b="1">
                <a:latin typeface="Times New Roman"/>
                <a:cs typeface="Times New Roman"/>
              </a:rPr>
              <a:t>270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68573" y="4231385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20" y="0"/>
                </a:moveTo>
                <a:lnTo>
                  <a:pt x="152675" y="5229"/>
                </a:lnTo>
                <a:lnTo>
                  <a:pt x="110967" y="20127"/>
                </a:lnTo>
                <a:lnTo>
                  <a:pt x="74182" y="43507"/>
                </a:lnTo>
                <a:lnTo>
                  <a:pt x="43507" y="74182"/>
                </a:lnTo>
                <a:lnTo>
                  <a:pt x="20127" y="110967"/>
                </a:lnTo>
                <a:lnTo>
                  <a:pt x="5229" y="152675"/>
                </a:lnTo>
                <a:lnTo>
                  <a:pt x="0" y="198119"/>
                </a:lnTo>
                <a:lnTo>
                  <a:pt x="5229" y="243564"/>
                </a:lnTo>
                <a:lnTo>
                  <a:pt x="20127" y="285272"/>
                </a:lnTo>
                <a:lnTo>
                  <a:pt x="43507" y="322057"/>
                </a:lnTo>
                <a:lnTo>
                  <a:pt x="74182" y="352732"/>
                </a:lnTo>
                <a:lnTo>
                  <a:pt x="110967" y="376112"/>
                </a:lnTo>
                <a:lnTo>
                  <a:pt x="152675" y="391010"/>
                </a:lnTo>
                <a:lnTo>
                  <a:pt x="198120" y="396239"/>
                </a:lnTo>
                <a:lnTo>
                  <a:pt x="243564" y="391010"/>
                </a:lnTo>
                <a:lnTo>
                  <a:pt x="285272" y="376112"/>
                </a:lnTo>
                <a:lnTo>
                  <a:pt x="322057" y="352732"/>
                </a:lnTo>
                <a:lnTo>
                  <a:pt x="352732" y="322057"/>
                </a:lnTo>
                <a:lnTo>
                  <a:pt x="376112" y="285272"/>
                </a:lnTo>
                <a:lnTo>
                  <a:pt x="391010" y="243564"/>
                </a:lnTo>
                <a:lnTo>
                  <a:pt x="396239" y="198119"/>
                </a:lnTo>
                <a:lnTo>
                  <a:pt x="391010" y="152675"/>
                </a:lnTo>
                <a:lnTo>
                  <a:pt x="376112" y="110967"/>
                </a:lnTo>
                <a:lnTo>
                  <a:pt x="352732" y="74182"/>
                </a:lnTo>
                <a:lnTo>
                  <a:pt x="322057" y="43507"/>
                </a:lnTo>
                <a:lnTo>
                  <a:pt x="285272" y="20127"/>
                </a:lnTo>
                <a:lnTo>
                  <a:pt x="243564" y="5229"/>
                </a:lnTo>
                <a:lnTo>
                  <a:pt x="19812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68573" y="4231385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0" y="198119"/>
                </a:moveTo>
                <a:lnTo>
                  <a:pt x="5229" y="152675"/>
                </a:lnTo>
                <a:lnTo>
                  <a:pt x="20127" y="110967"/>
                </a:lnTo>
                <a:lnTo>
                  <a:pt x="43507" y="74182"/>
                </a:lnTo>
                <a:lnTo>
                  <a:pt x="74182" y="43507"/>
                </a:lnTo>
                <a:lnTo>
                  <a:pt x="110967" y="20127"/>
                </a:lnTo>
                <a:lnTo>
                  <a:pt x="152675" y="5229"/>
                </a:lnTo>
                <a:lnTo>
                  <a:pt x="198120" y="0"/>
                </a:lnTo>
                <a:lnTo>
                  <a:pt x="243564" y="5229"/>
                </a:lnTo>
                <a:lnTo>
                  <a:pt x="285272" y="20127"/>
                </a:lnTo>
                <a:lnTo>
                  <a:pt x="322057" y="43507"/>
                </a:lnTo>
                <a:lnTo>
                  <a:pt x="352732" y="74182"/>
                </a:lnTo>
                <a:lnTo>
                  <a:pt x="376112" y="110967"/>
                </a:lnTo>
                <a:lnTo>
                  <a:pt x="391010" y="152675"/>
                </a:lnTo>
                <a:lnTo>
                  <a:pt x="396239" y="198119"/>
                </a:lnTo>
                <a:lnTo>
                  <a:pt x="391010" y="243564"/>
                </a:lnTo>
                <a:lnTo>
                  <a:pt x="376112" y="285272"/>
                </a:lnTo>
                <a:lnTo>
                  <a:pt x="352732" y="322057"/>
                </a:lnTo>
                <a:lnTo>
                  <a:pt x="322057" y="352732"/>
                </a:lnTo>
                <a:lnTo>
                  <a:pt x="285272" y="376112"/>
                </a:lnTo>
                <a:lnTo>
                  <a:pt x="243564" y="391010"/>
                </a:lnTo>
                <a:lnTo>
                  <a:pt x="198120" y="396239"/>
                </a:lnTo>
                <a:lnTo>
                  <a:pt x="152675" y="391010"/>
                </a:lnTo>
                <a:lnTo>
                  <a:pt x="110967" y="376112"/>
                </a:lnTo>
                <a:lnTo>
                  <a:pt x="74182" y="352732"/>
                </a:lnTo>
                <a:lnTo>
                  <a:pt x="43507" y="322057"/>
                </a:lnTo>
                <a:lnTo>
                  <a:pt x="20127" y="285272"/>
                </a:lnTo>
                <a:lnTo>
                  <a:pt x="5229" y="243564"/>
                </a:lnTo>
                <a:lnTo>
                  <a:pt x="0" y="198119"/>
                </a:lnTo>
                <a:close/>
              </a:path>
            </a:pathLst>
          </a:custGeom>
          <a:ln w="19812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303270" y="5078729"/>
            <a:ext cx="396240" cy="398145"/>
          </a:xfrm>
          <a:custGeom>
            <a:avLst/>
            <a:gdLst/>
            <a:ahLst/>
            <a:cxnLst/>
            <a:rect l="l" t="t" r="r" b="b"/>
            <a:pathLst>
              <a:path w="396239" h="398145">
                <a:moveTo>
                  <a:pt x="0" y="198882"/>
                </a:moveTo>
                <a:lnTo>
                  <a:pt x="5229" y="153275"/>
                </a:lnTo>
                <a:lnTo>
                  <a:pt x="20127" y="111411"/>
                </a:lnTo>
                <a:lnTo>
                  <a:pt x="43507" y="74484"/>
                </a:lnTo>
                <a:lnTo>
                  <a:pt x="74182" y="43687"/>
                </a:lnTo>
                <a:lnTo>
                  <a:pt x="110967" y="20211"/>
                </a:lnTo>
                <a:lnTo>
                  <a:pt x="152675" y="5251"/>
                </a:lnTo>
                <a:lnTo>
                  <a:pt x="198119" y="0"/>
                </a:lnTo>
                <a:lnTo>
                  <a:pt x="243564" y="5251"/>
                </a:lnTo>
                <a:lnTo>
                  <a:pt x="285272" y="20211"/>
                </a:lnTo>
                <a:lnTo>
                  <a:pt x="322057" y="43687"/>
                </a:lnTo>
                <a:lnTo>
                  <a:pt x="352732" y="74484"/>
                </a:lnTo>
                <a:lnTo>
                  <a:pt x="376112" y="111411"/>
                </a:lnTo>
                <a:lnTo>
                  <a:pt x="391010" y="153275"/>
                </a:lnTo>
                <a:lnTo>
                  <a:pt x="396239" y="198882"/>
                </a:lnTo>
                <a:lnTo>
                  <a:pt x="391010" y="244488"/>
                </a:lnTo>
                <a:lnTo>
                  <a:pt x="376112" y="286352"/>
                </a:lnTo>
                <a:lnTo>
                  <a:pt x="352732" y="323279"/>
                </a:lnTo>
                <a:lnTo>
                  <a:pt x="322057" y="354076"/>
                </a:lnTo>
                <a:lnTo>
                  <a:pt x="285272" y="377552"/>
                </a:lnTo>
                <a:lnTo>
                  <a:pt x="243564" y="392512"/>
                </a:lnTo>
                <a:lnTo>
                  <a:pt x="198119" y="397764"/>
                </a:lnTo>
                <a:lnTo>
                  <a:pt x="152675" y="392512"/>
                </a:lnTo>
                <a:lnTo>
                  <a:pt x="110967" y="377552"/>
                </a:lnTo>
                <a:lnTo>
                  <a:pt x="74182" y="354076"/>
                </a:lnTo>
                <a:lnTo>
                  <a:pt x="43507" y="323279"/>
                </a:lnTo>
                <a:lnTo>
                  <a:pt x="20127" y="286352"/>
                </a:lnTo>
                <a:lnTo>
                  <a:pt x="5229" y="244488"/>
                </a:lnTo>
                <a:lnTo>
                  <a:pt x="0" y="198882"/>
                </a:lnTo>
                <a:close/>
              </a:path>
            </a:pathLst>
          </a:custGeom>
          <a:ln w="19812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768345" y="5072634"/>
            <a:ext cx="396240" cy="398145"/>
          </a:xfrm>
          <a:custGeom>
            <a:avLst/>
            <a:gdLst/>
            <a:ahLst/>
            <a:cxnLst/>
            <a:rect l="l" t="t" r="r" b="b"/>
            <a:pathLst>
              <a:path w="396239" h="398145">
                <a:moveTo>
                  <a:pt x="0" y="198882"/>
                </a:moveTo>
                <a:lnTo>
                  <a:pt x="5229" y="153275"/>
                </a:lnTo>
                <a:lnTo>
                  <a:pt x="20127" y="111411"/>
                </a:lnTo>
                <a:lnTo>
                  <a:pt x="43507" y="74484"/>
                </a:lnTo>
                <a:lnTo>
                  <a:pt x="74182" y="43687"/>
                </a:lnTo>
                <a:lnTo>
                  <a:pt x="110967" y="20211"/>
                </a:lnTo>
                <a:lnTo>
                  <a:pt x="152675" y="5251"/>
                </a:lnTo>
                <a:lnTo>
                  <a:pt x="198120" y="0"/>
                </a:lnTo>
                <a:lnTo>
                  <a:pt x="243564" y="5251"/>
                </a:lnTo>
                <a:lnTo>
                  <a:pt x="285272" y="20211"/>
                </a:lnTo>
                <a:lnTo>
                  <a:pt x="322057" y="43687"/>
                </a:lnTo>
                <a:lnTo>
                  <a:pt x="352732" y="74484"/>
                </a:lnTo>
                <a:lnTo>
                  <a:pt x="376112" y="111411"/>
                </a:lnTo>
                <a:lnTo>
                  <a:pt x="391010" y="153275"/>
                </a:lnTo>
                <a:lnTo>
                  <a:pt x="396240" y="198882"/>
                </a:lnTo>
                <a:lnTo>
                  <a:pt x="391010" y="244488"/>
                </a:lnTo>
                <a:lnTo>
                  <a:pt x="376112" y="286352"/>
                </a:lnTo>
                <a:lnTo>
                  <a:pt x="352732" y="323279"/>
                </a:lnTo>
                <a:lnTo>
                  <a:pt x="322057" y="354076"/>
                </a:lnTo>
                <a:lnTo>
                  <a:pt x="285272" y="377552"/>
                </a:lnTo>
                <a:lnTo>
                  <a:pt x="243564" y="392512"/>
                </a:lnTo>
                <a:lnTo>
                  <a:pt x="198120" y="397764"/>
                </a:lnTo>
                <a:lnTo>
                  <a:pt x="152675" y="392512"/>
                </a:lnTo>
                <a:lnTo>
                  <a:pt x="110967" y="377552"/>
                </a:lnTo>
                <a:lnTo>
                  <a:pt x="74182" y="354076"/>
                </a:lnTo>
                <a:lnTo>
                  <a:pt x="43507" y="323279"/>
                </a:lnTo>
                <a:lnTo>
                  <a:pt x="20127" y="286352"/>
                </a:lnTo>
                <a:lnTo>
                  <a:pt x="5229" y="244488"/>
                </a:lnTo>
                <a:lnTo>
                  <a:pt x="0" y="198882"/>
                </a:lnTo>
                <a:close/>
              </a:path>
            </a:pathLst>
          </a:custGeom>
          <a:ln w="19812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937510" y="4615434"/>
            <a:ext cx="224154" cy="471170"/>
          </a:xfrm>
          <a:custGeom>
            <a:avLst/>
            <a:gdLst/>
            <a:ahLst/>
            <a:cxnLst/>
            <a:rect l="l" t="t" r="r" b="b"/>
            <a:pathLst>
              <a:path w="224155" h="471170">
                <a:moveTo>
                  <a:pt x="224027" y="0"/>
                </a:moveTo>
                <a:lnTo>
                  <a:pt x="0" y="470916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350514" y="4591050"/>
            <a:ext cx="251460" cy="520065"/>
          </a:xfrm>
          <a:custGeom>
            <a:avLst/>
            <a:gdLst/>
            <a:ahLst/>
            <a:cxnLst/>
            <a:rect l="l" t="t" r="r" b="b"/>
            <a:pathLst>
              <a:path w="251460" h="520064">
                <a:moveTo>
                  <a:pt x="0" y="0"/>
                </a:moveTo>
                <a:lnTo>
                  <a:pt x="251460" y="519683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848101" y="4760467"/>
            <a:ext cx="883285" cy="9791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2827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210</a:t>
            </a:r>
            <a:endParaRPr sz="2000">
              <a:latin typeface="Times New Roman"/>
              <a:cs typeface="Times New Roman"/>
            </a:endParaRPr>
          </a:p>
          <a:p>
            <a:pPr algn="ctr" marR="118110">
              <a:lnSpc>
                <a:spcPct val="100000"/>
              </a:lnSpc>
              <a:spcBef>
                <a:spcPts val="90"/>
              </a:spcBef>
              <a:tabLst>
                <a:tab pos="547370" algn="l"/>
              </a:tabLst>
            </a:pPr>
            <a:r>
              <a:rPr dirty="0" sz="2000" b="1" i="1">
                <a:solidFill>
                  <a:srgbClr val="7E7E7E"/>
                </a:solidFill>
                <a:latin typeface="Times New Roman"/>
                <a:cs typeface="Times New Roman"/>
              </a:rPr>
              <a:t>T</a:t>
            </a:r>
            <a:r>
              <a:rPr dirty="0" sz="2000" b="1" i="1">
                <a:solidFill>
                  <a:srgbClr val="7E7E7E"/>
                </a:solidFill>
                <a:latin typeface="Times New Roman"/>
                <a:cs typeface="Times New Roman"/>
              </a:rPr>
              <a:t>	</a:t>
            </a:r>
            <a:r>
              <a:rPr dirty="0" sz="2000" b="1" i="1">
                <a:solidFill>
                  <a:srgbClr val="7E7E7E"/>
                </a:solidFill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  <a:p>
            <a:pPr marL="485775">
              <a:lnSpc>
                <a:spcPct val="100000"/>
              </a:lnSpc>
              <a:spcBef>
                <a:spcPts val="215"/>
              </a:spcBef>
            </a:pPr>
            <a:r>
              <a:rPr dirty="0" sz="2000" spc="0" b="1">
                <a:solidFill>
                  <a:srgbClr val="7E7E7E"/>
                </a:solidFill>
                <a:latin typeface="Times New Roman"/>
                <a:cs typeface="Times New Roman"/>
              </a:rPr>
              <a:t>120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275838" y="3591305"/>
            <a:ext cx="350520" cy="635635"/>
          </a:xfrm>
          <a:custGeom>
            <a:avLst/>
            <a:gdLst/>
            <a:ahLst/>
            <a:cxnLst/>
            <a:rect l="l" t="t" r="r" b="b"/>
            <a:pathLst>
              <a:path w="350520" h="635635">
                <a:moveTo>
                  <a:pt x="350520" y="0"/>
                </a:moveTo>
                <a:lnTo>
                  <a:pt x="0" y="6355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563873" y="3281934"/>
            <a:ext cx="396240" cy="398145"/>
          </a:xfrm>
          <a:custGeom>
            <a:avLst/>
            <a:gdLst/>
            <a:ahLst/>
            <a:cxnLst/>
            <a:rect l="l" t="t" r="r" b="b"/>
            <a:pathLst>
              <a:path w="396239" h="398145">
                <a:moveTo>
                  <a:pt x="198120" y="0"/>
                </a:moveTo>
                <a:lnTo>
                  <a:pt x="152675" y="5251"/>
                </a:lnTo>
                <a:lnTo>
                  <a:pt x="110967" y="20211"/>
                </a:lnTo>
                <a:lnTo>
                  <a:pt x="74182" y="43687"/>
                </a:lnTo>
                <a:lnTo>
                  <a:pt x="43507" y="74484"/>
                </a:lnTo>
                <a:lnTo>
                  <a:pt x="20127" y="111411"/>
                </a:lnTo>
                <a:lnTo>
                  <a:pt x="5229" y="153275"/>
                </a:lnTo>
                <a:lnTo>
                  <a:pt x="0" y="198881"/>
                </a:lnTo>
                <a:lnTo>
                  <a:pt x="5229" y="244488"/>
                </a:lnTo>
                <a:lnTo>
                  <a:pt x="20127" y="286352"/>
                </a:lnTo>
                <a:lnTo>
                  <a:pt x="43507" y="323279"/>
                </a:lnTo>
                <a:lnTo>
                  <a:pt x="74182" y="354076"/>
                </a:lnTo>
                <a:lnTo>
                  <a:pt x="110967" y="377552"/>
                </a:lnTo>
                <a:lnTo>
                  <a:pt x="152675" y="392512"/>
                </a:lnTo>
                <a:lnTo>
                  <a:pt x="198120" y="397763"/>
                </a:lnTo>
                <a:lnTo>
                  <a:pt x="243564" y="392512"/>
                </a:lnTo>
                <a:lnTo>
                  <a:pt x="285272" y="377552"/>
                </a:lnTo>
                <a:lnTo>
                  <a:pt x="322057" y="354076"/>
                </a:lnTo>
                <a:lnTo>
                  <a:pt x="352732" y="323279"/>
                </a:lnTo>
                <a:lnTo>
                  <a:pt x="376112" y="286352"/>
                </a:lnTo>
                <a:lnTo>
                  <a:pt x="391010" y="244488"/>
                </a:lnTo>
                <a:lnTo>
                  <a:pt x="396239" y="198881"/>
                </a:lnTo>
                <a:lnTo>
                  <a:pt x="391010" y="153275"/>
                </a:lnTo>
                <a:lnTo>
                  <a:pt x="376112" y="111411"/>
                </a:lnTo>
                <a:lnTo>
                  <a:pt x="352732" y="74484"/>
                </a:lnTo>
                <a:lnTo>
                  <a:pt x="322057" y="43687"/>
                </a:lnTo>
                <a:lnTo>
                  <a:pt x="285272" y="20211"/>
                </a:lnTo>
                <a:lnTo>
                  <a:pt x="243564" y="5251"/>
                </a:lnTo>
                <a:lnTo>
                  <a:pt x="19812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563873" y="3281934"/>
            <a:ext cx="396240" cy="398145"/>
          </a:xfrm>
          <a:custGeom>
            <a:avLst/>
            <a:gdLst/>
            <a:ahLst/>
            <a:cxnLst/>
            <a:rect l="l" t="t" r="r" b="b"/>
            <a:pathLst>
              <a:path w="396239" h="398145">
                <a:moveTo>
                  <a:pt x="0" y="198881"/>
                </a:moveTo>
                <a:lnTo>
                  <a:pt x="5229" y="153275"/>
                </a:lnTo>
                <a:lnTo>
                  <a:pt x="20127" y="111411"/>
                </a:lnTo>
                <a:lnTo>
                  <a:pt x="43507" y="74484"/>
                </a:lnTo>
                <a:lnTo>
                  <a:pt x="74182" y="43687"/>
                </a:lnTo>
                <a:lnTo>
                  <a:pt x="110967" y="20211"/>
                </a:lnTo>
                <a:lnTo>
                  <a:pt x="152675" y="5251"/>
                </a:lnTo>
                <a:lnTo>
                  <a:pt x="198120" y="0"/>
                </a:lnTo>
                <a:lnTo>
                  <a:pt x="243564" y="5251"/>
                </a:lnTo>
                <a:lnTo>
                  <a:pt x="285272" y="20211"/>
                </a:lnTo>
                <a:lnTo>
                  <a:pt x="322057" y="43687"/>
                </a:lnTo>
                <a:lnTo>
                  <a:pt x="352732" y="74484"/>
                </a:lnTo>
                <a:lnTo>
                  <a:pt x="376112" y="111411"/>
                </a:lnTo>
                <a:lnTo>
                  <a:pt x="391010" y="153275"/>
                </a:lnTo>
                <a:lnTo>
                  <a:pt x="396239" y="198881"/>
                </a:lnTo>
                <a:lnTo>
                  <a:pt x="391010" y="244488"/>
                </a:lnTo>
                <a:lnTo>
                  <a:pt x="376112" y="286352"/>
                </a:lnTo>
                <a:lnTo>
                  <a:pt x="352732" y="323279"/>
                </a:lnTo>
                <a:lnTo>
                  <a:pt x="322057" y="354076"/>
                </a:lnTo>
                <a:lnTo>
                  <a:pt x="285272" y="377552"/>
                </a:lnTo>
                <a:lnTo>
                  <a:pt x="243564" y="392512"/>
                </a:lnTo>
                <a:lnTo>
                  <a:pt x="198120" y="397763"/>
                </a:lnTo>
                <a:lnTo>
                  <a:pt x="152675" y="392512"/>
                </a:lnTo>
                <a:lnTo>
                  <a:pt x="110967" y="377552"/>
                </a:lnTo>
                <a:lnTo>
                  <a:pt x="74182" y="354076"/>
                </a:lnTo>
                <a:lnTo>
                  <a:pt x="43507" y="323279"/>
                </a:lnTo>
                <a:lnTo>
                  <a:pt x="20127" y="286352"/>
                </a:lnTo>
                <a:lnTo>
                  <a:pt x="5229" y="244488"/>
                </a:lnTo>
                <a:lnTo>
                  <a:pt x="0" y="198881"/>
                </a:lnTo>
                <a:close/>
              </a:path>
            </a:pathLst>
          </a:custGeom>
          <a:ln w="19812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914394" y="3591305"/>
            <a:ext cx="398145" cy="645160"/>
          </a:xfrm>
          <a:custGeom>
            <a:avLst/>
            <a:gdLst/>
            <a:ahLst/>
            <a:cxnLst/>
            <a:rect l="l" t="t" r="r" b="b"/>
            <a:pathLst>
              <a:path w="398145" h="645160">
                <a:moveTo>
                  <a:pt x="0" y="0"/>
                </a:moveTo>
                <a:lnTo>
                  <a:pt x="397763" y="64465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4107307" y="3374263"/>
            <a:ext cx="4095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0" b="1">
                <a:latin typeface="Times New Roman"/>
                <a:cs typeface="Times New Roman"/>
              </a:rPr>
              <a:t>480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769870" y="3031998"/>
            <a:ext cx="361315" cy="309880"/>
          </a:xfrm>
          <a:custGeom>
            <a:avLst/>
            <a:gdLst/>
            <a:ahLst/>
            <a:cxnLst/>
            <a:rect l="l" t="t" r="r" b="b"/>
            <a:pathLst>
              <a:path w="361314" h="309879">
                <a:moveTo>
                  <a:pt x="206502" y="0"/>
                </a:moveTo>
                <a:lnTo>
                  <a:pt x="206502" y="77342"/>
                </a:lnTo>
                <a:lnTo>
                  <a:pt x="0" y="77342"/>
                </a:lnTo>
                <a:lnTo>
                  <a:pt x="0" y="232028"/>
                </a:lnTo>
                <a:lnTo>
                  <a:pt x="206502" y="232028"/>
                </a:lnTo>
                <a:lnTo>
                  <a:pt x="206502" y="309372"/>
                </a:lnTo>
                <a:lnTo>
                  <a:pt x="361188" y="154686"/>
                </a:lnTo>
                <a:lnTo>
                  <a:pt x="206502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007102" y="4129278"/>
            <a:ext cx="361315" cy="309880"/>
          </a:xfrm>
          <a:custGeom>
            <a:avLst/>
            <a:gdLst/>
            <a:ahLst/>
            <a:cxnLst/>
            <a:rect l="l" t="t" r="r" b="b"/>
            <a:pathLst>
              <a:path w="361314" h="309879">
                <a:moveTo>
                  <a:pt x="206501" y="0"/>
                </a:moveTo>
                <a:lnTo>
                  <a:pt x="206501" y="77343"/>
                </a:lnTo>
                <a:lnTo>
                  <a:pt x="0" y="77343"/>
                </a:lnTo>
                <a:lnTo>
                  <a:pt x="0" y="232029"/>
                </a:lnTo>
                <a:lnTo>
                  <a:pt x="206501" y="232029"/>
                </a:lnTo>
                <a:lnTo>
                  <a:pt x="206501" y="309372"/>
                </a:lnTo>
                <a:lnTo>
                  <a:pt x="361188" y="154686"/>
                </a:lnTo>
                <a:lnTo>
                  <a:pt x="206501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146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29844"/>
            <a:ext cx="8011159" cy="26625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그런데 만일 </a:t>
            </a:r>
            <a:r>
              <a:rPr dirty="0" sz="2800" spc="-10">
                <a:latin typeface="돋움"/>
                <a:cs typeface="돋움"/>
              </a:rPr>
              <a:t>한국은행에서 </a:t>
            </a:r>
            <a:r>
              <a:rPr dirty="0" sz="2800" spc="-5">
                <a:solidFill>
                  <a:srgbClr val="C00000"/>
                </a:solidFill>
                <a:latin typeface="Times New Roman"/>
                <a:cs typeface="Times New Roman"/>
              </a:rPr>
              <a:t>160</a:t>
            </a:r>
            <a:r>
              <a:rPr dirty="0" sz="2800" spc="-5">
                <a:solidFill>
                  <a:srgbClr val="C00000"/>
                </a:solidFill>
                <a:latin typeface="돋움"/>
                <a:cs typeface="돋움"/>
              </a:rPr>
              <a:t>원짜리 동전</a:t>
            </a:r>
            <a:r>
              <a:rPr dirty="0" sz="2800" spc="-5">
                <a:latin typeface="돋움"/>
                <a:cs typeface="돋움"/>
              </a:rPr>
              <a:t>을 추  가로 발행한다면</a:t>
            </a:r>
            <a:r>
              <a:rPr dirty="0" sz="2800" spc="-5">
                <a:latin typeface="Times New Roman"/>
                <a:cs typeface="Times New Roman"/>
              </a:rPr>
              <a:t>, CoinChange </a:t>
            </a:r>
            <a:r>
              <a:rPr dirty="0" sz="2800" spc="-5">
                <a:latin typeface="돋움"/>
                <a:cs typeface="돋움"/>
              </a:rPr>
              <a:t>알고리즘이 항상</a:t>
            </a:r>
            <a:r>
              <a:rPr dirty="0" sz="2800" spc="-70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최  소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동전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수를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계산할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수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있을까</a:t>
            </a:r>
            <a:r>
              <a:rPr dirty="0" sz="2800" spc="-5"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10">
                <a:latin typeface="돋움"/>
                <a:cs typeface="돋움"/>
              </a:rPr>
              <a:t>거스름돈이 </a:t>
            </a:r>
            <a:r>
              <a:rPr dirty="0" sz="2800" spc="-5">
                <a:latin typeface="Times New Roman"/>
                <a:cs typeface="Times New Roman"/>
              </a:rPr>
              <a:t>200</a:t>
            </a:r>
            <a:r>
              <a:rPr dirty="0" sz="2800" spc="-5">
                <a:latin typeface="돋움"/>
                <a:cs typeface="돋움"/>
              </a:rPr>
              <a:t>원이라면</a:t>
            </a:r>
            <a:r>
              <a:rPr dirty="0" sz="2800" spc="-5">
                <a:latin typeface="Times New Roman"/>
                <a:cs typeface="Times New Roman"/>
              </a:rPr>
              <a:t>, CoinChange</a:t>
            </a:r>
            <a:r>
              <a:rPr dirty="0" sz="2800" spc="-2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돋움"/>
                <a:cs typeface="돋움"/>
              </a:rPr>
              <a:t>알고리즘은  </a:t>
            </a:r>
            <a:r>
              <a:rPr dirty="0" sz="2800" spc="-5">
                <a:latin typeface="Times New Roman"/>
                <a:cs typeface="Times New Roman"/>
              </a:rPr>
              <a:t>160</a:t>
            </a:r>
            <a:r>
              <a:rPr dirty="0" sz="2800" spc="-5">
                <a:latin typeface="돋움"/>
                <a:cs typeface="돋움"/>
              </a:rPr>
              <a:t>원짜리 동전 </a:t>
            </a:r>
            <a:r>
              <a:rPr dirty="0" sz="2800" spc="-5"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돋움"/>
                <a:cs typeface="돋움"/>
              </a:rPr>
              <a:t>개와 </a:t>
            </a:r>
            <a:r>
              <a:rPr dirty="0" sz="2800" spc="-5">
                <a:latin typeface="Times New Roman"/>
                <a:cs typeface="Times New Roman"/>
              </a:rPr>
              <a:t>10</a:t>
            </a:r>
            <a:r>
              <a:rPr dirty="0" sz="2800" spc="-5">
                <a:latin typeface="돋움"/>
                <a:cs typeface="돋움"/>
              </a:rPr>
              <a:t>원짜리 동전 </a:t>
            </a:r>
            <a:r>
              <a:rPr dirty="0" sz="2800" spc="-5">
                <a:latin typeface="Times New Roman"/>
                <a:cs typeface="Times New Roman"/>
              </a:rPr>
              <a:t>4</a:t>
            </a:r>
            <a:r>
              <a:rPr dirty="0" sz="2800" spc="-5">
                <a:latin typeface="돋움"/>
                <a:cs typeface="돋움"/>
              </a:rPr>
              <a:t>개로서 총  </a:t>
            </a:r>
            <a:r>
              <a:rPr dirty="0" sz="2800" spc="-5">
                <a:latin typeface="Times New Roman"/>
                <a:cs typeface="Times New Roman"/>
              </a:rPr>
              <a:t>5</a:t>
            </a:r>
            <a:r>
              <a:rPr dirty="0" sz="2800" spc="-5">
                <a:latin typeface="돋움"/>
                <a:cs typeface="돋움"/>
              </a:rPr>
              <a:t>개를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리턴한다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5081168"/>
            <a:ext cx="8065770" cy="131953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Times New Roman"/>
                <a:cs typeface="Times New Roman"/>
              </a:rPr>
              <a:t>CoinChange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돋움"/>
                <a:cs typeface="돋움"/>
              </a:rPr>
              <a:t>알고리즘은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항상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최적의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답을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주지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못한다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2100"/>
              </a:lnSpc>
              <a:spcBef>
                <a:spcPts val="2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Times New Roman"/>
                <a:cs typeface="Times New Roman"/>
              </a:rPr>
              <a:t>5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돋움"/>
                <a:cs typeface="돋움"/>
              </a:rPr>
              <a:t>장에서는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어떤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경우에도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최적해를</a:t>
            </a:r>
            <a:r>
              <a:rPr dirty="0" sz="2400" spc="-22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찾는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동전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거스름돈을  </a:t>
            </a:r>
            <a:r>
              <a:rPr dirty="0" sz="2400" spc="-5">
                <a:latin typeface="돋움"/>
                <a:cs typeface="돋움"/>
              </a:rPr>
              <a:t>위한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동적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계획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알고리즘을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소개한다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736" y="3250692"/>
            <a:ext cx="7010019" cy="1676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046" y="366140"/>
            <a:ext cx="23120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수행 예시</a:t>
            </a:r>
            <a:r>
              <a:rPr dirty="0" spc="-705"/>
              <a:t> </a:t>
            </a:r>
            <a:r>
              <a:rPr dirty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03045"/>
            <a:ext cx="7839075" cy="105029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algn="just" marL="355600" marR="5080" indent="-342900">
              <a:lnSpc>
                <a:spcPct val="90100"/>
              </a:lnSpc>
              <a:spcBef>
                <a:spcPts val="385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2400">
                <a:latin typeface="Times New Roman"/>
                <a:cs typeface="Times New Roman"/>
              </a:rPr>
              <a:t>Line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3</a:t>
            </a:r>
            <a:r>
              <a:rPr dirty="0" sz="2400" spc="-5">
                <a:latin typeface="돋움"/>
                <a:cs typeface="돋움"/>
              </a:rPr>
              <a:t>의</a:t>
            </a:r>
            <a:r>
              <a:rPr dirty="0" sz="2400" spc="-204">
                <a:latin typeface="돋움"/>
                <a:cs typeface="돋움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while-</a:t>
            </a:r>
            <a:r>
              <a:rPr dirty="0" sz="2400" spc="-5">
                <a:latin typeface="돋움"/>
                <a:cs typeface="돋움"/>
              </a:rPr>
              <a:t>루프</a:t>
            </a:r>
            <a:r>
              <a:rPr dirty="0" sz="2400" spc="-229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조건이</a:t>
            </a:r>
            <a:r>
              <a:rPr dirty="0" sz="2400" spc="-204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‘참’이므로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4~7</a:t>
            </a:r>
            <a:r>
              <a:rPr dirty="0" sz="2400">
                <a:latin typeface="돋움"/>
                <a:cs typeface="돋움"/>
              </a:rPr>
              <a:t>을</a:t>
            </a:r>
            <a:r>
              <a:rPr dirty="0" sz="2400" spc="-204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수행한  </a:t>
            </a:r>
            <a:r>
              <a:rPr dirty="0" sz="2400">
                <a:latin typeface="돋움"/>
                <a:cs typeface="돋움"/>
              </a:rPr>
              <a:t>다</a:t>
            </a:r>
            <a:r>
              <a:rPr dirty="0" sz="2400">
                <a:latin typeface="Times New Roman"/>
                <a:cs typeface="Times New Roman"/>
              </a:rPr>
              <a:t>.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돋움"/>
                <a:cs typeface="돋움"/>
              </a:rPr>
              <a:t>즉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Q</a:t>
            </a:r>
            <a:r>
              <a:rPr dirty="0" sz="2400" spc="-5">
                <a:latin typeface="돋움"/>
                <a:cs typeface="돋움"/>
              </a:rPr>
              <a:t>에서</a:t>
            </a:r>
            <a:r>
              <a:rPr dirty="0" sz="2400" spc="-200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‘</a:t>
            </a:r>
            <a:r>
              <a:rPr dirty="0" sz="2400" spc="-5">
                <a:latin typeface="Times New Roman"/>
                <a:cs typeface="Times New Roman"/>
              </a:rPr>
              <a:t>C’</a:t>
            </a:r>
            <a:r>
              <a:rPr dirty="0" sz="2400" spc="-5">
                <a:latin typeface="돋움"/>
                <a:cs typeface="돋움"/>
              </a:rPr>
              <a:t>의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부모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노드와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70">
                <a:latin typeface="돋움"/>
                <a:cs typeface="돋움"/>
              </a:rPr>
              <a:t>‘</a:t>
            </a:r>
            <a:r>
              <a:rPr dirty="0" sz="2400" spc="-70">
                <a:latin typeface="Times New Roman"/>
                <a:cs typeface="Times New Roman"/>
              </a:rPr>
              <a:t>A’</a:t>
            </a:r>
            <a:r>
              <a:rPr dirty="0" sz="2400" spc="-70">
                <a:latin typeface="돋움"/>
                <a:cs typeface="돋움"/>
              </a:rPr>
              <a:t>를</a:t>
            </a:r>
            <a:r>
              <a:rPr dirty="0" sz="2400" spc="-20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제거한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후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돋움"/>
                <a:cs typeface="돋움"/>
              </a:rPr>
              <a:t>새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부모  노드 </a:t>
            </a:r>
            <a:r>
              <a:rPr dirty="0" sz="2400" spc="-5">
                <a:latin typeface="Times New Roman"/>
                <a:cs typeface="Times New Roman"/>
              </a:rPr>
              <a:t>Q</a:t>
            </a:r>
            <a:r>
              <a:rPr dirty="0" sz="2400" spc="-5">
                <a:latin typeface="돋움"/>
                <a:cs typeface="돋움"/>
              </a:rPr>
              <a:t>에</a:t>
            </a:r>
            <a:r>
              <a:rPr dirty="0" sz="2400" spc="-40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삽입한다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305755"/>
            <a:ext cx="7740015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Times New Roman"/>
                <a:cs typeface="Times New Roman"/>
              </a:rPr>
              <a:t>Line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3</a:t>
            </a:r>
            <a:r>
              <a:rPr dirty="0" sz="2400" spc="-5">
                <a:latin typeface="돋움"/>
                <a:cs typeface="돋움"/>
              </a:rPr>
              <a:t>의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while-</a:t>
            </a:r>
            <a:r>
              <a:rPr dirty="0" sz="2400">
                <a:latin typeface="돋움"/>
                <a:cs typeface="돋움"/>
              </a:rPr>
              <a:t>루프</a:t>
            </a:r>
            <a:r>
              <a:rPr dirty="0" sz="2400" spc="-24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조건이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‘거짓’이므로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>
                <a:latin typeface="Times New Roman"/>
                <a:cs typeface="Times New Roman"/>
              </a:rPr>
              <a:t>line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8</a:t>
            </a:r>
            <a:r>
              <a:rPr dirty="0" sz="2400">
                <a:latin typeface="돋움"/>
                <a:cs typeface="돋움"/>
              </a:rPr>
              <a:t>에서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Q</a:t>
            </a:r>
            <a:r>
              <a:rPr dirty="0" sz="2400" spc="-5">
                <a:latin typeface="돋움"/>
                <a:cs typeface="돋움"/>
              </a:rPr>
              <a:t>에  </a:t>
            </a:r>
            <a:r>
              <a:rPr dirty="0" sz="2400">
                <a:latin typeface="돋움"/>
                <a:cs typeface="돋움"/>
              </a:rPr>
              <a:t>있는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노드를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리턴한다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돋움"/>
                <a:cs typeface="돋움"/>
              </a:rPr>
              <a:t>즉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돋움"/>
                <a:cs typeface="돋움"/>
              </a:rPr>
              <a:t>허프만</a:t>
            </a:r>
            <a:r>
              <a:rPr dirty="0" sz="2000" spc="-195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트리의</a:t>
            </a:r>
            <a:r>
              <a:rPr dirty="0" sz="2000" spc="-185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루트를</a:t>
            </a:r>
            <a:r>
              <a:rPr dirty="0" sz="2000" spc="-18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리턴한다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88725" y="2385294"/>
            <a:ext cx="2855418" cy="2761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146</a:t>
            </a:fld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046" y="366140"/>
            <a:ext cx="23120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수행 예시</a:t>
            </a:r>
            <a:r>
              <a:rPr dirty="0" spc="-705"/>
              <a:t> </a:t>
            </a:r>
            <a:r>
              <a:rPr dirty="0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15461" y="4289297"/>
            <a:ext cx="396240" cy="398145"/>
          </a:xfrm>
          <a:custGeom>
            <a:avLst/>
            <a:gdLst/>
            <a:ahLst/>
            <a:cxnLst/>
            <a:rect l="l" t="t" r="r" b="b"/>
            <a:pathLst>
              <a:path w="396239" h="398145">
                <a:moveTo>
                  <a:pt x="0" y="198881"/>
                </a:moveTo>
                <a:lnTo>
                  <a:pt x="5229" y="153275"/>
                </a:lnTo>
                <a:lnTo>
                  <a:pt x="20127" y="111411"/>
                </a:lnTo>
                <a:lnTo>
                  <a:pt x="43507" y="74484"/>
                </a:lnTo>
                <a:lnTo>
                  <a:pt x="74182" y="43687"/>
                </a:lnTo>
                <a:lnTo>
                  <a:pt x="110967" y="20211"/>
                </a:lnTo>
                <a:lnTo>
                  <a:pt x="152675" y="5251"/>
                </a:lnTo>
                <a:lnTo>
                  <a:pt x="198120" y="0"/>
                </a:lnTo>
                <a:lnTo>
                  <a:pt x="243564" y="5251"/>
                </a:lnTo>
                <a:lnTo>
                  <a:pt x="285272" y="20211"/>
                </a:lnTo>
                <a:lnTo>
                  <a:pt x="322057" y="43687"/>
                </a:lnTo>
                <a:lnTo>
                  <a:pt x="352732" y="74484"/>
                </a:lnTo>
                <a:lnTo>
                  <a:pt x="376112" y="111411"/>
                </a:lnTo>
                <a:lnTo>
                  <a:pt x="391010" y="153275"/>
                </a:lnTo>
                <a:lnTo>
                  <a:pt x="396239" y="198881"/>
                </a:lnTo>
                <a:lnTo>
                  <a:pt x="391010" y="244488"/>
                </a:lnTo>
                <a:lnTo>
                  <a:pt x="376112" y="286352"/>
                </a:lnTo>
                <a:lnTo>
                  <a:pt x="352732" y="323279"/>
                </a:lnTo>
                <a:lnTo>
                  <a:pt x="322057" y="354076"/>
                </a:lnTo>
                <a:lnTo>
                  <a:pt x="285272" y="377552"/>
                </a:lnTo>
                <a:lnTo>
                  <a:pt x="243564" y="392512"/>
                </a:lnTo>
                <a:lnTo>
                  <a:pt x="198120" y="397763"/>
                </a:lnTo>
                <a:lnTo>
                  <a:pt x="152675" y="392512"/>
                </a:lnTo>
                <a:lnTo>
                  <a:pt x="110967" y="377552"/>
                </a:lnTo>
                <a:lnTo>
                  <a:pt x="74182" y="354076"/>
                </a:lnTo>
                <a:lnTo>
                  <a:pt x="43507" y="323279"/>
                </a:lnTo>
                <a:lnTo>
                  <a:pt x="20127" y="286352"/>
                </a:lnTo>
                <a:lnTo>
                  <a:pt x="5229" y="244488"/>
                </a:lnTo>
                <a:lnTo>
                  <a:pt x="0" y="198881"/>
                </a:lnTo>
                <a:close/>
              </a:path>
            </a:pathLst>
          </a:custGeom>
          <a:ln w="19812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51882" y="5005578"/>
            <a:ext cx="394970" cy="398145"/>
          </a:xfrm>
          <a:custGeom>
            <a:avLst/>
            <a:gdLst/>
            <a:ahLst/>
            <a:cxnLst/>
            <a:rect l="l" t="t" r="r" b="b"/>
            <a:pathLst>
              <a:path w="394970" h="398145">
                <a:moveTo>
                  <a:pt x="0" y="198882"/>
                </a:moveTo>
                <a:lnTo>
                  <a:pt x="5214" y="153275"/>
                </a:lnTo>
                <a:lnTo>
                  <a:pt x="20065" y="111411"/>
                </a:lnTo>
                <a:lnTo>
                  <a:pt x="43367" y="74484"/>
                </a:lnTo>
                <a:lnTo>
                  <a:pt x="73933" y="43687"/>
                </a:lnTo>
                <a:lnTo>
                  <a:pt x="110578" y="20211"/>
                </a:lnTo>
                <a:lnTo>
                  <a:pt x="152115" y="5251"/>
                </a:lnTo>
                <a:lnTo>
                  <a:pt x="197357" y="0"/>
                </a:lnTo>
                <a:lnTo>
                  <a:pt x="242600" y="5251"/>
                </a:lnTo>
                <a:lnTo>
                  <a:pt x="284137" y="20211"/>
                </a:lnTo>
                <a:lnTo>
                  <a:pt x="320782" y="43687"/>
                </a:lnTo>
                <a:lnTo>
                  <a:pt x="351348" y="74484"/>
                </a:lnTo>
                <a:lnTo>
                  <a:pt x="374650" y="111411"/>
                </a:lnTo>
                <a:lnTo>
                  <a:pt x="389501" y="153275"/>
                </a:lnTo>
                <a:lnTo>
                  <a:pt x="394715" y="198882"/>
                </a:lnTo>
                <a:lnTo>
                  <a:pt x="389501" y="244488"/>
                </a:lnTo>
                <a:lnTo>
                  <a:pt x="374650" y="286352"/>
                </a:lnTo>
                <a:lnTo>
                  <a:pt x="351348" y="323279"/>
                </a:lnTo>
                <a:lnTo>
                  <a:pt x="320782" y="354076"/>
                </a:lnTo>
                <a:lnTo>
                  <a:pt x="284137" y="377552"/>
                </a:lnTo>
                <a:lnTo>
                  <a:pt x="242600" y="392512"/>
                </a:lnTo>
                <a:lnTo>
                  <a:pt x="197357" y="397764"/>
                </a:lnTo>
                <a:lnTo>
                  <a:pt x="152115" y="392512"/>
                </a:lnTo>
                <a:lnTo>
                  <a:pt x="110578" y="377552"/>
                </a:lnTo>
                <a:lnTo>
                  <a:pt x="73933" y="354076"/>
                </a:lnTo>
                <a:lnTo>
                  <a:pt x="43367" y="323279"/>
                </a:lnTo>
                <a:lnTo>
                  <a:pt x="20065" y="286352"/>
                </a:lnTo>
                <a:lnTo>
                  <a:pt x="5214" y="244488"/>
                </a:lnTo>
                <a:lnTo>
                  <a:pt x="0" y="198882"/>
                </a:lnTo>
                <a:close/>
              </a:path>
            </a:pathLst>
          </a:custGeom>
          <a:ln w="19812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54602" y="4997958"/>
            <a:ext cx="394970" cy="396240"/>
          </a:xfrm>
          <a:custGeom>
            <a:avLst/>
            <a:gdLst/>
            <a:ahLst/>
            <a:cxnLst/>
            <a:rect l="l" t="t" r="r" b="b"/>
            <a:pathLst>
              <a:path w="394970" h="396239">
                <a:moveTo>
                  <a:pt x="0" y="198120"/>
                </a:moveTo>
                <a:lnTo>
                  <a:pt x="5214" y="152675"/>
                </a:lnTo>
                <a:lnTo>
                  <a:pt x="20065" y="110967"/>
                </a:lnTo>
                <a:lnTo>
                  <a:pt x="43367" y="74182"/>
                </a:lnTo>
                <a:lnTo>
                  <a:pt x="73933" y="43507"/>
                </a:lnTo>
                <a:lnTo>
                  <a:pt x="110578" y="20127"/>
                </a:lnTo>
                <a:lnTo>
                  <a:pt x="152115" y="5229"/>
                </a:lnTo>
                <a:lnTo>
                  <a:pt x="197358" y="0"/>
                </a:lnTo>
                <a:lnTo>
                  <a:pt x="242600" y="5229"/>
                </a:lnTo>
                <a:lnTo>
                  <a:pt x="284137" y="20127"/>
                </a:lnTo>
                <a:lnTo>
                  <a:pt x="320782" y="43507"/>
                </a:lnTo>
                <a:lnTo>
                  <a:pt x="351348" y="74182"/>
                </a:lnTo>
                <a:lnTo>
                  <a:pt x="374650" y="110967"/>
                </a:lnTo>
                <a:lnTo>
                  <a:pt x="389501" y="152675"/>
                </a:lnTo>
                <a:lnTo>
                  <a:pt x="394715" y="198120"/>
                </a:lnTo>
                <a:lnTo>
                  <a:pt x="389501" y="243564"/>
                </a:lnTo>
                <a:lnTo>
                  <a:pt x="374650" y="285272"/>
                </a:lnTo>
                <a:lnTo>
                  <a:pt x="351348" y="322057"/>
                </a:lnTo>
                <a:lnTo>
                  <a:pt x="320782" y="352732"/>
                </a:lnTo>
                <a:lnTo>
                  <a:pt x="284137" y="376112"/>
                </a:lnTo>
                <a:lnTo>
                  <a:pt x="242600" y="391010"/>
                </a:lnTo>
                <a:lnTo>
                  <a:pt x="197358" y="396240"/>
                </a:lnTo>
                <a:lnTo>
                  <a:pt x="152115" y="391010"/>
                </a:lnTo>
                <a:lnTo>
                  <a:pt x="110578" y="376112"/>
                </a:lnTo>
                <a:lnTo>
                  <a:pt x="73933" y="352732"/>
                </a:lnTo>
                <a:lnTo>
                  <a:pt x="43367" y="322057"/>
                </a:lnTo>
                <a:lnTo>
                  <a:pt x="20065" y="285272"/>
                </a:lnTo>
                <a:lnTo>
                  <a:pt x="5214" y="243564"/>
                </a:lnTo>
                <a:lnTo>
                  <a:pt x="0" y="198120"/>
                </a:lnTo>
                <a:close/>
              </a:path>
            </a:pathLst>
          </a:custGeom>
          <a:ln w="19812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67605" y="5845302"/>
            <a:ext cx="394970" cy="398145"/>
          </a:xfrm>
          <a:custGeom>
            <a:avLst/>
            <a:gdLst/>
            <a:ahLst/>
            <a:cxnLst/>
            <a:rect l="l" t="t" r="r" b="b"/>
            <a:pathLst>
              <a:path w="394970" h="398145">
                <a:moveTo>
                  <a:pt x="0" y="198882"/>
                </a:moveTo>
                <a:lnTo>
                  <a:pt x="5214" y="153279"/>
                </a:lnTo>
                <a:lnTo>
                  <a:pt x="20065" y="111417"/>
                </a:lnTo>
                <a:lnTo>
                  <a:pt x="43367" y="74490"/>
                </a:lnTo>
                <a:lnTo>
                  <a:pt x="73933" y="43691"/>
                </a:lnTo>
                <a:lnTo>
                  <a:pt x="110578" y="20214"/>
                </a:lnTo>
                <a:lnTo>
                  <a:pt x="152115" y="5252"/>
                </a:lnTo>
                <a:lnTo>
                  <a:pt x="197358" y="0"/>
                </a:lnTo>
                <a:lnTo>
                  <a:pt x="242600" y="5252"/>
                </a:lnTo>
                <a:lnTo>
                  <a:pt x="284137" y="20214"/>
                </a:lnTo>
                <a:lnTo>
                  <a:pt x="320782" y="43691"/>
                </a:lnTo>
                <a:lnTo>
                  <a:pt x="351348" y="74490"/>
                </a:lnTo>
                <a:lnTo>
                  <a:pt x="374650" y="111417"/>
                </a:lnTo>
                <a:lnTo>
                  <a:pt x="389501" y="153279"/>
                </a:lnTo>
                <a:lnTo>
                  <a:pt x="394716" y="198882"/>
                </a:lnTo>
                <a:lnTo>
                  <a:pt x="389501" y="244484"/>
                </a:lnTo>
                <a:lnTo>
                  <a:pt x="374650" y="286346"/>
                </a:lnTo>
                <a:lnTo>
                  <a:pt x="351348" y="323273"/>
                </a:lnTo>
                <a:lnTo>
                  <a:pt x="320782" y="354072"/>
                </a:lnTo>
                <a:lnTo>
                  <a:pt x="284137" y="377549"/>
                </a:lnTo>
                <a:lnTo>
                  <a:pt x="242600" y="392511"/>
                </a:lnTo>
                <a:lnTo>
                  <a:pt x="197358" y="397764"/>
                </a:lnTo>
                <a:lnTo>
                  <a:pt x="152115" y="392511"/>
                </a:lnTo>
                <a:lnTo>
                  <a:pt x="110578" y="377549"/>
                </a:lnTo>
                <a:lnTo>
                  <a:pt x="73933" y="354072"/>
                </a:lnTo>
                <a:lnTo>
                  <a:pt x="43367" y="323273"/>
                </a:lnTo>
                <a:lnTo>
                  <a:pt x="20065" y="286346"/>
                </a:lnTo>
                <a:lnTo>
                  <a:pt x="5214" y="244484"/>
                </a:lnTo>
                <a:lnTo>
                  <a:pt x="0" y="198882"/>
                </a:lnTo>
                <a:close/>
              </a:path>
            </a:pathLst>
          </a:custGeom>
          <a:ln w="19812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61409" y="5839205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0" y="198120"/>
                </a:moveTo>
                <a:lnTo>
                  <a:pt x="5229" y="152691"/>
                </a:lnTo>
                <a:lnTo>
                  <a:pt x="20127" y="110989"/>
                </a:lnTo>
                <a:lnTo>
                  <a:pt x="43507" y="74204"/>
                </a:lnTo>
                <a:lnTo>
                  <a:pt x="74182" y="43523"/>
                </a:lnTo>
                <a:lnTo>
                  <a:pt x="110967" y="20136"/>
                </a:lnTo>
                <a:lnTo>
                  <a:pt x="152675" y="5232"/>
                </a:lnTo>
                <a:lnTo>
                  <a:pt x="198119" y="0"/>
                </a:lnTo>
                <a:lnTo>
                  <a:pt x="243564" y="5232"/>
                </a:lnTo>
                <a:lnTo>
                  <a:pt x="285272" y="20136"/>
                </a:lnTo>
                <a:lnTo>
                  <a:pt x="322057" y="43523"/>
                </a:lnTo>
                <a:lnTo>
                  <a:pt x="352732" y="74204"/>
                </a:lnTo>
                <a:lnTo>
                  <a:pt x="376112" y="110989"/>
                </a:lnTo>
                <a:lnTo>
                  <a:pt x="391010" y="152691"/>
                </a:lnTo>
                <a:lnTo>
                  <a:pt x="396239" y="198120"/>
                </a:lnTo>
                <a:lnTo>
                  <a:pt x="391010" y="243548"/>
                </a:lnTo>
                <a:lnTo>
                  <a:pt x="376112" y="285250"/>
                </a:lnTo>
                <a:lnTo>
                  <a:pt x="352732" y="322035"/>
                </a:lnTo>
                <a:lnTo>
                  <a:pt x="322057" y="352716"/>
                </a:lnTo>
                <a:lnTo>
                  <a:pt x="285272" y="376103"/>
                </a:lnTo>
                <a:lnTo>
                  <a:pt x="243564" y="391007"/>
                </a:lnTo>
                <a:lnTo>
                  <a:pt x="198119" y="396240"/>
                </a:lnTo>
                <a:lnTo>
                  <a:pt x="152675" y="391007"/>
                </a:lnTo>
                <a:lnTo>
                  <a:pt x="110967" y="376103"/>
                </a:lnTo>
                <a:lnTo>
                  <a:pt x="74182" y="352716"/>
                </a:lnTo>
                <a:lnTo>
                  <a:pt x="43507" y="322035"/>
                </a:lnTo>
                <a:lnTo>
                  <a:pt x="20127" y="285250"/>
                </a:lnTo>
                <a:lnTo>
                  <a:pt x="5229" y="243548"/>
                </a:lnTo>
                <a:lnTo>
                  <a:pt x="0" y="198120"/>
                </a:lnTo>
                <a:close/>
              </a:path>
            </a:pathLst>
          </a:custGeom>
          <a:ln w="19812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59529" y="5371338"/>
            <a:ext cx="276225" cy="474345"/>
          </a:xfrm>
          <a:custGeom>
            <a:avLst/>
            <a:gdLst/>
            <a:ahLst/>
            <a:cxnLst/>
            <a:rect l="l" t="t" r="r" b="b"/>
            <a:pathLst>
              <a:path w="276225" h="474345">
                <a:moveTo>
                  <a:pt x="275844" y="0"/>
                </a:moveTo>
                <a:lnTo>
                  <a:pt x="0" y="47396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36541" y="5357621"/>
            <a:ext cx="300355" cy="506095"/>
          </a:xfrm>
          <a:custGeom>
            <a:avLst/>
            <a:gdLst/>
            <a:ahLst/>
            <a:cxnLst/>
            <a:rect l="l" t="t" r="r" b="b"/>
            <a:pathLst>
              <a:path w="300354" h="506095">
                <a:moveTo>
                  <a:pt x="0" y="0"/>
                </a:moveTo>
                <a:lnTo>
                  <a:pt x="300228" y="5059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35017" y="4565141"/>
            <a:ext cx="279400" cy="449580"/>
          </a:xfrm>
          <a:custGeom>
            <a:avLst/>
            <a:gdLst/>
            <a:ahLst/>
            <a:cxnLst/>
            <a:rect l="l" t="t" r="r" b="b"/>
            <a:pathLst>
              <a:path w="279400" h="449579">
                <a:moveTo>
                  <a:pt x="278892" y="0"/>
                </a:moveTo>
                <a:lnTo>
                  <a:pt x="0" y="44957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57521" y="4246626"/>
            <a:ext cx="398145" cy="396240"/>
          </a:xfrm>
          <a:custGeom>
            <a:avLst/>
            <a:gdLst/>
            <a:ahLst/>
            <a:cxnLst/>
            <a:rect l="l" t="t" r="r" b="b"/>
            <a:pathLst>
              <a:path w="398145" h="396239">
                <a:moveTo>
                  <a:pt x="0" y="198119"/>
                </a:moveTo>
                <a:lnTo>
                  <a:pt x="5251" y="152675"/>
                </a:lnTo>
                <a:lnTo>
                  <a:pt x="20211" y="110967"/>
                </a:lnTo>
                <a:lnTo>
                  <a:pt x="43687" y="74182"/>
                </a:lnTo>
                <a:lnTo>
                  <a:pt x="74484" y="43507"/>
                </a:lnTo>
                <a:lnTo>
                  <a:pt x="111411" y="20127"/>
                </a:lnTo>
                <a:lnTo>
                  <a:pt x="153275" y="5229"/>
                </a:lnTo>
                <a:lnTo>
                  <a:pt x="198881" y="0"/>
                </a:lnTo>
                <a:lnTo>
                  <a:pt x="244488" y="5229"/>
                </a:lnTo>
                <a:lnTo>
                  <a:pt x="286352" y="20127"/>
                </a:lnTo>
                <a:lnTo>
                  <a:pt x="323279" y="43507"/>
                </a:lnTo>
                <a:lnTo>
                  <a:pt x="354076" y="74182"/>
                </a:lnTo>
                <a:lnTo>
                  <a:pt x="377552" y="110967"/>
                </a:lnTo>
                <a:lnTo>
                  <a:pt x="392512" y="152675"/>
                </a:lnTo>
                <a:lnTo>
                  <a:pt x="397763" y="198119"/>
                </a:lnTo>
                <a:lnTo>
                  <a:pt x="392512" y="243564"/>
                </a:lnTo>
                <a:lnTo>
                  <a:pt x="377552" y="285272"/>
                </a:lnTo>
                <a:lnTo>
                  <a:pt x="354076" y="322057"/>
                </a:lnTo>
                <a:lnTo>
                  <a:pt x="323279" y="352732"/>
                </a:lnTo>
                <a:lnTo>
                  <a:pt x="286352" y="376112"/>
                </a:lnTo>
                <a:lnTo>
                  <a:pt x="244488" y="391010"/>
                </a:lnTo>
                <a:lnTo>
                  <a:pt x="198881" y="396240"/>
                </a:lnTo>
                <a:lnTo>
                  <a:pt x="153275" y="391010"/>
                </a:lnTo>
                <a:lnTo>
                  <a:pt x="111411" y="376112"/>
                </a:lnTo>
                <a:lnTo>
                  <a:pt x="74484" y="352732"/>
                </a:lnTo>
                <a:lnTo>
                  <a:pt x="43687" y="322057"/>
                </a:lnTo>
                <a:lnTo>
                  <a:pt x="20211" y="285272"/>
                </a:lnTo>
                <a:lnTo>
                  <a:pt x="5251" y="243564"/>
                </a:lnTo>
                <a:lnTo>
                  <a:pt x="0" y="198119"/>
                </a:lnTo>
                <a:close/>
              </a:path>
            </a:pathLst>
          </a:custGeom>
          <a:ln w="19812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85182" y="4592573"/>
            <a:ext cx="378460" cy="454659"/>
          </a:xfrm>
          <a:custGeom>
            <a:avLst/>
            <a:gdLst/>
            <a:ahLst/>
            <a:cxnLst/>
            <a:rect l="l" t="t" r="r" b="b"/>
            <a:pathLst>
              <a:path w="378460" h="454660">
                <a:moveTo>
                  <a:pt x="0" y="0"/>
                </a:moveTo>
                <a:lnTo>
                  <a:pt x="377951" y="454151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05250" y="3605021"/>
            <a:ext cx="396240" cy="398145"/>
          </a:xfrm>
          <a:custGeom>
            <a:avLst/>
            <a:gdLst/>
            <a:ahLst/>
            <a:cxnLst/>
            <a:rect l="l" t="t" r="r" b="b"/>
            <a:pathLst>
              <a:path w="396239" h="398145">
                <a:moveTo>
                  <a:pt x="0" y="198881"/>
                </a:moveTo>
                <a:lnTo>
                  <a:pt x="5229" y="153275"/>
                </a:lnTo>
                <a:lnTo>
                  <a:pt x="20127" y="111411"/>
                </a:lnTo>
                <a:lnTo>
                  <a:pt x="43507" y="74484"/>
                </a:lnTo>
                <a:lnTo>
                  <a:pt x="74182" y="43687"/>
                </a:lnTo>
                <a:lnTo>
                  <a:pt x="110967" y="20211"/>
                </a:lnTo>
                <a:lnTo>
                  <a:pt x="152675" y="5251"/>
                </a:lnTo>
                <a:lnTo>
                  <a:pt x="198120" y="0"/>
                </a:lnTo>
                <a:lnTo>
                  <a:pt x="243564" y="5251"/>
                </a:lnTo>
                <a:lnTo>
                  <a:pt x="285272" y="20211"/>
                </a:lnTo>
                <a:lnTo>
                  <a:pt x="322057" y="43687"/>
                </a:lnTo>
                <a:lnTo>
                  <a:pt x="352732" y="74484"/>
                </a:lnTo>
                <a:lnTo>
                  <a:pt x="376112" y="111411"/>
                </a:lnTo>
                <a:lnTo>
                  <a:pt x="391010" y="153275"/>
                </a:lnTo>
                <a:lnTo>
                  <a:pt x="396239" y="198881"/>
                </a:lnTo>
                <a:lnTo>
                  <a:pt x="391010" y="244488"/>
                </a:lnTo>
                <a:lnTo>
                  <a:pt x="376112" y="286352"/>
                </a:lnTo>
                <a:lnTo>
                  <a:pt x="352732" y="323279"/>
                </a:lnTo>
                <a:lnTo>
                  <a:pt x="322057" y="354076"/>
                </a:lnTo>
                <a:lnTo>
                  <a:pt x="285272" y="377552"/>
                </a:lnTo>
                <a:lnTo>
                  <a:pt x="243564" y="392512"/>
                </a:lnTo>
                <a:lnTo>
                  <a:pt x="198120" y="397763"/>
                </a:lnTo>
                <a:lnTo>
                  <a:pt x="152675" y="392512"/>
                </a:lnTo>
                <a:lnTo>
                  <a:pt x="110967" y="377552"/>
                </a:lnTo>
                <a:lnTo>
                  <a:pt x="74182" y="354076"/>
                </a:lnTo>
                <a:lnTo>
                  <a:pt x="43507" y="323279"/>
                </a:lnTo>
                <a:lnTo>
                  <a:pt x="20127" y="286352"/>
                </a:lnTo>
                <a:lnTo>
                  <a:pt x="5229" y="244488"/>
                </a:lnTo>
                <a:lnTo>
                  <a:pt x="0" y="198881"/>
                </a:lnTo>
                <a:close/>
              </a:path>
            </a:pathLst>
          </a:custGeom>
          <a:ln w="19812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23309" y="3894582"/>
            <a:ext cx="311150" cy="452755"/>
          </a:xfrm>
          <a:custGeom>
            <a:avLst/>
            <a:gdLst/>
            <a:ahLst/>
            <a:cxnLst/>
            <a:rect l="l" t="t" r="r" b="b"/>
            <a:pathLst>
              <a:path w="311150" h="452754">
                <a:moveTo>
                  <a:pt x="310895" y="0"/>
                </a:moveTo>
                <a:lnTo>
                  <a:pt x="0" y="45262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61865" y="3931158"/>
            <a:ext cx="361315" cy="394970"/>
          </a:xfrm>
          <a:custGeom>
            <a:avLst/>
            <a:gdLst/>
            <a:ahLst/>
            <a:cxnLst/>
            <a:rect l="l" t="t" r="r" b="b"/>
            <a:pathLst>
              <a:path w="361314" h="394970">
                <a:moveTo>
                  <a:pt x="0" y="0"/>
                </a:moveTo>
                <a:lnTo>
                  <a:pt x="361188" y="3947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256913" y="4511802"/>
            <a:ext cx="161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solidFill>
                  <a:srgbClr val="004947"/>
                </a:solidFill>
                <a:latin typeface="바탕"/>
                <a:cs typeface="바탕"/>
              </a:rPr>
              <a:t>0</a:t>
            </a:r>
            <a:endParaRPr sz="1800">
              <a:latin typeface="바탕"/>
              <a:cs typeface="바탕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146</a:t>
            </a:fld>
          </a:p>
        </p:txBody>
      </p:sp>
      <p:sp>
        <p:nvSpPr>
          <p:cNvPr id="18" name="object 18"/>
          <p:cNvSpPr txBox="1"/>
          <p:nvPr/>
        </p:nvSpPr>
        <p:spPr>
          <a:xfrm>
            <a:off x="3786885" y="5366105"/>
            <a:ext cx="161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solidFill>
                  <a:srgbClr val="004947"/>
                </a:solidFill>
                <a:latin typeface="바탕"/>
                <a:cs typeface="바탕"/>
              </a:rPr>
              <a:t>0</a:t>
            </a:r>
            <a:endParaRPr sz="1800">
              <a:latin typeface="바탕"/>
              <a:cs typeface="바탕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5940" y="1438097"/>
            <a:ext cx="8106409" cy="27260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리턴된 트리를 </a:t>
            </a:r>
            <a:r>
              <a:rPr dirty="0" sz="2800" spc="-10">
                <a:latin typeface="돋움"/>
                <a:cs typeface="돋움"/>
              </a:rPr>
              <a:t>살펴보면 </a:t>
            </a:r>
            <a:r>
              <a:rPr dirty="0" sz="2800" spc="-5">
                <a:latin typeface="돋움"/>
                <a:cs typeface="돋움"/>
              </a:rPr>
              <a:t>각 이파리 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>
                <a:latin typeface="돋움"/>
                <a:cs typeface="돋움"/>
              </a:rPr>
              <a:t>단말</a:t>
            </a:r>
            <a:r>
              <a:rPr dirty="0" sz="2800" spc="-5">
                <a:latin typeface="Times New Roman"/>
                <a:cs typeface="Times New Roman"/>
              </a:rPr>
              <a:t>) </a:t>
            </a:r>
            <a:r>
              <a:rPr dirty="0" sz="2800" spc="-10">
                <a:latin typeface="돋움"/>
                <a:cs typeface="돋움"/>
              </a:rPr>
              <a:t>노드에  </a:t>
            </a:r>
            <a:r>
              <a:rPr dirty="0" sz="2800" spc="-5">
                <a:latin typeface="돋움"/>
                <a:cs typeface="돋움"/>
              </a:rPr>
              <a:t>만 문자가 있다</a:t>
            </a:r>
            <a:r>
              <a:rPr dirty="0" sz="2800" spc="-5">
                <a:latin typeface="Times New Roman"/>
                <a:cs typeface="Times New Roman"/>
              </a:rPr>
              <a:t>. </a:t>
            </a:r>
            <a:r>
              <a:rPr dirty="0" sz="2800" spc="-5">
                <a:latin typeface="돋움"/>
                <a:cs typeface="돋움"/>
              </a:rPr>
              <a:t>따라서 루트로부터 왼쪽 자식 노  드로 내려가면 ‘</a:t>
            </a:r>
            <a:r>
              <a:rPr dirty="0" sz="2800" spc="-5">
                <a:latin typeface="Times New Roman"/>
                <a:cs typeface="Times New Roman"/>
              </a:rPr>
              <a:t>0’</a:t>
            </a:r>
            <a:r>
              <a:rPr dirty="0" sz="2800" spc="-5">
                <a:latin typeface="돋움"/>
                <a:cs typeface="돋움"/>
              </a:rPr>
              <a:t>을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5">
                <a:latin typeface="돋움"/>
                <a:cs typeface="돋움"/>
              </a:rPr>
              <a:t>오른쪽 자식 노드로 내려가  면 ‘</a:t>
            </a:r>
            <a:r>
              <a:rPr dirty="0" sz="2800" spc="-5">
                <a:latin typeface="Times New Roman"/>
                <a:cs typeface="Times New Roman"/>
              </a:rPr>
              <a:t>1’</a:t>
            </a:r>
            <a:r>
              <a:rPr dirty="0" sz="2800" spc="-5">
                <a:latin typeface="돋움"/>
                <a:cs typeface="돋움"/>
              </a:rPr>
              <a:t>을 부여하면서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5">
                <a:latin typeface="돋움"/>
                <a:cs typeface="돋움"/>
              </a:rPr>
              <a:t>각 </a:t>
            </a:r>
            <a:r>
              <a:rPr dirty="0" sz="2800" spc="-10">
                <a:latin typeface="돋움"/>
                <a:cs typeface="돋움"/>
              </a:rPr>
              <a:t>이파리에 </a:t>
            </a:r>
            <a:r>
              <a:rPr dirty="0" sz="2800" spc="-5">
                <a:latin typeface="돋움"/>
                <a:cs typeface="돋움"/>
              </a:rPr>
              <a:t>도달할 </a:t>
            </a:r>
            <a:r>
              <a:rPr dirty="0" sz="2800" spc="-10">
                <a:latin typeface="돋움"/>
                <a:cs typeface="돋움"/>
              </a:rPr>
              <a:t>때까지  </a:t>
            </a:r>
            <a:r>
              <a:rPr dirty="0" sz="2800" spc="-5">
                <a:latin typeface="돋움"/>
                <a:cs typeface="돋움"/>
              </a:rPr>
              <a:t>의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이진수를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추출하여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문자의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이진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코드를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구한다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algn="ctr" marR="901065">
              <a:lnSpc>
                <a:spcPct val="100000"/>
              </a:lnSpc>
              <a:spcBef>
                <a:spcPts val="2305"/>
              </a:spcBef>
              <a:tabLst>
                <a:tab pos="965200" algn="l"/>
              </a:tabLst>
            </a:pPr>
            <a:r>
              <a:rPr dirty="0" sz="1800" spc="10" b="1">
                <a:solidFill>
                  <a:srgbClr val="004947"/>
                </a:solidFill>
                <a:latin typeface="바탕"/>
                <a:cs typeface="바탕"/>
              </a:rPr>
              <a:t>0	1</a:t>
            </a:r>
            <a:endParaRPr sz="1800">
              <a:latin typeface="바탕"/>
              <a:cs typeface="바탕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55819" y="4573346"/>
            <a:ext cx="1619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solidFill>
                  <a:srgbClr val="004947"/>
                </a:solidFill>
                <a:latin typeface="바탕"/>
                <a:cs typeface="바탕"/>
              </a:rPr>
              <a:t>1</a:t>
            </a:r>
            <a:endParaRPr sz="1800">
              <a:latin typeface="바탕"/>
              <a:cs typeface="바탕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17465" y="5366105"/>
            <a:ext cx="161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solidFill>
                  <a:srgbClr val="004947"/>
                </a:solidFill>
                <a:latin typeface="바탕"/>
                <a:cs typeface="바탕"/>
              </a:rPr>
              <a:t>1</a:t>
            </a:r>
            <a:endParaRPr sz="1800">
              <a:latin typeface="바탕"/>
              <a:cs typeface="바탕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55085" y="4274311"/>
            <a:ext cx="233679" cy="767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1800" spc="10" b="1">
                <a:solidFill>
                  <a:srgbClr val="FF0000"/>
                </a:solidFill>
                <a:latin typeface="바탕"/>
                <a:cs typeface="바탕"/>
              </a:rPr>
              <a:t>0</a:t>
            </a:r>
            <a:endParaRPr sz="1800">
              <a:latin typeface="바탕"/>
              <a:cs typeface="바탕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57291" y="4998466"/>
            <a:ext cx="439420" cy="774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solidFill>
                  <a:srgbClr val="004947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  <a:spcBef>
                <a:spcPts val="1330"/>
              </a:spcBef>
            </a:pPr>
            <a:r>
              <a:rPr dirty="0" sz="1800" spc="10" b="1">
                <a:solidFill>
                  <a:srgbClr val="FF0000"/>
                </a:solidFill>
                <a:latin typeface="바탕"/>
                <a:cs typeface="바탕"/>
              </a:rPr>
              <a:t>1</a:t>
            </a:r>
            <a:r>
              <a:rPr dirty="0" sz="1800" spc="-10" b="1">
                <a:solidFill>
                  <a:srgbClr val="FF0000"/>
                </a:solidFill>
                <a:latin typeface="바탕"/>
                <a:cs typeface="바탕"/>
              </a:rPr>
              <a:t>1</a:t>
            </a:r>
            <a:r>
              <a:rPr dirty="0" sz="1800" spc="10" b="1">
                <a:solidFill>
                  <a:srgbClr val="FF0000"/>
                </a:solidFill>
                <a:latin typeface="바탕"/>
                <a:cs typeface="바탕"/>
              </a:rPr>
              <a:t>1</a:t>
            </a:r>
            <a:endParaRPr sz="1800">
              <a:latin typeface="바탕"/>
              <a:cs typeface="바탕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01439" y="5707221"/>
            <a:ext cx="431800" cy="864235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algn="ctr" marL="94615">
              <a:lnSpc>
                <a:spcPct val="100000"/>
              </a:lnSpc>
              <a:spcBef>
                <a:spcPts val="1175"/>
              </a:spcBef>
            </a:pPr>
            <a:r>
              <a:rPr dirty="0" sz="2000" b="1" i="1">
                <a:solidFill>
                  <a:srgbClr val="004947"/>
                </a:solidFill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65"/>
              </a:spcBef>
            </a:pPr>
            <a:r>
              <a:rPr dirty="0" sz="1800" spc="10" b="1">
                <a:solidFill>
                  <a:srgbClr val="FF0000"/>
                </a:solidFill>
                <a:latin typeface="바탕"/>
                <a:cs typeface="바탕"/>
              </a:rPr>
              <a:t>1</a:t>
            </a:r>
            <a:r>
              <a:rPr dirty="0" sz="1800" b="1">
                <a:solidFill>
                  <a:srgbClr val="FF0000"/>
                </a:solidFill>
                <a:latin typeface="바탕"/>
                <a:cs typeface="바탕"/>
              </a:rPr>
              <a:t>0</a:t>
            </a:r>
            <a:r>
              <a:rPr dirty="0" sz="1800" spc="15" b="1">
                <a:solidFill>
                  <a:srgbClr val="FF0000"/>
                </a:solidFill>
                <a:latin typeface="바탕"/>
                <a:cs typeface="바탕"/>
              </a:rPr>
              <a:t>1</a:t>
            </a:r>
            <a:endParaRPr sz="1800">
              <a:latin typeface="바탕"/>
              <a:cs typeface="바탕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64814" y="5741992"/>
            <a:ext cx="463550" cy="79756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294640">
              <a:lnSpc>
                <a:spcPct val="100000"/>
              </a:lnSpc>
              <a:spcBef>
                <a:spcPts val="900"/>
              </a:spcBef>
            </a:pPr>
            <a:r>
              <a:rPr dirty="0" sz="2000" b="1" i="1">
                <a:solidFill>
                  <a:srgbClr val="004947"/>
                </a:solidFill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1800" spc="5" b="1">
                <a:solidFill>
                  <a:srgbClr val="FF0000"/>
                </a:solidFill>
                <a:latin typeface="바탕"/>
                <a:cs typeface="바탕"/>
              </a:rPr>
              <a:t>100</a:t>
            </a:r>
            <a:endParaRPr sz="1800">
              <a:latin typeface="바탕"/>
              <a:cs typeface="바탕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146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046" y="366140"/>
            <a:ext cx="23120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수행 예시</a:t>
            </a:r>
            <a:r>
              <a:rPr dirty="0" spc="-705"/>
              <a:t> </a:t>
            </a:r>
            <a:r>
              <a:rPr dirty="0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81273"/>
            <a:ext cx="8067040" cy="4170045"/>
          </a:xfrm>
          <a:prstGeom prst="rect">
            <a:avLst/>
          </a:prstGeom>
        </p:spPr>
        <p:txBody>
          <a:bodyPr wrap="square" lIns="0" tIns="17081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200" spc="-65">
                <a:latin typeface="돋움"/>
                <a:cs typeface="돋움"/>
              </a:rPr>
              <a:t>‘</a:t>
            </a:r>
            <a:r>
              <a:rPr dirty="0" sz="2200" spc="-65">
                <a:latin typeface="Times New Roman"/>
                <a:cs typeface="Times New Roman"/>
              </a:rPr>
              <a:t>A’</a:t>
            </a:r>
            <a:r>
              <a:rPr dirty="0" sz="2200" spc="-65">
                <a:latin typeface="돋움"/>
                <a:cs typeface="돋움"/>
              </a:rPr>
              <a:t>는</a:t>
            </a:r>
            <a:r>
              <a:rPr dirty="0" sz="2200" spc="-18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‘</a:t>
            </a:r>
            <a:r>
              <a:rPr dirty="0" sz="2200" spc="-5">
                <a:latin typeface="Times New Roman"/>
                <a:cs typeface="Times New Roman"/>
              </a:rPr>
              <a:t>0’, ‘T’</a:t>
            </a:r>
            <a:r>
              <a:rPr dirty="0" sz="2200" spc="-5">
                <a:latin typeface="돋움"/>
                <a:cs typeface="돋움"/>
              </a:rPr>
              <a:t>는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‘</a:t>
            </a:r>
            <a:r>
              <a:rPr dirty="0" sz="2200" spc="-5">
                <a:latin typeface="Times New Roman"/>
                <a:cs typeface="Times New Roman"/>
              </a:rPr>
              <a:t>100’,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‘G’</a:t>
            </a:r>
            <a:r>
              <a:rPr dirty="0" sz="2200" spc="-5">
                <a:latin typeface="돋움"/>
                <a:cs typeface="돋움"/>
              </a:rPr>
              <a:t>는</a:t>
            </a:r>
            <a:r>
              <a:rPr dirty="0" sz="2200" spc="-17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‘</a:t>
            </a:r>
            <a:r>
              <a:rPr dirty="0" sz="2200" spc="-5">
                <a:latin typeface="Times New Roman"/>
                <a:cs typeface="Times New Roman"/>
              </a:rPr>
              <a:t>101’,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‘C’</a:t>
            </a:r>
            <a:r>
              <a:rPr dirty="0" sz="2200" spc="-5">
                <a:latin typeface="돋움"/>
                <a:cs typeface="돋움"/>
              </a:rPr>
              <a:t>는</a:t>
            </a:r>
            <a:r>
              <a:rPr dirty="0" sz="2200" spc="-185">
                <a:latin typeface="돋움"/>
                <a:cs typeface="돋움"/>
              </a:rPr>
              <a:t> </a:t>
            </a:r>
            <a:r>
              <a:rPr dirty="0" sz="2200" spc="-20">
                <a:latin typeface="돋움"/>
                <a:cs typeface="돋움"/>
              </a:rPr>
              <a:t>‘</a:t>
            </a:r>
            <a:r>
              <a:rPr dirty="0" sz="2200" spc="-20">
                <a:latin typeface="Times New Roman"/>
                <a:cs typeface="Times New Roman"/>
              </a:rPr>
              <a:t>11’</a:t>
            </a:r>
            <a:r>
              <a:rPr dirty="0" sz="2200" spc="-20">
                <a:latin typeface="돋움"/>
                <a:cs typeface="돋움"/>
              </a:rPr>
              <a:t>의</a:t>
            </a:r>
            <a:r>
              <a:rPr dirty="0" sz="2200" spc="-19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코드가</a:t>
            </a:r>
            <a:r>
              <a:rPr dirty="0" sz="2200" spc="-17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각각</a:t>
            </a:r>
            <a:r>
              <a:rPr dirty="0" sz="2200" spc="-170">
                <a:latin typeface="돋움"/>
                <a:cs typeface="돋움"/>
              </a:rPr>
              <a:t> </a:t>
            </a:r>
            <a:r>
              <a:rPr dirty="0" sz="2200" spc="-10">
                <a:latin typeface="돋움"/>
                <a:cs typeface="돋움"/>
              </a:rPr>
              <a:t>할당</a:t>
            </a:r>
            <a:endParaRPr sz="2200">
              <a:latin typeface="돋움"/>
              <a:cs typeface="돋움"/>
            </a:endParaRPr>
          </a:p>
          <a:p>
            <a:pPr algn="just" lvl="1" marL="756285" marR="65405" indent="-286385">
              <a:lnSpc>
                <a:spcPct val="100000"/>
              </a:lnSpc>
              <a:spcBef>
                <a:spcPts val="107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1900" spc="-5">
                <a:latin typeface="돋움"/>
                <a:cs typeface="돋움"/>
              </a:rPr>
              <a:t>할당된</a:t>
            </a:r>
            <a:r>
              <a:rPr dirty="0" sz="1900" spc="-155">
                <a:latin typeface="돋움"/>
                <a:cs typeface="돋움"/>
              </a:rPr>
              <a:t> </a:t>
            </a:r>
            <a:r>
              <a:rPr dirty="0" sz="1900" spc="-5">
                <a:latin typeface="돋움"/>
                <a:cs typeface="돋움"/>
              </a:rPr>
              <a:t>코드들을</a:t>
            </a:r>
            <a:r>
              <a:rPr dirty="0" sz="1900" spc="-150">
                <a:latin typeface="돋움"/>
                <a:cs typeface="돋움"/>
              </a:rPr>
              <a:t> </a:t>
            </a:r>
            <a:r>
              <a:rPr dirty="0" sz="1900" spc="-5">
                <a:latin typeface="돋움"/>
                <a:cs typeface="돋움"/>
              </a:rPr>
              <a:t>보면</a:t>
            </a:r>
            <a:r>
              <a:rPr dirty="0" sz="1900" spc="-5">
                <a:latin typeface="Times New Roman"/>
                <a:cs typeface="Times New Roman"/>
              </a:rPr>
              <a:t>,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돋움"/>
                <a:cs typeface="돋움"/>
              </a:rPr>
              <a:t>가장</a:t>
            </a:r>
            <a:r>
              <a:rPr dirty="0" sz="1900" spc="-155">
                <a:latin typeface="돋움"/>
                <a:cs typeface="돋움"/>
              </a:rPr>
              <a:t> </a:t>
            </a:r>
            <a:r>
              <a:rPr dirty="0" sz="1900" spc="-5">
                <a:latin typeface="돋움"/>
                <a:cs typeface="돋움"/>
              </a:rPr>
              <a:t>빈도수가</a:t>
            </a:r>
            <a:r>
              <a:rPr dirty="0" sz="1900" spc="-155">
                <a:latin typeface="돋움"/>
                <a:cs typeface="돋움"/>
              </a:rPr>
              <a:t> </a:t>
            </a:r>
            <a:r>
              <a:rPr dirty="0" sz="1900" spc="-5">
                <a:latin typeface="돋움"/>
                <a:cs typeface="돋움"/>
              </a:rPr>
              <a:t>높은</a:t>
            </a:r>
            <a:r>
              <a:rPr dirty="0" sz="1900" spc="-165">
                <a:latin typeface="돋움"/>
                <a:cs typeface="돋움"/>
              </a:rPr>
              <a:t> </a:t>
            </a:r>
            <a:r>
              <a:rPr dirty="0" sz="1900" spc="-60">
                <a:latin typeface="돋움"/>
                <a:cs typeface="돋움"/>
              </a:rPr>
              <a:t>‘</a:t>
            </a:r>
            <a:r>
              <a:rPr dirty="0" sz="1900" spc="-60">
                <a:latin typeface="Times New Roman"/>
                <a:cs typeface="Times New Roman"/>
              </a:rPr>
              <a:t>A’</a:t>
            </a:r>
            <a:r>
              <a:rPr dirty="0" sz="1900" spc="-60">
                <a:latin typeface="돋움"/>
                <a:cs typeface="돋움"/>
              </a:rPr>
              <a:t>가</a:t>
            </a:r>
            <a:r>
              <a:rPr dirty="0" sz="1900" spc="-155">
                <a:latin typeface="돋움"/>
                <a:cs typeface="돋움"/>
              </a:rPr>
              <a:t> </a:t>
            </a:r>
            <a:r>
              <a:rPr dirty="0" sz="1900" spc="-5">
                <a:latin typeface="돋움"/>
                <a:cs typeface="돋움"/>
              </a:rPr>
              <a:t>가장</a:t>
            </a:r>
            <a:r>
              <a:rPr dirty="0" sz="1900" spc="-165">
                <a:latin typeface="돋움"/>
                <a:cs typeface="돋움"/>
              </a:rPr>
              <a:t> </a:t>
            </a:r>
            <a:r>
              <a:rPr dirty="0" sz="1900" spc="-5">
                <a:latin typeface="돋움"/>
                <a:cs typeface="돋움"/>
              </a:rPr>
              <a:t>짧은</a:t>
            </a:r>
            <a:r>
              <a:rPr dirty="0" sz="1900" spc="-165">
                <a:latin typeface="돋움"/>
                <a:cs typeface="돋움"/>
              </a:rPr>
              <a:t> </a:t>
            </a:r>
            <a:r>
              <a:rPr dirty="0" sz="1900" spc="-5">
                <a:latin typeface="돋움"/>
                <a:cs typeface="돋움"/>
              </a:rPr>
              <a:t>코드를</a:t>
            </a:r>
            <a:r>
              <a:rPr dirty="0" sz="1900" spc="-155">
                <a:latin typeface="돋움"/>
                <a:cs typeface="돋움"/>
              </a:rPr>
              <a:t> </a:t>
            </a:r>
            <a:r>
              <a:rPr dirty="0" sz="1900" spc="-5">
                <a:latin typeface="돋움"/>
                <a:cs typeface="돋움"/>
              </a:rPr>
              <a:t>가  지고</a:t>
            </a:r>
            <a:r>
              <a:rPr dirty="0" sz="1900" spc="-5">
                <a:latin typeface="Times New Roman"/>
                <a:cs typeface="Times New Roman"/>
              </a:rPr>
              <a:t>,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돋움"/>
                <a:cs typeface="돋움"/>
              </a:rPr>
              <a:t>따라서</a:t>
            </a:r>
            <a:r>
              <a:rPr dirty="0" sz="1900" spc="-165">
                <a:latin typeface="돋움"/>
                <a:cs typeface="돋움"/>
              </a:rPr>
              <a:t> </a:t>
            </a:r>
            <a:r>
              <a:rPr dirty="0" sz="1900" spc="-5">
                <a:latin typeface="돋움"/>
                <a:cs typeface="돋움"/>
              </a:rPr>
              <a:t>루트의</a:t>
            </a:r>
            <a:r>
              <a:rPr dirty="0" sz="1900" spc="-155">
                <a:latin typeface="돋움"/>
                <a:cs typeface="돋움"/>
              </a:rPr>
              <a:t> </a:t>
            </a:r>
            <a:r>
              <a:rPr dirty="0" sz="1900" spc="-5">
                <a:latin typeface="돋움"/>
                <a:cs typeface="돋움"/>
              </a:rPr>
              <a:t>자식이</a:t>
            </a:r>
            <a:r>
              <a:rPr dirty="0" sz="1900" spc="-155">
                <a:latin typeface="돋움"/>
                <a:cs typeface="돋움"/>
              </a:rPr>
              <a:t> </a:t>
            </a:r>
            <a:r>
              <a:rPr dirty="0" sz="1900" spc="-5">
                <a:latin typeface="돋움"/>
                <a:cs typeface="돋움"/>
              </a:rPr>
              <a:t>되어</a:t>
            </a:r>
            <a:r>
              <a:rPr dirty="0" sz="1900" spc="-165">
                <a:latin typeface="돋움"/>
                <a:cs typeface="돋움"/>
              </a:rPr>
              <a:t> </a:t>
            </a:r>
            <a:r>
              <a:rPr dirty="0" sz="1900" spc="-5">
                <a:latin typeface="돋움"/>
                <a:cs typeface="돋움"/>
              </a:rPr>
              <a:t>있고</a:t>
            </a:r>
            <a:r>
              <a:rPr dirty="0" sz="1900" spc="-5">
                <a:latin typeface="Times New Roman"/>
                <a:cs typeface="Times New Roman"/>
              </a:rPr>
              <a:t>,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돋움"/>
                <a:cs typeface="돋움"/>
              </a:rPr>
              <a:t>빈도수가</a:t>
            </a:r>
            <a:r>
              <a:rPr dirty="0" sz="1900" spc="-155">
                <a:latin typeface="돋움"/>
                <a:cs typeface="돋움"/>
              </a:rPr>
              <a:t> </a:t>
            </a:r>
            <a:r>
              <a:rPr dirty="0" sz="1900" spc="-5">
                <a:latin typeface="돋움"/>
                <a:cs typeface="돋움"/>
              </a:rPr>
              <a:t>낮은</a:t>
            </a:r>
            <a:r>
              <a:rPr dirty="0" sz="1900" spc="-165">
                <a:latin typeface="돋움"/>
                <a:cs typeface="돋움"/>
              </a:rPr>
              <a:t> </a:t>
            </a:r>
            <a:r>
              <a:rPr dirty="0" sz="1900" spc="-5">
                <a:latin typeface="돋움"/>
                <a:cs typeface="돋움"/>
              </a:rPr>
              <a:t>문자는</a:t>
            </a:r>
            <a:r>
              <a:rPr dirty="0" sz="1900" spc="-165">
                <a:latin typeface="돋움"/>
                <a:cs typeface="돋움"/>
              </a:rPr>
              <a:t> </a:t>
            </a:r>
            <a:r>
              <a:rPr dirty="0" sz="1900" spc="-5">
                <a:latin typeface="돋움"/>
                <a:cs typeface="돋움"/>
              </a:rPr>
              <a:t>루트에  서</a:t>
            </a:r>
            <a:r>
              <a:rPr dirty="0" sz="1900" spc="-160">
                <a:latin typeface="돋움"/>
                <a:cs typeface="돋움"/>
              </a:rPr>
              <a:t> </a:t>
            </a:r>
            <a:r>
              <a:rPr dirty="0" sz="1900" spc="-5">
                <a:latin typeface="돋움"/>
                <a:cs typeface="돋움"/>
              </a:rPr>
              <a:t>멀리</a:t>
            </a:r>
            <a:r>
              <a:rPr dirty="0" sz="1900" spc="-160">
                <a:latin typeface="돋움"/>
                <a:cs typeface="돋움"/>
              </a:rPr>
              <a:t> </a:t>
            </a:r>
            <a:r>
              <a:rPr dirty="0" sz="1900" spc="-5">
                <a:latin typeface="돋움"/>
                <a:cs typeface="돋움"/>
              </a:rPr>
              <a:t>떨어지게</a:t>
            </a:r>
            <a:r>
              <a:rPr dirty="0" sz="1900" spc="-145">
                <a:latin typeface="돋움"/>
                <a:cs typeface="돋움"/>
              </a:rPr>
              <a:t> </a:t>
            </a:r>
            <a:r>
              <a:rPr dirty="0" sz="1900" spc="-5">
                <a:latin typeface="돋움"/>
                <a:cs typeface="돋움"/>
              </a:rPr>
              <a:t>되어</a:t>
            </a:r>
            <a:r>
              <a:rPr dirty="0" sz="1900" spc="-160">
                <a:latin typeface="돋움"/>
                <a:cs typeface="돋움"/>
              </a:rPr>
              <a:t> </a:t>
            </a:r>
            <a:r>
              <a:rPr dirty="0" sz="1900" spc="-5">
                <a:latin typeface="돋움"/>
                <a:cs typeface="돋움"/>
              </a:rPr>
              <a:t>긴</a:t>
            </a:r>
            <a:r>
              <a:rPr dirty="0" sz="1900" spc="-160">
                <a:latin typeface="돋움"/>
                <a:cs typeface="돋움"/>
              </a:rPr>
              <a:t> </a:t>
            </a:r>
            <a:r>
              <a:rPr dirty="0" sz="1900" spc="-5">
                <a:latin typeface="돋움"/>
                <a:cs typeface="돋움"/>
              </a:rPr>
              <a:t>코드를</a:t>
            </a:r>
            <a:r>
              <a:rPr dirty="0" sz="1900" spc="-150">
                <a:latin typeface="돋움"/>
                <a:cs typeface="돋움"/>
              </a:rPr>
              <a:t> </a:t>
            </a:r>
            <a:r>
              <a:rPr dirty="0" sz="1900" spc="-5">
                <a:latin typeface="돋움"/>
                <a:cs typeface="돋움"/>
              </a:rPr>
              <a:t>가진다</a:t>
            </a:r>
            <a:r>
              <a:rPr dirty="0" sz="1900" spc="-5">
                <a:latin typeface="Times New Roman"/>
                <a:cs typeface="Times New Roman"/>
              </a:rPr>
              <a:t>.</a:t>
            </a:r>
            <a:endParaRPr sz="19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105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돋움"/>
                <a:cs typeface="돋움"/>
              </a:rPr>
              <a:t>코드가</a:t>
            </a:r>
            <a:r>
              <a:rPr dirty="0" sz="1900" spc="-150">
                <a:latin typeface="돋움"/>
                <a:cs typeface="돋움"/>
              </a:rPr>
              <a:t> </a:t>
            </a:r>
            <a:r>
              <a:rPr dirty="0" sz="1900" spc="-5">
                <a:solidFill>
                  <a:srgbClr val="0000CC"/>
                </a:solidFill>
                <a:latin typeface="돋움"/>
                <a:cs typeface="돋움"/>
              </a:rPr>
              <a:t>접두부</a:t>
            </a:r>
            <a:r>
              <a:rPr dirty="0" sz="1900" spc="-16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1900" spc="-5">
                <a:solidFill>
                  <a:srgbClr val="0000CC"/>
                </a:solidFill>
                <a:latin typeface="돋움"/>
                <a:cs typeface="돋움"/>
              </a:rPr>
              <a:t>특성</a:t>
            </a:r>
            <a:r>
              <a:rPr dirty="0" sz="1900" spc="-5">
                <a:latin typeface="돋움"/>
                <a:cs typeface="돋움"/>
              </a:rPr>
              <a:t>을</a:t>
            </a:r>
            <a:r>
              <a:rPr dirty="0" sz="1900" spc="-150">
                <a:latin typeface="돋움"/>
                <a:cs typeface="돋움"/>
              </a:rPr>
              <a:t> </a:t>
            </a:r>
            <a:r>
              <a:rPr dirty="0" sz="1900" spc="-5">
                <a:latin typeface="돋움"/>
                <a:cs typeface="돋움"/>
              </a:rPr>
              <a:t>가지고</a:t>
            </a:r>
            <a:r>
              <a:rPr dirty="0" sz="1900" spc="-165">
                <a:latin typeface="돋움"/>
                <a:cs typeface="돋움"/>
              </a:rPr>
              <a:t> </a:t>
            </a:r>
            <a:r>
              <a:rPr dirty="0" sz="1900" spc="-5">
                <a:latin typeface="돋움"/>
                <a:cs typeface="돋움"/>
              </a:rPr>
              <a:t>있음을</a:t>
            </a:r>
            <a:r>
              <a:rPr dirty="0" sz="1900" spc="-155">
                <a:latin typeface="돋움"/>
                <a:cs typeface="돋움"/>
              </a:rPr>
              <a:t> </a:t>
            </a:r>
            <a:r>
              <a:rPr dirty="0" sz="1900" spc="-5">
                <a:latin typeface="돋움"/>
                <a:cs typeface="돋움"/>
              </a:rPr>
              <a:t>쉽게</a:t>
            </a:r>
            <a:r>
              <a:rPr dirty="0" sz="1900" spc="-165">
                <a:latin typeface="돋움"/>
                <a:cs typeface="돋움"/>
              </a:rPr>
              <a:t> </a:t>
            </a:r>
            <a:r>
              <a:rPr dirty="0" sz="1900" spc="-5">
                <a:latin typeface="돋움"/>
                <a:cs typeface="돋움"/>
              </a:rPr>
              <a:t>확인할</a:t>
            </a:r>
            <a:r>
              <a:rPr dirty="0" sz="1900" spc="-150">
                <a:latin typeface="돋움"/>
                <a:cs typeface="돋움"/>
              </a:rPr>
              <a:t> </a:t>
            </a:r>
            <a:r>
              <a:rPr dirty="0" sz="1900" spc="-5">
                <a:latin typeface="돋움"/>
                <a:cs typeface="돋움"/>
              </a:rPr>
              <a:t>수</a:t>
            </a:r>
            <a:r>
              <a:rPr dirty="0" sz="1900" spc="-165">
                <a:latin typeface="돋움"/>
                <a:cs typeface="돋움"/>
              </a:rPr>
              <a:t> </a:t>
            </a:r>
            <a:r>
              <a:rPr dirty="0" sz="1900" spc="-5">
                <a:latin typeface="돋움"/>
                <a:cs typeface="돋움"/>
              </a:rPr>
              <a:t>있다</a:t>
            </a:r>
            <a:r>
              <a:rPr dirty="0" sz="1900" spc="-5">
                <a:latin typeface="Times New Roman"/>
                <a:cs typeface="Times New Roman"/>
              </a:rPr>
              <a:t>.</a:t>
            </a:r>
            <a:endParaRPr sz="1900">
              <a:latin typeface="Times New Roman"/>
              <a:cs typeface="Times New Roman"/>
            </a:endParaRPr>
          </a:p>
          <a:p>
            <a:pPr marL="355600" indent="-342900">
              <a:lnSpc>
                <a:spcPts val="2630"/>
              </a:lnSpc>
              <a:spcBef>
                <a:spcPts val="11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200" spc="-5">
                <a:latin typeface="돋움"/>
                <a:cs typeface="돋움"/>
              </a:rPr>
              <a:t>압축된</a:t>
            </a:r>
            <a:r>
              <a:rPr dirty="0" sz="2200" spc="-17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파일</a:t>
            </a:r>
            <a:r>
              <a:rPr dirty="0" sz="2200" spc="-18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크기</a:t>
            </a:r>
            <a:r>
              <a:rPr dirty="0" sz="2200" spc="-5">
                <a:latin typeface="Times New Roman"/>
                <a:cs typeface="Times New Roman"/>
              </a:rPr>
              <a:t>: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(450 </a:t>
            </a:r>
            <a:r>
              <a:rPr dirty="0" sz="2200" spc="-5">
                <a:latin typeface="돋움"/>
                <a:cs typeface="돋움"/>
              </a:rPr>
              <a:t>×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1)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+ (90</a:t>
            </a:r>
            <a:r>
              <a:rPr dirty="0" sz="2200" spc="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돋움"/>
                <a:cs typeface="돋움"/>
              </a:rPr>
              <a:t>×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3) + (120 </a:t>
            </a:r>
            <a:r>
              <a:rPr dirty="0" sz="2200" spc="-5">
                <a:latin typeface="돋움"/>
                <a:cs typeface="돋움"/>
              </a:rPr>
              <a:t>×</a:t>
            </a:r>
            <a:r>
              <a:rPr dirty="0" sz="2200" spc="-175">
                <a:latin typeface="돋움"/>
                <a:cs typeface="돋움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3) + (270 </a:t>
            </a:r>
            <a:r>
              <a:rPr dirty="0" sz="2200" spc="-5">
                <a:latin typeface="돋움"/>
                <a:cs typeface="돋움"/>
              </a:rPr>
              <a:t>×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2)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=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ts val="2630"/>
              </a:lnSpc>
            </a:pPr>
            <a:r>
              <a:rPr dirty="0" sz="2200" spc="-5">
                <a:latin typeface="Times New Roman"/>
                <a:cs typeface="Times New Roman"/>
              </a:rPr>
              <a:t>1,620bit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200" spc="-5">
                <a:latin typeface="돋움"/>
                <a:cs typeface="돋움"/>
              </a:rPr>
              <a:t>아스키</a:t>
            </a:r>
            <a:r>
              <a:rPr dirty="0" sz="2200" spc="-17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코드</a:t>
            </a:r>
            <a:r>
              <a:rPr dirty="0" sz="2200" spc="-19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파일</a:t>
            </a:r>
            <a:r>
              <a:rPr dirty="0" sz="2200" spc="-17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크기</a:t>
            </a:r>
            <a:r>
              <a:rPr dirty="0" sz="2200" spc="-5">
                <a:latin typeface="Times New Roman"/>
                <a:cs typeface="Times New Roman"/>
              </a:rPr>
              <a:t>: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(450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+ 90 + 120 +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270)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돋움"/>
                <a:cs typeface="돋움"/>
              </a:rPr>
              <a:t>×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8 =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7,440</a:t>
            </a:r>
            <a:r>
              <a:rPr dirty="0" sz="2200" spc="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bit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200" spc="-5">
                <a:latin typeface="돋움"/>
                <a:cs typeface="돋움"/>
              </a:rPr>
              <a:t>파일 압축률</a:t>
            </a:r>
            <a:r>
              <a:rPr dirty="0" sz="2200" spc="-5">
                <a:latin typeface="Times New Roman"/>
                <a:cs typeface="Times New Roman"/>
              </a:rPr>
              <a:t>: (1,620 / </a:t>
            </a:r>
            <a:r>
              <a:rPr dirty="0" sz="2200">
                <a:latin typeface="Times New Roman"/>
                <a:cs typeface="Times New Roman"/>
              </a:rPr>
              <a:t>7,440) </a:t>
            </a:r>
            <a:r>
              <a:rPr dirty="0" sz="2200" spc="-5">
                <a:latin typeface="돋움"/>
                <a:cs typeface="돋움"/>
              </a:rPr>
              <a:t>× </a:t>
            </a:r>
            <a:r>
              <a:rPr dirty="0" sz="2200" spc="-5">
                <a:latin typeface="Times New Roman"/>
                <a:cs typeface="Times New Roman"/>
              </a:rPr>
              <a:t>100 =</a:t>
            </a:r>
            <a:r>
              <a:rPr dirty="0" sz="2200" spc="-350"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21.8%</a:t>
            </a:r>
            <a:endParaRPr sz="22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106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돋움"/>
                <a:cs typeface="돋움"/>
              </a:rPr>
              <a:t>원래의 </a:t>
            </a:r>
            <a:r>
              <a:rPr dirty="0" sz="1900" spc="-5">
                <a:solidFill>
                  <a:srgbClr val="0000CC"/>
                </a:solidFill>
                <a:latin typeface="돋움"/>
                <a:cs typeface="돋움"/>
              </a:rPr>
              <a:t>약 </a:t>
            </a:r>
            <a:r>
              <a:rPr dirty="0" sz="1900" spc="-5">
                <a:solidFill>
                  <a:srgbClr val="0000CC"/>
                </a:solidFill>
                <a:latin typeface="Times New Roman"/>
                <a:cs typeface="Times New Roman"/>
              </a:rPr>
              <a:t>1/5</a:t>
            </a:r>
            <a:r>
              <a:rPr dirty="0" sz="1900" spc="-30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solidFill>
                  <a:srgbClr val="0000CC"/>
                </a:solidFill>
                <a:latin typeface="돋움"/>
                <a:cs typeface="돋움"/>
              </a:rPr>
              <a:t>크기</a:t>
            </a:r>
            <a:endParaRPr sz="19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146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046" y="366140"/>
            <a:ext cx="23120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수행 예시</a:t>
            </a:r>
            <a:r>
              <a:rPr dirty="0" spc="-705"/>
              <a:t> </a:t>
            </a:r>
            <a:r>
              <a:rPr dirty="0"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38097"/>
            <a:ext cx="8014970" cy="28867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위의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예제에서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얻은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허프만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코드로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아래의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압축된  </a:t>
            </a:r>
            <a:r>
              <a:rPr dirty="0" sz="2800" spc="-5">
                <a:latin typeface="돋움"/>
                <a:cs typeface="돋움"/>
              </a:rPr>
              <a:t>부분에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대해서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압축을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해제하여보면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다음과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같다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00">
              <a:latin typeface="Times New Roman"/>
              <a:cs typeface="Times New Roman"/>
            </a:endParaRPr>
          </a:p>
          <a:p>
            <a:pPr algn="ctr" marL="53340">
              <a:lnSpc>
                <a:spcPct val="100000"/>
              </a:lnSpc>
            </a:pPr>
            <a:r>
              <a:rPr dirty="0" sz="2800" spc="-20">
                <a:latin typeface="Times New Roman"/>
                <a:cs typeface="Times New Roman"/>
              </a:rPr>
              <a:t>10110010001110101010100</a:t>
            </a:r>
            <a:endParaRPr sz="2800">
              <a:latin typeface="Times New Roman"/>
              <a:cs typeface="Times New Roman"/>
            </a:endParaRPr>
          </a:p>
          <a:p>
            <a:pPr algn="ctr" marL="55880">
              <a:lnSpc>
                <a:spcPct val="100000"/>
              </a:lnSpc>
              <a:spcBef>
                <a:spcPts val="600"/>
              </a:spcBef>
            </a:pPr>
            <a:r>
              <a:rPr dirty="0" sz="2800" spc="-5">
                <a:latin typeface="Times New Roman"/>
                <a:cs typeface="Times New Roman"/>
              </a:rPr>
              <a:t>101 / 100 / 100 / 0 / </a:t>
            </a:r>
            <a:r>
              <a:rPr dirty="0" sz="2800" spc="-55">
                <a:latin typeface="Times New Roman"/>
                <a:cs typeface="Times New Roman"/>
              </a:rPr>
              <a:t>11 </a:t>
            </a:r>
            <a:r>
              <a:rPr dirty="0" sz="2800" spc="-5">
                <a:latin typeface="Times New Roman"/>
                <a:cs typeface="Times New Roman"/>
              </a:rPr>
              <a:t>/ 101 / 0 / 101 / 0 /</a:t>
            </a:r>
            <a:r>
              <a:rPr dirty="0" sz="2800" spc="8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100</a:t>
            </a:r>
            <a:endParaRPr sz="2800">
              <a:latin typeface="Times New Roman"/>
              <a:cs typeface="Times New Roman"/>
            </a:endParaRPr>
          </a:p>
          <a:p>
            <a:pPr algn="ctr" marL="55880">
              <a:lnSpc>
                <a:spcPct val="100000"/>
              </a:lnSpc>
              <a:spcBef>
                <a:spcPts val="600"/>
              </a:spcBef>
            </a:pPr>
            <a:r>
              <a:rPr dirty="0" sz="2800" spc="-5">
                <a:latin typeface="Times New Roman"/>
                <a:cs typeface="Times New Roman"/>
              </a:rPr>
              <a:t>G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</a:t>
            </a:r>
            <a:r>
              <a:rPr dirty="0" sz="2800" spc="-2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 spc="-1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G</a:t>
            </a:r>
            <a:r>
              <a:rPr dirty="0" sz="2800" spc="-1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 spc="-1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G</a:t>
            </a:r>
            <a:r>
              <a:rPr dirty="0" sz="2800" spc="-1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 spc="-204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3941" y="361569"/>
            <a:ext cx="55162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latin typeface="Times New Roman"/>
                <a:cs typeface="Times New Roman"/>
              </a:rPr>
              <a:t>Huffman </a:t>
            </a:r>
            <a:r>
              <a:rPr dirty="0" spc="-5">
                <a:latin typeface="Times New Roman"/>
                <a:cs typeface="Times New Roman"/>
              </a:rPr>
              <a:t>Coding Python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code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12747"/>
            <a:ext cx="8229600" cy="4714240"/>
          </a:xfrm>
          <a:custGeom>
            <a:avLst/>
            <a:gdLst/>
            <a:ahLst/>
            <a:cxnLst/>
            <a:rect l="l" t="t" r="r" b="b"/>
            <a:pathLst>
              <a:path w="8229600" h="4714240">
                <a:moveTo>
                  <a:pt x="0" y="4713732"/>
                </a:moveTo>
                <a:lnTo>
                  <a:pt x="8229600" y="4713732"/>
                </a:lnTo>
                <a:lnTo>
                  <a:pt x="8229600" y="0"/>
                </a:lnTo>
                <a:lnTo>
                  <a:pt x="0" y="0"/>
                </a:lnTo>
                <a:lnTo>
                  <a:pt x="0" y="471373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1412747"/>
            <a:ext cx="8229600" cy="4714240"/>
          </a:xfrm>
          <a:custGeom>
            <a:avLst/>
            <a:gdLst/>
            <a:ahLst/>
            <a:cxnLst/>
            <a:rect l="l" t="t" r="r" b="b"/>
            <a:pathLst>
              <a:path w="8229600" h="4714240">
                <a:moveTo>
                  <a:pt x="0" y="4713732"/>
                </a:moveTo>
                <a:lnTo>
                  <a:pt x="8229600" y="4713732"/>
                </a:lnTo>
                <a:lnTo>
                  <a:pt x="8229600" y="0"/>
                </a:lnTo>
                <a:lnTo>
                  <a:pt x="0" y="0"/>
                </a:lnTo>
                <a:lnTo>
                  <a:pt x="0" y="47137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5940" y="1389634"/>
            <a:ext cx="8027670" cy="3989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Courier New"/>
                <a:cs typeface="Courier New"/>
              </a:rPr>
              <a:t>import heapq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">
                <a:latin typeface="Courier New"/>
                <a:cs typeface="Courier New"/>
              </a:rPr>
              <a:t>def encode(frequency):</a:t>
            </a:r>
            <a:endParaRPr sz="1500">
              <a:latin typeface="Courier New"/>
              <a:cs typeface="Courier New"/>
            </a:endParaRPr>
          </a:p>
          <a:p>
            <a:pPr marL="12700" marR="5080" indent="457200">
              <a:lnSpc>
                <a:spcPct val="80000"/>
              </a:lnSpc>
              <a:spcBef>
                <a:spcPts val="600"/>
              </a:spcBef>
            </a:pPr>
            <a:r>
              <a:rPr dirty="0" sz="1500" spc="-5">
                <a:latin typeface="Courier New"/>
                <a:cs typeface="Courier New"/>
              </a:rPr>
              <a:t>heap </a:t>
            </a:r>
            <a:r>
              <a:rPr dirty="0" sz="1500">
                <a:latin typeface="Courier New"/>
                <a:cs typeface="Courier New"/>
              </a:rPr>
              <a:t>= </a:t>
            </a:r>
            <a:r>
              <a:rPr dirty="0" sz="1500" spc="-5">
                <a:latin typeface="Courier New"/>
                <a:cs typeface="Courier New"/>
              </a:rPr>
              <a:t>[[weight, </a:t>
            </a:r>
            <a:r>
              <a:rPr dirty="0" sz="1500" spc="-5">
                <a:solidFill>
                  <a:srgbClr val="0000FF"/>
                </a:solidFill>
                <a:latin typeface="Courier New"/>
                <a:cs typeface="Courier New"/>
              </a:rPr>
              <a:t>[</a:t>
            </a:r>
            <a:r>
              <a:rPr dirty="0" sz="1500" spc="-5">
                <a:latin typeface="Courier New"/>
                <a:cs typeface="Courier New"/>
              </a:rPr>
              <a:t>symbol, ''</a:t>
            </a:r>
            <a:r>
              <a:rPr dirty="0" sz="1500" spc="-5">
                <a:solidFill>
                  <a:srgbClr val="0000FF"/>
                </a:solidFill>
                <a:latin typeface="Courier New"/>
                <a:cs typeface="Courier New"/>
              </a:rPr>
              <a:t>]</a:t>
            </a:r>
            <a:r>
              <a:rPr dirty="0" sz="1500" spc="-5">
                <a:latin typeface="Courier New"/>
                <a:cs typeface="Courier New"/>
              </a:rPr>
              <a:t>] for symbol, weight in frequency.ite  ms()]</a:t>
            </a:r>
            <a:endParaRPr sz="15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500" spc="-5">
                <a:latin typeface="Courier New"/>
                <a:cs typeface="Courier New"/>
              </a:rPr>
              <a:t>heapq.heapify(heap)</a:t>
            </a:r>
            <a:endParaRPr sz="15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500" spc="-5">
                <a:latin typeface="Courier New"/>
                <a:cs typeface="Courier New"/>
              </a:rPr>
              <a:t>while len(heap) </a:t>
            </a:r>
            <a:r>
              <a:rPr dirty="0" sz="1500">
                <a:latin typeface="Courier New"/>
                <a:cs typeface="Courier New"/>
              </a:rPr>
              <a:t>&gt;</a:t>
            </a:r>
            <a:r>
              <a:rPr dirty="0" sz="1500" spc="-1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1:</a:t>
            </a:r>
            <a:endParaRPr sz="1500">
              <a:latin typeface="Courier New"/>
              <a:cs typeface="Courier New"/>
            </a:endParaRPr>
          </a:p>
          <a:p>
            <a:pPr algn="just" marL="927100" marR="4349115">
              <a:lnSpc>
                <a:spcPct val="113300"/>
              </a:lnSpc>
            </a:pPr>
            <a:r>
              <a:rPr dirty="0" sz="1500" spc="-5">
                <a:latin typeface="Courier New"/>
                <a:cs typeface="Courier New"/>
              </a:rPr>
              <a:t>lo </a:t>
            </a:r>
            <a:r>
              <a:rPr dirty="0" sz="1500">
                <a:latin typeface="Courier New"/>
                <a:cs typeface="Courier New"/>
              </a:rPr>
              <a:t>= </a:t>
            </a:r>
            <a:r>
              <a:rPr dirty="0" sz="1500" spc="-5">
                <a:latin typeface="Courier New"/>
                <a:cs typeface="Courier New"/>
              </a:rPr>
              <a:t>heapq.heappop(heap)  hi </a:t>
            </a:r>
            <a:r>
              <a:rPr dirty="0" sz="1500">
                <a:latin typeface="Courier New"/>
                <a:cs typeface="Courier New"/>
              </a:rPr>
              <a:t>= </a:t>
            </a:r>
            <a:r>
              <a:rPr dirty="0" sz="1500" spc="-5">
                <a:latin typeface="Courier New"/>
                <a:cs typeface="Courier New"/>
              </a:rPr>
              <a:t>heapq.heappop(heap)  for pair in</a:t>
            </a:r>
            <a:r>
              <a:rPr dirty="0" sz="1500" spc="-4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lo[1:]:</a:t>
            </a:r>
            <a:endParaRPr sz="1500">
              <a:latin typeface="Courier New"/>
              <a:cs typeface="Courier New"/>
            </a:endParaRPr>
          </a:p>
          <a:p>
            <a:pPr marL="927100" marR="4006215" indent="457200">
              <a:lnSpc>
                <a:spcPct val="113300"/>
              </a:lnSpc>
            </a:pPr>
            <a:r>
              <a:rPr dirty="0" sz="1500" spc="-5">
                <a:latin typeface="Courier New"/>
                <a:cs typeface="Courier New"/>
              </a:rPr>
              <a:t>pair[1] </a:t>
            </a:r>
            <a:r>
              <a:rPr dirty="0" sz="1500">
                <a:latin typeface="Courier New"/>
                <a:cs typeface="Courier New"/>
              </a:rPr>
              <a:t>= </a:t>
            </a:r>
            <a:r>
              <a:rPr dirty="0" sz="1500" spc="-5">
                <a:latin typeface="Courier New"/>
                <a:cs typeface="Courier New"/>
              </a:rPr>
              <a:t>'0' </a:t>
            </a:r>
            <a:r>
              <a:rPr dirty="0" sz="1500">
                <a:latin typeface="Courier New"/>
                <a:cs typeface="Courier New"/>
              </a:rPr>
              <a:t>+</a:t>
            </a:r>
            <a:r>
              <a:rPr dirty="0" sz="1500" spc="-10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pair[1]  for pair in</a:t>
            </a:r>
            <a:r>
              <a:rPr dirty="0" sz="1500" spc="-3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hi[1:]:</a:t>
            </a:r>
            <a:endParaRPr sz="15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245"/>
              </a:spcBef>
            </a:pPr>
            <a:r>
              <a:rPr dirty="0" sz="1500" spc="-5">
                <a:latin typeface="Courier New"/>
                <a:cs typeface="Courier New"/>
              </a:rPr>
              <a:t>pair[1] </a:t>
            </a:r>
            <a:r>
              <a:rPr dirty="0" sz="1500">
                <a:latin typeface="Courier New"/>
                <a:cs typeface="Courier New"/>
              </a:rPr>
              <a:t>= </a:t>
            </a:r>
            <a:r>
              <a:rPr dirty="0" sz="1500" spc="-5">
                <a:latin typeface="Courier New"/>
                <a:cs typeface="Courier New"/>
              </a:rPr>
              <a:t>'1' </a:t>
            </a:r>
            <a:r>
              <a:rPr dirty="0" sz="1500">
                <a:latin typeface="Courier New"/>
                <a:cs typeface="Courier New"/>
              </a:rPr>
              <a:t>+</a:t>
            </a:r>
            <a:r>
              <a:rPr dirty="0" sz="1500" spc="-2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pair[1]</a:t>
            </a:r>
            <a:endParaRPr sz="1500">
              <a:latin typeface="Courier New"/>
              <a:cs typeface="Courier New"/>
            </a:endParaRPr>
          </a:p>
          <a:p>
            <a:pPr marL="469900" marR="119380" indent="456565">
              <a:lnSpc>
                <a:spcPct val="113300"/>
              </a:lnSpc>
            </a:pPr>
            <a:r>
              <a:rPr dirty="0" sz="1500" spc="-5">
                <a:latin typeface="Courier New"/>
                <a:cs typeface="Courier New"/>
              </a:rPr>
              <a:t>heapq.heappush(heap, [lo[0] </a:t>
            </a:r>
            <a:r>
              <a:rPr dirty="0" sz="1500">
                <a:latin typeface="Courier New"/>
                <a:cs typeface="Courier New"/>
              </a:rPr>
              <a:t>+ </a:t>
            </a:r>
            <a:r>
              <a:rPr dirty="0" sz="1500" spc="-5">
                <a:latin typeface="Courier New"/>
                <a:cs typeface="Courier New"/>
              </a:rPr>
              <a:t>hi[0]] </a:t>
            </a:r>
            <a:r>
              <a:rPr dirty="0" sz="1500">
                <a:latin typeface="Courier New"/>
                <a:cs typeface="Courier New"/>
              </a:rPr>
              <a:t>+ </a:t>
            </a:r>
            <a:r>
              <a:rPr dirty="0" sz="1500" spc="-5">
                <a:latin typeface="Courier New"/>
                <a:cs typeface="Courier New"/>
              </a:rPr>
              <a:t>lo[1:] </a:t>
            </a:r>
            <a:r>
              <a:rPr dirty="0" sz="1500">
                <a:latin typeface="Courier New"/>
                <a:cs typeface="Courier New"/>
              </a:rPr>
              <a:t>+ </a:t>
            </a:r>
            <a:r>
              <a:rPr dirty="0" sz="1500" spc="-5">
                <a:latin typeface="Courier New"/>
                <a:cs typeface="Courier New"/>
              </a:rPr>
              <a:t>hi[1:])  return sorted(heapq.heappop(heap)[1:], key=lambda p:</a:t>
            </a:r>
            <a:r>
              <a:rPr dirty="0" sz="1500" spc="-6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(len(p[-1]),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ts val="1440"/>
              </a:lnSpc>
            </a:pPr>
            <a:r>
              <a:rPr dirty="0" sz="1500" spc="-5">
                <a:latin typeface="Courier New"/>
                <a:cs typeface="Courier New"/>
              </a:rPr>
              <a:t>p))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146</a:t>
            </a:fld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9036" y="361569"/>
            <a:ext cx="62649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latin typeface="Times New Roman"/>
                <a:cs typeface="Times New Roman"/>
              </a:rPr>
              <a:t>Huffman </a:t>
            </a:r>
            <a:r>
              <a:rPr dirty="0" spc="-5">
                <a:latin typeface="Times New Roman"/>
                <a:cs typeface="Times New Roman"/>
              </a:rPr>
              <a:t>Coding Python test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code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12747"/>
            <a:ext cx="8229600" cy="4714240"/>
          </a:xfrm>
          <a:custGeom>
            <a:avLst/>
            <a:gdLst/>
            <a:ahLst/>
            <a:cxnLst/>
            <a:rect l="l" t="t" r="r" b="b"/>
            <a:pathLst>
              <a:path w="8229600" h="4714240">
                <a:moveTo>
                  <a:pt x="0" y="4713732"/>
                </a:moveTo>
                <a:lnTo>
                  <a:pt x="8229600" y="4713732"/>
                </a:lnTo>
                <a:lnTo>
                  <a:pt x="8229600" y="0"/>
                </a:lnTo>
                <a:lnTo>
                  <a:pt x="0" y="0"/>
                </a:lnTo>
                <a:lnTo>
                  <a:pt x="0" y="471373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1412747"/>
            <a:ext cx="8229600" cy="4714240"/>
          </a:xfrm>
          <a:custGeom>
            <a:avLst/>
            <a:gdLst/>
            <a:ahLst/>
            <a:cxnLst/>
            <a:rect l="l" t="t" r="r" b="b"/>
            <a:pathLst>
              <a:path w="8229600" h="4714240">
                <a:moveTo>
                  <a:pt x="0" y="4713732"/>
                </a:moveTo>
                <a:lnTo>
                  <a:pt x="8229600" y="4713732"/>
                </a:lnTo>
                <a:lnTo>
                  <a:pt x="8229600" y="0"/>
                </a:lnTo>
                <a:lnTo>
                  <a:pt x="0" y="0"/>
                </a:lnTo>
                <a:lnTo>
                  <a:pt x="0" y="47137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5940" y="1345971"/>
            <a:ext cx="7965440" cy="162687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600" spc="-5">
                <a:latin typeface="Courier New"/>
                <a:cs typeface="Courier New"/>
              </a:rPr>
              <a:t>frequency = {'A':450, 'T':90, 'G':120,</a:t>
            </a:r>
            <a:r>
              <a:rPr dirty="0" sz="1600" spc="2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'C':270}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600" spc="-5">
                <a:latin typeface="Courier New"/>
                <a:cs typeface="Courier New"/>
              </a:rPr>
              <a:t>huff =</a:t>
            </a:r>
            <a:r>
              <a:rPr dirty="0" sz="1600" spc="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encode(frequency)</a:t>
            </a:r>
            <a:endParaRPr sz="1600">
              <a:latin typeface="Courier New"/>
              <a:cs typeface="Courier New"/>
            </a:endParaRPr>
          </a:p>
          <a:p>
            <a:pPr marL="12700" marR="250190">
              <a:lnSpc>
                <a:spcPct val="131200"/>
              </a:lnSpc>
            </a:pPr>
            <a:r>
              <a:rPr dirty="0" sz="1600" spc="-5">
                <a:latin typeface="Courier New"/>
                <a:cs typeface="Courier New"/>
              </a:rPr>
              <a:t>print("Symbol".ljust(10) + "Weight".ljust(10) + "Huffman Code")  for p </a:t>
            </a:r>
            <a:r>
              <a:rPr dirty="0" sz="1600">
                <a:latin typeface="Courier New"/>
                <a:cs typeface="Courier New"/>
              </a:rPr>
              <a:t>in</a:t>
            </a:r>
            <a:r>
              <a:rPr dirty="0" sz="1600" spc="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huff: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600"/>
              </a:spcBef>
            </a:pPr>
            <a:r>
              <a:rPr dirty="0" sz="1600" spc="-5">
                <a:latin typeface="Courier New"/>
                <a:cs typeface="Courier New"/>
              </a:rPr>
              <a:t>print(p[0].ljust(10) + str(frequency[p[0]]).ljust(10) +</a:t>
            </a:r>
            <a:r>
              <a:rPr dirty="0" sz="1600" spc="10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p[1])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146</a:t>
            </a:fld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146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응</a:t>
            </a:r>
            <a:r>
              <a:rPr dirty="0" spc="-395"/>
              <a:t> </a:t>
            </a:r>
            <a:r>
              <a:rPr dirty="0"/>
              <a:t>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38097"/>
            <a:ext cx="7976234" cy="2235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30">
                <a:latin typeface="돋움"/>
                <a:cs typeface="돋움"/>
              </a:rPr>
              <a:t>팩스</a:t>
            </a:r>
            <a:r>
              <a:rPr dirty="0" sz="2800" spc="-30">
                <a:latin typeface="Times New Roman"/>
                <a:cs typeface="Times New Roman"/>
              </a:rPr>
              <a:t>(FAX), </a:t>
            </a:r>
            <a:r>
              <a:rPr dirty="0" sz="2800" spc="-5">
                <a:latin typeface="돋움"/>
                <a:cs typeface="돋움"/>
              </a:rPr>
              <a:t>대용량 데이터 저장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-40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돋움"/>
                <a:cs typeface="돋움"/>
              </a:rPr>
              <a:t>멀티미디어</a:t>
            </a:r>
            <a:endParaRPr sz="2800">
              <a:latin typeface="돋움"/>
              <a:cs typeface="돋움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800" spc="-5">
                <a:latin typeface="Times New Roman"/>
                <a:cs typeface="Times New Roman"/>
              </a:rPr>
              <a:t>(Multimedia), MP3 </a:t>
            </a:r>
            <a:r>
              <a:rPr dirty="0" sz="2800" spc="-5">
                <a:latin typeface="돋움"/>
                <a:cs typeface="돋움"/>
              </a:rPr>
              <a:t>압축 등에</a:t>
            </a:r>
            <a:r>
              <a:rPr dirty="0" sz="2800" spc="-4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활용된다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또한 정보 이론 </a:t>
            </a:r>
            <a:r>
              <a:rPr dirty="0" sz="2800" spc="-5">
                <a:latin typeface="Times New Roman"/>
                <a:cs typeface="Times New Roman"/>
              </a:rPr>
              <a:t>(Information Theory) </a:t>
            </a:r>
            <a:r>
              <a:rPr dirty="0" sz="2800" spc="-5">
                <a:latin typeface="돋움"/>
                <a:cs typeface="돋움"/>
              </a:rPr>
              <a:t>분야에서 엔  트로피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(Entropy)</a:t>
            </a:r>
            <a:r>
              <a:rPr dirty="0" sz="2800">
                <a:latin typeface="돋움"/>
                <a:cs typeface="돋움"/>
              </a:rPr>
              <a:t>를</a:t>
            </a:r>
            <a:r>
              <a:rPr dirty="0" sz="2800" spc="-254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계산하는데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활용되며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이는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자  료의</a:t>
            </a:r>
            <a:r>
              <a:rPr dirty="0" sz="2800" spc="-25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불특정성을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분석하고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예측하는데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이용된다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146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요</a:t>
            </a:r>
            <a:r>
              <a:rPr dirty="0" spc="-395"/>
              <a:t> </a:t>
            </a:r>
            <a:r>
              <a:rPr dirty="0"/>
              <a:t>약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39621"/>
            <a:ext cx="8065770" cy="4568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8064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돋움"/>
                <a:cs typeface="돋움"/>
              </a:rPr>
              <a:t>그리디 알고리즘은 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>
                <a:latin typeface="돋움"/>
                <a:cs typeface="돋움"/>
              </a:rPr>
              <a:t>입력</a:t>
            </a:r>
            <a:r>
              <a:rPr dirty="0" sz="2400" spc="-5">
                <a:latin typeface="Times New Roman"/>
                <a:cs typeface="Times New Roman"/>
              </a:rPr>
              <a:t>) </a:t>
            </a:r>
            <a:r>
              <a:rPr dirty="0" sz="2400">
                <a:latin typeface="돋움"/>
                <a:cs typeface="돋움"/>
              </a:rPr>
              <a:t>데이터 </a:t>
            </a:r>
            <a:r>
              <a:rPr dirty="0" sz="2400" spc="-5">
                <a:latin typeface="돋움"/>
                <a:cs typeface="돋움"/>
              </a:rPr>
              <a:t>간의 관계를 고려하지  </a:t>
            </a:r>
            <a:r>
              <a:rPr dirty="0" sz="2400">
                <a:latin typeface="돋움"/>
                <a:cs typeface="돋움"/>
              </a:rPr>
              <a:t>않고 수행 과정에서 </a:t>
            </a:r>
            <a:r>
              <a:rPr dirty="0" sz="2400" spc="-5">
                <a:latin typeface="돋움"/>
                <a:cs typeface="돋움"/>
              </a:rPr>
              <a:t>‘욕심내어’ </a:t>
            </a:r>
            <a:r>
              <a:rPr dirty="0" sz="2400">
                <a:latin typeface="돋움"/>
                <a:cs typeface="돋움"/>
              </a:rPr>
              <a:t>최적값을 가진 데이터를  </a:t>
            </a:r>
            <a:r>
              <a:rPr dirty="0" sz="2400" spc="-5">
                <a:latin typeface="돋움"/>
                <a:cs typeface="돋움"/>
              </a:rPr>
              <a:t>선택하며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돋움"/>
                <a:cs typeface="돋움"/>
              </a:rPr>
              <a:t>선택한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값들을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모아서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문제의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최적해를</a:t>
            </a:r>
            <a:r>
              <a:rPr dirty="0" sz="2400" spc="-22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찾는다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marR="15748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돋움"/>
                <a:cs typeface="돋움"/>
              </a:rPr>
              <a:t>그리디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알고리즘은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문제의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최적해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속에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부분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문제의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최적  해가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포함되어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있고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돋움"/>
                <a:cs typeface="돋움"/>
              </a:rPr>
              <a:t>부분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문제의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해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속에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그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보다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작은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부  분 문제의 해가 포함되어 있다</a:t>
            </a:r>
            <a:r>
              <a:rPr dirty="0" sz="2400">
                <a:latin typeface="Times New Roman"/>
                <a:cs typeface="Times New Roman"/>
              </a:rPr>
              <a:t>. </a:t>
            </a:r>
            <a:r>
              <a:rPr dirty="0" sz="2400">
                <a:latin typeface="돋움"/>
                <a:cs typeface="돋움"/>
              </a:rPr>
              <a:t>이를 </a:t>
            </a:r>
            <a:r>
              <a:rPr dirty="0" sz="2400">
                <a:solidFill>
                  <a:srgbClr val="FF0000"/>
                </a:solidFill>
                <a:latin typeface="돋움"/>
                <a:cs typeface="돋움"/>
              </a:rPr>
              <a:t>최적 부분 구조 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(Optimal Substructure) </a:t>
            </a:r>
            <a:r>
              <a:rPr dirty="0" sz="2400" spc="-5">
                <a:latin typeface="돋움"/>
                <a:cs typeface="돋움"/>
              </a:rPr>
              <a:t>또는 </a:t>
            </a:r>
            <a:r>
              <a:rPr dirty="0" sz="2400" spc="-5">
                <a:solidFill>
                  <a:srgbClr val="FF0000"/>
                </a:solidFill>
                <a:latin typeface="돋움"/>
                <a:cs typeface="돋움"/>
              </a:rPr>
              <a:t>최적성 원칙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(Principle of  Optimality)</a:t>
            </a:r>
            <a:r>
              <a:rPr dirty="0" sz="2400" spc="-5">
                <a:latin typeface="돋움"/>
                <a:cs typeface="돋움"/>
              </a:rPr>
              <a:t>이라고</a:t>
            </a:r>
            <a:r>
              <a:rPr dirty="0" sz="2400" spc="-245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한다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2400">
                <a:latin typeface="돋움"/>
                <a:cs typeface="돋움"/>
              </a:rPr>
              <a:t>동전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거스름돈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문제를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해결하는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가장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간단한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방법은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남은  액수를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초과하지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않는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조건하에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가장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큰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액면의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동전을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취  하는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것이다</a:t>
            </a:r>
            <a:r>
              <a:rPr dirty="0" sz="2400">
                <a:latin typeface="Times New Roman"/>
                <a:cs typeface="Times New Roman"/>
              </a:rPr>
              <a:t>.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돋움"/>
                <a:cs typeface="돋움"/>
              </a:rPr>
              <a:t>단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돋움"/>
                <a:cs typeface="돋움"/>
              </a:rPr>
              <a:t>일반적인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경우에는</a:t>
            </a:r>
            <a:r>
              <a:rPr dirty="0" sz="2400" spc="-22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최적해를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찾으나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항상  최적해를 찾지는</a:t>
            </a:r>
            <a:r>
              <a:rPr dirty="0" sz="2400" spc="-409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못한다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146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1158" y="366140"/>
            <a:ext cx="12833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요약</a:t>
            </a:r>
            <a:r>
              <a:rPr dirty="0" spc="-395"/>
              <a:t> </a:t>
            </a:r>
            <a:r>
              <a:rPr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39621"/>
            <a:ext cx="8055609" cy="39141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돋움"/>
                <a:cs typeface="돋움"/>
              </a:rPr>
              <a:t>크러스컬</a:t>
            </a:r>
            <a:r>
              <a:rPr dirty="0" sz="2000" spc="-200">
                <a:latin typeface="돋움"/>
                <a:cs typeface="돋움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(Kruskal)</a:t>
            </a:r>
            <a:r>
              <a:rPr dirty="0" sz="2000">
                <a:latin typeface="돋움"/>
                <a:cs typeface="돋움"/>
              </a:rPr>
              <a:t>의</a:t>
            </a:r>
            <a:r>
              <a:rPr dirty="0" sz="2000" spc="-22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최소</a:t>
            </a:r>
            <a:r>
              <a:rPr dirty="0" sz="2000" spc="-185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신장</a:t>
            </a:r>
            <a:r>
              <a:rPr dirty="0" sz="2000" spc="-185">
                <a:latin typeface="돋움"/>
                <a:cs typeface="돋움"/>
              </a:rPr>
              <a:t> </a:t>
            </a:r>
            <a:r>
              <a:rPr dirty="0" sz="2000" spc="0">
                <a:latin typeface="돋움"/>
                <a:cs typeface="돋움"/>
              </a:rPr>
              <a:t>트리</a:t>
            </a:r>
            <a:r>
              <a:rPr dirty="0" sz="2000" spc="-185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알고리즘은</a:t>
            </a:r>
            <a:r>
              <a:rPr dirty="0" sz="2000" spc="-200">
                <a:latin typeface="돋움"/>
                <a:cs typeface="돋움"/>
              </a:rPr>
              <a:t> </a:t>
            </a:r>
            <a:r>
              <a:rPr dirty="0" sz="2000" spc="0">
                <a:latin typeface="돋움"/>
                <a:cs typeface="돋움"/>
              </a:rPr>
              <a:t>가중치가</a:t>
            </a:r>
            <a:r>
              <a:rPr dirty="0" sz="2000" spc="-19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가장</a:t>
            </a:r>
            <a:r>
              <a:rPr dirty="0" sz="2000" spc="-185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작으  면서</a:t>
            </a:r>
            <a:r>
              <a:rPr dirty="0" sz="2000" spc="-18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사이클을</a:t>
            </a:r>
            <a:r>
              <a:rPr dirty="0" sz="2000" spc="-19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만들지</a:t>
            </a:r>
            <a:r>
              <a:rPr dirty="0" sz="2000" spc="-18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않는</a:t>
            </a:r>
            <a:r>
              <a:rPr dirty="0" sz="2000" spc="-18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선분을</a:t>
            </a:r>
            <a:r>
              <a:rPr dirty="0" sz="2000" spc="-175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추가시키어</a:t>
            </a:r>
            <a:r>
              <a:rPr dirty="0" sz="2000" spc="-19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트리를</a:t>
            </a:r>
            <a:r>
              <a:rPr dirty="0" sz="2000" spc="-185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만든다</a:t>
            </a:r>
            <a:r>
              <a:rPr dirty="0" sz="2000">
                <a:latin typeface="Times New Roman"/>
                <a:cs typeface="Times New Roman"/>
              </a:rPr>
              <a:t>.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돋움"/>
                <a:cs typeface="돋움"/>
              </a:rPr>
              <a:t>시간복  잡도는</a:t>
            </a:r>
            <a:r>
              <a:rPr dirty="0" sz="2000" spc="-185">
                <a:latin typeface="돋움"/>
                <a:cs typeface="돋움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 i="1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log</a:t>
            </a:r>
            <a:r>
              <a:rPr dirty="0" sz="2000" i="1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)</a:t>
            </a:r>
            <a:r>
              <a:rPr dirty="0" sz="2000">
                <a:latin typeface="돋움"/>
                <a:cs typeface="돋움"/>
              </a:rPr>
              <a:t>이다</a:t>
            </a:r>
            <a:r>
              <a:rPr dirty="0" sz="2000">
                <a:latin typeface="Times New Roman"/>
                <a:cs typeface="Times New Roman"/>
              </a:rPr>
              <a:t>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돋움"/>
                <a:cs typeface="돋움"/>
              </a:rPr>
              <a:t>단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m</a:t>
            </a:r>
            <a:r>
              <a:rPr dirty="0" sz="2000">
                <a:latin typeface="돋움"/>
                <a:cs typeface="돋움"/>
              </a:rPr>
              <a:t>은</a:t>
            </a:r>
            <a:r>
              <a:rPr dirty="0" sz="2000" spc="-185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그래프의</a:t>
            </a:r>
            <a:r>
              <a:rPr dirty="0" sz="2000" spc="-195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선분의</a:t>
            </a:r>
            <a:r>
              <a:rPr dirty="0" sz="2000" spc="-185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수이다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algn="just" marL="355600" marR="131445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2000">
                <a:latin typeface="돋움"/>
                <a:cs typeface="돋움"/>
              </a:rPr>
              <a:t>프림</a:t>
            </a:r>
            <a:r>
              <a:rPr dirty="0" sz="2000" spc="-180">
                <a:latin typeface="돋움"/>
                <a:cs typeface="돋움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(Prim)</a:t>
            </a:r>
            <a:r>
              <a:rPr dirty="0" sz="2000" spc="-5">
                <a:latin typeface="돋움"/>
                <a:cs typeface="돋움"/>
              </a:rPr>
              <a:t>의</a:t>
            </a:r>
            <a:r>
              <a:rPr dirty="0" sz="2000" spc="-19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최소</a:t>
            </a:r>
            <a:r>
              <a:rPr dirty="0" sz="2000" spc="-175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신장</a:t>
            </a:r>
            <a:r>
              <a:rPr dirty="0" sz="2000" spc="-18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트리</a:t>
            </a:r>
            <a:r>
              <a:rPr dirty="0" sz="2000" spc="-18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알고리즘은</a:t>
            </a:r>
            <a:r>
              <a:rPr dirty="0" sz="2000" spc="-19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최소의</a:t>
            </a:r>
            <a:r>
              <a:rPr dirty="0" sz="2000" spc="-19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가중치로</a:t>
            </a:r>
            <a:r>
              <a:rPr dirty="0" sz="2000" spc="-185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현재까지  만들어진</a:t>
            </a:r>
            <a:r>
              <a:rPr dirty="0" sz="2000" spc="-20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트리에</a:t>
            </a:r>
            <a:r>
              <a:rPr dirty="0" sz="2000" spc="-185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연결되는</a:t>
            </a:r>
            <a:r>
              <a:rPr dirty="0" sz="2000" spc="-20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선분을</a:t>
            </a:r>
            <a:r>
              <a:rPr dirty="0" sz="2000" spc="-185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트리에</a:t>
            </a:r>
            <a:r>
              <a:rPr dirty="0" sz="2000" spc="-185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추가시킨다</a:t>
            </a:r>
            <a:r>
              <a:rPr dirty="0" sz="2000">
                <a:latin typeface="Times New Roman"/>
                <a:cs typeface="Times New Roman"/>
              </a:rPr>
              <a:t>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돋움"/>
                <a:cs typeface="돋움"/>
              </a:rPr>
              <a:t>시간복잡도는  </a:t>
            </a:r>
            <a:r>
              <a:rPr dirty="0" sz="2000" i="1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 i="1">
                <a:latin typeface="Times New Roman"/>
                <a:cs typeface="Times New Roman"/>
              </a:rPr>
              <a:t>n</a:t>
            </a:r>
            <a:r>
              <a:rPr dirty="0" baseline="25641" sz="1950">
                <a:latin typeface="Times New Roman"/>
                <a:cs typeface="Times New Roman"/>
              </a:rPr>
              <a:t>2</a:t>
            </a:r>
            <a:r>
              <a:rPr dirty="0" sz="2000">
                <a:latin typeface="Times New Roman"/>
                <a:cs typeface="Times New Roman"/>
              </a:rPr>
              <a:t>)</a:t>
            </a:r>
            <a:r>
              <a:rPr dirty="0" sz="2000">
                <a:latin typeface="돋움"/>
                <a:cs typeface="돋움"/>
              </a:rPr>
              <a:t>이다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marR="6858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돋움"/>
                <a:cs typeface="돋움"/>
              </a:rPr>
              <a:t>다익스트라 </a:t>
            </a:r>
            <a:r>
              <a:rPr dirty="0" sz="2000" spc="-5">
                <a:latin typeface="Times New Roman"/>
                <a:cs typeface="Times New Roman"/>
              </a:rPr>
              <a:t>(Dijkstra)</a:t>
            </a:r>
            <a:r>
              <a:rPr dirty="0" sz="2000" spc="-5">
                <a:latin typeface="돋움"/>
                <a:cs typeface="돋움"/>
              </a:rPr>
              <a:t>의 </a:t>
            </a:r>
            <a:r>
              <a:rPr dirty="0" sz="2000">
                <a:latin typeface="돋움"/>
                <a:cs typeface="돋움"/>
              </a:rPr>
              <a:t>최단 경로 알고리즘은 출발점으로부터 최단  거리가</a:t>
            </a:r>
            <a:r>
              <a:rPr dirty="0" sz="2000" spc="-18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확정되지</a:t>
            </a:r>
            <a:r>
              <a:rPr dirty="0" sz="2000" spc="-185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않은</a:t>
            </a:r>
            <a:r>
              <a:rPr dirty="0" sz="2000" spc="-18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점들</a:t>
            </a:r>
            <a:r>
              <a:rPr dirty="0" sz="2000" spc="-18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중에서</a:t>
            </a:r>
            <a:r>
              <a:rPr dirty="0" sz="2000" spc="-175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출발점으로부터</a:t>
            </a:r>
            <a:r>
              <a:rPr dirty="0" sz="2000" spc="-20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가장</a:t>
            </a:r>
            <a:r>
              <a:rPr dirty="0" sz="2000" spc="-18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가까운</a:t>
            </a:r>
            <a:r>
              <a:rPr dirty="0" sz="2000" spc="-18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점을  추가하고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돋움"/>
                <a:cs typeface="돋움"/>
              </a:rPr>
              <a:t>그</a:t>
            </a:r>
            <a:r>
              <a:rPr dirty="0" sz="2000" spc="-18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점의</a:t>
            </a:r>
            <a:r>
              <a:rPr dirty="0" sz="2000" spc="-175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최단</a:t>
            </a:r>
            <a:r>
              <a:rPr dirty="0" sz="2000" spc="-18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거리를</a:t>
            </a:r>
            <a:r>
              <a:rPr dirty="0" sz="2000" spc="-18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확정한다</a:t>
            </a:r>
            <a:r>
              <a:rPr dirty="0" sz="2000">
                <a:latin typeface="Times New Roman"/>
                <a:cs typeface="Times New Roman"/>
              </a:rPr>
              <a:t>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돋움"/>
                <a:cs typeface="돋움"/>
              </a:rPr>
              <a:t>시간복잡도는</a:t>
            </a:r>
            <a:r>
              <a:rPr dirty="0" sz="2000" spc="-185">
                <a:latin typeface="돋움"/>
                <a:cs typeface="돋움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 i="1">
                <a:latin typeface="Times New Roman"/>
                <a:cs typeface="Times New Roman"/>
              </a:rPr>
              <a:t>n</a:t>
            </a:r>
            <a:r>
              <a:rPr dirty="0" baseline="25641" sz="1950">
                <a:latin typeface="Times New Roman"/>
                <a:cs typeface="Times New Roman"/>
              </a:rPr>
              <a:t>2</a:t>
            </a:r>
            <a:r>
              <a:rPr dirty="0" sz="2000">
                <a:latin typeface="Times New Roman"/>
                <a:cs typeface="Times New Roman"/>
              </a:rPr>
              <a:t>)</a:t>
            </a:r>
            <a:r>
              <a:rPr dirty="0" sz="2000">
                <a:latin typeface="돋움"/>
                <a:cs typeface="돋움"/>
              </a:rPr>
              <a:t>이다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algn="just" marL="355600" marR="94615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2000">
                <a:latin typeface="돋움"/>
                <a:cs typeface="돋움"/>
              </a:rPr>
              <a:t>부분</a:t>
            </a:r>
            <a:r>
              <a:rPr dirty="0" sz="2000" spc="-18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배낭</a:t>
            </a:r>
            <a:r>
              <a:rPr dirty="0" sz="2000" spc="-180">
                <a:latin typeface="돋움"/>
                <a:cs typeface="돋움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(Fractional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Knapsack)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돋움"/>
                <a:cs typeface="돋움"/>
              </a:rPr>
              <a:t>문제에서는</a:t>
            </a:r>
            <a:r>
              <a:rPr dirty="0" sz="2000" spc="-20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단위</a:t>
            </a:r>
            <a:r>
              <a:rPr dirty="0" sz="2000" spc="-18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무게</a:t>
            </a:r>
            <a:r>
              <a:rPr dirty="0" sz="2000" spc="-18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당</a:t>
            </a:r>
            <a:r>
              <a:rPr dirty="0" sz="2000" spc="-18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가장</a:t>
            </a:r>
            <a:r>
              <a:rPr dirty="0" sz="2000" spc="-18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값나가  는</a:t>
            </a:r>
            <a:r>
              <a:rPr dirty="0" sz="2000" spc="-18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물건을</a:t>
            </a:r>
            <a:r>
              <a:rPr dirty="0" sz="2000" spc="-18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계속해서</a:t>
            </a:r>
            <a:r>
              <a:rPr dirty="0" sz="2000" spc="-185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배낭에</a:t>
            </a:r>
            <a:r>
              <a:rPr dirty="0" sz="2000" spc="-18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담는다</a:t>
            </a:r>
            <a:r>
              <a:rPr dirty="0" sz="2000">
                <a:latin typeface="Times New Roman"/>
                <a:cs typeface="Times New Roman"/>
              </a:rPr>
              <a:t>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돋움"/>
                <a:cs typeface="돋움"/>
              </a:rPr>
              <a:t>마지막엔</a:t>
            </a:r>
            <a:r>
              <a:rPr dirty="0" sz="2000" spc="-18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배낭에</a:t>
            </a:r>
            <a:r>
              <a:rPr dirty="0" sz="2000" spc="-185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넣을</a:t>
            </a:r>
            <a:r>
              <a:rPr dirty="0" sz="2000" spc="-18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수</a:t>
            </a:r>
            <a:r>
              <a:rPr dirty="0" sz="2000" spc="-165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있을</a:t>
            </a:r>
            <a:r>
              <a:rPr dirty="0" sz="2000" spc="-18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만  큼만</a:t>
            </a:r>
            <a:r>
              <a:rPr dirty="0" sz="2000" spc="-175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물건을</a:t>
            </a:r>
            <a:r>
              <a:rPr dirty="0" sz="2000" spc="-175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부분적으로</a:t>
            </a:r>
            <a:r>
              <a:rPr dirty="0" sz="2000" spc="-18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배낭에</a:t>
            </a:r>
            <a:r>
              <a:rPr dirty="0" sz="2000" spc="-185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담는다</a:t>
            </a:r>
            <a:r>
              <a:rPr dirty="0" sz="2000">
                <a:latin typeface="Times New Roman"/>
                <a:cs typeface="Times New Roman"/>
              </a:rPr>
              <a:t>. </a:t>
            </a:r>
            <a:r>
              <a:rPr dirty="0" sz="2000">
                <a:latin typeface="돋움"/>
                <a:cs typeface="돋움"/>
              </a:rPr>
              <a:t>시간복잡도는</a:t>
            </a:r>
            <a:r>
              <a:rPr dirty="0" sz="2000" spc="-195">
                <a:latin typeface="돋움"/>
                <a:cs typeface="돋움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O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5" i="1">
                <a:latin typeface="Times New Roman"/>
                <a:cs typeface="Times New Roman"/>
              </a:rPr>
              <a:t>n</a:t>
            </a:r>
            <a:r>
              <a:rPr dirty="0" sz="2000" spc="-5">
                <a:latin typeface="Times New Roman"/>
                <a:cs typeface="Times New Roman"/>
              </a:rPr>
              <a:t>log</a:t>
            </a:r>
            <a:r>
              <a:rPr dirty="0" sz="2000" spc="-5" i="1">
                <a:latin typeface="Times New Roman"/>
                <a:cs typeface="Times New Roman"/>
              </a:rPr>
              <a:t>n</a:t>
            </a:r>
            <a:r>
              <a:rPr dirty="0" sz="2000" spc="-5">
                <a:latin typeface="Times New Roman"/>
                <a:cs typeface="Times New Roman"/>
              </a:rPr>
              <a:t>)</a:t>
            </a:r>
            <a:r>
              <a:rPr dirty="0" sz="2000" spc="-5">
                <a:latin typeface="돋움"/>
                <a:cs typeface="돋움"/>
              </a:rPr>
              <a:t>이다</a:t>
            </a:r>
            <a:r>
              <a:rPr dirty="0" sz="2000" spc="-5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146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1158" y="366140"/>
            <a:ext cx="12833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요약</a:t>
            </a:r>
            <a:r>
              <a:rPr dirty="0" spc="-395"/>
              <a:t> </a:t>
            </a:r>
            <a:r>
              <a:rPr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03045"/>
            <a:ext cx="7989570" cy="447103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355600" marR="33655" indent="-342900">
              <a:lnSpc>
                <a:spcPct val="90000"/>
              </a:lnSpc>
              <a:spcBef>
                <a:spcPts val="3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돋움"/>
                <a:cs typeface="돋움"/>
              </a:rPr>
              <a:t>집합</a:t>
            </a:r>
            <a:r>
              <a:rPr dirty="0" sz="2400" spc="-200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커버</a:t>
            </a:r>
            <a:r>
              <a:rPr dirty="0" sz="2400" spc="-200">
                <a:latin typeface="돋움"/>
                <a:cs typeface="돋움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(Set</a:t>
            </a:r>
            <a:r>
              <a:rPr dirty="0" sz="2400" spc="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Cover)</a:t>
            </a:r>
            <a:r>
              <a:rPr dirty="0" sz="2400" spc="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돋움"/>
                <a:cs typeface="돋움"/>
              </a:rPr>
              <a:t>문제는</a:t>
            </a:r>
            <a:r>
              <a:rPr dirty="0" sz="2400" spc="-200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근사</a:t>
            </a:r>
            <a:r>
              <a:rPr dirty="0" sz="2400" spc="-200">
                <a:latin typeface="돋움"/>
                <a:cs typeface="돋움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(Approximation)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돋움"/>
                <a:cs typeface="돋움"/>
              </a:rPr>
              <a:t>알고리  </a:t>
            </a:r>
            <a:r>
              <a:rPr dirty="0" sz="2400">
                <a:latin typeface="돋움"/>
                <a:cs typeface="돋움"/>
              </a:rPr>
              <a:t>즘을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이용하여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근사해를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찾는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것이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보다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실질적이다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</a:t>
            </a:r>
            <a:r>
              <a:rPr dirty="0" sz="2400" spc="-5">
                <a:latin typeface="돋움"/>
                <a:cs typeface="돋움"/>
              </a:rPr>
              <a:t>의  </a:t>
            </a:r>
            <a:r>
              <a:rPr dirty="0" sz="2400">
                <a:latin typeface="돋움"/>
                <a:cs typeface="돋움"/>
              </a:rPr>
              <a:t>원소들을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가장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많이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포함하고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있는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집합을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항상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</a:t>
            </a:r>
            <a:r>
              <a:rPr dirty="0" sz="2400" spc="-5">
                <a:latin typeface="돋움"/>
                <a:cs typeface="돋움"/>
              </a:rPr>
              <a:t>에서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선  </a:t>
            </a:r>
            <a:r>
              <a:rPr dirty="0" sz="2400" spc="-5">
                <a:latin typeface="돋움"/>
                <a:cs typeface="돋움"/>
              </a:rPr>
              <a:t>택한다</a:t>
            </a:r>
            <a:r>
              <a:rPr dirty="0" sz="2400" spc="-5">
                <a:latin typeface="Times New Roman"/>
                <a:cs typeface="Times New Roman"/>
              </a:rPr>
              <a:t>. </a:t>
            </a:r>
            <a:r>
              <a:rPr dirty="0" sz="2400">
                <a:latin typeface="돋움"/>
                <a:cs typeface="돋움"/>
              </a:rPr>
              <a:t>시간복잡도는</a:t>
            </a:r>
            <a:r>
              <a:rPr dirty="0" sz="2400" spc="-200">
                <a:latin typeface="돋움"/>
                <a:cs typeface="돋움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O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n</a:t>
            </a:r>
            <a:r>
              <a:rPr dirty="0" baseline="24305" sz="2400" spc="-7">
                <a:latin typeface="Times New Roman"/>
                <a:cs typeface="Times New Roman"/>
              </a:rPr>
              <a:t>3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r>
              <a:rPr dirty="0" sz="2400" spc="-5">
                <a:latin typeface="돋움"/>
                <a:cs typeface="돋움"/>
              </a:rPr>
              <a:t>이다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marR="60960" indent="-342900">
              <a:lnSpc>
                <a:spcPts val="2590"/>
              </a:lnSpc>
              <a:spcBef>
                <a:spcPts val="183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돋움"/>
                <a:cs typeface="돋움"/>
              </a:rPr>
              <a:t>작업 스케줄링 </a:t>
            </a:r>
            <a:r>
              <a:rPr dirty="0" sz="2400" spc="-5">
                <a:latin typeface="Times New Roman"/>
                <a:cs typeface="Times New Roman"/>
              </a:rPr>
              <a:t>(Job </a:t>
            </a:r>
            <a:r>
              <a:rPr dirty="0" sz="2400">
                <a:latin typeface="Times New Roman"/>
                <a:cs typeface="Times New Roman"/>
              </a:rPr>
              <a:t>Scheduling) </a:t>
            </a:r>
            <a:r>
              <a:rPr dirty="0" sz="2400">
                <a:latin typeface="돋움"/>
                <a:cs typeface="돋움"/>
              </a:rPr>
              <a:t>문제는 빠른 시작시간 작  업</a:t>
            </a:r>
            <a:r>
              <a:rPr dirty="0" sz="2400" spc="-19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먼저</a:t>
            </a:r>
            <a:r>
              <a:rPr dirty="0" sz="2400" spc="-195">
                <a:latin typeface="돋움"/>
                <a:cs typeface="돋움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(Earliest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start</a:t>
            </a:r>
            <a:r>
              <a:rPr dirty="0" sz="2400" spc="-10">
                <a:latin typeface="Times New Roman"/>
                <a:cs typeface="Times New Roman"/>
              </a:rPr>
              <a:t> time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first)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돋움"/>
                <a:cs typeface="돋움"/>
              </a:rPr>
              <a:t>배정하는</a:t>
            </a:r>
            <a:r>
              <a:rPr dirty="0" sz="2400" spc="-195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그리디</a:t>
            </a:r>
            <a:r>
              <a:rPr dirty="0" sz="2400" spc="-195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알고리즘  으로 최적해를 찾는다</a:t>
            </a:r>
            <a:r>
              <a:rPr dirty="0" sz="2400" spc="-5">
                <a:latin typeface="Times New Roman"/>
                <a:cs typeface="Times New Roman"/>
              </a:rPr>
              <a:t>. </a:t>
            </a:r>
            <a:r>
              <a:rPr dirty="0" sz="2400" spc="-5">
                <a:latin typeface="돋움"/>
                <a:cs typeface="돋움"/>
              </a:rPr>
              <a:t>시간복잡도는 </a:t>
            </a:r>
            <a:r>
              <a:rPr dirty="0" sz="2400" spc="-5" i="1">
                <a:latin typeface="Times New Roman"/>
                <a:cs typeface="Times New Roman"/>
              </a:rPr>
              <a:t>O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n</a:t>
            </a:r>
            <a:r>
              <a:rPr dirty="0" sz="2400" spc="-5">
                <a:latin typeface="Times New Roman"/>
                <a:cs typeface="Times New Roman"/>
              </a:rPr>
              <a:t>log</a:t>
            </a:r>
            <a:r>
              <a:rPr dirty="0" sz="2400" spc="-5" i="1">
                <a:latin typeface="Times New Roman"/>
                <a:cs typeface="Times New Roman"/>
              </a:rPr>
              <a:t>n</a:t>
            </a:r>
            <a:r>
              <a:rPr dirty="0" sz="2400" spc="-5">
                <a:latin typeface="Times New Roman"/>
                <a:cs typeface="Times New Roman"/>
              </a:rPr>
              <a:t>) + </a:t>
            </a:r>
            <a:r>
              <a:rPr dirty="0" sz="2400" spc="-5" i="1">
                <a:latin typeface="Times New Roman"/>
                <a:cs typeface="Times New Roman"/>
              </a:rPr>
              <a:t>O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mn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r>
              <a:rPr dirty="0" sz="2400" spc="-5">
                <a:latin typeface="돋움"/>
                <a:cs typeface="돋움"/>
              </a:rPr>
              <a:t>이  다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n</a:t>
            </a:r>
            <a:r>
              <a:rPr dirty="0" sz="2400" spc="-5">
                <a:latin typeface="돋움"/>
                <a:cs typeface="돋움"/>
              </a:rPr>
              <a:t>은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작업의</a:t>
            </a:r>
            <a:r>
              <a:rPr dirty="0" sz="2400" spc="-204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수이고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 spc="-5" i="1">
                <a:latin typeface="Times New Roman"/>
                <a:cs typeface="Times New Roman"/>
              </a:rPr>
              <a:t>m</a:t>
            </a:r>
            <a:r>
              <a:rPr dirty="0" sz="2400" spc="-5">
                <a:latin typeface="돋움"/>
                <a:cs typeface="돋움"/>
              </a:rPr>
              <a:t>은</a:t>
            </a:r>
            <a:r>
              <a:rPr dirty="0" sz="2400" spc="-19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기계의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수이다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algn="just" marL="355600" marR="5080" indent="-342900">
              <a:lnSpc>
                <a:spcPts val="2590"/>
              </a:lnSpc>
              <a:spcBef>
                <a:spcPts val="1810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2400">
                <a:latin typeface="돋움"/>
                <a:cs typeface="돋움"/>
              </a:rPr>
              <a:t>허프만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(Huffman)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돋움"/>
                <a:cs typeface="돋움"/>
              </a:rPr>
              <a:t>압축은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파일에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빈번히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나타나는</a:t>
            </a:r>
            <a:r>
              <a:rPr dirty="0" sz="2400" spc="-22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문자에  는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짧은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이진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코드를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할당하고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돋움"/>
                <a:cs typeface="돋움"/>
              </a:rPr>
              <a:t>드물게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나타나는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문자에는  긴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이진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코드를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할당한다</a:t>
            </a:r>
            <a:r>
              <a:rPr dirty="0" sz="2400">
                <a:latin typeface="Times New Roman"/>
                <a:cs typeface="Times New Roman"/>
              </a:rPr>
              <a:t>.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>
                <a:latin typeface="돋움"/>
                <a:cs typeface="돋움"/>
              </a:rPr>
              <a:t>이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문자의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수일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때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돋움"/>
                <a:cs typeface="돋움"/>
              </a:rPr>
              <a:t>시간복잡도  는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O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n</a:t>
            </a:r>
            <a:r>
              <a:rPr dirty="0" sz="2400" spc="-5">
                <a:latin typeface="Times New Roman"/>
                <a:cs typeface="Times New Roman"/>
              </a:rPr>
              <a:t>log</a:t>
            </a:r>
            <a:r>
              <a:rPr dirty="0" sz="2400" spc="-5" i="1">
                <a:latin typeface="Times New Roman"/>
                <a:cs typeface="Times New Roman"/>
              </a:rPr>
              <a:t>n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r>
              <a:rPr dirty="0" sz="2400" spc="-5">
                <a:latin typeface="돋움"/>
                <a:cs typeface="돋움"/>
              </a:rPr>
              <a:t>이다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105" y="366140"/>
            <a:ext cx="36391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imes New Roman"/>
                <a:cs typeface="Times New Roman"/>
              </a:rPr>
              <a:t>4.2 </a:t>
            </a:r>
            <a:r>
              <a:rPr dirty="0" spc="35" b="1">
                <a:latin typeface="돋움"/>
                <a:cs typeface="돋움"/>
              </a:rPr>
              <a:t>최소 신장</a:t>
            </a:r>
            <a:r>
              <a:rPr dirty="0" spc="-855" b="1">
                <a:latin typeface="돋움"/>
                <a:cs typeface="돋움"/>
              </a:rPr>
              <a:t> </a:t>
            </a:r>
            <a:r>
              <a:rPr dirty="0" spc="10" b="1">
                <a:latin typeface="돋움"/>
                <a:cs typeface="돋움"/>
              </a:rPr>
              <a:t>트리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94637"/>
            <a:ext cx="8104505" cy="3347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최소 신장 트리 </a:t>
            </a:r>
            <a:r>
              <a:rPr dirty="0" sz="2800" spc="-5">
                <a:latin typeface="Times New Roman"/>
                <a:cs typeface="Times New Roman"/>
              </a:rPr>
              <a:t>(Minimum Spanning </a:t>
            </a:r>
            <a:r>
              <a:rPr dirty="0" sz="2800" spc="-20">
                <a:latin typeface="Times New Roman"/>
                <a:cs typeface="Times New Roman"/>
              </a:rPr>
              <a:t>Tree): </a:t>
            </a:r>
            <a:r>
              <a:rPr dirty="0" sz="2800" spc="-5">
                <a:latin typeface="돋움"/>
                <a:cs typeface="돋움"/>
              </a:rPr>
              <a:t>주어진  가중치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그래프에서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사이클이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없이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모든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점들을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연  결시킨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트리들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중</a:t>
            </a:r>
            <a:r>
              <a:rPr dirty="0" sz="2800" spc="-254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선분들의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가중치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합이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최소인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트  리</a:t>
            </a:r>
            <a:endParaRPr sz="2800">
              <a:latin typeface="돋움"/>
              <a:cs typeface="돋움"/>
            </a:endParaRPr>
          </a:p>
          <a:p>
            <a:pPr marL="355600" marR="104139" indent="-3429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Times New Roman"/>
                <a:cs typeface="Times New Roman"/>
              </a:rPr>
              <a:t>(a)</a:t>
            </a:r>
            <a:r>
              <a:rPr dirty="0" sz="2400">
                <a:latin typeface="돋움"/>
                <a:cs typeface="돋움"/>
              </a:rPr>
              <a:t>주어진</a:t>
            </a:r>
            <a:r>
              <a:rPr dirty="0" sz="2400" spc="-22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가중치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그래프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(b)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돋움"/>
                <a:cs typeface="돋움"/>
              </a:rPr>
              <a:t>최소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신장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트리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(c),(d)</a:t>
            </a:r>
            <a:r>
              <a:rPr dirty="0" sz="2400">
                <a:latin typeface="돋움"/>
                <a:cs typeface="돋움"/>
              </a:rPr>
              <a:t>는</a:t>
            </a:r>
            <a:r>
              <a:rPr dirty="0" sz="2400" spc="-24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최소  </a:t>
            </a:r>
            <a:r>
              <a:rPr dirty="0" sz="2400" spc="-5">
                <a:latin typeface="돋움"/>
                <a:cs typeface="돋움"/>
              </a:rPr>
              <a:t>신장 트리</a:t>
            </a:r>
            <a:r>
              <a:rPr dirty="0" sz="2400" spc="-409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아님</a:t>
            </a:r>
            <a:endParaRPr sz="2400">
              <a:latin typeface="돋움"/>
              <a:cs typeface="돋움"/>
            </a:endParaRPr>
          </a:p>
          <a:p>
            <a:pPr marL="756285" marR="192405" indent="-28702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Arial"/>
                <a:cs typeface="Arial"/>
              </a:rPr>
              <a:t>–</a:t>
            </a:r>
            <a:r>
              <a:rPr dirty="0" sz="2400" spc="229">
                <a:latin typeface="Arial"/>
                <a:cs typeface="Arial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(c)</a:t>
            </a:r>
            <a:r>
              <a:rPr dirty="0" sz="2400">
                <a:latin typeface="돋움"/>
                <a:cs typeface="돋움"/>
              </a:rPr>
              <a:t>는</a:t>
            </a:r>
            <a:r>
              <a:rPr dirty="0" sz="2400" spc="-22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가중치의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합이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(b)</a:t>
            </a:r>
            <a:r>
              <a:rPr dirty="0" sz="2400">
                <a:latin typeface="돋움"/>
                <a:cs typeface="돋움"/>
              </a:rPr>
              <a:t>보다</a:t>
            </a:r>
            <a:r>
              <a:rPr dirty="0" sz="2400" spc="-22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크고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(d)</a:t>
            </a:r>
            <a:r>
              <a:rPr dirty="0" sz="2400">
                <a:latin typeface="돋움"/>
                <a:cs typeface="돋움"/>
              </a:rPr>
              <a:t>는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트리가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주어진  그래프의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모든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노드를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포함하지</a:t>
            </a:r>
            <a:r>
              <a:rPr dirty="0" sz="2400" spc="-204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않고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있다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6001613"/>
            <a:ext cx="363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(a)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9775" y="6001613"/>
            <a:ext cx="381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(b)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42228" y="6001613"/>
            <a:ext cx="363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(c)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52409" y="6001613"/>
            <a:ext cx="381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(d)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204" y="4724400"/>
            <a:ext cx="9000744" cy="1394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7880"/>
            <a:ext cx="8015605" cy="26625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주어진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그래프의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신장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트리를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찾으려면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사이클이  </a:t>
            </a:r>
            <a:r>
              <a:rPr dirty="0" sz="2800" spc="-5">
                <a:latin typeface="돋움"/>
                <a:cs typeface="돋움"/>
              </a:rPr>
              <a:t>없도록 모든 점을 연결시키면 된다</a:t>
            </a:r>
            <a:r>
              <a:rPr dirty="0" sz="2800" spc="-5">
                <a:latin typeface="Times New Roman"/>
                <a:cs typeface="Times New Roman"/>
              </a:rPr>
              <a:t>. </a:t>
            </a:r>
            <a:r>
              <a:rPr dirty="0" sz="2800" spc="-5">
                <a:latin typeface="돋움"/>
                <a:cs typeface="돋움"/>
              </a:rPr>
              <a:t>그래프의 점  의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수가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돋움"/>
                <a:cs typeface="돋움"/>
              </a:rPr>
              <a:t>이면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5">
                <a:latin typeface="돋움"/>
                <a:cs typeface="돋움"/>
              </a:rPr>
              <a:t>신장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트리에는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정확히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C00000"/>
                </a:solidFill>
                <a:latin typeface="Times New Roman"/>
                <a:cs typeface="Times New Roman"/>
              </a:rPr>
              <a:t>(n-1)</a:t>
            </a:r>
            <a:r>
              <a:rPr dirty="0" sz="2800" spc="-5">
                <a:solidFill>
                  <a:srgbClr val="C00000"/>
                </a:solidFill>
                <a:latin typeface="돋움"/>
                <a:cs typeface="돋움"/>
              </a:rPr>
              <a:t>개의</a:t>
            </a:r>
            <a:r>
              <a:rPr dirty="0" sz="2800" spc="-250">
                <a:solidFill>
                  <a:srgbClr val="C00000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C00000"/>
                </a:solidFill>
                <a:latin typeface="돋움"/>
                <a:cs typeface="돋움"/>
              </a:rPr>
              <a:t>선  분</a:t>
            </a:r>
            <a:r>
              <a:rPr dirty="0" sz="2800" spc="-5">
                <a:latin typeface="돋움"/>
                <a:cs typeface="돋움"/>
              </a:rPr>
              <a:t>이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있다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762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트리에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선분을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하나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C00000"/>
                </a:solidFill>
                <a:latin typeface="돋움"/>
                <a:cs typeface="돋움"/>
              </a:rPr>
              <a:t>추가</a:t>
            </a:r>
            <a:r>
              <a:rPr dirty="0" sz="2800" spc="-5">
                <a:latin typeface="돋움"/>
                <a:cs typeface="돋움"/>
              </a:rPr>
              <a:t>시키면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5">
                <a:latin typeface="돋움"/>
                <a:cs typeface="돋움"/>
              </a:rPr>
              <a:t>반드시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C00000"/>
                </a:solidFill>
                <a:latin typeface="돋움"/>
                <a:cs typeface="돋움"/>
              </a:rPr>
              <a:t>사이클이  만들어진다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0008" y="4004436"/>
            <a:ext cx="8370380" cy="1764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717880"/>
            <a:ext cx="8012430" cy="35159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최소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신장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트리를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찾는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대표적인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그리디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알고리즘  </a:t>
            </a:r>
            <a:r>
              <a:rPr dirty="0" sz="2800" spc="-5">
                <a:latin typeface="돋움"/>
                <a:cs typeface="돋움"/>
              </a:rPr>
              <a:t>으로는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크러스컬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(Kruskal)</a:t>
            </a:r>
            <a:r>
              <a:rPr dirty="0" sz="2800" spc="-5">
                <a:latin typeface="돋움"/>
                <a:cs typeface="돋움"/>
              </a:rPr>
              <a:t>과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프림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(Prim) </a:t>
            </a:r>
            <a:r>
              <a:rPr dirty="0" sz="2800" spc="-5">
                <a:latin typeface="돋움"/>
                <a:cs typeface="돋움"/>
              </a:rPr>
              <a:t>알고리  즘이 있다</a:t>
            </a:r>
            <a:r>
              <a:rPr dirty="0" sz="2800" spc="-5">
                <a:latin typeface="Times New Roman"/>
                <a:cs typeface="Times New Roman"/>
              </a:rPr>
              <a:t>. </a:t>
            </a:r>
            <a:r>
              <a:rPr dirty="0" sz="2800" spc="-5">
                <a:latin typeface="돋움"/>
                <a:cs typeface="돋움"/>
              </a:rPr>
              <a:t>알고리즘의 입력은 </a:t>
            </a:r>
            <a:r>
              <a:rPr dirty="0" sz="2800" spc="-5"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돋움"/>
                <a:cs typeface="돋움"/>
              </a:rPr>
              <a:t>개의 연결요소  </a:t>
            </a:r>
            <a:r>
              <a:rPr dirty="0" sz="2800" spc="-5">
                <a:latin typeface="Times New Roman"/>
                <a:cs typeface="Times New Roman"/>
              </a:rPr>
              <a:t>(connected component)</a:t>
            </a:r>
            <a:r>
              <a:rPr dirty="0" sz="2800" spc="-5">
                <a:latin typeface="돋움"/>
                <a:cs typeface="돋움"/>
              </a:rPr>
              <a:t>로 된 가중치</a:t>
            </a:r>
            <a:r>
              <a:rPr dirty="0" sz="2800" spc="-70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그래프이다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93345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크러스컬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알고리즘은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가중치가</a:t>
            </a:r>
            <a:r>
              <a:rPr dirty="0" sz="2800" spc="-254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가장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작은</a:t>
            </a:r>
            <a:r>
              <a:rPr dirty="0" sz="2800" spc="-25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선분이  사이클을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만들지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않을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때에만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‘욕심내어’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그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선분  을 추가시킨다</a:t>
            </a:r>
            <a:r>
              <a:rPr dirty="0" sz="2800" spc="-5">
                <a:latin typeface="Times New Roman"/>
                <a:cs typeface="Times New Roman"/>
              </a:rPr>
              <a:t>. </a:t>
            </a:r>
            <a:r>
              <a:rPr dirty="0" sz="2800" spc="-5">
                <a:latin typeface="돋움"/>
                <a:cs typeface="돋움"/>
              </a:rPr>
              <a:t>다음은 크러스컬의 최소 신장 트  리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알고리즘이다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8341359" y="6448280"/>
            <a:ext cx="279400" cy="171594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01600">
              <a:lnSpc>
                <a:spcPts val="1410"/>
              </a:lnSpc>
              <a:defRPr/>
            </a:pPr>
            <a:fld id="{81D60167-4931-47E6-BA6A-407CBD079E47}" type="slidenum">
              <a:rPr lang="en-US"/>
              <a:pPr marL="101600">
                <a:lnSpc>
                  <a:spcPts val="1410"/>
                </a:lnSpc>
                <a:defRPr/>
              </a:pPr>
              <a:t>18</a:t>
            </a:fld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535940" y="355219"/>
            <a:ext cx="1960880" cy="359156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300"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Kru</a:t>
            </a:r>
            <a:r>
              <a:rPr sz="2300" b="0" spc="0"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sz="2300"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ka</a:t>
            </a:r>
            <a:r>
              <a:rPr sz="2300" b="0" spc="-10"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sz="2300"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MS</a:t>
            </a:r>
            <a:r>
              <a:rPr sz="2300" b="0" spc="0"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2300">
                <a:latin typeface="Times New Roman"/>
                <a:ea typeface="+mn-ea"/>
                <a:cs typeface="Times New Roman"/>
              </a:rPr>
              <a:t>(G)</a:t>
            </a:r>
            <a:endParaRPr sz="2300"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877951"/>
            <a:ext cx="8058150" cy="15318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sz="2000">
                <a:latin typeface="돋움"/>
                <a:ea typeface="+mj-ea"/>
                <a:cs typeface="돋움"/>
              </a:rPr>
              <a:t>입력</a:t>
            </a:r>
            <a:r>
              <a:rPr sz="2000">
                <a:latin typeface="Times New Roman"/>
                <a:ea typeface="+mn-ea"/>
                <a:cs typeface="Times New Roman"/>
              </a:rPr>
              <a:t>: </a:t>
            </a:r>
            <a:r>
              <a:rPr sz="2000">
                <a:latin typeface="돋움"/>
                <a:ea typeface="+mj-ea"/>
                <a:cs typeface="돋움"/>
              </a:rPr>
              <a:t>가중치 그래프</a:t>
            </a:r>
            <a:r>
              <a:rPr sz="2000" b="0" spc="-390">
                <a:latin typeface="돋움"/>
                <a:ea typeface="+mj-ea"/>
                <a:cs typeface="돋움"/>
              </a:rPr>
              <a:t> </a:t>
            </a:r>
            <a:r>
              <a:rPr sz="2000" b="0" spc="-30">
                <a:latin typeface="Times New Roman"/>
                <a:ea typeface="+mn-ea"/>
                <a:cs typeface="Times New Roman"/>
              </a:rPr>
              <a:t>G=(V,E), </a:t>
            </a:r>
            <a:r>
              <a:rPr sz="2000" b="0" spc="-5">
                <a:latin typeface="Times New Roman"/>
                <a:ea typeface="+mn-ea"/>
                <a:cs typeface="Times New Roman"/>
              </a:rPr>
              <a:t>|V|=n </a:t>
            </a:r>
            <a:r>
              <a:rPr sz="2000">
                <a:latin typeface="Times New Roman"/>
                <a:ea typeface="+mn-ea"/>
                <a:cs typeface="Times New Roman"/>
              </a:rPr>
              <a:t>, </a:t>
            </a:r>
            <a:r>
              <a:rPr sz="2000" b="0" spc="-5">
                <a:latin typeface="Times New Roman"/>
                <a:ea typeface="+mn-ea"/>
                <a:cs typeface="Times New Roman"/>
              </a:rPr>
              <a:t>|E|=m</a:t>
            </a:r>
            <a:endParaRPr sz="2000" b="0" spc="-5">
              <a:latin typeface="Times New Roman"/>
              <a:ea typeface="+mn-ea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z="2000">
                <a:latin typeface="돋움"/>
                <a:ea typeface="+mj-ea"/>
                <a:cs typeface="돋움"/>
              </a:rPr>
              <a:t>출력</a:t>
            </a:r>
            <a:r>
              <a:rPr sz="2000">
                <a:latin typeface="Times New Roman"/>
                <a:ea typeface="+mn-ea"/>
                <a:cs typeface="Times New Roman"/>
              </a:rPr>
              <a:t>:</a:t>
            </a:r>
            <a:r>
              <a:rPr sz="2000" b="0" spc="-20">
                <a:latin typeface="Times New Roman"/>
                <a:ea typeface="+mn-ea"/>
                <a:cs typeface="Times New Roman"/>
              </a:rPr>
              <a:t> </a:t>
            </a:r>
            <a:r>
              <a:rPr sz="2000">
                <a:latin typeface="돋움"/>
                <a:ea typeface="+mj-ea"/>
                <a:cs typeface="돋움"/>
              </a:rPr>
              <a:t>최소</a:t>
            </a:r>
            <a:r>
              <a:rPr sz="2000" b="0" spc="-185">
                <a:latin typeface="돋움"/>
                <a:ea typeface="+mj-ea"/>
                <a:cs typeface="돋움"/>
              </a:rPr>
              <a:t> </a:t>
            </a:r>
            <a:r>
              <a:rPr sz="2000">
                <a:latin typeface="돋움"/>
                <a:ea typeface="+mj-ea"/>
                <a:cs typeface="돋움"/>
              </a:rPr>
              <a:t>신장</a:t>
            </a:r>
            <a:r>
              <a:rPr sz="2000" b="0" spc="-185">
                <a:latin typeface="돋움"/>
                <a:ea typeface="+mj-ea"/>
                <a:cs typeface="돋움"/>
              </a:rPr>
              <a:t> </a:t>
            </a:r>
            <a:r>
              <a:rPr sz="2000">
                <a:latin typeface="돋움"/>
                <a:ea typeface="+mj-ea"/>
                <a:cs typeface="돋움"/>
              </a:rPr>
              <a:t>트리</a:t>
            </a:r>
            <a:r>
              <a:rPr sz="2000" b="0" spc="-215">
                <a:latin typeface="돋움"/>
                <a:ea typeface="+mj-ea"/>
                <a:cs typeface="돋움"/>
              </a:rPr>
              <a:t> </a:t>
            </a:r>
            <a:r>
              <a:rPr sz="2000">
                <a:latin typeface="Times New Roman"/>
                <a:ea typeface="+mn-ea"/>
                <a:cs typeface="Times New Roman"/>
              </a:rPr>
              <a:t>T</a:t>
            </a:r>
            <a:endParaRPr sz="2000">
              <a:latin typeface="Times New Roman"/>
              <a:ea typeface="+mn-ea"/>
              <a:cs typeface="Times New Roman"/>
            </a:endParaRPr>
          </a:p>
          <a:p>
            <a:pPr marL="277495" marR="5080" indent="-265430">
              <a:lnSpc>
                <a:spcPct val="100000"/>
              </a:lnSpc>
              <a:spcBef>
                <a:spcPts val="1789"/>
              </a:spcBef>
              <a:defRPr/>
            </a:pPr>
            <a:r>
              <a:rPr sz="2200" b="0" spc="-5">
                <a:latin typeface="Times New Roman"/>
                <a:ea typeface="+mn-ea"/>
                <a:cs typeface="Times New Roman"/>
              </a:rPr>
              <a:t>1.</a:t>
            </a:r>
            <a:r>
              <a:rPr sz="2200" b="0" spc="-15">
                <a:latin typeface="Times New Roman"/>
                <a:ea typeface="+mn-ea"/>
                <a:cs typeface="Times New Roman"/>
              </a:rPr>
              <a:t> </a:t>
            </a:r>
            <a:r>
              <a:rPr sz="2200" b="0" spc="-5">
                <a:latin typeface="돋움"/>
                <a:ea typeface="+mj-ea"/>
                <a:cs typeface="돋움"/>
              </a:rPr>
              <a:t>가중치의</a:t>
            </a:r>
            <a:r>
              <a:rPr sz="2200" b="0" spc="-190">
                <a:latin typeface="돋움"/>
                <a:ea typeface="+mj-ea"/>
                <a:cs typeface="돋움"/>
              </a:rPr>
              <a:t> </a:t>
            </a:r>
            <a:r>
              <a:rPr sz="2200" b="0" spc="-5">
                <a:latin typeface="돋움"/>
                <a:ea typeface="+mj-ea"/>
                <a:cs typeface="돋움"/>
              </a:rPr>
              <a:t>오름차순으로</a:t>
            </a:r>
            <a:r>
              <a:rPr sz="2200" b="0" spc="-170">
                <a:latin typeface="돋움"/>
                <a:ea typeface="+mj-ea"/>
                <a:cs typeface="돋움"/>
              </a:rPr>
              <a:t> </a:t>
            </a:r>
            <a:r>
              <a:rPr sz="2200" b="0" spc="-5">
                <a:latin typeface="돋움"/>
                <a:ea typeface="+mj-ea"/>
                <a:cs typeface="돋움"/>
              </a:rPr>
              <a:t>선분들을</a:t>
            </a:r>
            <a:r>
              <a:rPr sz="2200" b="0" spc="-170">
                <a:latin typeface="돋움"/>
                <a:ea typeface="+mj-ea"/>
                <a:cs typeface="돋움"/>
              </a:rPr>
              <a:t> </a:t>
            </a:r>
            <a:r>
              <a:rPr sz="2200" b="0" spc="-5">
                <a:latin typeface="돋움"/>
                <a:ea typeface="+mj-ea"/>
                <a:cs typeface="돋움"/>
              </a:rPr>
              <a:t>정렬한다</a:t>
            </a:r>
            <a:r>
              <a:rPr sz="2200" b="0" spc="-5">
                <a:latin typeface="Times New Roman"/>
                <a:ea typeface="+mn-ea"/>
                <a:cs typeface="Times New Roman"/>
              </a:rPr>
              <a:t>.</a:t>
            </a:r>
            <a:r>
              <a:rPr sz="2200" b="0" spc="0">
                <a:latin typeface="Times New Roman"/>
                <a:ea typeface="+mn-ea"/>
                <a:cs typeface="Times New Roman"/>
              </a:rPr>
              <a:t> </a:t>
            </a:r>
            <a:r>
              <a:rPr sz="2200" b="0" spc="-5">
                <a:latin typeface="돋움"/>
                <a:ea typeface="+mj-ea"/>
                <a:cs typeface="돋움"/>
              </a:rPr>
              <a:t>정렬된</a:t>
            </a:r>
            <a:r>
              <a:rPr sz="2200" b="0" spc="-195">
                <a:latin typeface="돋움"/>
                <a:ea typeface="+mj-ea"/>
                <a:cs typeface="돋움"/>
              </a:rPr>
              <a:t> </a:t>
            </a:r>
            <a:r>
              <a:rPr sz="2200" b="0" spc="-5">
                <a:latin typeface="돋움"/>
                <a:ea typeface="+mj-ea"/>
                <a:cs typeface="돋움"/>
              </a:rPr>
              <a:t>선분</a:t>
            </a:r>
            <a:r>
              <a:rPr sz="2200" b="0" spc="-185">
                <a:latin typeface="돋움"/>
                <a:ea typeface="+mj-ea"/>
                <a:cs typeface="돋움"/>
              </a:rPr>
              <a:t> </a:t>
            </a:r>
            <a:r>
              <a:rPr sz="2200" b="0" spc="-5">
                <a:latin typeface="돋움"/>
                <a:ea typeface="+mj-ea"/>
                <a:cs typeface="돋움"/>
              </a:rPr>
              <a:t>리스트  를 </a:t>
            </a:r>
            <a:r>
              <a:rPr sz="2200" b="0" spc="-5">
                <a:latin typeface="Times New Roman"/>
                <a:ea typeface="+mn-ea"/>
                <a:cs typeface="Times New Roman"/>
              </a:rPr>
              <a:t>L</a:t>
            </a:r>
            <a:r>
              <a:rPr sz="2200" b="0" spc="-5">
                <a:latin typeface="돋움"/>
                <a:ea typeface="+mj-ea"/>
                <a:cs typeface="돋움"/>
              </a:rPr>
              <a:t>이라고</a:t>
            </a:r>
            <a:r>
              <a:rPr sz="2200" b="0" spc="-360">
                <a:latin typeface="돋움"/>
                <a:ea typeface="+mj-ea"/>
                <a:cs typeface="돋움"/>
              </a:rPr>
              <a:t> </a:t>
            </a:r>
            <a:r>
              <a:rPr sz="2200" b="0" spc="-5">
                <a:latin typeface="돋움"/>
                <a:ea typeface="+mj-ea"/>
                <a:cs typeface="돋움"/>
              </a:rPr>
              <a:t>하자</a:t>
            </a:r>
            <a:r>
              <a:rPr sz="2200" b="0" spc="-5">
                <a:latin typeface="Times New Roman"/>
                <a:ea typeface="+mn-ea"/>
                <a:cs typeface="Times New Roman"/>
              </a:rPr>
              <a:t>.</a:t>
            </a:r>
            <a:endParaRPr sz="2200"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475052"/>
            <a:ext cx="803275" cy="677723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2200" b="0" spc="-5">
                <a:latin typeface="Times New Roman"/>
                <a:ea typeface="+mn-ea"/>
                <a:cs typeface="Times New Roman"/>
              </a:rPr>
              <a:t>2.</a:t>
            </a:r>
            <a:r>
              <a:rPr sz="2200" b="0" spc="-114">
                <a:latin typeface="Times New Roman"/>
                <a:ea typeface="+mn-ea"/>
                <a:cs typeface="Times New Roman"/>
              </a:rPr>
              <a:t> </a:t>
            </a:r>
            <a:r>
              <a:rPr sz="2200" b="0" spc="-5">
                <a:latin typeface="Times New Roman"/>
                <a:ea typeface="+mn-ea"/>
                <a:cs typeface="Times New Roman"/>
              </a:rPr>
              <a:t>T=</a:t>
            </a:r>
            <a:r>
              <a:rPr sz="2200" b="0" spc="-5">
                <a:latin typeface="Cambria Math"/>
                <a:cs typeface="Cambria Math"/>
              </a:rPr>
              <a:t>∅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0966" y="2499436"/>
            <a:ext cx="2860675" cy="310439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sz="2000" b="0" spc="-5">
                <a:solidFill>
                  <a:srgbClr val="0000cc"/>
                </a:solidFill>
                <a:latin typeface="Times New Roman"/>
                <a:ea typeface="+mn-ea"/>
                <a:cs typeface="Times New Roman"/>
              </a:rPr>
              <a:t>// </a:t>
            </a:r>
            <a:r>
              <a:rPr sz="2000">
                <a:solidFill>
                  <a:srgbClr val="0000cc"/>
                </a:solidFill>
                <a:latin typeface="돋움"/>
                <a:ea typeface="+mj-ea"/>
                <a:cs typeface="돋움"/>
              </a:rPr>
              <a:t>트리 </a:t>
            </a:r>
            <a:r>
              <a:rPr sz="2000">
                <a:solidFill>
                  <a:srgbClr val="0000cc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2000">
                <a:solidFill>
                  <a:srgbClr val="0000cc"/>
                </a:solidFill>
                <a:latin typeface="돋움"/>
                <a:ea typeface="+mj-ea"/>
                <a:cs typeface="돋움"/>
              </a:rPr>
              <a:t>를</a:t>
            </a:r>
            <a:r>
              <a:rPr sz="2000" b="0" spc="-465">
                <a:solidFill>
                  <a:srgbClr val="0000cc"/>
                </a:solidFill>
                <a:latin typeface="돋움"/>
                <a:ea typeface="+mj-ea"/>
                <a:cs typeface="돋움"/>
              </a:rPr>
              <a:t> </a:t>
            </a:r>
            <a:r>
              <a:rPr sz="2000">
                <a:solidFill>
                  <a:srgbClr val="0000cc"/>
                </a:solidFill>
                <a:latin typeface="돋움"/>
                <a:ea typeface="+mj-ea"/>
                <a:cs typeface="돋움"/>
              </a:rPr>
              <a:t>초기화시킨다</a:t>
            </a:r>
            <a:r>
              <a:rPr sz="2000">
                <a:solidFill>
                  <a:srgbClr val="0000cc"/>
                </a:solidFill>
                <a:latin typeface="Times New Roman"/>
                <a:ea typeface="+mn-ea"/>
                <a:cs typeface="Times New Roman"/>
              </a:rPr>
              <a:t>.</a:t>
            </a:r>
            <a:endParaRPr sz="2000"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890266"/>
            <a:ext cx="3670935" cy="338709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2200" b="0" spc="-5">
                <a:latin typeface="Times New Roman"/>
                <a:ea typeface="+mn-ea"/>
                <a:cs typeface="Times New Roman"/>
              </a:rPr>
              <a:t>3. while (T</a:t>
            </a:r>
            <a:r>
              <a:rPr sz="2200" b="0" spc="-5">
                <a:latin typeface="돋움"/>
                <a:ea typeface="+mj-ea"/>
                <a:cs typeface="돋움"/>
              </a:rPr>
              <a:t>의 선분 수</a:t>
            </a:r>
            <a:r>
              <a:rPr sz="2200" b="0" spc="-540">
                <a:latin typeface="돋움"/>
                <a:ea typeface="+mj-ea"/>
                <a:cs typeface="돋움"/>
              </a:rPr>
              <a:t> </a:t>
            </a:r>
            <a:r>
              <a:rPr sz="2200" b="0" spc="-5">
                <a:latin typeface="Times New Roman"/>
                <a:ea typeface="+mn-ea"/>
                <a:cs typeface="Times New Roman"/>
              </a:rPr>
              <a:t>&lt; n – 1) {</a:t>
            </a:r>
            <a:endParaRPr sz="2200">
              <a:latin typeface="Times New Roman"/>
              <a:ea typeface="+mn-ea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7626" y="4893055"/>
            <a:ext cx="5128895" cy="31712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000">
                <a:solidFill>
                  <a:srgbClr val="0000cc"/>
                </a:solidFill>
                <a:latin typeface="Times New Roman"/>
                <a:ea typeface="+mn-ea"/>
                <a:cs typeface="Times New Roman"/>
              </a:rPr>
              <a:t>//</a:t>
            </a:r>
            <a:r>
              <a:rPr sz="2000" b="0" spc="-30">
                <a:solidFill>
                  <a:srgbClr val="0000cc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2000">
                <a:solidFill>
                  <a:srgbClr val="0000cc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sz="2000">
                <a:solidFill>
                  <a:srgbClr val="0000cc"/>
                </a:solidFill>
                <a:latin typeface="돋움"/>
                <a:ea typeface="+mj-ea"/>
                <a:cs typeface="돋움"/>
              </a:rPr>
              <a:t>가</a:t>
            </a:r>
            <a:r>
              <a:rPr sz="2000" b="0" spc="-220">
                <a:solidFill>
                  <a:srgbClr val="0000cc"/>
                </a:solidFill>
                <a:latin typeface="돋움"/>
                <a:ea typeface="+mj-ea"/>
                <a:cs typeface="돋움"/>
              </a:rPr>
              <a:t> </a:t>
            </a:r>
            <a:r>
              <a:rPr sz="2000">
                <a:solidFill>
                  <a:srgbClr val="0000cc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2000">
                <a:solidFill>
                  <a:srgbClr val="0000cc"/>
                </a:solidFill>
                <a:latin typeface="돋움"/>
                <a:ea typeface="+mj-ea"/>
                <a:cs typeface="돋움"/>
              </a:rPr>
              <a:t>에</a:t>
            </a:r>
            <a:r>
              <a:rPr sz="2000" b="0" spc="-175">
                <a:solidFill>
                  <a:srgbClr val="0000cc"/>
                </a:solidFill>
                <a:latin typeface="돋움"/>
                <a:ea typeface="+mj-ea"/>
                <a:cs typeface="돋움"/>
              </a:rPr>
              <a:t> </a:t>
            </a:r>
            <a:r>
              <a:rPr sz="2000">
                <a:solidFill>
                  <a:srgbClr val="0000cc"/>
                </a:solidFill>
                <a:latin typeface="돋움"/>
                <a:ea typeface="+mj-ea"/>
                <a:cs typeface="돋움"/>
              </a:rPr>
              <a:t>추가되어</a:t>
            </a:r>
            <a:r>
              <a:rPr sz="2000" b="0" spc="-200">
                <a:solidFill>
                  <a:srgbClr val="0000cc"/>
                </a:solidFill>
                <a:latin typeface="돋움"/>
                <a:ea typeface="+mj-ea"/>
                <a:cs typeface="돋움"/>
              </a:rPr>
              <a:t> </a:t>
            </a:r>
            <a:r>
              <a:rPr sz="2000">
                <a:solidFill>
                  <a:srgbClr val="0000cc"/>
                </a:solidFill>
                <a:latin typeface="돋움"/>
                <a:ea typeface="+mj-ea"/>
                <a:cs typeface="돋움"/>
              </a:rPr>
              <a:t>사이클이</a:t>
            </a:r>
            <a:r>
              <a:rPr sz="2000" b="0" spc="-200">
                <a:solidFill>
                  <a:srgbClr val="0000cc"/>
                </a:solidFill>
                <a:latin typeface="돋움"/>
                <a:ea typeface="+mj-ea"/>
                <a:cs typeface="돋움"/>
              </a:rPr>
              <a:t> </a:t>
            </a:r>
            <a:r>
              <a:rPr sz="2000">
                <a:solidFill>
                  <a:srgbClr val="0000cc"/>
                </a:solidFill>
                <a:latin typeface="돋움"/>
                <a:ea typeface="+mj-ea"/>
                <a:cs typeface="돋움"/>
              </a:rPr>
              <a:t>만들어지는</a:t>
            </a:r>
            <a:r>
              <a:rPr sz="2000" b="0" spc="-195">
                <a:solidFill>
                  <a:srgbClr val="0000cc"/>
                </a:solidFill>
                <a:latin typeface="돋움"/>
                <a:ea typeface="+mj-ea"/>
                <a:cs typeface="돋움"/>
              </a:rPr>
              <a:t> </a:t>
            </a:r>
            <a:r>
              <a:rPr sz="2000">
                <a:solidFill>
                  <a:srgbClr val="0000cc"/>
                </a:solidFill>
                <a:latin typeface="돋움"/>
                <a:ea typeface="+mj-ea"/>
                <a:cs typeface="돋움"/>
              </a:rPr>
              <a:t>경우</a:t>
            </a:r>
            <a:endParaRPr sz="2000">
              <a:latin typeface="돋움"/>
              <a:ea typeface="+mj-ea"/>
              <a:cs typeface="돋움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3301746"/>
            <a:ext cx="8020050" cy="1937004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570865" algn="l"/>
                <a:tab pos="571500" algn="l"/>
              </a:tabLst>
              <a:defRPr/>
            </a:pPr>
            <a:r>
              <a:rPr sz="2200" b="0" spc="-5">
                <a:latin typeface="Times New Roman"/>
                <a:ea typeface="+mn-ea"/>
                <a:cs typeface="Times New Roman"/>
              </a:rPr>
              <a:t>L</a:t>
            </a:r>
            <a:r>
              <a:rPr sz="2200" b="0" spc="-5">
                <a:latin typeface="돋움"/>
                <a:ea typeface="+mj-ea"/>
                <a:cs typeface="돋움"/>
              </a:rPr>
              <a:t>에서</a:t>
            </a:r>
            <a:r>
              <a:rPr sz="2200" b="0" spc="-180">
                <a:latin typeface="돋움"/>
                <a:ea typeface="+mj-ea"/>
                <a:cs typeface="돋움"/>
              </a:rPr>
              <a:t> </a:t>
            </a:r>
            <a:r>
              <a:rPr sz="2200" b="0" spc="-5">
                <a:latin typeface="돋움"/>
                <a:ea typeface="+mj-ea"/>
                <a:cs typeface="돋움"/>
              </a:rPr>
              <a:t>가장</a:t>
            </a:r>
            <a:r>
              <a:rPr sz="2200" b="0" spc="-190">
                <a:latin typeface="돋움"/>
                <a:ea typeface="+mj-ea"/>
                <a:cs typeface="돋움"/>
              </a:rPr>
              <a:t> </a:t>
            </a:r>
            <a:r>
              <a:rPr sz="2200" b="0" spc="-5">
                <a:latin typeface="돋움"/>
                <a:ea typeface="+mj-ea"/>
                <a:cs typeface="돋움"/>
              </a:rPr>
              <a:t>작은</a:t>
            </a:r>
            <a:r>
              <a:rPr sz="2200" b="0" spc="-180">
                <a:latin typeface="돋움"/>
                <a:ea typeface="+mj-ea"/>
                <a:cs typeface="돋움"/>
              </a:rPr>
              <a:t> </a:t>
            </a:r>
            <a:r>
              <a:rPr sz="2200" b="0" spc="-5">
                <a:latin typeface="돋움"/>
                <a:ea typeface="+mj-ea"/>
                <a:cs typeface="돋움"/>
              </a:rPr>
              <a:t>가중치를</a:t>
            </a:r>
            <a:r>
              <a:rPr sz="2200" b="0" spc="-180">
                <a:latin typeface="돋움"/>
                <a:ea typeface="+mj-ea"/>
                <a:cs typeface="돋움"/>
              </a:rPr>
              <a:t> </a:t>
            </a:r>
            <a:r>
              <a:rPr sz="2200" b="0" spc="-5">
                <a:latin typeface="돋움"/>
                <a:ea typeface="+mj-ea"/>
                <a:cs typeface="돋움"/>
              </a:rPr>
              <a:t>가진</a:t>
            </a:r>
            <a:r>
              <a:rPr sz="2200" b="0" spc="-190">
                <a:latin typeface="돋움"/>
                <a:ea typeface="+mj-ea"/>
                <a:cs typeface="돋움"/>
              </a:rPr>
              <a:t> </a:t>
            </a:r>
            <a:r>
              <a:rPr sz="2200" b="0" spc="-5">
                <a:latin typeface="돋움"/>
                <a:ea typeface="+mj-ea"/>
                <a:cs typeface="돋움"/>
              </a:rPr>
              <a:t>선분</a:t>
            </a:r>
            <a:r>
              <a:rPr sz="2200" b="0" spc="-180">
                <a:latin typeface="돋움"/>
                <a:ea typeface="+mj-ea"/>
                <a:cs typeface="돋움"/>
              </a:rPr>
              <a:t> </a:t>
            </a:r>
            <a:r>
              <a:rPr sz="2200" b="0" spc="-10">
                <a:latin typeface="Times New Roman"/>
                <a:ea typeface="+mn-ea"/>
                <a:cs typeface="Times New Roman"/>
              </a:rPr>
              <a:t>e</a:t>
            </a:r>
            <a:r>
              <a:rPr sz="2200" b="0" spc="-10">
                <a:latin typeface="돋움"/>
                <a:ea typeface="+mj-ea"/>
                <a:cs typeface="돋움"/>
              </a:rPr>
              <a:t>를</a:t>
            </a:r>
            <a:r>
              <a:rPr sz="2200" b="0" spc="-190">
                <a:latin typeface="돋움"/>
                <a:ea typeface="+mj-ea"/>
                <a:cs typeface="돋움"/>
              </a:rPr>
              <a:t> </a:t>
            </a:r>
            <a:r>
              <a:rPr sz="2200" b="0" spc="-5">
                <a:latin typeface="돋움"/>
                <a:ea typeface="+mj-ea"/>
                <a:cs typeface="돋움"/>
              </a:rPr>
              <a:t>가져오고</a:t>
            </a:r>
            <a:r>
              <a:rPr sz="2200" b="0" spc="-5">
                <a:latin typeface="Times New Roman"/>
                <a:ea typeface="+mn-ea"/>
                <a:cs typeface="Times New Roman"/>
              </a:rPr>
              <a:t>,</a:t>
            </a:r>
            <a:r>
              <a:rPr sz="2200" b="0" spc="0">
                <a:latin typeface="Times New Roman"/>
                <a:ea typeface="+mn-ea"/>
                <a:cs typeface="Times New Roman"/>
              </a:rPr>
              <a:t> </a:t>
            </a:r>
            <a:r>
              <a:rPr sz="2200" b="0" spc="-10">
                <a:latin typeface="Times New Roman"/>
                <a:ea typeface="+mn-ea"/>
                <a:cs typeface="Times New Roman"/>
              </a:rPr>
              <a:t>e</a:t>
            </a:r>
            <a:r>
              <a:rPr sz="2200" b="0" spc="-10">
                <a:latin typeface="돋움"/>
                <a:ea typeface="+mj-ea"/>
                <a:cs typeface="돋움"/>
              </a:rPr>
              <a:t>를</a:t>
            </a:r>
            <a:r>
              <a:rPr sz="2200" b="0" spc="-180">
                <a:latin typeface="돋움"/>
                <a:ea typeface="+mj-ea"/>
                <a:cs typeface="돋움"/>
              </a:rPr>
              <a:t> </a:t>
            </a:r>
            <a:r>
              <a:rPr sz="2200" b="0" spc="-5">
                <a:latin typeface="Times New Roman"/>
                <a:ea typeface="+mn-ea"/>
                <a:cs typeface="Times New Roman"/>
              </a:rPr>
              <a:t>L</a:t>
            </a:r>
            <a:r>
              <a:rPr sz="2200" b="0" spc="-5">
                <a:latin typeface="돋움"/>
                <a:ea typeface="+mj-ea"/>
                <a:cs typeface="돋움"/>
              </a:rPr>
              <a:t>에서</a:t>
            </a:r>
            <a:endParaRPr sz="2200" b="0" spc="-5">
              <a:latin typeface="돋움"/>
              <a:ea typeface="+mj-ea"/>
              <a:cs typeface="돋움"/>
            </a:endParaRPr>
          </a:p>
          <a:p>
            <a:pPr marL="553720">
              <a:lnSpc>
                <a:spcPct val="100000"/>
              </a:lnSpc>
              <a:defRPr/>
            </a:pPr>
            <a:r>
              <a:rPr sz="2200" b="0" spc="-10">
                <a:latin typeface="돋움"/>
                <a:ea typeface="+mj-ea"/>
                <a:cs typeface="돋움"/>
              </a:rPr>
              <a:t>제거한다</a:t>
            </a:r>
            <a:r>
              <a:rPr sz="2200" b="0" spc="-10">
                <a:latin typeface="Times New Roman"/>
                <a:ea typeface="+mn-ea"/>
                <a:cs typeface="Times New Roman"/>
              </a:rPr>
              <a:t>.</a:t>
            </a:r>
            <a:endParaRPr sz="2200" b="0" spc="-10">
              <a:latin typeface="Times New Roman"/>
              <a:ea typeface="+mn-ea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buAutoNum type="arabicPeriod" startAt="5"/>
              <a:tabLst>
                <a:tab pos="570865" algn="l"/>
                <a:tab pos="571500" algn="l"/>
              </a:tabLst>
              <a:defRPr/>
            </a:pPr>
            <a:r>
              <a:rPr sz="2200" b="0" spc="-5">
                <a:latin typeface="Times New Roman"/>
                <a:ea typeface="+mn-ea"/>
                <a:cs typeface="Times New Roman"/>
              </a:rPr>
              <a:t>if</a:t>
            </a:r>
            <a:r>
              <a:rPr sz="2200">
                <a:latin typeface="Times New Roman"/>
                <a:ea typeface="+mn-ea"/>
                <a:cs typeface="Times New Roman"/>
              </a:rPr>
              <a:t> </a:t>
            </a:r>
            <a:r>
              <a:rPr sz="2200" b="0" spc="-5">
                <a:latin typeface="Times New Roman"/>
                <a:ea typeface="+mn-ea"/>
                <a:cs typeface="Times New Roman"/>
              </a:rPr>
              <a:t>(</a:t>
            </a:r>
            <a:r>
              <a:rPr sz="2200" b="0" spc="-5">
                <a:latin typeface="돋움"/>
                <a:ea typeface="+mj-ea"/>
                <a:cs typeface="돋움"/>
              </a:rPr>
              <a:t>선분</a:t>
            </a:r>
            <a:r>
              <a:rPr sz="2200" b="0" spc="-180">
                <a:latin typeface="돋움"/>
                <a:ea typeface="+mj-ea"/>
                <a:cs typeface="돋움"/>
              </a:rPr>
              <a:t> </a:t>
            </a:r>
            <a:r>
              <a:rPr sz="2200" b="0" spc="-10">
                <a:latin typeface="Times New Roman"/>
                <a:ea typeface="+mn-ea"/>
                <a:cs typeface="Times New Roman"/>
              </a:rPr>
              <a:t>e</a:t>
            </a:r>
            <a:r>
              <a:rPr sz="2200" b="0" spc="-10">
                <a:latin typeface="돋움"/>
                <a:ea typeface="+mj-ea"/>
                <a:cs typeface="돋움"/>
              </a:rPr>
              <a:t>가</a:t>
            </a:r>
            <a:r>
              <a:rPr sz="2200" b="0" spc="-225">
                <a:latin typeface="돋움"/>
                <a:ea typeface="+mj-ea"/>
                <a:cs typeface="돋움"/>
              </a:rPr>
              <a:t> </a:t>
            </a:r>
            <a:r>
              <a:rPr sz="2200" b="0" spc="-5">
                <a:latin typeface="Times New Roman"/>
                <a:ea typeface="+mn-ea"/>
                <a:cs typeface="Times New Roman"/>
              </a:rPr>
              <a:t>T</a:t>
            </a:r>
            <a:r>
              <a:rPr sz="2200" b="0" spc="-5">
                <a:latin typeface="돋움"/>
                <a:ea typeface="+mj-ea"/>
                <a:cs typeface="돋움"/>
              </a:rPr>
              <a:t>에</a:t>
            </a:r>
            <a:r>
              <a:rPr sz="2200" b="0" spc="-175">
                <a:latin typeface="돋움"/>
                <a:ea typeface="+mj-ea"/>
                <a:cs typeface="돋움"/>
              </a:rPr>
              <a:t> </a:t>
            </a:r>
            <a:r>
              <a:rPr sz="2200" b="0" spc="-5">
                <a:latin typeface="돋움"/>
                <a:ea typeface="+mj-ea"/>
                <a:cs typeface="돋움"/>
              </a:rPr>
              <a:t>추가되어</a:t>
            </a:r>
            <a:r>
              <a:rPr sz="2200" b="0" spc="-180">
                <a:latin typeface="돋움"/>
                <a:ea typeface="+mj-ea"/>
                <a:cs typeface="돋움"/>
              </a:rPr>
              <a:t> </a:t>
            </a:r>
            <a:r>
              <a:rPr sz="2200" b="0" spc="-5">
                <a:latin typeface="돋움"/>
                <a:ea typeface="+mj-ea"/>
                <a:cs typeface="돋움"/>
              </a:rPr>
              <a:t>사이클을</a:t>
            </a:r>
            <a:r>
              <a:rPr sz="2200" b="0" spc="-175">
                <a:latin typeface="돋움"/>
                <a:ea typeface="+mj-ea"/>
                <a:cs typeface="돋움"/>
              </a:rPr>
              <a:t> </a:t>
            </a:r>
            <a:r>
              <a:rPr sz="2200" b="0" spc="-5">
                <a:latin typeface="돋움"/>
                <a:ea typeface="+mj-ea"/>
                <a:cs typeface="돋움"/>
              </a:rPr>
              <a:t>만들지</a:t>
            </a:r>
            <a:r>
              <a:rPr sz="2200" b="0" spc="-180">
                <a:latin typeface="돋움"/>
                <a:ea typeface="+mj-ea"/>
                <a:cs typeface="돋움"/>
              </a:rPr>
              <a:t> </a:t>
            </a:r>
            <a:r>
              <a:rPr sz="2200" b="0" spc="-5">
                <a:latin typeface="돋움"/>
                <a:ea typeface="+mj-ea"/>
                <a:cs typeface="돋움"/>
              </a:rPr>
              <a:t>않으면</a:t>
            </a:r>
            <a:r>
              <a:rPr sz="2200" b="0" spc="-5">
                <a:latin typeface="Times New Roman"/>
                <a:ea typeface="+mn-ea"/>
                <a:cs typeface="Times New Roman"/>
              </a:rPr>
              <a:t>)</a:t>
            </a:r>
            <a:endParaRPr sz="2200" b="0" spc="-5">
              <a:latin typeface="Times New Roman"/>
              <a:ea typeface="+mn-ea"/>
              <a:cs typeface="Times New Roman"/>
            </a:endParaRPr>
          </a:p>
          <a:p>
            <a:pPr marL="919480" indent="-906780">
              <a:lnSpc>
                <a:spcPct val="100000"/>
              </a:lnSpc>
              <a:spcBef>
                <a:spcPts val="600"/>
              </a:spcBef>
              <a:buAutoNum type="arabicPeriod" startAt="5"/>
              <a:tabLst>
                <a:tab pos="919480" algn="l"/>
                <a:tab pos="920115" algn="l"/>
              </a:tabLst>
              <a:defRPr/>
            </a:pPr>
            <a:r>
              <a:rPr sz="2200" b="0" spc="-5">
                <a:latin typeface="Times New Roman"/>
                <a:ea typeface="+mn-ea"/>
                <a:cs typeface="Times New Roman"/>
              </a:rPr>
              <a:t>e</a:t>
            </a:r>
            <a:r>
              <a:rPr sz="2200" b="0" spc="-5">
                <a:latin typeface="돋움"/>
                <a:ea typeface="+mj-ea"/>
                <a:cs typeface="돋움"/>
              </a:rPr>
              <a:t>를 </a:t>
            </a:r>
            <a:r>
              <a:rPr sz="2200" b="0" spc="-5">
                <a:latin typeface="Times New Roman"/>
                <a:ea typeface="+mn-ea"/>
                <a:cs typeface="Times New Roman"/>
              </a:rPr>
              <a:t>T</a:t>
            </a:r>
            <a:r>
              <a:rPr sz="2200" b="0" spc="-5">
                <a:latin typeface="돋움"/>
                <a:ea typeface="+mj-ea"/>
                <a:cs typeface="돋움"/>
              </a:rPr>
              <a:t>에</a:t>
            </a:r>
            <a:r>
              <a:rPr sz="2200" b="0" spc="-395">
                <a:latin typeface="돋움"/>
                <a:ea typeface="+mj-ea"/>
                <a:cs typeface="돋움"/>
              </a:rPr>
              <a:t> </a:t>
            </a:r>
            <a:r>
              <a:rPr sz="2200" b="0" spc="-5">
                <a:latin typeface="돋움"/>
                <a:ea typeface="+mj-ea"/>
                <a:cs typeface="돋움"/>
              </a:rPr>
              <a:t>추가시킨다</a:t>
            </a:r>
            <a:r>
              <a:rPr sz="2200" b="0" spc="-5">
                <a:latin typeface="Times New Roman"/>
                <a:ea typeface="+mn-ea"/>
                <a:cs typeface="Times New Roman"/>
              </a:rPr>
              <a:t>.</a:t>
            </a:r>
            <a:endParaRPr sz="2200" b="0" spc="-5">
              <a:latin typeface="Times New Roman"/>
              <a:ea typeface="+mn-ea"/>
              <a:cs typeface="Times New Roman"/>
            </a:endParaRPr>
          </a:p>
          <a:p>
            <a:pPr marL="12700" marR="7007225">
              <a:lnSpc>
                <a:spcPts val="3270"/>
              </a:lnSpc>
              <a:spcBef>
                <a:spcPts val="160"/>
              </a:spcBef>
              <a:buAutoNum type="arabicPeriod" startAt="5"/>
              <a:tabLst>
                <a:tab pos="570865" algn="l"/>
                <a:tab pos="571500" algn="l"/>
              </a:tabLst>
              <a:defRPr/>
            </a:pPr>
            <a:r>
              <a:rPr sz="2200" b="0" spc="-5">
                <a:latin typeface="Times New Roman"/>
                <a:ea typeface="+mn-ea"/>
                <a:cs typeface="Times New Roman"/>
              </a:rPr>
              <a:t>else  8.</a:t>
            </a:r>
            <a:endParaRPr sz="2200">
              <a:latin typeface="Times New Roman"/>
              <a:ea typeface="+mn-ea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2896" y="5283453"/>
            <a:ext cx="1406525" cy="336297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2200" b="0" spc="-5">
                <a:latin typeface="Times New Roman"/>
                <a:ea typeface="+mn-ea"/>
                <a:cs typeface="Times New Roman"/>
              </a:rPr>
              <a:t>e</a:t>
            </a:r>
            <a:r>
              <a:rPr sz="2200" b="0" spc="-5">
                <a:latin typeface="돋움"/>
                <a:ea typeface="+mj-ea"/>
                <a:cs typeface="돋움"/>
              </a:rPr>
              <a:t>를</a:t>
            </a:r>
            <a:r>
              <a:rPr sz="2200" b="0" spc="-254">
                <a:latin typeface="돋움"/>
                <a:ea typeface="+mj-ea"/>
                <a:cs typeface="돋움"/>
              </a:rPr>
              <a:t> </a:t>
            </a:r>
            <a:r>
              <a:rPr sz="2200" b="0" spc="-5">
                <a:latin typeface="돋움"/>
                <a:ea typeface="+mj-ea"/>
                <a:cs typeface="돋움"/>
              </a:rPr>
              <a:t>버린다</a:t>
            </a:r>
            <a:r>
              <a:rPr sz="2200" b="0" spc="-5">
                <a:latin typeface="Times New Roman"/>
                <a:ea typeface="+mn-ea"/>
                <a:cs typeface="Times New Roman"/>
              </a:rPr>
              <a:t>.</a:t>
            </a:r>
            <a:endParaRPr sz="2200"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5612079"/>
            <a:ext cx="1837689" cy="836346"/>
          </a:xfrm>
          <a:prstGeom prst="rect">
            <a:avLst/>
          </a:prstGeom>
        </p:spPr>
        <p:txBody>
          <a:bodyPr vert="horz" wrap="square" lIns="0" tIns="92075" rIns="0" bIns="0">
            <a:spAutoFit/>
          </a:bodyPr>
          <a:lstStyle/>
          <a:p>
            <a:pPr marL="291465">
              <a:lnSpc>
                <a:spcPct val="100000"/>
              </a:lnSpc>
              <a:spcBef>
                <a:spcPts val="725"/>
              </a:spcBef>
              <a:defRPr/>
            </a:pPr>
            <a:r>
              <a:rPr sz="2200" b="0" spc="-5">
                <a:latin typeface="Times New Roman"/>
                <a:ea typeface="+mn-ea"/>
                <a:cs typeface="Times New Roman"/>
              </a:rPr>
              <a:t>}</a:t>
            </a:r>
            <a:endParaRPr sz="2200" b="0" spc="-5">
              <a:latin typeface="Times New Roman"/>
              <a:ea typeface="+mn-ea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defRPr/>
            </a:pPr>
            <a:r>
              <a:rPr sz="2200" b="0" spc="-5">
                <a:latin typeface="Times New Roman"/>
                <a:ea typeface="+mn-ea"/>
                <a:cs typeface="Times New Roman"/>
              </a:rPr>
              <a:t>9. return </a:t>
            </a:r>
            <a:r>
              <a:rPr sz="2200" b="0" spc="-5">
                <a:latin typeface="돋움"/>
                <a:ea typeface="+mj-ea"/>
                <a:cs typeface="돋움"/>
              </a:rPr>
              <a:t>트리</a:t>
            </a:r>
            <a:r>
              <a:rPr sz="2200" b="0" spc="-250">
                <a:latin typeface="돋움"/>
                <a:ea typeface="+mj-ea"/>
                <a:cs typeface="돋움"/>
              </a:rPr>
              <a:t> </a:t>
            </a:r>
            <a:r>
              <a:rPr sz="2200" b="0" spc="-5">
                <a:latin typeface="Times New Roman"/>
                <a:ea typeface="+mn-ea"/>
                <a:cs typeface="Times New Roman"/>
              </a:rPr>
              <a:t>T</a:t>
            </a:r>
            <a:endParaRPr sz="2200">
              <a:latin typeface="Times New Roman"/>
              <a:ea typeface="+mn-ea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22550" y="6130848"/>
            <a:ext cx="2922905" cy="30805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000">
                <a:solidFill>
                  <a:srgbClr val="0000cc"/>
                </a:solidFill>
                <a:latin typeface="Times New Roman"/>
                <a:ea typeface="+mn-ea"/>
                <a:cs typeface="Times New Roman"/>
              </a:rPr>
              <a:t>//</a:t>
            </a:r>
            <a:r>
              <a:rPr sz="2000" b="0" spc="-65">
                <a:solidFill>
                  <a:srgbClr val="0000cc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2000">
                <a:solidFill>
                  <a:srgbClr val="0000cc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2000">
                <a:solidFill>
                  <a:srgbClr val="0000cc"/>
                </a:solidFill>
                <a:latin typeface="돋움"/>
                <a:ea typeface="+mj-ea"/>
                <a:cs typeface="돋움"/>
              </a:rPr>
              <a:t>는</a:t>
            </a:r>
            <a:r>
              <a:rPr sz="2000" b="0" spc="-200">
                <a:solidFill>
                  <a:srgbClr val="0000cc"/>
                </a:solidFill>
                <a:latin typeface="돋움"/>
                <a:ea typeface="+mj-ea"/>
                <a:cs typeface="돋움"/>
              </a:rPr>
              <a:t> </a:t>
            </a:r>
            <a:r>
              <a:rPr sz="2000">
                <a:solidFill>
                  <a:srgbClr val="0000cc"/>
                </a:solidFill>
                <a:latin typeface="돋움"/>
                <a:ea typeface="+mj-ea"/>
                <a:cs typeface="돋움"/>
              </a:rPr>
              <a:t>최소</a:t>
            </a:r>
            <a:r>
              <a:rPr sz="2000" b="0" spc="-200">
                <a:solidFill>
                  <a:srgbClr val="0000cc"/>
                </a:solidFill>
                <a:latin typeface="돋움"/>
                <a:ea typeface="+mj-ea"/>
                <a:cs typeface="돋움"/>
              </a:rPr>
              <a:t> </a:t>
            </a:r>
            <a:r>
              <a:rPr sz="2000">
                <a:solidFill>
                  <a:srgbClr val="0000cc"/>
                </a:solidFill>
                <a:latin typeface="돋움"/>
                <a:ea typeface="+mj-ea"/>
                <a:cs typeface="돋움"/>
              </a:rPr>
              <a:t>신장</a:t>
            </a:r>
            <a:r>
              <a:rPr sz="2000" b="0" spc="-200">
                <a:solidFill>
                  <a:srgbClr val="0000cc"/>
                </a:solidFill>
                <a:latin typeface="돋움"/>
                <a:ea typeface="+mj-ea"/>
                <a:cs typeface="돋움"/>
              </a:rPr>
              <a:t> </a:t>
            </a:r>
            <a:r>
              <a:rPr sz="2000">
                <a:solidFill>
                  <a:srgbClr val="0000cc"/>
                </a:solidFill>
                <a:latin typeface="돋움"/>
                <a:ea typeface="+mj-ea"/>
                <a:cs typeface="돋움"/>
              </a:rPr>
              <a:t>트리이다</a:t>
            </a:r>
            <a:r>
              <a:rPr sz="2000">
                <a:solidFill>
                  <a:srgbClr val="0000cc"/>
                </a:solidFill>
                <a:latin typeface="Times New Roman"/>
                <a:ea typeface="+mn-ea"/>
                <a:cs typeface="Times New Roman"/>
              </a:rPr>
              <a:t>.</a:t>
            </a:r>
            <a:endParaRPr sz="2000"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719404"/>
            <a:ext cx="8064500" cy="5330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Times New Roman"/>
                <a:cs typeface="Times New Roman"/>
              </a:rPr>
              <a:t>Line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1: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돋움"/>
                <a:cs typeface="돋움"/>
              </a:rPr>
              <a:t>모든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선분들을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가중치의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오름차순으로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정렬한다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돋움"/>
                <a:cs typeface="돋움"/>
              </a:rPr>
              <a:t>정렬된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선분들의</a:t>
            </a:r>
            <a:r>
              <a:rPr dirty="0" sz="2400" spc="-204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리스트를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</a:t>
            </a:r>
            <a:r>
              <a:rPr dirty="0" sz="2400" spc="-5">
                <a:latin typeface="돋움"/>
                <a:cs typeface="돋움"/>
              </a:rPr>
              <a:t>이라고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하자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220979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Times New Roman"/>
                <a:cs typeface="Times New Roman"/>
              </a:rPr>
              <a:t>Line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2: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돋움"/>
                <a:cs typeface="돋움"/>
              </a:rPr>
              <a:t>를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초기화시킨다</a:t>
            </a:r>
            <a:r>
              <a:rPr dirty="0" sz="2400">
                <a:latin typeface="Times New Roman"/>
                <a:cs typeface="Times New Roman"/>
              </a:rPr>
              <a:t>.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돋움"/>
                <a:cs typeface="돋움"/>
              </a:rPr>
              <a:t>즉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돋움"/>
                <a:cs typeface="돋움"/>
              </a:rPr>
              <a:t>에는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아무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선분도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없는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상  </a:t>
            </a:r>
            <a:r>
              <a:rPr dirty="0" sz="2400" spc="-5">
                <a:latin typeface="돋움"/>
                <a:cs typeface="돋움"/>
              </a:rPr>
              <a:t>태에서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시작된다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Times New Roman"/>
                <a:cs typeface="Times New Roman"/>
              </a:rPr>
              <a:t>Line </a:t>
            </a:r>
            <a:r>
              <a:rPr dirty="0" sz="2400" spc="-5">
                <a:latin typeface="Times New Roman"/>
                <a:cs typeface="Times New Roman"/>
              </a:rPr>
              <a:t>3~8</a:t>
            </a:r>
            <a:r>
              <a:rPr dirty="0" sz="2400" spc="-5">
                <a:latin typeface="돋움"/>
                <a:cs typeface="돋움"/>
              </a:rPr>
              <a:t>의 </a:t>
            </a:r>
            <a:r>
              <a:rPr dirty="0" sz="2400">
                <a:latin typeface="Times New Roman"/>
                <a:cs typeface="Times New Roman"/>
              </a:rPr>
              <a:t>while-</a:t>
            </a:r>
            <a:r>
              <a:rPr dirty="0" sz="2400">
                <a:latin typeface="돋움"/>
                <a:cs typeface="돋움"/>
              </a:rPr>
              <a:t>루프는 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돋움"/>
                <a:cs typeface="돋움"/>
              </a:rPr>
              <a:t>의 </a:t>
            </a:r>
            <a:r>
              <a:rPr dirty="0" sz="2400">
                <a:latin typeface="돋움"/>
                <a:cs typeface="돋움"/>
              </a:rPr>
              <a:t>선분 수가 </a:t>
            </a:r>
            <a:r>
              <a:rPr dirty="0" sz="2400">
                <a:latin typeface="Times New Roman"/>
                <a:cs typeface="Times New Roman"/>
              </a:rPr>
              <a:t>(n-1)</a:t>
            </a:r>
            <a:r>
              <a:rPr dirty="0" sz="2400">
                <a:latin typeface="돋움"/>
                <a:cs typeface="돋움"/>
              </a:rPr>
              <a:t>이 될 때까지  수행되는데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돋움"/>
                <a:cs typeface="돋움"/>
              </a:rPr>
              <a:t>번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수행될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때마다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</a:t>
            </a:r>
            <a:r>
              <a:rPr dirty="0" sz="2400" spc="-5">
                <a:latin typeface="돋움"/>
                <a:cs typeface="돋움"/>
              </a:rPr>
              <a:t>에서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가중치가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가장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작은  선분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돋움"/>
                <a:cs typeface="돋움"/>
              </a:rPr>
              <a:t>를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가져온다</a:t>
            </a:r>
            <a:r>
              <a:rPr dirty="0" sz="2400">
                <a:latin typeface="Times New Roman"/>
                <a:cs typeface="Times New Roman"/>
              </a:rPr>
              <a:t>.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돋움"/>
                <a:cs typeface="돋움"/>
              </a:rPr>
              <a:t>단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돋움"/>
                <a:cs typeface="돋움"/>
              </a:rPr>
              <a:t>가져온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선분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돋움"/>
                <a:cs typeface="돋움"/>
              </a:rPr>
              <a:t>는</a:t>
            </a:r>
            <a:r>
              <a:rPr dirty="0" sz="2400" spc="-225">
                <a:latin typeface="돋움"/>
                <a:cs typeface="돋움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</a:t>
            </a:r>
            <a:r>
              <a:rPr dirty="0" sz="2400" spc="-5">
                <a:latin typeface="돋움"/>
                <a:cs typeface="돋움"/>
              </a:rPr>
              <a:t>에서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삭제되어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다  시는 고려되지</a:t>
            </a:r>
            <a:r>
              <a:rPr dirty="0" sz="2400" spc="-409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않는다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algn="just" marL="355600" marR="155575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dirty="0" sz="2400">
                <a:latin typeface="Times New Roman"/>
                <a:cs typeface="Times New Roman"/>
              </a:rPr>
              <a:t>Line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5~8: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돋움"/>
                <a:cs typeface="돋움"/>
              </a:rPr>
              <a:t>가져온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선분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돋움"/>
                <a:cs typeface="돋움"/>
              </a:rPr>
              <a:t>를</a:t>
            </a:r>
            <a:r>
              <a:rPr dirty="0" sz="2400" spc="-265">
                <a:latin typeface="돋움"/>
                <a:cs typeface="돋움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돋움"/>
                <a:cs typeface="돋움"/>
              </a:rPr>
              <a:t>에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추가되어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사이클을</a:t>
            </a:r>
            <a:r>
              <a:rPr dirty="0" sz="2400" spc="-22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만들지  않으면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돋움"/>
                <a:cs typeface="돋움"/>
              </a:rPr>
              <a:t>를</a:t>
            </a:r>
            <a:r>
              <a:rPr dirty="0" sz="2400" spc="-265">
                <a:latin typeface="돋움"/>
                <a:cs typeface="돋움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돋움"/>
                <a:cs typeface="돋움"/>
              </a:rPr>
              <a:t>에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추가시키고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돋움"/>
                <a:cs typeface="돋움"/>
              </a:rPr>
              <a:t>사이클을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만들면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선분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돋움"/>
                <a:cs typeface="돋움"/>
              </a:rPr>
              <a:t>를</a:t>
            </a:r>
            <a:r>
              <a:rPr dirty="0" sz="2400" spc="-229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버  </a:t>
            </a:r>
            <a:r>
              <a:rPr dirty="0" sz="2400" spc="-5">
                <a:latin typeface="돋움"/>
                <a:cs typeface="돋움"/>
              </a:rPr>
              <a:t>린다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돋움"/>
                <a:cs typeface="돋움"/>
              </a:rPr>
              <a:t>왜냐하면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모든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노드들이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연결되어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있으면서</a:t>
            </a:r>
            <a:r>
              <a:rPr dirty="0" sz="2400" spc="-22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사이클  이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없는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그래프가</a:t>
            </a:r>
            <a:r>
              <a:rPr dirty="0" sz="2400" spc="-204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신장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트리이기</a:t>
            </a:r>
            <a:r>
              <a:rPr dirty="0" sz="2400" spc="-204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때문이다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9680" y="366140"/>
            <a:ext cx="51060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그리디 </a:t>
            </a:r>
            <a:r>
              <a:rPr dirty="0">
                <a:latin typeface="Times New Roman"/>
                <a:cs typeface="Times New Roman"/>
              </a:rPr>
              <a:t>(Greedy)</a:t>
            </a:r>
            <a:r>
              <a:rPr dirty="0" spc="-390">
                <a:latin typeface="Times New Roman"/>
                <a:cs typeface="Times New Roman"/>
              </a:rPr>
              <a:t> </a:t>
            </a:r>
            <a:r>
              <a:rPr dirty="0"/>
              <a:t>알고리즘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5424"/>
            <a:ext cx="8041640" cy="448564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355600" marR="32384" indent="-3429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355600" algn="l"/>
                <a:tab pos="356235" algn="l"/>
                <a:tab pos="1600835" algn="l"/>
              </a:tabLst>
            </a:pPr>
            <a:r>
              <a:rPr dirty="0" sz="2800" spc="-5">
                <a:latin typeface="돋움"/>
                <a:cs typeface="돋움"/>
              </a:rPr>
              <a:t>그리디	</a:t>
            </a:r>
            <a:r>
              <a:rPr dirty="0" sz="2800" spc="-10">
                <a:latin typeface="돋움"/>
                <a:cs typeface="돋움"/>
              </a:rPr>
              <a:t>알고리즘은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최적화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문제를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해결하기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위한  </a:t>
            </a:r>
            <a:r>
              <a:rPr dirty="0" sz="2800" spc="-5">
                <a:latin typeface="돋움"/>
                <a:cs typeface="돋움"/>
              </a:rPr>
              <a:t>방법 중</a:t>
            </a:r>
            <a:r>
              <a:rPr dirty="0" sz="2800" spc="-45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하나</a:t>
            </a:r>
            <a:endParaRPr sz="2800">
              <a:latin typeface="돋움"/>
              <a:cs typeface="돋움"/>
            </a:endParaRPr>
          </a:p>
          <a:p>
            <a:pPr marL="756285" marR="41275" indent="-287020">
              <a:lnSpc>
                <a:spcPts val="2590"/>
              </a:lnSpc>
              <a:spcBef>
                <a:spcPts val="580"/>
              </a:spcBef>
            </a:pPr>
            <a:r>
              <a:rPr dirty="0" sz="2400">
                <a:latin typeface="Arial"/>
                <a:cs typeface="Arial"/>
              </a:rPr>
              <a:t>–</a:t>
            </a:r>
            <a:r>
              <a:rPr dirty="0" sz="2400" spc="235">
                <a:latin typeface="Arial"/>
                <a:cs typeface="Arial"/>
              </a:rPr>
              <a:t> </a:t>
            </a:r>
            <a:r>
              <a:rPr dirty="0" sz="2400">
                <a:latin typeface="돋움"/>
                <a:cs typeface="돋움"/>
              </a:rPr>
              <a:t>최적화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(optimization)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돋움"/>
                <a:cs typeface="돋움"/>
              </a:rPr>
              <a:t>문제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돋움"/>
                <a:cs typeface="돋움"/>
              </a:rPr>
              <a:t>가능한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해들</a:t>
            </a:r>
            <a:r>
              <a:rPr dirty="0" sz="2400" spc="-204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중에서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가장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좋  은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>
                <a:latin typeface="돋움"/>
                <a:cs typeface="돋움"/>
              </a:rPr>
              <a:t>최대</a:t>
            </a:r>
            <a:r>
              <a:rPr dirty="0" sz="2000" spc="-195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또는</a:t>
            </a:r>
            <a:r>
              <a:rPr dirty="0" sz="2000" spc="-18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최소</a:t>
            </a:r>
            <a:r>
              <a:rPr dirty="0" sz="2000">
                <a:latin typeface="Times New Roman"/>
                <a:cs typeface="Times New Roman"/>
              </a:rPr>
              <a:t>)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돋움"/>
                <a:cs typeface="돋움"/>
              </a:rPr>
              <a:t>해를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찾는</a:t>
            </a:r>
            <a:r>
              <a:rPr dirty="0" sz="2400" spc="-204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문제</a:t>
            </a:r>
            <a:endParaRPr sz="2400">
              <a:latin typeface="돋움"/>
              <a:cs typeface="돋움"/>
            </a:endParaRPr>
          </a:p>
          <a:p>
            <a:pPr marL="355600" marR="210820" indent="-342900">
              <a:lnSpc>
                <a:spcPts val="302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욕심쟁이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방법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탐욕적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방법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탐욕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알고리즘</a:t>
            </a:r>
            <a:r>
              <a:rPr dirty="0" sz="2800" spc="-25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등으  로 불리기도</a:t>
            </a:r>
            <a:r>
              <a:rPr dirty="0" sz="2800" spc="-45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한다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algn="just" marL="355600" marR="181610" indent="-342900">
              <a:lnSpc>
                <a:spcPct val="90000"/>
              </a:lnSpc>
              <a:spcBef>
                <a:spcPts val="560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그리디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알고리즘은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>
                <a:latin typeface="돋움"/>
                <a:cs typeface="돋움"/>
              </a:rPr>
              <a:t>입력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데이터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간의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관계를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고  려하지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않고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수행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과정에서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‘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욕심내어</a:t>
            </a:r>
            <a:r>
              <a:rPr dirty="0" sz="2800" spc="-5">
                <a:latin typeface="돋움"/>
                <a:cs typeface="돋움"/>
              </a:rPr>
              <a:t>’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최소값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또  는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최대값을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가진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데이터를</a:t>
            </a:r>
            <a:r>
              <a:rPr dirty="0" sz="2800" spc="-22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선택한다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spcBef>
                <a:spcPts val="6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이러한</a:t>
            </a:r>
            <a:r>
              <a:rPr dirty="0" sz="2800" spc="-254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선택을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‘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근시안적</a:t>
            </a:r>
            <a:r>
              <a:rPr dirty="0" sz="2800" spc="-5">
                <a:latin typeface="돋움"/>
                <a:cs typeface="돋움"/>
              </a:rPr>
              <a:t>’인</a:t>
            </a:r>
            <a:r>
              <a:rPr dirty="0" sz="2800" spc="-254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선택이라고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말하기도  한다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6459" y="643168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7880"/>
            <a:ext cx="7908925" cy="879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다음의 </a:t>
            </a:r>
            <a:r>
              <a:rPr dirty="0" sz="2800" spc="-10">
                <a:latin typeface="돋움"/>
                <a:cs typeface="돋움"/>
              </a:rPr>
              <a:t>그래프에서 </a:t>
            </a:r>
            <a:r>
              <a:rPr dirty="0" sz="2800" spc="-5">
                <a:latin typeface="Times New Roman"/>
                <a:cs typeface="Times New Roman"/>
              </a:rPr>
              <a:t>KruskalMST </a:t>
            </a:r>
            <a:r>
              <a:rPr dirty="0" sz="2800" spc="-10">
                <a:latin typeface="돋움"/>
                <a:cs typeface="돋움"/>
              </a:rPr>
              <a:t>알고리즘이</a:t>
            </a:r>
            <a:r>
              <a:rPr dirty="0" sz="2800" spc="-690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최소  </a:t>
            </a:r>
            <a:r>
              <a:rPr dirty="0" sz="2800" spc="-5">
                <a:latin typeface="돋움"/>
                <a:cs typeface="돋움"/>
              </a:rPr>
              <a:t>신장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트리를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찾는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과정을</a:t>
            </a:r>
            <a:r>
              <a:rPr dirty="0" sz="2800" spc="-22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살펴보자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6690" y="2118133"/>
            <a:ext cx="7997565" cy="2398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41847" y="1761744"/>
            <a:ext cx="199643" cy="201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23047" y="1642872"/>
            <a:ext cx="199643" cy="201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27647" y="2371344"/>
            <a:ext cx="199643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37047" y="3057144"/>
            <a:ext cx="199643" cy="2011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308847" y="2340864"/>
            <a:ext cx="199643" cy="1996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00416" y="3057144"/>
            <a:ext cx="199643" cy="2011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04915" y="1924811"/>
            <a:ext cx="558800" cy="482600"/>
          </a:xfrm>
          <a:custGeom>
            <a:avLst/>
            <a:gdLst/>
            <a:ahLst/>
            <a:cxnLst/>
            <a:rect l="l" t="t" r="r" b="b"/>
            <a:pathLst>
              <a:path w="558800" h="482600">
                <a:moveTo>
                  <a:pt x="0" y="0"/>
                </a:moveTo>
                <a:lnTo>
                  <a:pt x="558546" y="482346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00115" y="2534411"/>
            <a:ext cx="863600" cy="558800"/>
          </a:xfrm>
          <a:custGeom>
            <a:avLst/>
            <a:gdLst/>
            <a:ahLst/>
            <a:cxnLst/>
            <a:rect l="l" t="t" r="r" b="b"/>
            <a:pathLst>
              <a:path w="863600" h="558800">
                <a:moveTo>
                  <a:pt x="863346" y="0"/>
                </a:moveTo>
                <a:lnTo>
                  <a:pt x="0" y="558546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36108" y="1924811"/>
            <a:ext cx="241300" cy="1141730"/>
          </a:xfrm>
          <a:custGeom>
            <a:avLst/>
            <a:gdLst/>
            <a:ahLst/>
            <a:cxnLst/>
            <a:rect l="l" t="t" r="r" b="b"/>
            <a:pathLst>
              <a:path w="241300" h="1141730">
                <a:moveTo>
                  <a:pt x="241172" y="0"/>
                </a:moveTo>
                <a:lnTo>
                  <a:pt x="0" y="1141729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516623" y="2470404"/>
            <a:ext cx="1419225" cy="622300"/>
          </a:xfrm>
          <a:custGeom>
            <a:avLst/>
            <a:gdLst/>
            <a:ahLst/>
            <a:cxnLst/>
            <a:rect l="l" t="t" r="r" b="b"/>
            <a:pathLst>
              <a:path w="1419225" h="622300">
                <a:moveTo>
                  <a:pt x="0" y="0"/>
                </a:moveTo>
                <a:lnTo>
                  <a:pt x="1419225" y="622173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26023" y="3156204"/>
            <a:ext cx="2383790" cy="0"/>
          </a:xfrm>
          <a:custGeom>
            <a:avLst/>
            <a:gdLst/>
            <a:ahLst/>
            <a:cxnLst/>
            <a:rect l="l" t="t" r="r" b="b"/>
            <a:pathLst>
              <a:path w="2383790" h="0">
                <a:moveTo>
                  <a:pt x="0" y="0"/>
                </a:moveTo>
                <a:lnTo>
                  <a:pt x="2383408" y="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30823" y="1741932"/>
            <a:ext cx="1801495" cy="119380"/>
          </a:xfrm>
          <a:custGeom>
            <a:avLst/>
            <a:gdLst/>
            <a:ahLst/>
            <a:cxnLst/>
            <a:rect l="l" t="t" r="r" b="b"/>
            <a:pathLst>
              <a:path w="1801495" h="119380">
                <a:moveTo>
                  <a:pt x="0" y="118871"/>
                </a:moveTo>
                <a:lnTo>
                  <a:pt x="1801241" y="0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90715" y="1805939"/>
            <a:ext cx="1168400" cy="601345"/>
          </a:xfrm>
          <a:custGeom>
            <a:avLst/>
            <a:gdLst/>
            <a:ahLst/>
            <a:cxnLst/>
            <a:rect l="l" t="t" r="r" b="b"/>
            <a:pathLst>
              <a:path w="1168400" h="601344">
                <a:moveTo>
                  <a:pt x="0" y="601090"/>
                </a:moveTo>
                <a:lnTo>
                  <a:pt x="1168145" y="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6878" y="1806701"/>
            <a:ext cx="558800" cy="570230"/>
          </a:xfrm>
          <a:custGeom>
            <a:avLst/>
            <a:gdLst/>
            <a:ahLst/>
            <a:cxnLst/>
            <a:rect l="l" t="t" r="r" b="b"/>
            <a:pathLst>
              <a:path w="558800" h="570230">
                <a:moveTo>
                  <a:pt x="558546" y="57023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063483" y="2503932"/>
            <a:ext cx="281305" cy="589915"/>
          </a:xfrm>
          <a:custGeom>
            <a:avLst/>
            <a:gdLst/>
            <a:ahLst/>
            <a:cxnLst/>
            <a:rect l="l" t="t" r="r" b="b"/>
            <a:pathLst>
              <a:path w="281304" h="589914">
                <a:moveTo>
                  <a:pt x="0" y="589533"/>
                </a:moveTo>
                <a:lnTo>
                  <a:pt x="281050" y="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169909" y="1831339"/>
            <a:ext cx="1739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1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722107" y="1833372"/>
            <a:ext cx="277495" cy="1234440"/>
          </a:xfrm>
          <a:custGeom>
            <a:avLst/>
            <a:gdLst/>
            <a:ahLst/>
            <a:cxnLst/>
            <a:rect l="l" t="t" r="r" b="b"/>
            <a:pathLst>
              <a:path w="277495" h="1234439">
                <a:moveTo>
                  <a:pt x="0" y="0"/>
                </a:moveTo>
                <a:lnTo>
                  <a:pt x="277495" y="1234186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517260" y="1415288"/>
            <a:ext cx="1739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a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14666" y="1365250"/>
            <a:ext cx="1784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b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42781" y="2211451"/>
            <a:ext cx="1676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c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79845" y="2034032"/>
            <a:ext cx="1790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d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78297" y="3144138"/>
            <a:ext cx="1676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e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99806" y="3179775"/>
            <a:ext cx="1130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f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87196" y="612648"/>
            <a:ext cx="1656714" cy="413384"/>
          </a:xfrm>
          <a:custGeom>
            <a:avLst/>
            <a:gdLst/>
            <a:ahLst/>
            <a:cxnLst/>
            <a:rect l="l" t="t" r="r" b="b"/>
            <a:pathLst>
              <a:path w="1656714" h="413384">
                <a:moveTo>
                  <a:pt x="0" y="413003"/>
                </a:moveTo>
                <a:lnTo>
                  <a:pt x="1656588" y="413003"/>
                </a:lnTo>
                <a:lnTo>
                  <a:pt x="1656588" y="0"/>
                </a:lnTo>
                <a:lnTo>
                  <a:pt x="0" y="0"/>
                </a:lnTo>
                <a:lnTo>
                  <a:pt x="0" y="413003"/>
                </a:lnTo>
                <a:close/>
              </a:path>
            </a:pathLst>
          </a:custGeom>
          <a:solidFill>
            <a:srgbClr val="E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87196" y="612648"/>
            <a:ext cx="1656714" cy="413384"/>
          </a:xfrm>
          <a:custGeom>
            <a:avLst/>
            <a:gdLst/>
            <a:ahLst/>
            <a:cxnLst/>
            <a:rect l="l" t="t" r="r" b="b"/>
            <a:pathLst>
              <a:path w="1656714" h="413384">
                <a:moveTo>
                  <a:pt x="0" y="413003"/>
                </a:moveTo>
                <a:lnTo>
                  <a:pt x="1656588" y="413003"/>
                </a:lnTo>
                <a:lnTo>
                  <a:pt x="1656588" y="0"/>
                </a:lnTo>
                <a:lnTo>
                  <a:pt x="0" y="0"/>
                </a:lnTo>
                <a:lnTo>
                  <a:pt x="0" y="413003"/>
                </a:lnTo>
                <a:close/>
              </a:path>
            </a:pathLst>
          </a:custGeom>
          <a:ln w="3175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693926" y="829817"/>
            <a:ext cx="652145" cy="76200"/>
          </a:xfrm>
          <a:custGeom>
            <a:avLst/>
            <a:gdLst/>
            <a:ahLst/>
            <a:cxnLst/>
            <a:rect l="l" t="t" r="r" b="b"/>
            <a:pathLst>
              <a:path w="652144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6"/>
                </a:lnTo>
                <a:lnTo>
                  <a:pt x="38100" y="48006"/>
                </a:lnTo>
                <a:lnTo>
                  <a:pt x="38100" y="28194"/>
                </a:lnTo>
                <a:lnTo>
                  <a:pt x="74206" y="2819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652144" h="76200">
                <a:moveTo>
                  <a:pt x="614044" y="0"/>
                </a:moveTo>
                <a:lnTo>
                  <a:pt x="599251" y="2988"/>
                </a:lnTo>
                <a:lnTo>
                  <a:pt x="587136" y="11144"/>
                </a:lnTo>
                <a:lnTo>
                  <a:pt x="578951" y="23252"/>
                </a:lnTo>
                <a:lnTo>
                  <a:pt x="575944" y="38100"/>
                </a:lnTo>
                <a:lnTo>
                  <a:pt x="578951" y="52947"/>
                </a:lnTo>
                <a:lnTo>
                  <a:pt x="587136" y="65055"/>
                </a:lnTo>
                <a:lnTo>
                  <a:pt x="599251" y="73211"/>
                </a:lnTo>
                <a:lnTo>
                  <a:pt x="614044" y="76200"/>
                </a:lnTo>
                <a:lnTo>
                  <a:pt x="628892" y="73211"/>
                </a:lnTo>
                <a:lnTo>
                  <a:pt x="641000" y="65055"/>
                </a:lnTo>
                <a:lnTo>
                  <a:pt x="649156" y="52947"/>
                </a:lnTo>
                <a:lnTo>
                  <a:pt x="650151" y="48006"/>
                </a:lnTo>
                <a:lnTo>
                  <a:pt x="614044" y="48006"/>
                </a:lnTo>
                <a:lnTo>
                  <a:pt x="614044" y="28194"/>
                </a:lnTo>
                <a:lnTo>
                  <a:pt x="650151" y="28194"/>
                </a:lnTo>
                <a:lnTo>
                  <a:pt x="649156" y="23252"/>
                </a:lnTo>
                <a:lnTo>
                  <a:pt x="641000" y="11144"/>
                </a:lnTo>
                <a:lnTo>
                  <a:pt x="628892" y="2988"/>
                </a:lnTo>
                <a:lnTo>
                  <a:pt x="614044" y="0"/>
                </a:lnTo>
                <a:close/>
              </a:path>
              <a:path w="652144" h="76200">
                <a:moveTo>
                  <a:pt x="74206" y="28194"/>
                </a:moveTo>
                <a:lnTo>
                  <a:pt x="38100" y="28194"/>
                </a:lnTo>
                <a:lnTo>
                  <a:pt x="38100" y="48006"/>
                </a:lnTo>
                <a:lnTo>
                  <a:pt x="74206" y="48006"/>
                </a:lnTo>
                <a:lnTo>
                  <a:pt x="76200" y="38100"/>
                </a:lnTo>
                <a:lnTo>
                  <a:pt x="74206" y="28194"/>
                </a:lnTo>
                <a:close/>
              </a:path>
              <a:path w="652144" h="76200">
                <a:moveTo>
                  <a:pt x="577950" y="28194"/>
                </a:moveTo>
                <a:lnTo>
                  <a:pt x="74206" y="28194"/>
                </a:lnTo>
                <a:lnTo>
                  <a:pt x="76200" y="38100"/>
                </a:lnTo>
                <a:lnTo>
                  <a:pt x="74206" y="48006"/>
                </a:lnTo>
                <a:lnTo>
                  <a:pt x="577950" y="48006"/>
                </a:lnTo>
                <a:lnTo>
                  <a:pt x="575944" y="38100"/>
                </a:lnTo>
                <a:lnTo>
                  <a:pt x="577950" y="28194"/>
                </a:lnTo>
                <a:close/>
              </a:path>
              <a:path w="652144" h="76200">
                <a:moveTo>
                  <a:pt x="650151" y="28194"/>
                </a:moveTo>
                <a:lnTo>
                  <a:pt x="614044" y="28194"/>
                </a:lnTo>
                <a:lnTo>
                  <a:pt x="614044" y="48006"/>
                </a:lnTo>
                <a:lnTo>
                  <a:pt x="650151" y="48006"/>
                </a:lnTo>
                <a:lnTo>
                  <a:pt x="652144" y="38100"/>
                </a:lnTo>
                <a:lnTo>
                  <a:pt x="650151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930400" y="580389"/>
            <a:ext cx="1739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1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680210" y="1247394"/>
            <a:ext cx="652145" cy="76200"/>
          </a:xfrm>
          <a:custGeom>
            <a:avLst/>
            <a:gdLst/>
            <a:ahLst/>
            <a:cxnLst/>
            <a:rect l="l" t="t" r="r" b="b"/>
            <a:pathLst>
              <a:path w="652144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5"/>
                </a:lnTo>
                <a:lnTo>
                  <a:pt x="38100" y="48005"/>
                </a:lnTo>
                <a:lnTo>
                  <a:pt x="38100" y="28193"/>
                </a:lnTo>
                <a:lnTo>
                  <a:pt x="74206" y="28193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652144" h="76200">
                <a:moveTo>
                  <a:pt x="614044" y="0"/>
                </a:moveTo>
                <a:lnTo>
                  <a:pt x="599251" y="2988"/>
                </a:lnTo>
                <a:lnTo>
                  <a:pt x="587136" y="11144"/>
                </a:lnTo>
                <a:lnTo>
                  <a:pt x="578951" y="23252"/>
                </a:lnTo>
                <a:lnTo>
                  <a:pt x="575944" y="38100"/>
                </a:lnTo>
                <a:lnTo>
                  <a:pt x="578951" y="52947"/>
                </a:lnTo>
                <a:lnTo>
                  <a:pt x="587136" y="65055"/>
                </a:lnTo>
                <a:lnTo>
                  <a:pt x="599251" y="73211"/>
                </a:lnTo>
                <a:lnTo>
                  <a:pt x="614044" y="76200"/>
                </a:lnTo>
                <a:lnTo>
                  <a:pt x="628892" y="73211"/>
                </a:lnTo>
                <a:lnTo>
                  <a:pt x="641000" y="65055"/>
                </a:lnTo>
                <a:lnTo>
                  <a:pt x="649156" y="52947"/>
                </a:lnTo>
                <a:lnTo>
                  <a:pt x="650151" y="48005"/>
                </a:lnTo>
                <a:lnTo>
                  <a:pt x="614044" y="48005"/>
                </a:lnTo>
                <a:lnTo>
                  <a:pt x="614044" y="28193"/>
                </a:lnTo>
                <a:lnTo>
                  <a:pt x="650151" y="28193"/>
                </a:lnTo>
                <a:lnTo>
                  <a:pt x="649156" y="23252"/>
                </a:lnTo>
                <a:lnTo>
                  <a:pt x="641000" y="11144"/>
                </a:lnTo>
                <a:lnTo>
                  <a:pt x="628892" y="2988"/>
                </a:lnTo>
                <a:lnTo>
                  <a:pt x="614044" y="0"/>
                </a:lnTo>
                <a:close/>
              </a:path>
              <a:path w="652144" h="76200">
                <a:moveTo>
                  <a:pt x="74206" y="28193"/>
                </a:moveTo>
                <a:lnTo>
                  <a:pt x="38100" y="28193"/>
                </a:lnTo>
                <a:lnTo>
                  <a:pt x="38100" y="48005"/>
                </a:lnTo>
                <a:lnTo>
                  <a:pt x="74206" y="48005"/>
                </a:lnTo>
                <a:lnTo>
                  <a:pt x="76200" y="38100"/>
                </a:lnTo>
                <a:lnTo>
                  <a:pt x="74206" y="28193"/>
                </a:lnTo>
                <a:close/>
              </a:path>
              <a:path w="652144" h="76200">
                <a:moveTo>
                  <a:pt x="577950" y="28193"/>
                </a:moveTo>
                <a:lnTo>
                  <a:pt x="74206" y="28193"/>
                </a:lnTo>
                <a:lnTo>
                  <a:pt x="76200" y="38100"/>
                </a:lnTo>
                <a:lnTo>
                  <a:pt x="74206" y="48005"/>
                </a:lnTo>
                <a:lnTo>
                  <a:pt x="577950" y="48005"/>
                </a:lnTo>
                <a:lnTo>
                  <a:pt x="575944" y="38100"/>
                </a:lnTo>
                <a:lnTo>
                  <a:pt x="577950" y="28193"/>
                </a:lnTo>
                <a:close/>
              </a:path>
              <a:path w="652144" h="76200">
                <a:moveTo>
                  <a:pt x="650151" y="28193"/>
                </a:moveTo>
                <a:lnTo>
                  <a:pt x="614044" y="28193"/>
                </a:lnTo>
                <a:lnTo>
                  <a:pt x="614044" y="48005"/>
                </a:lnTo>
                <a:lnTo>
                  <a:pt x="650151" y="48005"/>
                </a:lnTo>
                <a:lnTo>
                  <a:pt x="652144" y="38100"/>
                </a:lnTo>
                <a:lnTo>
                  <a:pt x="650151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914905" y="981582"/>
            <a:ext cx="1739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1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680210" y="1623822"/>
            <a:ext cx="940435" cy="76200"/>
          </a:xfrm>
          <a:custGeom>
            <a:avLst/>
            <a:gdLst/>
            <a:ahLst/>
            <a:cxnLst/>
            <a:rect l="l" t="t" r="r" b="b"/>
            <a:pathLst>
              <a:path w="94043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5"/>
                </a:lnTo>
                <a:lnTo>
                  <a:pt x="38100" y="48005"/>
                </a:lnTo>
                <a:lnTo>
                  <a:pt x="38100" y="28193"/>
                </a:lnTo>
                <a:lnTo>
                  <a:pt x="74206" y="28193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940435" h="76200">
                <a:moveTo>
                  <a:pt x="902081" y="0"/>
                </a:moveTo>
                <a:lnTo>
                  <a:pt x="887233" y="2988"/>
                </a:lnTo>
                <a:lnTo>
                  <a:pt x="875125" y="11144"/>
                </a:lnTo>
                <a:lnTo>
                  <a:pt x="866969" y="23252"/>
                </a:lnTo>
                <a:lnTo>
                  <a:pt x="863981" y="38100"/>
                </a:lnTo>
                <a:lnTo>
                  <a:pt x="866969" y="52947"/>
                </a:lnTo>
                <a:lnTo>
                  <a:pt x="875125" y="65055"/>
                </a:lnTo>
                <a:lnTo>
                  <a:pt x="887233" y="73211"/>
                </a:lnTo>
                <a:lnTo>
                  <a:pt x="902081" y="76200"/>
                </a:lnTo>
                <a:lnTo>
                  <a:pt x="916928" y="73211"/>
                </a:lnTo>
                <a:lnTo>
                  <a:pt x="929036" y="65055"/>
                </a:lnTo>
                <a:lnTo>
                  <a:pt x="937192" y="52947"/>
                </a:lnTo>
                <a:lnTo>
                  <a:pt x="938187" y="48005"/>
                </a:lnTo>
                <a:lnTo>
                  <a:pt x="902081" y="48005"/>
                </a:lnTo>
                <a:lnTo>
                  <a:pt x="902081" y="28193"/>
                </a:lnTo>
                <a:lnTo>
                  <a:pt x="938187" y="28193"/>
                </a:lnTo>
                <a:lnTo>
                  <a:pt x="937192" y="23252"/>
                </a:lnTo>
                <a:lnTo>
                  <a:pt x="929036" y="11144"/>
                </a:lnTo>
                <a:lnTo>
                  <a:pt x="916928" y="2988"/>
                </a:lnTo>
                <a:lnTo>
                  <a:pt x="902081" y="0"/>
                </a:lnTo>
                <a:close/>
              </a:path>
              <a:path w="940435" h="76200">
                <a:moveTo>
                  <a:pt x="74206" y="28193"/>
                </a:moveTo>
                <a:lnTo>
                  <a:pt x="38100" y="28193"/>
                </a:lnTo>
                <a:lnTo>
                  <a:pt x="38100" y="48005"/>
                </a:lnTo>
                <a:lnTo>
                  <a:pt x="74206" y="48005"/>
                </a:lnTo>
                <a:lnTo>
                  <a:pt x="76200" y="38100"/>
                </a:lnTo>
                <a:lnTo>
                  <a:pt x="74206" y="28193"/>
                </a:lnTo>
                <a:close/>
              </a:path>
              <a:path w="940435" h="76200">
                <a:moveTo>
                  <a:pt x="865974" y="28193"/>
                </a:moveTo>
                <a:lnTo>
                  <a:pt x="74206" y="28193"/>
                </a:lnTo>
                <a:lnTo>
                  <a:pt x="76200" y="38100"/>
                </a:lnTo>
                <a:lnTo>
                  <a:pt x="74206" y="48005"/>
                </a:lnTo>
                <a:lnTo>
                  <a:pt x="865974" y="48005"/>
                </a:lnTo>
                <a:lnTo>
                  <a:pt x="863981" y="38100"/>
                </a:lnTo>
                <a:lnTo>
                  <a:pt x="865974" y="28193"/>
                </a:lnTo>
                <a:close/>
              </a:path>
              <a:path w="940435" h="76200">
                <a:moveTo>
                  <a:pt x="938187" y="28193"/>
                </a:moveTo>
                <a:lnTo>
                  <a:pt x="902081" y="28193"/>
                </a:lnTo>
                <a:lnTo>
                  <a:pt x="902081" y="48005"/>
                </a:lnTo>
                <a:lnTo>
                  <a:pt x="938187" y="48005"/>
                </a:lnTo>
                <a:lnTo>
                  <a:pt x="940181" y="38100"/>
                </a:lnTo>
                <a:lnTo>
                  <a:pt x="938187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680210" y="1983485"/>
            <a:ext cx="940435" cy="76200"/>
          </a:xfrm>
          <a:custGeom>
            <a:avLst/>
            <a:gdLst/>
            <a:ahLst/>
            <a:cxnLst/>
            <a:rect l="l" t="t" r="r" b="b"/>
            <a:pathLst>
              <a:path w="94043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5"/>
                </a:lnTo>
                <a:lnTo>
                  <a:pt x="38100" y="48005"/>
                </a:lnTo>
                <a:lnTo>
                  <a:pt x="38100" y="28193"/>
                </a:lnTo>
                <a:lnTo>
                  <a:pt x="74206" y="28193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940435" h="76200">
                <a:moveTo>
                  <a:pt x="902081" y="0"/>
                </a:moveTo>
                <a:lnTo>
                  <a:pt x="887233" y="2988"/>
                </a:lnTo>
                <a:lnTo>
                  <a:pt x="875125" y="11144"/>
                </a:lnTo>
                <a:lnTo>
                  <a:pt x="866969" y="23252"/>
                </a:lnTo>
                <a:lnTo>
                  <a:pt x="863981" y="38100"/>
                </a:lnTo>
                <a:lnTo>
                  <a:pt x="866969" y="52947"/>
                </a:lnTo>
                <a:lnTo>
                  <a:pt x="875125" y="65055"/>
                </a:lnTo>
                <a:lnTo>
                  <a:pt x="887233" y="73211"/>
                </a:lnTo>
                <a:lnTo>
                  <a:pt x="902081" y="76200"/>
                </a:lnTo>
                <a:lnTo>
                  <a:pt x="916928" y="73211"/>
                </a:lnTo>
                <a:lnTo>
                  <a:pt x="929036" y="65055"/>
                </a:lnTo>
                <a:lnTo>
                  <a:pt x="937192" y="52947"/>
                </a:lnTo>
                <a:lnTo>
                  <a:pt x="938187" y="48005"/>
                </a:lnTo>
                <a:lnTo>
                  <a:pt x="902081" y="48005"/>
                </a:lnTo>
                <a:lnTo>
                  <a:pt x="902081" y="28193"/>
                </a:lnTo>
                <a:lnTo>
                  <a:pt x="938187" y="28193"/>
                </a:lnTo>
                <a:lnTo>
                  <a:pt x="937192" y="23252"/>
                </a:lnTo>
                <a:lnTo>
                  <a:pt x="929036" y="11144"/>
                </a:lnTo>
                <a:lnTo>
                  <a:pt x="916928" y="2988"/>
                </a:lnTo>
                <a:lnTo>
                  <a:pt x="902081" y="0"/>
                </a:lnTo>
                <a:close/>
              </a:path>
              <a:path w="940435" h="76200">
                <a:moveTo>
                  <a:pt x="74206" y="28193"/>
                </a:moveTo>
                <a:lnTo>
                  <a:pt x="38100" y="28193"/>
                </a:lnTo>
                <a:lnTo>
                  <a:pt x="38100" y="48005"/>
                </a:lnTo>
                <a:lnTo>
                  <a:pt x="74206" y="48005"/>
                </a:lnTo>
                <a:lnTo>
                  <a:pt x="76200" y="38100"/>
                </a:lnTo>
                <a:lnTo>
                  <a:pt x="74206" y="28193"/>
                </a:lnTo>
                <a:close/>
              </a:path>
              <a:path w="940435" h="76200">
                <a:moveTo>
                  <a:pt x="865974" y="28193"/>
                </a:moveTo>
                <a:lnTo>
                  <a:pt x="74206" y="28193"/>
                </a:lnTo>
                <a:lnTo>
                  <a:pt x="76200" y="38100"/>
                </a:lnTo>
                <a:lnTo>
                  <a:pt x="74206" y="48005"/>
                </a:lnTo>
                <a:lnTo>
                  <a:pt x="865974" y="48005"/>
                </a:lnTo>
                <a:lnTo>
                  <a:pt x="863981" y="38100"/>
                </a:lnTo>
                <a:lnTo>
                  <a:pt x="865974" y="28193"/>
                </a:lnTo>
                <a:close/>
              </a:path>
              <a:path w="940435" h="76200">
                <a:moveTo>
                  <a:pt x="938187" y="28193"/>
                </a:moveTo>
                <a:lnTo>
                  <a:pt x="902081" y="28193"/>
                </a:lnTo>
                <a:lnTo>
                  <a:pt x="902081" y="48005"/>
                </a:lnTo>
                <a:lnTo>
                  <a:pt x="938187" y="48005"/>
                </a:lnTo>
                <a:lnTo>
                  <a:pt x="940181" y="38100"/>
                </a:lnTo>
                <a:lnTo>
                  <a:pt x="938187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680210" y="2343150"/>
            <a:ext cx="1192530" cy="76200"/>
          </a:xfrm>
          <a:custGeom>
            <a:avLst/>
            <a:gdLst/>
            <a:ahLst/>
            <a:cxnLst/>
            <a:rect l="l" t="t" r="r" b="b"/>
            <a:pathLst>
              <a:path w="119253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5"/>
                </a:lnTo>
                <a:lnTo>
                  <a:pt x="38100" y="48005"/>
                </a:lnTo>
                <a:lnTo>
                  <a:pt x="38100" y="28194"/>
                </a:lnTo>
                <a:lnTo>
                  <a:pt x="74206" y="2819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192530" h="76200">
                <a:moveTo>
                  <a:pt x="1154048" y="0"/>
                </a:moveTo>
                <a:lnTo>
                  <a:pt x="1139255" y="2988"/>
                </a:lnTo>
                <a:lnTo>
                  <a:pt x="1127140" y="11144"/>
                </a:lnTo>
                <a:lnTo>
                  <a:pt x="1118955" y="23252"/>
                </a:lnTo>
                <a:lnTo>
                  <a:pt x="1115948" y="38100"/>
                </a:lnTo>
                <a:lnTo>
                  <a:pt x="1118955" y="52947"/>
                </a:lnTo>
                <a:lnTo>
                  <a:pt x="1127140" y="65055"/>
                </a:lnTo>
                <a:lnTo>
                  <a:pt x="1139255" y="73211"/>
                </a:lnTo>
                <a:lnTo>
                  <a:pt x="1154048" y="76200"/>
                </a:lnTo>
                <a:lnTo>
                  <a:pt x="1168896" y="73211"/>
                </a:lnTo>
                <a:lnTo>
                  <a:pt x="1181004" y="65055"/>
                </a:lnTo>
                <a:lnTo>
                  <a:pt x="1189160" y="52947"/>
                </a:lnTo>
                <a:lnTo>
                  <a:pt x="1190155" y="48005"/>
                </a:lnTo>
                <a:lnTo>
                  <a:pt x="1154048" y="48005"/>
                </a:lnTo>
                <a:lnTo>
                  <a:pt x="1154048" y="28194"/>
                </a:lnTo>
                <a:lnTo>
                  <a:pt x="1190155" y="28194"/>
                </a:lnTo>
                <a:lnTo>
                  <a:pt x="1189160" y="23252"/>
                </a:lnTo>
                <a:lnTo>
                  <a:pt x="1181004" y="11144"/>
                </a:lnTo>
                <a:lnTo>
                  <a:pt x="1168896" y="2988"/>
                </a:lnTo>
                <a:lnTo>
                  <a:pt x="1154048" y="0"/>
                </a:lnTo>
                <a:close/>
              </a:path>
              <a:path w="1192530" h="76200">
                <a:moveTo>
                  <a:pt x="74206" y="28194"/>
                </a:moveTo>
                <a:lnTo>
                  <a:pt x="38100" y="28194"/>
                </a:lnTo>
                <a:lnTo>
                  <a:pt x="38100" y="48005"/>
                </a:lnTo>
                <a:lnTo>
                  <a:pt x="74206" y="48005"/>
                </a:lnTo>
                <a:lnTo>
                  <a:pt x="76200" y="38100"/>
                </a:lnTo>
                <a:lnTo>
                  <a:pt x="74206" y="28194"/>
                </a:lnTo>
                <a:close/>
              </a:path>
              <a:path w="1192530" h="76200">
                <a:moveTo>
                  <a:pt x="1117954" y="28194"/>
                </a:moveTo>
                <a:lnTo>
                  <a:pt x="74206" y="28194"/>
                </a:lnTo>
                <a:lnTo>
                  <a:pt x="76200" y="38100"/>
                </a:lnTo>
                <a:lnTo>
                  <a:pt x="74206" y="48005"/>
                </a:lnTo>
                <a:lnTo>
                  <a:pt x="1117954" y="48005"/>
                </a:lnTo>
                <a:lnTo>
                  <a:pt x="1115948" y="38100"/>
                </a:lnTo>
                <a:lnTo>
                  <a:pt x="1117954" y="28194"/>
                </a:lnTo>
                <a:close/>
              </a:path>
              <a:path w="1192530" h="76200">
                <a:moveTo>
                  <a:pt x="1190155" y="28194"/>
                </a:moveTo>
                <a:lnTo>
                  <a:pt x="1154048" y="28194"/>
                </a:lnTo>
                <a:lnTo>
                  <a:pt x="1154048" y="48005"/>
                </a:lnTo>
                <a:lnTo>
                  <a:pt x="1190155" y="48005"/>
                </a:lnTo>
                <a:lnTo>
                  <a:pt x="1192148" y="38100"/>
                </a:lnTo>
                <a:lnTo>
                  <a:pt x="1190155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081910" y="1287373"/>
            <a:ext cx="236220" cy="110553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000">
                <a:latin typeface="돋움"/>
                <a:cs typeface="돋움"/>
              </a:rPr>
              <a:t>2</a:t>
            </a:r>
            <a:endParaRPr sz="20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000">
                <a:latin typeface="돋움"/>
                <a:cs typeface="돋움"/>
              </a:rPr>
              <a:t>2</a:t>
            </a:r>
            <a:endParaRPr sz="2000">
              <a:latin typeface="돋움"/>
              <a:cs typeface="돋움"/>
            </a:endParaRPr>
          </a:p>
          <a:p>
            <a:pPr marL="74295">
              <a:lnSpc>
                <a:spcPct val="100000"/>
              </a:lnSpc>
              <a:spcBef>
                <a:spcPts val="439"/>
              </a:spcBef>
            </a:pPr>
            <a:r>
              <a:rPr dirty="0" sz="2000">
                <a:latin typeface="돋움"/>
                <a:cs typeface="돋움"/>
              </a:rPr>
              <a:t>3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680210" y="2710433"/>
            <a:ext cx="1408430" cy="76200"/>
          </a:xfrm>
          <a:custGeom>
            <a:avLst/>
            <a:gdLst/>
            <a:ahLst/>
            <a:cxnLst/>
            <a:rect l="l" t="t" r="r" b="b"/>
            <a:pathLst>
              <a:path w="140843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5"/>
                </a:lnTo>
                <a:lnTo>
                  <a:pt x="38100" y="48005"/>
                </a:lnTo>
                <a:lnTo>
                  <a:pt x="38100" y="28193"/>
                </a:lnTo>
                <a:lnTo>
                  <a:pt x="74206" y="28193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408430" h="76200">
                <a:moveTo>
                  <a:pt x="1370076" y="0"/>
                </a:moveTo>
                <a:lnTo>
                  <a:pt x="1355228" y="2988"/>
                </a:lnTo>
                <a:lnTo>
                  <a:pt x="1343120" y="11144"/>
                </a:lnTo>
                <a:lnTo>
                  <a:pt x="1334964" y="23252"/>
                </a:lnTo>
                <a:lnTo>
                  <a:pt x="1331976" y="38100"/>
                </a:lnTo>
                <a:lnTo>
                  <a:pt x="1334982" y="52947"/>
                </a:lnTo>
                <a:lnTo>
                  <a:pt x="1343167" y="65055"/>
                </a:lnTo>
                <a:lnTo>
                  <a:pt x="1355282" y="73211"/>
                </a:lnTo>
                <a:lnTo>
                  <a:pt x="1370076" y="76200"/>
                </a:lnTo>
                <a:lnTo>
                  <a:pt x="1384923" y="73211"/>
                </a:lnTo>
                <a:lnTo>
                  <a:pt x="1397031" y="65055"/>
                </a:lnTo>
                <a:lnTo>
                  <a:pt x="1405187" y="52947"/>
                </a:lnTo>
                <a:lnTo>
                  <a:pt x="1406182" y="48005"/>
                </a:lnTo>
                <a:lnTo>
                  <a:pt x="1370076" y="48005"/>
                </a:lnTo>
                <a:lnTo>
                  <a:pt x="1370076" y="28193"/>
                </a:lnTo>
                <a:lnTo>
                  <a:pt x="1406182" y="28193"/>
                </a:lnTo>
                <a:lnTo>
                  <a:pt x="1405187" y="23252"/>
                </a:lnTo>
                <a:lnTo>
                  <a:pt x="1397031" y="11144"/>
                </a:lnTo>
                <a:lnTo>
                  <a:pt x="1384923" y="2988"/>
                </a:lnTo>
                <a:lnTo>
                  <a:pt x="1370076" y="0"/>
                </a:lnTo>
                <a:close/>
              </a:path>
              <a:path w="1408430" h="76200">
                <a:moveTo>
                  <a:pt x="74206" y="28193"/>
                </a:moveTo>
                <a:lnTo>
                  <a:pt x="38100" y="28193"/>
                </a:lnTo>
                <a:lnTo>
                  <a:pt x="38100" y="48005"/>
                </a:lnTo>
                <a:lnTo>
                  <a:pt x="74206" y="48005"/>
                </a:lnTo>
                <a:lnTo>
                  <a:pt x="76200" y="38100"/>
                </a:lnTo>
                <a:lnTo>
                  <a:pt x="74206" y="28193"/>
                </a:lnTo>
                <a:close/>
              </a:path>
              <a:path w="1408430" h="76200">
                <a:moveTo>
                  <a:pt x="1333969" y="28193"/>
                </a:moveTo>
                <a:lnTo>
                  <a:pt x="74206" y="28193"/>
                </a:lnTo>
                <a:lnTo>
                  <a:pt x="76200" y="38100"/>
                </a:lnTo>
                <a:lnTo>
                  <a:pt x="74206" y="48005"/>
                </a:lnTo>
                <a:lnTo>
                  <a:pt x="1333981" y="48005"/>
                </a:lnTo>
                <a:lnTo>
                  <a:pt x="1331976" y="38100"/>
                </a:lnTo>
                <a:lnTo>
                  <a:pt x="1333969" y="28193"/>
                </a:lnTo>
                <a:close/>
              </a:path>
              <a:path w="1408430" h="76200">
                <a:moveTo>
                  <a:pt x="1406182" y="28193"/>
                </a:moveTo>
                <a:lnTo>
                  <a:pt x="1370076" y="28193"/>
                </a:lnTo>
                <a:lnTo>
                  <a:pt x="1370076" y="48005"/>
                </a:lnTo>
                <a:lnTo>
                  <a:pt x="1406182" y="48005"/>
                </a:lnTo>
                <a:lnTo>
                  <a:pt x="1408176" y="38100"/>
                </a:lnTo>
                <a:lnTo>
                  <a:pt x="1406182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80210" y="3070098"/>
            <a:ext cx="1408430" cy="76200"/>
          </a:xfrm>
          <a:custGeom>
            <a:avLst/>
            <a:gdLst/>
            <a:ahLst/>
            <a:cxnLst/>
            <a:rect l="l" t="t" r="r" b="b"/>
            <a:pathLst>
              <a:path w="140843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5"/>
                </a:lnTo>
                <a:lnTo>
                  <a:pt x="38100" y="48005"/>
                </a:lnTo>
                <a:lnTo>
                  <a:pt x="38100" y="28193"/>
                </a:lnTo>
                <a:lnTo>
                  <a:pt x="74206" y="28193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408430" h="76200">
                <a:moveTo>
                  <a:pt x="1370076" y="0"/>
                </a:moveTo>
                <a:lnTo>
                  <a:pt x="1355228" y="2988"/>
                </a:lnTo>
                <a:lnTo>
                  <a:pt x="1343120" y="11144"/>
                </a:lnTo>
                <a:lnTo>
                  <a:pt x="1334964" y="23252"/>
                </a:lnTo>
                <a:lnTo>
                  <a:pt x="1331976" y="38100"/>
                </a:lnTo>
                <a:lnTo>
                  <a:pt x="1334982" y="52947"/>
                </a:lnTo>
                <a:lnTo>
                  <a:pt x="1343167" y="65055"/>
                </a:lnTo>
                <a:lnTo>
                  <a:pt x="1355282" y="73211"/>
                </a:lnTo>
                <a:lnTo>
                  <a:pt x="1370076" y="76200"/>
                </a:lnTo>
                <a:lnTo>
                  <a:pt x="1384923" y="73211"/>
                </a:lnTo>
                <a:lnTo>
                  <a:pt x="1397031" y="65055"/>
                </a:lnTo>
                <a:lnTo>
                  <a:pt x="1405187" y="52947"/>
                </a:lnTo>
                <a:lnTo>
                  <a:pt x="1406182" y="48005"/>
                </a:lnTo>
                <a:lnTo>
                  <a:pt x="1370076" y="48005"/>
                </a:lnTo>
                <a:lnTo>
                  <a:pt x="1370076" y="28193"/>
                </a:lnTo>
                <a:lnTo>
                  <a:pt x="1406182" y="28193"/>
                </a:lnTo>
                <a:lnTo>
                  <a:pt x="1405187" y="23252"/>
                </a:lnTo>
                <a:lnTo>
                  <a:pt x="1397031" y="11144"/>
                </a:lnTo>
                <a:lnTo>
                  <a:pt x="1384923" y="2988"/>
                </a:lnTo>
                <a:lnTo>
                  <a:pt x="1370076" y="0"/>
                </a:lnTo>
                <a:close/>
              </a:path>
              <a:path w="1408430" h="76200">
                <a:moveTo>
                  <a:pt x="74206" y="28193"/>
                </a:moveTo>
                <a:lnTo>
                  <a:pt x="38100" y="28193"/>
                </a:lnTo>
                <a:lnTo>
                  <a:pt x="38100" y="48005"/>
                </a:lnTo>
                <a:lnTo>
                  <a:pt x="74206" y="48005"/>
                </a:lnTo>
                <a:lnTo>
                  <a:pt x="76200" y="38100"/>
                </a:lnTo>
                <a:lnTo>
                  <a:pt x="74206" y="28193"/>
                </a:lnTo>
                <a:close/>
              </a:path>
              <a:path w="1408430" h="76200">
                <a:moveTo>
                  <a:pt x="1333969" y="28193"/>
                </a:moveTo>
                <a:lnTo>
                  <a:pt x="74206" y="28193"/>
                </a:lnTo>
                <a:lnTo>
                  <a:pt x="76200" y="38100"/>
                </a:lnTo>
                <a:lnTo>
                  <a:pt x="74206" y="48005"/>
                </a:lnTo>
                <a:lnTo>
                  <a:pt x="1333981" y="48005"/>
                </a:lnTo>
                <a:lnTo>
                  <a:pt x="1331976" y="38100"/>
                </a:lnTo>
                <a:lnTo>
                  <a:pt x="1333969" y="28193"/>
                </a:lnTo>
                <a:close/>
              </a:path>
              <a:path w="1408430" h="76200">
                <a:moveTo>
                  <a:pt x="1406182" y="28193"/>
                </a:moveTo>
                <a:lnTo>
                  <a:pt x="1370076" y="28193"/>
                </a:lnTo>
                <a:lnTo>
                  <a:pt x="1370076" y="48005"/>
                </a:lnTo>
                <a:lnTo>
                  <a:pt x="1406182" y="48005"/>
                </a:lnTo>
                <a:lnTo>
                  <a:pt x="1408176" y="38100"/>
                </a:lnTo>
                <a:lnTo>
                  <a:pt x="1406182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297938" y="2399755"/>
            <a:ext cx="173990" cy="74549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000">
                <a:latin typeface="돋움"/>
                <a:cs typeface="돋움"/>
              </a:rPr>
              <a:t>4</a:t>
            </a:r>
            <a:endParaRPr sz="20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000">
                <a:latin typeface="돋움"/>
                <a:cs typeface="돋움"/>
              </a:rPr>
              <a:t>4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680210" y="3423665"/>
            <a:ext cx="1840230" cy="76200"/>
          </a:xfrm>
          <a:custGeom>
            <a:avLst/>
            <a:gdLst/>
            <a:ahLst/>
            <a:cxnLst/>
            <a:rect l="l" t="t" r="r" b="b"/>
            <a:pathLst>
              <a:path w="1840229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6"/>
                </a:lnTo>
                <a:lnTo>
                  <a:pt x="38100" y="48006"/>
                </a:lnTo>
                <a:lnTo>
                  <a:pt x="38100" y="28194"/>
                </a:lnTo>
                <a:lnTo>
                  <a:pt x="74206" y="2819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840229" h="76200">
                <a:moveTo>
                  <a:pt x="1802129" y="0"/>
                </a:moveTo>
                <a:lnTo>
                  <a:pt x="1787282" y="2988"/>
                </a:lnTo>
                <a:lnTo>
                  <a:pt x="1775174" y="11144"/>
                </a:lnTo>
                <a:lnTo>
                  <a:pt x="1767018" y="23252"/>
                </a:lnTo>
                <a:lnTo>
                  <a:pt x="1764029" y="38100"/>
                </a:lnTo>
                <a:lnTo>
                  <a:pt x="1767018" y="52947"/>
                </a:lnTo>
                <a:lnTo>
                  <a:pt x="1775174" y="65055"/>
                </a:lnTo>
                <a:lnTo>
                  <a:pt x="1787282" y="73211"/>
                </a:lnTo>
                <a:lnTo>
                  <a:pt x="1802129" y="76200"/>
                </a:lnTo>
                <a:lnTo>
                  <a:pt x="1816923" y="73211"/>
                </a:lnTo>
                <a:lnTo>
                  <a:pt x="1829038" y="65055"/>
                </a:lnTo>
                <a:lnTo>
                  <a:pt x="1837223" y="52947"/>
                </a:lnTo>
                <a:lnTo>
                  <a:pt x="1838224" y="48006"/>
                </a:lnTo>
                <a:lnTo>
                  <a:pt x="1802129" y="48006"/>
                </a:lnTo>
                <a:lnTo>
                  <a:pt x="1802129" y="28194"/>
                </a:lnTo>
                <a:lnTo>
                  <a:pt x="1838224" y="28194"/>
                </a:lnTo>
                <a:lnTo>
                  <a:pt x="1837223" y="23252"/>
                </a:lnTo>
                <a:lnTo>
                  <a:pt x="1829038" y="11144"/>
                </a:lnTo>
                <a:lnTo>
                  <a:pt x="1816923" y="2988"/>
                </a:lnTo>
                <a:lnTo>
                  <a:pt x="1802129" y="0"/>
                </a:lnTo>
                <a:close/>
              </a:path>
              <a:path w="1840229" h="76200">
                <a:moveTo>
                  <a:pt x="74206" y="28194"/>
                </a:moveTo>
                <a:lnTo>
                  <a:pt x="38100" y="28194"/>
                </a:lnTo>
                <a:lnTo>
                  <a:pt x="38100" y="48006"/>
                </a:lnTo>
                <a:lnTo>
                  <a:pt x="74206" y="48006"/>
                </a:lnTo>
                <a:lnTo>
                  <a:pt x="76200" y="38100"/>
                </a:lnTo>
                <a:lnTo>
                  <a:pt x="74206" y="28194"/>
                </a:lnTo>
                <a:close/>
              </a:path>
              <a:path w="1840229" h="76200">
                <a:moveTo>
                  <a:pt x="1766023" y="28194"/>
                </a:moveTo>
                <a:lnTo>
                  <a:pt x="74206" y="28194"/>
                </a:lnTo>
                <a:lnTo>
                  <a:pt x="76200" y="38100"/>
                </a:lnTo>
                <a:lnTo>
                  <a:pt x="74206" y="48006"/>
                </a:lnTo>
                <a:lnTo>
                  <a:pt x="1766023" y="48006"/>
                </a:lnTo>
                <a:lnTo>
                  <a:pt x="1764029" y="38100"/>
                </a:lnTo>
                <a:lnTo>
                  <a:pt x="1766023" y="28194"/>
                </a:lnTo>
                <a:close/>
              </a:path>
              <a:path w="1840229" h="76200">
                <a:moveTo>
                  <a:pt x="1838224" y="28194"/>
                </a:moveTo>
                <a:lnTo>
                  <a:pt x="1802129" y="28194"/>
                </a:lnTo>
                <a:lnTo>
                  <a:pt x="1802129" y="48006"/>
                </a:lnTo>
                <a:lnTo>
                  <a:pt x="1838224" y="48006"/>
                </a:lnTo>
                <a:lnTo>
                  <a:pt x="1840229" y="38100"/>
                </a:lnTo>
                <a:lnTo>
                  <a:pt x="1838224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680210" y="3790950"/>
            <a:ext cx="1948180" cy="76200"/>
          </a:xfrm>
          <a:custGeom>
            <a:avLst/>
            <a:gdLst/>
            <a:ahLst/>
            <a:cxnLst/>
            <a:rect l="l" t="t" r="r" b="b"/>
            <a:pathLst>
              <a:path w="1948179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6"/>
                </a:lnTo>
                <a:lnTo>
                  <a:pt x="38100" y="48006"/>
                </a:lnTo>
                <a:lnTo>
                  <a:pt x="38100" y="28193"/>
                </a:lnTo>
                <a:lnTo>
                  <a:pt x="74206" y="28193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948179" h="76200">
                <a:moveTo>
                  <a:pt x="1910079" y="0"/>
                </a:moveTo>
                <a:lnTo>
                  <a:pt x="1895232" y="2988"/>
                </a:lnTo>
                <a:lnTo>
                  <a:pt x="1883124" y="11144"/>
                </a:lnTo>
                <a:lnTo>
                  <a:pt x="1874968" y="23252"/>
                </a:lnTo>
                <a:lnTo>
                  <a:pt x="1871979" y="38100"/>
                </a:lnTo>
                <a:lnTo>
                  <a:pt x="1874968" y="52947"/>
                </a:lnTo>
                <a:lnTo>
                  <a:pt x="1883124" y="65055"/>
                </a:lnTo>
                <a:lnTo>
                  <a:pt x="1895232" y="73211"/>
                </a:lnTo>
                <a:lnTo>
                  <a:pt x="1910079" y="76200"/>
                </a:lnTo>
                <a:lnTo>
                  <a:pt x="1924927" y="73211"/>
                </a:lnTo>
                <a:lnTo>
                  <a:pt x="1937035" y="65055"/>
                </a:lnTo>
                <a:lnTo>
                  <a:pt x="1945191" y="52947"/>
                </a:lnTo>
                <a:lnTo>
                  <a:pt x="1946186" y="48006"/>
                </a:lnTo>
                <a:lnTo>
                  <a:pt x="1910079" y="48006"/>
                </a:lnTo>
                <a:lnTo>
                  <a:pt x="1910079" y="28193"/>
                </a:lnTo>
                <a:lnTo>
                  <a:pt x="1946186" y="28193"/>
                </a:lnTo>
                <a:lnTo>
                  <a:pt x="1945191" y="23252"/>
                </a:lnTo>
                <a:lnTo>
                  <a:pt x="1937035" y="11144"/>
                </a:lnTo>
                <a:lnTo>
                  <a:pt x="1924927" y="2988"/>
                </a:lnTo>
                <a:lnTo>
                  <a:pt x="1910079" y="0"/>
                </a:lnTo>
                <a:close/>
              </a:path>
              <a:path w="1948179" h="76200">
                <a:moveTo>
                  <a:pt x="74206" y="28193"/>
                </a:moveTo>
                <a:lnTo>
                  <a:pt x="38100" y="28193"/>
                </a:lnTo>
                <a:lnTo>
                  <a:pt x="38100" y="48006"/>
                </a:lnTo>
                <a:lnTo>
                  <a:pt x="74206" y="48006"/>
                </a:lnTo>
                <a:lnTo>
                  <a:pt x="76200" y="38100"/>
                </a:lnTo>
                <a:lnTo>
                  <a:pt x="74206" y="28193"/>
                </a:lnTo>
                <a:close/>
              </a:path>
              <a:path w="1948179" h="76200">
                <a:moveTo>
                  <a:pt x="1873973" y="28193"/>
                </a:moveTo>
                <a:lnTo>
                  <a:pt x="74206" y="28193"/>
                </a:lnTo>
                <a:lnTo>
                  <a:pt x="76200" y="38100"/>
                </a:lnTo>
                <a:lnTo>
                  <a:pt x="74206" y="48006"/>
                </a:lnTo>
                <a:lnTo>
                  <a:pt x="1873973" y="48006"/>
                </a:lnTo>
                <a:lnTo>
                  <a:pt x="1871979" y="38100"/>
                </a:lnTo>
                <a:lnTo>
                  <a:pt x="1873973" y="28193"/>
                </a:lnTo>
                <a:close/>
              </a:path>
              <a:path w="1948179" h="76200">
                <a:moveTo>
                  <a:pt x="1946186" y="28193"/>
                </a:moveTo>
                <a:lnTo>
                  <a:pt x="1910079" y="28193"/>
                </a:lnTo>
                <a:lnTo>
                  <a:pt x="1910079" y="48006"/>
                </a:lnTo>
                <a:lnTo>
                  <a:pt x="1946186" y="48006"/>
                </a:lnTo>
                <a:lnTo>
                  <a:pt x="1948179" y="38100"/>
                </a:lnTo>
                <a:lnTo>
                  <a:pt x="1946186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680210" y="4142994"/>
            <a:ext cx="2164715" cy="76200"/>
          </a:xfrm>
          <a:custGeom>
            <a:avLst/>
            <a:gdLst/>
            <a:ahLst/>
            <a:cxnLst/>
            <a:rect l="l" t="t" r="r" b="b"/>
            <a:pathLst>
              <a:path w="216471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099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199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5"/>
                </a:lnTo>
                <a:lnTo>
                  <a:pt x="38100" y="48005"/>
                </a:lnTo>
                <a:lnTo>
                  <a:pt x="38100" y="28193"/>
                </a:lnTo>
                <a:lnTo>
                  <a:pt x="74206" y="28193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2164715" h="76200">
                <a:moveTo>
                  <a:pt x="2126106" y="0"/>
                </a:moveTo>
                <a:lnTo>
                  <a:pt x="2111259" y="2988"/>
                </a:lnTo>
                <a:lnTo>
                  <a:pt x="2099151" y="11144"/>
                </a:lnTo>
                <a:lnTo>
                  <a:pt x="2090995" y="23252"/>
                </a:lnTo>
                <a:lnTo>
                  <a:pt x="2088006" y="38099"/>
                </a:lnTo>
                <a:lnTo>
                  <a:pt x="2090995" y="52947"/>
                </a:lnTo>
                <a:lnTo>
                  <a:pt x="2099151" y="65055"/>
                </a:lnTo>
                <a:lnTo>
                  <a:pt x="2111259" y="73211"/>
                </a:lnTo>
                <a:lnTo>
                  <a:pt x="2126106" y="76199"/>
                </a:lnTo>
                <a:lnTo>
                  <a:pt x="2140954" y="73211"/>
                </a:lnTo>
                <a:lnTo>
                  <a:pt x="2153062" y="65055"/>
                </a:lnTo>
                <a:lnTo>
                  <a:pt x="2161218" y="52947"/>
                </a:lnTo>
                <a:lnTo>
                  <a:pt x="2162213" y="48005"/>
                </a:lnTo>
                <a:lnTo>
                  <a:pt x="2126106" y="48005"/>
                </a:lnTo>
                <a:lnTo>
                  <a:pt x="2126106" y="28193"/>
                </a:lnTo>
                <a:lnTo>
                  <a:pt x="2162213" y="28193"/>
                </a:lnTo>
                <a:lnTo>
                  <a:pt x="2161218" y="23252"/>
                </a:lnTo>
                <a:lnTo>
                  <a:pt x="2153062" y="11144"/>
                </a:lnTo>
                <a:lnTo>
                  <a:pt x="2140954" y="2988"/>
                </a:lnTo>
                <a:lnTo>
                  <a:pt x="2126106" y="0"/>
                </a:lnTo>
                <a:close/>
              </a:path>
              <a:path w="2164715" h="76200">
                <a:moveTo>
                  <a:pt x="74206" y="28193"/>
                </a:moveTo>
                <a:lnTo>
                  <a:pt x="38100" y="28193"/>
                </a:lnTo>
                <a:lnTo>
                  <a:pt x="38100" y="48005"/>
                </a:lnTo>
                <a:lnTo>
                  <a:pt x="74206" y="48005"/>
                </a:lnTo>
                <a:lnTo>
                  <a:pt x="76200" y="38099"/>
                </a:lnTo>
                <a:lnTo>
                  <a:pt x="74206" y="28193"/>
                </a:lnTo>
                <a:close/>
              </a:path>
              <a:path w="2164715" h="76200">
                <a:moveTo>
                  <a:pt x="2090000" y="28193"/>
                </a:moveTo>
                <a:lnTo>
                  <a:pt x="74206" y="28193"/>
                </a:lnTo>
                <a:lnTo>
                  <a:pt x="76200" y="38099"/>
                </a:lnTo>
                <a:lnTo>
                  <a:pt x="74206" y="48005"/>
                </a:lnTo>
                <a:lnTo>
                  <a:pt x="2090000" y="48005"/>
                </a:lnTo>
                <a:lnTo>
                  <a:pt x="2088006" y="38099"/>
                </a:lnTo>
                <a:lnTo>
                  <a:pt x="2090000" y="28193"/>
                </a:lnTo>
                <a:close/>
              </a:path>
              <a:path w="2164715" h="76200">
                <a:moveTo>
                  <a:pt x="2162213" y="28193"/>
                </a:moveTo>
                <a:lnTo>
                  <a:pt x="2126106" y="28193"/>
                </a:lnTo>
                <a:lnTo>
                  <a:pt x="2126106" y="48005"/>
                </a:lnTo>
                <a:lnTo>
                  <a:pt x="2162213" y="48005"/>
                </a:lnTo>
                <a:lnTo>
                  <a:pt x="2164206" y="38099"/>
                </a:lnTo>
                <a:lnTo>
                  <a:pt x="2162213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585973" y="3113125"/>
            <a:ext cx="281940" cy="106489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000">
                <a:latin typeface="돋움"/>
                <a:cs typeface="돋움"/>
              </a:rPr>
              <a:t>7</a:t>
            </a:r>
            <a:endParaRPr sz="2000">
              <a:latin typeface="돋움"/>
              <a:cs typeface="돋움"/>
            </a:endParaRPr>
          </a:p>
          <a:p>
            <a:pPr marL="64135">
              <a:lnSpc>
                <a:spcPct val="100000"/>
              </a:lnSpc>
              <a:spcBef>
                <a:spcPts val="360"/>
              </a:spcBef>
            </a:pPr>
            <a:r>
              <a:rPr dirty="0" sz="2000">
                <a:latin typeface="돋움"/>
                <a:cs typeface="돋움"/>
              </a:rPr>
              <a:t>8</a:t>
            </a:r>
            <a:endParaRPr sz="2000">
              <a:latin typeface="돋움"/>
              <a:cs typeface="돋움"/>
            </a:endParaRPr>
          </a:p>
          <a:p>
            <a:pPr marL="120650">
              <a:lnSpc>
                <a:spcPct val="100000"/>
              </a:lnSpc>
              <a:spcBef>
                <a:spcPts val="260"/>
              </a:spcBef>
            </a:pPr>
            <a:r>
              <a:rPr dirty="0" sz="2000">
                <a:latin typeface="돋움"/>
                <a:cs typeface="돋움"/>
              </a:rPr>
              <a:t>9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96060" y="693546"/>
            <a:ext cx="1784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b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95854" y="652983"/>
            <a:ext cx="1682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c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429382" y="1125727"/>
            <a:ext cx="1130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f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62808" y="1430756"/>
            <a:ext cx="179070" cy="746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4610">
              <a:lnSpc>
                <a:spcPct val="118200"/>
              </a:lnSpc>
              <a:spcBef>
                <a:spcPts val="100"/>
              </a:spcBef>
            </a:pPr>
            <a:r>
              <a:rPr dirty="0" sz="2000">
                <a:latin typeface="돋움"/>
                <a:cs typeface="돋움"/>
              </a:rPr>
              <a:t>f  d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121532" y="2511526"/>
            <a:ext cx="197485" cy="745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 marR="5080" indent="-18415">
              <a:lnSpc>
                <a:spcPct val="118100"/>
              </a:lnSpc>
              <a:spcBef>
                <a:spcPts val="100"/>
              </a:spcBef>
            </a:pPr>
            <a:r>
              <a:rPr dirty="0" sz="2000">
                <a:latin typeface="돋움"/>
                <a:cs typeface="돋움"/>
              </a:rPr>
              <a:t>e  </a:t>
            </a:r>
            <a:r>
              <a:rPr dirty="0" sz="2000">
                <a:latin typeface="돋움"/>
                <a:cs typeface="돋움"/>
              </a:rPr>
              <a:t>d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54095" y="3286505"/>
            <a:ext cx="1130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f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86302" y="3646423"/>
            <a:ext cx="1784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돋움"/>
                <a:cs typeface="돋움"/>
              </a:rPr>
              <a:t>b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948177" y="2196845"/>
            <a:ext cx="1676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e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941826" y="4006722"/>
            <a:ext cx="1130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돋움"/>
                <a:cs typeface="돋움"/>
              </a:rPr>
              <a:t>f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02437" y="1105128"/>
            <a:ext cx="1254760" cy="3232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087755" marR="5715">
              <a:lnSpc>
                <a:spcPct val="111400"/>
              </a:lnSpc>
              <a:spcBef>
                <a:spcPts val="95"/>
              </a:spcBef>
            </a:pPr>
            <a:r>
              <a:rPr dirty="0" sz="2000">
                <a:latin typeface="돋움"/>
                <a:cs typeface="돋움"/>
              </a:rPr>
              <a:t>c  b</a:t>
            </a:r>
            <a:endParaRPr sz="2000">
              <a:latin typeface="돋움"/>
              <a:cs typeface="돋움"/>
            </a:endParaRPr>
          </a:p>
          <a:p>
            <a:pPr algn="r" marR="24765">
              <a:lnSpc>
                <a:spcPct val="100000"/>
              </a:lnSpc>
              <a:spcBef>
                <a:spcPts val="600"/>
              </a:spcBef>
            </a:pPr>
            <a:r>
              <a:rPr dirty="0" sz="2000">
                <a:latin typeface="돋움"/>
                <a:cs typeface="돋움"/>
              </a:rPr>
              <a:t>a</a:t>
            </a:r>
            <a:endParaRPr sz="2000">
              <a:latin typeface="돋움"/>
              <a:cs typeface="돋움"/>
            </a:endParaRPr>
          </a:p>
          <a:p>
            <a:pPr algn="r" marL="338455" marR="24765" indent="-326390">
              <a:lnSpc>
                <a:spcPts val="2330"/>
              </a:lnSpc>
              <a:spcBef>
                <a:spcPts val="465"/>
              </a:spcBef>
              <a:tabLst>
                <a:tab pos="1062990" algn="l"/>
              </a:tabLst>
            </a:pPr>
            <a:r>
              <a:rPr dirty="0" baseline="1388" sz="3000">
                <a:latin typeface="돋움"/>
                <a:cs typeface="돋움"/>
              </a:rPr>
              <a:t>리스트</a:t>
            </a:r>
            <a:r>
              <a:rPr dirty="0" baseline="1388" sz="3000">
                <a:latin typeface="돋움"/>
                <a:cs typeface="돋움"/>
              </a:rPr>
              <a:t>	</a:t>
            </a:r>
            <a:r>
              <a:rPr dirty="0" sz="2000">
                <a:latin typeface="돋움"/>
                <a:cs typeface="돋움"/>
              </a:rPr>
              <a:t>d  L</a:t>
            </a:r>
            <a:r>
              <a:rPr dirty="0" sz="2000">
                <a:latin typeface="돋움"/>
                <a:cs typeface="돋움"/>
              </a:rPr>
              <a:t>	</a:t>
            </a:r>
            <a:r>
              <a:rPr dirty="0" sz="2000" spc="-595">
                <a:latin typeface="돋움"/>
                <a:cs typeface="돋움"/>
              </a:rPr>
              <a:t> </a:t>
            </a:r>
            <a:r>
              <a:rPr dirty="0" baseline="-12500" sz="3000">
                <a:latin typeface="돋움"/>
                <a:cs typeface="돋움"/>
              </a:rPr>
              <a:t>a</a:t>
            </a:r>
            <a:endParaRPr baseline="-12500" sz="3000">
              <a:latin typeface="돋움"/>
              <a:cs typeface="돋움"/>
            </a:endParaRPr>
          </a:p>
          <a:p>
            <a:pPr algn="just" marL="1087755" marR="5080" indent="-14604">
              <a:lnSpc>
                <a:spcPct val="118200"/>
              </a:lnSpc>
              <a:spcBef>
                <a:spcPts val="439"/>
              </a:spcBef>
            </a:pPr>
            <a:r>
              <a:rPr dirty="0" sz="2000">
                <a:latin typeface="돋움"/>
                <a:cs typeface="돋움"/>
              </a:rPr>
              <a:t>b  d  a  e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019291" y="3574541"/>
            <a:ext cx="120015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선분</a:t>
            </a:r>
            <a:r>
              <a:rPr dirty="0" sz="2000" spc="-85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(b,c)</a:t>
            </a:r>
            <a:endParaRPr sz="20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돋움"/>
                <a:cs typeface="돋움"/>
              </a:rPr>
              <a:t>추가</a:t>
            </a:r>
            <a:endParaRPr sz="20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5003" y="926591"/>
            <a:ext cx="1656714" cy="414655"/>
          </a:xfrm>
          <a:custGeom>
            <a:avLst/>
            <a:gdLst/>
            <a:ahLst/>
            <a:cxnLst/>
            <a:rect l="l" t="t" r="r" b="b"/>
            <a:pathLst>
              <a:path w="1656714" h="414655">
                <a:moveTo>
                  <a:pt x="0" y="414527"/>
                </a:moveTo>
                <a:lnTo>
                  <a:pt x="1656588" y="414527"/>
                </a:lnTo>
                <a:lnTo>
                  <a:pt x="1656588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solidFill>
            <a:srgbClr val="E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75003" y="926591"/>
            <a:ext cx="1656714" cy="414655"/>
          </a:xfrm>
          <a:custGeom>
            <a:avLst/>
            <a:gdLst/>
            <a:ahLst/>
            <a:cxnLst/>
            <a:rect l="l" t="t" r="r" b="b"/>
            <a:pathLst>
              <a:path w="1656714" h="414655">
                <a:moveTo>
                  <a:pt x="0" y="414527"/>
                </a:moveTo>
                <a:lnTo>
                  <a:pt x="1656588" y="414527"/>
                </a:lnTo>
                <a:lnTo>
                  <a:pt x="1656588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ln w="3175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80210" y="1142238"/>
            <a:ext cx="652145" cy="76200"/>
          </a:xfrm>
          <a:custGeom>
            <a:avLst/>
            <a:gdLst/>
            <a:ahLst/>
            <a:cxnLst/>
            <a:rect l="l" t="t" r="r" b="b"/>
            <a:pathLst>
              <a:path w="652144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6"/>
                </a:lnTo>
                <a:lnTo>
                  <a:pt x="38100" y="48006"/>
                </a:lnTo>
                <a:lnTo>
                  <a:pt x="38100" y="28194"/>
                </a:lnTo>
                <a:lnTo>
                  <a:pt x="74206" y="2819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652144" h="76200">
                <a:moveTo>
                  <a:pt x="614044" y="0"/>
                </a:moveTo>
                <a:lnTo>
                  <a:pt x="599251" y="2988"/>
                </a:lnTo>
                <a:lnTo>
                  <a:pt x="587136" y="11144"/>
                </a:lnTo>
                <a:lnTo>
                  <a:pt x="578951" y="23252"/>
                </a:lnTo>
                <a:lnTo>
                  <a:pt x="575944" y="38100"/>
                </a:lnTo>
                <a:lnTo>
                  <a:pt x="578951" y="52947"/>
                </a:lnTo>
                <a:lnTo>
                  <a:pt x="587136" y="65055"/>
                </a:lnTo>
                <a:lnTo>
                  <a:pt x="599251" y="73211"/>
                </a:lnTo>
                <a:lnTo>
                  <a:pt x="614044" y="76200"/>
                </a:lnTo>
                <a:lnTo>
                  <a:pt x="628892" y="73211"/>
                </a:lnTo>
                <a:lnTo>
                  <a:pt x="641000" y="65055"/>
                </a:lnTo>
                <a:lnTo>
                  <a:pt x="649156" y="52947"/>
                </a:lnTo>
                <a:lnTo>
                  <a:pt x="650151" y="48006"/>
                </a:lnTo>
                <a:lnTo>
                  <a:pt x="614044" y="48006"/>
                </a:lnTo>
                <a:lnTo>
                  <a:pt x="614044" y="28194"/>
                </a:lnTo>
                <a:lnTo>
                  <a:pt x="650151" y="28194"/>
                </a:lnTo>
                <a:lnTo>
                  <a:pt x="649156" y="23252"/>
                </a:lnTo>
                <a:lnTo>
                  <a:pt x="641000" y="11144"/>
                </a:lnTo>
                <a:lnTo>
                  <a:pt x="628892" y="2988"/>
                </a:lnTo>
                <a:lnTo>
                  <a:pt x="614044" y="0"/>
                </a:lnTo>
                <a:close/>
              </a:path>
              <a:path w="652144" h="76200">
                <a:moveTo>
                  <a:pt x="74206" y="28194"/>
                </a:moveTo>
                <a:lnTo>
                  <a:pt x="38100" y="28194"/>
                </a:lnTo>
                <a:lnTo>
                  <a:pt x="38100" y="48006"/>
                </a:lnTo>
                <a:lnTo>
                  <a:pt x="74206" y="48006"/>
                </a:lnTo>
                <a:lnTo>
                  <a:pt x="76200" y="38100"/>
                </a:lnTo>
                <a:lnTo>
                  <a:pt x="74206" y="28194"/>
                </a:lnTo>
                <a:close/>
              </a:path>
              <a:path w="652144" h="76200">
                <a:moveTo>
                  <a:pt x="577950" y="28194"/>
                </a:moveTo>
                <a:lnTo>
                  <a:pt x="74206" y="28194"/>
                </a:lnTo>
                <a:lnTo>
                  <a:pt x="76200" y="38100"/>
                </a:lnTo>
                <a:lnTo>
                  <a:pt x="74206" y="48006"/>
                </a:lnTo>
                <a:lnTo>
                  <a:pt x="577950" y="48006"/>
                </a:lnTo>
                <a:lnTo>
                  <a:pt x="575944" y="38100"/>
                </a:lnTo>
                <a:lnTo>
                  <a:pt x="577950" y="28194"/>
                </a:lnTo>
                <a:close/>
              </a:path>
              <a:path w="652144" h="76200">
                <a:moveTo>
                  <a:pt x="650151" y="28194"/>
                </a:moveTo>
                <a:lnTo>
                  <a:pt x="614044" y="28194"/>
                </a:lnTo>
                <a:lnTo>
                  <a:pt x="614044" y="48006"/>
                </a:lnTo>
                <a:lnTo>
                  <a:pt x="650151" y="48006"/>
                </a:lnTo>
                <a:lnTo>
                  <a:pt x="652144" y="38100"/>
                </a:lnTo>
                <a:lnTo>
                  <a:pt x="650151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14905" y="877570"/>
            <a:ext cx="1739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1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80210" y="1623822"/>
            <a:ext cx="940435" cy="76200"/>
          </a:xfrm>
          <a:custGeom>
            <a:avLst/>
            <a:gdLst/>
            <a:ahLst/>
            <a:cxnLst/>
            <a:rect l="l" t="t" r="r" b="b"/>
            <a:pathLst>
              <a:path w="94043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5"/>
                </a:lnTo>
                <a:lnTo>
                  <a:pt x="38100" y="48005"/>
                </a:lnTo>
                <a:lnTo>
                  <a:pt x="38100" y="28193"/>
                </a:lnTo>
                <a:lnTo>
                  <a:pt x="74206" y="28193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940435" h="76200">
                <a:moveTo>
                  <a:pt x="902081" y="0"/>
                </a:moveTo>
                <a:lnTo>
                  <a:pt x="887233" y="2988"/>
                </a:lnTo>
                <a:lnTo>
                  <a:pt x="875125" y="11144"/>
                </a:lnTo>
                <a:lnTo>
                  <a:pt x="866969" y="23252"/>
                </a:lnTo>
                <a:lnTo>
                  <a:pt x="863981" y="38100"/>
                </a:lnTo>
                <a:lnTo>
                  <a:pt x="866969" y="52947"/>
                </a:lnTo>
                <a:lnTo>
                  <a:pt x="875125" y="65055"/>
                </a:lnTo>
                <a:lnTo>
                  <a:pt x="887233" y="73211"/>
                </a:lnTo>
                <a:lnTo>
                  <a:pt x="902081" y="76200"/>
                </a:lnTo>
                <a:lnTo>
                  <a:pt x="916928" y="73211"/>
                </a:lnTo>
                <a:lnTo>
                  <a:pt x="929036" y="65055"/>
                </a:lnTo>
                <a:lnTo>
                  <a:pt x="937192" y="52947"/>
                </a:lnTo>
                <a:lnTo>
                  <a:pt x="938187" y="48005"/>
                </a:lnTo>
                <a:lnTo>
                  <a:pt x="902081" y="48005"/>
                </a:lnTo>
                <a:lnTo>
                  <a:pt x="902081" y="28193"/>
                </a:lnTo>
                <a:lnTo>
                  <a:pt x="938187" y="28193"/>
                </a:lnTo>
                <a:lnTo>
                  <a:pt x="937192" y="23252"/>
                </a:lnTo>
                <a:lnTo>
                  <a:pt x="929036" y="11144"/>
                </a:lnTo>
                <a:lnTo>
                  <a:pt x="916928" y="2988"/>
                </a:lnTo>
                <a:lnTo>
                  <a:pt x="902081" y="0"/>
                </a:lnTo>
                <a:close/>
              </a:path>
              <a:path w="940435" h="76200">
                <a:moveTo>
                  <a:pt x="74206" y="28193"/>
                </a:moveTo>
                <a:lnTo>
                  <a:pt x="38100" y="28193"/>
                </a:lnTo>
                <a:lnTo>
                  <a:pt x="38100" y="48005"/>
                </a:lnTo>
                <a:lnTo>
                  <a:pt x="74206" y="48005"/>
                </a:lnTo>
                <a:lnTo>
                  <a:pt x="76200" y="38100"/>
                </a:lnTo>
                <a:lnTo>
                  <a:pt x="74206" y="28193"/>
                </a:lnTo>
                <a:close/>
              </a:path>
              <a:path w="940435" h="76200">
                <a:moveTo>
                  <a:pt x="865974" y="28193"/>
                </a:moveTo>
                <a:lnTo>
                  <a:pt x="74206" y="28193"/>
                </a:lnTo>
                <a:lnTo>
                  <a:pt x="76200" y="38100"/>
                </a:lnTo>
                <a:lnTo>
                  <a:pt x="74206" y="48005"/>
                </a:lnTo>
                <a:lnTo>
                  <a:pt x="865974" y="48005"/>
                </a:lnTo>
                <a:lnTo>
                  <a:pt x="863981" y="38100"/>
                </a:lnTo>
                <a:lnTo>
                  <a:pt x="865974" y="28193"/>
                </a:lnTo>
                <a:close/>
              </a:path>
              <a:path w="940435" h="76200">
                <a:moveTo>
                  <a:pt x="938187" y="28193"/>
                </a:moveTo>
                <a:lnTo>
                  <a:pt x="902081" y="28193"/>
                </a:lnTo>
                <a:lnTo>
                  <a:pt x="902081" y="48005"/>
                </a:lnTo>
                <a:lnTo>
                  <a:pt x="938187" y="48005"/>
                </a:lnTo>
                <a:lnTo>
                  <a:pt x="940181" y="38100"/>
                </a:lnTo>
                <a:lnTo>
                  <a:pt x="938187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80210" y="1983485"/>
            <a:ext cx="940435" cy="76200"/>
          </a:xfrm>
          <a:custGeom>
            <a:avLst/>
            <a:gdLst/>
            <a:ahLst/>
            <a:cxnLst/>
            <a:rect l="l" t="t" r="r" b="b"/>
            <a:pathLst>
              <a:path w="94043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5"/>
                </a:lnTo>
                <a:lnTo>
                  <a:pt x="38100" y="48005"/>
                </a:lnTo>
                <a:lnTo>
                  <a:pt x="38100" y="28193"/>
                </a:lnTo>
                <a:lnTo>
                  <a:pt x="74206" y="28193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940435" h="76200">
                <a:moveTo>
                  <a:pt x="902081" y="0"/>
                </a:moveTo>
                <a:lnTo>
                  <a:pt x="887233" y="2988"/>
                </a:lnTo>
                <a:lnTo>
                  <a:pt x="875125" y="11144"/>
                </a:lnTo>
                <a:lnTo>
                  <a:pt x="866969" y="23252"/>
                </a:lnTo>
                <a:lnTo>
                  <a:pt x="863981" y="38100"/>
                </a:lnTo>
                <a:lnTo>
                  <a:pt x="866969" y="52947"/>
                </a:lnTo>
                <a:lnTo>
                  <a:pt x="875125" y="65055"/>
                </a:lnTo>
                <a:lnTo>
                  <a:pt x="887233" y="73211"/>
                </a:lnTo>
                <a:lnTo>
                  <a:pt x="902081" y="76200"/>
                </a:lnTo>
                <a:lnTo>
                  <a:pt x="916928" y="73211"/>
                </a:lnTo>
                <a:lnTo>
                  <a:pt x="929036" y="65055"/>
                </a:lnTo>
                <a:lnTo>
                  <a:pt x="937192" y="52947"/>
                </a:lnTo>
                <a:lnTo>
                  <a:pt x="938187" y="48005"/>
                </a:lnTo>
                <a:lnTo>
                  <a:pt x="902081" y="48005"/>
                </a:lnTo>
                <a:lnTo>
                  <a:pt x="902081" y="28193"/>
                </a:lnTo>
                <a:lnTo>
                  <a:pt x="938187" y="28193"/>
                </a:lnTo>
                <a:lnTo>
                  <a:pt x="937192" y="23252"/>
                </a:lnTo>
                <a:lnTo>
                  <a:pt x="929036" y="11144"/>
                </a:lnTo>
                <a:lnTo>
                  <a:pt x="916928" y="2988"/>
                </a:lnTo>
                <a:lnTo>
                  <a:pt x="902081" y="0"/>
                </a:lnTo>
                <a:close/>
              </a:path>
              <a:path w="940435" h="76200">
                <a:moveTo>
                  <a:pt x="74206" y="28193"/>
                </a:moveTo>
                <a:lnTo>
                  <a:pt x="38100" y="28193"/>
                </a:lnTo>
                <a:lnTo>
                  <a:pt x="38100" y="48005"/>
                </a:lnTo>
                <a:lnTo>
                  <a:pt x="74206" y="48005"/>
                </a:lnTo>
                <a:lnTo>
                  <a:pt x="76200" y="38100"/>
                </a:lnTo>
                <a:lnTo>
                  <a:pt x="74206" y="28193"/>
                </a:lnTo>
                <a:close/>
              </a:path>
              <a:path w="940435" h="76200">
                <a:moveTo>
                  <a:pt x="865974" y="28193"/>
                </a:moveTo>
                <a:lnTo>
                  <a:pt x="74206" y="28193"/>
                </a:lnTo>
                <a:lnTo>
                  <a:pt x="76200" y="38100"/>
                </a:lnTo>
                <a:lnTo>
                  <a:pt x="74206" y="48005"/>
                </a:lnTo>
                <a:lnTo>
                  <a:pt x="865974" y="48005"/>
                </a:lnTo>
                <a:lnTo>
                  <a:pt x="863981" y="38100"/>
                </a:lnTo>
                <a:lnTo>
                  <a:pt x="865974" y="28193"/>
                </a:lnTo>
                <a:close/>
              </a:path>
              <a:path w="940435" h="76200">
                <a:moveTo>
                  <a:pt x="938187" y="28193"/>
                </a:moveTo>
                <a:lnTo>
                  <a:pt x="902081" y="28193"/>
                </a:lnTo>
                <a:lnTo>
                  <a:pt x="902081" y="48005"/>
                </a:lnTo>
                <a:lnTo>
                  <a:pt x="938187" y="48005"/>
                </a:lnTo>
                <a:lnTo>
                  <a:pt x="940181" y="38100"/>
                </a:lnTo>
                <a:lnTo>
                  <a:pt x="938187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80210" y="2343150"/>
            <a:ext cx="1192530" cy="76200"/>
          </a:xfrm>
          <a:custGeom>
            <a:avLst/>
            <a:gdLst/>
            <a:ahLst/>
            <a:cxnLst/>
            <a:rect l="l" t="t" r="r" b="b"/>
            <a:pathLst>
              <a:path w="119253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5"/>
                </a:lnTo>
                <a:lnTo>
                  <a:pt x="38100" y="48005"/>
                </a:lnTo>
                <a:lnTo>
                  <a:pt x="38100" y="28194"/>
                </a:lnTo>
                <a:lnTo>
                  <a:pt x="74206" y="2819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192530" h="76200">
                <a:moveTo>
                  <a:pt x="1154048" y="0"/>
                </a:moveTo>
                <a:lnTo>
                  <a:pt x="1139255" y="2988"/>
                </a:lnTo>
                <a:lnTo>
                  <a:pt x="1127140" y="11144"/>
                </a:lnTo>
                <a:lnTo>
                  <a:pt x="1118955" y="23252"/>
                </a:lnTo>
                <a:lnTo>
                  <a:pt x="1115948" y="38100"/>
                </a:lnTo>
                <a:lnTo>
                  <a:pt x="1118955" y="52947"/>
                </a:lnTo>
                <a:lnTo>
                  <a:pt x="1127140" y="65055"/>
                </a:lnTo>
                <a:lnTo>
                  <a:pt x="1139255" y="73211"/>
                </a:lnTo>
                <a:lnTo>
                  <a:pt x="1154048" y="76200"/>
                </a:lnTo>
                <a:lnTo>
                  <a:pt x="1168896" y="73211"/>
                </a:lnTo>
                <a:lnTo>
                  <a:pt x="1181004" y="65055"/>
                </a:lnTo>
                <a:lnTo>
                  <a:pt x="1189160" y="52947"/>
                </a:lnTo>
                <a:lnTo>
                  <a:pt x="1190155" y="48005"/>
                </a:lnTo>
                <a:lnTo>
                  <a:pt x="1154048" y="48005"/>
                </a:lnTo>
                <a:lnTo>
                  <a:pt x="1154048" y="28194"/>
                </a:lnTo>
                <a:lnTo>
                  <a:pt x="1190155" y="28194"/>
                </a:lnTo>
                <a:lnTo>
                  <a:pt x="1189160" y="23252"/>
                </a:lnTo>
                <a:lnTo>
                  <a:pt x="1181004" y="11144"/>
                </a:lnTo>
                <a:lnTo>
                  <a:pt x="1168896" y="2988"/>
                </a:lnTo>
                <a:lnTo>
                  <a:pt x="1154048" y="0"/>
                </a:lnTo>
                <a:close/>
              </a:path>
              <a:path w="1192530" h="76200">
                <a:moveTo>
                  <a:pt x="74206" y="28194"/>
                </a:moveTo>
                <a:lnTo>
                  <a:pt x="38100" y="28194"/>
                </a:lnTo>
                <a:lnTo>
                  <a:pt x="38100" y="48005"/>
                </a:lnTo>
                <a:lnTo>
                  <a:pt x="74206" y="48005"/>
                </a:lnTo>
                <a:lnTo>
                  <a:pt x="76200" y="38100"/>
                </a:lnTo>
                <a:lnTo>
                  <a:pt x="74206" y="28194"/>
                </a:lnTo>
                <a:close/>
              </a:path>
              <a:path w="1192530" h="76200">
                <a:moveTo>
                  <a:pt x="1117954" y="28194"/>
                </a:moveTo>
                <a:lnTo>
                  <a:pt x="74206" y="28194"/>
                </a:lnTo>
                <a:lnTo>
                  <a:pt x="76200" y="38100"/>
                </a:lnTo>
                <a:lnTo>
                  <a:pt x="74206" y="48005"/>
                </a:lnTo>
                <a:lnTo>
                  <a:pt x="1117954" y="48005"/>
                </a:lnTo>
                <a:lnTo>
                  <a:pt x="1115948" y="38100"/>
                </a:lnTo>
                <a:lnTo>
                  <a:pt x="1117954" y="28194"/>
                </a:lnTo>
                <a:close/>
              </a:path>
              <a:path w="1192530" h="76200">
                <a:moveTo>
                  <a:pt x="1190155" y="28194"/>
                </a:moveTo>
                <a:lnTo>
                  <a:pt x="1154048" y="28194"/>
                </a:lnTo>
                <a:lnTo>
                  <a:pt x="1154048" y="48005"/>
                </a:lnTo>
                <a:lnTo>
                  <a:pt x="1190155" y="48005"/>
                </a:lnTo>
                <a:lnTo>
                  <a:pt x="1192148" y="38100"/>
                </a:lnTo>
                <a:lnTo>
                  <a:pt x="1190155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81910" y="1287373"/>
            <a:ext cx="236220" cy="110553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000">
                <a:latin typeface="돋움"/>
                <a:cs typeface="돋움"/>
              </a:rPr>
              <a:t>2</a:t>
            </a:r>
            <a:endParaRPr sz="20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000">
                <a:latin typeface="돋움"/>
                <a:cs typeface="돋움"/>
              </a:rPr>
              <a:t>2</a:t>
            </a:r>
            <a:endParaRPr sz="2000">
              <a:latin typeface="돋움"/>
              <a:cs typeface="돋움"/>
            </a:endParaRPr>
          </a:p>
          <a:p>
            <a:pPr marL="74295">
              <a:lnSpc>
                <a:spcPct val="100000"/>
              </a:lnSpc>
              <a:spcBef>
                <a:spcPts val="439"/>
              </a:spcBef>
            </a:pPr>
            <a:r>
              <a:rPr dirty="0" sz="2000">
                <a:latin typeface="돋움"/>
                <a:cs typeface="돋움"/>
              </a:rPr>
              <a:t>3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80210" y="2710433"/>
            <a:ext cx="1408430" cy="76200"/>
          </a:xfrm>
          <a:custGeom>
            <a:avLst/>
            <a:gdLst/>
            <a:ahLst/>
            <a:cxnLst/>
            <a:rect l="l" t="t" r="r" b="b"/>
            <a:pathLst>
              <a:path w="140843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5"/>
                </a:lnTo>
                <a:lnTo>
                  <a:pt x="38100" y="48005"/>
                </a:lnTo>
                <a:lnTo>
                  <a:pt x="38100" y="28193"/>
                </a:lnTo>
                <a:lnTo>
                  <a:pt x="74206" y="28193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408430" h="76200">
                <a:moveTo>
                  <a:pt x="1370076" y="0"/>
                </a:moveTo>
                <a:lnTo>
                  <a:pt x="1355228" y="2988"/>
                </a:lnTo>
                <a:lnTo>
                  <a:pt x="1343120" y="11144"/>
                </a:lnTo>
                <a:lnTo>
                  <a:pt x="1334964" y="23252"/>
                </a:lnTo>
                <a:lnTo>
                  <a:pt x="1331976" y="38100"/>
                </a:lnTo>
                <a:lnTo>
                  <a:pt x="1334982" y="52947"/>
                </a:lnTo>
                <a:lnTo>
                  <a:pt x="1343167" y="65055"/>
                </a:lnTo>
                <a:lnTo>
                  <a:pt x="1355282" y="73211"/>
                </a:lnTo>
                <a:lnTo>
                  <a:pt x="1370076" y="76200"/>
                </a:lnTo>
                <a:lnTo>
                  <a:pt x="1384923" y="73211"/>
                </a:lnTo>
                <a:lnTo>
                  <a:pt x="1397031" y="65055"/>
                </a:lnTo>
                <a:lnTo>
                  <a:pt x="1405187" y="52947"/>
                </a:lnTo>
                <a:lnTo>
                  <a:pt x="1406182" y="48005"/>
                </a:lnTo>
                <a:lnTo>
                  <a:pt x="1370076" y="48005"/>
                </a:lnTo>
                <a:lnTo>
                  <a:pt x="1370076" y="28193"/>
                </a:lnTo>
                <a:lnTo>
                  <a:pt x="1406182" y="28193"/>
                </a:lnTo>
                <a:lnTo>
                  <a:pt x="1405187" y="23252"/>
                </a:lnTo>
                <a:lnTo>
                  <a:pt x="1397031" y="11144"/>
                </a:lnTo>
                <a:lnTo>
                  <a:pt x="1384923" y="2988"/>
                </a:lnTo>
                <a:lnTo>
                  <a:pt x="1370076" y="0"/>
                </a:lnTo>
                <a:close/>
              </a:path>
              <a:path w="1408430" h="76200">
                <a:moveTo>
                  <a:pt x="74206" y="28193"/>
                </a:moveTo>
                <a:lnTo>
                  <a:pt x="38100" y="28193"/>
                </a:lnTo>
                <a:lnTo>
                  <a:pt x="38100" y="48005"/>
                </a:lnTo>
                <a:lnTo>
                  <a:pt x="74206" y="48005"/>
                </a:lnTo>
                <a:lnTo>
                  <a:pt x="76200" y="38100"/>
                </a:lnTo>
                <a:lnTo>
                  <a:pt x="74206" y="28193"/>
                </a:lnTo>
                <a:close/>
              </a:path>
              <a:path w="1408430" h="76200">
                <a:moveTo>
                  <a:pt x="1333969" y="28193"/>
                </a:moveTo>
                <a:lnTo>
                  <a:pt x="74206" y="28193"/>
                </a:lnTo>
                <a:lnTo>
                  <a:pt x="76200" y="38100"/>
                </a:lnTo>
                <a:lnTo>
                  <a:pt x="74206" y="48005"/>
                </a:lnTo>
                <a:lnTo>
                  <a:pt x="1333981" y="48005"/>
                </a:lnTo>
                <a:lnTo>
                  <a:pt x="1331976" y="38100"/>
                </a:lnTo>
                <a:lnTo>
                  <a:pt x="1333969" y="28193"/>
                </a:lnTo>
                <a:close/>
              </a:path>
              <a:path w="1408430" h="76200">
                <a:moveTo>
                  <a:pt x="1406182" y="28193"/>
                </a:moveTo>
                <a:lnTo>
                  <a:pt x="1370076" y="28193"/>
                </a:lnTo>
                <a:lnTo>
                  <a:pt x="1370076" y="48005"/>
                </a:lnTo>
                <a:lnTo>
                  <a:pt x="1406182" y="48005"/>
                </a:lnTo>
                <a:lnTo>
                  <a:pt x="1408176" y="38100"/>
                </a:lnTo>
                <a:lnTo>
                  <a:pt x="1406182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80210" y="3070098"/>
            <a:ext cx="1408430" cy="76200"/>
          </a:xfrm>
          <a:custGeom>
            <a:avLst/>
            <a:gdLst/>
            <a:ahLst/>
            <a:cxnLst/>
            <a:rect l="l" t="t" r="r" b="b"/>
            <a:pathLst>
              <a:path w="140843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5"/>
                </a:lnTo>
                <a:lnTo>
                  <a:pt x="38100" y="48005"/>
                </a:lnTo>
                <a:lnTo>
                  <a:pt x="38100" y="28193"/>
                </a:lnTo>
                <a:lnTo>
                  <a:pt x="74206" y="28193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408430" h="76200">
                <a:moveTo>
                  <a:pt x="1370076" y="0"/>
                </a:moveTo>
                <a:lnTo>
                  <a:pt x="1355228" y="2988"/>
                </a:lnTo>
                <a:lnTo>
                  <a:pt x="1343120" y="11144"/>
                </a:lnTo>
                <a:lnTo>
                  <a:pt x="1334964" y="23252"/>
                </a:lnTo>
                <a:lnTo>
                  <a:pt x="1331976" y="38100"/>
                </a:lnTo>
                <a:lnTo>
                  <a:pt x="1334982" y="52947"/>
                </a:lnTo>
                <a:lnTo>
                  <a:pt x="1343167" y="65055"/>
                </a:lnTo>
                <a:lnTo>
                  <a:pt x="1355282" y="73211"/>
                </a:lnTo>
                <a:lnTo>
                  <a:pt x="1370076" y="76200"/>
                </a:lnTo>
                <a:lnTo>
                  <a:pt x="1384923" y="73211"/>
                </a:lnTo>
                <a:lnTo>
                  <a:pt x="1397031" y="65055"/>
                </a:lnTo>
                <a:lnTo>
                  <a:pt x="1405187" y="52947"/>
                </a:lnTo>
                <a:lnTo>
                  <a:pt x="1406182" y="48005"/>
                </a:lnTo>
                <a:lnTo>
                  <a:pt x="1370076" y="48005"/>
                </a:lnTo>
                <a:lnTo>
                  <a:pt x="1370076" y="28193"/>
                </a:lnTo>
                <a:lnTo>
                  <a:pt x="1406182" y="28193"/>
                </a:lnTo>
                <a:lnTo>
                  <a:pt x="1405187" y="23252"/>
                </a:lnTo>
                <a:lnTo>
                  <a:pt x="1397031" y="11144"/>
                </a:lnTo>
                <a:lnTo>
                  <a:pt x="1384923" y="2988"/>
                </a:lnTo>
                <a:lnTo>
                  <a:pt x="1370076" y="0"/>
                </a:lnTo>
                <a:close/>
              </a:path>
              <a:path w="1408430" h="76200">
                <a:moveTo>
                  <a:pt x="74206" y="28193"/>
                </a:moveTo>
                <a:lnTo>
                  <a:pt x="38100" y="28193"/>
                </a:lnTo>
                <a:lnTo>
                  <a:pt x="38100" y="48005"/>
                </a:lnTo>
                <a:lnTo>
                  <a:pt x="74206" y="48005"/>
                </a:lnTo>
                <a:lnTo>
                  <a:pt x="76200" y="38100"/>
                </a:lnTo>
                <a:lnTo>
                  <a:pt x="74206" y="28193"/>
                </a:lnTo>
                <a:close/>
              </a:path>
              <a:path w="1408430" h="76200">
                <a:moveTo>
                  <a:pt x="1333969" y="28193"/>
                </a:moveTo>
                <a:lnTo>
                  <a:pt x="74206" y="28193"/>
                </a:lnTo>
                <a:lnTo>
                  <a:pt x="76200" y="38100"/>
                </a:lnTo>
                <a:lnTo>
                  <a:pt x="74206" y="48005"/>
                </a:lnTo>
                <a:lnTo>
                  <a:pt x="1333981" y="48005"/>
                </a:lnTo>
                <a:lnTo>
                  <a:pt x="1331976" y="38100"/>
                </a:lnTo>
                <a:lnTo>
                  <a:pt x="1333969" y="28193"/>
                </a:lnTo>
                <a:close/>
              </a:path>
              <a:path w="1408430" h="76200">
                <a:moveTo>
                  <a:pt x="1406182" y="28193"/>
                </a:moveTo>
                <a:lnTo>
                  <a:pt x="1370076" y="28193"/>
                </a:lnTo>
                <a:lnTo>
                  <a:pt x="1370076" y="48005"/>
                </a:lnTo>
                <a:lnTo>
                  <a:pt x="1406182" y="48005"/>
                </a:lnTo>
                <a:lnTo>
                  <a:pt x="1408176" y="38100"/>
                </a:lnTo>
                <a:lnTo>
                  <a:pt x="1406182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297938" y="2399755"/>
            <a:ext cx="173990" cy="74549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000">
                <a:latin typeface="돋움"/>
                <a:cs typeface="돋움"/>
              </a:rPr>
              <a:t>4</a:t>
            </a:r>
            <a:endParaRPr sz="20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000">
                <a:latin typeface="돋움"/>
                <a:cs typeface="돋움"/>
              </a:rPr>
              <a:t>4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80210" y="3423665"/>
            <a:ext cx="1840230" cy="76200"/>
          </a:xfrm>
          <a:custGeom>
            <a:avLst/>
            <a:gdLst/>
            <a:ahLst/>
            <a:cxnLst/>
            <a:rect l="l" t="t" r="r" b="b"/>
            <a:pathLst>
              <a:path w="1840229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6"/>
                </a:lnTo>
                <a:lnTo>
                  <a:pt x="38100" y="48006"/>
                </a:lnTo>
                <a:lnTo>
                  <a:pt x="38100" y="28194"/>
                </a:lnTo>
                <a:lnTo>
                  <a:pt x="74206" y="2819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840229" h="76200">
                <a:moveTo>
                  <a:pt x="1802129" y="0"/>
                </a:moveTo>
                <a:lnTo>
                  <a:pt x="1787282" y="2988"/>
                </a:lnTo>
                <a:lnTo>
                  <a:pt x="1775174" y="11144"/>
                </a:lnTo>
                <a:lnTo>
                  <a:pt x="1767018" y="23252"/>
                </a:lnTo>
                <a:lnTo>
                  <a:pt x="1764029" y="38100"/>
                </a:lnTo>
                <a:lnTo>
                  <a:pt x="1767018" y="52947"/>
                </a:lnTo>
                <a:lnTo>
                  <a:pt x="1775174" y="65055"/>
                </a:lnTo>
                <a:lnTo>
                  <a:pt x="1787282" y="73211"/>
                </a:lnTo>
                <a:lnTo>
                  <a:pt x="1802129" y="76200"/>
                </a:lnTo>
                <a:lnTo>
                  <a:pt x="1816923" y="73211"/>
                </a:lnTo>
                <a:lnTo>
                  <a:pt x="1829038" y="65055"/>
                </a:lnTo>
                <a:lnTo>
                  <a:pt x="1837223" y="52947"/>
                </a:lnTo>
                <a:lnTo>
                  <a:pt x="1838224" y="48006"/>
                </a:lnTo>
                <a:lnTo>
                  <a:pt x="1802129" y="48006"/>
                </a:lnTo>
                <a:lnTo>
                  <a:pt x="1802129" y="28194"/>
                </a:lnTo>
                <a:lnTo>
                  <a:pt x="1838224" y="28194"/>
                </a:lnTo>
                <a:lnTo>
                  <a:pt x="1837223" y="23252"/>
                </a:lnTo>
                <a:lnTo>
                  <a:pt x="1829038" y="11144"/>
                </a:lnTo>
                <a:lnTo>
                  <a:pt x="1816923" y="2988"/>
                </a:lnTo>
                <a:lnTo>
                  <a:pt x="1802129" y="0"/>
                </a:lnTo>
                <a:close/>
              </a:path>
              <a:path w="1840229" h="76200">
                <a:moveTo>
                  <a:pt x="74206" y="28194"/>
                </a:moveTo>
                <a:lnTo>
                  <a:pt x="38100" y="28194"/>
                </a:lnTo>
                <a:lnTo>
                  <a:pt x="38100" y="48006"/>
                </a:lnTo>
                <a:lnTo>
                  <a:pt x="74206" y="48006"/>
                </a:lnTo>
                <a:lnTo>
                  <a:pt x="76200" y="38100"/>
                </a:lnTo>
                <a:lnTo>
                  <a:pt x="74206" y="28194"/>
                </a:lnTo>
                <a:close/>
              </a:path>
              <a:path w="1840229" h="76200">
                <a:moveTo>
                  <a:pt x="1766023" y="28194"/>
                </a:moveTo>
                <a:lnTo>
                  <a:pt x="74206" y="28194"/>
                </a:lnTo>
                <a:lnTo>
                  <a:pt x="76200" y="38100"/>
                </a:lnTo>
                <a:lnTo>
                  <a:pt x="74206" y="48006"/>
                </a:lnTo>
                <a:lnTo>
                  <a:pt x="1766023" y="48006"/>
                </a:lnTo>
                <a:lnTo>
                  <a:pt x="1764029" y="38100"/>
                </a:lnTo>
                <a:lnTo>
                  <a:pt x="1766023" y="28194"/>
                </a:lnTo>
                <a:close/>
              </a:path>
              <a:path w="1840229" h="76200">
                <a:moveTo>
                  <a:pt x="1838224" y="28194"/>
                </a:moveTo>
                <a:lnTo>
                  <a:pt x="1802129" y="28194"/>
                </a:lnTo>
                <a:lnTo>
                  <a:pt x="1802129" y="48006"/>
                </a:lnTo>
                <a:lnTo>
                  <a:pt x="1838224" y="48006"/>
                </a:lnTo>
                <a:lnTo>
                  <a:pt x="1840229" y="38100"/>
                </a:lnTo>
                <a:lnTo>
                  <a:pt x="1838224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80210" y="3790950"/>
            <a:ext cx="1948180" cy="76200"/>
          </a:xfrm>
          <a:custGeom>
            <a:avLst/>
            <a:gdLst/>
            <a:ahLst/>
            <a:cxnLst/>
            <a:rect l="l" t="t" r="r" b="b"/>
            <a:pathLst>
              <a:path w="1948179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6"/>
                </a:lnTo>
                <a:lnTo>
                  <a:pt x="38100" y="48006"/>
                </a:lnTo>
                <a:lnTo>
                  <a:pt x="38100" y="28193"/>
                </a:lnTo>
                <a:lnTo>
                  <a:pt x="74206" y="28193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948179" h="76200">
                <a:moveTo>
                  <a:pt x="1910079" y="0"/>
                </a:moveTo>
                <a:lnTo>
                  <a:pt x="1895232" y="2988"/>
                </a:lnTo>
                <a:lnTo>
                  <a:pt x="1883124" y="11144"/>
                </a:lnTo>
                <a:lnTo>
                  <a:pt x="1874968" y="23252"/>
                </a:lnTo>
                <a:lnTo>
                  <a:pt x="1871979" y="38100"/>
                </a:lnTo>
                <a:lnTo>
                  <a:pt x="1874968" y="52947"/>
                </a:lnTo>
                <a:lnTo>
                  <a:pt x="1883124" y="65055"/>
                </a:lnTo>
                <a:lnTo>
                  <a:pt x="1895232" y="73211"/>
                </a:lnTo>
                <a:lnTo>
                  <a:pt x="1910079" y="76200"/>
                </a:lnTo>
                <a:lnTo>
                  <a:pt x="1924927" y="73211"/>
                </a:lnTo>
                <a:lnTo>
                  <a:pt x="1937035" y="65055"/>
                </a:lnTo>
                <a:lnTo>
                  <a:pt x="1945191" y="52947"/>
                </a:lnTo>
                <a:lnTo>
                  <a:pt x="1946186" y="48006"/>
                </a:lnTo>
                <a:lnTo>
                  <a:pt x="1910079" y="48006"/>
                </a:lnTo>
                <a:lnTo>
                  <a:pt x="1910079" y="28193"/>
                </a:lnTo>
                <a:lnTo>
                  <a:pt x="1946186" y="28193"/>
                </a:lnTo>
                <a:lnTo>
                  <a:pt x="1945191" y="23252"/>
                </a:lnTo>
                <a:lnTo>
                  <a:pt x="1937035" y="11144"/>
                </a:lnTo>
                <a:lnTo>
                  <a:pt x="1924927" y="2988"/>
                </a:lnTo>
                <a:lnTo>
                  <a:pt x="1910079" y="0"/>
                </a:lnTo>
                <a:close/>
              </a:path>
              <a:path w="1948179" h="76200">
                <a:moveTo>
                  <a:pt x="74206" y="28193"/>
                </a:moveTo>
                <a:lnTo>
                  <a:pt x="38100" y="28193"/>
                </a:lnTo>
                <a:lnTo>
                  <a:pt x="38100" y="48006"/>
                </a:lnTo>
                <a:lnTo>
                  <a:pt x="74206" y="48006"/>
                </a:lnTo>
                <a:lnTo>
                  <a:pt x="76200" y="38100"/>
                </a:lnTo>
                <a:lnTo>
                  <a:pt x="74206" y="28193"/>
                </a:lnTo>
                <a:close/>
              </a:path>
              <a:path w="1948179" h="76200">
                <a:moveTo>
                  <a:pt x="1873973" y="28193"/>
                </a:moveTo>
                <a:lnTo>
                  <a:pt x="74206" y="28193"/>
                </a:lnTo>
                <a:lnTo>
                  <a:pt x="76200" y="38100"/>
                </a:lnTo>
                <a:lnTo>
                  <a:pt x="74206" y="48006"/>
                </a:lnTo>
                <a:lnTo>
                  <a:pt x="1873973" y="48006"/>
                </a:lnTo>
                <a:lnTo>
                  <a:pt x="1871979" y="38100"/>
                </a:lnTo>
                <a:lnTo>
                  <a:pt x="1873973" y="28193"/>
                </a:lnTo>
                <a:close/>
              </a:path>
              <a:path w="1948179" h="76200">
                <a:moveTo>
                  <a:pt x="1946186" y="28193"/>
                </a:moveTo>
                <a:lnTo>
                  <a:pt x="1910079" y="28193"/>
                </a:lnTo>
                <a:lnTo>
                  <a:pt x="1910079" y="48006"/>
                </a:lnTo>
                <a:lnTo>
                  <a:pt x="1946186" y="48006"/>
                </a:lnTo>
                <a:lnTo>
                  <a:pt x="1948179" y="38100"/>
                </a:lnTo>
                <a:lnTo>
                  <a:pt x="1946186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80210" y="4142994"/>
            <a:ext cx="2164715" cy="76200"/>
          </a:xfrm>
          <a:custGeom>
            <a:avLst/>
            <a:gdLst/>
            <a:ahLst/>
            <a:cxnLst/>
            <a:rect l="l" t="t" r="r" b="b"/>
            <a:pathLst>
              <a:path w="216471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099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199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5"/>
                </a:lnTo>
                <a:lnTo>
                  <a:pt x="38100" y="48005"/>
                </a:lnTo>
                <a:lnTo>
                  <a:pt x="38100" y="28193"/>
                </a:lnTo>
                <a:lnTo>
                  <a:pt x="74206" y="28193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2164715" h="76200">
                <a:moveTo>
                  <a:pt x="2126106" y="0"/>
                </a:moveTo>
                <a:lnTo>
                  <a:pt x="2111259" y="2988"/>
                </a:lnTo>
                <a:lnTo>
                  <a:pt x="2099151" y="11144"/>
                </a:lnTo>
                <a:lnTo>
                  <a:pt x="2090995" y="23252"/>
                </a:lnTo>
                <a:lnTo>
                  <a:pt x="2088006" y="38099"/>
                </a:lnTo>
                <a:lnTo>
                  <a:pt x="2090995" y="52947"/>
                </a:lnTo>
                <a:lnTo>
                  <a:pt x="2099151" y="65055"/>
                </a:lnTo>
                <a:lnTo>
                  <a:pt x="2111259" y="73211"/>
                </a:lnTo>
                <a:lnTo>
                  <a:pt x="2126106" y="76199"/>
                </a:lnTo>
                <a:lnTo>
                  <a:pt x="2140954" y="73211"/>
                </a:lnTo>
                <a:lnTo>
                  <a:pt x="2153062" y="65055"/>
                </a:lnTo>
                <a:lnTo>
                  <a:pt x="2161218" y="52947"/>
                </a:lnTo>
                <a:lnTo>
                  <a:pt x="2162213" y="48005"/>
                </a:lnTo>
                <a:lnTo>
                  <a:pt x="2126106" y="48005"/>
                </a:lnTo>
                <a:lnTo>
                  <a:pt x="2126106" y="28193"/>
                </a:lnTo>
                <a:lnTo>
                  <a:pt x="2162213" y="28193"/>
                </a:lnTo>
                <a:lnTo>
                  <a:pt x="2161218" y="23252"/>
                </a:lnTo>
                <a:lnTo>
                  <a:pt x="2153062" y="11144"/>
                </a:lnTo>
                <a:lnTo>
                  <a:pt x="2140954" y="2988"/>
                </a:lnTo>
                <a:lnTo>
                  <a:pt x="2126106" y="0"/>
                </a:lnTo>
                <a:close/>
              </a:path>
              <a:path w="2164715" h="76200">
                <a:moveTo>
                  <a:pt x="74206" y="28193"/>
                </a:moveTo>
                <a:lnTo>
                  <a:pt x="38100" y="28193"/>
                </a:lnTo>
                <a:lnTo>
                  <a:pt x="38100" y="48005"/>
                </a:lnTo>
                <a:lnTo>
                  <a:pt x="74206" y="48005"/>
                </a:lnTo>
                <a:lnTo>
                  <a:pt x="76200" y="38099"/>
                </a:lnTo>
                <a:lnTo>
                  <a:pt x="74206" y="28193"/>
                </a:lnTo>
                <a:close/>
              </a:path>
              <a:path w="2164715" h="76200">
                <a:moveTo>
                  <a:pt x="2090000" y="28193"/>
                </a:moveTo>
                <a:lnTo>
                  <a:pt x="74206" y="28193"/>
                </a:lnTo>
                <a:lnTo>
                  <a:pt x="76200" y="38099"/>
                </a:lnTo>
                <a:lnTo>
                  <a:pt x="74206" y="48005"/>
                </a:lnTo>
                <a:lnTo>
                  <a:pt x="2090000" y="48005"/>
                </a:lnTo>
                <a:lnTo>
                  <a:pt x="2088006" y="38099"/>
                </a:lnTo>
                <a:lnTo>
                  <a:pt x="2090000" y="28193"/>
                </a:lnTo>
                <a:close/>
              </a:path>
              <a:path w="2164715" h="76200">
                <a:moveTo>
                  <a:pt x="2162213" y="28193"/>
                </a:moveTo>
                <a:lnTo>
                  <a:pt x="2126106" y="28193"/>
                </a:lnTo>
                <a:lnTo>
                  <a:pt x="2126106" y="48005"/>
                </a:lnTo>
                <a:lnTo>
                  <a:pt x="2162213" y="48005"/>
                </a:lnTo>
                <a:lnTo>
                  <a:pt x="2164206" y="38099"/>
                </a:lnTo>
                <a:lnTo>
                  <a:pt x="2162213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585973" y="3113125"/>
            <a:ext cx="281940" cy="106489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000">
                <a:latin typeface="돋움"/>
                <a:cs typeface="돋움"/>
              </a:rPr>
              <a:t>7</a:t>
            </a:r>
            <a:endParaRPr sz="2000">
              <a:latin typeface="돋움"/>
              <a:cs typeface="돋움"/>
            </a:endParaRPr>
          </a:p>
          <a:p>
            <a:pPr marL="64135">
              <a:lnSpc>
                <a:spcPct val="100000"/>
              </a:lnSpc>
              <a:spcBef>
                <a:spcPts val="360"/>
              </a:spcBef>
            </a:pPr>
            <a:r>
              <a:rPr dirty="0" sz="2000">
                <a:latin typeface="돋움"/>
                <a:cs typeface="돋움"/>
              </a:rPr>
              <a:t>8</a:t>
            </a:r>
            <a:endParaRPr sz="2000">
              <a:latin typeface="돋움"/>
              <a:cs typeface="돋움"/>
            </a:endParaRPr>
          </a:p>
          <a:p>
            <a:pPr marL="120650">
              <a:lnSpc>
                <a:spcPct val="100000"/>
              </a:lnSpc>
              <a:spcBef>
                <a:spcPts val="260"/>
              </a:spcBef>
            </a:pPr>
            <a:r>
              <a:rPr dirty="0" sz="2000">
                <a:latin typeface="돋움"/>
                <a:cs typeface="돋움"/>
              </a:rPr>
              <a:t>9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78025" y="1035176"/>
            <a:ext cx="1676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c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53133" y="1403324"/>
            <a:ext cx="204470" cy="293433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algn="just" marL="12700" marR="5080" indent="24765">
              <a:lnSpc>
                <a:spcPct val="118500"/>
              </a:lnSpc>
              <a:spcBef>
                <a:spcPts val="250"/>
              </a:spcBef>
            </a:pPr>
            <a:r>
              <a:rPr dirty="0" sz="2000">
                <a:latin typeface="돋움"/>
                <a:cs typeface="돋움"/>
              </a:rPr>
              <a:t>b  </a:t>
            </a:r>
            <a:r>
              <a:rPr dirty="0" sz="2000">
                <a:latin typeface="돋움"/>
                <a:cs typeface="돋움"/>
              </a:rPr>
              <a:t>a  d  a  b  d  a  e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29382" y="1021841"/>
            <a:ext cx="1130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f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62808" y="1366400"/>
            <a:ext cx="179070" cy="810895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56515">
              <a:lnSpc>
                <a:spcPct val="100000"/>
              </a:lnSpc>
              <a:spcBef>
                <a:spcPts val="790"/>
              </a:spcBef>
            </a:pPr>
            <a:r>
              <a:rPr dirty="0" sz="2000">
                <a:latin typeface="돋움"/>
                <a:cs typeface="돋움"/>
              </a:rPr>
              <a:t>f</a:t>
            </a:r>
            <a:endParaRPr sz="20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2000">
                <a:latin typeface="돋움"/>
                <a:cs typeface="돋움"/>
              </a:rPr>
              <a:t>d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21532" y="2511526"/>
            <a:ext cx="197485" cy="745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 marR="5080" indent="-18415">
              <a:lnSpc>
                <a:spcPct val="118100"/>
              </a:lnSpc>
              <a:spcBef>
                <a:spcPts val="100"/>
              </a:spcBef>
            </a:pPr>
            <a:r>
              <a:rPr dirty="0" sz="2000">
                <a:latin typeface="돋움"/>
                <a:cs typeface="돋움"/>
              </a:rPr>
              <a:t>e  </a:t>
            </a:r>
            <a:r>
              <a:rPr dirty="0" sz="2000">
                <a:latin typeface="돋움"/>
                <a:cs typeface="돋움"/>
              </a:rPr>
              <a:t>d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54095" y="3286505"/>
            <a:ext cx="1130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f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86302" y="3646423"/>
            <a:ext cx="1784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돋움"/>
                <a:cs typeface="돋움"/>
              </a:rPr>
              <a:t>b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48177" y="2196845"/>
            <a:ext cx="1676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e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41826" y="4006722"/>
            <a:ext cx="1130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돋움"/>
                <a:cs typeface="돋움"/>
              </a:rPr>
              <a:t>f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3423" y="2242820"/>
            <a:ext cx="78930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리스트</a:t>
            </a:r>
            <a:endParaRPr sz="2000">
              <a:latin typeface="돋움"/>
              <a:cs typeface="돋움"/>
            </a:endParaRPr>
          </a:p>
          <a:p>
            <a:pPr algn="ctr" marL="26034">
              <a:lnSpc>
                <a:spcPct val="100000"/>
              </a:lnSpc>
            </a:pPr>
            <a:r>
              <a:rPr dirty="0" sz="2000">
                <a:latin typeface="돋움"/>
                <a:cs typeface="돋움"/>
              </a:rPr>
              <a:t>L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641847" y="1635251"/>
            <a:ext cx="199643" cy="199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623047" y="1516380"/>
            <a:ext cx="199643" cy="199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327647" y="2244851"/>
            <a:ext cx="199643" cy="1996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337047" y="2930651"/>
            <a:ext cx="199643" cy="1996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308847" y="2212848"/>
            <a:ext cx="199643" cy="1996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900416" y="2930651"/>
            <a:ext cx="199643" cy="1996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804915" y="1796795"/>
            <a:ext cx="558800" cy="482600"/>
          </a:xfrm>
          <a:custGeom>
            <a:avLst/>
            <a:gdLst/>
            <a:ahLst/>
            <a:cxnLst/>
            <a:rect l="l" t="t" r="r" b="b"/>
            <a:pathLst>
              <a:path w="558800" h="482600">
                <a:moveTo>
                  <a:pt x="0" y="0"/>
                </a:moveTo>
                <a:lnTo>
                  <a:pt x="558546" y="482345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500115" y="2406395"/>
            <a:ext cx="863600" cy="558800"/>
          </a:xfrm>
          <a:custGeom>
            <a:avLst/>
            <a:gdLst/>
            <a:ahLst/>
            <a:cxnLst/>
            <a:rect l="l" t="t" r="r" b="b"/>
            <a:pathLst>
              <a:path w="863600" h="558800">
                <a:moveTo>
                  <a:pt x="863346" y="0"/>
                </a:moveTo>
                <a:lnTo>
                  <a:pt x="0" y="558545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36108" y="1796795"/>
            <a:ext cx="241300" cy="1141730"/>
          </a:xfrm>
          <a:custGeom>
            <a:avLst/>
            <a:gdLst/>
            <a:ahLst/>
            <a:cxnLst/>
            <a:rect l="l" t="t" r="r" b="b"/>
            <a:pathLst>
              <a:path w="241300" h="1141730">
                <a:moveTo>
                  <a:pt x="241172" y="0"/>
                </a:moveTo>
                <a:lnTo>
                  <a:pt x="0" y="1141729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16623" y="2343911"/>
            <a:ext cx="1419225" cy="622300"/>
          </a:xfrm>
          <a:custGeom>
            <a:avLst/>
            <a:gdLst/>
            <a:ahLst/>
            <a:cxnLst/>
            <a:rect l="l" t="t" r="r" b="b"/>
            <a:pathLst>
              <a:path w="1419225" h="622300">
                <a:moveTo>
                  <a:pt x="0" y="0"/>
                </a:moveTo>
                <a:lnTo>
                  <a:pt x="1419225" y="622173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526023" y="3029711"/>
            <a:ext cx="2383790" cy="0"/>
          </a:xfrm>
          <a:custGeom>
            <a:avLst/>
            <a:gdLst/>
            <a:ahLst/>
            <a:cxnLst/>
            <a:rect l="l" t="t" r="r" b="b"/>
            <a:pathLst>
              <a:path w="2383790" h="0">
                <a:moveTo>
                  <a:pt x="0" y="0"/>
                </a:moveTo>
                <a:lnTo>
                  <a:pt x="2383408" y="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830823" y="1615439"/>
            <a:ext cx="1801495" cy="119380"/>
          </a:xfrm>
          <a:custGeom>
            <a:avLst/>
            <a:gdLst/>
            <a:ahLst/>
            <a:cxnLst/>
            <a:rect l="l" t="t" r="r" b="b"/>
            <a:pathLst>
              <a:path w="1801495" h="119380">
                <a:moveTo>
                  <a:pt x="0" y="118872"/>
                </a:moveTo>
                <a:lnTo>
                  <a:pt x="1801241" y="0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490715" y="1679448"/>
            <a:ext cx="1168400" cy="601345"/>
          </a:xfrm>
          <a:custGeom>
            <a:avLst/>
            <a:gdLst/>
            <a:ahLst/>
            <a:cxnLst/>
            <a:rect l="l" t="t" r="r" b="b"/>
            <a:pathLst>
              <a:path w="1168400" h="601344">
                <a:moveTo>
                  <a:pt x="0" y="601090"/>
                </a:moveTo>
                <a:lnTo>
                  <a:pt x="1168145" y="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786878" y="1680210"/>
            <a:ext cx="558800" cy="570230"/>
          </a:xfrm>
          <a:custGeom>
            <a:avLst/>
            <a:gdLst/>
            <a:ahLst/>
            <a:cxnLst/>
            <a:rect l="l" t="t" r="r" b="b"/>
            <a:pathLst>
              <a:path w="558800" h="570230">
                <a:moveTo>
                  <a:pt x="558546" y="570229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064245" y="2376677"/>
            <a:ext cx="281305" cy="589915"/>
          </a:xfrm>
          <a:custGeom>
            <a:avLst/>
            <a:gdLst/>
            <a:ahLst/>
            <a:cxnLst/>
            <a:rect l="l" t="t" r="r" b="b"/>
            <a:pathLst>
              <a:path w="281304" h="589914">
                <a:moveTo>
                  <a:pt x="0" y="589534"/>
                </a:moveTo>
                <a:lnTo>
                  <a:pt x="28105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8256269" y="2552192"/>
            <a:ext cx="1739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1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722107" y="1705355"/>
            <a:ext cx="277495" cy="1234440"/>
          </a:xfrm>
          <a:custGeom>
            <a:avLst/>
            <a:gdLst/>
            <a:ahLst/>
            <a:cxnLst/>
            <a:rect l="l" t="t" r="r" b="b"/>
            <a:pathLst>
              <a:path w="277495" h="1234439">
                <a:moveTo>
                  <a:pt x="0" y="0"/>
                </a:moveTo>
                <a:lnTo>
                  <a:pt x="277495" y="1234186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517260" y="1287526"/>
            <a:ext cx="1739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a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14666" y="1237310"/>
            <a:ext cx="1784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b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542781" y="2083688"/>
            <a:ext cx="1676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c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379845" y="1906270"/>
            <a:ext cx="1790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d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78297" y="3016376"/>
            <a:ext cx="1676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e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099806" y="3052699"/>
            <a:ext cx="1130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f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322309" y="1856358"/>
            <a:ext cx="1739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1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019291" y="3446779"/>
            <a:ext cx="17246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선분 </a:t>
            </a:r>
            <a:r>
              <a:rPr dirty="0" sz="2000" spc="-5">
                <a:latin typeface="돋움"/>
                <a:cs typeface="돋움"/>
              </a:rPr>
              <a:t>(c,f)</a:t>
            </a:r>
            <a:r>
              <a:rPr dirty="0" sz="2000" spc="-10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추가</a:t>
            </a:r>
            <a:endParaRPr sz="20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33694" y="3416553"/>
            <a:ext cx="18580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사이클</a:t>
            </a:r>
            <a:r>
              <a:rPr dirty="0" sz="2000" spc="-85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b-c-f-b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39243" y="1878202"/>
            <a:ext cx="361950" cy="835025"/>
          </a:xfrm>
          <a:custGeom>
            <a:avLst/>
            <a:gdLst/>
            <a:ahLst/>
            <a:cxnLst/>
            <a:rect l="l" t="t" r="r" b="b"/>
            <a:pathLst>
              <a:path w="361950" h="835025">
                <a:moveTo>
                  <a:pt x="73119" y="252224"/>
                </a:moveTo>
                <a:lnTo>
                  <a:pt x="60640" y="254508"/>
                </a:lnTo>
                <a:lnTo>
                  <a:pt x="67267" y="290957"/>
                </a:lnTo>
                <a:lnTo>
                  <a:pt x="77554" y="345694"/>
                </a:lnTo>
                <a:lnTo>
                  <a:pt x="87714" y="399414"/>
                </a:lnTo>
                <a:lnTo>
                  <a:pt x="97747" y="451485"/>
                </a:lnTo>
                <a:lnTo>
                  <a:pt x="108958" y="506475"/>
                </a:lnTo>
                <a:lnTo>
                  <a:pt x="112987" y="526414"/>
                </a:lnTo>
                <a:lnTo>
                  <a:pt x="123020" y="573277"/>
                </a:lnTo>
                <a:lnTo>
                  <a:pt x="133053" y="617601"/>
                </a:lnTo>
                <a:lnTo>
                  <a:pt x="143086" y="658749"/>
                </a:lnTo>
                <a:lnTo>
                  <a:pt x="152992" y="696468"/>
                </a:lnTo>
                <a:lnTo>
                  <a:pt x="167597" y="745871"/>
                </a:lnTo>
                <a:lnTo>
                  <a:pt x="182456" y="785622"/>
                </a:lnTo>
                <a:lnTo>
                  <a:pt x="202395" y="821944"/>
                </a:lnTo>
                <a:lnTo>
                  <a:pt x="208110" y="828039"/>
                </a:lnTo>
                <a:lnTo>
                  <a:pt x="213444" y="831976"/>
                </a:lnTo>
                <a:lnTo>
                  <a:pt x="214079" y="832358"/>
                </a:lnTo>
                <a:lnTo>
                  <a:pt x="214714" y="832612"/>
                </a:lnTo>
                <a:lnTo>
                  <a:pt x="219921" y="834263"/>
                </a:lnTo>
                <a:lnTo>
                  <a:pt x="220556" y="834517"/>
                </a:lnTo>
                <a:lnTo>
                  <a:pt x="228557" y="834517"/>
                </a:lnTo>
                <a:lnTo>
                  <a:pt x="229192" y="834263"/>
                </a:lnTo>
                <a:lnTo>
                  <a:pt x="235034" y="832612"/>
                </a:lnTo>
                <a:lnTo>
                  <a:pt x="235796" y="832358"/>
                </a:lnTo>
                <a:lnTo>
                  <a:pt x="236177" y="832104"/>
                </a:lnTo>
                <a:lnTo>
                  <a:pt x="242146" y="829056"/>
                </a:lnTo>
                <a:lnTo>
                  <a:pt x="242400" y="828801"/>
                </a:lnTo>
                <a:lnTo>
                  <a:pt x="242781" y="828675"/>
                </a:lnTo>
                <a:lnTo>
                  <a:pt x="243035" y="828421"/>
                </a:lnTo>
                <a:lnTo>
                  <a:pt x="249766" y="823213"/>
                </a:lnTo>
                <a:lnTo>
                  <a:pt x="250822" y="822198"/>
                </a:lnTo>
                <a:lnTo>
                  <a:pt x="223985" y="822198"/>
                </a:lnTo>
                <a:lnTo>
                  <a:pt x="221953" y="821817"/>
                </a:lnTo>
                <a:lnTo>
                  <a:pt x="222842" y="821817"/>
                </a:lnTo>
                <a:lnTo>
                  <a:pt x="221699" y="821436"/>
                </a:lnTo>
                <a:lnTo>
                  <a:pt x="220556" y="821436"/>
                </a:lnTo>
                <a:lnTo>
                  <a:pt x="218651" y="820420"/>
                </a:lnTo>
                <a:lnTo>
                  <a:pt x="219190" y="820420"/>
                </a:lnTo>
                <a:lnTo>
                  <a:pt x="216799" y="818642"/>
                </a:lnTo>
                <a:lnTo>
                  <a:pt x="216619" y="818642"/>
                </a:lnTo>
                <a:lnTo>
                  <a:pt x="215603" y="817752"/>
                </a:lnTo>
                <a:lnTo>
                  <a:pt x="215817" y="817752"/>
                </a:lnTo>
                <a:lnTo>
                  <a:pt x="211920" y="813435"/>
                </a:lnTo>
                <a:lnTo>
                  <a:pt x="207602" y="807338"/>
                </a:lnTo>
                <a:lnTo>
                  <a:pt x="189314" y="768731"/>
                </a:lnTo>
                <a:lnTo>
                  <a:pt x="174836" y="726567"/>
                </a:lnTo>
                <a:lnTo>
                  <a:pt x="160231" y="674751"/>
                </a:lnTo>
                <a:lnTo>
                  <a:pt x="150452" y="635508"/>
                </a:lnTo>
                <a:lnTo>
                  <a:pt x="140419" y="592963"/>
                </a:lnTo>
                <a:lnTo>
                  <a:pt x="130386" y="547370"/>
                </a:lnTo>
                <a:lnTo>
                  <a:pt x="120480" y="499363"/>
                </a:lnTo>
                <a:lnTo>
                  <a:pt x="110320" y="449072"/>
                </a:lnTo>
                <a:lnTo>
                  <a:pt x="100160" y="397001"/>
                </a:lnTo>
                <a:lnTo>
                  <a:pt x="90000" y="343281"/>
                </a:lnTo>
                <a:lnTo>
                  <a:pt x="79840" y="288671"/>
                </a:lnTo>
                <a:lnTo>
                  <a:pt x="73119" y="252224"/>
                </a:lnTo>
                <a:close/>
              </a:path>
              <a:path w="361950" h="835025">
                <a:moveTo>
                  <a:pt x="222842" y="821817"/>
                </a:moveTo>
                <a:lnTo>
                  <a:pt x="221953" y="821817"/>
                </a:lnTo>
                <a:lnTo>
                  <a:pt x="223985" y="822198"/>
                </a:lnTo>
                <a:lnTo>
                  <a:pt x="222842" y="821817"/>
                </a:lnTo>
                <a:close/>
              </a:path>
              <a:path w="361950" h="835025">
                <a:moveTo>
                  <a:pt x="226861" y="821817"/>
                </a:moveTo>
                <a:lnTo>
                  <a:pt x="222842" y="821817"/>
                </a:lnTo>
                <a:lnTo>
                  <a:pt x="223985" y="822198"/>
                </a:lnTo>
                <a:lnTo>
                  <a:pt x="225636" y="822198"/>
                </a:lnTo>
                <a:lnTo>
                  <a:pt x="226861" y="821817"/>
                </a:lnTo>
                <a:close/>
              </a:path>
              <a:path w="361950" h="835025">
                <a:moveTo>
                  <a:pt x="230935" y="820549"/>
                </a:moveTo>
                <a:lnTo>
                  <a:pt x="225636" y="822198"/>
                </a:lnTo>
                <a:lnTo>
                  <a:pt x="227414" y="821817"/>
                </a:lnTo>
                <a:lnTo>
                  <a:pt x="251218" y="821817"/>
                </a:lnTo>
                <a:lnTo>
                  <a:pt x="252142" y="820927"/>
                </a:lnTo>
                <a:lnTo>
                  <a:pt x="230208" y="820927"/>
                </a:lnTo>
                <a:lnTo>
                  <a:pt x="230935" y="820549"/>
                </a:lnTo>
                <a:close/>
              </a:path>
              <a:path w="361950" h="835025">
                <a:moveTo>
                  <a:pt x="251218" y="821817"/>
                </a:moveTo>
                <a:lnTo>
                  <a:pt x="227414" y="821817"/>
                </a:lnTo>
                <a:lnTo>
                  <a:pt x="225636" y="822198"/>
                </a:lnTo>
                <a:lnTo>
                  <a:pt x="250822" y="822198"/>
                </a:lnTo>
                <a:lnTo>
                  <a:pt x="251218" y="821817"/>
                </a:lnTo>
                <a:close/>
              </a:path>
              <a:path w="361950" h="835025">
                <a:moveTo>
                  <a:pt x="218651" y="820420"/>
                </a:moveTo>
                <a:lnTo>
                  <a:pt x="220556" y="821436"/>
                </a:lnTo>
                <a:lnTo>
                  <a:pt x="219627" y="820745"/>
                </a:lnTo>
                <a:lnTo>
                  <a:pt x="218651" y="820420"/>
                </a:lnTo>
                <a:close/>
              </a:path>
              <a:path w="361950" h="835025">
                <a:moveTo>
                  <a:pt x="219627" y="820745"/>
                </a:moveTo>
                <a:lnTo>
                  <a:pt x="220556" y="821436"/>
                </a:lnTo>
                <a:lnTo>
                  <a:pt x="221699" y="821436"/>
                </a:lnTo>
                <a:lnTo>
                  <a:pt x="219627" y="820745"/>
                </a:lnTo>
                <a:close/>
              </a:path>
              <a:path w="361950" h="835025">
                <a:moveTo>
                  <a:pt x="231351" y="820420"/>
                </a:moveTo>
                <a:lnTo>
                  <a:pt x="230935" y="820549"/>
                </a:lnTo>
                <a:lnTo>
                  <a:pt x="230208" y="820927"/>
                </a:lnTo>
                <a:lnTo>
                  <a:pt x="231351" y="820420"/>
                </a:lnTo>
                <a:close/>
              </a:path>
              <a:path w="361950" h="835025">
                <a:moveTo>
                  <a:pt x="252670" y="820420"/>
                </a:moveTo>
                <a:lnTo>
                  <a:pt x="231351" y="820420"/>
                </a:lnTo>
                <a:lnTo>
                  <a:pt x="230208" y="820927"/>
                </a:lnTo>
                <a:lnTo>
                  <a:pt x="252142" y="820927"/>
                </a:lnTo>
                <a:lnTo>
                  <a:pt x="252670" y="820420"/>
                </a:lnTo>
                <a:close/>
              </a:path>
              <a:path w="361950" h="835025">
                <a:moveTo>
                  <a:pt x="219190" y="820420"/>
                </a:moveTo>
                <a:lnTo>
                  <a:pt x="218651" y="820420"/>
                </a:lnTo>
                <a:lnTo>
                  <a:pt x="219627" y="820745"/>
                </a:lnTo>
                <a:lnTo>
                  <a:pt x="219190" y="820420"/>
                </a:lnTo>
                <a:close/>
              </a:path>
              <a:path w="361950" h="835025">
                <a:moveTo>
                  <a:pt x="235739" y="818047"/>
                </a:moveTo>
                <a:lnTo>
                  <a:pt x="230935" y="820549"/>
                </a:lnTo>
                <a:lnTo>
                  <a:pt x="231351" y="820420"/>
                </a:lnTo>
                <a:lnTo>
                  <a:pt x="252670" y="820420"/>
                </a:lnTo>
                <a:lnTo>
                  <a:pt x="254781" y="818388"/>
                </a:lnTo>
                <a:lnTo>
                  <a:pt x="235288" y="818388"/>
                </a:lnTo>
                <a:lnTo>
                  <a:pt x="235739" y="818047"/>
                </a:lnTo>
                <a:close/>
              </a:path>
              <a:path w="361950" h="835025">
                <a:moveTo>
                  <a:pt x="215603" y="817752"/>
                </a:moveTo>
                <a:lnTo>
                  <a:pt x="216619" y="818642"/>
                </a:lnTo>
                <a:lnTo>
                  <a:pt x="216253" y="818236"/>
                </a:lnTo>
                <a:lnTo>
                  <a:pt x="215603" y="817752"/>
                </a:lnTo>
                <a:close/>
              </a:path>
              <a:path w="361950" h="835025">
                <a:moveTo>
                  <a:pt x="216253" y="818236"/>
                </a:moveTo>
                <a:lnTo>
                  <a:pt x="216619" y="818642"/>
                </a:lnTo>
                <a:lnTo>
                  <a:pt x="216799" y="818642"/>
                </a:lnTo>
                <a:lnTo>
                  <a:pt x="216253" y="818236"/>
                </a:lnTo>
                <a:close/>
              </a:path>
              <a:path w="361950" h="835025">
                <a:moveTo>
                  <a:pt x="236304" y="817752"/>
                </a:moveTo>
                <a:lnTo>
                  <a:pt x="235739" y="818047"/>
                </a:lnTo>
                <a:lnTo>
                  <a:pt x="235288" y="818388"/>
                </a:lnTo>
                <a:lnTo>
                  <a:pt x="236304" y="817752"/>
                </a:lnTo>
                <a:close/>
              </a:path>
              <a:path w="361950" h="835025">
                <a:moveTo>
                  <a:pt x="255441" y="817752"/>
                </a:moveTo>
                <a:lnTo>
                  <a:pt x="236304" y="817752"/>
                </a:lnTo>
                <a:lnTo>
                  <a:pt x="235288" y="818388"/>
                </a:lnTo>
                <a:lnTo>
                  <a:pt x="254781" y="818388"/>
                </a:lnTo>
                <a:lnTo>
                  <a:pt x="255441" y="817752"/>
                </a:lnTo>
                <a:close/>
              </a:path>
              <a:path w="361950" h="835025">
                <a:moveTo>
                  <a:pt x="215817" y="817752"/>
                </a:moveTo>
                <a:lnTo>
                  <a:pt x="215603" y="817752"/>
                </a:lnTo>
                <a:lnTo>
                  <a:pt x="216253" y="818236"/>
                </a:lnTo>
                <a:lnTo>
                  <a:pt x="215817" y="817752"/>
                </a:lnTo>
                <a:close/>
              </a:path>
              <a:path w="361950" h="835025">
                <a:moveTo>
                  <a:pt x="211" y="0"/>
                </a:moveTo>
                <a:lnTo>
                  <a:pt x="84" y="635"/>
                </a:lnTo>
                <a:lnTo>
                  <a:pt x="0" y="3175"/>
                </a:lnTo>
                <a:lnTo>
                  <a:pt x="211" y="3810"/>
                </a:lnTo>
                <a:lnTo>
                  <a:pt x="719" y="5969"/>
                </a:lnTo>
                <a:lnTo>
                  <a:pt x="24214" y="43180"/>
                </a:lnTo>
                <a:lnTo>
                  <a:pt x="57361" y="88773"/>
                </a:lnTo>
                <a:lnTo>
                  <a:pt x="85682" y="122936"/>
                </a:lnTo>
                <a:lnTo>
                  <a:pt x="191473" y="237744"/>
                </a:lnTo>
                <a:lnTo>
                  <a:pt x="214714" y="263779"/>
                </a:lnTo>
                <a:lnTo>
                  <a:pt x="259672" y="317373"/>
                </a:lnTo>
                <a:lnTo>
                  <a:pt x="289898" y="357505"/>
                </a:lnTo>
                <a:lnTo>
                  <a:pt x="315425" y="397001"/>
                </a:lnTo>
                <a:lnTo>
                  <a:pt x="334602" y="434594"/>
                </a:lnTo>
                <a:lnTo>
                  <a:pt x="347556" y="480949"/>
                </a:lnTo>
                <a:lnTo>
                  <a:pt x="348953" y="506475"/>
                </a:lnTo>
                <a:lnTo>
                  <a:pt x="348699" y="520446"/>
                </a:lnTo>
                <a:lnTo>
                  <a:pt x="344000" y="565276"/>
                </a:lnTo>
                <a:lnTo>
                  <a:pt x="334221" y="613156"/>
                </a:lnTo>
                <a:lnTo>
                  <a:pt x="315298" y="677037"/>
                </a:lnTo>
                <a:lnTo>
                  <a:pt x="297899" y="721868"/>
                </a:lnTo>
                <a:lnTo>
                  <a:pt x="278976" y="761364"/>
                </a:lnTo>
                <a:lnTo>
                  <a:pt x="253195" y="801243"/>
                </a:lnTo>
                <a:lnTo>
                  <a:pt x="235739" y="818047"/>
                </a:lnTo>
                <a:lnTo>
                  <a:pt x="236304" y="817752"/>
                </a:lnTo>
                <a:lnTo>
                  <a:pt x="255441" y="817752"/>
                </a:lnTo>
                <a:lnTo>
                  <a:pt x="256497" y="816737"/>
                </a:lnTo>
                <a:lnTo>
                  <a:pt x="283548" y="779018"/>
                </a:lnTo>
                <a:lnTo>
                  <a:pt x="303233" y="740918"/>
                </a:lnTo>
                <a:lnTo>
                  <a:pt x="327363" y="680974"/>
                </a:lnTo>
                <a:lnTo>
                  <a:pt x="346667" y="615823"/>
                </a:lnTo>
                <a:lnTo>
                  <a:pt x="356573" y="567055"/>
                </a:lnTo>
                <a:lnTo>
                  <a:pt x="361404" y="520446"/>
                </a:lnTo>
                <a:lnTo>
                  <a:pt x="361647" y="506475"/>
                </a:lnTo>
                <a:lnTo>
                  <a:pt x="361272" y="492251"/>
                </a:lnTo>
                <a:lnTo>
                  <a:pt x="355049" y="454406"/>
                </a:lnTo>
                <a:lnTo>
                  <a:pt x="340317" y="416560"/>
                </a:lnTo>
                <a:lnTo>
                  <a:pt x="318219" y="376936"/>
                </a:lnTo>
                <a:lnTo>
                  <a:pt x="290406" y="336550"/>
                </a:lnTo>
                <a:lnTo>
                  <a:pt x="247226" y="282067"/>
                </a:lnTo>
                <a:lnTo>
                  <a:pt x="200871" y="229108"/>
                </a:lnTo>
                <a:lnTo>
                  <a:pt x="133180" y="156083"/>
                </a:lnTo>
                <a:lnTo>
                  <a:pt x="103970" y="124333"/>
                </a:lnTo>
                <a:lnTo>
                  <a:pt x="73363" y="88773"/>
                </a:lnTo>
                <a:lnTo>
                  <a:pt x="34501" y="35813"/>
                </a:lnTo>
                <a:lnTo>
                  <a:pt x="14308" y="5334"/>
                </a:lnTo>
                <a:lnTo>
                  <a:pt x="13419" y="3810"/>
                </a:lnTo>
                <a:lnTo>
                  <a:pt x="13181" y="3175"/>
                </a:lnTo>
                <a:lnTo>
                  <a:pt x="12530" y="3175"/>
                </a:lnTo>
                <a:lnTo>
                  <a:pt x="12458" y="1731"/>
                </a:lnTo>
                <a:lnTo>
                  <a:pt x="211" y="0"/>
                </a:lnTo>
                <a:close/>
              </a:path>
              <a:path w="361950" h="835025">
                <a:moveTo>
                  <a:pt x="53170" y="178435"/>
                </a:moveTo>
                <a:lnTo>
                  <a:pt x="29421" y="260223"/>
                </a:lnTo>
                <a:lnTo>
                  <a:pt x="60640" y="254508"/>
                </a:lnTo>
                <a:lnTo>
                  <a:pt x="58377" y="242062"/>
                </a:lnTo>
                <a:lnTo>
                  <a:pt x="70823" y="239775"/>
                </a:lnTo>
                <a:lnTo>
                  <a:pt x="99290" y="239775"/>
                </a:lnTo>
                <a:lnTo>
                  <a:pt x="53170" y="178435"/>
                </a:lnTo>
                <a:close/>
              </a:path>
              <a:path w="361950" h="835025">
                <a:moveTo>
                  <a:pt x="70823" y="239775"/>
                </a:moveTo>
                <a:lnTo>
                  <a:pt x="58377" y="242062"/>
                </a:lnTo>
                <a:lnTo>
                  <a:pt x="60640" y="254508"/>
                </a:lnTo>
                <a:lnTo>
                  <a:pt x="73119" y="252224"/>
                </a:lnTo>
                <a:lnTo>
                  <a:pt x="70823" y="239775"/>
                </a:lnTo>
                <a:close/>
              </a:path>
              <a:path w="361950" h="835025">
                <a:moveTo>
                  <a:pt x="99290" y="239775"/>
                </a:moveTo>
                <a:lnTo>
                  <a:pt x="70823" y="239775"/>
                </a:lnTo>
                <a:lnTo>
                  <a:pt x="73119" y="252224"/>
                </a:lnTo>
                <a:lnTo>
                  <a:pt x="104351" y="246507"/>
                </a:lnTo>
                <a:lnTo>
                  <a:pt x="99290" y="239775"/>
                </a:lnTo>
                <a:close/>
              </a:path>
              <a:path w="361950" h="835025">
                <a:moveTo>
                  <a:pt x="12458" y="1731"/>
                </a:moveTo>
                <a:lnTo>
                  <a:pt x="12530" y="3175"/>
                </a:lnTo>
                <a:lnTo>
                  <a:pt x="12767" y="1872"/>
                </a:lnTo>
                <a:lnTo>
                  <a:pt x="12458" y="1731"/>
                </a:lnTo>
                <a:close/>
              </a:path>
              <a:path w="361950" h="835025">
                <a:moveTo>
                  <a:pt x="12767" y="1872"/>
                </a:moveTo>
                <a:lnTo>
                  <a:pt x="12530" y="3175"/>
                </a:lnTo>
                <a:lnTo>
                  <a:pt x="13181" y="3175"/>
                </a:lnTo>
                <a:lnTo>
                  <a:pt x="13038" y="2794"/>
                </a:lnTo>
                <a:lnTo>
                  <a:pt x="12767" y="1872"/>
                </a:lnTo>
                <a:close/>
              </a:path>
              <a:path w="361950" h="835025">
                <a:moveTo>
                  <a:pt x="12403" y="635"/>
                </a:moveTo>
                <a:lnTo>
                  <a:pt x="12458" y="1731"/>
                </a:lnTo>
                <a:lnTo>
                  <a:pt x="12737" y="1771"/>
                </a:lnTo>
                <a:lnTo>
                  <a:pt x="12403" y="6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31975" y="1287780"/>
            <a:ext cx="1656714" cy="413384"/>
          </a:xfrm>
          <a:custGeom>
            <a:avLst/>
            <a:gdLst/>
            <a:ahLst/>
            <a:cxnLst/>
            <a:rect l="l" t="t" r="r" b="b"/>
            <a:pathLst>
              <a:path w="1656714" h="413385">
                <a:moveTo>
                  <a:pt x="0" y="413003"/>
                </a:moveTo>
                <a:lnTo>
                  <a:pt x="1656588" y="413003"/>
                </a:lnTo>
                <a:lnTo>
                  <a:pt x="1656588" y="0"/>
                </a:lnTo>
                <a:lnTo>
                  <a:pt x="0" y="0"/>
                </a:lnTo>
                <a:lnTo>
                  <a:pt x="0" y="413003"/>
                </a:lnTo>
                <a:close/>
              </a:path>
            </a:pathLst>
          </a:custGeom>
          <a:solidFill>
            <a:srgbClr val="E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31975" y="1287780"/>
            <a:ext cx="1656714" cy="413384"/>
          </a:xfrm>
          <a:custGeom>
            <a:avLst/>
            <a:gdLst/>
            <a:ahLst/>
            <a:cxnLst/>
            <a:rect l="l" t="t" r="r" b="b"/>
            <a:pathLst>
              <a:path w="1656714" h="413385">
                <a:moveTo>
                  <a:pt x="0" y="413003"/>
                </a:moveTo>
                <a:lnTo>
                  <a:pt x="1656588" y="413003"/>
                </a:lnTo>
                <a:lnTo>
                  <a:pt x="1656588" y="0"/>
                </a:lnTo>
                <a:lnTo>
                  <a:pt x="0" y="0"/>
                </a:lnTo>
                <a:lnTo>
                  <a:pt x="0" y="413003"/>
                </a:lnTo>
                <a:close/>
              </a:path>
            </a:pathLst>
          </a:custGeom>
          <a:ln w="3175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80210" y="1518666"/>
            <a:ext cx="940435" cy="76200"/>
          </a:xfrm>
          <a:custGeom>
            <a:avLst/>
            <a:gdLst/>
            <a:ahLst/>
            <a:cxnLst/>
            <a:rect l="l" t="t" r="r" b="b"/>
            <a:pathLst>
              <a:path w="94043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6"/>
                </a:lnTo>
                <a:lnTo>
                  <a:pt x="38100" y="48006"/>
                </a:lnTo>
                <a:lnTo>
                  <a:pt x="38100" y="28194"/>
                </a:lnTo>
                <a:lnTo>
                  <a:pt x="74206" y="2819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940435" h="76200">
                <a:moveTo>
                  <a:pt x="902081" y="0"/>
                </a:moveTo>
                <a:lnTo>
                  <a:pt x="887233" y="2988"/>
                </a:lnTo>
                <a:lnTo>
                  <a:pt x="875125" y="11144"/>
                </a:lnTo>
                <a:lnTo>
                  <a:pt x="866969" y="23252"/>
                </a:lnTo>
                <a:lnTo>
                  <a:pt x="863981" y="38100"/>
                </a:lnTo>
                <a:lnTo>
                  <a:pt x="866969" y="52947"/>
                </a:lnTo>
                <a:lnTo>
                  <a:pt x="875125" y="65055"/>
                </a:lnTo>
                <a:lnTo>
                  <a:pt x="887233" y="73211"/>
                </a:lnTo>
                <a:lnTo>
                  <a:pt x="902081" y="76200"/>
                </a:lnTo>
                <a:lnTo>
                  <a:pt x="916928" y="73211"/>
                </a:lnTo>
                <a:lnTo>
                  <a:pt x="929036" y="65055"/>
                </a:lnTo>
                <a:lnTo>
                  <a:pt x="937192" y="52947"/>
                </a:lnTo>
                <a:lnTo>
                  <a:pt x="938187" y="48006"/>
                </a:lnTo>
                <a:lnTo>
                  <a:pt x="902081" y="48006"/>
                </a:lnTo>
                <a:lnTo>
                  <a:pt x="902081" y="28194"/>
                </a:lnTo>
                <a:lnTo>
                  <a:pt x="938187" y="28194"/>
                </a:lnTo>
                <a:lnTo>
                  <a:pt x="937192" y="23252"/>
                </a:lnTo>
                <a:lnTo>
                  <a:pt x="929036" y="11144"/>
                </a:lnTo>
                <a:lnTo>
                  <a:pt x="916928" y="2988"/>
                </a:lnTo>
                <a:lnTo>
                  <a:pt x="902081" y="0"/>
                </a:lnTo>
                <a:close/>
              </a:path>
              <a:path w="940435" h="76200">
                <a:moveTo>
                  <a:pt x="74206" y="28194"/>
                </a:moveTo>
                <a:lnTo>
                  <a:pt x="38100" y="28194"/>
                </a:lnTo>
                <a:lnTo>
                  <a:pt x="38100" y="48006"/>
                </a:lnTo>
                <a:lnTo>
                  <a:pt x="74206" y="48006"/>
                </a:lnTo>
                <a:lnTo>
                  <a:pt x="76200" y="38100"/>
                </a:lnTo>
                <a:lnTo>
                  <a:pt x="74206" y="28194"/>
                </a:lnTo>
                <a:close/>
              </a:path>
              <a:path w="940435" h="76200">
                <a:moveTo>
                  <a:pt x="865974" y="28194"/>
                </a:moveTo>
                <a:lnTo>
                  <a:pt x="74206" y="28194"/>
                </a:lnTo>
                <a:lnTo>
                  <a:pt x="76200" y="38100"/>
                </a:lnTo>
                <a:lnTo>
                  <a:pt x="74206" y="48006"/>
                </a:lnTo>
                <a:lnTo>
                  <a:pt x="865974" y="48006"/>
                </a:lnTo>
                <a:lnTo>
                  <a:pt x="863981" y="38100"/>
                </a:lnTo>
                <a:lnTo>
                  <a:pt x="865974" y="28194"/>
                </a:lnTo>
                <a:close/>
              </a:path>
              <a:path w="940435" h="76200">
                <a:moveTo>
                  <a:pt x="938187" y="28194"/>
                </a:moveTo>
                <a:lnTo>
                  <a:pt x="902081" y="28194"/>
                </a:lnTo>
                <a:lnTo>
                  <a:pt x="902081" y="48006"/>
                </a:lnTo>
                <a:lnTo>
                  <a:pt x="938187" y="48006"/>
                </a:lnTo>
                <a:lnTo>
                  <a:pt x="940181" y="38100"/>
                </a:lnTo>
                <a:lnTo>
                  <a:pt x="938187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094610" y="1237310"/>
            <a:ext cx="1612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2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80210" y="1983485"/>
            <a:ext cx="940435" cy="76200"/>
          </a:xfrm>
          <a:custGeom>
            <a:avLst/>
            <a:gdLst/>
            <a:ahLst/>
            <a:cxnLst/>
            <a:rect l="l" t="t" r="r" b="b"/>
            <a:pathLst>
              <a:path w="94043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5"/>
                </a:lnTo>
                <a:lnTo>
                  <a:pt x="38100" y="48005"/>
                </a:lnTo>
                <a:lnTo>
                  <a:pt x="38100" y="28193"/>
                </a:lnTo>
                <a:lnTo>
                  <a:pt x="74206" y="28193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940435" h="76200">
                <a:moveTo>
                  <a:pt x="902081" y="0"/>
                </a:moveTo>
                <a:lnTo>
                  <a:pt x="887233" y="2988"/>
                </a:lnTo>
                <a:lnTo>
                  <a:pt x="875125" y="11144"/>
                </a:lnTo>
                <a:lnTo>
                  <a:pt x="866969" y="23252"/>
                </a:lnTo>
                <a:lnTo>
                  <a:pt x="863981" y="38100"/>
                </a:lnTo>
                <a:lnTo>
                  <a:pt x="866969" y="52947"/>
                </a:lnTo>
                <a:lnTo>
                  <a:pt x="875125" y="65055"/>
                </a:lnTo>
                <a:lnTo>
                  <a:pt x="887233" y="73211"/>
                </a:lnTo>
                <a:lnTo>
                  <a:pt x="902081" y="76200"/>
                </a:lnTo>
                <a:lnTo>
                  <a:pt x="916928" y="73211"/>
                </a:lnTo>
                <a:lnTo>
                  <a:pt x="929036" y="65055"/>
                </a:lnTo>
                <a:lnTo>
                  <a:pt x="937192" y="52947"/>
                </a:lnTo>
                <a:lnTo>
                  <a:pt x="938187" y="48005"/>
                </a:lnTo>
                <a:lnTo>
                  <a:pt x="902081" y="48005"/>
                </a:lnTo>
                <a:lnTo>
                  <a:pt x="902081" y="28193"/>
                </a:lnTo>
                <a:lnTo>
                  <a:pt x="938187" y="28193"/>
                </a:lnTo>
                <a:lnTo>
                  <a:pt x="937192" y="23252"/>
                </a:lnTo>
                <a:lnTo>
                  <a:pt x="929036" y="11144"/>
                </a:lnTo>
                <a:lnTo>
                  <a:pt x="916928" y="2988"/>
                </a:lnTo>
                <a:lnTo>
                  <a:pt x="902081" y="0"/>
                </a:lnTo>
                <a:close/>
              </a:path>
              <a:path w="940435" h="76200">
                <a:moveTo>
                  <a:pt x="74206" y="28193"/>
                </a:moveTo>
                <a:lnTo>
                  <a:pt x="38100" y="28193"/>
                </a:lnTo>
                <a:lnTo>
                  <a:pt x="38100" y="48005"/>
                </a:lnTo>
                <a:lnTo>
                  <a:pt x="74206" y="48005"/>
                </a:lnTo>
                <a:lnTo>
                  <a:pt x="76200" y="38100"/>
                </a:lnTo>
                <a:lnTo>
                  <a:pt x="74206" y="28193"/>
                </a:lnTo>
                <a:close/>
              </a:path>
              <a:path w="940435" h="76200">
                <a:moveTo>
                  <a:pt x="865974" y="28193"/>
                </a:moveTo>
                <a:lnTo>
                  <a:pt x="74206" y="28193"/>
                </a:lnTo>
                <a:lnTo>
                  <a:pt x="76200" y="38100"/>
                </a:lnTo>
                <a:lnTo>
                  <a:pt x="74206" y="48005"/>
                </a:lnTo>
                <a:lnTo>
                  <a:pt x="865974" y="48005"/>
                </a:lnTo>
                <a:lnTo>
                  <a:pt x="863981" y="38100"/>
                </a:lnTo>
                <a:lnTo>
                  <a:pt x="865974" y="28193"/>
                </a:lnTo>
                <a:close/>
              </a:path>
              <a:path w="940435" h="76200">
                <a:moveTo>
                  <a:pt x="938187" y="28193"/>
                </a:moveTo>
                <a:lnTo>
                  <a:pt x="902081" y="28193"/>
                </a:lnTo>
                <a:lnTo>
                  <a:pt x="902081" y="48005"/>
                </a:lnTo>
                <a:lnTo>
                  <a:pt x="938187" y="48005"/>
                </a:lnTo>
                <a:lnTo>
                  <a:pt x="940181" y="38100"/>
                </a:lnTo>
                <a:lnTo>
                  <a:pt x="938187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80210" y="2343150"/>
            <a:ext cx="1192530" cy="76200"/>
          </a:xfrm>
          <a:custGeom>
            <a:avLst/>
            <a:gdLst/>
            <a:ahLst/>
            <a:cxnLst/>
            <a:rect l="l" t="t" r="r" b="b"/>
            <a:pathLst>
              <a:path w="119253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5"/>
                </a:lnTo>
                <a:lnTo>
                  <a:pt x="38100" y="48005"/>
                </a:lnTo>
                <a:lnTo>
                  <a:pt x="38100" y="28194"/>
                </a:lnTo>
                <a:lnTo>
                  <a:pt x="74206" y="2819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192530" h="76200">
                <a:moveTo>
                  <a:pt x="1154048" y="0"/>
                </a:moveTo>
                <a:lnTo>
                  <a:pt x="1139255" y="2988"/>
                </a:lnTo>
                <a:lnTo>
                  <a:pt x="1127140" y="11144"/>
                </a:lnTo>
                <a:lnTo>
                  <a:pt x="1118955" y="23252"/>
                </a:lnTo>
                <a:lnTo>
                  <a:pt x="1115948" y="38100"/>
                </a:lnTo>
                <a:lnTo>
                  <a:pt x="1118955" y="52947"/>
                </a:lnTo>
                <a:lnTo>
                  <a:pt x="1127140" y="65055"/>
                </a:lnTo>
                <a:lnTo>
                  <a:pt x="1139255" y="73211"/>
                </a:lnTo>
                <a:lnTo>
                  <a:pt x="1154048" y="76200"/>
                </a:lnTo>
                <a:lnTo>
                  <a:pt x="1168896" y="73211"/>
                </a:lnTo>
                <a:lnTo>
                  <a:pt x="1181004" y="65055"/>
                </a:lnTo>
                <a:lnTo>
                  <a:pt x="1189160" y="52947"/>
                </a:lnTo>
                <a:lnTo>
                  <a:pt x="1190155" y="48005"/>
                </a:lnTo>
                <a:lnTo>
                  <a:pt x="1154048" y="48005"/>
                </a:lnTo>
                <a:lnTo>
                  <a:pt x="1154048" y="28194"/>
                </a:lnTo>
                <a:lnTo>
                  <a:pt x="1190155" y="28194"/>
                </a:lnTo>
                <a:lnTo>
                  <a:pt x="1189160" y="23252"/>
                </a:lnTo>
                <a:lnTo>
                  <a:pt x="1181004" y="11144"/>
                </a:lnTo>
                <a:lnTo>
                  <a:pt x="1168896" y="2988"/>
                </a:lnTo>
                <a:lnTo>
                  <a:pt x="1154048" y="0"/>
                </a:lnTo>
                <a:close/>
              </a:path>
              <a:path w="1192530" h="76200">
                <a:moveTo>
                  <a:pt x="74206" y="28194"/>
                </a:moveTo>
                <a:lnTo>
                  <a:pt x="38100" y="28194"/>
                </a:lnTo>
                <a:lnTo>
                  <a:pt x="38100" y="48005"/>
                </a:lnTo>
                <a:lnTo>
                  <a:pt x="74206" y="48005"/>
                </a:lnTo>
                <a:lnTo>
                  <a:pt x="76200" y="38100"/>
                </a:lnTo>
                <a:lnTo>
                  <a:pt x="74206" y="28194"/>
                </a:lnTo>
                <a:close/>
              </a:path>
              <a:path w="1192530" h="76200">
                <a:moveTo>
                  <a:pt x="1117954" y="28194"/>
                </a:moveTo>
                <a:lnTo>
                  <a:pt x="74206" y="28194"/>
                </a:lnTo>
                <a:lnTo>
                  <a:pt x="76200" y="38100"/>
                </a:lnTo>
                <a:lnTo>
                  <a:pt x="74206" y="48005"/>
                </a:lnTo>
                <a:lnTo>
                  <a:pt x="1117954" y="48005"/>
                </a:lnTo>
                <a:lnTo>
                  <a:pt x="1115948" y="38100"/>
                </a:lnTo>
                <a:lnTo>
                  <a:pt x="1117954" y="28194"/>
                </a:lnTo>
                <a:close/>
              </a:path>
              <a:path w="1192530" h="76200">
                <a:moveTo>
                  <a:pt x="1190155" y="28194"/>
                </a:moveTo>
                <a:lnTo>
                  <a:pt x="1154048" y="28194"/>
                </a:lnTo>
                <a:lnTo>
                  <a:pt x="1154048" y="48005"/>
                </a:lnTo>
                <a:lnTo>
                  <a:pt x="1190155" y="48005"/>
                </a:lnTo>
                <a:lnTo>
                  <a:pt x="1192148" y="38100"/>
                </a:lnTo>
                <a:lnTo>
                  <a:pt x="1190155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081910" y="1646910"/>
            <a:ext cx="236220" cy="74612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2000">
                <a:latin typeface="돋움"/>
                <a:cs typeface="돋움"/>
              </a:rPr>
              <a:t>2</a:t>
            </a:r>
            <a:endParaRPr sz="2000">
              <a:latin typeface="돋움"/>
              <a:cs typeface="돋움"/>
            </a:endParaRPr>
          </a:p>
          <a:p>
            <a:pPr marL="74295">
              <a:lnSpc>
                <a:spcPct val="100000"/>
              </a:lnSpc>
              <a:spcBef>
                <a:spcPts val="434"/>
              </a:spcBef>
            </a:pPr>
            <a:r>
              <a:rPr dirty="0" sz="2000">
                <a:latin typeface="돋움"/>
                <a:cs typeface="돋움"/>
              </a:rPr>
              <a:t>3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80210" y="2710433"/>
            <a:ext cx="1408430" cy="76200"/>
          </a:xfrm>
          <a:custGeom>
            <a:avLst/>
            <a:gdLst/>
            <a:ahLst/>
            <a:cxnLst/>
            <a:rect l="l" t="t" r="r" b="b"/>
            <a:pathLst>
              <a:path w="140843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5"/>
                </a:lnTo>
                <a:lnTo>
                  <a:pt x="38100" y="48005"/>
                </a:lnTo>
                <a:lnTo>
                  <a:pt x="38100" y="28193"/>
                </a:lnTo>
                <a:lnTo>
                  <a:pt x="74206" y="28193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408430" h="76200">
                <a:moveTo>
                  <a:pt x="1370076" y="0"/>
                </a:moveTo>
                <a:lnTo>
                  <a:pt x="1355228" y="2988"/>
                </a:lnTo>
                <a:lnTo>
                  <a:pt x="1343120" y="11144"/>
                </a:lnTo>
                <a:lnTo>
                  <a:pt x="1334964" y="23252"/>
                </a:lnTo>
                <a:lnTo>
                  <a:pt x="1331976" y="38100"/>
                </a:lnTo>
                <a:lnTo>
                  <a:pt x="1334982" y="52947"/>
                </a:lnTo>
                <a:lnTo>
                  <a:pt x="1343167" y="65055"/>
                </a:lnTo>
                <a:lnTo>
                  <a:pt x="1355282" y="73211"/>
                </a:lnTo>
                <a:lnTo>
                  <a:pt x="1370076" y="76200"/>
                </a:lnTo>
                <a:lnTo>
                  <a:pt x="1384923" y="73211"/>
                </a:lnTo>
                <a:lnTo>
                  <a:pt x="1397031" y="65055"/>
                </a:lnTo>
                <a:lnTo>
                  <a:pt x="1405187" y="52947"/>
                </a:lnTo>
                <a:lnTo>
                  <a:pt x="1406182" y="48005"/>
                </a:lnTo>
                <a:lnTo>
                  <a:pt x="1370076" y="48005"/>
                </a:lnTo>
                <a:lnTo>
                  <a:pt x="1370076" y="28193"/>
                </a:lnTo>
                <a:lnTo>
                  <a:pt x="1406182" y="28193"/>
                </a:lnTo>
                <a:lnTo>
                  <a:pt x="1405187" y="23252"/>
                </a:lnTo>
                <a:lnTo>
                  <a:pt x="1397031" y="11144"/>
                </a:lnTo>
                <a:lnTo>
                  <a:pt x="1384923" y="2988"/>
                </a:lnTo>
                <a:lnTo>
                  <a:pt x="1370076" y="0"/>
                </a:lnTo>
                <a:close/>
              </a:path>
              <a:path w="1408430" h="76200">
                <a:moveTo>
                  <a:pt x="74206" y="28193"/>
                </a:moveTo>
                <a:lnTo>
                  <a:pt x="38100" y="28193"/>
                </a:lnTo>
                <a:lnTo>
                  <a:pt x="38100" y="48005"/>
                </a:lnTo>
                <a:lnTo>
                  <a:pt x="74206" y="48005"/>
                </a:lnTo>
                <a:lnTo>
                  <a:pt x="76200" y="38100"/>
                </a:lnTo>
                <a:lnTo>
                  <a:pt x="74206" y="28193"/>
                </a:lnTo>
                <a:close/>
              </a:path>
              <a:path w="1408430" h="76200">
                <a:moveTo>
                  <a:pt x="1333969" y="28193"/>
                </a:moveTo>
                <a:lnTo>
                  <a:pt x="74206" y="28193"/>
                </a:lnTo>
                <a:lnTo>
                  <a:pt x="76200" y="38100"/>
                </a:lnTo>
                <a:lnTo>
                  <a:pt x="74206" y="48005"/>
                </a:lnTo>
                <a:lnTo>
                  <a:pt x="1333981" y="48005"/>
                </a:lnTo>
                <a:lnTo>
                  <a:pt x="1331976" y="38100"/>
                </a:lnTo>
                <a:lnTo>
                  <a:pt x="1333969" y="28193"/>
                </a:lnTo>
                <a:close/>
              </a:path>
              <a:path w="1408430" h="76200">
                <a:moveTo>
                  <a:pt x="1406182" y="28193"/>
                </a:moveTo>
                <a:lnTo>
                  <a:pt x="1370076" y="28193"/>
                </a:lnTo>
                <a:lnTo>
                  <a:pt x="1370076" y="48005"/>
                </a:lnTo>
                <a:lnTo>
                  <a:pt x="1406182" y="48005"/>
                </a:lnTo>
                <a:lnTo>
                  <a:pt x="1408176" y="38100"/>
                </a:lnTo>
                <a:lnTo>
                  <a:pt x="1406182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80210" y="3070098"/>
            <a:ext cx="1408430" cy="76200"/>
          </a:xfrm>
          <a:custGeom>
            <a:avLst/>
            <a:gdLst/>
            <a:ahLst/>
            <a:cxnLst/>
            <a:rect l="l" t="t" r="r" b="b"/>
            <a:pathLst>
              <a:path w="140843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5"/>
                </a:lnTo>
                <a:lnTo>
                  <a:pt x="38100" y="48005"/>
                </a:lnTo>
                <a:lnTo>
                  <a:pt x="38100" y="28193"/>
                </a:lnTo>
                <a:lnTo>
                  <a:pt x="74206" y="28193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408430" h="76200">
                <a:moveTo>
                  <a:pt x="1370076" y="0"/>
                </a:moveTo>
                <a:lnTo>
                  <a:pt x="1355228" y="2988"/>
                </a:lnTo>
                <a:lnTo>
                  <a:pt x="1343120" y="11144"/>
                </a:lnTo>
                <a:lnTo>
                  <a:pt x="1334964" y="23252"/>
                </a:lnTo>
                <a:lnTo>
                  <a:pt x="1331976" y="38100"/>
                </a:lnTo>
                <a:lnTo>
                  <a:pt x="1334982" y="52947"/>
                </a:lnTo>
                <a:lnTo>
                  <a:pt x="1343167" y="65055"/>
                </a:lnTo>
                <a:lnTo>
                  <a:pt x="1355282" y="73211"/>
                </a:lnTo>
                <a:lnTo>
                  <a:pt x="1370076" y="76200"/>
                </a:lnTo>
                <a:lnTo>
                  <a:pt x="1384923" y="73211"/>
                </a:lnTo>
                <a:lnTo>
                  <a:pt x="1397031" y="65055"/>
                </a:lnTo>
                <a:lnTo>
                  <a:pt x="1405187" y="52947"/>
                </a:lnTo>
                <a:lnTo>
                  <a:pt x="1406182" y="48005"/>
                </a:lnTo>
                <a:lnTo>
                  <a:pt x="1370076" y="48005"/>
                </a:lnTo>
                <a:lnTo>
                  <a:pt x="1370076" y="28193"/>
                </a:lnTo>
                <a:lnTo>
                  <a:pt x="1406182" y="28193"/>
                </a:lnTo>
                <a:lnTo>
                  <a:pt x="1405187" y="23252"/>
                </a:lnTo>
                <a:lnTo>
                  <a:pt x="1397031" y="11144"/>
                </a:lnTo>
                <a:lnTo>
                  <a:pt x="1384923" y="2988"/>
                </a:lnTo>
                <a:lnTo>
                  <a:pt x="1370076" y="0"/>
                </a:lnTo>
                <a:close/>
              </a:path>
              <a:path w="1408430" h="76200">
                <a:moveTo>
                  <a:pt x="74206" y="28193"/>
                </a:moveTo>
                <a:lnTo>
                  <a:pt x="38100" y="28193"/>
                </a:lnTo>
                <a:lnTo>
                  <a:pt x="38100" y="48005"/>
                </a:lnTo>
                <a:lnTo>
                  <a:pt x="74206" y="48005"/>
                </a:lnTo>
                <a:lnTo>
                  <a:pt x="76200" y="38100"/>
                </a:lnTo>
                <a:lnTo>
                  <a:pt x="74206" y="28193"/>
                </a:lnTo>
                <a:close/>
              </a:path>
              <a:path w="1408430" h="76200">
                <a:moveTo>
                  <a:pt x="1333969" y="28193"/>
                </a:moveTo>
                <a:lnTo>
                  <a:pt x="74206" y="28193"/>
                </a:lnTo>
                <a:lnTo>
                  <a:pt x="76200" y="38100"/>
                </a:lnTo>
                <a:lnTo>
                  <a:pt x="74206" y="48005"/>
                </a:lnTo>
                <a:lnTo>
                  <a:pt x="1333981" y="48005"/>
                </a:lnTo>
                <a:lnTo>
                  <a:pt x="1331976" y="38100"/>
                </a:lnTo>
                <a:lnTo>
                  <a:pt x="1333969" y="28193"/>
                </a:lnTo>
                <a:close/>
              </a:path>
              <a:path w="1408430" h="76200">
                <a:moveTo>
                  <a:pt x="1406182" y="28193"/>
                </a:moveTo>
                <a:lnTo>
                  <a:pt x="1370076" y="28193"/>
                </a:lnTo>
                <a:lnTo>
                  <a:pt x="1370076" y="48005"/>
                </a:lnTo>
                <a:lnTo>
                  <a:pt x="1406182" y="48005"/>
                </a:lnTo>
                <a:lnTo>
                  <a:pt x="1408176" y="38100"/>
                </a:lnTo>
                <a:lnTo>
                  <a:pt x="1406182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297938" y="2399755"/>
            <a:ext cx="173990" cy="74549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000">
                <a:latin typeface="돋움"/>
                <a:cs typeface="돋움"/>
              </a:rPr>
              <a:t>4</a:t>
            </a:r>
            <a:endParaRPr sz="20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000">
                <a:latin typeface="돋움"/>
                <a:cs typeface="돋움"/>
              </a:rPr>
              <a:t>4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80210" y="3423665"/>
            <a:ext cx="1840230" cy="76200"/>
          </a:xfrm>
          <a:custGeom>
            <a:avLst/>
            <a:gdLst/>
            <a:ahLst/>
            <a:cxnLst/>
            <a:rect l="l" t="t" r="r" b="b"/>
            <a:pathLst>
              <a:path w="1840229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6"/>
                </a:lnTo>
                <a:lnTo>
                  <a:pt x="38100" y="48006"/>
                </a:lnTo>
                <a:lnTo>
                  <a:pt x="38100" y="28194"/>
                </a:lnTo>
                <a:lnTo>
                  <a:pt x="74206" y="2819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840229" h="76200">
                <a:moveTo>
                  <a:pt x="1802129" y="0"/>
                </a:moveTo>
                <a:lnTo>
                  <a:pt x="1787282" y="2988"/>
                </a:lnTo>
                <a:lnTo>
                  <a:pt x="1775174" y="11144"/>
                </a:lnTo>
                <a:lnTo>
                  <a:pt x="1767018" y="23252"/>
                </a:lnTo>
                <a:lnTo>
                  <a:pt x="1764029" y="38100"/>
                </a:lnTo>
                <a:lnTo>
                  <a:pt x="1767018" y="52947"/>
                </a:lnTo>
                <a:lnTo>
                  <a:pt x="1775174" y="65055"/>
                </a:lnTo>
                <a:lnTo>
                  <a:pt x="1787282" y="73211"/>
                </a:lnTo>
                <a:lnTo>
                  <a:pt x="1802129" y="76200"/>
                </a:lnTo>
                <a:lnTo>
                  <a:pt x="1816923" y="73211"/>
                </a:lnTo>
                <a:lnTo>
                  <a:pt x="1829038" y="65055"/>
                </a:lnTo>
                <a:lnTo>
                  <a:pt x="1837223" y="52947"/>
                </a:lnTo>
                <a:lnTo>
                  <a:pt x="1838224" y="48006"/>
                </a:lnTo>
                <a:lnTo>
                  <a:pt x="1802129" y="48006"/>
                </a:lnTo>
                <a:lnTo>
                  <a:pt x="1802129" y="28194"/>
                </a:lnTo>
                <a:lnTo>
                  <a:pt x="1838224" y="28194"/>
                </a:lnTo>
                <a:lnTo>
                  <a:pt x="1837223" y="23252"/>
                </a:lnTo>
                <a:lnTo>
                  <a:pt x="1829038" y="11144"/>
                </a:lnTo>
                <a:lnTo>
                  <a:pt x="1816923" y="2988"/>
                </a:lnTo>
                <a:lnTo>
                  <a:pt x="1802129" y="0"/>
                </a:lnTo>
                <a:close/>
              </a:path>
              <a:path w="1840229" h="76200">
                <a:moveTo>
                  <a:pt x="74206" y="28194"/>
                </a:moveTo>
                <a:lnTo>
                  <a:pt x="38100" y="28194"/>
                </a:lnTo>
                <a:lnTo>
                  <a:pt x="38100" y="48006"/>
                </a:lnTo>
                <a:lnTo>
                  <a:pt x="74206" y="48006"/>
                </a:lnTo>
                <a:lnTo>
                  <a:pt x="76200" y="38100"/>
                </a:lnTo>
                <a:lnTo>
                  <a:pt x="74206" y="28194"/>
                </a:lnTo>
                <a:close/>
              </a:path>
              <a:path w="1840229" h="76200">
                <a:moveTo>
                  <a:pt x="1766023" y="28194"/>
                </a:moveTo>
                <a:lnTo>
                  <a:pt x="74206" y="28194"/>
                </a:lnTo>
                <a:lnTo>
                  <a:pt x="76200" y="38100"/>
                </a:lnTo>
                <a:lnTo>
                  <a:pt x="74206" y="48006"/>
                </a:lnTo>
                <a:lnTo>
                  <a:pt x="1766023" y="48006"/>
                </a:lnTo>
                <a:lnTo>
                  <a:pt x="1764029" y="38100"/>
                </a:lnTo>
                <a:lnTo>
                  <a:pt x="1766023" y="28194"/>
                </a:lnTo>
                <a:close/>
              </a:path>
              <a:path w="1840229" h="76200">
                <a:moveTo>
                  <a:pt x="1838224" y="28194"/>
                </a:moveTo>
                <a:lnTo>
                  <a:pt x="1802129" y="28194"/>
                </a:lnTo>
                <a:lnTo>
                  <a:pt x="1802129" y="48006"/>
                </a:lnTo>
                <a:lnTo>
                  <a:pt x="1838224" y="48006"/>
                </a:lnTo>
                <a:lnTo>
                  <a:pt x="1840229" y="38100"/>
                </a:lnTo>
                <a:lnTo>
                  <a:pt x="1838224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80210" y="3790950"/>
            <a:ext cx="1948180" cy="76200"/>
          </a:xfrm>
          <a:custGeom>
            <a:avLst/>
            <a:gdLst/>
            <a:ahLst/>
            <a:cxnLst/>
            <a:rect l="l" t="t" r="r" b="b"/>
            <a:pathLst>
              <a:path w="1948179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6"/>
                </a:lnTo>
                <a:lnTo>
                  <a:pt x="38100" y="48006"/>
                </a:lnTo>
                <a:lnTo>
                  <a:pt x="38100" y="28193"/>
                </a:lnTo>
                <a:lnTo>
                  <a:pt x="74206" y="28193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948179" h="76200">
                <a:moveTo>
                  <a:pt x="1910079" y="0"/>
                </a:moveTo>
                <a:lnTo>
                  <a:pt x="1895232" y="2988"/>
                </a:lnTo>
                <a:lnTo>
                  <a:pt x="1883124" y="11144"/>
                </a:lnTo>
                <a:lnTo>
                  <a:pt x="1874968" y="23252"/>
                </a:lnTo>
                <a:lnTo>
                  <a:pt x="1871979" y="38100"/>
                </a:lnTo>
                <a:lnTo>
                  <a:pt x="1874968" y="52947"/>
                </a:lnTo>
                <a:lnTo>
                  <a:pt x="1883124" y="65055"/>
                </a:lnTo>
                <a:lnTo>
                  <a:pt x="1895232" y="73211"/>
                </a:lnTo>
                <a:lnTo>
                  <a:pt x="1910079" y="76200"/>
                </a:lnTo>
                <a:lnTo>
                  <a:pt x="1924927" y="73211"/>
                </a:lnTo>
                <a:lnTo>
                  <a:pt x="1937035" y="65055"/>
                </a:lnTo>
                <a:lnTo>
                  <a:pt x="1945191" y="52947"/>
                </a:lnTo>
                <a:lnTo>
                  <a:pt x="1946186" y="48006"/>
                </a:lnTo>
                <a:lnTo>
                  <a:pt x="1910079" y="48006"/>
                </a:lnTo>
                <a:lnTo>
                  <a:pt x="1910079" y="28193"/>
                </a:lnTo>
                <a:lnTo>
                  <a:pt x="1946186" y="28193"/>
                </a:lnTo>
                <a:lnTo>
                  <a:pt x="1945191" y="23252"/>
                </a:lnTo>
                <a:lnTo>
                  <a:pt x="1937035" y="11144"/>
                </a:lnTo>
                <a:lnTo>
                  <a:pt x="1924927" y="2988"/>
                </a:lnTo>
                <a:lnTo>
                  <a:pt x="1910079" y="0"/>
                </a:lnTo>
                <a:close/>
              </a:path>
              <a:path w="1948179" h="76200">
                <a:moveTo>
                  <a:pt x="74206" y="28193"/>
                </a:moveTo>
                <a:lnTo>
                  <a:pt x="38100" y="28193"/>
                </a:lnTo>
                <a:lnTo>
                  <a:pt x="38100" y="48006"/>
                </a:lnTo>
                <a:lnTo>
                  <a:pt x="74206" y="48006"/>
                </a:lnTo>
                <a:lnTo>
                  <a:pt x="76200" y="38100"/>
                </a:lnTo>
                <a:lnTo>
                  <a:pt x="74206" y="28193"/>
                </a:lnTo>
                <a:close/>
              </a:path>
              <a:path w="1948179" h="76200">
                <a:moveTo>
                  <a:pt x="1873973" y="28193"/>
                </a:moveTo>
                <a:lnTo>
                  <a:pt x="74206" y="28193"/>
                </a:lnTo>
                <a:lnTo>
                  <a:pt x="76200" y="38100"/>
                </a:lnTo>
                <a:lnTo>
                  <a:pt x="74206" y="48006"/>
                </a:lnTo>
                <a:lnTo>
                  <a:pt x="1873973" y="48006"/>
                </a:lnTo>
                <a:lnTo>
                  <a:pt x="1871979" y="38100"/>
                </a:lnTo>
                <a:lnTo>
                  <a:pt x="1873973" y="28193"/>
                </a:lnTo>
                <a:close/>
              </a:path>
              <a:path w="1948179" h="76200">
                <a:moveTo>
                  <a:pt x="1946186" y="28193"/>
                </a:moveTo>
                <a:lnTo>
                  <a:pt x="1910079" y="28193"/>
                </a:lnTo>
                <a:lnTo>
                  <a:pt x="1910079" y="48006"/>
                </a:lnTo>
                <a:lnTo>
                  <a:pt x="1946186" y="48006"/>
                </a:lnTo>
                <a:lnTo>
                  <a:pt x="1948179" y="38100"/>
                </a:lnTo>
                <a:lnTo>
                  <a:pt x="1946186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80210" y="4142994"/>
            <a:ext cx="2164715" cy="76200"/>
          </a:xfrm>
          <a:custGeom>
            <a:avLst/>
            <a:gdLst/>
            <a:ahLst/>
            <a:cxnLst/>
            <a:rect l="l" t="t" r="r" b="b"/>
            <a:pathLst>
              <a:path w="216471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099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199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5"/>
                </a:lnTo>
                <a:lnTo>
                  <a:pt x="38100" y="48005"/>
                </a:lnTo>
                <a:lnTo>
                  <a:pt x="38100" y="28193"/>
                </a:lnTo>
                <a:lnTo>
                  <a:pt x="74206" y="28193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2164715" h="76200">
                <a:moveTo>
                  <a:pt x="2126106" y="0"/>
                </a:moveTo>
                <a:lnTo>
                  <a:pt x="2111259" y="2988"/>
                </a:lnTo>
                <a:lnTo>
                  <a:pt x="2099151" y="11144"/>
                </a:lnTo>
                <a:lnTo>
                  <a:pt x="2090995" y="23252"/>
                </a:lnTo>
                <a:lnTo>
                  <a:pt x="2088006" y="38099"/>
                </a:lnTo>
                <a:lnTo>
                  <a:pt x="2090995" y="52947"/>
                </a:lnTo>
                <a:lnTo>
                  <a:pt x="2099151" y="65055"/>
                </a:lnTo>
                <a:lnTo>
                  <a:pt x="2111259" y="73211"/>
                </a:lnTo>
                <a:lnTo>
                  <a:pt x="2126106" y="76199"/>
                </a:lnTo>
                <a:lnTo>
                  <a:pt x="2140954" y="73211"/>
                </a:lnTo>
                <a:lnTo>
                  <a:pt x="2153062" y="65055"/>
                </a:lnTo>
                <a:lnTo>
                  <a:pt x="2161218" y="52947"/>
                </a:lnTo>
                <a:lnTo>
                  <a:pt x="2162213" y="48005"/>
                </a:lnTo>
                <a:lnTo>
                  <a:pt x="2126106" y="48005"/>
                </a:lnTo>
                <a:lnTo>
                  <a:pt x="2126106" y="28193"/>
                </a:lnTo>
                <a:lnTo>
                  <a:pt x="2162213" y="28193"/>
                </a:lnTo>
                <a:lnTo>
                  <a:pt x="2161218" y="23252"/>
                </a:lnTo>
                <a:lnTo>
                  <a:pt x="2153062" y="11144"/>
                </a:lnTo>
                <a:lnTo>
                  <a:pt x="2140954" y="2988"/>
                </a:lnTo>
                <a:lnTo>
                  <a:pt x="2126106" y="0"/>
                </a:lnTo>
                <a:close/>
              </a:path>
              <a:path w="2164715" h="76200">
                <a:moveTo>
                  <a:pt x="74206" y="28193"/>
                </a:moveTo>
                <a:lnTo>
                  <a:pt x="38100" y="28193"/>
                </a:lnTo>
                <a:lnTo>
                  <a:pt x="38100" y="48005"/>
                </a:lnTo>
                <a:lnTo>
                  <a:pt x="74206" y="48005"/>
                </a:lnTo>
                <a:lnTo>
                  <a:pt x="76200" y="38099"/>
                </a:lnTo>
                <a:lnTo>
                  <a:pt x="74206" y="28193"/>
                </a:lnTo>
                <a:close/>
              </a:path>
              <a:path w="2164715" h="76200">
                <a:moveTo>
                  <a:pt x="2090000" y="28193"/>
                </a:moveTo>
                <a:lnTo>
                  <a:pt x="74206" y="28193"/>
                </a:lnTo>
                <a:lnTo>
                  <a:pt x="76200" y="38099"/>
                </a:lnTo>
                <a:lnTo>
                  <a:pt x="74206" y="48005"/>
                </a:lnTo>
                <a:lnTo>
                  <a:pt x="2090000" y="48005"/>
                </a:lnTo>
                <a:lnTo>
                  <a:pt x="2088006" y="38099"/>
                </a:lnTo>
                <a:lnTo>
                  <a:pt x="2090000" y="28193"/>
                </a:lnTo>
                <a:close/>
              </a:path>
              <a:path w="2164715" h="76200">
                <a:moveTo>
                  <a:pt x="2162213" y="28193"/>
                </a:moveTo>
                <a:lnTo>
                  <a:pt x="2126106" y="28193"/>
                </a:lnTo>
                <a:lnTo>
                  <a:pt x="2126106" y="48005"/>
                </a:lnTo>
                <a:lnTo>
                  <a:pt x="2162213" y="48005"/>
                </a:lnTo>
                <a:lnTo>
                  <a:pt x="2164206" y="38099"/>
                </a:lnTo>
                <a:lnTo>
                  <a:pt x="2162213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585973" y="3113125"/>
            <a:ext cx="281940" cy="106489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000">
                <a:latin typeface="돋움"/>
                <a:cs typeface="돋움"/>
              </a:rPr>
              <a:t>7</a:t>
            </a:r>
            <a:endParaRPr sz="2000">
              <a:latin typeface="돋움"/>
              <a:cs typeface="돋움"/>
            </a:endParaRPr>
          </a:p>
          <a:p>
            <a:pPr marL="64135">
              <a:lnSpc>
                <a:spcPct val="100000"/>
              </a:lnSpc>
              <a:spcBef>
                <a:spcPts val="360"/>
              </a:spcBef>
            </a:pPr>
            <a:r>
              <a:rPr dirty="0" sz="2000">
                <a:latin typeface="돋움"/>
                <a:cs typeface="돋움"/>
              </a:rPr>
              <a:t>8</a:t>
            </a:r>
            <a:endParaRPr sz="2000">
              <a:latin typeface="돋움"/>
              <a:cs typeface="돋움"/>
            </a:endParaRPr>
          </a:p>
          <a:p>
            <a:pPr marL="120650">
              <a:lnSpc>
                <a:spcPct val="100000"/>
              </a:lnSpc>
              <a:spcBef>
                <a:spcPts val="260"/>
              </a:spcBef>
            </a:pPr>
            <a:r>
              <a:rPr dirty="0" sz="2000">
                <a:latin typeface="돋움"/>
                <a:cs typeface="돋움"/>
              </a:rPr>
              <a:t>9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90725" y="1374775"/>
            <a:ext cx="1657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b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53133" y="1818233"/>
            <a:ext cx="204470" cy="251968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algn="just" marL="12700" marR="5080" indent="10160">
              <a:lnSpc>
                <a:spcPct val="117400"/>
              </a:lnSpc>
              <a:spcBef>
                <a:spcPts val="10"/>
              </a:spcBef>
            </a:pPr>
            <a:r>
              <a:rPr dirty="0" sz="2000">
                <a:latin typeface="돋움"/>
                <a:cs typeface="돋움"/>
              </a:rPr>
              <a:t>a  d  a  b  d  a  e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19704" y="1349756"/>
            <a:ext cx="1003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f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62808" y="1845945"/>
            <a:ext cx="1790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d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21532" y="2511526"/>
            <a:ext cx="197485" cy="745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 marR="5080" indent="-18415">
              <a:lnSpc>
                <a:spcPct val="118100"/>
              </a:lnSpc>
              <a:spcBef>
                <a:spcPts val="100"/>
              </a:spcBef>
            </a:pPr>
            <a:r>
              <a:rPr dirty="0" sz="2000">
                <a:latin typeface="돋움"/>
                <a:cs typeface="돋움"/>
              </a:rPr>
              <a:t>e  </a:t>
            </a:r>
            <a:r>
              <a:rPr dirty="0" sz="2000">
                <a:latin typeface="돋움"/>
                <a:cs typeface="돋움"/>
              </a:rPr>
              <a:t>d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54095" y="3286505"/>
            <a:ext cx="1130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f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86302" y="3646423"/>
            <a:ext cx="1784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돋움"/>
                <a:cs typeface="돋움"/>
              </a:rPr>
              <a:t>b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48177" y="2196845"/>
            <a:ext cx="1676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e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41826" y="4006722"/>
            <a:ext cx="1130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돋움"/>
                <a:cs typeface="돋움"/>
              </a:rPr>
              <a:t>f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0200" y="2390013"/>
            <a:ext cx="78994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바탕"/>
                <a:cs typeface="바탕"/>
              </a:rPr>
              <a:t>리스트</a:t>
            </a:r>
            <a:endParaRPr sz="2000">
              <a:latin typeface="바탕"/>
              <a:cs typeface="바탕"/>
            </a:endParaRPr>
          </a:p>
          <a:p>
            <a:pPr algn="ctr" marL="26034">
              <a:lnSpc>
                <a:spcPct val="100000"/>
              </a:lnSpc>
            </a:pPr>
            <a:r>
              <a:rPr dirty="0" sz="2000">
                <a:latin typeface="바탕"/>
                <a:cs typeface="바탕"/>
              </a:rPr>
              <a:t>L</a:t>
            </a:r>
            <a:endParaRPr sz="2000">
              <a:latin typeface="바탕"/>
              <a:cs typeface="바탕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41847" y="1635251"/>
            <a:ext cx="199643" cy="199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623047" y="1516380"/>
            <a:ext cx="199643" cy="199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327647" y="2244851"/>
            <a:ext cx="199643" cy="1996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337047" y="2930651"/>
            <a:ext cx="199643" cy="1996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308847" y="2212848"/>
            <a:ext cx="199643" cy="1996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900416" y="2930651"/>
            <a:ext cx="199643" cy="1996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804915" y="1796795"/>
            <a:ext cx="558800" cy="482600"/>
          </a:xfrm>
          <a:custGeom>
            <a:avLst/>
            <a:gdLst/>
            <a:ahLst/>
            <a:cxnLst/>
            <a:rect l="l" t="t" r="r" b="b"/>
            <a:pathLst>
              <a:path w="558800" h="482600">
                <a:moveTo>
                  <a:pt x="0" y="0"/>
                </a:moveTo>
                <a:lnTo>
                  <a:pt x="558546" y="482345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500115" y="2406395"/>
            <a:ext cx="863600" cy="558800"/>
          </a:xfrm>
          <a:custGeom>
            <a:avLst/>
            <a:gdLst/>
            <a:ahLst/>
            <a:cxnLst/>
            <a:rect l="l" t="t" r="r" b="b"/>
            <a:pathLst>
              <a:path w="863600" h="558800">
                <a:moveTo>
                  <a:pt x="863346" y="0"/>
                </a:moveTo>
                <a:lnTo>
                  <a:pt x="0" y="558545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436108" y="1796795"/>
            <a:ext cx="241300" cy="1141730"/>
          </a:xfrm>
          <a:custGeom>
            <a:avLst/>
            <a:gdLst/>
            <a:ahLst/>
            <a:cxnLst/>
            <a:rect l="l" t="t" r="r" b="b"/>
            <a:pathLst>
              <a:path w="241300" h="1141730">
                <a:moveTo>
                  <a:pt x="241172" y="0"/>
                </a:moveTo>
                <a:lnTo>
                  <a:pt x="0" y="1141729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516623" y="2343911"/>
            <a:ext cx="1419225" cy="622300"/>
          </a:xfrm>
          <a:custGeom>
            <a:avLst/>
            <a:gdLst/>
            <a:ahLst/>
            <a:cxnLst/>
            <a:rect l="l" t="t" r="r" b="b"/>
            <a:pathLst>
              <a:path w="1419225" h="622300">
                <a:moveTo>
                  <a:pt x="0" y="0"/>
                </a:moveTo>
                <a:lnTo>
                  <a:pt x="1419225" y="622173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526023" y="3029711"/>
            <a:ext cx="2383790" cy="0"/>
          </a:xfrm>
          <a:custGeom>
            <a:avLst/>
            <a:gdLst/>
            <a:ahLst/>
            <a:cxnLst/>
            <a:rect l="l" t="t" r="r" b="b"/>
            <a:pathLst>
              <a:path w="2383790" h="0">
                <a:moveTo>
                  <a:pt x="0" y="0"/>
                </a:moveTo>
                <a:lnTo>
                  <a:pt x="2383408" y="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830823" y="1615439"/>
            <a:ext cx="1801495" cy="119380"/>
          </a:xfrm>
          <a:custGeom>
            <a:avLst/>
            <a:gdLst/>
            <a:ahLst/>
            <a:cxnLst/>
            <a:rect l="l" t="t" r="r" b="b"/>
            <a:pathLst>
              <a:path w="1801495" h="119380">
                <a:moveTo>
                  <a:pt x="0" y="118872"/>
                </a:moveTo>
                <a:lnTo>
                  <a:pt x="1801241" y="0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490715" y="1679448"/>
            <a:ext cx="1168400" cy="601345"/>
          </a:xfrm>
          <a:custGeom>
            <a:avLst/>
            <a:gdLst/>
            <a:ahLst/>
            <a:cxnLst/>
            <a:rect l="l" t="t" r="r" b="b"/>
            <a:pathLst>
              <a:path w="1168400" h="601344">
                <a:moveTo>
                  <a:pt x="0" y="601090"/>
                </a:moveTo>
                <a:lnTo>
                  <a:pt x="1168145" y="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786878" y="1680210"/>
            <a:ext cx="558800" cy="570230"/>
          </a:xfrm>
          <a:custGeom>
            <a:avLst/>
            <a:gdLst/>
            <a:ahLst/>
            <a:cxnLst/>
            <a:rect l="l" t="t" r="r" b="b"/>
            <a:pathLst>
              <a:path w="558800" h="570230">
                <a:moveTo>
                  <a:pt x="558546" y="570229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064245" y="2376677"/>
            <a:ext cx="281305" cy="589915"/>
          </a:xfrm>
          <a:custGeom>
            <a:avLst/>
            <a:gdLst/>
            <a:ahLst/>
            <a:cxnLst/>
            <a:rect l="l" t="t" r="r" b="b"/>
            <a:pathLst>
              <a:path w="281304" h="589914">
                <a:moveTo>
                  <a:pt x="0" y="589534"/>
                </a:moveTo>
                <a:lnTo>
                  <a:pt x="2810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8256269" y="2552192"/>
            <a:ext cx="1739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1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722869" y="1706117"/>
            <a:ext cx="277495" cy="1234440"/>
          </a:xfrm>
          <a:custGeom>
            <a:avLst/>
            <a:gdLst/>
            <a:ahLst/>
            <a:cxnLst/>
            <a:rect l="l" t="t" r="r" b="b"/>
            <a:pathLst>
              <a:path w="277495" h="1234439">
                <a:moveTo>
                  <a:pt x="0" y="0"/>
                </a:moveTo>
                <a:lnTo>
                  <a:pt x="277495" y="1234186"/>
                </a:lnTo>
              </a:path>
            </a:pathLst>
          </a:custGeom>
          <a:ln w="28956">
            <a:solidFill>
              <a:srgbClr val="0000CC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5517260" y="1287526"/>
            <a:ext cx="1739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a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614666" y="1237310"/>
            <a:ext cx="1784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b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542781" y="2083688"/>
            <a:ext cx="1676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c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379845" y="1906270"/>
            <a:ext cx="1790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d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78297" y="3016376"/>
            <a:ext cx="1676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e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099806" y="3052699"/>
            <a:ext cx="1130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f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322309" y="1856358"/>
            <a:ext cx="1739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1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024753" y="3849751"/>
            <a:ext cx="17373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0000"/>
                </a:solidFill>
                <a:latin typeface="돋움"/>
                <a:cs typeface="돋움"/>
              </a:rPr>
              <a:t>선분 (b,f)</a:t>
            </a:r>
            <a:r>
              <a:rPr dirty="0" sz="2000" spc="-105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2000">
                <a:solidFill>
                  <a:srgbClr val="FF0000"/>
                </a:solidFill>
                <a:latin typeface="돋움"/>
                <a:cs typeface="돋움"/>
              </a:rPr>
              <a:t>버림</a:t>
            </a:r>
            <a:endParaRPr sz="20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41847" y="1394460"/>
            <a:ext cx="199643" cy="201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23047" y="1277111"/>
            <a:ext cx="199643" cy="199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27647" y="2004060"/>
            <a:ext cx="199643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37047" y="2689860"/>
            <a:ext cx="199643" cy="2011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308847" y="1973579"/>
            <a:ext cx="199643" cy="1996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00416" y="2689860"/>
            <a:ext cx="199643" cy="2011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05678" y="1558289"/>
            <a:ext cx="558800" cy="482600"/>
          </a:xfrm>
          <a:custGeom>
            <a:avLst/>
            <a:gdLst/>
            <a:ahLst/>
            <a:cxnLst/>
            <a:rect l="l" t="t" r="r" b="b"/>
            <a:pathLst>
              <a:path w="558800" h="482600">
                <a:moveTo>
                  <a:pt x="0" y="0"/>
                </a:moveTo>
                <a:lnTo>
                  <a:pt x="558546" y="482346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00115" y="2167127"/>
            <a:ext cx="863600" cy="558800"/>
          </a:xfrm>
          <a:custGeom>
            <a:avLst/>
            <a:gdLst/>
            <a:ahLst/>
            <a:cxnLst/>
            <a:rect l="l" t="t" r="r" b="b"/>
            <a:pathLst>
              <a:path w="863600" h="558800">
                <a:moveTo>
                  <a:pt x="863346" y="0"/>
                </a:moveTo>
                <a:lnTo>
                  <a:pt x="0" y="558546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36108" y="1557527"/>
            <a:ext cx="241300" cy="1141730"/>
          </a:xfrm>
          <a:custGeom>
            <a:avLst/>
            <a:gdLst/>
            <a:ahLst/>
            <a:cxnLst/>
            <a:rect l="l" t="t" r="r" b="b"/>
            <a:pathLst>
              <a:path w="241300" h="1141730">
                <a:moveTo>
                  <a:pt x="241172" y="0"/>
                </a:moveTo>
                <a:lnTo>
                  <a:pt x="0" y="114173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516623" y="2104644"/>
            <a:ext cx="1419225" cy="622300"/>
          </a:xfrm>
          <a:custGeom>
            <a:avLst/>
            <a:gdLst/>
            <a:ahLst/>
            <a:cxnLst/>
            <a:rect l="l" t="t" r="r" b="b"/>
            <a:pathLst>
              <a:path w="1419225" h="622300">
                <a:moveTo>
                  <a:pt x="0" y="0"/>
                </a:moveTo>
                <a:lnTo>
                  <a:pt x="1419225" y="622172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26023" y="2790444"/>
            <a:ext cx="2383790" cy="0"/>
          </a:xfrm>
          <a:custGeom>
            <a:avLst/>
            <a:gdLst/>
            <a:ahLst/>
            <a:cxnLst/>
            <a:rect l="l" t="t" r="r" b="b"/>
            <a:pathLst>
              <a:path w="2383790" h="0">
                <a:moveTo>
                  <a:pt x="0" y="0"/>
                </a:moveTo>
                <a:lnTo>
                  <a:pt x="2383408" y="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30823" y="1376172"/>
            <a:ext cx="1801495" cy="119380"/>
          </a:xfrm>
          <a:custGeom>
            <a:avLst/>
            <a:gdLst/>
            <a:ahLst/>
            <a:cxnLst/>
            <a:rect l="l" t="t" r="r" b="b"/>
            <a:pathLst>
              <a:path w="1801495" h="119380">
                <a:moveTo>
                  <a:pt x="0" y="118872"/>
                </a:moveTo>
                <a:lnTo>
                  <a:pt x="1801241" y="0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90715" y="1438655"/>
            <a:ext cx="1168400" cy="601345"/>
          </a:xfrm>
          <a:custGeom>
            <a:avLst/>
            <a:gdLst/>
            <a:ahLst/>
            <a:cxnLst/>
            <a:rect l="l" t="t" r="r" b="b"/>
            <a:pathLst>
              <a:path w="1168400" h="601344">
                <a:moveTo>
                  <a:pt x="0" y="601091"/>
                </a:moveTo>
                <a:lnTo>
                  <a:pt x="1168145" y="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6878" y="1439417"/>
            <a:ext cx="558800" cy="570230"/>
          </a:xfrm>
          <a:custGeom>
            <a:avLst/>
            <a:gdLst/>
            <a:ahLst/>
            <a:cxnLst/>
            <a:rect l="l" t="t" r="r" b="b"/>
            <a:pathLst>
              <a:path w="558800" h="570230">
                <a:moveTo>
                  <a:pt x="558546" y="57023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064245" y="2137410"/>
            <a:ext cx="281305" cy="589915"/>
          </a:xfrm>
          <a:custGeom>
            <a:avLst/>
            <a:gdLst/>
            <a:ahLst/>
            <a:cxnLst/>
            <a:rect l="l" t="t" r="r" b="b"/>
            <a:pathLst>
              <a:path w="281304" h="589914">
                <a:moveTo>
                  <a:pt x="0" y="589534"/>
                </a:moveTo>
                <a:lnTo>
                  <a:pt x="2810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169909" y="1463751"/>
            <a:ext cx="1593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1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26157" y="1232153"/>
            <a:ext cx="940435" cy="76200"/>
          </a:xfrm>
          <a:custGeom>
            <a:avLst/>
            <a:gdLst/>
            <a:ahLst/>
            <a:cxnLst/>
            <a:rect l="l" t="t" r="r" b="b"/>
            <a:pathLst>
              <a:path w="94043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6"/>
                </a:lnTo>
                <a:lnTo>
                  <a:pt x="38100" y="48006"/>
                </a:lnTo>
                <a:lnTo>
                  <a:pt x="38100" y="28194"/>
                </a:lnTo>
                <a:lnTo>
                  <a:pt x="74206" y="2819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940435" h="76200">
                <a:moveTo>
                  <a:pt x="902081" y="0"/>
                </a:moveTo>
                <a:lnTo>
                  <a:pt x="887233" y="2988"/>
                </a:lnTo>
                <a:lnTo>
                  <a:pt x="875125" y="11144"/>
                </a:lnTo>
                <a:lnTo>
                  <a:pt x="866969" y="23252"/>
                </a:lnTo>
                <a:lnTo>
                  <a:pt x="863981" y="38100"/>
                </a:lnTo>
                <a:lnTo>
                  <a:pt x="866969" y="52947"/>
                </a:lnTo>
                <a:lnTo>
                  <a:pt x="875125" y="65055"/>
                </a:lnTo>
                <a:lnTo>
                  <a:pt x="887233" y="73211"/>
                </a:lnTo>
                <a:lnTo>
                  <a:pt x="902081" y="76200"/>
                </a:lnTo>
                <a:lnTo>
                  <a:pt x="916928" y="73211"/>
                </a:lnTo>
                <a:lnTo>
                  <a:pt x="929036" y="65055"/>
                </a:lnTo>
                <a:lnTo>
                  <a:pt x="937192" y="52947"/>
                </a:lnTo>
                <a:lnTo>
                  <a:pt x="938187" y="48006"/>
                </a:lnTo>
                <a:lnTo>
                  <a:pt x="902081" y="48006"/>
                </a:lnTo>
                <a:lnTo>
                  <a:pt x="902081" y="28194"/>
                </a:lnTo>
                <a:lnTo>
                  <a:pt x="938187" y="28194"/>
                </a:lnTo>
                <a:lnTo>
                  <a:pt x="937192" y="23252"/>
                </a:lnTo>
                <a:lnTo>
                  <a:pt x="929036" y="11144"/>
                </a:lnTo>
                <a:lnTo>
                  <a:pt x="916928" y="2988"/>
                </a:lnTo>
                <a:lnTo>
                  <a:pt x="902081" y="0"/>
                </a:lnTo>
                <a:close/>
              </a:path>
              <a:path w="940435" h="76200">
                <a:moveTo>
                  <a:pt x="74206" y="28194"/>
                </a:moveTo>
                <a:lnTo>
                  <a:pt x="38100" y="28194"/>
                </a:lnTo>
                <a:lnTo>
                  <a:pt x="38100" y="48006"/>
                </a:lnTo>
                <a:lnTo>
                  <a:pt x="74206" y="48006"/>
                </a:lnTo>
                <a:lnTo>
                  <a:pt x="76200" y="38100"/>
                </a:lnTo>
                <a:lnTo>
                  <a:pt x="74206" y="28194"/>
                </a:lnTo>
                <a:close/>
              </a:path>
              <a:path w="940435" h="76200">
                <a:moveTo>
                  <a:pt x="865974" y="28194"/>
                </a:moveTo>
                <a:lnTo>
                  <a:pt x="74206" y="28194"/>
                </a:lnTo>
                <a:lnTo>
                  <a:pt x="76200" y="38100"/>
                </a:lnTo>
                <a:lnTo>
                  <a:pt x="74206" y="48006"/>
                </a:lnTo>
                <a:lnTo>
                  <a:pt x="865974" y="48006"/>
                </a:lnTo>
                <a:lnTo>
                  <a:pt x="863981" y="38100"/>
                </a:lnTo>
                <a:lnTo>
                  <a:pt x="865974" y="28194"/>
                </a:lnTo>
                <a:close/>
              </a:path>
              <a:path w="940435" h="76200">
                <a:moveTo>
                  <a:pt x="938187" y="28194"/>
                </a:moveTo>
                <a:lnTo>
                  <a:pt x="902081" y="28194"/>
                </a:lnTo>
                <a:lnTo>
                  <a:pt x="902081" y="48006"/>
                </a:lnTo>
                <a:lnTo>
                  <a:pt x="938187" y="48006"/>
                </a:lnTo>
                <a:lnTo>
                  <a:pt x="940181" y="38100"/>
                </a:lnTo>
                <a:lnTo>
                  <a:pt x="938187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26157" y="1657350"/>
            <a:ext cx="1192530" cy="76200"/>
          </a:xfrm>
          <a:custGeom>
            <a:avLst/>
            <a:gdLst/>
            <a:ahLst/>
            <a:cxnLst/>
            <a:rect l="l" t="t" r="r" b="b"/>
            <a:pathLst>
              <a:path w="119253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5"/>
                </a:lnTo>
                <a:lnTo>
                  <a:pt x="38100" y="48005"/>
                </a:lnTo>
                <a:lnTo>
                  <a:pt x="38100" y="28194"/>
                </a:lnTo>
                <a:lnTo>
                  <a:pt x="74206" y="2819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192530" h="76200">
                <a:moveTo>
                  <a:pt x="1154049" y="0"/>
                </a:moveTo>
                <a:lnTo>
                  <a:pt x="1139255" y="2988"/>
                </a:lnTo>
                <a:lnTo>
                  <a:pt x="1127140" y="11144"/>
                </a:lnTo>
                <a:lnTo>
                  <a:pt x="1118955" y="23252"/>
                </a:lnTo>
                <a:lnTo>
                  <a:pt x="1115949" y="38100"/>
                </a:lnTo>
                <a:lnTo>
                  <a:pt x="1118955" y="52947"/>
                </a:lnTo>
                <a:lnTo>
                  <a:pt x="1127140" y="65055"/>
                </a:lnTo>
                <a:lnTo>
                  <a:pt x="1139255" y="73211"/>
                </a:lnTo>
                <a:lnTo>
                  <a:pt x="1154049" y="76200"/>
                </a:lnTo>
                <a:lnTo>
                  <a:pt x="1168896" y="73211"/>
                </a:lnTo>
                <a:lnTo>
                  <a:pt x="1181004" y="65055"/>
                </a:lnTo>
                <a:lnTo>
                  <a:pt x="1189160" y="52947"/>
                </a:lnTo>
                <a:lnTo>
                  <a:pt x="1190155" y="48005"/>
                </a:lnTo>
                <a:lnTo>
                  <a:pt x="1154049" y="48005"/>
                </a:lnTo>
                <a:lnTo>
                  <a:pt x="1154049" y="28194"/>
                </a:lnTo>
                <a:lnTo>
                  <a:pt x="1190155" y="28194"/>
                </a:lnTo>
                <a:lnTo>
                  <a:pt x="1189160" y="23252"/>
                </a:lnTo>
                <a:lnTo>
                  <a:pt x="1181004" y="11144"/>
                </a:lnTo>
                <a:lnTo>
                  <a:pt x="1168896" y="2988"/>
                </a:lnTo>
                <a:lnTo>
                  <a:pt x="1154049" y="0"/>
                </a:lnTo>
                <a:close/>
              </a:path>
              <a:path w="1192530" h="76200">
                <a:moveTo>
                  <a:pt x="74206" y="28194"/>
                </a:moveTo>
                <a:lnTo>
                  <a:pt x="38100" y="28194"/>
                </a:lnTo>
                <a:lnTo>
                  <a:pt x="38100" y="48005"/>
                </a:lnTo>
                <a:lnTo>
                  <a:pt x="74206" y="48005"/>
                </a:lnTo>
                <a:lnTo>
                  <a:pt x="76200" y="38100"/>
                </a:lnTo>
                <a:lnTo>
                  <a:pt x="74206" y="28194"/>
                </a:lnTo>
                <a:close/>
              </a:path>
              <a:path w="1192530" h="76200">
                <a:moveTo>
                  <a:pt x="1117954" y="28194"/>
                </a:moveTo>
                <a:lnTo>
                  <a:pt x="74206" y="28194"/>
                </a:lnTo>
                <a:lnTo>
                  <a:pt x="76200" y="38100"/>
                </a:lnTo>
                <a:lnTo>
                  <a:pt x="74206" y="48005"/>
                </a:lnTo>
                <a:lnTo>
                  <a:pt x="1117954" y="48005"/>
                </a:lnTo>
                <a:lnTo>
                  <a:pt x="1115949" y="38100"/>
                </a:lnTo>
                <a:lnTo>
                  <a:pt x="1117954" y="28194"/>
                </a:lnTo>
                <a:close/>
              </a:path>
              <a:path w="1192530" h="76200">
                <a:moveTo>
                  <a:pt x="1190155" y="28194"/>
                </a:moveTo>
                <a:lnTo>
                  <a:pt x="1154049" y="28194"/>
                </a:lnTo>
                <a:lnTo>
                  <a:pt x="1154049" y="48005"/>
                </a:lnTo>
                <a:lnTo>
                  <a:pt x="1190155" y="48005"/>
                </a:lnTo>
                <a:lnTo>
                  <a:pt x="1192149" y="38100"/>
                </a:lnTo>
                <a:lnTo>
                  <a:pt x="1190155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26157" y="1951482"/>
            <a:ext cx="1408430" cy="76200"/>
          </a:xfrm>
          <a:custGeom>
            <a:avLst/>
            <a:gdLst/>
            <a:ahLst/>
            <a:cxnLst/>
            <a:rect l="l" t="t" r="r" b="b"/>
            <a:pathLst>
              <a:path w="1408429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5"/>
                </a:lnTo>
                <a:lnTo>
                  <a:pt x="38100" y="48005"/>
                </a:lnTo>
                <a:lnTo>
                  <a:pt x="38100" y="28193"/>
                </a:lnTo>
                <a:lnTo>
                  <a:pt x="74206" y="28193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408429" h="76200">
                <a:moveTo>
                  <a:pt x="1370076" y="0"/>
                </a:moveTo>
                <a:lnTo>
                  <a:pt x="1355282" y="2988"/>
                </a:lnTo>
                <a:lnTo>
                  <a:pt x="1343167" y="11144"/>
                </a:lnTo>
                <a:lnTo>
                  <a:pt x="1334982" y="23252"/>
                </a:lnTo>
                <a:lnTo>
                  <a:pt x="1331976" y="38100"/>
                </a:lnTo>
                <a:lnTo>
                  <a:pt x="1334982" y="52947"/>
                </a:lnTo>
                <a:lnTo>
                  <a:pt x="1343167" y="65055"/>
                </a:lnTo>
                <a:lnTo>
                  <a:pt x="1355282" y="73211"/>
                </a:lnTo>
                <a:lnTo>
                  <a:pt x="1370076" y="76200"/>
                </a:lnTo>
                <a:lnTo>
                  <a:pt x="1384923" y="73211"/>
                </a:lnTo>
                <a:lnTo>
                  <a:pt x="1397031" y="65055"/>
                </a:lnTo>
                <a:lnTo>
                  <a:pt x="1405187" y="52947"/>
                </a:lnTo>
                <a:lnTo>
                  <a:pt x="1406182" y="48005"/>
                </a:lnTo>
                <a:lnTo>
                  <a:pt x="1370076" y="48005"/>
                </a:lnTo>
                <a:lnTo>
                  <a:pt x="1370076" y="28193"/>
                </a:lnTo>
                <a:lnTo>
                  <a:pt x="1406182" y="28193"/>
                </a:lnTo>
                <a:lnTo>
                  <a:pt x="1405187" y="23252"/>
                </a:lnTo>
                <a:lnTo>
                  <a:pt x="1397031" y="11144"/>
                </a:lnTo>
                <a:lnTo>
                  <a:pt x="1384923" y="2988"/>
                </a:lnTo>
                <a:lnTo>
                  <a:pt x="1370076" y="0"/>
                </a:lnTo>
                <a:close/>
              </a:path>
              <a:path w="1408429" h="76200">
                <a:moveTo>
                  <a:pt x="74206" y="28193"/>
                </a:moveTo>
                <a:lnTo>
                  <a:pt x="38100" y="28193"/>
                </a:lnTo>
                <a:lnTo>
                  <a:pt x="38100" y="48005"/>
                </a:lnTo>
                <a:lnTo>
                  <a:pt x="74206" y="48005"/>
                </a:lnTo>
                <a:lnTo>
                  <a:pt x="76200" y="38100"/>
                </a:lnTo>
                <a:lnTo>
                  <a:pt x="74206" y="28193"/>
                </a:lnTo>
                <a:close/>
              </a:path>
              <a:path w="1408429" h="76200">
                <a:moveTo>
                  <a:pt x="1333981" y="28193"/>
                </a:moveTo>
                <a:lnTo>
                  <a:pt x="74206" y="28193"/>
                </a:lnTo>
                <a:lnTo>
                  <a:pt x="76200" y="38100"/>
                </a:lnTo>
                <a:lnTo>
                  <a:pt x="74206" y="48005"/>
                </a:lnTo>
                <a:lnTo>
                  <a:pt x="1333981" y="48005"/>
                </a:lnTo>
                <a:lnTo>
                  <a:pt x="1331976" y="38100"/>
                </a:lnTo>
                <a:lnTo>
                  <a:pt x="1333981" y="28193"/>
                </a:lnTo>
                <a:close/>
              </a:path>
              <a:path w="1408429" h="76200">
                <a:moveTo>
                  <a:pt x="1406182" y="28193"/>
                </a:moveTo>
                <a:lnTo>
                  <a:pt x="1370076" y="28193"/>
                </a:lnTo>
                <a:lnTo>
                  <a:pt x="1370076" y="48005"/>
                </a:lnTo>
                <a:lnTo>
                  <a:pt x="1406182" y="48005"/>
                </a:lnTo>
                <a:lnTo>
                  <a:pt x="1408176" y="38100"/>
                </a:lnTo>
                <a:lnTo>
                  <a:pt x="1406182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26157" y="2239517"/>
            <a:ext cx="1408430" cy="76200"/>
          </a:xfrm>
          <a:custGeom>
            <a:avLst/>
            <a:gdLst/>
            <a:ahLst/>
            <a:cxnLst/>
            <a:rect l="l" t="t" r="r" b="b"/>
            <a:pathLst>
              <a:path w="1408429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6"/>
                </a:lnTo>
                <a:lnTo>
                  <a:pt x="38100" y="48006"/>
                </a:lnTo>
                <a:lnTo>
                  <a:pt x="38100" y="28194"/>
                </a:lnTo>
                <a:lnTo>
                  <a:pt x="74206" y="2819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408429" h="76200">
                <a:moveTo>
                  <a:pt x="1370076" y="0"/>
                </a:moveTo>
                <a:lnTo>
                  <a:pt x="1355282" y="2988"/>
                </a:lnTo>
                <a:lnTo>
                  <a:pt x="1343167" y="11144"/>
                </a:lnTo>
                <a:lnTo>
                  <a:pt x="1334982" y="23252"/>
                </a:lnTo>
                <a:lnTo>
                  <a:pt x="1331976" y="38100"/>
                </a:lnTo>
                <a:lnTo>
                  <a:pt x="1334982" y="52947"/>
                </a:lnTo>
                <a:lnTo>
                  <a:pt x="1343167" y="65055"/>
                </a:lnTo>
                <a:lnTo>
                  <a:pt x="1355282" y="73211"/>
                </a:lnTo>
                <a:lnTo>
                  <a:pt x="1370076" y="76200"/>
                </a:lnTo>
                <a:lnTo>
                  <a:pt x="1384923" y="73211"/>
                </a:lnTo>
                <a:lnTo>
                  <a:pt x="1397031" y="65055"/>
                </a:lnTo>
                <a:lnTo>
                  <a:pt x="1405187" y="52947"/>
                </a:lnTo>
                <a:lnTo>
                  <a:pt x="1406182" y="48006"/>
                </a:lnTo>
                <a:lnTo>
                  <a:pt x="1370076" y="48006"/>
                </a:lnTo>
                <a:lnTo>
                  <a:pt x="1370076" y="28194"/>
                </a:lnTo>
                <a:lnTo>
                  <a:pt x="1406182" y="28194"/>
                </a:lnTo>
                <a:lnTo>
                  <a:pt x="1405187" y="23252"/>
                </a:lnTo>
                <a:lnTo>
                  <a:pt x="1397031" y="11144"/>
                </a:lnTo>
                <a:lnTo>
                  <a:pt x="1384923" y="2988"/>
                </a:lnTo>
                <a:lnTo>
                  <a:pt x="1370076" y="0"/>
                </a:lnTo>
                <a:close/>
              </a:path>
              <a:path w="1408429" h="76200">
                <a:moveTo>
                  <a:pt x="74206" y="28194"/>
                </a:moveTo>
                <a:lnTo>
                  <a:pt x="38100" y="28194"/>
                </a:lnTo>
                <a:lnTo>
                  <a:pt x="38100" y="48006"/>
                </a:lnTo>
                <a:lnTo>
                  <a:pt x="74206" y="48006"/>
                </a:lnTo>
                <a:lnTo>
                  <a:pt x="76200" y="38100"/>
                </a:lnTo>
                <a:lnTo>
                  <a:pt x="74206" y="28194"/>
                </a:lnTo>
                <a:close/>
              </a:path>
              <a:path w="1408429" h="76200">
                <a:moveTo>
                  <a:pt x="1333981" y="28194"/>
                </a:moveTo>
                <a:lnTo>
                  <a:pt x="74206" y="28194"/>
                </a:lnTo>
                <a:lnTo>
                  <a:pt x="76200" y="38100"/>
                </a:lnTo>
                <a:lnTo>
                  <a:pt x="74206" y="48006"/>
                </a:lnTo>
                <a:lnTo>
                  <a:pt x="1333981" y="48006"/>
                </a:lnTo>
                <a:lnTo>
                  <a:pt x="1331976" y="38100"/>
                </a:lnTo>
                <a:lnTo>
                  <a:pt x="1333981" y="28194"/>
                </a:lnTo>
                <a:close/>
              </a:path>
              <a:path w="1408429" h="76200">
                <a:moveTo>
                  <a:pt x="1406182" y="28194"/>
                </a:moveTo>
                <a:lnTo>
                  <a:pt x="1370076" y="28194"/>
                </a:lnTo>
                <a:lnTo>
                  <a:pt x="1370076" y="48006"/>
                </a:lnTo>
                <a:lnTo>
                  <a:pt x="1406182" y="48006"/>
                </a:lnTo>
                <a:lnTo>
                  <a:pt x="1408176" y="38100"/>
                </a:lnTo>
                <a:lnTo>
                  <a:pt x="1406182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026157" y="2527554"/>
            <a:ext cx="1840230" cy="76200"/>
          </a:xfrm>
          <a:custGeom>
            <a:avLst/>
            <a:gdLst/>
            <a:ahLst/>
            <a:cxnLst/>
            <a:rect l="l" t="t" r="r" b="b"/>
            <a:pathLst>
              <a:path w="1840229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6"/>
                </a:lnTo>
                <a:lnTo>
                  <a:pt x="38100" y="48006"/>
                </a:lnTo>
                <a:lnTo>
                  <a:pt x="38100" y="28194"/>
                </a:lnTo>
                <a:lnTo>
                  <a:pt x="74206" y="2819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840229" h="76200">
                <a:moveTo>
                  <a:pt x="1802130" y="0"/>
                </a:moveTo>
                <a:lnTo>
                  <a:pt x="1787282" y="2988"/>
                </a:lnTo>
                <a:lnTo>
                  <a:pt x="1775174" y="11144"/>
                </a:lnTo>
                <a:lnTo>
                  <a:pt x="1767018" y="23252"/>
                </a:lnTo>
                <a:lnTo>
                  <a:pt x="1764030" y="38100"/>
                </a:lnTo>
                <a:lnTo>
                  <a:pt x="1767018" y="52947"/>
                </a:lnTo>
                <a:lnTo>
                  <a:pt x="1775174" y="65055"/>
                </a:lnTo>
                <a:lnTo>
                  <a:pt x="1787282" y="73211"/>
                </a:lnTo>
                <a:lnTo>
                  <a:pt x="1802130" y="76200"/>
                </a:lnTo>
                <a:lnTo>
                  <a:pt x="1816923" y="73211"/>
                </a:lnTo>
                <a:lnTo>
                  <a:pt x="1829038" y="65055"/>
                </a:lnTo>
                <a:lnTo>
                  <a:pt x="1837223" y="52947"/>
                </a:lnTo>
                <a:lnTo>
                  <a:pt x="1838224" y="48006"/>
                </a:lnTo>
                <a:lnTo>
                  <a:pt x="1802130" y="48006"/>
                </a:lnTo>
                <a:lnTo>
                  <a:pt x="1802130" y="28194"/>
                </a:lnTo>
                <a:lnTo>
                  <a:pt x="1838224" y="28194"/>
                </a:lnTo>
                <a:lnTo>
                  <a:pt x="1837223" y="23252"/>
                </a:lnTo>
                <a:lnTo>
                  <a:pt x="1829038" y="11144"/>
                </a:lnTo>
                <a:lnTo>
                  <a:pt x="1816923" y="2988"/>
                </a:lnTo>
                <a:lnTo>
                  <a:pt x="1802130" y="0"/>
                </a:lnTo>
                <a:close/>
              </a:path>
              <a:path w="1840229" h="76200">
                <a:moveTo>
                  <a:pt x="74206" y="28194"/>
                </a:moveTo>
                <a:lnTo>
                  <a:pt x="38100" y="28194"/>
                </a:lnTo>
                <a:lnTo>
                  <a:pt x="38100" y="48006"/>
                </a:lnTo>
                <a:lnTo>
                  <a:pt x="74206" y="48006"/>
                </a:lnTo>
                <a:lnTo>
                  <a:pt x="76200" y="38100"/>
                </a:lnTo>
                <a:lnTo>
                  <a:pt x="74206" y="28194"/>
                </a:lnTo>
                <a:close/>
              </a:path>
              <a:path w="1840229" h="76200">
                <a:moveTo>
                  <a:pt x="1766023" y="28194"/>
                </a:moveTo>
                <a:lnTo>
                  <a:pt x="74206" y="28194"/>
                </a:lnTo>
                <a:lnTo>
                  <a:pt x="76200" y="38100"/>
                </a:lnTo>
                <a:lnTo>
                  <a:pt x="74206" y="48006"/>
                </a:lnTo>
                <a:lnTo>
                  <a:pt x="1766023" y="48006"/>
                </a:lnTo>
                <a:lnTo>
                  <a:pt x="1764030" y="38100"/>
                </a:lnTo>
                <a:lnTo>
                  <a:pt x="1766023" y="28194"/>
                </a:lnTo>
                <a:close/>
              </a:path>
              <a:path w="1840229" h="76200">
                <a:moveTo>
                  <a:pt x="1838224" y="28194"/>
                </a:moveTo>
                <a:lnTo>
                  <a:pt x="1802130" y="28194"/>
                </a:lnTo>
                <a:lnTo>
                  <a:pt x="1802130" y="48006"/>
                </a:lnTo>
                <a:lnTo>
                  <a:pt x="1838224" y="48006"/>
                </a:lnTo>
                <a:lnTo>
                  <a:pt x="1840230" y="38100"/>
                </a:lnTo>
                <a:lnTo>
                  <a:pt x="1838224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026157" y="2815589"/>
            <a:ext cx="1948180" cy="76200"/>
          </a:xfrm>
          <a:custGeom>
            <a:avLst/>
            <a:gdLst/>
            <a:ahLst/>
            <a:cxnLst/>
            <a:rect l="l" t="t" r="r" b="b"/>
            <a:pathLst>
              <a:path w="1948179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6"/>
                </a:lnTo>
                <a:lnTo>
                  <a:pt x="38100" y="48006"/>
                </a:lnTo>
                <a:lnTo>
                  <a:pt x="38100" y="28194"/>
                </a:lnTo>
                <a:lnTo>
                  <a:pt x="74206" y="2819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948179" h="76200">
                <a:moveTo>
                  <a:pt x="1910080" y="0"/>
                </a:moveTo>
                <a:lnTo>
                  <a:pt x="1895232" y="2988"/>
                </a:lnTo>
                <a:lnTo>
                  <a:pt x="1883124" y="11144"/>
                </a:lnTo>
                <a:lnTo>
                  <a:pt x="1874968" y="23252"/>
                </a:lnTo>
                <a:lnTo>
                  <a:pt x="1871980" y="38100"/>
                </a:lnTo>
                <a:lnTo>
                  <a:pt x="1874968" y="52947"/>
                </a:lnTo>
                <a:lnTo>
                  <a:pt x="1883124" y="65055"/>
                </a:lnTo>
                <a:lnTo>
                  <a:pt x="1895232" y="73211"/>
                </a:lnTo>
                <a:lnTo>
                  <a:pt x="1910080" y="76200"/>
                </a:lnTo>
                <a:lnTo>
                  <a:pt x="1924927" y="73211"/>
                </a:lnTo>
                <a:lnTo>
                  <a:pt x="1937035" y="65055"/>
                </a:lnTo>
                <a:lnTo>
                  <a:pt x="1945191" y="52947"/>
                </a:lnTo>
                <a:lnTo>
                  <a:pt x="1946186" y="48006"/>
                </a:lnTo>
                <a:lnTo>
                  <a:pt x="1910080" y="48006"/>
                </a:lnTo>
                <a:lnTo>
                  <a:pt x="1910080" y="28194"/>
                </a:lnTo>
                <a:lnTo>
                  <a:pt x="1946186" y="28194"/>
                </a:lnTo>
                <a:lnTo>
                  <a:pt x="1945191" y="23252"/>
                </a:lnTo>
                <a:lnTo>
                  <a:pt x="1937035" y="11144"/>
                </a:lnTo>
                <a:lnTo>
                  <a:pt x="1924927" y="2988"/>
                </a:lnTo>
                <a:lnTo>
                  <a:pt x="1910080" y="0"/>
                </a:lnTo>
                <a:close/>
              </a:path>
              <a:path w="1948179" h="76200">
                <a:moveTo>
                  <a:pt x="74206" y="28194"/>
                </a:moveTo>
                <a:lnTo>
                  <a:pt x="38100" y="28194"/>
                </a:lnTo>
                <a:lnTo>
                  <a:pt x="38100" y="48006"/>
                </a:lnTo>
                <a:lnTo>
                  <a:pt x="74206" y="48006"/>
                </a:lnTo>
                <a:lnTo>
                  <a:pt x="76200" y="38100"/>
                </a:lnTo>
                <a:lnTo>
                  <a:pt x="74206" y="28194"/>
                </a:lnTo>
                <a:close/>
              </a:path>
              <a:path w="1948179" h="76200">
                <a:moveTo>
                  <a:pt x="1873973" y="28194"/>
                </a:moveTo>
                <a:lnTo>
                  <a:pt x="74206" y="28194"/>
                </a:lnTo>
                <a:lnTo>
                  <a:pt x="76200" y="38100"/>
                </a:lnTo>
                <a:lnTo>
                  <a:pt x="74206" y="48006"/>
                </a:lnTo>
                <a:lnTo>
                  <a:pt x="1873973" y="48006"/>
                </a:lnTo>
                <a:lnTo>
                  <a:pt x="1871980" y="38100"/>
                </a:lnTo>
                <a:lnTo>
                  <a:pt x="1873973" y="28194"/>
                </a:lnTo>
                <a:close/>
              </a:path>
              <a:path w="1948179" h="76200">
                <a:moveTo>
                  <a:pt x="1946186" y="28194"/>
                </a:moveTo>
                <a:lnTo>
                  <a:pt x="1910080" y="28194"/>
                </a:lnTo>
                <a:lnTo>
                  <a:pt x="1910080" y="48006"/>
                </a:lnTo>
                <a:lnTo>
                  <a:pt x="1946186" y="48006"/>
                </a:lnTo>
                <a:lnTo>
                  <a:pt x="1948180" y="38100"/>
                </a:lnTo>
                <a:lnTo>
                  <a:pt x="1946186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026157" y="3097529"/>
            <a:ext cx="2164715" cy="76200"/>
          </a:xfrm>
          <a:custGeom>
            <a:avLst/>
            <a:gdLst/>
            <a:ahLst/>
            <a:cxnLst/>
            <a:rect l="l" t="t" r="r" b="b"/>
            <a:pathLst>
              <a:path w="216471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6"/>
                </a:lnTo>
                <a:lnTo>
                  <a:pt x="38100" y="48006"/>
                </a:lnTo>
                <a:lnTo>
                  <a:pt x="38100" y="28194"/>
                </a:lnTo>
                <a:lnTo>
                  <a:pt x="74206" y="2819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2164715" h="76200">
                <a:moveTo>
                  <a:pt x="2126107" y="0"/>
                </a:moveTo>
                <a:lnTo>
                  <a:pt x="2111259" y="2988"/>
                </a:lnTo>
                <a:lnTo>
                  <a:pt x="2099151" y="11144"/>
                </a:lnTo>
                <a:lnTo>
                  <a:pt x="2090995" y="23252"/>
                </a:lnTo>
                <a:lnTo>
                  <a:pt x="2088007" y="38100"/>
                </a:lnTo>
                <a:lnTo>
                  <a:pt x="2090995" y="52947"/>
                </a:lnTo>
                <a:lnTo>
                  <a:pt x="2099151" y="65055"/>
                </a:lnTo>
                <a:lnTo>
                  <a:pt x="2111259" y="73211"/>
                </a:lnTo>
                <a:lnTo>
                  <a:pt x="2126107" y="76200"/>
                </a:lnTo>
                <a:lnTo>
                  <a:pt x="2140954" y="73211"/>
                </a:lnTo>
                <a:lnTo>
                  <a:pt x="2153062" y="65055"/>
                </a:lnTo>
                <a:lnTo>
                  <a:pt x="2161218" y="52947"/>
                </a:lnTo>
                <a:lnTo>
                  <a:pt x="2162213" y="48006"/>
                </a:lnTo>
                <a:lnTo>
                  <a:pt x="2126107" y="48006"/>
                </a:lnTo>
                <a:lnTo>
                  <a:pt x="2126107" y="28194"/>
                </a:lnTo>
                <a:lnTo>
                  <a:pt x="2162213" y="28194"/>
                </a:lnTo>
                <a:lnTo>
                  <a:pt x="2161218" y="23252"/>
                </a:lnTo>
                <a:lnTo>
                  <a:pt x="2153062" y="11144"/>
                </a:lnTo>
                <a:lnTo>
                  <a:pt x="2140954" y="2988"/>
                </a:lnTo>
                <a:lnTo>
                  <a:pt x="2126107" y="0"/>
                </a:lnTo>
                <a:close/>
              </a:path>
              <a:path w="2164715" h="76200">
                <a:moveTo>
                  <a:pt x="74206" y="28194"/>
                </a:moveTo>
                <a:lnTo>
                  <a:pt x="38100" y="28194"/>
                </a:lnTo>
                <a:lnTo>
                  <a:pt x="38100" y="48006"/>
                </a:lnTo>
                <a:lnTo>
                  <a:pt x="74206" y="48006"/>
                </a:lnTo>
                <a:lnTo>
                  <a:pt x="76200" y="38100"/>
                </a:lnTo>
                <a:lnTo>
                  <a:pt x="74206" y="28194"/>
                </a:lnTo>
                <a:close/>
              </a:path>
              <a:path w="2164715" h="76200">
                <a:moveTo>
                  <a:pt x="2090000" y="28194"/>
                </a:moveTo>
                <a:lnTo>
                  <a:pt x="74206" y="28194"/>
                </a:lnTo>
                <a:lnTo>
                  <a:pt x="76200" y="38100"/>
                </a:lnTo>
                <a:lnTo>
                  <a:pt x="74206" y="48006"/>
                </a:lnTo>
                <a:lnTo>
                  <a:pt x="2090000" y="48006"/>
                </a:lnTo>
                <a:lnTo>
                  <a:pt x="2088007" y="38100"/>
                </a:lnTo>
                <a:lnTo>
                  <a:pt x="2090000" y="28194"/>
                </a:lnTo>
                <a:close/>
              </a:path>
              <a:path w="2164715" h="76200">
                <a:moveTo>
                  <a:pt x="2162213" y="28194"/>
                </a:moveTo>
                <a:lnTo>
                  <a:pt x="2126107" y="28194"/>
                </a:lnTo>
                <a:lnTo>
                  <a:pt x="2126107" y="48006"/>
                </a:lnTo>
                <a:lnTo>
                  <a:pt x="2162213" y="48006"/>
                </a:lnTo>
                <a:lnTo>
                  <a:pt x="2164207" y="38100"/>
                </a:lnTo>
                <a:lnTo>
                  <a:pt x="2162213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517260" y="1122679"/>
            <a:ext cx="158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a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14666" y="997965"/>
            <a:ext cx="1625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b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42781" y="1844166"/>
            <a:ext cx="153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c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79845" y="1666747"/>
            <a:ext cx="163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d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78297" y="2776854"/>
            <a:ext cx="153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e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99806" y="2813050"/>
            <a:ext cx="1041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f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22908" y="1561287"/>
            <a:ext cx="596265" cy="1764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4500" indent="-431800">
              <a:lnSpc>
                <a:spcPts val="2075"/>
              </a:lnSpc>
              <a:spcBef>
                <a:spcPts val="100"/>
              </a:spcBef>
              <a:buAutoNum type="arabicPlain" startAt="3"/>
              <a:tabLst>
                <a:tab pos="444500" algn="l"/>
                <a:tab pos="445134" algn="l"/>
              </a:tabLst>
            </a:pPr>
            <a:r>
              <a:rPr dirty="0" sz="1800">
                <a:latin typeface="돋움"/>
                <a:cs typeface="돋움"/>
              </a:rPr>
              <a:t>d</a:t>
            </a:r>
            <a:endParaRPr sz="1800">
              <a:latin typeface="돋움"/>
              <a:cs typeface="돋움"/>
            </a:endParaRPr>
          </a:p>
          <a:p>
            <a:pPr marL="432434" indent="-419734">
              <a:lnSpc>
                <a:spcPts val="2075"/>
              </a:lnSpc>
              <a:buAutoNum type="arabicPlain" startAt="3"/>
              <a:tabLst>
                <a:tab pos="431800" algn="l"/>
                <a:tab pos="432434" algn="l"/>
              </a:tabLst>
            </a:pPr>
            <a:r>
              <a:rPr dirty="0" sz="1800">
                <a:latin typeface="돋움"/>
                <a:cs typeface="돋움"/>
              </a:rPr>
              <a:t>a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431800" algn="l"/>
              </a:tabLst>
            </a:pPr>
            <a:r>
              <a:rPr dirty="0" sz="1800">
                <a:latin typeface="돋움"/>
                <a:cs typeface="돋움"/>
              </a:rPr>
              <a:t>4	b</a:t>
            </a:r>
            <a:endParaRPr sz="1800">
              <a:latin typeface="돋움"/>
              <a:cs typeface="돋움"/>
            </a:endParaRPr>
          </a:p>
          <a:p>
            <a:pPr marL="444500" indent="-431800">
              <a:lnSpc>
                <a:spcPct val="100000"/>
              </a:lnSpc>
              <a:spcBef>
                <a:spcPts val="110"/>
              </a:spcBef>
              <a:buAutoNum type="arabicPlain" startAt="7"/>
              <a:tabLst>
                <a:tab pos="444500" algn="l"/>
                <a:tab pos="445134" algn="l"/>
              </a:tabLst>
            </a:pPr>
            <a:r>
              <a:rPr dirty="0" baseline="1543" sz="2700">
                <a:latin typeface="돋움"/>
                <a:cs typeface="돋움"/>
              </a:rPr>
              <a:t>d</a:t>
            </a:r>
            <a:endParaRPr baseline="1543" sz="2700">
              <a:latin typeface="돋움"/>
              <a:cs typeface="돋움"/>
            </a:endParaRPr>
          </a:p>
          <a:p>
            <a:pPr marL="444500" indent="-431800">
              <a:lnSpc>
                <a:spcPct val="100000"/>
              </a:lnSpc>
              <a:spcBef>
                <a:spcPts val="110"/>
              </a:spcBef>
              <a:buAutoNum type="arabicPlain" startAt="7"/>
              <a:tabLst>
                <a:tab pos="444500" algn="l"/>
                <a:tab pos="445134" algn="l"/>
              </a:tabLst>
            </a:pPr>
            <a:r>
              <a:rPr dirty="0" baseline="1543" sz="2700">
                <a:latin typeface="돋움"/>
                <a:cs typeface="돋움"/>
              </a:rPr>
              <a:t>a</a:t>
            </a:r>
            <a:endParaRPr baseline="1543" sz="2700">
              <a:latin typeface="돋움"/>
              <a:cs typeface="돋움"/>
            </a:endParaRPr>
          </a:p>
          <a:p>
            <a:pPr marL="444500" indent="-431800">
              <a:lnSpc>
                <a:spcPct val="100000"/>
              </a:lnSpc>
              <a:spcBef>
                <a:spcPts val="55"/>
              </a:spcBef>
              <a:buAutoNum type="arabicPlain" startAt="7"/>
              <a:tabLst>
                <a:tab pos="444500" algn="l"/>
                <a:tab pos="445134" algn="l"/>
              </a:tabLst>
            </a:pPr>
            <a:r>
              <a:rPr dirty="0" sz="1800">
                <a:latin typeface="돋움"/>
                <a:cs typeface="돋움"/>
              </a:rPr>
              <a:t>e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02841" y="1084325"/>
            <a:ext cx="1765300" cy="368935"/>
          </a:xfrm>
          <a:prstGeom prst="rect">
            <a:avLst/>
          </a:prstGeom>
          <a:ln w="25908">
            <a:solidFill>
              <a:srgbClr val="FF0000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685"/>
              </a:spcBef>
              <a:tabLst>
                <a:tab pos="464820" algn="l"/>
                <a:tab pos="1591945" algn="l"/>
              </a:tabLst>
            </a:pPr>
            <a:r>
              <a:rPr dirty="0" sz="1800">
                <a:latin typeface="돋움"/>
                <a:cs typeface="돋움"/>
              </a:rPr>
              <a:t>2	a	d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68751" y="1810385"/>
            <a:ext cx="181610" cy="647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 marR="5080" indent="-18415">
              <a:lnSpc>
                <a:spcPct val="113399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e  d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01185" y="2383663"/>
            <a:ext cx="1041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f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33520" y="2662554"/>
            <a:ext cx="1625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b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95269" y="1518869"/>
            <a:ext cx="1536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e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88916" y="2959430"/>
            <a:ext cx="104139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f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1347" y="1606422"/>
            <a:ext cx="711200" cy="1003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정렬된  리스트</a:t>
            </a:r>
            <a:endParaRPr sz="1800">
              <a:latin typeface="돋움"/>
              <a:cs typeface="돋움"/>
            </a:endParaRPr>
          </a:p>
          <a:p>
            <a:pPr algn="ctr" marL="103505">
              <a:lnSpc>
                <a:spcPct val="100000"/>
              </a:lnSpc>
              <a:spcBef>
                <a:spcPts val="20"/>
              </a:spcBef>
            </a:pPr>
            <a:r>
              <a:rPr dirty="0" sz="2800" spc="-5">
                <a:latin typeface="돋움"/>
                <a:cs typeface="돋움"/>
              </a:rPr>
              <a:t>L</a:t>
            </a:r>
            <a:endParaRPr sz="2800">
              <a:latin typeface="돋움"/>
              <a:cs typeface="돋움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252586" y="2337561"/>
            <a:ext cx="158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1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75782" y="1722882"/>
            <a:ext cx="158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2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19291" y="3446779"/>
            <a:ext cx="120777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선분</a:t>
            </a:r>
            <a:r>
              <a:rPr dirty="0" sz="2000" spc="-70">
                <a:latin typeface="돋움"/>
                <a:cs typeface="돋움"/>
              </a:rPr>
              <a:t> </a:t>
            </a:r>
            <a:r>
              <a:rPr dirty="0" sz="2000" spc="-5">
                <a:latin typeface="돋움"/>
                <a:cs typeface="돋움"/>
              </a:rPr>
              <a:t>(a,d)</a:t>
            </a:r>
            <a:endParaRPr sz="20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돋움"/>
                <a:cs typeface="돋움"/>
              </a:rPr>
              <a:t>추가</a:t>
            </a:r>
            <a:endParaRPr sz="20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41847" y="1539239"/>
            <a:ext cx="199643" cy="199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23047" y="1420367"/>
            <a:ext cx="199643" cy="199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27647" y="2148839"/>
            <a:ext cx="199643" cy="1996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37047" y="2834639"/>
            <a:ext cx="199643" cy="1996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308847" y="2118360"/>
            <a:ext cx="199643" cy="1996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00416" y="2834639"/>
            <a:ext cx="199643" cy="1996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05678" y="1703070"/>
            <a:ext cx="558800" cy="482600"/>
          </a:xfrm>
          <a:custGeom>
            <a:avLst/>
            <a:gdLst/>
            <a:ahLst/>
            <a:cxnLst/>
            <a:rect l="l" t="t" r="r" b="b"/>
            <a:pathLst>
              <a:path w="558800" h="482600">
                <a:moveTo>
                  <a:pt x="0" y="0"/>
                </a:moveTo>
                <a:lnTo>
                  <a:pt x="558546" y="48234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00878" y="2312670"/>
            <a:ext cx="863600" cy="558800"/>
          </a:xfrm>
          <a:custGeom>
            <a:avLst/>
            <a:gdLst/>
            <a:ahLst/>
            <a:cxnLst/>
            <a:rect l="l" t="t" r="r" b="b"/>
            <a:pathLst>
              <a:path w="863600" h="558800">
                <a:moveTo>
                  <a:pt x="863346" y="0"/>
                </a:moveTo>
                <a:lnTo>
                  <a:pt x="0" y="558545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36108" y="1702307"/>
            <a:ext cx="241300" cy="1141730"/>
          </a:xfrm>
          <a:custGeom>
            <a:avLst/>
            <a:gdLst/>
            <a:ahLst/>
            <a:cxnLst/>
            <a:rect l="l" t="t" r="r" b="b"/>
            <a:pathLst>
              <a:path w="241300" h="1141730">
                <a:moveTo>
                  <a:pt x="241172" y="0"/>
                </a:moveTo>
                <a:lnTo>
                  <a:pt x="0" y="1141729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516623" y="2247900"/>
            <a:ext cx="1419225" cy="622300"/>
          </a:xfrm>
          <a:custGeom>
            <a:avLst/>
            <a:gdLst/>
            <a:ahLst/>
            <a:cxnLst/>
            <a:rect l="l" t="t" r="r" b="b"/>
            <a:pathLst>
              <a:path w="1419225" h="622300">
                <a:moveTo>
                  <a:pt x="0" y="0"/>
                </a:moveTo>
                <a:lnTo>
                  <a:pt x="1419225" y="622173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830823" y="1519427"/>
            <a:ext cx="1801495" cy="119380"/>
          </a:xfrm>
          <a:custGeom>
            <a:avLst/>
            <a:gdLst/>
            <a:ahLst/>
            <a:cxnLst/>
            <a:rect l="l" t="t" r="r" b="b"/>
            <a:pathLst>
              <a:path w="1801495" h="119380">
                <a:moveTo>
                  <a:pt x="0" y="118872"/>
                </a:moveTo>
                <a:lnTo>
                  <a:pt x="1801241" y="0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90715" y="1583436"/>
            <a:ext cx="1168400" cy="601345"/>
          </a:xfrm>
          <a:custGeom>
            <a:avLst/>
            <a:gdLst/>
            <a:ahLst/>
            <a:cxnLst/>
            <a:rect l="l" t="t" r="r" b="b"/>
            <a:pathLst>
              <a:path w="1168400" h="601344">
                <a:moveTo>
                  <a:pt x="0" y="601090"/>
                </a:moveTo>
                <a:lnTo>
                  <a:pt x="1168145" y="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6878" y="1584197"/>
            <a:ext cx="558800" cy="570230"/>
          </a:xfrm>
          <a:custGeom>
            <a:avLst/>
            <a:gdLst/>
            <a:ahLst/>
            <a:cxnLst/>
            <a:rect l="l" t="t" r="r" b="b"/>
            <a:pathLst>
              <a:path w="558800" h="570230">
                <a:moveTo>
                  <a:pt x="558546" y="570229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064245" y="2280666"/>
            <a:ext cx="281305" cy="589915"/>
          </a:xfrm>
          <a:custGeom>
            <a:avLst/>
            <a:gdLst/>
            <a:ahLst/>
            <a:cxnLst/>
            <a:rect l="l" t="t" r="r" b="b"/>
            <a:pathLst>
              <a:path w="281304" h="589914">
                <a:moveTo>
                  <a:pt x="0" y="589534"/>
                </a:moveTo>
                <a:lnTo>
                  <a:pt x="2810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169909" y="1608201"/>
            <a:ext cx="158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1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26157" y="1520189"/>
            <a:ext cx="1192530" cy="76200"/>
          </a:xfrm>
          <a:custGeom>
            <a:avLst/>
            <a:gdLst/>
            <a:ahLst/>
            <a:cxnLst/>
            <a:rect l="l" t="t" r="r" b="b"/>
            <a:pathLst>
              <a:path w="119253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6"/>
                </a:lnTo>
                <a:lnTo>
                  <a:pt x="38100" y="48006"/>
                </a:lnTo>
                <a:lnTo>
                  <a:pt x="38100" y="28194"/>
                </a:lnTo>
                <a:lnTo>
                  <a:pt x="74206" y="2819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192530" h="76200">
                <a:moveTo>
                  <a:pt x="1154049" y="0"/>
                </a:moveTo>
                <a:lnTo>
                  <a:pt x="1139255" y="2988"/>
                </a:lnTo>
                <a:lnTo>
                  <a:pt x="1127140" y="11144"/>
                </a:lnTo>
                <a:lnTo>
                  <a:pt x="1118955" y="23252"/>
                </a:lnTo>
                <a:lnTo>
                  <a:pt x="1115949" y="38100"/>
                </a:lnTo>
                <a:lnTo>
                  <a:pt x="1118955" y="52947"/>
                </a:lnTo>
                <a:lnTo>
                  <a:pt x="1127140" y="65055"/>
                </a:lnTo>
                <a:lnTo>
                  <a:pt x="1139255" y="73211"/>
                </a:lnTo>
                <a:lnTo>
                  <a:pt x="1154049" y="76200"/>
                </a:lnTo>
                <a:lnTo>
                  <a:pt x="1168896" y="73211"/>
                </a:lnTo>
                <a:lnTo>
                  <a:pt x="1181004" y="65055"/>
                </a:lnTo>
                <a:lnTo>
                  <a:pt x="1189160" y="52947"/>
                </a:lnTo>
                <a:lnTo>
                  <a:pt x="1190155" y="48006"/>
                </a:lnTo>
                <a:lnTo>
                  <a:pt x="1154049" y="48006"/>
                </a:lnTo>
                <a:lnTo>
                  <a:pt x="1154049" y="28194"/>
                </a:lnTo>
                <a:lnTo>
                  <a:pt x="1190155" y="28194"/>
                </a:lnTo>
                <a:lnTo>
                  <a:pt x="1189160" y="23252"/>
                </a:lnTo>
                <a:lnTo>
                  <a:pt x="1181004" y="11144"/>
                </a:lnTo>
                <a:lnTo>
                  <a:pt x="1168896" y="2988"/>
                </a:lnTo>
                <a:lnTo>
                  <a:pt x="1154049" y="0"/>
                </a:lnTo>
                <a:close/>
              </a:path>
              <a:path w="1192530" h="76200">
                <a:moveTo>
                  <a:pt x="74206" y="28194"/>
                </a:moveTo>
                <a:lnTo>
                  <a:pt x="38100" y="28194"/>
                </a:lnTo>
                <a:lnTo>
                  <a:pt x="38100" y="48006"/>
                </a:lnTo>
                <a:lnTo>
                  <a:pt x="74206" y="48006"/>
                </a:lnTo>
                <a:lnTo>
                  <a:pt x="76200" y="38100"/>
                </a:lnTo>
                <a:lnTo>
                  <a:pt x="74206" y="28194"/>
                </a:lnTo>
                <a:close/>
              </a:path>
              <a:path w="1192530" h="76200">
                <a:moveTo>
                  <a:pt x="1117954" y="28194"/>
                </a:moveTo>
                <a:lnTo>
                  <a:pt x="74206" y="28194"/>
                </a:lnTo>
                <a:lnTo>
                  <a:pt x="76200" y="38100"/>
                </a:lnTo>
                <a:lnTo>
                  <a:pt x="74206" y="48006"/>
                </a:lnTo>
                <a:lnTo>
                  <a:pt x="1117954" y="48006"/>
                </a:lnTo>
                <a:lnTo>
                  <a:pt x="1115949" y="38100"/>
                </a:lnTo>
                <a:lnTo>
                  <a:pt x="1117954" y="28194"/>
                </a:lnTo>
                <a:close/>
              </a:path>
              <a:path w="1192530" h="76200">
                <a:moveTo>
                  <a:pt x="1190155" y="28194"/>
                </a:moveTo>
                <a:lnTo>
                  <a:pt x="1154049" y="28194"/>
                </a:lnTo>
                <a:lnTo>
                  <a:pt x="1154049" y="48006"/>
                </a:lnTo>
                <a:lnTo>
                  <a:pt x="1190155" y="48006"/>
                </a:lnTo>
                <a:lnTo>
                  <a:pt x="1192149" y="38100"/>
                </a:lnTo>
                <a:lnTo>
                  <a:pt x="1190155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422908" y="1446733"/>
            <a:ext cx="1593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3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26157" y="1951482"/>
            <a:ext cx="1408430" cy="76200"/>
          </a:xfrm>
          <a:custGeom>
            <a:avLst/>
            <a:gdLst/>
            <a:ahLst/>
            <a:cxnLst/>
            <a:rect l="l" t="t" r="r" b="b"/>
            <a:pathLst>
              <a:path w="1408429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5"/>
                </a:lnTo>
                <a:lnTo>
                  <a:pt x="38100" y="48005"/>
                </a:lnTo>
                <a:lnTo>
                  <a:pt x="38100" y="28193"/>
                </a:lnTo>
                <a:lnTo>
                  <a:pt x="74206" y="28193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408429" h="76200">
                <a:moveTo>
                  <a:pt x="1370076" y="0"/>
                </a:moveTo>
                <a:lnTo>
                  <a:pt x="1355282" y="2988"/>
                </a:lnTo>
                <a:lnTo>
                  <a:pt x="1343167" y="11144"/>
                </a:lnTo>
                <a:lnTo>
                  <a:pt x="1334982" y="23252"/>
                </a:lnTo>
                <a:lnTo>
                  <a:pt x="1331976" y="38100"/>
                </a:lnTo>
                <a:lnTo>
                  <a:pt x="1334982" y="52947"/>
                </a:lnTo>
                <a:lnTo>
                  <a:pt x="1343167" y="65055"/>
                </a:lnTo>
                <a:lnTo>
                  <a:pt x="1355282" y="73211"/>
                </a:lnTo>
                <a:lnTo>
                  <a:pt x="1370076" y="76200"/>
                </a:lnTo>
                <a:lnTo>
                  <a:pt x="1384923" y="73211"/>
                </a:lnTo>
                <a:lnTo>
                  <a:pt x="1397031" y="65055"/>
                </a:lnTo>
                <a:lnTo>
                  <a:pt x="1405187" y="52947"/>
                </a:lnTo>
                <a:lnTo>
                  <a:pt x="1406182" y="48005"/>
                </a:lnTo>
                <a:lnTo>
                  <a:pt x="1370076" y="48005"/>
                </a:lnTo>
                <a:lnTo>
                  <a:pt x="1370076" y="28193"/>
                </a:lnTo>
                <a:lnTo>
                  <a:pt x="1406182" y="28193"/>
                </a:lnTo>
                <a:lnTo>
                  <a:pt x="1405187" y="23252"/>
                </a:lnTo>
                <a:lnTo>
                  <a:pt x="1397031" y="11144"/>
                </a:lnTo>
                <a:lnTo>
                  <a:pt x="1384923" y="2988"/>
                </a:lnTo>
                <a:lnTo>
                  <a:pt x="1370076" y="0"/>
                </a:lnTo>
                <a:close/>
              </a:path>
              <a:path w="1408429" h="76200">
                <a:moveTo>
                  <a:pt x="74206" y="28193"/>
                </a:moveTo>
                <a:lnTo>
                  <a:pt x="38100" y="28193"/>
                </a:lnTo>
                <a:lnTo>
                  <a:pt x="38100" y="48005"/>
                </a:lnTo>
                <a:lnTo>
                  <a:pt x="74206" y="48005"/>
                </a:lnTo>
                <a:lnTo>
                  <a:pt x="76200" y="38100"/>
                </a:lnTo>
                <a:lnTo>
                  <a:pt x="74206" y="28193"/>
                </a:lnTo>
                <a:close/>
              </a:path>
              <a:path w="1408429" h="76200">
                <a:moveTo>
                  <a:pt x="1333981" y="28193"/>
                </a:moveTo>
                <a:lnTo>
                  <a:pt x="74206" y="28193"/>
                </a:lnTo>
                <a:lnTo>
                  <a:pt x="76200" y="38100"/>
                </a:lnTo>
                <a:lnTo>
                  <a:pt x="74206" y="48005"/>
                </a:lnTo>
                <a:lnTo>
                  <a:pt x="1333981" y="48005"/>
                </a:lnTo>
                <a:lnTo>
                  <a:pt x="1331976" y="38100"/>
                </a:lnTo>
                <a:lnTo>
                  <a:pt x="1333981" y="28193"/>
                </a:lnTo>
                <a:close/>
              </a:path>
              <a:path w="1408429" h="76200">
                <a:moveTo>
                  <a:pt x="1406182" y="28193"/>
                </a:moveTo>
                <a:lnTo>
                  <a:pt x="1370076" y="28193"/>
                </a:lnTo>
                <a:lnTo>
                  <a:pt x="1370076" y="48005"/>
                </a:lnTo>
                <a:lnTo>
                  <a:pt x="1406182" y="48005"/>
                </a:lnTo>
                <a:lnTo>
                  <a:pt x="1408176" y="38100"/>
                </a:lnTo>
                <a:lnTo>
                  <a:pt x="1406182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26157" y="2239517"/>
            <a:ext cx="1408430" cy="76200"/>
          </a:xfrm>
          <a:custGeom>
            <a:avLst/>
            <a:gdLst/>
            <a:ahLst/>
            <a:cxnLst/>
            <a:rect l="l" t="t" r="r" b="b"/>
            <a:pathLst>
              <a:path w="1408429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6"/>
                </a:lnTo>
                <a:lnTo>
                  <a:pt x="38100" y="48006"/>
                </a:lnTo>
                <a:lnTo>
                  <a:pt x="38100" y="28194"/>
                </a:lnTo>
                <a:lnTo>
                  <a:pt x="74206" y="2819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408429" h="76200">
                <a:moveTo>
                  <a:pt x="1370076" y="0"/>
                </a:moveTo>
                <a:lnTo>
                  <a:pt x="1355282" y="2988"/>
                </a:lnTo>
                <a:lnTo>
                  <a:pt x="1343167" y="11144"/>
                </a:lnTo>
                <a:lnTo>
                  <a:pt x="1334982" y="23252"/>
                </a:lnTo>
                <a:lnTo>
                  <a:pt x="1331976" y="38100"/>
                </a:lnTo>
                <a:lnTo>
                  <a:pt x="1334982" y="52947"/>
                </a:lnTo>
                <a:lnTo>
                  <a:pt x="1343167" y="65055"/>
                </a:lnTo>
                <a:lnTo>
                  <a:pt x="1355282" y="73211"/>
                </a:lnTo>
                <a:lnTo>
                  <a:pt x="1370076" y="76200"/>
                </a:lnTo>
                <a:lnTo>
                  <a:pt x="1384923" y="73211"/>
                </a:lnTo>
                <a:lnTo>
                  <a:pt x="1397031" y="65055"/>
                </a:lnTo>
                <a:lnTo>
                  <a:pt x="1405187" y="52947"/>
                </a:lnTo>
                <a:lnTo>
                  <a:pt x="1406182" y="48006"/>
                </a:lnTo>
                <a:lnTo>
                  <a:pt x="1370076" y="48006"/>
                </a:lnTo>
                <a:lnTo>
                  <a:pt x="1370076" y="28194"/>
                </a:lnTo>
                <a:lnTo>
                  <a:pt x="1406182" y="28194"/>
                </a:lnTo>
                <a:lnTo>
                  <a:pt x="1405187" y="23252"/>
                </a:lnTo>
                <a:lnTo>
                  <a:pt x="1397031" y="11144"/>
                </a:lnTo>
                <a:lnTo>
                  <a:pt x="1384923" y="2988"/>
                </a:lnTo>
                <a:lnTo>
                  <a:pt x="1370076" y="0"/>
                </a:lnTo>
                <a:close/>
              </a:path>
              <a:path w="1408429" h="76200">
                <a:moveTo>
                  <a:pt x="74206" y="28194"/>
                </a:moveTo>
                <a:lnTo>
                  <a:pt x="38100" y="28194"/>
                </a:lnTo>
                <a:lnTo>
                  <a:pt x="38100" y="48006"/>
                </a:lnTo>
                <a:lnTo>
                  <a:pt x="74206" y="48006"/>
                </a:lnTo>
                <a:lnTo>
                  <a:pt x="76200" y="38100"/>
                </a:lnTo>
                <a:lnTo>
                  <a:pt x="74206" y="28194"/>
                </a:lnTo>
                <a:close/>
              </a:path>
              <a:path w="1408429" h="76200">
                <a:moveTo>
                  <a:pt x="1333981" y="28194"/>
                </a:moveTo>
                <a:lnTo>
                  <a:pt x="74206" y="28194"/>
                </a:lnTo>
                <a:lnTo>
                  <a:pt x="76200" y="38100"/>
                </a:lnTo>
                <a:lnTo>
                  <a:pt x="74206" y="48006"/>
                </a:lnTo>
                <a:lnTo>
                  <a:pt x="1333981" y="48006"/>
                </a:lnTo>
                <a:lnTo>
                  <a:pt x="1331976" y="38100"/>
                </a:lnTo>
                <a:lnTo>
                  <a:pt x="1333981" y="28194"/>
                </a:lnTo>
                <a:close/>
              </a:path>
              <a:path w="1408429" h="76200">
                <a:moveTo>
                  <a:pt x="1406182" y="28194"/>
                </a:moveTo>
                <a:lnTo>
                  <a:pt x="1370076" y="28194"/>
                </a:lnTo>
                <a:lnTo>
                  <a:pt x="1370076" y="48006"/>
                </a:lnTo>
                <a:lnTo>
                  <a:pt x="1406182" y="48006"/>
                </a:lnTo>
                <a:lnTo>
                  <a:pt x="1408176" y="38100"/>
                </a:lnTo>
                <a:lnTo>
                  <a:pt x="1406182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26157" y="2527554"/>
            <a:ext cx="1840230" cy="76200"/>
          </a:xfrm>
          <a:custGeom>
            <a:avLst/>
            <a:gdLst/>
            <a:ahLst/>
            <a:cxnLst/>
            <a:rect l="l" t="t" r="r" b="b"/>
            <a:pathLst>
              <a:path w="1840229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6"/>
                </a:lnTo>
                <a:lnTo>
                  <a:pt x="38100" y="48006"/>
                </a:lnTo>
                <a:lnTo>
                  <a:pt x="38100" y="28194"/>
                </a:lnTo>
                <a:lnTo>
                  <a:pt x="74206" y="2819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840229" h="76200">
                <a:moveTo>
                  <a:pt x="1802130" y="0"/>
                </a:moveTo>
                <a:lnTo>
                  <a:pt x="1787282" y="2988"/>
                </a:lnTo>
                <a:lnTo>
                  <a:pt x="1775174" y="11144"/>
                </a:lnTo>
                <a:lnTo>
                  <a:pt x="1767018" y="23252"/>
                </a:lnTo>
                <a:lnTo>
                  <a:pt x="1764030" y="38100"/>
                </a:lnTo>
                <a:lnTo>
                  <a:pt x="1767018" y="52947"/>
                </a:lnTo>
                <a:lnTo>
                  <a:pt x="1775174" y="65055"/>
                </a:lnTo>
                <a:lnTo>
                  <a:pt x="1787282" y="73211"/>
                </a:lnTo>
                <a:lnTo>
                  <a:pt x="1802130" y="76200"/>
                </a:lnTo>
                <a:lnTo>
                  <a:pt x="1816923" y="73211"/>
                </a:lnTo>
                <a:lnTo>
                  <a:pt x="1829038" y="65055"/>
                </a:lnTo>
                <a:lnTo>
                  <a:pt x="1837223" y="52947"/>
                </a:lnTo>
                <a:lnTo>
                  <a:pt x="1838224" y="48006"/>
                </a:lnTo>
                <a:lnTo>
                  <a:pt x="1802130" y="48006"/>
                </a:lnTo>
                <a:lnTo>
                  <a:pt x="1802130" y="28194"/>
                </a:lnTo>
                <a:lnTo>
                  <a:pt x="1838224" y="28194"/>
                </a:lnTo>
                <a:lnTo>
                  <a:pt x="1837223" y="23252"/>
                </a:lnTo>
                <a:lnTo>
                  <a:pt x="1829038" y="11144"/>
                </a:lnTo>
                <a:lnTo>
                  <a:pt x="1816923" y="2988"/>
                </a:lnTo>
                <a:lnTo>
                  <a:pt x="1802130" y="0"/>
                </a:lnTo>
                <a:close/>
              </a:path>
              <a:path w="1840229" h="76200">
                <a:moveTo>
                  <a:pt x="74206" y="28194"/>
                </a:moveTo>
                <a:lnTo>
                  <a:pt x="38100" y="28194"/>
                </a:lnTo>
                <a:lnTo>
                  <a:pt x="38100" y="48006"/>
                </a:lnTo>
                <a:lnTo>
                  <a:pt x="74206" y="48006"/>
                </a:lnTo>
                <a:lnTo>
                  <a:pt x="76200" y="38100"/>
                </a:lnTo>
                <a:lnTo>
                  <a:pt x="74206" y="28194"/>
                </a:lnTo>
                <a:close/>
              </a:path>
              <a:path w="1840229" h="76200">
                <a:moveTo>
                  <a:pt x="1766023" y="28194"/>
                </a:moveTo>
                <a:lnTo>
                  <a:pt x="74206" y="28194"/>
                </a:lnTo>
                <a:lnTo>
                  <a:pt x="76200" y="38100"/>
                </a:lnTo>
                <a:lnTo>
                  <a:pt x="74206" y="48006"/>
                </a:lnTo>
                <a:lnTo>
                  <a:pt x="1766023" y="48006"/>
                </a:lnTo>
                <a:lnTo>
                  <a:pt x="1764030" y="38100"/>
                </a:lnTo>
                <a:lnTo>
                  <a:pt x="1766023" y="28194"/>
                </a:lnTo>
                <a:close/>
              </a:path>
              <a:path w="1840229" h="76200">
                <a:moveTo>
                  <a:pt x="1838224" y="28194"/>
                </a:moveTo>
                <a:lnTo>
                  <a:pt x="1802130" y="28194"/>
                </a:lnTo>
                <a:lnTo>
                  <a:pt x="1802130" y="48006"/>
                </a:lnTo>
                <a:lnTo>
                  <a:pt x="1838224" y="48006"/>
                </a:lnTo>
                <a:lnTo>
                  <a:pt x="1840230" y="38100"/>
                </a:lnTo>
                <a:lnTo>
                  <a:pt x="1838224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026157" y="2815589"/>
            <a:ext cx="1948180" cy="76200"/>
          </a:xfrm>
          <a:custGeom>
            <a:avLst/>
            <a:gdLst/>
            <a:ahLst/>
            <a:cxnLst/>
            <a:rect l="l" t="t" r="r" b="b"/>
            <a:pathLst>
              <a:path w="1948179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6"/>
                </a:lnTo>
                <a:lnTo>
                  <a:pt x="38100" y="48006"/>
                </a:lnTo>
                <a:lnTo>
                  <a:pt x="38100" y="28194"/>
                </a:lnTo>
                <a:lnTo>
                  <a:pt x="74206" y="2819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948179" h="76200">
                <a:moveTo>
                  <a:pt x="1910080" y="0"/>
                </a:moveTo>
                <a:lnTo>
                  <a:pt x="1895232" y="2988"/>
                </a:lnTo>
                <a:lnTo>
                  <a:pt x="1883124" y="11144"/>
                </a:lnTo>
                <a:lnTo>
                  <a:pt x="1874968" y="23252"/>
                </a:lnTo>
                <a:lnTo>
                  <a:pt x="1871980" y="38100"/>
                </a:lnTo>
                <a:lnTo>
                  <a:pt x="1874968" y="52947"/>
                </a:lnTo>
                <a:lnTo>
                  <a:pt x="1883124" y="65055"/>
                </a:lnTo>
                <a:lnTo>
                  <a:pt x="1895232" y="73211"/>
                </a:lnTo>
                <a:lnTo>
                  <a:pt x="1910080" y="76200"/>
                </a:lnTo>
                <a:lnTo>
                  <a:pt x="1924927" y="73211"/>
                </a:lnTo>
                <a:lnTo>
                  <a:pt x="1937035" y="65055"/>
                </a:lnTo>
                <a:lnTo>
                  <a:pt x="1945191" y="52947"/>
                </a:lnTo>
                <a:lnTo>
                  <a:pt x="1946186" y="48006"/>
                </a:lnTo>
                <a:lnTo>
                  <a:pt x="1910080" y="48006"/>
                </a:lnTo>
                <a:lnTo>
                  <a:pt x="1910080" y="28194"/>
                </a:lnTo>
                <a:lnTo>
                  <a:pt x="1946186" y="28194"/>
                </a:lnTo>
                <a:lnTo>
                  <a:pt x="1945191" y="23252"/>
                </a:lnTo>
                <a:lnTo>
                  <a:pt x="1937035" y="11144"/>
                </a:lnTo>
                <a:lnTo>
                  <a:pt x="1924927" y="2988"/>
                </a:lnTo>
                <a:lnTo>
                  <a:pt x="1910080" y="0"/>
                </a:lnTo>
                <a:close/>
              </a:path>
              <a:path w="1948179" h="76200">
                <a:moveTo>
                  <a:pt x="74206" y="28194"/>
                </a:moveTo>
                <a:lnTo>
                  <a:pt x="38100" y="28194"/>
                </a:lnTo>
                <a:lnTo>
                  <a:pt x="38100" y="48006"/>
                </a:lnTo>
                <a:lnTo>
                  <a:pt x="74206" y="48006"/>
                </a:lnTo>
                <a:lnTo>
                  <a:pt x="76200" y="38100"/>
                </a:lnTo>
                <a:lnTo>
                  <a:pt x="74206" y="28194"/>
                </a:lnTo>
                <a:close/>
              </a:path>
              <a:path w="1948179" h="76200">
                <a:moveTo>
                  <a:pt x="1873973" y="28194"/>
                </a:moveTo>
                <a:lnTo>
                  <a:pt x="74206" y="28194"/>
                </a:lnTo>
                <a:lnTo>
                  <a:pt x="76200" y="38100"/>
                </a:lnTo>
                <a:lnTo>
                  <a:pt x="74206" y="48006"/>
                </a:lnTo>
                <a:lnTo>
                  <a:pt x="1873973" y="48006"/>
                </a:lnTo>
                <a:lnTo>
                  <a:pt x="1871980" y="38100"/>
                </a:lnTo>
                <a:lnTo>
                  <a:pt x="1873973" y="28194"/>
                </a:lnTo>
                <a:close/>
              </a:path>
              <a:path w="1948179" h="76200">
                <a:moveTo>
                  <a:pt x="1946186" y="28194"/>
                </a:moveTo>
                <a:lnTo>
                  <a:pt x="1910080" y="28194"/>
                </a:lnTo>
                <a:lnTo>
                  <a:pt x="1910080" y="48006"/>
                </a:lnTo>
                <a:lnTo>
                  <a:pt x="1946186" y="48006"/>
                </a:lnTo>
                <a:lnTo>
                  <a:pt x="1948180" y="38100"/>
                </a:lnTo>
                <a:lnTo>
                  <a:pt x="1946186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026157" y="3097529"/>
            <a:ext cx="2164715" cy="76200"/>
          </a:xfrm>
          <a:custGeom>
            <a:avLst/>
            <a:gdLst/>
            <a:ahLst/>
            <a:cxnLst/>
            <a:rect l="l" t="t" r="r" b="b"/>
            <a:pathLst>
              <a:path w="216471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6"/>
                </a:lnTo>
                <a:lnTo>
                  <a:pt x="38100" y="48006"/>
                </a:lnTo>
                <a:lnTo>
                  <a:pt x="38100" y="28194"/>
                </a:lnTo>
                <a:lnTo>
                  <a:pt x="74206" y="2819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2164715" h="76200">
                <a:moveTo>
                  <a:pt x="2126107" y="0"/>
                </a:moveTo>
                <a:lnTo>
                  <a:pt x="2111259" y="2988"/>
                </a:lnTo>
                <a:lnTo>
                  <a:pt x="2099151" y="11144"/>
                </a:lnTo>
                <a:lnTo>
                  <a:pt x="2090995" y="23252"/>
                </a:lnTo>
                <a:lnTo>
                  <a:pt x="2088007" y="38100"/>
                </a:lnTo>
                <a:lnTo>
                  <a:pt x="2090995" y="52947"/>
                </a:lnTo>
                <a:lnTo>
                  <a:pt x="2099151" y="65055"/>
                </a:lnTo>
                <a:lnTo>
                  <a:pt x="2111259" y="73211"/>
                </a:lnTo>
                <a:lnTo>
                  <a:pt x="2126107" y="76200"/>
                </a:lnTo>
                <a:lnTo>
                  <a:pt x="2140954" y="73211"/>
                </a:lnTo>
                <a:lnTo>
                  <a:pt x="2153062" y="65055"/>
                </a:lnTo>
                <a:lnTo>
                  <a:pt x="2161218" y="52947"/>
                </a:lnTo>
                <a:lnTo>
                  <a:pt x="2162213" y="48006"/>
                </a:lnTo>
                <a:lnTo>
                  <a:pt x="2126107" y="48006"/>
                </a:lnTo>
                <a:lnTo>
                  <a:pt x="2126107" y="28194"/>
                </a:lnTo>
                <a:lnTo>
                  <a:pt x="2162213" y="28194"/>
                </a:lnTo>
                <a:lnTo>
                  <a:pt x="2161218" y="23252"/>
                </a:lnTo>
                <a:lnTo>
                  <a:pt x="2153062" y="11144"/>
                </a:lnTo>
                <a:lnTo>
                  <a:pt x="2140954" y="2988"/>
                </a:lnTo>
                <a:lnTo>
                  <a:pt x="2126107" y="0"/>
                </a:lnTo>
                <a:close/>
              </a:path>
              <a:path w="2164715" h="76200">
                <a:moveTo>
                  <a:pt x="74206" y="28194"/>
                </a:moveTo>
                <a:lnTo>
                  <a:pt x="38100" y="28194"/>
                </a:lnTo>
                <a:lnTo>
                  <a:pt x="38100" y="48006"/>
                </a:lnTo>
                <a:lnTo>
                  <a:pt x="74206" y="48006"/>
                </a:lnTo>
                <a:lnTo>
                  <a:pt x="76200" y="38100"/>
                </a:lnTo>
                <a:lnTo>
                  <a:pt x="74206" y="28194"/>
                </a:lnTo>
                <a:close/>
              </a:path>
              <a:path w="2164715" h="76200">
                <a:moveTo>
                  <a:pt x="2090000" y="28194"/>
                </a:moveTo>
                <a:lnTo>
                  <a:pt x="74206" y="28194"/>
                </a:lnTo>
                <a:lnTo>
                  <a:pt x="76200" y="38100"/>
                </a:lnTo>
                <a:lnTo>
                  <a:pt x="74206" y="48006"/>
                </a:lnTo>
                <a:lnTo>
                  <a:pt x="2090000" y="48006"/>
                </a:lnTo>
                <a:lnTo>
                  <a:pt x="2088007" y="38100"/>
                </a:lnTo>
                <a:lnTo>
                  <a:pt x="2090000" y="28194"/>
                </a:lnTo>
                <a:close/>
              </a:path>
              <a:path w="2164715" h="76200">
                <a:moveTo>
                  <a:pt x="2162213" y="28194"/>
                </a:moveTo>
                <a:lnTo>
                  <a:pt x="2126107" y="28194"/>
                </a:lnTo>
                <a:lnTo>
                  <a:pt x="2126107" y="48006"/>
                </a:lnTo>
                <a:lnTo>
                  <a:pt x="2162213" y="48006"/>
                </a:lnTo>
                <a:lnTo>
                  <a:pt x="2164207" y="38100"/>
                </a:lnTo>
                <a:lnTo>
                  <a:pt x="2162213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422908" y="1865756"/>
            <a:ext cx="158750" cy="145923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800">
                <a:latin typeface="돋움"/>
                <a:cs typeface="돋움"/>
              </a:rPr>
              <a:t>4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>
                <a:latin typeface="돋움"/>
                <a:cs typeface="돋움"/>
              </a:rPr>
              <a:t>4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>
                <a:latin typeface="돋움"/>
                <a:cs typeface="돋움"/>
              </a:rPr>
              <a:t>7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>
                <a:latin typeface="돋움"/>
                <a:cs typeface="돋움"/>
              </a:rPr>
              <a:t>8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800">
                <a:latin typeface="돋움"/>
                <a:cs typeface="돋움"/>
              </a:rPr>
              <a:t>9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17260" y="1266825"/>
            <a:ext cx="158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a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14666" y="1142238"/>
            <a:ext cx="1625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b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42781" y="1988058"/>
            <a:ext cx="153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c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79845" y="1810639"/>
            <a:ext cx="163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d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78297" y="2920746"/>
            <a:ext cx="153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e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99806" y="2956940"/>
            <a:ext cx="1041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f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55089" y="1424178"/>
            <a:ext cx="163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d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42642" y="1764283"/>
            <a:ext cx="175895" cy="155829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algn="just" marL="12700" marR="5080">
              <a:lnSpc>
                <a:spcPct val="110100"/>
              </a:lnSpc>
              <a:spcBef>
                <a:spcPts val="270"/>
              </a:spcBef>
            </a:pPr>
            <a:r>
              <a:rPr dirty="0" sz="1800">
                <a:latin typeface="돋움"/>
                <a:cs typeface="돋움"/>
              </a:rPr>
              <a:t>a  b  d  a  e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68751" y="1810385"/>
            <a:ext cx="181610" cy="647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 marR="5080" indent="-18415">
              <a:lnSpc>
                <a:spcPct val="113399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e  d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01185" y="2383663"/>
            <a:ext cx="1041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f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33520" y="2662554"/>
            <a:ext cx="1625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b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95269" y="1381759"/>
            <a:ext cx="153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e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13323" y="2662554"/>
            <a:ext cx="24809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67610" algn="l"/>
              </a:tabLst>
            </a:pPr>
            <a:r>
              <a:rPr dirty="0" u="dash" sz="180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 	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88916" y="2959430"/>
            <a:ext cx="104139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f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8267" y="1736597"/>
            <a:ext cx="711200" cy="1003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정렬된  리스트</a:t>
            </a:r>
            <a:endParaRPr sz="1800">
              <a:latin typeface="돋움"/>
              <a:cs typeface="돋움"/>
            </a:endParaRPr>
          </a:p>
          <a:p>
            <a:pPr algn="ctr" marL="103505">
              <a:lnSpc>
                <a:spcPct val="100000"/>
              </a:lnSpc>
              <a:spcBef>
                <a:spcPts val="20"/>
              </a:spcBef>
            </a:pPr>
            <a:r>
              <a:rPr dirty="0" sz="2800" spc="-5">
                <a:latin typeface="돋움"/>
                <a:cs typeface="돋움"/>
              </a:rPr>
              <a:t>L</a:t>
            </a:r>
            <a:endParaRPr sz="2800">
              <a:latin typeface="돋움"/>
              <a:cs typeface="돋움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302258" y="1352550"/>
            <a:ext cx="2263140" cy="368935"/>
          </a:xfrm>
          <a:custGeom>
            <a:avLst/>
            <a:gdLst/>
            <a:ahLst/>
            <a:cxnLst/>
            <a:rect l="l" t="t" r="r" b="b"/>
            <a:pathLst>
              <a:path w="2263140" h="368935">
                <a:moveTo>
                  <a:pt x="0" y="368808"/>
                </a:moveTo>
                <a:lnTo>
                  <a:pt x="2263140" y="368808"/>
                </a:lnTo>
                <a:lnTo>
                  <a:pt x="2263140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8252586" y="2481834"/>
            <a:ext cx="158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1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875782" y="1866341"/>
            <a:ext cx="1593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2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30595" y="2553715"/>
            <a:ext cx="158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3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19291" y="3446779"/>
            <a:ext cx="120142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선분</a:t>
            </a:r>
            <a:r>
              <a:rPr dirty="0" sz="2000" spc="-85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(d,e)</a:t>
            </a:r>
            <a:endParaRPr sz="20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돋움"/>
                <a:cs typeface="돋움"/>
              </a:rPr>
              <a:t>추가</a:t>
            </a:r>
            <a:endParaRPr sz="20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96940" y="1168908"/>
            <a:ext cx="199643" cy="199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978140" y="1050036"/>
            <a:ext cx="199643" cy="199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82740" y="1778507"/>
            <a:ext cx="199643" cy="1996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92140" y="2464307"/>
            <a:ext cx="199643" cy="1996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63940" y="1748027"/>
            <a:ext cx="199643" cy="1996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255507" y="2464307"/>
            <a:ext cx="199643" cy="1996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60770" y="1332738"/>
            <a:ext cx="558800" cy="482600"/>
          </a:xfrm>
          <a:custGeom>
            <a:avLst/>
            <a:gdLst/>
            <a:ahLst/>
            <a:cxnLst/>
            <a:rect l="l" t="t" r="r" b="b"/>
            <a:pathLst>
              <a:path w="558800" h="482600">
                <a:moveTo>
                  <a:pt x="0" y="0"/>
                </a:moveTo>
                <a:lnTo>
                  <a:pt x="558546" y="48234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55970" y="1942338"/>
            <a:ext cx="863600" cy="558800"/>
          </a:xfrm>
          <a:custGeom>
            <a:avLst/>
            <a:gdLst/>
            <a:ahLst/>
            <a:cxnLst/>
            <a:rect l="l" t="t" r="r" b="b"/>
            <a:pathLst>
              <a:path w="863600" h="558800">
                <a:moveTo>
                  <a:pt x="863346" y="0"/>
                </a:moveTo>
                <a:lnTo>
                  <a:pt x="0" y="55854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91961" y="1332738"/>
            <a:ext cx="241300" cy="1141730"/>
          </a:xfrm>
          <a:custGeom>
            <a:avLst/>
            <a:gdLst/>
            <a:ahLst/>
            <a:cxnLst/>
            <a:rect l="l" t="t" r="r" b="b"/>
            <a:pathLst>
              <a:path w="241300" h="1141730">
                <a:moveTo>
                  <a:pt x="241173" y="0"/>
                </a:moveTo>
                <a:lnTo>
                  <a:pt x="0" y="1141729"/>
                </a:lnTo>
              </a:path>
            </a:pathLst>
          </a:custGeom>
          <a:ln w="28955">
            <a:solidFill>
              <a:srgbClr val="0000CC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71716" y="1877567"/>
            <a:ext cx="1419225" cy="622300"/>
          </a:xfrm>
          <a:custGeom>
            <a:avLst/>
            <a:gdLst/>
            <a:ahLst/>
            <a:cxnLst/>
            <a:rect l="l" t="t" r="r" b="b"/>
            <a:pathLst>
              <a:path w="1419225" h="622300">
                <a:moveTo>
                  <a:pt x="0" y="0"/>
                </a:moveTo>
                <a:lnTo>
                  <a:pt x="1419225" y="622173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881115" y="2563367"/>
            <a:ext cx="2383790" cy="0"/>
          </a:xfrm>
          <a:custGeom>
            <a:avLst/>
            <a:gdLst/>
            <a:ahLst/>
            <a:cxnLst/>
            <a:rect l="l" t="t" r="r" b="b"/>
            <a:pathLst>
              <a:path w="2383790" h="0">
                <a:moveTo>
                  <a:pt x="0" y="0"/>
                </a:moveTo>
                <a:lnTo>
                  <a:pt x="2383409" y="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185915" y="1149096"/>
            <a:ext cx="1801495" cy="119380"/>
          </a:xfrm>
          <a:custGeom>
            <a:avLst/>
            <a:gdLst/>
            <a:ahLst/>
            <a:cxnLst/>
            <a:rect l="l" t="t" r="r" b="b"/>
            <a:pathLst>
              <a:path w="1801495" h="119380">
                <a:moveTo>
                  <a:pt x="0" y="118871"/>
                </a:moveTo>
                <a:lnTo>
                  <a:pt x="1801240" y="0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845807" y="1213103"/>
            <a:ext cx="1168400" cy="601345"/>
          </a:xfrm>
          <a:custGeom>
            <a:avLst/>
            <a:gdLst/>
            <a:ahLst/>
            <a:cxnLst/>
            <a:rect l="l" t="t" r="r" b="b"/>
            <a:pathLst>
              <a:path w="1168400" h="601344">
                <a:moveTo>
                  <a:pt x="0" y="601091"/>
                </a:moveTo>
                <a:lnTo>
                  <a:pt x="1168146" y="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141969" y="1213866"/>
            <a:ext cx="558800" cy="570230"/>
          </a:xfrm>
          <a:custGeom>
            <a:avLst/>
            <a:gdLst/>
            <a:ahLst/>
            <a:cxnLst/>
            <a:rect l="l" t="t" r="r" b="b"/>
            <a:pathLst>
              <a:path w="558800" h="570230">
                <a:moveTo>
                  <a:pt x="558546" y="57023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19338" y="1911857"/>
            <a:ext cx="281305" cy="589915"/>
          </a:xfrm>
          <a:custGeom>
            <a:avLst/>
            <a:gdLst/>
            <a:ahLst/>
            <a:cxnLst/>
            <a:rect l="l" t="t" r="r" b="b"/>
            <a:pathLst>
              <a:path w="281304" h="589914">
                <a:moveTo>
                  <a:pt x="0" y="589533"/>
                </a:moveTo>
                <a:lnTo>
                  <a:pt x="2810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525382" y="1238503"/>
            <a:ext cx="158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1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99666" y="1378458"/>
            <a:ext cx="1408430" cy="76200"/>
          </a:xfrm>
          <a:custGeom>
            <a:avLst/>
            <a:gdLst/>
            <a:ahLst/>
            <a:cxnLst/>
            <a:rect l="l" t="t" r="r" b="b"/>
            <a:pathLst>
              <a:path w="1408429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5"/>
                </a:lnTo>
                <a:lnTo>
                  <a:pt x="38100" y="48005"/>
                </a:lnTo>
                <a:lnTo>
                  <a:pt x="38100" y="28193"/>
                </a:lnTo>
                <a:lnTo>
                  <a:pt x="74206" y="28193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408429" h="76200">
                <a:moveTo>
                  <a:pt x="1370075" y="0"/>
                </a:moveTo>
                <a:lnTo>
                  <a:pt x="1355282" y="2988"/>
                </a:lnTo>
                <a:lnTo>
                  <a:pt x="1343167" y="11144"/>
                </a:lnTo>
                <a:lnTo>
                  <a:pt x="1334982" y="23252"/>
                </a:lnTo>
                <a:lnTo>
                  <a:pt x="1331976" y="38100"/>
                </a:lnTo>
                <a:lnTo>
                  <a:pt x="1334982" y="52947"/>
                </a:lnTo>
                <a:lnTo>
                  <a:pt x="1343167" y="65055"/>
                </a:lnTo>
                <a:lnTo>
                  <a:pt x="1355282" y="73211"/>
                </a:lnTo>
                <a:lnTo>
                  <a:pt x="1370075" y="76200"/>
                </a:lnTo>
                <a:lnTo>
                  <a:pt x="1384923" y="73211"/>
                </a:lnTo>
                <a:lnTo>
                  <a:pt x="1397031" y="65055"/>
                </a:lnTo>
                <a:lnTo>
                  <a:pt x="1405187" y="52947"/>
                </a:lnTo>
                <a:lnTo>
                  <a:pt x="1406182" y="48005"/>
                </a:lnTo>
                <a:lnTo>
                  <a:pt x="1370075" y="48005"/>
                </a:lnTo>
                <a:lnTo>
                  <a:pt x="1370075" y="28193"/>
                </a:lnTo>
                <a:lnTo>
                  <a:pt x="1406182" y="28193"/>
                </a:lnTo>
                <a:lnTo>
                  <a:pt x="1405187" y="23252"/>
                </a:lnTo>
                <a:lnTo>
                  <a:pt x="1397031" y="11144"/>
                </a:lnTo>
                <a:lnTo>
                  <a:pt x="1384923" y="2988"/>
                </a:lnTo>
                <a:lnTo>
                  <a:pt x="1370075" y="0"/>
                </a:lnTo>
                <a:close/>
              </a:path>
              <a:path w="1408429" h="76200">
                <a:moveTo>
                  <a:pt x="74206" y="28193"/>
                </a:moveTo>
                <a:lnTo>
                  <a:pt x="38100" y="28193"/>
                </a:lnTo>
                <a:lnTo>
                  <a:pt x="38100" y="48005"/>
                </a:lnTo>
                <a:lnTo>
                  <a:pt x="74206" y="48005"/>
                </a:lnTo>
                <a:lnTo>
                  <a:pt x="76200" y="38100"/>
                </a:lnTo>
                <a:lnTo>
                  <a:pt x="74206" y="28193"/>
                </a:lnTo>
                <a:close/>
              </a:path>
              <a:path w="1408429" h="76200">
                <a:moveTo>
                  <a:pt x="1333981" y="28193"/>
                </a:moveTo>
                <a:lnTo>
                  <a:pt x="74206" y="28193"/>
                </a:lnTo>
                <a:lnTo>
                  <a:pt x="76200" y="38100"/>
                </a:lnTo>
                <a:lnTo>
                  <a:pt x="74206" y="48005"/>
                </a:lnTo>
                <a:lnTo>
                  <a:pt x="1333981" y="48005"/>
                </a:lnTo>
                <a:lnTo>
                  <a:pt x="1331976" y="38100"/>
                </a:lnTo>
                <a:lnTo>
                  <a:pt x="1333981" y="28193"/>
                </a:lnTo>
                <a:close/>
              </a:path>
              <a:path w="1408429" h="76200">
                <a:moveTo>
                  <a:pt x="1406182" y="28193"/>
                </a:moveTo>
                <a:lnTo>
                  <a:pt x="1370075" y="28193"/>
                </a:lnTo>
                <a:lnTo>
                  <a:pt x="1370075" y="48005"/>
                </a:lnTo>
                <a:lnTo>
                  <a:pt x="1406182" y="48005"/>
                </a:lnTo>
                <a:lnTo>
                  <a:pt x="1408175" y="38100"/>
                </a:lnTo>
                <a:lnTo>
                  <a:pt x="1406182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296416" y="1306829"/>
            <a:ext cx="158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4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99666" y="1916429"/>
            <a:ext cx="1408430" cy="76200"/>
          </a:xfrm>
          <a:custGeom>
            <a:avLst/>
            <a:gdLst/>
            <a:ahLst/>
            <a:cxnLst/>
            <a:rect l="l" t="t" r="r" b="b"/>
            <a:pathLst>
              <a:path w="1408429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6"/>
                </a:lnTo>
                <a:lnTo>
                  <a:pt x="38100" y="48006"/>
                </a:lnTo>
                <a:lnTo>
                  <a:pt x="38100" y="28194"/>
                </a:lnTo>
                <a:lnTo>
                  <a:pt x="74206" y="2819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408429" h="76200">
                <a:moveTo>
                  <a:pt x="1370075" y="0"/>
                </a:moveTo>
                <a:lnTo>
                  <a:pt x="1355282" y="2988"/>
                </a:lnTo>
                <a:lnTo>
                  <a:pt x="1343167" y="11144"/>
                </a:lnTo>
                <a:lnTo>
                  <a:pt x="1334982" y="23252"/>
                </a:lnTo>
                <a:lnTo>
                  <a:pt x="1331976" y="38100"/>
                </a:lnTo>
                <a:lnTo>
                  <a:pt x="1334982" y="52947"/>
                </a:lnTo>
                <a:lnTo>
                  <a:pt x="1343167" y="65055"/>
                </a:lnTo>
                <a:lnTo>
                  <a:pt x="1355282" y="73211"/>
                </a:lnTo>
                <a:lnTo>
                  <a:pt x="1370075" y="76200"/>
                </a:lnTo>
                <a:lnTo>
                  <a:pt x="1384923" y="73211"/>
                </a:lnTo>
                <a:lnTo>
                  <a:pt x="1397031" y="65055"/>
                </a:lnTo>
                <a:lnTo>
                  <a:pt x="1405187" y="52947"/>
                </a:lnTo>
                <a:lnTo>
                  <a:pt x="1406182" y="48006"/>
                </a:lnTo>
                <a:lnTo>
                  <a:pt x="1370075" y="48006"/>
                </a:lnTo>
                <a:lnTo>
                  <a:pt x="1370075" y="28194"/>
                </a:lnTo>
                <a:lnTo>
                  <a:pt x="1406182" y="28194"/>
                </a:lnTo>
                <a:lnTo>
                  <a:pt x="1405187" y="23252"/>
                </a:lnTo>
                <a:lnTo>
                  <a:pt x="1397031" y="11144"/>
                </a:lnTo>
                <a:lnTo>
                  <a:pt x="1384923" y="2988"/>
                </a:lnTo>
                <a:lnTo>
                  <a:pt x="1370075" y="0"/>
                </a:lnTo>
                <a:close/>
              </a:path>
              <a:path w="1408429" h="76200">
                <a:moveTo>
                  <a:pt x="74206" y="28194"/>
                </a:moveTo>
                <a:lnTo>
                  <a:pt x="38100" y="28194"/>
                </a:lnTo>
                <a:lnTo>
                  <a:pt x="38100" y="48006"/>
                </a:lnTo>
                <a:lnTo>
                  <a:pt x="74206" y="48006"/>
                </a:lnTo>
                <a:lnTo>
                  <a:pt x="76200" y="38100"/>
                </a:lnTo>
                <a:lnTo>
                  <a:pt x="74206" y="28194"/>
                </a:lnTo>
                <a:close/>
              </a:path>
              <a:path w="1408429" h="76200">
                <a:moveTo>
                  <a:pt x="1333981" y="28194"/>
                </a:moveTo>
                <a:lnTo>
                  <a:pt x="74206" y="28194"/>
                </a:lnTo>
                <a:lnTo>
                  <a:pt x="76200" y="38100"/>
                </a:lnTo>
                <a:lnTo>
                  <a:pt x="74206" y="48006"/>
                </a:lnTo>
                <a:lnTo>
                  <a:pt x="1333981" y="48006"/>
                </a:lnTo>
                <a:lnTo>
                  <a:pt x="1331976" y="38100"/>
                </a:lnTo>
                <a:lnTo>
                  <a:pt x="1333981" y="28194"/>
                </a:lnTo>
                <a:close/>
              </a:path>
              <a:path w="1408429" h="76200">
                <a:moveTo>
                  <a:pt x="1406182" y="28194"/>
                </a:moveTo>
                <a:lnTo>
                  <a:pt x="1370075" y="28194"/>
                </a:lnTo>
                <a:lnTo>
                  <a:pt x="1370075" y="48006"/>
                </a:lnTo>
                <a:lnTo>
                  <a:pt x="1406182" y="48006"/>
                </a:lnTo>
                <a:lnTo>
                  <a:pt x="1408175" y="38100"/>
                </a:lnTo>
                <a:lnTo>
                  <a:pt x="1406182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99666" y="2204466"/>
            <a:ext cx="1840230" cy="76200"/>
          </a:xfrm>
          <a:custGeom>
            <a:avLst/>
            <a:gdLst/>
            <a:ahLst/>
            <a:cxnLst/>
            <a:rect l="l" t="t" r="r" b="b"/>
            <a:pathLst>
              <a:path w="1840229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6"/>
                </a:lnTo>
                <a:lnTo>
                  <a:pt x="38100" y="48006"/>
                </a:lnTo>
                <a:lnTo>
                  <a:pt x="38100" y="28194"/>
                </a:lnTo>
                <a:lnTo>
                  <a:pt x="74206" y="2819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840229" h="76200">
                <a:moveTo>
                  <a:pt x="1802130" y="0"/>
                </a:moveTo>
                <a:lnTo>
                  <a:pt x="1787282" y="2988"/>
                </a:lnTo>
                <a:lnTo>
                  <a:pt x="1775174" y="11144"/>
                </a:lnTo>
                <a:lnTo>
                  <a:pt x="1767018" y="23252"/>
                </a:lnTo>
                <a:lnTo>
                  <a:pt x="1764030" y="38100"/>
                </a:lnTo>
                <a:lnTo>
                  <a:pt x="1767018" y="52947"/>
                </a:lnTo>
                <a:lnTo>
                  <a:pt x="1775174" y="65055"/>
                </a:lnTo>
                <a:lnTo>
                  <a:pt x="1787282" y="73211"/>
                </a:lnTo>
                <a:lnTo>
                  <a:pt x="1802130" y="76200"/>
                </a:lnTo>
                <a:lnTo>
                  <a:pt x="1816923" y="73211"/>
                </a:lnTo>
                <a:lnTo>
                  <a:pt x="1829038" y="65055"/>
                </a:lnTo>
                <a:lnTo>
                  <a:pt x="1837223" y="52947"/>
                </a:lnTo>
                <a:lnTo>
                  <a:pt x="1838224" y="48006"/>
                </a:lnTo>
                <a:lnTo>
                  <a:pt x="1802130" y="48006"/>
                </a:lnTo>
                <a:lnTo>
                  <a:pt x="1802130" y="28194"/>
                </a:lnTo>
                <a:lnTo>
                  <a:pt x="1838224" y="28194"/>
                </a:lnTo>
                <a:lnTo>
                  <a:pt x="1837223" y="23252"/>
                </a:lnTo>
                <a:lnTo>
                  <a:pt x="1829038" y="11144"/>
                </a:lnTo>
                <a:lnTo>
                  <a:pt x="1816923" y="2988"/>
                </a:lnTo>
                <a:lnTo>
                  <a:pt x="1802130" y="0"/>
                </a:lnTo>
                <a:close/>
              </a:path>
              <a:path w="1840229" h="76200">
                <a:moveTo>
                  <a:pt x="74206" y="28194"/>
                </a:moveTo>
                <a:lnTo>
                  <a:pt x="38100" y="28194"/>
                </a:lnTo>
                <a:lnTo>
                  <a:pt x="38100" y="48006"/>
                </a:lnTo>
                <a:lnTo>
                  <a:pt x="74206" y="48006"/>
                </a:lnTo>
                <a:lnTo>
                  <a:pt x="76200" y="38100"/>
                </a:lnTo>
                <a:lnTo>
                  <a:pt x="74206" y="28194"/>
                </a:lnTo>
                <a:close/>
              </a:path>
              <a:path w="1840229" h="76200">
                <a:moveTo>
                  <a:pt x="1766023" y="28194"/>
                </a:moveTo>
                <a:lnTo>
                  <a:pt x="74206" y="28194"/>
                </a:lnTo>
                <a:lnTo>
                  <a:pt x="76200" y="38100"/>
                </a:lnTo>
                <a:lnTo>
                  <a:pt x="74206" y="48006"/>
                </a:lnTo>
                <a:lnTo>
                  <a:pt x="1766023" y="48006"/>
                </a:lnTo>
                <a:lnTo>
                  <a:pt x="1764030" y="38100"/>
                </a:lnTo>
                <a:lnTo>
                  <a:pt x="1766023" y="28194"/>
                </a:lnTo>
                <a:close/>
              </a:path>
              <a:path w="1840229" h="76200">
                <a:moveTo>
                  <a:pt x="1838224" y="28194"/>
                </a:moveTo>
                <a:lnTo>
                  <a:pt x="1802130" y="28194"/>
                </a:lnTo>
                <a:lnTo>
                  <a:pt x="1802130" y="48006"/>
                </a:lnTo>
                <a:lnTo>
                  <a:pt x="1838224" y="48006"/>
                </a:lnTo>
                <a:lnTo>
                  <a:pt x="1840230" y="38100"/>
                </a:lnTo>
                <a:lnTo>
                  <a:pt x="1838224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99666" y="2492501"/>
            <a:ext cx="1948180" cy="76200"/>
          </a:xfrm>
          <a:custGeom>
            <a:avLst/>
            <a:gdLst/>
            <a:ahLst/>
            <a:cxnLst/>
            <a:rect l="l" t="t" r="r" b="b"/>
            <a:pathLst>
              <a:path w="1948179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6"/>
                </a:lnTo>
                <a:lnTo>
                  <a:pt x="38100" y="48006"/>
                </a:lnTo>
                <a:lnTo>
                  <a:pt x="38100" y="28194"/>
                </a:lnTo>
                <a:lnTo>
                  <a:pt x="74206" y="2819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948179" h="76200">
                <a:moveTo>
                  <a:pt x="1910080" y="0"/>
                </a:moveTo>
                <a:lnTo>
                  <a:pt x="1895232" y="2988"/>
                </a:lnTo>
                <a:lnTo>
                  <a:pt x="1883124" y="11144"/>
                </a:lnTo>
                <a:lnTo>
                  <a:pt x="1874968" y="23252"/>
                </a:lnTo>
                <a:lnTo>
                  <a:pt x="1871980" y="38100"/>
                </a:lnTo>
                <a:lnTo>
                  <a:pt x="1874968" y="52947"/>
                </a:lnTo>
                <a:lnTo>
                  <a:pt x="1883124" y="65055"/>
                </a:lnTo>
                <a:lnTo>
                  <a:pt x="1895232" y="73211"/>
                </a:lnTo>
                <a:lnTo>
                  <a:pt x="1910080" y="76200"/>
                </a:lnTo>
                <a:lnTo>
                  <a:pt x="1924927" y="73211"/>
                </a:lnTo>
                <a:lnTo>
                  <a:pt x="1937035" y="65055"/>
                </a:lnTo>
                <a:lnTo>
                  <a:pt x="1945191" y="52947"/>
                </a:lnTo>
                <a:lnTo>
                  <a:pt x="1946186" y="48006"/>
                </a:lnTo>
                <a:lnTo>
                  <a:pt x="1910080" y="48006"/>
                </a:lnTo>
                <a:lnTo>
                  <a:pt x="1910080" y="28194"/>
                </a:lnTo>
                <a:lnTo>
                  <a:pt x="1946186" y="28194"/>
                </a:lnTo>
                <a:lnTo>
                  <a:pt x="1945191" y="23252"/>
                </a:lnTo>
                <a:lnTo>
                  <a:pt x="1937035" y="11144"/>
                </a:lnTo>
                <a:lnTo>
                  <a:pt x="1924927" y="2988"/>
                </a:lnTo>
                <a:lnTo>
                  <a:pt x="1910080" y="0"/>
                </a:lnTo>
                <a:close/>
              </a:path>
              <a:path w="1948179" h="76200">
                <a:moveTo>
                  <a:pt x="74206" y="28194"/>
                </a:moveTo>
                <a:lnTo>
                  <a:pt x="38100" y="28194"/>
                </a:lnTo>
                <a:lnTo>
                  <a:pt x="38100" y="48006"/>
                </a:lnTo>
                <a:lnTo>
                  <a:pt x="74206" y="48006"/>
                </a:lnTo>
                <a:lnTo>
                  <a:pt x="76200" y="38100"/>
                </a:lnTo>
                <a:lnTo>
                  <a:pt x="74206" y="28194"/>
                </a:lnTo>
                <a:close/>
              </a:path>
              <a:path w="1948179" h="76200">
                <a:moveTo>
                  <a:pt x="1873973" y="28194"/>
                </a:moveTo>
                <a:lnTo>
                  <a:pt x="74206" y="28194"/>
                </a:lnTo>
                <a:lnTo>
                  <a:pt x="76200" y="38100"/>
                </a:lnTo>
                <a:lnTo>
                  <a:pt x="74206" y="48006"/>
                </a:lnTo>
                <a:lnTo>
                  <a:pt x="1873973" y="48006"/>
                </a:lnTo>
                <a:lnTo>
                  <a:pt x="1871980" y="38100"/>
                </a:lnTo>
                <a:lnTo>
                  <a:pt x="1873973" y="28194"/>
                </a:lnTo>
                <a:close/>
              </a:path>
              <a:path w="1948179" h="76200">
                <a:moveTo>
                  <a:pt x="1946186" y="28194"/>
                </a:moveTo>
                <a:lnTo>
                  <a:pt x="1910080" y="28194"/>
                </a:lnTo>
                <a:lnTo>
                  <a:pt x="1910080" y="48006"/>
                </a:lnTo>
                <a:lnTo>
                  <a:pt x="1946186" y="48006"/>
                </a:lnTo>
                <a:lnTo>
                  <a:pt x="1948180" y="38100"/>
                </a:lnTo>
                <a:lnTo>
                  <a:pt x="1946186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899666" y="2774442"/>
            <a:ext cx="2164715" cy="76200"/>
          </a:xfrm>
          <a:custGeom>
            <a:avLst/>
            <a:gdLst/>
            <a:ahLst/>
            <a:cxnLst/>
            <a:rect l="l" t="t" r="r" b="b"/>
            <a:pathLst>
              <a:path w="216471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6"/>
                </a:lnTo>
                <a:lnTo>
                  <a:pt x="38100" y="48006"/>
                </a:lnTo>
                <a:lnTo>
                  <a:pt x="38100" y="28194"/>
                </a:lnTo>
                <a:lnTo>
                  <a:pt x="74206" y="2819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2164715" h="76200">
                <a:moveTo>
                  <a:pt x="2126107" y="0"/>
                </a:moveTo>
                <a:lnTo>
                  <a:pt x="2111259" y="2988"/>
                </a:lnTo>
                <a:lnTo>
                  <a:pt x="2099151" y="11144"/>
                </a:lnTo>
                <a:lnTo>
                  <a:pt x="2090995" y="23252"/>
                </a:lnTo>
                <a:lnTo>
                  <a:pt x="2088007" y="38100"/>
                </a:lnTo>
                <a:lnTo>
                  <a:pt x="2090995" y="52947"/>
                </a:lnTo>
                <a:lnTo>
                  <a:pt x="2099151" y="65055"/>
                </a:lnTo>
                <a:lnTo>
                  <a:pt x="2111259" y="73211"/>
                </a:lnTo>
                <a:lnTo>
                  <a:pt x="2126107" y="76200"/>
                </a:lnTo>
                <a:lnTo>
                  <a:pt x="2140954" y="73211"/>
                </a:lnTo>
                <a:lnTo>
                  <a:pt x="2153062" y="65055"/>
                </a:lnTo>
                <a:lnTo>
                  <a:pt x="2161218" y="52947"/>
                </a:lnTo>
                <a:lnTo>
                  <a:pt x="2162213" y="48006"/>
                </a:lnTo>
                <a:lnTo>
                  <a:pt x="2126107" y="48006"/>
                </a:lnTo>
                <a:lnTo>
                  <a:pt x="2126107" y="28194"/>
                </a:lnTo>
                <a:lnTo>
                  <a:pt x="2162213" y="28194"/>
                </a:lnTo>
                <a:lnTo>
                  <a:pt x="2161218" y="23252"/>
                </a:lnTo>
                <a:lnTo>
                  <a:pt x="2153062" y="11144"/>
                </a:lnTo>
                <a:lnTo>
                  <a:pt x="2140954" y="2988"/>
                </a:lnTo>
                <a:lnTo>
                  <a:pt x="2126107" y="0"/>
                </a:lnTo>
                <a:close/>
              </a:path>
              <a:path w="2164715" h="76200">
                <a:moveTo>
                  <a:pt x="74206" y="28194"/>
                </a:moveTo>
                <a:lnTo>
                  <a:pt x="38100" y="28194"/>
                </a:lnTo>
                <a:lnTo>
                  <a:pt x="38100" y="48006"/>
                </a:lnTo>
                <a:lnTo>
                  <a:pt x="74206" y="48006"/>
                </a:lnTo>
                <a:lnTo>
                  <a:pt x="76200" y="38100"/>
                </a:lnTo>
                <a:lnTo>
                  <a:pt x="74206" y="28194"/>
                </a:lnTo>
                <a:close/>
              </a:path>
              <a:path w="2164715" h="76200">
                <a:moveTo>
                  <a:pt x="2090000" y="28194"/>
                </a:moveTo>
                <a:lnTo>
                  <a:pt x="74206" y="28194"/>
                </a:lnTo>
                <a:lnTo>
                  <a:pt x="76200" y="38100"/>
                </a:lnTo>
                <a:lnTo>
                  <a:pt x="74206" y="48006"/>
                </a:lnTo>
                <a:lnTo>
                  <a:pt x="2090000" y="48006"/>
                </a:lnTo>
                <a:lnTo>
                  <a:pt x="2088007" y="38100"/>
                </a:lnTo>
                <a:lnTo>
                  <a:pt x="2090000" y="28194"/>
                </a:lnTo>
                <a:close/>
              </a:path>
              <a:path w="2164715" h="76200">
                <a:moveTo>
                  <a:pt x="2162213" y="28194"/>
                </a:moveTo>
                <a:lnTo>
                  <a:pt x="2126107" y="28194"/>
                </a:lnTo>
                <a:lnTo>
                  <a:pt x="2126107" y="48006"/>
                </a:lnTo>
                <a:lnTo>
                  <a:pt x="2162213" y="48006"/>
                </a:lnTo>
                <a:lnTo>
                  <a:pt x="2164207" y="38100"/>
                </a:lnTo>
                <a:lnTo>
                  <a:pt x="2162213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872988" y="896873"/>
            <a:ext cx="158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a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70011" y="772414"/>
            <a:ext cx="1625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b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898128" y="1618234"/>
            <a:ext cx="153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c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35571" y="1440941"/>
            <a:ext cx="163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d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33771" y="2550921"/>
            <a:ext cx="153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e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55532" y="2587244"/>
            <a:ext cx="1041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f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16404" y="1274445"/>
            <a:ext cx="158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a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96416" y="1771015"/>
            <a:ext cx="595630" cy="1230630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432434" algn="l"/>
              </a:tabLst>
            </a:pPr>
            <a:r>
              <a:rPr dirty="0" baseline="-7716" sz="2700">
                <a:latin typeface="돋움"/>
                <a:cs typeface="돋움"/>
              </a:rPr>
              <a:t>4	</a:t>
            </a:r>
            <a:r>
              <a:rPr dirty="0" sz="1800">
                <a:latin typeface="돋움"/>
                <a:cs typeface="돋움"/>
              </a:rPr>
              <a:t>b</a:t>
            </a:r>
            <a:endParaRPr sz="1800">
              <a:latin typeface="돋움"/>
              <a:cs typeface="돋움"/>
            </a:endParaRPr>
          </a:p>
          <a:p>
            <a:pPr marL="444500" indent="-431800">
              <a:lnSpc>
                <a:spcPct val="100000"/>
              </a:lnSpc>
              <a:spcBef>
                <a:spcPts val="345"/>
              </a:spcBef>
              <a:buAutoNum type="arabicPlain" startAt="7"/>
              <a:tabLst>
                <a:tab pos="444500" algn="l"/>
                <a:tab pos="445134" algn="l"/>
              </a:tabLst>
            </a:pPr>
            <a:r>
              <a:rPr dirty="0" baseline="1543" sz="2700">
                <a:latin typeface="돋움"/>
                <a:cs typeface="돋움"/>
              </a:rPr>
              <a:t>d</a:t>
            </a:r>
            <a:endParaRPr baseline="1543" sz="2700">
              <a:latin typeface="돋움"/>
              <a:cs typeface="돋움"/>
            </a:endParaRPr>
          </a:p>
          <a:p>
            <a:pPr marL="444500" indent="-431800">
              <a:lnSpc>
                <a:spcPct val="100000"/>
              </a:lnSpc>
              <a:spcBef>
                <a:spcPts val="105"/>
              </a:spcBef>
              <a:buAutoNum type="arabicPlain" startAt="7"/>
              <a:tabLst>
                <a:tab pos="444500" algn="l"/>
                <a:tab pos="445134" algn="l"/>
              </a:tabLst>
            </a:pPr>
            <a:r>
              <a:rPr dirty="0" baseline="1543" sz="2700">
                <a:latin typeface="돋움"/>
                <a:cs typeface="돋움"/>
              </a:rPr>
              <a:t>a</a:t>
            </a:r>
            <a:endParaRPr baseline="1543" sz="2700">
              <a:latin typeface="돋움"/>
              <a:cs typeface="돋움"/>
            </a:endParaRPr>
          </a:p>
          <a:p>
            <a:pPr marL="444500" indent="-431800">
              <a:lnSpc>
                <a:spcPct val="100000"/>
              </a:lnSpc>
              <a:spcBef>
                <a:spcPts val="55"/>
              </a:spcBef>
              <a:buAutoNum type="arabicPlain" startAt="7"/>
              <a:tabLst>
                <a:tab pos="444500" algn="l"/>
                <a:tab pos="445134" algn="l"/>
              </a:tabLst>
            </a:pPr>
            <a:r>
              <a:rPr dirty="0" sz="1800">
                <a:latin typeface="돋움"/>
                <a:cs typeface="돋움"/>
              </a:rPr>
              <a:t>e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42259" y="1274445"/>
            <a:ext cx="153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e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60165" y="1835022"/>
            <a:ext cx="163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d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74694" y="2060194"/>
            <a:ext cx="1041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f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07028" y="2339085"/>
            <a:ext cx="1625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b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62425" y="2636646"/>
            <a:ext cx="1041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f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8267" y="1665173"/>
            <a:ext cx="711200" cy="1003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돋움"/>
                <a:cs typeface="돋움"/>
              </a:rPr>
              <a:t>정렬된</a:t>
            </a:r>
            <a:endParaRPr sz="1800">
              <a:latin typeface="돋움"/>
              <a:cs typeface="돋움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돋움"/>
                <a:cs typeface="돋움"/>
              </a:rPr>
              <a:t>리스트</a:t>
            </a:r>
            <a:endParaRPr sz="1800">
              <a:latin typeface="돋움"/>
              <a:cs typeface="돋움"/>
            </a:endParaRPr>
          </a:p>
          <a:p>
            <a:pPr algn="ctr" marL="103505">
              <a:lnSpc>
                <a:spcPct val="100000"/>
              </a:lnSpc>
              <a:spcBef>
                <a:spcPts val="20"/>
              </a:spcBef>
            </a:pPr>
            <a:r>
              <a:rPr dirty="0" sz="2800" spc="-5">
                <a:latin typeface="돋움"/>
                <a:cs typeface="돋움"/>
              </a:rPr>
              <a:t>L</a:t>
            </a:r>
            <a:endParaRPr sz="2800">
              <a:latin typeface="돋움"/>
              <a:cs typeface="돋움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155953" y="1197102"/>
            <a:ext cx="2540635" cy="429895"/>
          </a:xfrm>
          <a:custGeom>
            <a:avLst/>
            <a:gdLst/>
            <a:ahLst/>
            <a:cxnLst/>
            <a:rect l="l" t="t" r="r" b="b"/>
            <a:pathLst>
              <a:path w="2540635" h="429894">
                <a:moveTo>
                  <a:pt x="0" y="429768"/>
                </a:moveTo>
                <a:lnTo>
                  <a:pt x="2540508" y="429768"/>
                </a:lnTo>
                <a:lnTo>
                  <a:pt x="2540508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8607932" y="2111451"/>
            <a:ext cx="1593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1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970778" y="1533525"/>
            <a:ext cx="514350" cy="769620"/>
          </a:xfrm>
          <a:custGeom>
            <a:avLst/>
            <a:gdLst/>
            <a:ahLst/>
            <a:cxnLst/>
            <a:rect l="l" t="t" r="r" b="b"/>
            <a:pathLst>
              <a:path w="514350" h="769619">
                <a:moveTo>
                  <a:pt x="98075" y="190008"/>
                </a:moveTo>
                <a:lnTo>
                  <a:pt x="87757" y="230504"/>
                </a:lnTo>
                <a:lnTo>
                  <a:pt x="73660" y="286638"/>
                </a:lnTo>
                <a:lnTo>
                  <a:pt x="60198" y="341629"/>
                </a:lnTo>
                <a:lnTo>
                  <a:pt x="47625" y="394970"/>
                </a:lnTo>
                <a:lnTo>
                  <a:pt x="35493" y="449072"/>
                </a:lnTo>
                <a:lnTo>
                  <a:pt x="25654" y="495426"/>
                </a:lnTo>
                <a:lnTo>
                  <a:pt x="16763" y="541527"/>
                </a:lnTo>
                <a:lnTo>
                  <a:pt x="9287" y="586994"/>
                </a:lnTo>
                <a:lnTo>
                  <a:pt x="2286" y="642365"/>
                </a:lnTo>
                <a:lnTo>
                  <a:pt x="0" y="690879"/>
                </a:lnTo>
                <a:lnTo>
                  <a:pt x="508" y="704850"/>
                </a:lnTo>
                <a:lnTo>
                  <a:pt x="9525" y="747902"/>
                </a:lnTo>
                <a:lnTo>
                  <a:pt x="9906" y="748411"/>
                </a:lnTo>
                <a:lnTo>
                  <a:pt x="10324" y="749173"/>
                </a:lnTo>
                <a:lnTo>
                  <a:pt x="26288" y="766572"/>
                </a:lnTo>
                <a:lnTo>
                  <a:pt x="26670" y="766952"/>
                </a:lnTo>
                <a:lnTo>
                  <a:pt x="27177" y="767079"/>
                </a:lnTo>
                <a:lnTo>
                  <a:pt x="27686" y="767334"/>
                </a:lnTo>
                <a:lnTo>
                  <a:pt x="31242" y="768603"/>
                </a:lnTo>
                <a:lnTo>
                  <a:pt x="31496" y="768603"/>
                </a:lnTo>
                <a:lnTo>
                  <a:pt x="31876" y="768730"/>
                </a:lnTo>
                <a:lnTo>
                  <a:pt x="35433" y="769365"/>
                </a:lnTo>
                <a:lnTo>
                  <a:pt x="35941" y="769492"/>
                </a:lnTo>
                <a:lnTo>
                  <a:pt x="36957" y="769492"/>
                </a:lnTo>
                <a:lnTo>
                  <a:pt x="45720" y="768985"/>
                </a:lnTo>
                <a:lnTo>
                  <a:pt x="46482" y="768985"/>
                </a:lnTo>
                <a:lnTo>
                  <a:pt x="46862" y="768858"/>
                </a:lnTo>
                <a:lnTo>
                  <a:pt x="58038" y="766190"/>
                </a:lnTo>
                <a:lnTo>
                  <a:pt x="70358" y="761491"/>
                </a:lnTo>
                <a:lnTo>
                  <a:pt x="80039" y="756920"/>
                </a:lnTo>
                <a:lnTo>
                  <a:pt x="37846" y="756920"/>
                </a:lnTo>
                <a:lnTo>
                  <a:pt x="36322" y="756792"/>
                </a:lnTo>
                <a:lnTo>
                  <a:pt x="36911" y="756758"/>
                </a:lnTo>
                <a:lnTo>
                  <a:pt x="35636" y="756538"/>
                </a:lnTo>
                <a:lnTo>
                  <a:pt x="35179" y="756538"/>
                </a:lnTo>
                <a:lnTo>
                  <a:pt x="34162" y="756285"/>
                </a:lnTo>
                <a:lnTo>
                  <a:pt x="34445" y="756285"/>
                </a:lnTo>
                <a:lnTo>
                  <a:pt x="33711" y="756030"/>
                </a:lnTo>
                <a:lnTo>
                  <a:pt x="33274" y="756030"/>
                </a:lnTo>
                <a:lnTo>
                  <a:pt x="31876" y="755396"/>
                </a:lnTo>
                <a:lnTo>
                  <a:pt x="32332" y="755396"/>
                </a:lnTo>
                <a:lnTo>
                  <a:pt x="29319" y="753363"/>
                </a:lnTo>
                <a:lnTo>
                  <a:pt x="28956" y="753363"/>
                </a:lnTo>
                <a:lnTo>
                  <a:pt x="27812" y="752348"/>
                </a:lnTo>
                <a:lnTo>
                  <a:pt x="28014" y="752348"/>
                </a:lnTo>
                <a:lnTo>
                  <a:pt x="25071" y="749173"/>
                </a:lnTo>
                <a:lnTo>
                  <a:pt x="24130" y="748157"/>
                </a:lnTo>
                <a:lnTo>
                  <a:pt x="24416" y="748157"/>
                </a:lnTo>
                <a:lnTo>
                  <a:pt x="21481" y="743203"/>
                </a:lnTo>
                <a:lnTo>
                  <a:pt x="21336" y="743203"/>
                </a:lnTo>
                <a:lnTo>
                  <a:pt x="21035" y="742502"/>
                </a:lnTo>
                <a:lnTo>
                  <a:pt x="20994" y="742314"/>
                </a:lnTo>
                <a:lnTo>
                  <a:pt x="18161" y="734949"/>
                </a:lnTo>
                <a:lnTo>
                  <a:pt x="15854" y="725932"/>
                </a:lnTo>
                <a:lnTo>
                  <a:pt x="14224" y="715645"/>
                </a:lnTo>
                <a:lnTo>
                  <a:pt x="13305" y="704850"/>
                </a:lnTo>
                <a:lnTo>
                  <a:pt x="13183" y="703072"/>
                </a:lnTo>
                <a:lnTo>
                  <a:pt x="12719" y="690879"/>
                </a:lnTo>
                <a:lnTo>
                  <a:pt x="12839" y="675766"/>
                </a:lnTo>
                <a:lnTo>
                  <a:pt x="16891" y="625348"/>
                </a:lnTo>
                <a:lnTo>
                  <a:pt x="22098" y="586486"/>
                </a:lnTo>
                <a:lnTo>
                  <a:pt x="29337" y="543687"/>
                </a:lnTo>
                <a:lnTo>
                  <a:pt x="38100" y="497839"/>
                </a:lnTo>
                <a:lnTo>
                  <a:pt x="48625" y="448563"/>
                </a:lnTo>
                <a:lnTo>
                  <a:pt x="59944" y="397890"/>
                </a:lnTo>
                <a:lnTo>
                  <a:pt x="72517" y="344550"/>
                </a:lnTo>
                <a:lnTo>
                  <a:pt x="86106" y="289687"/>
                </a:lnTo>
                <a:lnTo>
                  <a:pt x="100075" y="233552"/>
                </a:lnTo>
                <a:lnTo>
                  <a:pt x="110391" y="193166"/>
                </a:lnTo>
                <a:lnTo>
                  <a:pt x="98075" y="190008"/>
                </a:lnTo>
                <a:close/>
              </a:path>
              <a:path w="514350" h="769619">
                <a:moveTo>
                  <a:pt x="36911" y="756758"/>
                </a:moveTo>
                <a:lnTo>
                  <a:pt x="36322" y="756792"/>
                </a:lnTo>
                <a:lnTo>
                  <a:pt x="37846" y="756920"/>
                </a:lnTo>
                <a:lnTo>
                  <a:pt x="36911" y="756758"/>
                </a:lnTo>
                <a:close/>
              </a:path>
              <a:path w="514350" h="769619">
                <a:moveTo>
                  <a:pt x="44991" y="756290"/>
                </a:moveTo>
                <a:lnTo>
                  <a:pt x="36911" y="756758"/>
                </a:lnTo>
                <a:lnTo>
                  <a:pt x="37846" y="756920"/>
                </a:lnTo>
                <a:lnTo>
                  <a:pt x="80039" y="756920"/>
                </a:lnTo>
                <a:lnTo>
                  <a:pt x="80846" y="756538"/>
                </a:lnTo>
                <a:lnTo>
                  <a:pt x="43942" y="756538"/>
                </a:lnTo>
                <a:lnTo>
                  <a:pt x="44991" y="756290"/>
                </a:lnTo>
                <a:close/>
              </a:path>
              <a:path w="514350" h="769619">
                <a:moveTo>
                  <a:pt x="34162" y="756285"/>
                </a:moveTo>
                <a:lnTo>
                  <a:pt x="35179" y="756538"/>
                </a:lnTo>
                <a:lnTo>
                  <a:pt x="34725" y="756381"/>
                </a:lnTo>
                <a:lnTo>
                  <a:pt x="34162" y="756285"/>
                </a:lnTo>
                <a:close/>
              </a:path>
              <a:path w="514350" h="769619">
                <a:moveTo>
                  <a:pt x="34725" y="756381"/>
                </a:moveTo>
                <a:lnTo>
                  <a:pt x="35179" y="756538"/>
                </a:lnTo>
                <a:lnTo>
                  <a:pt x="35636" y="756538"/>
                </a:lnTo>
                <a:lnTo>
                  <a:pt x="34725" y="756381"/>
                </a:lnTo>
                <a:close/>
              </a:path>
              <a:path w="514350" h="769619">
                <a:moveTo>
                  <a:pt x="45085" y="756285"/>
                </a:moveTo>
                <a:lnTo>
                  <a:pt x="43942" y="756538"/>
                </a:lnTo>
                <a:lnTo>
                  <a:pt x="45085" y="756285"/>
                </a:lnTo>
                <a:close/>
              </a:path>
              <a:path w="514350" h="769619">
                <a:moveTo>
                  <a:pt x="81384" y="756285"/>
                </a:moveTo>
                <a:lnTo>
                  <a:pt x="45060" y="756290"/>
                </a:lnTo>
                <a:lnTo>
                  <a:pt x="43942" y="756538"/>
                </a:lnTo>
                <a:lnTo>
                  <a:pt x="80846" y="756538"/>
                </a:lnTo>
                <a:lnTo>
                  <a:pt x="81384" y="756285"/>
                </a:lnTo>
                <a:close/>
              </a:path>
              <a:path w="514350" h="769619">
                <a:moveTo>
                  <a:pt x="34445" y="756285"/>
                </a:moveTo>
                <a:lnTo>
                  <a:pt x="34162" y="756285"/>
                </a:lnTo>
                <a:lnTo>
                  <a:pt x="34725" y="756381"/>
                </a:lnTo>
                <a:lnTo>
                  <a:pt x="34445" y="756285"/>
                </a:lnTo>
                <a:close/>
              </a:path>
              <a:path w="514350" h="769619">
                <a:moveTo>
                  <a:pt x="163322" y="0"/>
                </a:moveTo>
                <a:lnTo>
                  <a:pt x="157861" y="11429"/>
                </a:lnTo>
                <a:lnTo>
                  <a:pt x="259714" y="60198"/>
                </a:lnTo>
                <a:lnTo>
                  <a:pt x="292226" y="76708"/>
                </a:lnTo>
                <a:lnTo>
                  <a:pt x="353187" y="110362"/>
                </a:lnTo>
                <a:lnTo>
                  <a:pt x="394081" y="136398"/>
                </a:lnTo>
                <a:lnTo>
                  <a:pt x="429895" y="163322"/>
                </a:lnTo>
                <a:lnTo>
                  <a:pt x="459486" y="191262"/>
                </a:lnTo>
                <a:lnTo>
                  <a:pt x="487425" y="229997"/>
                </a:lnTo>
                <a:lnTo>
                  <a:pt x="500634" y="270890"/>
                </a:lnTo>
                <a:lnTo>
                  <a:pt x="501323" y="280542"/>
                </a:lnTo>
                <a:lnTo>
                  <a:pt x="501276" y="286638"/>
                </a:lnTo>
                <a:lnTo>
                  <a:pt x="491744" y="328167"/>
                </a:lnTo>
                <a:lnTo>
                  <a:pt x="466089" y="374776"/>
                </a:lnTo>
                <a:lnTo>
                  <a:pt x="440944" y="410463"/>
                </a:lnTo>
                <a:lnTo>
                  <a:pt x="410591" y="448563"/>
                </a:lnTo>
                <a:lnTo>
                  <a:pt x="376300" y="488061"/>
                </a:lnTo>
                <a:lnTo>
                  <a:pt x="338836" y="528065"/>
                </a:lnTo>
                <a:lnTo>
                  <a:pt x="279146" y="586994"/>
                </a:lnTo>
                <a:lnTo>
                  <a:pt x="238760" y="624204"/>
                </a:lnTo>
                <a:lnTo>
                  <a:pt x="198627" y="658622"/>
                </a:lnTo>
                <a:lnTo>
                  <a:pt x="160147" y="689483"/>
                </a:lnTo>
                <a:lnTo>
                  <a:pt x="124333" y="715645"/>
                </a:lnTo>
                <a:lnTo>
                  <a:pt x="77850" y="743965"/>
                </a:lnTo>
                <a:lnTo>
                  <a:pt x="44991" y="756290"/>
                </a:lnTo>
                <a:lnTo>
                  <a:pt x="81384" y="756285"/>
                </a:lnTo>
                <a:lnTo>
                  <a:pt x="84074" y="755014"/>
                </a:lnTo>
                <a:lnTo>
                  <a:pt x="131825" y="725932"/>
                </a:lnTo>
                <a:lnTo>
                  <a:pt x="168021" y="699515"/>
                </a:lnTo>
                <a:lnTo>
                  <a:pt x="206883" y="668401"/>
                </a:lnTo>
                <a:lnTo>
                  <a:pt x="247142" y="633602"/>
                </a:lnTo>
                <a:lnTo>
                  <a:pt x="288036" y="596138"/>
                </a:lnTo>
                <a:lnTo>
                  <a:pt x="328422" y="556895"/>
                </a:lnTo>
                <a:lnTo>
                  <a:pt x="367284" y="516636"/>
                </a:lnTo>
                <a:lnTo>
                  <a:pt x="403606" y="476503"/>
                </a:lnTo>
                <a:lnTo>
                  <a:pt x="436372" y="437007"/>
                </a:lnTo>
                <a:lnTo>
                  <a:pt x="464693" y="399414"/>
                </a:lnTo>
                <a:lnTo>
                  <a:pt x="487425" y="364363"/>
                </a:lnTo>
                <a:lnTo>
                  <a:pt x="509016" y="318262"/>
                </a:lnTo>
                <a:lnTo>
                  <a:pt x="514096" y="280542"/>
                </a:lnTo>
                <a:lnTo>
                  <a:pt x="513207" y="268732"/>
                </a:lnTo>
                <a:lnTo>
                  <a:pt x="498475" y="223774"/>
                </a:lnTo>
                <a:lnTo>
                  <a:pt x="468630" y="182372"/>
                </a:lnTo>
                <a:lnTo>
                  <a:pt x="437896" y="153415"/>
                </a:lnTo>
                <a:lnTo>
                  <a:pt x="401193" y="125857"/>
                </a:lnTo>
                <a:lnTo>
                  <a:pt x="359410" y="99313"/>
                </a:lnTo>
                <a:lnTo>
                  <a:pt x="297942" y="65404"/>
                </a:lnTo>
                <a:lnTo>
                  <a:pt x="197612" y="16128"/>
                </a:lnTo>
                <a:lnTo>
                  <a:pt x="163322" y="0"/>
                </a:lnTo>
                <a:close/>
              </a:path>
              <a:path w="514350" h="769619">
                <a:moveTo>
                  <a:pt x="31876" y="755396"/>
                </a:moveTo>
                <a:lnTo>
                  <a:pt x="33274" y="756030"/>
                </a:lnTo>
                <a:lnTo>
                  <a:pt x="32812" y="755719"/>
                </a:lnTo>
                <a:lnTo>
                  <a:pt x="31876" y="755396"/>
                </a:lnTo>
                <a:close/>
              </a:path>
              <a:path w="514350" h="769619">
                <a:moveTo>
                  <a:pt x="32812" y="755719"/>
                </a:moveTo>
                <a:lnTo>
                  <a:pt x="33274" y="756030"/>
                </a:lnTo>
                <a:lnTo>
                  <a:pt x="33711" y="756030"/>
                </a:lnTo>
                <a:lnTo>
                  <a:pt x="32812" y="755719"/>
                </a:lnTo>
                <a:close/>
              </a:path>
              <a:path w="514350" h="769619">
                <a:moveTo>
                  <a:pt x="32332" y="755396"/>
                </a:moveTo>
                <a:lnTo>
                  <a:pt x="31876" y="755396"/>
                </a:lnTo>
                <a:lnTo>
                  <a:pt x="32812" y="755719"/>
                </a:lnTo>
                <a:lnTo>
                  <a:pt x="32332" y="755396"/>
                </a:lnTo>
                <a:close/>
              </a:path>
              <a:path w="514350" h="769619">
                <a:moveTo>
                  <a:pt x="27812" y="752348"/>
                </a:moveTo>
                <a:lnTo>
                  <a:pt x="28956" y="753363"/>
                </a:lnTo>
                <a:lnTo>
                  <a:pt x="28350" y="752710"/>
                </a:lnTo>
                <a:lnTo>
                  <a:pt x="27812" y="752348"/>
                </a:lnTo>
                <a:close/>
              </a:path>
              <a:path w="514350" h="769619">
                <a:moveTo>
                  <a:pt x="28350" y="752710"/>
                </a:moveTo>
                <a:lnTo>
                  <a:pt x="28956" y="753363"/>
                </a:lnTo>
                <a:lnTo>
                  <a:pt x="29319" y="753363"/>
                </a:lnTo>
                <a:lnTo>
                  <a:pt x="28350" y="752710"/>
                </a:lnTo>
                <a:close/>
              </a:path>
              <a:path w="514350" h="769619">
                <a:moveTo>
                  <a:pt x="28014" y="752348"/>
                </a:moveTo>
                <a:lnTo>
                  <a:pt x="27812" y="752348"/>
                </a:lnTo>
                <a:lnTo>
                  <a:pt x="28350" y="752710"/>
                </a:lnTo>
                <a:lnTo>
                  <a:pt x="28014" y="752348"/>
                </a:lnTo>
                <a:close/>
              </a:path>
              <a:path w="514350" h="769619">
                <a:moveTo>
                  <a:pt x="24130" y="748157"/>
                </a:moveTo>
                <a:lnTo>
                  <a:pt x="25019" y="749173"/>
                </a:lnTo>
                <a:lnTo>
                  <a:pt x="24925" y="749015"/>
                </a:lnTo>
                <a:lnTo>
                  <a:pt x="24130" y="748157"/>
                </a:lnTo>
                <a:close/>
              </a:path>
              <a:path w="514350" h="769619">
                <a:moveTo>
                  <a:pt x="24925" y="749015"/>
                </a:moveTo>
                <a:lnTo>
                  <a:pt x="25019" y="749173"/>
                </a:lnTo>
                <a:lnTo>
                  <a:pt x="24925" y="749015"/>
                </a:lnTo>
                <a:close/>
              </a:path>
              <a:path w="514350" h="769619">
                <a:moveTo>
                  <a:pt x="24416" y="748157"/>
                </a:moveTo>
                <a:lnTo>
                  <a:pt x="24130" y="748157"/>
                </a:lnTo>
                <a:lnTo>
                  <a:pt x="24925" y="749015"/>
                </a:lnTo>
                <a:lnTo>
                  <a:pt x="24416" y="748157"/>
                </a:lnTo>
                <a:close/>
              </a:path>
              <a:path w="514350" h="769619">
                <a:moveTo>
                  <a:pt x="20955" y="742314"/>
                </a:moveTo>
                <a:lnTo>
                  <a:pt x="21336" y="743203"/>
                </a:lnTo>
                <a:lnTo>
                  <a:pt x="21066" y="742502"/>
                </a:lnTo>
                <a:lnTo>
                  <a:pt x="20955" y="742314"/>
                </a:lnTo>
                <a:close/>
              </a:path>
              <a:path w="514350" h="769619">
                <a:moveTo>
                  <a:pt x="21066" y="742502"/>
                </a:moveTo>
                <a:lnTo>
                  <a:pt x="21336" y="743203"/>
                </a:lnTo>
                <a:lnTo>
                  <a:pt x="21481" y="743203"/>
                </a:lnTo>
                <a:lnTo>
                  <a:pt x="21066" y="742502"/>
                </a:lnTo>
                <a:close/>
              </a:path>
              <a:path w="514350" h="769619">
                <a:moveTo>
                  <a:pt x="20994" y="742314"/>
                </a:moveTo>
                <a:lnTo>
                  <a:pt x="21066" y="742502"/>
                </a:lnTo>
                <a:lnTo>
                  <a:pt x="20994" y="742314"/>
                </a:lnTo>
                <a:close/>
              </a:path>
              <a:path w="514350" h="769619">
                <a:moveTo>
                  <a:pt x="136038" y="177673"/>
                </a:moveTo>
                <a:lnTo>
                  <a:pt x="101219" y="177673"/>
                </a:lnTo>
                <a:lnTo>
                  <a:pt x="113537" y="180848"/>
                </a:lnTo>
                <a:lnTo>
                  <a:pt x="110391" y="193166"/>
                </a:lnTo>
                <a:lnTo>
                  <a:pt x="141097" y="201040"/>
                </a:lnTo>
                <a:lnTo>
                  <a:pt x="136038" y="177673"/>
                </a:lnTo>
                <a:close/>
              </a:path>
              <a:path w="514350" h="769619">
                <a:moveTo>
                  <a:pt x="101219" y="177673"/>
                </a:moveTo>
                <a:lnTo>
                  <a:pt x="98075" y="190008"/>
                </a:lnTo>
                <a:lnTo>
                  <a:pt x="110391" y="193166"/>
                </a:lnTo>
                <a:lnTo>
                  <a:pt x="113537" y="180848"/>
                </a:lnTo>
                <a:lnTo>
                  <a:pt x="101219" y="177673"/>
                </a:lnTo>
                <a:close/>
              </a:path>
              <a:path w="514350" h="769619">
                <a:moveTo>
                  <a:pt x="123062" y="117728"/>
                </a:moveTo>
                <a:lnTo>
                  <a:pt x="67310" y="182117"/>
                </a:lnTo>
                <a:lnTo>
                  <a:pt x="98075" y="190008"/>
                </a:lnTo>
                <a:lnTo>
                  <a:pt x="101219" y="177673"/>
                </a:lnTo>
                <a:lnTo>
                  <a:pt x="136038" y="177673"/>
                </a:lnTo>
                <a:lnTo>
                  <a:pt x="123062" y="1177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454521" y="1300098"/>
            <a:ext cx="158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2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12738" y="2148027"/>
            <a:ext cx="1593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3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209157" y="2609443"/>
            <a:ext cx="1915795" cy="1223010"/>
          </a:xfrm>
          <a:prstGeom prst="rect">
            <a:avLst/>
          </a:prstGeom>
        </p:spPr>
        <p:txBody>
          <a:bodyPr wrap="square" lIns="0" tIns="153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dirty="0" sz="2000">
                <a:latin typeface="돋움"/>
                <a:cs typeface="돋움"/>
              </a:rPr>
              <a:t>사이클</a:t>
            </a:r>
            <a:r>
              <a:rPr dirty="0" sz="2000" spc="-8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a-d-e-a</a:t>
            </a:r>
            <a:endParaRPr sz="2000">
              <a:latin typeface="돋움"/>
              <a:cs typeface="돋움"/>
            </a:endParaRPr>
          </a:p>
          <a:p>
            <a:pPr marL="182880">
              <a:lnSpc>
                <a:spcPct val="100000"/>
              </a:lnSpc>
              <a:spcBef>
                <a:spcPts val="1115"/>
              </a:spcBef>
            </a:pPr>
            <a:r>
              <a:rPr dirty="0" sz="2000">
                <a:solidFill>
                  <a:srgbClr val="FF0000"/>
                </a:solidFill>
                <a:latin typeface="돋움"/>
                <a:cs typeface="돋움"/>
              </a:rPr>
              <a:t>선분</a:t>
            </a:r>
            <a:r>
              <a:rPr dirty="0" sz="2000" spc="-20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돋움"/>
                <a:cs typeface="돋움"/>
              </a:rPr>
              <a:t>(a,e)</a:t>
            </a:r>
            <a:endParaRPr sz="2000">
              <a:latin typeface="돋움"/>
              <a:cs typeface="돋움"/>
            </a:endParaRPr>
          </a:p>
          <a:p>
            <a:pPr marL="182880">
              <a:lnSpc>
                <a:spcPct val="100000"/>
              </a:lnSpc>
            </a:pPr>
            <a:r>
              <a:rPr dirty="0" sz="2000">
                <a:solidFill>
                  <a:srgbClr val="FF0000"/>
                </a:solidFill>
                <a:latin typeface="돋움"/>
                <a:cs typeface="돋움"/>
              </a:rPr>
              <a:t>버림</a:t>
            </a:r>
            <a:endParaRPr sz="20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41847" y="771144"/>
            <a:ext cx="199643" cy="199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23047" y="652272"/>
            <a:ext cx="199643" cy="199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27647" y="1380744"/>
            <a:ext cx="199643" cy="1996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37047" y="2066544"/>
            <a:ext cx="199643" cy="1996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308847" y="1348739"/>
            <a:ext cx="199643" cy="1996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00416" y="2066544"/>
            <a:ext cx="199643" cy="1996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05678" y="933450"/>
            <a:ext cx="558800" cy="482600"/>
          </a:xfrm>
          <a:custGeom>
            <a:avLst/>
            <a:gdLst/>
            <a:ahLst/>
            <a:cxnLst/>
            <a:rect l="l" t="t" r="r" b="b"/>
            <a:pathLst>
              <a:path w="558800" h="482600">
                <a:moveTo>
                  <a:pt x="0" y="0"/>
                </a:moveTo>
                <a:lnTo>
                  <a:pt x="558546" y="48234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00878" y="1543050"/>
            <a:ext cx="863600" cy="558800"/>
          </a:xfrm>
          <a:custGeom>
            <a:avLst/>
            <a:gdLst/>
            <a:ahLst/>
            <a:cxnLst/>
            <a:rect l="l" t="t" r="r" b="b"/>
            <a:pathLst>
              <a:path w="863600" h="558800">
                <a:moveTo>
                  <a:pt x="863346" y="0"/>
                </a:moveTo>
                <a:lnTo>
                  <a:pt x="0" y="55854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36108" y="932688"/>
            <a:ext cx="241300" cy="1141730"/>
          </a:xfrm>
          <a:custGeom>
            <a:avLst/>
            <a:gdLst/>
            <a:ahLst/>
            <a:cxnLst/>
            <a:rect l="l" t="t" r="r" b="b"/>
            <a:pathLst>
              <a:path w="241300" h="1141730">
                <a:moveTo>
                  <a:pt x="241172" y="0"/>
                </a:moveTo>
                <a:lnTo>
                  <a:pt x="0" y="1141729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516623" y="1479803"/>
            <a:ext cx="1419225" cy="622300"/>
          </a:xfrm>
          <a:custGeom>
            <a:avLst/>
            <a:gdLst/>
            <a:ahLst/>
            <a:cxnLst/>
            <a:rect l="l" t="t" r="r" b="b"/>
            <a:pathLst>
              <a:path w="1419225" h="622300">
                <a:moveTo>
                  <a:pt x="0" y="0"/>
                </a:moveTo>
                <a:lnTo>
                  <a:pt x="1419225" y="622173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26023" y="2165604"/>
            <a:ext cx="2383790" cy="0"/>
          </a:xfrm>
          <a:custGeom>
            <a:avLst/>
            <a:gdLst/>
            <a:ahLst/>
            <a:cxnLst/>
            <a:rect l="l" t="t" r="r" b="b"/>
            <a:pathLst>
              <a:path w="2383790" h="0">
                <a:moveTo>
                  <a:pt x="0" y="0"/>
                </a:moveTo>
                <a:lnTo>
                  <a:pt x="2383408" y="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30823" y="751331"/>
            <a:ext cx="1801495" cy="119380"/>
          </a:xfrm>
          <a:custGeom>
            <a:avLst/>
            <a:gdLst/>
            <a:ahLst/>
            <a:cxnLst/>
            <a:rect l="l" t="t" r="r" b="b"/>
            <a:pathLst>
              <a:path w="1801495" h="119380">
                <a:moveTo>
                  <a:pt x="0" y="118871"/>
                </a:moveTo>
                <a:lnTo>
                  <a:pt x="1801241" y="0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91478" y="816102"/>
            <a:ext cx="1168400" cy="601345"/>
          </a:xfrm>
          <a:custGeom>
            <a:avLst/>
            <a:gdLst/>
            <a:ahLst/>
            <a:cxnLst/>
            <a:rect l="l" t="t" r="r" b="b"/>
            <a:pathLst>
              <a:path w="1168400" h="601344">
                <a:moveTo>
                  <a:pt x="0" y="601090"/>
                </a:moveTo>
                <a:lnTo>
                  <a:pt x="1168146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6878" y="816102"/>
            <a:ext cx="558800" cy="570230"/>
          </a:xfrm>
          <a:custGeom>
            <a:avLst/>
            <a:gdLst/>
            <a:ahLst/>
            <a:cxnLst/>
            <a:rect l="l" t="t" r="r" b="b"/>
            <a:pathLst>
              <a:path w="558800" h="570230">
                <a:moveTo>
                  <a:pt x="558546" y="57023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064245" y="1512569"/>
            <a:ext cx="281305" cy="589915"/>
          </a:xfrm>
          <a:custGeom>
            <a:avLst/>
            <a:gdLst/>
            <a:ahLst/>
            <a:cxnLst/>
            <a:rect l="l" t="t" r="r" b="b"/>
            <a:pathLst>
              <a:path w="281304" h="589914">
                <a:moveTo>
                  <a:pt x="0" y="589533"/>
                </a:moveTo>
                <a:lnTo>
                  <a:pt x="2810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169909" y="839470"/>
            <a:ext cx="1739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1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17260" y="468579"/>
            <a:ext cx="1739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a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14666" y="373507"/>
            <a:ext cx="1784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b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42781" y="1219326"/>
            <a:ext cx="1676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c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79845" y="1041907"/>
            <a:ext cx="1790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d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78297" y="2152014"/>
            <a:ext cx="1676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e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99806" y="2188210"/>
            <a:ext cx="1130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f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52586" y="1713102"/>
            <a:ext cx="1739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1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10834" y="1182751"/>
            <a:ext cx="1739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2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13450" y="1758823"/>
            <a:ext cx="1739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3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54418" y="1045590"/>
            <a:ext cx="1739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4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12163" y="870203"/>
            <a:ext cx="2095500" cy="413384"/>
          </a:xfrm>
          <a:custGeom>
            <a:avLst/>
            <a:gdLst/>
            <a:ahLst/>
            <a:cxnLst/>
            <a:rect l="l" t="t" r="r" b="b"/>
            <a:pathLst>
              <a:path w="2095500" h="413384">
                <a:moveTo>
                  <a:pt x="0" y="413003"/>
                </a:moveTo>
                <a:lnTo>
                  <a:pt x="2095500" y="413003"/>
                </a:lnTo>
                <a:lnTo>
                  <a:pt x="2095500" y="0"/>
                </a:lnTo>
                <a:lnTo>
                  <a:pt x="0" y="0"/>
                </a:lnTo>
                <a:lnTo>
                  <a:pt x="0" y="413003"/>
                </a:lnTo>
                <a:close/>
              </a:path>
            </a:pathLst>
          </a:custGeom>
          <a:solidFill>
            <a:srgbClr val="E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312163" y="870203"/>
            <a:ext cx="2095500" cy="413384"/>
          </a:xfrm>
          <a:custGeom>
            <a:avLst/>
            <a:gdLst/>
            <a:ahLst/>
            <a:cxnLst/>
            <a:rect l="l" t="t" r="r" b="b"/>
            <a:pathLst>
              <a:path w="2095500" h="413384">
                <a:moveTo>
                  <a:pt x="0" y="413003"/>
                </a:moveTo>
                <a:lnTo>
                  <a:pt x="2095500" y="413003"/>
                </a:lnTo>
                <a:lnTo>
                  <a:pt x="2095500" y="0"/>
                </a:lnTo>
                <a:lnTo>
                  <a:pt x="0" y="0"/>
                </a:lnTo>
                <a:lnTo>
                  <a:pt x="0" y="413003"/>
                </a:lnTo>
                <a:close/>
              </a:path>
            </a:pathLst>
          </a:custGeom>
          <a:ln w="3175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680210" y="1061466"/>
            <a:ext cx="1408430" cy="76200"/>
          </a:xfrm>
          <a:custGeom>
            <a:avLst/>
            <a:gdLst/>
            <a:ahLst/>
            <a:cxnLst/>
            <a:rect l="l" t="t" r="r" b="b"/>
            <a:pathLst>
              <a:path w="140843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6"/>
                </a:lnTo>
                <a:lnTo>
                  <a:pt x="38100" y="48006"/>
                </a:lnTo>
                <a:lnTo>
                  <a:pt x="38100" y="28194"/>
                </a:lnTo>
                <a:lnTo>
                  <a:pt x="74206" y="2819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408430" h="76200">
                <a:moveTo>
                  <a:pt x="1370076" y="0"/>
                </a:moveTo>
                <a:lnTo>
                  <a:pt x="1355228" y="2988"/>
                </a:lnTo>
                <a:lnTo>
                  <a:pt x="1343120" y="11144"/>
                </a:lnTo>
                <a:lnTo>
                  <a:pt x="1334964" y="23252"/>
                </a:lnTo>
                <a:lnTo>
                  <a:pt x="1331976" y="38100"/>
                </a:lnTo>
                <a:lnTo>
                  <a:pt x="1334982" y="52947"/>
                </a:lnTo>
                <a:lnTo>
                  <a:pt x="1343167" y="65055"/>
                </a:lnTo>
                <a:lnTo>
                  <a:pt x="1355282" y="73211"/>
                </a:lnTo>
                <a:lnTo>
                  <a:pt x="1370076" y="76200"/>
                </a:lnTo>
                <a:lnTo>
                  <a:pt x="1384923" y="73211"/>
                </a:lnTo>
                <a:lnTo>
                  <a:pt x="1397031" y="65055"/>
                </a:lnTo>
                <a:lnTo>
                  <a:pt x="1405187" y="52947"/>
                </a:lnTo>
                <a:lnTo>
                  <a:pt x="1406182" y="48006"/>
                </a:lnTo>
                <a:lnTo>
                  <a:pt x="1370076" y="48006"/>
                </a:lnTo>
                <a:lnTo>
                  <a:pt x="1370076" y="28194"/>
                </a:lnTo>
                <a:lnTo>
                  <a:pt x="1406182" y="28194"/>
                </a:lnTo>
                <a:lnTo>
                  <a:pt x="1405187" y="23252"/>
                </a:lnTo>
                <a:lnTo>
                  <a:pt x="1397031" y="11144"/>
                </a:lnTo>
                <a:lnTo>
                  <a:pt x="1384923" y="2988"/>
                </a:lnTo>
                <a:lnTo>
                  <a:pt x="1370076" y="0"/>
                </a:lnTo>
                <a:close/>
              </a:path>
              <a:path w="1408430" h="76200">
                <a:moveTo>
                  <a:pt x="74206" y="28194"/>
                </a:moveTo>
                <a:lnTo>
                  <a:pt x="38100" y="28194"/>
                </a:lnTo>
                <a:lnTo>
                  <a:pt x="38100" y="48006"/>
                </a:lnTo>
                <a:lnTo>
                  <a:pt x="74206" y="48006"/>
                </a:lnTo>
                <a:lnTo>
                  <a:pt x="76200" y="38100"/>
                </a:lnTo>
                <a:lnTo>
                  <a:pt x="74206" y="28194"/>
                </a:lnTo>
                <a:close/>
              </a:path>
              <a:path w="1408430" h="76200">
                <a:moveTo>
                  <a:pt x="1333969" y="28194"/>
                </a:moveTo>
                <a:lnTo>
                  <a:pt x="74206" y="28194"/>
                </a:lnTo>
                <a:lnTo>
                  <a:pt x="76200" y="38100"/>
                </a:lnTo>
                <a:lnTo>
                  <a:pt x="74206" y="48006"/>
                </a:lnTo>
                <a:lnTo>
                  <a:pt x="1333981" y="48006"/>
                </a:lnTo>
                <a:lnTo>
                  <a:pt x="1331976" y="38100"/>
                </a:lnTo>
                <a:lnTo>
                  <a:pt x="1333969" y="28194"/>
                </a:lnTo>
                <a:close/>
              </a:path>
              <a:path w="1408430" h="76200">
                <a:moveTo>
                  <a:pt x="1406182" y="28194"/>
                </a:moveTo>
                <a:lnTo>
                  <a:pt x="1370076" y="28194"/>
                </a:lnTo>
                <a:lnTo>
                  <a:pt x="1370076" y="48006"/>
                </a:lnTo>
                <a:lnTo>
                  <a:pt x="1406182" y="48006"/>
                </a:lnTo>
                <a:lnTo>
                  <a:pt x="1408176" y="38100"/>
                </a:lnTo>
                <a:lnTo>
                  <a:pt x="1406182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297938" y="805688"/>
            <a:ext cx="1739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4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680210" y="1550669"/>
            <a:ext cx="1840230" cy="76200"/>
          </a:xfrm>
          <a:custGeom>
            <a:avLst/>
            <a:gdLst/>
            <a:ahLst/>
            <a:cxnLst/>
            <a:rect l="l" t="t" r="r" b="b"/>
            <a:pathLst>
              <a:path w="1840229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5"/>
                </a:lnTo>
                <a:lnTo>
                  <a:pt x="38100" y="48005"/>
                </a:lnTo>
                <a:lnTo>
                  <a:pt x="38100" y="28193"/>
                </a:lnTo>
                <a:lnTo>
                  <a:pt x="74206" y="28193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840229" h="76200">
                <a:moveTo>
                  <a:pt x="1802129" y="0"/>
                </a:moveTo>
                <a:lnTo>
                  <a:pt x="1787282" y="2988"/>
                </a:lnTo>
                <a:lnTo>
                  <a:pt x="1775174" y="11144"/>
                </a:lnTo>
                <a:lnTo>
                  <a:pt x="1767018" y="23252"/>
                </a:lnTo>
                <a:lnTo>
                  <a:pt x="1764029" y="38100"/>
                </a:lnTo>
                <a:lnTo>
                  <a:pt x="1767018" y="52947"/>
                </a:lnTo>
                <a:lnTo>
                  <a:pt x="1775174" y="65055"/>
                </a:lnTo>
                <a:lnTo>
                  <a:pt x="1787282" y="73211"/>
                </a:lnTo>
                <a:lnTo>
                  <a:pt x="1802129" y="76200"/>
                </a:lnTo>
                <a:lnTo>
                  <a:pt x="1816923" y="73211"/>
                </a:lnTo>
                <a:lnTo>
                  <a:pt x="1829038" y="65055"/>
                </a:lnTo>
                <a:lnTo>
                  <a:pt x="1837223" y="52947"/>
                </a:lnTo>
                <a:lnTo>
                  <a:pt x="1838224" y="48005"/>
                </a:lnTo>
                <a:lnTo>
                  <a:pt x="1802129" y="48005"/>
                </a:lnTo>
                <a:lnTo>
                  <a:pt x="1802129" y="28193"/>
                </a:lnTo>
                <a:lnTo>
                  <a:pt x="1838224" y="28193"/>
                </a:lnTo>
                <a:lnTo>
                  <a:pt x="1837223" y="23252"/>
                </a:lnTo>
                <a:lnTo>
                  <a:pt x="1829038" y="11144"/>
                </a:lnTo>
                <a:lnTo>
                  <a:pt x="1816923" y="2988"/>
                </a:lnTo>
                <a:lnTo>
                  <a:pt x="1802129" y="0"/>
                </a:lnTo>
                <a:close/>
              </a:path>
              <a:path w="1840229" h="76200">
                <a:moveTo>
                  <a:pt x="74206" y="28193"/>
                </a:moveTo>
                <a:lnTo>
                  <a:pt x="38100" y="28193"/>
                </a:lnTo>
                <a:lnTo>
                  <a:pt x="38100" y="48005"/>
                </a:lnTo>
                <a:lnTo>
                  <a:pt x="74206" y="48005"/>
                </a:lnTo>
                <a:lnTo>
                  <a:pt x="76200" y="38100"/>
                </a:lnTo>
                <a:lnTo>
                  <a:pt x="74206" y="28193"/>
                </a:lnTo>
                <a:close/>
              </a:path>
              <a:path w="1840229" h="76200">
                <a:moveTo>
                  <a:pt x="1766023" y="28193"/>
                </a:moveTo>
                <a:lnTo>
                  <a:pt x="74206" y="28193"/>
                </a:lnTo>
                <a:lnTo>
                  <a:pt x="76200" y="38100"/>
                </a:lnTo>
                <a:lnTo>
                  <a:pt x="74206" y="48005"/>
                </a:lnTo>
                <a:lnTo>
                  <a:pt x="1766023" y="48005"/>
                </a:lnTo>
                <a:lnTo>
                  <a:pt x="1764029" y="38100"/>
                </a:lnTo>
                <a:lnTo>
                  <a:pt x="1766023" y="28193"/>
                </a:lnTo>
                <a:close/>
              </a:path>
              <a:path w="1840229" h="76200">
                <a:moveTo>
                  <a:pt x="1838224" y="28193"/>
                </a:moveTo>
                <a:lnTo>
                  <a:pt x="1802129" y="28193"/>
                </a:lnTo>
                <a:lnTo>
                  <a:pt x="1802129" y="48005"/>
                </a:lnTo>
                <a:lnTo>
                  <a:pt x="1838224" y="48005"/>
                </a:lnTo>
                <a:lnTo>
                  <a:pt x="1840229" y="38100"/>
                </a:lnTo>
                <a:lnTo>
                  <a:pt x="1838224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680210" y="1917954"/>
            <a:ext cx="1948180" cy="76200"/>
          </a:xfrm>
          <a:custGeom>
            <a:avLst/>
            <a:gdLst/>
            <a:ahLst/>
            <a:cxnLst/>
            <a:rect l="l" t="t" r="r" b="b"/>
            <a:pathLst>
              <a:path w="1948179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6"/>
                </a:lnTo>
                <a:lnTo>
                  <a:pt x="38100" y="48006"/>
                </a:lnTo>
                <a:lnTo>
                  <a:pt x="38100" y="28194"/>
                </a:lnTo>
                <a:lnTo>
                  <a:pt x="74206" y="2819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948179" h="76200">
                <a:moveTo>
                  <a:pt x="1910079" y="0"/>
                </a:moveTo>
                <a:lnTo>
                  <a:pt x="1895232" y="2988"/>
                </a:lnTo>
                <a:lnTo>
                  <a:pt x="1883124" y="11144"/>
                </a:lnTo>
                <a:lnTo>
                  <a:pt x="1874968" y="23252"/>
                </a:lnTo>
                <a:lnTo>
                  <a:pt x="1871979" y="38100"/>
                </a:lnTo>
                <a:lnTo>
                  <a:pt x="1874968" y="52947"/>
                </a:lnTo>
                <a:lnTo>
                  <a:pt x="1883124" y="65055"/>
                </a:lnTo>
                <a:lnTo>
                  <a:pt x="1895232" y="73211"/>
                </a:lnTo>
                <a:lnTo>
                  <a:pt x="1910079" y="76200"/>
                </a:lnTo>
                <a:lnTo>
                  <a:pt x="1924927" y="73211"/>
                </a:lnTo>
                <a:lnTo>
                  <a:pt x="1937035" y="65055"/>
                </a:lnTo>
                <a:lnTo>
                  <a:pt x="1945191" y="52947"/>
                </a:lnTo>
                <a:lnTo>
                  <a:pt x="1946186" y="48006"/>
                </a:lnTo>
                <a:lnTo>
                  <a:pt x="1910079" y="48006"/>
                </a:lnTo>
                <a:lnTo>
                  <a:pt x="1910079" y="28194"/>
                </a:lnTo>
                <a:lnTo>
                  <a:pt x="1946186" y="28194"/>
                </a:lnTo>
                <a:lnTo>
                  <a:pt x="1945191" y="23252"/>
                </a:lnTo>
                <a:lnTo>
                  <a:pt x="1937035" y="11144"/>
                </a:lnTo>
                <a:lnTo>
                  <a:pt x="1924927" y="2988"/>
                </a:lnTo>
                <a:lnTo>
                  <a:pt x="1910079" y="0"/>
                </a:lnTo>
                <a:close/>
              </a:path>
              <a:path w="1948179" h="76200">
                <a:moveTo>
                  <a:pt x="74206" y="28194"/>
                </a:moveTo>
                <a:lnTo>
                  <a:pt x="38100" y="28194"/>
                </a:lnTo>
                <a:lnTo>
                  <a:pt x="38100" y="48006"/>
                </a:lnTo>
                <a:lnTo>
                  <a:pt x="74206" y="48006"/>
                </a:lnTo>
                <a:lnTo>
                  <a:pt x="76200" y="38100"/>
                </a:lnTo>
                <a:lnTo>
                  <a:pt x="74206" y="28194"/>
                </a:lnTo>
                <a:close/>
              </a:path>
              <a:path w="1948179" h="76200">
                <a:moveTo>
                  <a:pt x="1873973" y="28194"/>
                </a:moveTo>
                <a:lnTo>
                  <a:pt x="74206" y="28194"/>
                </a:lnTo>
                <a:lnTo>
                  <a:pt x="76200" y="38100"/>
                </a:lnTo>
                <a:lnTo>
                  <a:pt x="74206" y="48006"/>
                </a:lnTo>
                <a:lnTo>
                  <a:pt x="1873973" y="48006"/>
                </a:lnTo>
                <a:lnTo>
                  <a:pt x="1871979" y="38100"/>
                </a:lnTo>
                <a:lnTo>
                  <a:pt x="1873973" y="28194"/>
                </a:lnTo>
                <a:close/>
              </a:path>
              <a:path w="1948179" h="76200">
                <a:moveTo>
                  <a:pt x="1946186" y="28194"/>
                </a:moveTo>
                <a:lnTo>
                  <a:pt x="1910079" y="28194"/>
                </a:lnTo>
                <a:lnTo>
                  <a:pt x="1910079" y="48006"/>
                </a:lnTo>
                <a:lnTo>
                  <a:pt x="1946186" y="48006"/>
                </a:lnTo>
                <a:lnTo>
                  <a:pt x="1948179" y="38100"/>
                </a:lnTo>
                <a:lnTo>
                  <a:pt x="1946186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680210" y="2271522"/>
            <a:ext cx="2164715" cy="76200"/>
          </a:xfrm>
          <a:custGeom>
            <a:avLst/>
            <a:gdLst/>
            <a:ahLst/>
            <a:cxnLst/>
            <a:rect l="l" t="t" r="r" b="b"/>
            <a:pathLst>
              <a:path w="216471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5"/>
                </a:lnTo>
                <a:lnTo>
                  <a:pt x="38100" y="48005"/>
                </a:lnTo>
                <a:lnTo>
                  <a:pt x="38100" y="28193"/>
                </a:lnTo>
                <a:lnTo>
                  <a:pt x="74206" y="28193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2164715" h="76200">
                <a:moveTo>
                  <a:pt x="2126106" y="0"/>
                </a:moveTo>
                <a:lnTo>
                  <a:pt x="2111259" y="2988"/>
                </a:lnTo>
                <a:lnTo>
                  <a:pt x="2099151" y="11144"/>
                </a:lnTo>
                <a:lnTo>
                  <a:pt x="2090995" y="23252"/>
                </a:lnTo>
                <a:lnTo>
                  <a:pt x="2088006" y="38100"/>
                </a:lnTo>
                <a:lnTo>
                  <a:pt x="2090995" y="52947"/>
                </a:lnTo>
                <a:lnTo>
                  <a:pt x="2099151" y="65055"/>
                </a:lnTo>
                <a:lnTo>
                  <a:pt x="2111259" y="73211"/>
                </a:lnTo>
                <a:lnTo>
                  <a:pt x="2126106" y="76200"/>
                </a:lnTo>
                <a:lnTo>
                  <a:pt x="2140954" y="73211"/>
                </a:lnTo>
                <a:lnTo>
                  <a:pt x="2153062" y="65055"/>
                </a:lnTo>
                <a:lnTo>
                  <a:pt x="2161218" y="52947"/>
                </a:lnTo>
                <a:lnTo>
                  <a:pt x="2162213" y="48005"/>
                </a:lnTo>
                <a:lnTo>
                  <a:pt x="2126106" y="48005"/>
                </a:lnTo>
                <a:lnTo>
                  <a:pt x="2126106" y="28193"/>
                </a:lnTo>
                <a:lnTo>
                  <a:pt x="2162213" y="28193"/>
                </a:lnTo>
                <a:lnTo>
                  <a:pt x="2161218" y="23252"/>
                </a:lnTo>
                <a:lnTo>
                  <a:pt x="2153062" y="11144"/>
                </a:lnTo>
                <a:lnTo>
                  <a:pt x="2140954" y="2988"/>
                </a:lnTo>
                <a:lnTo>
                  <a:pt x="2126106" y="0"/>
                </a:lnTo>
                <a:close/>
              </a:path>
              <a:path w="2164715" h="76200">
                <a:moveTo>
                  <a:pt x="74206" y="28193"/>
                </a:moveTo>
                <a:lnTo>
                  <a:pt x="38100" y="28193"/>
                </a:lnTo>
                <a:lnTo>
                  <a:pt x="38100" y="48005"/>
                </a:lnTo>
                <a:lnTo>
                  <a:pt x="74206" y="48005"/>
                </a:lnTo>
                <a:lnTo>
                  <a:pt x="76200" y="38100"/>
                </a:lnTo>
                <a:lnTo>
                  <a:pt x="74206" y="28193"/>
                </a:lnTo>
                <a:close/>
              </a:path>
              <a:path w="2164715" h="76200">
                <a:moveTo>
                  <a:pt x="2090000" y="28193"/>
                </a:moveTo>
                <a:lnTo>
                  <a:pt x="74206" y="28193"/>
                </a:lnTo>
                <a:lnTo>
                  <a:pt x="76200" y="38100"/>
                </a:lnTo>
                <a:lnTo>
                  <a:pt x="74206" y="48005"/>
                </a:lnTo>
                <a:lnTo>
                  <a:pt x="2090000" y="48005"/>
                </a:lnTo>
                <a:lnTo>
                  <a:pt x="2088006" y="38100"/>
                </a:lnTo>
                <a:lnTo>
                  <a:pt x="2090000" y="28193"/>
                </a:lnTo>
                <a:close/>
              </a:path>
              <a:path w="2164715" h="76200">
                <a:moveTo>
                  <a:pt x="2162213" y="28193"/>
                </a:moveTo>
                <a:lnTo>
                  <a:pt x="2126106" y="28193"/>
                </a:lnTo>
                <a:lnTo>
                  <a:pt x="2126106" y="48005"/>
                </a:lnTo>
                <a:lnTo>
                  <a:pt x="2162213" y="48005"/>
                </a:lnTo>
                <a:lnTo>
                  <a:pt x="2164206" y="38100"/>
                </a:lnTo>
                <a:lnTo>
                  <a:pt x="2162213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585973" y="1240383"/>
            <a:ext cx="281940" cy="106489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000">
                <a:latin typeface="돋움"/>
                <a:cs typeface="돋움"/>
              </a:rPr>
              <a:t>7</a:t>
            </a:r>
            <a:endParaRPr sz="2000">
              <a:latin typeface="돋움"/>
              <a:cs typeface="돋움"/>
            </a:endParaRPr>
          </a:p>
          <a:p>
            <a:pPr marL="64135">
              <a:lnSpc>
                <a:spcPct val="100000"/>
              </a:lnSpc>
              <a:spcBef>
                <a:spcPts val="360"/>
              </a:spcBef>
            </a:pPr>
            <a:r>
              <a:rPr dirty="0" sz="2000">
                <a:latin typeface="돋움"/>
                <a:cs typeface="돋움"/>
              </a:rPr>
              <a:t>8</a:t>
            </a:r>
            <a:endParaRPr sz="2000">
              <a:latin typeface="돋움"/>
              <a:cs typeface="돋움"/>
            </a:endParaRPr>
          </a:p>
          <a:p>
            <a:pPr marL="120650">
              <a:lnSpc>
                <a:spcPct val="100000"/>
              </a:lnSpc>
              <a:spcBef>
                <a:spcPts val="260"/>
              </a:spcBef>
            </a:pPr>
            <a:r>
              <a:rPr dirty="0" sz="2000">
                <a:latin typeface="돋움"/>
                <a:cs typeface="돋움"/>
              </a:rPr>
              <a:t>9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63421" y="917270"/>
            <a:ext cx="1784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b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78025" y="1359624"/>
            <a:ext cx="179070" cy="1105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8100"/>
              </a:lnSpc>
              <a:spcBef>
                <a:spcPts val="95"/>
              </a:spcBef>
            </a:pPr>
            <a:r>
              <a:rPr dirty="0" sz="2000">
                <a:latin typeface="돋움"/>
                <a:cs typeface="돋움"/>
              </a:rPr>
              <a:t>d  </a:t>
            </a:r>
            <a:r>
              <a:rPr dirty="0" sz="2000">
                <a:latin typeface="돋움"/>
                <a:cs typeface="돋움"/>
              </a:rPr>
              <a:t>a  </a:t>
            </a:r>
            <a:r>
              <a:rPr dirty="0" sz="2000">
                <a:latin typeface="돋움"/>
                <a:cs typeface="돋움"/>
              </a:rPr>
              <a:t>e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39567" y="917270"/>
            <a:ext cx="1797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d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54095" y="1413763"/>
            <a:ext cx="1130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f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86302" y="1773377"/>
            <a:ext cx="1784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b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41826" y="2133981"/>
            <a:ext cx="1130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f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0200" y="1442974"/>
            <a:ext cx="78994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리스트</a:t>
            </a:r>
            <a:endParaRPr sz="2000">
              <a:latin typeface="돋움"/>
              <a:cs typeface="돋움"/>
            </a:endParaRPr>
          </a:p>
          <a:p>
            <a:pPr algn="ctr" marL="26034">
              <a:lnSpc>
                <a:spcPct val="100000"/>
              </a:lnSpc>
            </a:pPr>
            <a:r>
              <a:rPr dirty="0" sz="2000">
                <a:latin typeface="돋움"/>
                <a:cs typeface="돋움"/>
              </a:rPr>
              <a:t>L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361944" y="4370832"/>
            <a:ext cx="199643" cy="1996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343144" y="4251959"/>
            <a:ext cx="199643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047744" y="4980432"/>
            <a:ext cx="199643" cy="1996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057144" y="5666232"/>
            <a:ext cx="199644" cy="1996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028944" y="4949952"/>
            <a:ext cx="199643" cy="1996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620511" y="5666232"/>
            <a:ext cx="199643" cy="1996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525773" y="4534661"/>
            <a:ext cx="558800" cy="482600"/>
          </a:xfrm>
          <a:custGeom>
            <a:avLst/>
            <a:gdLst/>
            <a:ahLst/>
            <a:cxnLst/>
            <a:rect l="l" t="t" r="r" b="b"/>
            <a:pathLst>
              <a:path w="558800" h="482600">
                <a:moveTo>
                  <a:pt x="0" y="0"/>
                </a:moveTo>
                <a:lnTo>
                  <a:pt x="558546" y="482345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220973" y="5144261"/>
            <a:ext cx="863600" cy="558800"/>
          </a:xfrm>
          <a:custGeom>
            <a:avLst/>
            <a:gdLst/>
            <a:ahLst/>
            <a:cxnLst/>
            <a:rect l="l" t="t" r="r" b="b"/>
            <a:pathLst>
              <a:path w="863600" h="558800">
                <a:moveTo>
                  <a:pt x="863346" y="0"/>
                </a:moveTo>
                <a:lnTo>
                  <a:pt x="0" y="55852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156204" y="4533900"/>
            <a:ext cx="241300" cy="1142365"/>
          </a:xfrm>
          <a:custGeom>
            <a:avLst/>
            <a:gdLst/>
            <a:ahLst/>
            <a:cxnLst/>
            <a:rect l="l" t="t" r="r" b="b"/>
            <a:pathLst>
              <a:path w="241300" h="1142364">
                <a:moveTo>
                  <a:pt x="241172" y="0"/>
                </a:moveTo>
                <a:lnTo>
                  <a:pt x="0" y="1141755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236720" y="5079491"/>
            <a:ext cx="1419225" cy="622300"/>
          </a:xfrm>
          <a:custGeom>
            <a:avLst/>
            <a:gdLst/>
            <a:ahLst/>
            <a:cxnLst/>
            <a:rect l="l" t="t" r="r" b="b"/>
            <a:pathLst>
              <a:path w="1419225" h="622300">
                <a:moveTo>
                  <a:pt x="0" y="0"/>
                </a:moveTo>
                <a:lnTo>
                  <a:pt x="1419225" y="62216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246120" y="5765291"/>
            <a:ext cx="2383790" cy="0"/>
          </a:xfrm>
          <a:custGeom>
            <a:avLst/>
            <a:gdLst/>
            <a:ahLst/>
            <a:cxnLst/>
            <a:rect l="l" t="t" r="r" b="b"/>
            <a:pathLst>
              <a:path w="2383790" h="0">
                <a:moveTo>
                  <a:pt x="0" y="0"/>
                </a:moveTo>
                <a:lnTo>
                  <a:pt x="2383409" y="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550920" y="4351020"/>
            <a:ext cx="1801495" cy="119380"/>
          </a:xfrm>
          <a:custGeom>
            <a:avLst/>
            <a:gdLst/>
            <a:ahLst/>
            <a:cxnLst/>
            <a:rect l="l" t="t" r="r" b="b"/>
            <a:pathLst>
              <a:path w="1801495" h="119379">
                <a:moveTo>
                  <a:pt x="0" y="118871"/>
                </a:moveTo>
                <a:lnTo>
                  <a:pt x="1801240" y="0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211573" y="4415790"/>
            <a:ext cx="1168400" cy="601345"/>
          </a:xfrm>
          <a:custGeom>
            <a:avLst/>
            <a:gdLst/>
            <a:ahLst/>
            <a:cxnLst/>
            <a:rect l="l" t="t" r="r" b="b"/>
            <a:pathLst>
              <a:path w="1168400" h="601345">
                <a:moveTo>
                  <a:pt x="0" y="601091"/>
                </a:moveTo>
                <a:lnTo>
                  <a:pt x="1168146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506973" y="4415790"/>
            <a:ext cx="558800" cy="570230"/>
          </a:xfrm>
          <a:custGeom>
            <a:avLst/>
            <a:gdLst/>
            <a:ahLst/>
            <a:cxnLst/>
            <a:rect l="l" t="t" r="r" b="b"/>
            <a:pathLst>
              <a:path w="558800" h="570229">
                <a:moveTo>
                  <a:pt x="558546" y="57023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784341" y="5113782"/>
            <a:ext cx="281305" cy="589915"/>
          </a:xfrm>
          <a:custGeom>
            <a:avLst/>
            <a:gdLst/>
            <a:ahLst/>
            <a:cxnLst/>
            <a:rect l="l" t="t" r="r" b="b"/>
            <a:pathLst>
              <a:path w="281304" h="589914">
                <a:moveTo>
                  <a:pt x="0" y="589470"/>
                </a:moveTo>
                <a:lnTo>
                  <a:pt x="28105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5889752" y="4440682"/>
            <a:ext cx="158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1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664965" y="4816805"/>
            <a:ext cx="1593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2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953125" y="5336794"/>
            <a:ext cx="158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1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800347" y="5350865"/>
            <a:ext cx="158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3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442203" y="4440935"/>
            <a:ext cx="277495" cy="1234440"/>
          </a:xfrm>
          <a:custGeom>
            <a:avLst/>
            <a:gdLst/>
            <a:ahLst/>
            <a:cxnLst/>
            <a:rect l="l" t="t" r="r" b="b"/>
            <a:pathLst>
              <a:path w="277495" h="1234439">
                <a:moveTo>
                  <a:pt x="0" y="0"/>
                </a:moveTo>
                <a:lnTo>
                  <a:pt x="277495" y="1234224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3237357" y="4099305"/>
            <a:ext cx="158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a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334380" y="3974719"/>
            <a:ext cx="1625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b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262878" y="4820539"/>
            <a:ext cx="153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c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099940" y="4643120"/>
            <a:ext cx="163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d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898394" y="5753201"/>
            <a:ext cx="153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e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819902" y="5789472"/>
            <a:ext cx="1041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f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820158" y="4737557"/>
            <a:ext cx="1593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4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10329" y="2557652"/>
            <a:ext cx="3911600" cy="12236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12153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선분 (b,d)</a:t>
            </a:r>
            <a:r>
              <a:rPr dirty="0" sz="2000" spc="-11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추가</a:t>
            </a:r>
            <a:endParaRPr sz="2000">
              <a:latin typeface="돋움"/>
              <a:cs typeface="돋움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dirty="0" sz="2800" spc="-10">
                <a:latin typeface="돋움"/>
                <a:cs typeface="돋움"/>
              </a:rPr>
              <a:t>최종해</a:t>
            </a:r>
            <a:endParaRPr sz="28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494" y="401777"/>
            <a:ext cx="697357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추가된</a:t>
            </a:r>
            <a:r>
              <a:rPr dirty="0" spc="-325"/>
              <a:t> </a:t>
            </a:r>
            <a:r>
              <a:rPr dirty="0" spc="-5"/>
              <a:t>선분이</a:t>
            </a:r>
            <a:r>
              <a:rPr dirty="0" spc="-325"/>
              <a:t> </a:t>
            </a:r>
            <a:r>
              <a:rPr dirty="0" spc="-5"/>
              <a:t>사이클을</a:t>
            </a:r>
            <a:r>
              <a:rPr dirty="0" spc="-325"/>
              <a:t> </a:t>
            </a:r>
            <a:r>
              <a:rPr dirty="0"/>
              <a:t>만드는가</a:t>
            </a:r>
            <a:r>
              <a:rPr dirty="0">
                <a:latin typeface="Times New Roman"/>
                <a:cs typeface="Times New Roman"/>
              </a:rPr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3224572" y="2350642"/>
            <a:ext cx="361950" cy="833119"/>
          </a:xfrm>
          <a:custGeom>
            <a:avLst/>
            <a:gdLst/>
            <a:ahLst/>
            <a:cxnLst/>
            <a:rect l="l" t="t" r="r" b="b"/>
            <a:pathLst>
              <a:path w="361950" h="833119">
                <a:moveTo>
                  <a:pt x="73135" y="251840"/>
                </a:moveTo>
                <a:lnTo>
                  <a:pt x="60652" y="254125"/>
                </a:lnTo>
                <a:lnTo>
                  <a:pt x="67267" y="290322"/>
                </a:lnTo>
                <a:lnTo>
                  <a:pt x="77554" y="344932"/>
                </a:lnTo>
                <a:lnTo>
                  <a:pt x="87714" y="398653"/>
                </a:lnTo>
                <a:lnTo>
                  <a:pt x="97874" y="450723"/>
                </a:lnTo>
                <a:lnTo>
                  <a:pt x="108034" y="501015"/>
                </a:lnTo>
                <a:lnTo>
                  <a:pt x="118067" y="549148"/>
                </a:lnTo>
                <a:lnTo>
                  <a:pt x="128100" y="594741"/>
                </a:lnTo>
                <a:lnTo>
                  <a:pt x="138006" y="637413"/>
                </a:lnTo>
                <a:lnTo>
                  <a:pt x="148039" y="676783"/>
                </a:lnTo>
                <a:lnTo>
                  <a:pt x="162898" y="729107"/>
                </a:lnTo>
                <a:lnTo>
                  <a:pt x="177503" y="772160"/>
                </a:lnTo>
                <a:lnTo>
                  <a:pt x="197315" y="813181"/>
                </a:lnTo>
                <a:lnTo>
                  <a:pt x="207475" y="826008"/>
                </a:lnTo>
                <a:lnTo>
                  <a:pt x="207729" y="826389"/>
                </a:lnTo>
                <a:lnTo>
                  <a:pt x="212936" y="830072"/>
                </a:lnTo>
                <a:lnTo>
                  <a:pt x="213444" y="830453"/>
                </a:lnTo>
                <a:lnTo>
                  <a:pt x="214079" y="830834"/>
                </a:lnTo>
                <a:lnTo>
                  <a:pt x="214587" y="830961"/>
                </a:lnTo>
                <a:lnTo>
                  <a:pt x="219921" y="832866"/>
                </a:lnTo>
                <a:lnTo>
                  <a:pt x="221318" y="833120"/>
                </a:lnTo>
                <a:lnTo>
                  <a:pt x="222080" y="833120"/>
                </a:lnTo>
                <a:lnTo>
                  <a:pt x="227541" y="832993"/>
                </a:lnTo>
                <a:lnTo>
                  <a:pt x="228557" y="832993"/>
                </a:lnTo>
                <a:lnTo>
                  <a:pt x="229065" y="832866"/>
                </a:lnTo>
                <a:lnTo>
                  <a:pt x="234907" y="831215"/>
                </a:lnTo>
                <a:lnTo>
                  <a:pt x="235415" y="831088"/>
                </a:lnTo>
                <a:lnTo>
                  <a:pt x="235796" y="830961"/>
                </a:lnTo>
                <a:lnTo>
                  <a:pt x="236177" y="830707"/>
                </a:lnTo>
                <a:lnTo>
                  <a:pt x="242146" y="827405"/>
                </a:lnTo>
                <a:lnTo>
                  <a:pt x="242527" y="827278"/>
                </a:lnTo>
                <a:lnTo>
                  <a:pt x="242781" y="827151"/>
                </a:lnTo>
                <a:lnTo>
                  <a:pt x="243035" y="826897"/>
                </a:lnTo>
                <a:lnTo>
                  <a:pt x="249766" y="821817"/>
                </a:lnTo>
                <a:lnTo>
                  <a:pt x="250802" y="820801"/>
                </a:lnTo>
                <a:lnTo>
                  <a:pt x="223985" y="820801"/>
                </a:lnTo>
                <a:lnTo>
                  <a:pt x="221826" y="820420"/>
                </a:lnTo>
                <a:lnTo>
                  <a:pt x="222869" y="820420"/>
                </a:lnTo>
                <a:lnTo>
                  <a:pt x="221382" y="819912"/>
                </a:lnTo>
                <a:lnTo>
                  <a:pt x="220429" y="819912"/>
                </a:lnTo>
                <a:lnTo>
                  <a:pt x="218778" y="819023"/>
                </a:lnTo>
                <a:lnTo>
                  <a:pt x="219223" y="819023"/>
                </a:lnTo>
                <a:lnTo>
                  <a:pt x="216810" y="817245"/>
                </a:lnTo>
                <a:lnTo>
                  <a:pt x="216619" y="817245"/>
                </a:lnTo>
                <a:lnTo>
                  <a:pt x="215603" y="816356"/>
                </a:lnTo>
                <a:lnTo>
                  <a:pt x="215817" y="816356"/>
                </a:lnTo>
                <a:lnTo>
                  <a:pt x="211920" y="812038"/>
                </a:lnTo>
                <a:lnTo>
                  <a:pt x="207729" y="805942"/>
                </a:lnTo>
                <a:lnTo>
                  <a:pt x="189187" y="767334"/>
                </a:lnTo>
                <a:lnTo>
                  <a:pt x="174963" y="725297"/>
                </a:lnTo>
                <a:lnTo>
                  <a:pt x="160231" y="673481"/>
                </a:lnTo>
                <a:lnTo>
                  <a:pt x="150452" y="634365"/>
                </a:lnTo>
                <a:lnTo>
                  <a:pt x="140546" y="591947"/>
                </a:lnTo>
                <a:lnTo>
                  <a:pt x="130513" y="546481"/>
                </a:lnTo>
                <a:lnTo>
                  <a:pt x="120480" y="498475"/>
                </a:lnTo>
                <a:lnTo>
                  <a:pt x="110320" y="448183"/>
                </a:lnTo>
                <a:lnTo>
                  <a:pt x="100160" y="396240"/>
                </a:lnTo>
                <a:lnTo>
                  <a:pt x="90000" y="342646"/>
                </a:lnTo>
                <a:lnTo>
                  <a:pt x="73135" y="251840"/>
                </a:lnTo>
                <a:close/>
              </a:path>
              <a:path w="361950" h="833119">
                <a:moveTo>
                  <a:pt x="222869" y="820420"/>
                </a:moveTo>
                <a:lnTo>
                  <a:pt x="221826" y="820420"/>
                </a:lnTo>
                <a:lnTo>
                  <a:pt x="223985" y="820801"/>
                </a:lnTo>
                <a:lnTo>
                  <a:pt x="222869" y="820420"/>
                </a:lnTo>
                <a:close/>
              </a:path>
              <a:path w="361950" h="833119">
                <a:moveTo>
                  <a:pt x="226123" y="820420"/>
                </a:moveTo>
                <a:lnTo>
                  <a:pt x="222869" y="820420"/>
                </a:lnTo>
                <a:lnTo>
                  <a:pt x="223985" y="820801"/>
                </a:lnTo>
                <a:lnTo>
                  <a:pt x="250802" y="820801"/>
                </a:lnTo>
                <a:lnTo>
                  <a:pt x="251061" y="820547"/>
                </a:lnTo>
                <a:lnTo>
                  <a:pt x="225636" y="820547"/>
                </a:lnTo>
                <a:lnTo>
                  <a:pt x="226123" y="820420"/>
                </a:lnTo>
                <a:close/>
              </a:path>
              <a:path w="361950" h="833119">
                <a:moveTo>
                  <a:pt x="230813" y="819196"/>
                </a:moveTo>
                <a:lnTo>
                  <a:pt x="225636" y="820547"/>
                </a:lnTo>
                <a:lnTo>
                  <a:pt x="227287" y="820420"/>
                </a:lnTo>
                <a:lnTo>
                  <a:pt x="251190" y="820420"/>
                </a:lnTo>
                <a:lnTo>
                  <a:pt x="252096" y="819531"/>
                </a:lnTo>
                <a:lnTo>
                  <a:pt x="230208" y="819531"/>
                </a:lnTo>
                <a:lnTo>
                  <a:pt x="230813" y="819196"/>
                </a:lnTo>
                <a:close/>
              </a:path>
              <a:path w="361950" h="833119">
                <a:moveTo>
                  <a:pt x="251190" y="820420"/>
                </a:moveTo>
                <a:lnTo>
                  <a:pt x="227287" y="820420"/>
                </a:lnTo>
                <a:lnTo>
                  <a:pt x="225636" y="820547"/>
                </a:lnTo>
                <a:lnTo>
                  <a:pt x="251061" y="820547"/>
                </a:lnTo>
                <a:lnTo>
                  <a:pt x="251190" y="820420"/>
                </a:lnTo>
                <a:close/>
              </a:path>
              <a:path w="361950" h="833119">
                <a:moveTo>
                  <a:pt x="218778" y="819023"/>
                </a:moveTo>
                <a:lnTo>
                  <a:pt x="220429" y="819912"/>
                </a:lnTo>
                <a:lnTo>
                  <a:pt x="219607" y="819305"/>
                </a:lnTo>
                <a:lnTo>
                  <a:pt x="218778" y="819023"/>
                </a:lnTo>
                <a:close/>
              </a:path>
              <a:path w="361950" h="833119">
                <a:moveTo>
                  <a:pt x="219607" y="819305"/>
                </a:moveTo>
                <a:lnTo>
                  <a:pt x="220429" y="819912"/>
                </a:lnTo>
                <a:lnTo>
                  <a:pt x="221382" y="819912"/>
                </a:lnTo>
                <a:lnTo>
                  <a:pt x="219607" y="819305"/>
                </a:lnTo>
                <a:close/>
              </a:path>
              <a:path w="361950" h="833119">
                <a:moveTo>
                  <a:pt x="231478" y="819023"/>
                </a:moveTo>
                <a:lnTo>
                  <a:pt x="230813" y="819196"/>
                </a:lnTo>
                <a:lnTo>
                  <a:pt x="230208" y="819531"/>
                </a:lnTo>
                <a:lnTo>
                  <a:pt x="231478" y="819023"/>
                </a:lnTo>
                <a:close/>
              </a:path>
              <a:path w="361950" h="833119">
                <a:moveTo>
                  <a:pt x="252614" y="819023"/>
                </a:moveTo>
                <a:lnTo>
                  <a:pt x="231478" y="819023"/>
                </a:lnTo>
                <a:lnTo>
                  <a:pt x="230208" y="819531"/>
                </a:lnTo>
                <a:lnTo>
                  <a:pt x="252096" y="819531"/>
                </a:lnTo>
                <a:lnTo>
                  <a:pt x="252614" y="819023"/>
                </a:lnTo>
                <a:close/>
              </a:path>
              <a:path w="361950" h="833119">
                <a:moveTo>
                  <a:pt x="219223" y="819023"/>
                </a:moveTo>
                <a:lnTo>
                  <a:pt x="218778" y="819023"/>
                </a:lnTo>
                <a:lnTo>
                  <a:pt x="219607" y="819305"/>
                </a:lnTo>
                <a:lnTo>
                  <a:pt x="219223" y="819023"/>
                </a:lnTo>
                <a:close/>
              </a:path>
              <a:path w="361950" h="833119">
                <a:moveTo>
                  <a:pt x="235855" y="816407"/>
                </a:moveTo>
                <a:lnTo>
                  <a:pt x="230813" y="819196"/>
                </a:lnTo>
                <a:lnTo>
                  <a:pt x="231478" y="819023"/>
                </a:lnTo>
                <a:lnTo>
                  <a:pt x="252614" y="819023"/>
                </a:lnTo>
                <a:lnTo>
                  <a:pt x="254944" y="816737"/>
                </a:lnTo>
                <a:lnTo>
                  <a:pt x="235415" y="816737"/>
                </a:lnTo>
                <a:lnTo>
                  <a:pt x="235855" y="816407"/>
                </a:lnTo>
                <a:close/>
              </a:path>
              <a:path w="361950" h="833119">
                <a:moveTo>
                  <a:pt x="215603" y="816356"/>
                </a:moveTo>
                <a:lnTo>
                  <a:pt x="216619" y="817245"/>
                </a:lnTo>
                <a:lnTo>
                  <a:pt x="216241" y="816826"/>
                </a:lnTo>
                <a:lnTo>
                  <a:pt x="215603" y="816356"/>
                </a:lnTo>
                <a:close/>
              </a:path>
              <a:path w="361950" h="833119">
                <a:moveTo>
                  <a:pt x="216241" y="816826"/>
                </a:moveTo>
                <a:lnTo>
                  <a:pt x="216619" y="817245"/>
                </a:lnTo>
                <a:lnTo>
                  <a:pt x="216810" y="817245"/>
                </a:lnTo>
                <a:lnTo>
                  <a:pt x="216241" y="816826"/>
                </a:lnTo>
                <a:close/>
              </a:path>
              <a:path w="361950" h="833119">
                <a:moveTo>
                  <a:pt x="215817" y="816356"/>
                </a:moveTo>
                <a:lnTo>
                  <a:pt x="215603" y="816356"/>
                </a:lnTo>
                <a:lnTo>
                  <a:pt x="216241" y="816826"/>
                </a:lnTo>
                <a:lnTo>
                  <a:pt x="215817" y="816356"/>
                </a:lnTo>
                <a:close/>
              </a:path>
              <a:path w="361950" h="833119">
                <a:moveTo>
                  <a:pt x="236177" y="816229"/>
                </a:moveTo>
                <a:lnTo>
                  <a:pt x="235855" y="816407"/>
                </a:lnTo>
                <a:lnTo>
                  <a:pt x="235415" y="816737"/>
                </a:lnTo>
                <a:lnTo>
                  <a:pt x="236177" y="816229"/>
                </a:lnTo>
                <a:close/>
              </a:path>
              <a:path w="361950" h="833119">
                <a:moveTo>
                  <a:pt x="255462" y="816229"/>
                </a:moveTo>
                <a:lnTo>
                  <a:pt x="236177" y="816229"/>
                </a:lnTo>
                <a:lnTo>
                  <a:pt x="235415" y="816737"/>
                </a:lnTo>
                <a:lnTo>
                  <a:pt x="254944" y="816737"/>
                </a:lnTo>
                <a:lnTo>
                  <a:pt x="255462" y="816229"/>
                </a:lnTo>
                <a:close/>
              </a:path>
              <a:path w="361950" h="833119">
                <a:moveTo>
                  <a:pt x="211" y="0"/>
                </a:moveTo>
                <a:lnTo>
                  <a:pt x="84" y="635"/>
                </a:lnTo>
                <a:lnTo>
                  <a:pt x="0" y="3175"/>
                </a:lnTo>
                <a:lnTo>
                  <a:pt x="211" y="3810"/>
                </a:lnTo>
                <a:lnTo>
                  <a:pt x="719" y="5969"/>
                </a:lnTo>
                <a:lnTo>
                  <a:pt x="1608" y="8382"/>
                </a:lnTo>
                <a:lnTo>
                  <a:pt x="3005" y="11303"/>
                </a:lnTo>
                <a:lnTo>
                  <a:pt x="4910" y="14478"/>
                </a:lnTo>
                <a:lnTo>
                  <a:pt x="7323" y="18287"/>
                </a:lnTo>
                <a:lnTo>
                  <a:pt x="10117" y="22860"/>
                </a:lnTo>
                <a:lnTo>
                  <a:pt x="38438" y="62737"/>
                </a:lnTo>
                <a:lnTo>
                  <a:pt x="63203" y="96266"/>
                </a:lnTo>
                <a:lnTo>
                  <a:pt x="94445" y="132461"/>
                </a:lnTo>
                <a:lnTo>
                  <a:pt x="191473" y="237236"/>
                </a:lnTo>
                <a:lnTo>
                  <a:pt x="214714" y="263398"/>
                </a:lnTo>
                <a:lnTo>
                  <a:pt x="259672" y="316738"/>
                </a:lnTo>
                <a:lnTo>
                  <a:pt x="289898" y="356870"/>
                </a:lnTo>
                <a:lnTo>
                  <a:pt x="315552" y="396240"/>
                </a:lnTo>
                <a:lnTo>
                  <a:pt x="334602" y="433832"/>
                </a:lnTo>
                <a:lnTo>
                  <a:pt x="347556" y="480187"/>
                </a:lnTo>
                <a:lnTo>
                  <a:pt x="348953" y="505587"/>
                </a:lnTo>
                <a:lnTo>
                  <a:pt x="348699" y="519430"/>
                </a:lnTo>
                <a:lnTo>
                  <a:pt x="344000" y="564261"/>
                </a:lnTo>
                <a:lnTo>
                  <a:pt x="334221" y="612140"/>
                </a:lnTo>
                <a:lnTo>
                  <a:pt x="315298" y="675767"/>
                </a:lnTo>
                <a:lnTo>
                  <a:pt x="297899" y="720471"/>
                </a:lnTo>
                <a:lnTo>
                  <a:pt x="278976" y="759968"/>
                </a:lnTo>
                <a:lnTo>
                  <a:pt x="253195" y="799846"/>
                </a:lnTo>
                <a:lnTo>
                  <a:pt x="235855" y="816407"/>
                </a:lnTo>
                <a:lnTo>
                  <a:pt x="236177" y="816229"/>
                </a:lnTo>
                <a:lnTo>
                  <a:pt x="255462" y="816229"/>
                </a:lnTo>
                <a:lnTo>
                  <a:pt x="256497" y="815213"/>
                </a:lnTo>
                <a:lnTo>
                  <a:pt x="283548" y="777748"/>
                </a:lnTo>
                <a:lnTo>
                  <a:pt x="303233" y="739521"/>
                </a:lnTo>
                <a:lnTo>
                  <a:pt x="327363" y="679704"/>
                </a:lnTo>
                <a:lnTo>
                  <a:pt x="346667" y="614807"/>
                </a:lnTo>
                <a:lnTo>
                  <a:pt x="356573" y="566039"/>
                </a:lnTo>
                <a:lnTo>
                  <a:pt x="361399" y="519811"/>
                </a:lnTo>
                <a:lnTo>
                  <a:pt x="361647" y="505587"/>
                </a:lnTo>
                <a:lnTo>
                  <a:pt x="361272" y="491363"/>
                </a:lnTo>
                <a:lnTo>
                  <a:pt x="355049" y="453517"/>
                </a:lnTo>
                <a:lnTo>
                  <a:pt x="340317" y="415798"/>
                </a:lnTo>
                <a:lnTo>
                  <a:pt x="318219" y="376301"/>
                </a:lnTo>
                <a:lnTo>
                  <a:pt x="290406" y="335788"/>
                </a:lnTo>
                <a:lnTo>
                  <a:pt x="247226" y="281686"/>
                </a:lnTo>
                <a:lnTo>
                  <a:pt x="200871" y="228600"/>
                </a:lnTo>
                <a:lnTo>
                  <a:pt x="133180" y="155702"/>
                </a:lnTo>
                <a:lnTo>
                  <a:pt x="113241" y="134112"/>
                </a:lnTo>
                <a:lnTo>
                  <a:pt x="87206" y="105156"/>
                </a:lnTo>
                <a:lnTo>
                  <a:pt x="57488" y="67310"/>
                </a:lnTo>
                <a:lnTo>
                  <a:pt x="34501" y="35687"/>
                </a:lnTo>
                <a:lnTo>
                  <a:pt x="18118" y="11557"/>
                </a:lnTo>
                <a:lnTo>
                  <a:pt x="15832" y="8128"/>
                </a:lnTo>
                <a:lnTo>
                  <a:pt x="14308" y="5334"/>
                </a:lnTo>
                <a:lnTo>
                  <a:pt x="13419" y="3810"/>
                </a:lnTo>
                <a:lnTo>
                  <a:pt x="13181" y="3175"/>
                </a:lnTo>
                <a:lnTo>
                  <a:pt x="12530" y="3175"/>
                </a:lnTo>
                <a:lnTo>
                  <a:pt x="12458" y="1731"/>
                </a:lnTo>
                <a:lnTo>
                  <a:pt x="211" y="0"/>
                </a:lnTo>
                <a:close/>
              </a:path>
              <a:path w="361950" h="833119">
                <a:moveTo>
                  <a:pt x="53170" y="178054"/>
                </a:moveTo>
                <a:lnTo>
                  <a:pt x="29421" y="259842"/>
                </a:lnTo>
                <a:lnTo>
                  <a:pt x="60652" y="254125"/>
                </a:lnTo>
                <a:lnTo>
                  <a:pt x="58377" y="241681"/>
                </a:lnTo>
                <a:lnTo>
                  <a:pt x="70823" y="239395"/>
                </a:lnTo>
                <a:lnTo>
                  <a:pt x="99290" y="239395"/>
                </a:lnTo>
                <a:lnTo>
                  <a:pt x="53170" y="178054"/>
                </a:lnTo>
                <a:close/>
              </a:path>
              <a:path w="361950" h="833119">
                <a:moveTo>
                  <a:pt x="70823" y="239395"/>
                </a:moveTo>
                <a:lnTo>
                  <a:pt x="58377" y="241681"/>
                </a:lnTo>
                <a:lnTo>
                  <a:pt x="60652" y="254125"/>
                </a:lnTo>
                <a:lnTo>
                  <a:pt x="73135" y="251840"/>
                </a:lnTo>
                <a:lnTo>
                  <a:pt x="70823" y="239395"/>
                </a:lnTo>
                <a:close/>
              </a:path>
              <a:path w="361950" h="833119">
                <a:moveTo>
                  <a:pt x="99290" y="239395"/>
                </a:moveTo>
                <a:lnTo>
                  <a:pt x="70823" y="239395"/>
                </a:lnTo>
                <a:lnTo>
                  <a:pt x="73135" y="251840"/>
                </a:lnTo>
                <a:lnTo>
                  <a:pt x="104351" y="246126"/>
                </a:lnTo>
                <a:lnTo>
                  <a:pt x="99290" y="239395"/>
                </a:lnTo>
                <a:close/>
              </a:path>
              <a:path w="361950" h="833119">
                <a:moveTo>
                  <a:pt x="12458" y="1731"/>
                </a:moveTo>
                <a:lnTo>
                  <a:pt x="12530" y="3175"/>
                </a:lnTo>
                <a:lnTo>
                  <a:pt x="12767" y="1872"/>
                </a:lnTo>
                <a:lnTo>
                  <a:pt x="12458" y="1731"/>
                </a:lnTo>
                <a:close/>
              </a:path>
              <a:path w="361950" h="833119">
                <a:moveTo>
                  <a:pt x="12767" y="1872"/>
                </a:moveTo>
                <a:lnTo>
                  <a:pt x="12530" y="3175"/>
                </a:lnTo>
                <a:lnTo>
                  <a:pt x="13181" y="3175"/>
                </a:lnTo>
                <a:lnTo>
                  <a:pt x="13038" y="2794"/>
                </a:lnTo>
                <a:lnTo>
                  <a:pt x="12767" y="1872"/>
                </a:lnTo>
                <a:close/>
              </a:path>
              <a:path w="361950" h="833119">
                <a:moveTo>
                  <a:pt x="12403" y="635"/>
                </a:moveTo>
                <a:lnTo>
                  <a:pt x="12458" y="1731"/>
                </a:lnTo>
                <a:lnTo>
                  <a:pt x="12737" y="1771"/>
                </a:lnTo>
                <a:lnTo>
                  <a:pt x="12403" y="6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7175" y="2106167"/>
            <a:ext cx="201168" cy="199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08376" y="1987295"/>
            <a:ext cx="201168" cy="199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12976" y="2715767"/>
            <a:ext cx="201168" cy="1996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2376" y="3401567"/>
            <a:ext cx="201168" cy="1996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94176" y="2685288"/>
            <a:ext cx="201167" cy="1996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87267" y="3401567"/>
            <a:ext cx="199643" cy="1996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90244" y="2269235"/>
            <a:ext cx="558800" cy="482600"/>
          </a:xfrm>
          <a:custGeom>
            <a:avLst/>
            <a:gdLst/>
            <a:ahLst/>
            <a:cxnLst/>
            <a:rect l="l" t="t" r="r" b="b"/>
            <a:pathLst>
              <a:path w="558800" h="482600">
                <a:moveTo>
                  <a:pt x="0" y="0"/>
                </a:moveTo>
                <a:lnTo>
                  <a:pt x="558545" y="482346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85444" y="2878835"/>
            <a:ext cx="863600" cy="558800"/>
          </a:xfrm>
          <a:custGeom>
            <a:avLst/>
            <a:gdLst/>
            <a:ahLst/>
            <a:cxnLst/>
            <a:rect l="l" t="t" r="r" b="b"/>
            <a:pathLst>
              <a:path w="863600" h="558800">
                <a:moveTo>
                  <a:pt x="863345" y="0"/>
                </a:moveTo>
                <a:lnTo>
                  <a:pt x="0" y="558546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22960" y="2269235"/>
            <a:ext cx="241300" cy="1141730"/>
          </a:xfrm>
          <a:custGeom>
            <a:avLst/>
            <a:gdLst/>
            <a:ahLst/>
            <a:cxnLst/>
            <a:rect l="l" t="t" r="r" b="b"/>
            <a:pathLst>
              <a:path w="241300" h="1141729">
                <a:moveTo>
                  <a:pt x="241160" y="0"/>
                </a:moveTo>
                <a:lnTo>
                  <a:pt x="0" y="1141729"/>
                </a:lnTo>
              </a:path>
            </a:pathLst>
          </a:custGeom>
          <a:ln w="609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03476" y="2814827"/>
            <a:ext cx="1419225" cy="622300"/>
          </a:xfrm>
          <a:custGeom>
            <a:avLst/>
            <a:gdLst/>
            <a:ahLst/>
            <a:cxnLst/>
            <a:rect l="l" t="t" r="r" b="b"/>
            <a:pathLst>
              <a:path w="1419225" h="622300">
                <a:moveTo>
                  <a:pt x="0" y="0"/>
                </a:moveTo>
                <a:lnTo>
                  <a:pt x="1419225" y="622173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12875" y="3500628"/>
            <a:ext cx="2383790" cy="0"/>
          </a:xfrm>
          <a:custGeom>
            <a:avLst/>
            <a:gdLst/>
            <a:ahLst/>
            <a:cxnLst/>
            <a:rect l="l" t="t" r="r" b="b"/>
            <a:pathLst>
              <a:path w="2383790" h="0">
                <a:moveTo>
                  <a:pt x="0" y="0"/>
                </a:moveTo>
                <a:lnTo>
                  <a:pt x="2383409" y="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17675" y="2086355"/>
            <a:ext cx="1801495" cy="119380"/>
          </a:xfrm>
          <a:custGeom>
            <a:avLst/>
            <a:gdLst/>
            <a:ahLst/>
            <a:cxnLst/>
            <a:rect l="l" t="t" r="r" b="b"/>
            <a:pathLst>
              <a:path w="1801495" h="119380">
                <a:moveTo>
                  <a:pt x="0" y="118872"/>
                </a:moveTo>
                <a:lnTo>
                  <a:pt x="1801241" y="0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76044" y="2150364"/>
            <a:ext cx="1168400" cy="601345"/>
          </a:xfrm>
          <a:custGeom>
            <a:avLst/>
            <a:gdLst/>
            <a:ahLst/>
            <a:cxnLst/>
            <a:rect l="l" t="t" r="r" b="b"/>
            <a:pathLst>
              <a:path w="1168400" h="601344">
                <a:moveTo>
                  <a:pt x="0" y="601090"/>
                </a:moveTo>
                <a:lnTo>
                  <a:pt x="1168145" y="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72205" y="2151126"/>
            <a:ext cx="558800" cy="570230"/>
          </a:xfrm>
          <a:custGeom>
            <a:avLst/>
            <a:gdLst/>
            <a:ahLst/>
            <a:cxnLst/>
            <a:rect l="l" t="t" r="r" b="b"/>
            <a:pathLst>
              <a:path w="558800" h="570230">
                <a:moveTo>
                  <a:pt x="558545" y="570229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49573" y="2849117"/>
            <a:ext cx="281305" cy="589915"/>
          </a:xfrm>
          <a:custGeom>
            <a:avLst/>
            <a:gdLst/>
            <a:ahLst/>
            <a:cxnLst/>
            <a:rect l="l" t="t" r="r" b="b"/>
            <a:pathLst>
              <a:path w="281304" h="589914">
                <a:moveTo>
                  <a:pt x="0" y="589534"/>
                </a:moveTo>
                <a:lnTo>
                  <a:pt x="2810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09722" y="2177033"/>
            <a:ext cx="277495" cy="1234440"/>
          </a:xfrm>
          <a:custGeom>
            <a:avLst/>
            <a:gdLst/>
            <a:ahLst/>
            <a:cxnLst/>
            <a:rect l="l" t="t" r="r" b="b"/>
            <a:pathLst>
              <a:path w="277495" h="1234439">
                <a:moveTo>
                  <a:pt x="0" y="0"/>
                </a:moveTo>
                <a:lnTo>
                  <a:pt x="277494" y="1234186"/>
                </a:lnTo>
              </a:path>
            </a:pathLst>
          </a:custGeom>
          <a:ln w="28956">
            <a:solidFill>
              <a:srgbClr val="0000CC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02614" y="1759457"/>
            <a:ext cx="1739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a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99613" y="1709115"/>
            <a:ext cx="1784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b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65173" y="2378201"/>
            <a:ext cx="1790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d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3676" y="3488182"/>
            <a:ext cx="1676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e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85134" y="3524503"/>
            <a:ext cx="1130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f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41216" y="2328163"/>
            <a:ext cx="454659" cy="102679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8740">
              <a:lnSpc>
                <a:spcPts val="2095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1</a:t>
            </a:r>
            <a:endParaRPr sz="2000">
              <a:latin typeface="돋움"/>
              <a:cs typeface="돋움"/>
            </a:endParaRPr>
          </a:p>
          <a:p>
            <a:pPr marL="299085">
              <a:lnSpc>
                <a:spcPts val="2095"/>
              </a:lnSpc>
            </a:pPr>
            <a:r>
              <a:rPr dirty="0" sz="2000">
                <a:latin typeface="돋움"/>
                <a:cs typeface="돋움"/>
              </a:rPr>
              <a:t>c</a:t>
            </a:r>
            <a:endParaRPr sz="20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dirty="0" sz="2000">
                <a:latin typeface="돋움"/>
                <a:cs typeface="돋움"/>
              </a:rPr>
              <a:t>1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7308" y="4332808"/>
            <a:ext cx="1804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(b, </a:t>
            </a:r>
            <a:r>
              <a:rPr dirty="0" sz="1800" spc="-5">
                <a:latin typeface="Times New Roman"/>
                <a:cs typeface="Times New Roman"/>
              </a:rPr>
              <a:t>f)</a:t>
            </a:r>
            <a:r>
              <a:rPr dirty="0" sz="1800" spc="-5">
                <a:latin typeface="돋움"/>
                <a:cs typeface="돋움"/>
              </a:rPr>
              <a:t>를 추가할</a:t>
            </a:r>
            <a:r>
              <a:rPr dirty="0" sz="1800" spc="-360">
                <a:latin typeface="돋움"/>
                <a:cs typeface="돋움"/>
              </a:rPr>
              <a:t> </a:t>
            </a:r>
            <a:r>
              <a:rPr dirty="0" sz="1800" spc="-5">
                <a:latin typeface="돋움"/>
                <a:cs typeface="돋움"/>
              </a:rPr>
              <a:t>때</a:t>
            </a:r>
            <a:r>
              <a:rPr dirty="0" sz="1800" spc="-5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7308" y="4607814"/>
            <a:ext cx="299910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Times New Roman"/>
                <a:cs typeface="Times New Roman"/>
              </a:rPr>
              <a:t>b, c, f</a:t>
            </a:r>
            <a:r>
              <a:rPr dirty="0" sz="1800">
                <a:latin typeface="돋움"/>
                <a:cs typeface="돋움"/>
              </a:rPr>
              <a:t>는 같은</a:t>
            </a:r>
            <a:r>
              <a:rPr dirty="0" sz="1800" spc="-330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그룹</a:t>
            </a:r>
            <a:endParaRPr sz="1800">
              <a:latin typeface="돋움"/>
              <a:cs typeface="돋움"/>
            </a:endParaRPr>
          </a:p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돋움"/>
                <a:cs typeface="돋움"/>
              </a:rPr>
              <a:t>추가하려는 선분의 두  노드가</a:t>
            </a:r>
            <a:r>
              <a:rPr dirty="0" u="sng" sz="1800" spc="-195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같은</a:t>
            </a:r>
            <a:r>
              <a:rPr dirty="0" u="sng" sz="1800" spc="-18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그룹</a:t>
            </a:r>
            <a:r>
              <a:rPr dirty="0" sz="1800">
                <a:latin typeface="돋움"/>
                <a:cs typeface="돋움"/>
              </a:rPr>
              <a:t>이</a:t>
            </a:r>
            <a:r>
              <a:rPr dirty="0" sz="1800" spc="-185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있으면  사이클 생성</a:t>
            </a:r>
            <a:r>
              <a:rPr dirty="0" sz="1800" spc="-355">
                <a:latin typeface="돋움"/>
                <a:cs typeface="돋움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(find() </a:t>
            </a:r>
            <a:r>
              <a:rPr dirty="0" sz="1800">
                <a:latin typeface="돋움"/>
                <a:cs typeface="돋움"/>
              </a:rPr>
              <a:t>함수</a:t>
            </a:r>
            <a:r>
              <a:rPr dirty="0" sz="180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11140" y="2106167"/>
            <a:ext cx="199643" cy="1996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292340" y="1987295"/>
            <a:ext cx="199643" cy="1996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996940" y="2715767"/>
            <a:ext cx="199643" cy="1996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006340" y="3401567"/>
            <a:ext cx="199643" cy="1996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978140" y="2685288"/>
            <a:ext cx="199643" cy="1996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569707" y="3401567"/>
            <a:ext cx="199643" cy="1996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474970" y="2269998"/>
            <a:ext cx="558800" cy="482600"/>
          </a:xfrm>
          <a:custGeom>
            <a:avLst/>
            <a:gdLst/>
            <a:ahLst/>
            <a:cxnLst/>
            <a:rect l="l" t="t" r="r" b="b"/>
            <a:pathLst>
              <a:path w="558800" h="482600">
                <a:moveTo>
                  <a:pt x="0" y="0"/>
                </a:moveTo>
                <a:lnTo>
                  <a:pt x="558545" y="48234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70170" y="2879598"/>
            <a:ext cx="863600" cy="558800"/>
          </a:xfrm>
          <a:custGeom>
            <a:avLst/>
            <a:gdLst/>
            <a:ahLst/>
            <a:cxnLst/>
            <a:rect l="l" t="t" r="r" b="b"/>
            <a:pathLst>
              <a:path w="863600" h="558800">
                <a:moveTo>
                  <a:pt x="863345" y="0"/>
                </a:moveTo>
                <a:lnTo>
                  <a:pt x="0" y="55854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105400" y="2269235"/>
            <a:ext cx="241300" cy="1141730"/>
          </a:xfrm>
          <a:custGeom>
            <a:avLst/>
            <a:gdLst/>
            <a:ahLst/>
            <a:cxnLst/>
            <a:rect l="l" t="t" r="r" b="b"/>
            <a:pathLst>
              <a:path w="241300" h="1141729">
                <a:moveTo>
                  <a:pt x="241173" y="0"/>
                </a:moveTo>
                <a:lnTo>
                  <a:pt x="0" y="1141729"/>
                </a:lnTo>
              </a:path>
            </a:pathLst>
          </a:custGeom>
          <a:ln w="609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185915" y="2814827"/>
            <a:ext cx="1419225" cy="622300"/>
          </a:xfrm>
          <a:custGeom>
            <a:avLst/>
            <a:gdLst/>
            <a:ahLst/>
            <a:cxnLst/>
            <a:rect l="l" t="t" r="r" b="b"/>
            <a:pathLst>
              <a:path w="1419225" h="622300">
                <a:moveTo>
                  <a:pt x="0" y="0"/>
                </a:moveTo>
                <a:lnTo>
                  <a:pt x="1419225" y="622173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195315" y="3500628"/>
            <a:ext cx="2383790" cy="0"/>
          </a:xfrm>
          <a:custGeom>
            <a:avLst/>
            <a:gdLst/>
            <a:ahLst/>
            <a:cxnLst/>
            <a:rect l="l" t="t" r="r" b="b"/>
            <a:pathLst>
              <a:path w="2383790" h="0">
                <a:moveTo>
                  <a:pt x="0" y="0"/>
                </a:moveTo>
                <a:lnTo>
                  <a:pt x="2383409" y="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500115" y="2086355"/>
            <a:ext cx="1801495" cy="119380"/>
          </a:xfrm>
          <a:custGeom>
            <a:avLst/>
            <a:gdLst/>
            <a:ahLst/>
            <a:cxnLst/>
            <a:rect l="l" t="t" r="r" b="b"/>
            <a:pathLst>
              <a:path w="1801495" h="119380">
                <a:moveTo>
                  <a:pt x="0" y="118872"/>
                </a:moveTo>
                <a:lnTo>
                  <a:pt x="1801240" y="0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60770" y="2151126"/>
            <a:ext cx="1168400" cy="601345"/>
          </a:xfrm>
          <a:custGeom>
            <a:avLst/>
            <a:gdLst/>
            <a:ahLst/>
            <a:cxnLst/>
            <a:rect l="l" t="t" r="r" b="b"/>
            <a:pathLst>
              <a:path w="1168400" h="601344">
                <a:moveTo>
                  <a:pt x="0" y="601090"/>
                </a:moveTo>
                <a:lnTo>
                  <a:pt x="1168146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456169" y="2151126"/>
            <a:ext cx="558800" cy="570230"/>
          </a:xfrm>
          <a:custGeom>
            <a:avLst/>
            <a:gdLst/>
            <a:ahLst/>
            <a:cxnLst/>
            <a:rect l="l" t="t" r="r" b="b"/>
            <a:pathLst>
              <a:path w="558800" h="570230">
                <a:moveTo>
                  <a:pt x="558546" y="570229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733538" y="2849117"/>
            <a:ext cx="281305" cy="589915"/>
          </a:xfrm>
          <a:custGeom>
            <a:avLst/>
            <a:gdLst/>
            <a:ahLst/>
            <a:cxnLst/>
            <a:rect l="l" t="t" r="r" b="b"/>
            <a:pathLst>
              <a:path w="281304" h="589914">
                <a:moveTo>
                  <a:pt x="0" y="589534"/>
                </a:moveTo>
                <a:lnTo>
                  <a:pt x="2810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7838693" y="2175205"/>
            <a:ext cx="1739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1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57</a:t>
            </a:fld>
          </a:p>
        </p:txBody>
      </p:sp>
      <p:sp>
        <p:nvSpPr>
          <p:cNvPr id="44" name="object 44"/>
          <p:cNvSpPr txBox="1"/>
          <p:nvPr/>
        </p:nvSpPr>
        <p:spPr>
          <a:xfrm>
            <a:off x="5186298" y="1805177"/>
            <a:ext cx="1739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a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283322" y="1709115"/>
            <a:ext cx="1784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b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211693" y="2555494"/>
            <a:ext cx="1676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c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048883" y="2378201"/>
            <a:ext cx="1790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d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47335" y="3488182"/>
            <a:ext cx="1676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e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768843" y="3524503"/>
            <a:ext cx="1130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f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921243" y="3048711"/>
            <a:ext cx="1739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1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579745" y="2518663"/>
            <a:ext cx="1739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2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82234" y="3094431"/>
            <a:ext cx="1739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3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823329" y="2381504"/>
            <a:ext cx="1739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4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094859" y="4466590"/>
            <a:ext cx="32715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같은</a:t>
            </a:r>
            <a:r>
              <a:rPr dirty="0" sz="1800" spc="-195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그룹은</a:t>
            </a:r>
            <a:r>
              <a:rPr dirty="0" sz="1800" spc="-180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어떻게</a:t>
            </a:r>
            <a:r>
              <a:rPr dirty="0" sz="1800" spc="-185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판별하는가</a:t>
            </a:r>
            <a:r>
              <a:rPr dirty="0" sz="1800">
                <a:latin typeface="Times New Roman"/>
                <a:cs typeface="Times New Roman"/>
              </a:rPr>
              <a:t>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094859" y="4740909"/>
            <a:ext cx="3322954" cy="139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돋움"/>
                <a:cs typeface="돋움"/>
              </a:rPr>
              <a:t>각</a:t>
            </a:r>
            <a:r>
              <a:rPr dirty="0" sz="1800" spc="-185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그룹마다</a:t>
            </a:r>
            <a:r>
              <a:rPr dirty="0" sz="1800" spc="-170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대표</a:t>
            </a:r>
            <a:r>
              <a:rPr dirty="0" sz="1800" spc="-175">
                <a:latin typeface="돋움"/>
                <a:cs typeface="돋움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(parent)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돋움"/>
                <a:cs typeface="돋움"/>
              </a:rPr>
              <a:t>선정</a:t>
            </a:r>
            <a:endParaRPr sz="1800">
              <a:latin typeface="돋움"/>
              <a:cs typeface="돋움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Times New Roman"/>
                <a:cs typeface="Times New Roman"/>
              </a:rPr>
              <a:t>a, d, e</a:t>
            </a:r>
            <a:r>
              <a:rPr dirty="0" sz="1800">
                <a:latin typeface="돋움"/>
                <a:cs typeface="돋움"/>
              </a:rPr>
              <a:t>의 </a:t>
            </a:r>
            <a:r>
              <a:rPr dirty="0" sz="1800" spc="-5">
                <a:latin typeface="돋움"/>
                <a:cs typeface="돋움"/>
              </a:rPr>
              <a:t>대표는</a:t>
            </a:r>
            <a:r>
              <a:rPr dirty="0" sz="1800" spc="-400">
                <a:latin typeface="돋움"/>
                <a:cs typeface="돋움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ts val="215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Times New Roman"/>
                <a:cs typeface="Times New Roman"/>
              </a:rPr>
              <a:t>b, c, f</a:t>
            </a:r>
            <a:r>
              <a:rPr dirty="0" sz="1800">
                <a:latin typeface="돋움"/>
                <a:cs typeface="돋움"/>
              </a:rPr>
              <a:t>의 대표는</a:t>
            </a:r>
            <a:r>
              <a:rPr dirty="0" sz="1800" spc="-415">
                <a:latin typeface="돋움"/>
                <a:cs typeface="돋움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ts val="215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Times New Roman"/>
                <a:cs typeface="Times New Roman"/>
              </a:rPr>
              <a:t>parent(d) </a:t>
            </a:r>
            <a:r>
              <a:rPr dirty="0" sz="1800">
                <a:latin typeface="Times New Roman"/>
                <a:cs typeface="Times New Roman"/>
              </a:rPr>
              <a:t>= a ≠ b =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parent(b)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Times New Roman"/>
                <a:cs typeface="Times New Roman"/>
              </a:rPr>
              <a:t>parent(b) = b = b =</a:t>
            </a:r>
            <a:r>
              <a:rPr dirty="0" sz="1800" spc="-1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parent(f)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1558" y="372313"/>
            <a:ext cx="250253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Times New Roman"/>
                <a:cs typeface="Times New Roman"/>
              </a:rPr>
              <a:t>parent()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5"/>
              <a:t>함수</a:t>
            </a:r>
          </a:p>
        </p:txBody>
      </p:sp>
      <p:sp>
        <p:nvSpPr>
          <p:cNvPr id="3" name="object 3"/>
          <p:cNvSpPr/>
          <p:nvPr/>
        </p:nvSpPr>
        <p:spPr>
          <a:xfrm>
            <a:off x="1098803" y="3282696"/>
            <a:ext cx="199644" cy="199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84604" y="3980688"/>
            <a:ext cx="199644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61110" y="3446526"/>
            <a:ext cx="558800" cy="570230"/>
          </a:xfrm>
          <a:custGeom>
            <a:avLst/>
            <a:gdLst/>
            <a:ahLst/>
            <a:cxnLst/>
            <a:rect l="l" t="t" r="r" b="b"/>
            <a:pathLst>
              <a:path w="558800" h="570229">
                <a:moveTo>
                  <a:pt x="558546" y="57023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7014" y="3850335"/>
            <a:ext cx="1682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c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9057" y="3472052"/>
            <a:ext cx="1739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1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296" y="2966466"/>
            <a:ext cx="1784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b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437" y="5019294"/>
            <a:ext cx="22879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parent(b) 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parent(c) = parent(b) =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72940" y="3268979"/>
            <a:ext cx="201167" cy="1996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58740" y="3966971"/>
            <a:ext cx="201167" cy="199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51832" y="4683252"/>
            <a:ext cx="199643" cy="199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36770" y="3432809"/>
            <a:ext cx="558800" cy="570230"/>
          </a:xfrm>
          <a:custGeom>
            <a:avLst/>
            <a:gdLst/>
            <a:ahLst/>
            <a:cxnLst/>
            <a:rect l="l" t="t" r="r" b="b"/>
            <a:pathLst>
              <a:path w="558800" h="570229">
                <a:moveTo>
                  <a:pt x="558545" y="570229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14138" y="4130802"/>
            <a:ext cx="281305" cy="589915"/>
          </a:xfrm>
          <a:custGeom>
            <a:avLst/>
            <a:gdLst/>
            <a:ahLst/>
            <a:cxnLst/>
            <a:rect l="l" t="t" r="r" b="b"/>
            <a:pathLst>
              <a:path w="281304" h="589914">
                <a:moveTo>
                  <a:pt x="0" y="589534"/>
                </a:moveTo>
                <a:lnTo>
                  <a:pt x="2810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106161" y="4305680"/>
            <a:ext cx="1739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돋움"/>
                <a:cs typeface="돋움"/>
              </a:rPr>
              <a:t>1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92928" y="3837559"/>
            <a:ext cx="1676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돋움"/>
                <a:cs typeface="돋움"/>
              </a:rPr>
              <a:t>c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50078" y="4806441"/>
            <a:ext cx="1130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돋움"/>
                <a:cs typeface="돋움"/>
              </a:rPr>
              <a:t>f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25948" y="3363595"/>
            <a:ext cx="1739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1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13682" y="2966466"/>
            <a:ext cx="1784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b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90315" y="5293614"/>
            <a:ext cx="22498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parent(f) = parent(c) =</a:t>
            </a:r>
            <a:r>
              <a:rPr dirty="0" sz="1800" spc="-1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17680" y="3632327"/>
            <a:ext cx="361950" cy="833119"/>
          </a:xfrm>
          <a:custGeom>
            <a:avLst/>
            <a:gdLst/>
            <a:ahLst/>
            <a:cxnLst/>
            <a:rect l="l" t="t" r="r" b="b"/>
            <a:pathLst>
              <a:path w="361950" h="833120">
                <a:moveTo>
                  <a:pt x="73135" y="251840"/>
                </a:moveTo>
                <a:lnTo>
                  <a:pt x="60652" y="254125"/>
                </a:lnTo>
                <a:lnTo>
                  <a:pt x="67267" y="290322"/>
                </a:lnTo>
                <a:lnTo>
                  <a:pt x="77554" y="344931"/>
                </a:lnTo>
                <a:lnTo>
                  <a:pt x="87714" y="398653"/>
                </a:lnTo>
                <a:lnTo>
                  <a:pt x="97747" y="450723"/>
                </a:lnTo>
                <a:lnTo>
                  <a:pt x="108963" y="505587"/>
                </a:lnTo>
                <a:lnTo>
                  <a:pt x="112987" y="525399"/>
                </a:lnTo>
                <a:lnTo>
                  <a:pt x="123020" y="572262"/>
                </a:lnTo>
                <a:lnTo>
                  <a:pt x="133053" y="616458"/>
                </a:lnTo>
                <a:lnTo>
                  <a:pt x="143086" y="657606"/>
                </a:lnTo>
                <a:lnTo>
                  <a:pt x="152992" y="695198"/>
                </a:lnTo>
                <a:lnTo>
                  <a:pt x="167597" y="744601"/>
                </a:lnTo>
                <a:lnTo>
                  <a:pt x="182456" y="784098"/>
                </a:lnTo>
                <a:lnTo>
                  <a:pt x="202395" y="820420"/>
                </a:lnTo>
                <a:lnTo>
                  <a:pt x="207475" y="826008"/>
                </a:lnTo>
                <a:lnTo>
                  <a:pt x="207729" y="826389"/>
                </a:lnTo>
                <a:lnTo>
                  <a:pt x="212936" y="830072"/>
                </a:lnTo>
                <a:lnTo>
                  <a:pt x="213444" y="830453"/>
                </a:lnTo>
                <a:lnTo>
                  <a:pt x="214079" y="830834"/>
                </a:lnTo>
                <a:lnTo>
                  <a:pt x="214587" y="830961"/>
                </a:lnTo>
                <a:lnTo>
                  <a:pt x="219921" y="832866"/>
                </a:lnTo>
                <a:lnTo>
                  <a:pt x="221318" y="833120"/>
                </a:lnTo>
                <a:lnTo>
                  <a:pt x="222080" y="833120"/>
                </a:lnTo>
                <a:lnTo>
                  <a:pt x="227541" y="832993"/>
                </a:lnTo>
                <a:lnTo>
                  <a:pt x="228557" y="832993"/>
                </a:lnTo>
                <a:lnTo>
                  <a:pt x="229065" y="832866"/>
                </a:lnTo>
                <a:lnTo>
                  <a:pt x="234907" y="831215"/>
                </a:lnTo>
                <a:lnTo>
                  <a:pt x="235288" y="831088"/>
                </a:lnTo>
                <a:lnTo>
                  <a:pt x="235796" y="830961"/>
                </a:lnTo>
                <a:lnTo>
                  <a:pt x="236177" y="830707"/>
                </a:lnTo>
                <a:lnTo>
                  <a:pt x="242146" y="827405"/>
                </a:lnTo>
                <a:lnTo>
                  <a:pt x="242527" y="827278"/>
                </a:lnTo>
                <a:lnTo>
                  <a:pt x="242781" y="827151"/>
                </a:lnTo>
                <a:lnTo>
                  <a:pt x="243035" y="826897"/>
                </a:lnTo>
                <a:lnTo>
                  <a:pt x="249766" y="821817"/>
                </a:lnTo>
                <a:lnTo>
                  <a:pt x="250802" y="820801"/>
                </a:lnTo>
                <a:lnTo>
                  <a:pt x="223985" y="820801"/>
                </a:lnTo>
                <a:lnTo>
                  <a:pt x="221826" y="820420"/>
                </a:lnTo>
                <a:lnTo>
                  <a:pt x="222869" y="820420"/>
                </a:lnTo>
                <a:lnTo>
                  <a:pt x="221382" y="819912"/>
                </a:lnTo>
                <a:lnTo>
                  <a:pt x="220429" y="819912"/>
                </a:lnTo>
                <a:lnTo>
                  <a:pt x="218778" y="819023"/>
                </a:lnTo>
                <a:lnTo>
                  <a:pt x="219223" y="819023"/>
                </a:lnTo>
                <a:lnTo>
                  <a:pt x="216810" y="817245"/>
                </a:lnTo>
                <a:lnTo>
                  <a:pt x="216619" y="817245"/>
                </a:lnTo>
                <a:lnTo>
                  <a:pt x="215603" y="816356"/>
                </a:lnTo>
                <a:lnTo>
                  <a:pt x="215817" y="816356"/>
                </a:lnTo>
                <a:lnTo>
                  <a:pt x="211920" y="812038"/>
                </a:lnTo>
                <a:lnTo>
                  <a:pt x="189187" y="767334"/>
                </a:lnTo>
                <a:lnTo>
                  <a:pt x="174836" y="725297"/>
                </a:lnTo>
                <a:lnTo>
                  <a:pt x="160231" y="673481"/>
                </a:lnTo>
                <a:lnTo>
                  <a:pt x="150452" y="634365"/>
                </a:lnTo>
                <a:lnTo>
                  <a:pt x="140419" y="591947"/>
                </a:lnTo>
                <a:lnTo>
                  <a:pt x="130386" y="546481"/>
                </a:lnTo>
                <a:lnTo>
                  <a:pt x="120480" y="498475"/>
                </a:lnTo>
                <a:lnTo>
                  <a:pt x="110320" y="448183"/>
                </a:lnTo>
                <a:lnTo>
                  <a:pt x="100160" y="396240"/>
                </a:lnTo>
                <a:lnTo>
                  <a:pt x="90000" y="342646"/>
                </a:lnTo>
                <a:lnTo>
                  <a:pt x="73135" y="251840"/>
                </a:lnTo>
                <a:close/>
              </a:path>
              <a:path w="361950" h="833120">
                <a:moveTo>
                  <a:pt x="222869" y="820420"/>
                </a:moveTo>
                <a:lnTo>
                  <a:pt x="221826" y="820420"/>
                </a:lnTo>
                <a:lnTo>
                  <a:pt x="223985" y="820801"/>
                </a:lnTo>
                <a:lnTo>
                  <a:pt x="222869" y="820420"/>
                </a:lnTo>
                <a:close/>
              </a:path>
              <a:path w="361950" h="833120">
                <a:moveTo>
                  <a:pt x="226123" y="820420"/>
                </a:moveTo>
                <a:lnTo>
                  <a:pt x="222869" y="820420"/>
                </a:lnTo>
                <a:lnTo>
                  <a:pt x="223985" y="820801"/>
                </a:lnTo>
                <a:lnTo>
                  <a:pt x="250802" y="820801"/>
                </a:lnTo>
                <a:lnTo>
                  <a:pt x="251061" y="820547"/>
                </a:lnTo>
                <a:lnTo>
                  <a:pt x="225636" y="820547"/>
                </a:lnTo>
                <a:lnTo>
                  <a:pt x="226123" y="820420"/>
                </a:lnTo>
                <a:close/>
              </a:path>
              <a:path w="361950" h="833120">
                <a:moveTo>
                  <a:pt x="230813" y="819196"/>
                </a:moveTo>
                <a:lnTo>
                  <a:pt x="225636" y="820547"/>
                </a:lnTo>
                <a:lnTo>
                  <a:pt x="227287" y="820420"/>
                </a:lnTo>
                <a:lnTo>
                  <a:pt x="251190" y="820420"/>
                </a:lnTo>
                <a:lnTo>
                  <a:pt x="252096" y="819531"/>
                </a:lnTo>
                <a:lnTo>
                  <a:pt x="230208" y="819531"/>
                </a:lnTo>
                <a:lnTo>
                  <a:pt x="230813" y="819196"/>
                </a:lnTo>
                <a:close/>
              </a:path>
              <a:path w="361950" h="833120">
                <a:moveTo>
                  <a:pt x="251190" y="820420"/>
                </a:moveTo>
                <a:lnTo>
                  <a:pt x="227287" y="820420"/>
                </a:lnTo>
                <a:lnTo>
                  <a:pt x="225636" y="820547"/>
                </a:lnTo>
                <a:lnTo>
                  <a:pt x="251061" y="820547"/>
                </a:lnTo>
                <a:lnTo>
                  <a:pt x="251190" y="820420"/>
                </a:lnTo>
                <a:close/>
              </a:path>
              <a:path w="361950" h="833120">
                <a:moveTo>
                  <a:pt x="218778" y="819023"/>
                </a:moveTo>
                <a:lnTo>
                  <a:pt x="220429" y="819912"/>
                </a:lnTo>
                <a:lnTo>
                  <a:pt x="219607" y="819305"/>
                </a:lnTo>
                <a:lnTo>
                  <a:pt x="218778" y="819023"/>
                </a:lnTo>
                <a:close/>
              </a:path>
              <a:path w="361950" h="833120">
                <a:moveTo>
                  <a:pt x="219607" y="819305"/>
                </a:moveTo>
                <a:lnTo>
                  <a:pt x="220429" y="819912"/>
                </a:lnTo>
                <a:lnTo>
                  <a:pt x="221382" y="819912"/>
                </a:lnTo>
                <a:lnTo>
                  <a:pt x="219607" y="819305"/>
                </a:lnTo>
                <a:close/>
              </a:path>
              <a:path w="361950" h="833120">
                <a:moveTo>
                  <a:pt x="231478" y="819023"/>
                </a:moveTo>
                <a:lnTo>
                  <a:pt x="230813" y="819196"/>
                </a:lnTo>
                <a:lnTo>
                  <a:pt x="230208" y="819531"/>
                </a:lnTo>
                <a:lnTo>
                  <a:pt x="231478" y="819023"/>
                </a:lnTo>
                <a:close/>
              </a:path>
              <a:path w="361950" h="833120">
                <a:moveTo>
                  <a:pt x="252614" y="819023"/>
                </a:moveTo>
                <a:lnTo>
                  <a:pt x="231478" y="819023"/>
                </a:lnTo>
                <a:lnTo>
                  <a:pt x="230208" y="819531"/>
                </a:lnTo>
                <a:lnTo>
                  <a:pt x="252096" y="819531"/>
                </a:lnTo>
                <a:lnTo>
                  <a:pt x="252614" y="819023"/>
                </a:lnTo>
                <a:close/>
              </a:path>
              <a:path w="361950" h="833120">
                <a:moveTo>
                  <a:pt x="219223" y="819023"/>
                </a:moveTo>
                <a:lnTo>
                  <a:pt x="218778" y="819023"/>
                </a:lnTo>
                <a:lnTo>
                  <a:pt x="219607" y="819305"/>
                </a:lnTo>
                <a:lnTo>
                  <a:pt x="219223" y="819023"/>
                </a:lnTo>
                <a:close/>
              </a:path>
              <a:path w="361950" h="833120">
                <a:moveTo>
                  <a:pt x="235855" y="816407"/>
                </a:moveTo>
                <a:lnTo>
                  <a:pt x="230813" y="819196"/>
                </a:lnTo>
                <a:lnTo>
                  <a:pt x="231478" y="819023"/>
                </a:lnTo>
                <a:lnTo>
                  <a:pt x="252614" y="819023"/>
                </a:lnTo>
                <a:lnTo>
                  <a:pt x="254944" y="816737"/>
                </a:lnTo>
                <a:lnTo>
                  <a:pt x="235415" y="816737"/>
                </a:lnTo>
                <a:lnTo>
                  <a:pt x="235855" y="816407"/>
                </a:lnTo>
                <a:close/>
              </a:path>
              <a:path w="361950" h="833120">
                <a:moveTo>
                  <a:pt x="215603" y="816356"/>
                </a:moveTo>
                <a:lnTo>
                  <a:pt x="216619" y="817245"/>
                </a:lnTo>
                <a:lnTo>
                  <a:pt x="216241" y="816826"/>
                </a:lnTo>
                <a:lnTo>
                  <a:pt x="215603" y="816356"/>
                </a:lnTo>
                <a:close/>
              </a:path>
              <a:path w="361950" h="833120">
                <a:moveTo>
                  <a:pt x="216241" y="816826"/>
                </a:moveTo>
                <a:lnTo>
                  <a:pt x="216619" y="817245"/>
                </a:lnTo>
                <a:lnTo>
                  <a:pt x="216810" y="817245"/>
                </a:lnTo>
                <a:lnTo>
                  <a:pt x="216241" y="816826"/>
                </a:lnTo>
                <a:close/>
              </a:path>
              <a:path w="361950" h="833120">
                <a:moveTo>
                  <a:pt x="215817" y="816356"/>
                </a:moveTo>
                <a:lnTo>
                  <a:pt x="215603" y="816356"/>
                </a:lnTo>
                <a:lnTo>
                  <a:pt x="216241" y="816826"/>
                </a:lnTo>
                <a:lnTo>
                  <a:pt x="215817" y="816356"/>
                </a:lnTo>
                <a:close/>
              </a:path>
              <a:path w="361950" h="833120">
                <a:moveTo>
                  <a:pt x="236177" y="816229"/>
                </a:moveTo>
                <a:lnTo>
                  <a:pt x="235855" y="816407"/>
                </a:lnTo>
                <a:lnTo>
                  <a:pt x="235415" y="816737"/>
                </a:lnTo>
                <a:lnTo>
                  <a:pt x="236177" y="816229"/>
                </a:lnTo>
                <a:close/>
              </a:path>
              <a:path w="361950" h="833120">
                <a:moveTo>
                  <a:pt x="255462" y="816229"/>
                </a:moveTo>
                <a:lnTo>
                  <a:pt x="236177" y="816229"/>
                </a:lnTo>
                <a:lnTo>
                  <a:pt x="235415" y="816737"/>
                </a:lnTo>
                <a:lnTo>
                  <a:pt x="254944" y="816737"/>
                </a:lnTo>
                <a:lnTo>
                  <a:pt x="255462" y="816229"/>
                </a:lnTo>
                <a:close/>
              </a:path>
              <a:path w="361950" h="833120">
                <a:moveTo>
                  <a:pt x="211" y="0"/>
                </a:moveTo>
                <a:lnTo>
                  <a:pt x="84" y="635"/>
                </a:lnTo>
                <a:lnTo>
                  <a:pt x="0" y="3175"/>
                </a:lnTo>
                <a:lnTo>
                  <a:pt x="211" y="3810"/>
                </a:lnTo>
                <a:lnTo>
                  <a:pt x="719" y="5968"/>
                </a:lnTo>
                <a:lnTo>
                  <a:pt x="1608" y="8381"/>
                </a:lnTo>
                <a:lnTo>
                  <a:pt x="3005" y="11303"/>
                </a:lnTo>
                <a:lnTo>
                  <a:pt x="4910" y="14478"/>
                </a:lnTo>
                <a:lnTo>
                  <a:pt x="7323" y="18287"/>
                </a:lnTo>
                <a:lnTo>
                  <a:pt x="10117" y="22860"/>
                </a:lnTo>
                <a:lnTo>
                  <a:pt x="38438" y="62737"/>
                </a:lnTo>
                <a:lnTo>
                  <a:pt x="63203" y="96266"/>
                </a:lnTo>
                <a:lnTo>
                  <a:pt x="94445" y="132461"/>
                </a:lnTo>
                <a:lnTo>
                  <a:pt x="191473" y="237236"/>
                </a:lnTo>
                <a:lnTo>
                  <a:pt x="214714" y="263398"/>
                </a:lnTo>
                <a:lnTo>
                  <a:pt x="259672" y="316738"/>
                </a:lnTo>
                <a:lnTo>
                  <a:pt x="289898" y="356870"/>
                </a:lnTo>
                <a:lnTo>
                  <a:pt x="315552" y="396240"/>
                </a:lnTo>
                <a:lnTo>
                  <a:pt x="334602" y="433831"/>
                </a:lnTo>
                <a:lnTo>
                  <a:pt x="347556" y="480187"/>
                </a:lnTo>
                <a:lnTo>
                  <a:pt x="348953" y="505587"/>
                </a:lnTo>
                <a:lnTo>
                  <a:pt x="348699" y="519430"/>
                </a:lnTo>
                <a:lnTo>
                  <a:pt x="344000" y="564261"/>
                </a:lnTo>
                <a:lnTo>
                  <a:pt x="334221" y="612140"/>
                </a:lnTo>
                <a:lnTo>
                  <a:pt x="315298" y="675767"/>
                </a:lnTo>
                <a:lnTo>
                  <a:pt x="297899" y="720471"/>
                </a:lnTo>
                <a:lnTo>
                  <a:pt x="278976" y="759968"/>
                </a:lnTo>
                <a:lnTo>
                  <a:pt x="253195" y="799846"/>
                </a:lnTo>
                <a:lnTo>
                  <a:pt x="235855" y="816407"/>
                </a:lnTo>
                <a:lnTo>
                  <a:pt x="236177" y="816229"/>
                </a:lnTo>
                <a:lnTo>
                  <a:pt x="255462" y="816229"/>
                </a:lnTo>
                <a:lnTo>
                  <a:pt x="256497" y="815213"/>
                </a:lnTo>
                <a:lnTo>
                  <a:pt x="283548" y="777748"/>
                </a:lnTo>
                <a:lnTo>
                  <a:pt x="303233" y="739521"/>
                </a:lnTo>
                <a:lnTo>
                  <a:pt x="327363" y="679704"/>
                </a:lnTo>
                <a:lnTo>
                  <a:pt x="346667" y="614807"/>
                </a:lnTo>
                <a:lnTo>
                  <a:pt x="356573" y="566039"/>
                </a:lnTo>
                <a:lnTo>
                  <a:pt x="361399" y="519811"/>
                </a:lnTo>
                <a:lnTo>
                  <a:pt x="361647" y="505587"/>
                </a:lnTo>
                <a:lnTo>
                  <a:pt x="361272" y="491363"/>
                </a:lnTo>
                <a:lnTo>
                  <a:pt x="355049" y="453517"/>
                </a:lnTo>
                <a:lnTo>
                  <a:pt x="340317" y="415798"/>
                </a:lnTo>
                <a:lnTo>
                  <a:pt x="318219" y="376300"/>
                </a:lnTo>
                <a:lnTo>
                  <a:pt x="290406" y="335788"/>
                </a:lnTo>
                <a:lnTo>
                  <a:pt x="247226" y="281686"/>
                </a:lnTo>
                <a:lnTo>
                  <a:pt x="200871" y="228600"/>
                </a:lnTo>
                <a:lnTo>
                  <a:pt x="133180" y="155702"/>
                </a:lnTo>
                <a:lnTo>
                  <a:pt x="113241" y="134112"/>
                </a:lnTo>
                <a:lnTo>
                  <a:pt x="87206" y="105156"/>
                </a:lnTo>
                <a:lnTo>
                  <a:pt x="57488" y="67310"/>
                </a:lnTo>
                <a:lnTo>
                  <a:pt x="34501" y="35687"/>
                </a:lnTo>
                <a:lnTo>
                  <a:pt x="18118" y="11556"/>
                </a:lnTo>
                <a:lnTo>
                  <a:pt x="15832" y="8128"/>
                </a:lnTo>
                <a:lnTo>
                  <a:pt x="14308" y="5334"/>
                </a:lnTo>
                <a:lnTo>
                  <a:pt x="13419" y="3810"/>
                </a:lnTo>
                <a:lnTo>
                  <a:pt x="13181" y="3175"/>
                </a:lnTo>
                <a:lnTo>
                  <a:pt x="12530" y="3175"/>
                </a:lnTo>
                <a:lnTo>
                  <a:pt x="12458" y="1731"/>
                </a:lnTo>
                <a:lnTo>
                  <a:pt x="211" y="0"/>
                </a:lnTo>
                <a:close/>
              </a:path>
              <a:path w="361950" h="833120">
                <a:moveTo>
                  <a:pt x="53170" y="178054"/>
                </a:moveTo>
                <a:lnTo>
                  <a:pt x="29421" y="259842"/>
                </a:lnTo>
                <a:lnTo>
                  <a:pt x="60652" y="254125"/>
                </a:lnTo>
                <a:lnTo>
                  <a:pt x="58377" y="241681"/>
                </a:lnTo>
                <a:lnTo>
                  <a:pt x="70823" y="239395"/>
                </a:lnTo>
                <a:lnTo>
                  <a:pt x="99290" y="239395"/>
                </a:lnTo>
                <a:lnTo>
                  <a:pt x="53170" y="178054"/>
                </a:lnTo>
                <a:close/>
              </a:path>
              <a:path w="361950" h="833120">
                <a:moveTo>
                  <a:pt x="70823" y="239395"/>
                </a:moveTo>
                <a:lnTo>
                  <a:pt x="58377" y="241681"/>
                </a:lnTo>
                <a:lnTo>
                  <a:pt x="60652" y="254125"/>
                </a:lnTo>
                <a:lnTo>
                  <a:pt x="73135" y="251840"/>
                </a:lnTo>
                <a:lnTo>
                  <a:pt x="70823" y="239395"/>
                </a:lnTo>
                <a:close/>
              </a:path>
              <a:path w="361950" h="833120">
                <a:moveTo>
                  <a:pt x="99290" y="239395"/>
                </a:moveTo>
                <a:lnTo>
                  <a:pt x="70823" y="239395"/>
                </a:lnTo>
                <a:lnTo>
                  <a:pt x="73135" y="251840"/>
                </a:lnTo>
                <a:lnTo>
                  <a:pt x="104351" y="246125"/>
                </a:lnTo>
                <a:lnTo>
                  <a:pt x="99290" y="239395"/>
                </a:lnTo>
                <a:close/>
              </a:path>
              <a:path w="361950" h="833120">
                <a:moveTo>
                  <a:pt x="12458" y="1731"/>
                </a:moveTo>
                <a:lnTo>
                  <a:pt x="12530" y="3175"/>
                </a:lnTo>
                <a:lnTo>
                  <a:pt x="12767" y="1872"/>
                </a:lnTo>
                <a:lnTo>
                  <a:pt x="12458" y="1731"/>
                </a:lnTo>
                <a:close/>
              </a:path>
              <a:path w="361950" h="833120">
                <a:moveTo>
                  <a:pt x="12767" y="1872"/>
                </a:moveTo>
                <a:lnTo>
                  <a:pt x="12530" y="3175"/>
                </a:lnTo>
                <a:lnTo>
                  <a:pt x="13181" y="3175"/>
                </a:lnTo>
                <a:lnTo>
                  <a:pt x="13038" y="2793"/>
                </a:lnTo>
                <a:lnTo>
                  <a:pt x="12767" y="1872"/>
                </a:lnTo>
                <a:close/>
              </a:path>
              <a:path w="361950" h="833120">
                <a:moveTo>
                  <a:pt x="12403" y="635"/>
                </a:moveTo>
                <a:lnTo>
                  <a:pt x="12458" y="1731"/>
                </a:lnTo>
                <a:lnTo>
                  <a:pt x="12737" y="1771"/>
                </a:lnTo>
                <a:lnTo>
                  <a:pt x="12403" y="6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303007" y="3268979"/>
            <a:ext cx="199643" cy="1996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988807" y="3966971"/>
            <a:ext cx="199643" cy="1996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580376" y="4683252"/>
            <a:ext cx="199644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465314" y="3432809"/>
            <a:ext cx="558800" cy="570230"/>
          </a:xfrm>
          <a:custGeom>
            <a:avLst/>
            <a:gdLst/>
            <a:ahLst/>
            <a:cxnLst/>
            <a:rect l="l" t="t" r="r" b="b"/>
            <a:pathLst>
              <a:path w="558800" h="570229">
                <a:moveTo>
                  <a:pt x="558545" y="570229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742681" y="4130802"/>
            <a:ext cx="281305" cy="589915"/>
          </a:xfrm>
          <a:custGeom>
            <a:avLst/>
            <a:gdLst/>
            <a:ahLst/>
            <a:cxnLst/>
            <a:rect l="l" t="t" r="r" b="b"/>
            <a:pathLst>
              <a:path w="281304" h="589914">
                <a:moveTo>
                  <a:pt x="0" y="589534"/>
                </a:moveTo>
                <a:lnTo>
                  <a:pt x="2810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935214" y="4305680"/>
            <a:ext cx="1739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돋움"/>
                <a:cs typeface="돋움"/>
              </a:rPr>
              <a:t>1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402830" y="3458717"/>
            <a:ext cx="277495" cy="1234440"/>
          </a:xfrm>
          <a:custGeom>
            <a:avLst/>
            <a:gdLst/>
            <a:ahLst/>
            <a:cxnLst/>
            <a:rect l="l" t="t" r="r" b="b"/>
            <a:pathLst>
              <a:path w="277495" h="1234439">
                <a:moveTo>
                  <a:pt x="0" y="0"/>
                </a:moveTo>
                <a:lnTo>
                  <a:pt x="277495" y="1234186"/>
                </a:lnTo>
              </a:path>
            </a:pathLst>
          </a:custGeom>
          <a:ln w="28956">
            <a:solidFill>
              <a:srgbClr val="0000CC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8222106" y="3837559"/>
            <a:ext cx="1676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돋움"/>
                <a:cs typeface="돋움"/>
              </a:rPr>
              <a:t>c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79257" y="4806441"/>
            <a:ext cx="1130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돋움"/>
                <a:cs typeface="돋움"/>
              </a:rPr>
              <a:t>f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55128" y="3363595"/>
            <a:ext cx="1739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1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42733" y="2966466"/>
            <a:ext cx="1784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b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39685" y="5293614"/>
            <a:ext cx="122047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parent(b) =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  parent(f) =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65987" y="1815083"/>
            <a:ext cx="199644" cy="1996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19176" y="1498219"/>
            <a:ext cx="1784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b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72233" y="1526540"/>
            <a:ext cx="12204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parent(b) =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  parent(c) =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277111" y="1818132"/>
            <a:ext cx="199644" cy="1996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131519" y="1500886"/>
            <a:ext cx="1676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c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7880"/>
            <a:ext cx="2947035" cy="3013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그리디</a:t>
            </a:r>
            <a:r>
              <a:rPr dirty="0" sz="2800" spc="-31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알고리즘  </a:t>
            </a:r>
            <a:r>
              <a:rPr dirty="0" sz="2800" spc="-5">
                <a:latin typeface="돋움"/>
                <a:cs typeface="돋움"/>
              </a:rPr>
              <a:t>은 근시안적인  선택으로</a:t>
            </a:r>
            <a:r>
              <a:rPr dirty="0" sz="2800" spc="-31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부분적  인 </a:t>
            </a:r>
            <a:r>
              <a:rPr dirty="0" sz="2800" spc="-10">
                <a:latin typeface="돋움"/>
                <a:cs typeface="돋움"/>
              </a:rPr>
              <a:t>최적해를 </a:t>
            </a:r>
            <a:r>
              <a:rPr dirty="0" sz="2800" spc="-5">
                <a:latin typeface="돋움"/>
                <a:cs typeface="돋움"/>
              </a:rPr>
              <a:t>찾  고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5">
                <a:latin typeface="돋움"/>
                <a:cs typeface="돋움"/>
              </a:rPr>
              <a:t>이들을 모아  서 문제의 최적  해를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얻는다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6459" y="643168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3592" y="6225641"/>
            <a:ext cx="36836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돋움"/>
                <a:cs typeface="돋움"/>
              </a:rPr>
              <a:t>그리디 알고리즘 수행</a:t>
            </a:r>
            <a:r>
              <a:rPr dirty="0" sz="2400" spc="-60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과정</a:t>
            </a:r>
            <a:endParaRPr sz="2400">
              <a:latin typeface="돋움"/>
              <a:cs typeface="돋움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4322064"/>
            <a:ext cx="2209800" cy="1728470"/>
          </a:xfrm>
          <a:custGeom>
            <a:avLst/>
            <a:gdLst/>
            <a:ahLst/>
            <a:cxnLst/>
            <a:rect l="l" t="t" r="r" b="b"/>
            <a:pathLst>
              <a:path w="2209800" h="1728470">
                <a:moveTo>
                  <a:pt x="2209800" y="864108"/>
                </a:moveTo>
                <a:lnTo>
                  <a:pt x="2208525" y="822238"/>
                </a:lnTo>
                <a:lnTo>
                  <a:pt x="2204742" y="780883"/>
                </a:lnTo>
                <a:lnTo>
                  <a:pt x="2198506" y="740088"/>
                </a:lnTo>
                <a:lnTo>
                  <a:pt x="2189877" y="699898"/>
                </a:lnTo>
                <a:lnTo>
                  <a:pt x="2178912" y="660358"/>
                </a:lnTo>
                <a:lnTo>
                  <a:pt x="2165668" y="621514"/>
                </a:lnTo>
                <a:lnTo>
                  <a:pt x="2150205" y="583411"/>
                </a:lnTo>
                <a:lnTo>
                  <a:pt x="2132579" y="546094"/>
                </a:lnTo>
                <a:lnTo>
                  <a:pt x="2112849" y="509608"/>
                </a:lnTo>
                <a:lnTo>
                  <a:pt x="2091071" y="473999"/>
                </a:lnTo>
                <a:lnTo>
                  <a:pt x="2067306" y="439311"/>
                </a:lnTo>
                <a:lnTo>
                  <a:pt x="2041609" y="405591"/>
                </a:lnTo>
                <a:lnTo>
                  <a:pt x="2014039" y="372883"/>
                </a:lnTo>
                <a:lnTo>
                  <a:pt x="1984654" y="341232"/>
                </a:lnTo>
                <a:lnTo>
                  <a:pt x="1953512" y="310685"/>
                </a:lnTo>
                <a:lnTo>
                  <a:pt x="1920671" y="281285"/>
                </a:lnTo>
                <a:lnTo>
                  <a:pt x="1886188" y="253079"/>
                </a:lnTo>
                <a:lnTo>
                  <a:pt x="1850121" y="226111"/>
                </a:lnTo>
                <a:lnTo>
                  <a:pt x="1812528" y="200427"/>
                </a:lnTo>
                <a:lnTo>
                  <a:pt x="1773468" y="176073"/>
                </a:lnTo>
                <a:lnTo>
                  <a:pt x="1732998" y="153092"/>
                </a:lnTo>
                <a:lnTo>
                  <a:pt x="1691175" y="131531"/>
                </a:lnTo>
                <a:lnTo>
                  <a:pt x="1648058" y="111435"/>
                </a:lnTo>
                <a:lnTo>
                  <a:pt x="1603705" y="92849"/>
                </a:lnTo>
                <a:lnTo>
                  <a:pt x="1558173" y="75819"/>
                </a:lnTo>
                <a:lnTo>
                  <a:pt x="1511520" y="60389"/>
                </a:lnTo>
                <a:lnTo>
                  <a:pt x="1463805" y="46605"/>
                </a:lnTo>
                <a:lnTo>
                  <a:pt x="1415085" y="34511"/>
                </a:lnTo>
                <a:lnTo>
                  <a:pt x="1365417" y="24155"/>
                </a:lnTo>
                <a:lnTo>
                  <a:pt x="1314861" y="15579"/>
                </a:lnTo>
                <a:lnTo>
                  <a:pt x="1263473" y="8831"/>
                </a:lnTo>
                <a:lnTo>
                  <a:pt x="1211311" y="3955"/>
                </a:lnTo>
                <a:lnTo>
                  <a:pt x="1158434" y="996"/>
                </a:lnTo>
                <a:lnTo>
                  <a:pt x="1104900" y="0"/>
                </a:lnTo>
                <a:lnTo>
                  <a:pt x="1051366" y="996"/>
                </a:lnTo>
                <a:lnTo>
                  <a:pt x="998490" y="3955"/>
                </a:lnTo>
                <a:lnTo>
                  <a:pt x="946329" y="8831"/>
                </a:lnTo>
                <a:lnTo>
                  <a:pt x="894942" y="15579"/>
                </a:lnTo>
                <a:lnTo>
                  <a:pt x="844386" y="24155"/>
                </a:lnTo>
                <a:lnTo>
                  <a:pt x="794719" y="34511"/>
                </a:lnTo>
                <a:lnTo>
                  <a:pt x="745999" y="46605"/>
                </a:lnTo>
                <a:lnTo>
                  <a:pt x="698284" y="60389"/>
                </a:lnTo>
                <a:lnTo>
                  <a:pt x="651632" y="75819"/>
                </a:lnTo>
                <a:lnTo>
                  <a:pt x="606100" y="92849"/>
                </a:lnTo>
                <a:lnTo>
                  <a:pt x="561747" y="111435"/>
                </a:lnTo>
                <a:lnTo>
                  <a:pt x="518630" y="131531"/>
                </a:lnTo>
                <a:lnTo>
                  <a:pt x="476807" y="153092"/>
                </a:lnTo>
                <a:lnTo>
                  <a:pt x="436336" y="176073"/>
                </a:lnTo>
                <a:lnTo>
                  <a:pt x="397276" y="200427"/>
                </a:lnTo>
                <a:lnTo>
                  <a:pt x="359683" y="226111"/>
                </a:lnTo>
                <a:lnTo>
                  <a:pt x="323616" y="253079"/>
                </a:lnTo>
                <a:lnTo>
                  <a:pt x="289133" y="281285"/>
                </a:lnTo>
                <a:lnTo>
                  <a:pt x="256291" y="310685"/>
                </a:lnTo>
                <a:lnTo>
                  <a:pt x="225148" y="341232"/>
                </a:lnTo>
                <a:lnTo>
                  <a:pt x="195763" y="372883"/>
                </a:lnTo>
                <a:lnTo>
                  <a:pt x="168193" y="405591"/>
                </a:lnTo>
                <a:lnTo>
                  <a:pt x="142496" y="439311"/>
                </a:lnTo>
                <a:lnTo>
                  <a:pt x="118730" y="473999"/>
                </a:lnTo>
                <a:lnTo>
                  <a:pt x="96952" y="509608"/>
                </a:lnTo>
                <a:lnTo>
                  <a:pt x="77222" y="546094"/>
                </a:lnTo>
                <a:lnTo>
                  <a:pt x="59595" y="583411"/>
                </a:lnTo>
                <a:lnTo>
                  <a:pt x="44131" y="621514"/>
                </a:lnTo>
                <a:lnTo>
                  <a:pt x="30888" y="660358"/>
                </a:lnTo>
                <a:lnTo>
                  <a:pt x="19922" y="699898"/>
                </a:lnTo>
                <a:lnTo>
                  <a:pt x="11293" y="740088"/>
                </a:lnTo>
                <a:lnTo>
                  <a:pt x="5057" y="780883"/>
                </a:lnTo>
                <a:lnTo>
                  <a:pt x="1274" y="822238"/>
                </a:lnTo>
                <a:lnTo>
                  <a:pt x="0" y="864108"/>
                </a:lnTo>
                <a:lnTo>
                  <a:pt x="1274" y="905974"/>
                </a:lnTo>
                <a:lnTo>
                  <a:pt x="5057" y="947326"/>
                </a:lnTo>
                <a:lnTo>
                  <a:pt x="11293" y="988119"/>
                </a:lnTo>
                <a:lnTo>
                  <a:pt x="19922" y="1028307"/>
                </a:lnTo>
                <a:lnTo>
                  <a:pt x="30888" y="1067844"/>
                </a:lnTo>
                <a:lnTo>
                  <a:pt x="44131" y="1106687"/>
                </a:lnTo>
                <a:lnTo>
                  <a:pt x="59595" y="1144789"/>
                </a:lnTo>
                <a:lnTo>
                  <a:pt x="77222" y="1182106"/>
                </a:lnTo>
                <a:lnTo>
                  <a:pt x="96952" y="1218591"/>
                </a:lnTo>
                <a:lnTo>
                  <a:pt x="118730" y="1254200"/>
                </a:lnTo>
                <a:lnTo>
                  <a:pt x="142496" y="1288887"/>
                </a:lnTo>
                <a:lnTo>
                  <a:pt x="168193" y="1322607"/>
                </a:lnTo>
                <a:lnTo>
                  <a:pt x="195763" y="1355316"/>
                </a:lnTo>
                <a:lnTo>
                  <a:pt x="225148" y="1386967"/>
                </a:lnTo>
                <a:lnTo>
                  <a:pt x="256291" y="1417515"/>
                </a:lnTo>
                <a:lnTo>
                  <a:pt x="289133" y="1446915"/>
                </a:lnTo>
                <a:lnTo>
                  <a:pt x="323616" y="1475122"/>
                </a:lnTo>
                <a:lnTo>
                  <a:pt x="359683" y="1502091"/>
                </a:lnTo>
                <a:lnTo>
                  <a:pt x="397276" y="1527775"/>
                </a:lnTo>
                <a:lnTo>
                  <a:pt x="436336" y="1552131"/>
                </a:lnTo>
                <a:lnTo>
                  <a:pt x="476807" y="1575113"/>
                </a:lnTo>
                <a:lnTo>
                  <a:pt x="518630" y="1596675"/>
                </a:lnTo>
                <a:lnTo>
                  <a:pt x="561747" y="1616772"/>
                </a:lnTo>
                <a:lnTo>
                  <a:pt x="606100" y="1635359"/>
                </a:lnTo>
                <a:lnTo>
                  <a:pt x="651632" y="1652390"/>
                </a:lnTo>
                <a:lnTo>
                  <a:pt x="698284" y="1667821"/>
                </a:lnTo>
                <a:lnTo>
                  <a:pt x="745999" y="1681607"/>
                </a:lnTo>
                <a:lnTo>
                  <a:pt x="794719" y="1693701"/>
                </a:lnTo>
                <a:lnTo>
                  <a:pt x="844386" y="1704058"/>
                </a:lnTo>
                <a:lnTo>
                  <a:pt x="894942" y="1712634"/>
                </a:lnTo>
                <a:lnTo>
                  <a:pt x="946329" y="1719383"/>
                </a:lnTo>
                <a:lnTo>
                  <a:pt x="998490" y="1724260"/>
                </a:lnTo>
                <a:lnTo>
                  <a:pt x="1051366" y="1727219"/>
                </a:lnTo>
                <a:lnTo>
                  <a:pt x="1104900" y="1728216"/>
                </a:lnTo>
                <a:lnTo>
                  <a:pt x="1158434" y="1727219"/>
                </a:lnTo>
                <a:lnTo>
                  <a:pt x="1211311" y="1724260"/>
                </a:lnTo>
                <a:lnTo>
                  <a:pt x="1263473" y="1719383"/>
                </a:lnTo>
                <a:lnTo>
                  <a:pt x="1314861" y="1712634"/>
                </a:lnTo>
                <a:lnTo>
                  <a:pt x="1365417" y="1704058"/>
                </a:lnTo>
                <a:lnTo>
                  <a:pt x="1415085" y="1693701"/>
                </a:lnTo>
                <a:lnTo>
                  <a:pt x="1463805" y="1681607"/>
                </a:lnTo>
                <a:lnTo>
                  <a:pt x="1511520" y="1667821"/>
                </a:lnTo>
                <a:lnTo>
                  <a:pt x="1558173" y="1652390"/>
                </a:lnTo>
                <a:lnTo>
                  <a:pt x="1603705" y="1635359"/>
                </a:lnTo>
                <a:lnTo>
                  <a:pt x="1648058" y="1616772"/>
                </a:lnTo>
                <a:lnTo>
                  <a:pt x="1691175" y="1596675"/>
                </a:lnTo>
                <a:lnTo>
                  <a:pt x="1732998" y="1575113"/>
                </a:lnTo>
                <a:lnTo>
                  <a:pt x="1773468" y="1552131"/>
                </a:lnTo>
                <a:lnTo>
                  <a:pt x="1812528" y="1527775"/>
                </a:lnTo>
                <a:lnTo>
                  <a:pt x="1850121" y="1502091"/>
                </a:lnTo>
                <a:lnTo>
                  <a:pt x="1886188" y="1475122"/>
                </a:lnTo>
                <a:lnTo>
                  <a:pt x="1920671" y="1446915"/>
                </a:lnTo>
                <a:lnTo>
                  <a:pt x="1953512" y="1417515"/>
                </a:lnTo>
                <a:lnTo>
                  <a:pt x="1984654" y="1386967"/>
                </a:lnTo>
                <a:lnTo>
                  <a:pt x="2014039" y="1355316"/>
                </a:lnTo>
                <a:lnTo>
                  <a:pt x="2041609" y="1322607"/>
                </a:lnTo>
                <a:lnTo>
                  <a:pt x="2067306" y="1288887"/>
                </a:lnTo>
                <a:lnTo>
                  <a:pt x="2091071" y="1254200"/>
                </a:lnTo>
                <a:lnTo>
                  <a:pt x="2112849" y="1218591"/>
                </a:lnTo>
                <a:lnTo>
                  <a:pt x="2132579" y="1182106"/>
                </a:lnTo>
                <a:lnTo>
                  <a:pt x="2150205" y="1144789"/>
                </a:lnTo>
                <a:lnTo>
                  <a:pt x="2165668" y="1106687"/>
                </a:lnTo>
                <a:lnTo>
                  <a:pt x="2178912" y="1067844"/>
                </a:lnTo>
                <a:lnTo>
                  <a:pt x="2189877" y="1028307"/>
                </a:lnTo>
                <a:lnTo>
                  <a:pt x="2198506" y="988119"/>
                </a:lnTo>
                <a:lnTo>
                  <a:pt x="2204742" y="947326"/>
                </a:lnTo>
                <a:lnTo>
                  <a:pt x="2208525" y="905974"/>
                </a:lnTo>
                <a:lnTo>
                  <a:pt x="2209800" y="8641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94004" y="5061203"/>
            <a:ext cx="247015" cy="401320"/>
          </a:xfrm>
          <a:custGeom>
            <a:avLst/>
            <a:gdLst/>
            <a:ahLst/>
            <a:cxnLst/>
            <a:rect l="l" t="t" r="r" b="b"/>
            <a:pathLst>
              <a:path w="247015" h="401320">
                <a:moveTo>
                  <a:pt x="0" y="400812"/>
                </a:moveTo>
                <a:lnTo>
                  <a:pt x="246888" y="400812"/>
                </a:lnTo>
                <a:lnTo>
                  <a:pt x="246888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4004" y="5061203"/>
            <a:ext cx="247015" cy="401320"/>
          </a:xfrm>
          <a:custGeom>
            <a:avLst/>
            <a:gdLst/>
            <a:ahLst/>
            <a:cxnLst/>
            <a:rect l="l" t="t" r="r" b="b"/>
            <a:pathLst>
              <a:path w="247015" h="401320">
                <a:moveTo>
                  <a:pt x="0" y="400812"/>
                </a:moveTo>
                <a:lnTo>
                  <a:pt x="246888" y="400812"/>
                </a:lnTo>
                <a:lnTo>
                  <a:pt x="246888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16023" y="5241035"/>
            <a:ext cx="245745" cy="401320"/>
          </a:xfrm>
          <a:custGeom>
            <a:avLst/>
            <a:gdLst/>
            <a:ahLst/>
            <a:cxnLst/>
            <a:rect l="l" t="t" r="r" b="b"/>
            <a:pathLst>
              <a:path w="245744" h="401320">
                <a:moveTo>
                  <a:pt x="0" y="400811"/>
                </a:moveTo>
                <a:lnTo>
                  <a:pt x="245363" y="400811"/>
                </a:lnTo>
                <a:lnTo>
                  <a:pt x="245363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16023" y="5241035"/>
            <a:ext cx="245745" cy="401320"/>
          </a:xfrm>
          <a:custGeom>
            <a:avLst/>
            <a:gdLst/>
            <a:ahLst/>
            <a:cxnLst/>
            <a:rect l="l" t="t" r="r" b="b"/>
            <a:pathLst>
              <a:path w="245744" h="401320">
                <a:moveTo>
                  <a:pt x="0" y="400811"/>
                </a:moveTo>
                <a:lnTo>
                  <a:pt x="245363" y="400811"/>
                </a:lnTo>
                <a:lnTo>
                  <a:pt x="245363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56360" y="4884420"/>
            <a:ext cx="245745" cy="401320"/>
          </a:xfrm>
          <a:custGeom>
            <a:avLst/>
            <a:gdLst/>
            <a:ahLst/>
            <a:cxnLst/>
            <a:rect l="l" t="t" r="r" b="b"/>
            <a:pathLst>
              <a:path w="245744" h="401320">
                <a:moveTo>
                  <a:pt x="0" y="400811"/>
                </a:moveTo>
                <a:lnTo>
                  <a:pt x="245364" y="400811"/>
                </a:lnTo>
                <a:lnTo>
                  <a:pt x="245364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56360" y="4884420"/>
            <a:ext cx="245745" cy="401320"/>
          </a:xfrm>
          <a:custGeom>
            <a:avLst/>
            <a:gdLst/>
            <a:ahLst/>
            <a:cxnLst/>
            <a:rect l="l" t="t" r="r" b="b"/>
            <a:pathLst>
              <a:path w="245744" h="401320">
                <a:moveTo>
                  <a:pt x="0" y="400811"/>
                </a:moveTo>
                <a:lnTo>
                  <a:pt x="245364" y="400811"/>
                </a:lnTo>
                <a:lnTo>
                  <a:pt x="245364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17420" y="4776215"/>
            <a:ext cx="245745" cy="401320"/>
          </a:xfrm>
          <a:custGeom>
            <a:avLst/>
            <a:gdLst/>
            <a:ahLst/>
            <a:cxnLst/>
            <a:rect l="l" t="t" r="r" b="b"/>
            <a:pathLst>
              <a:path w="245744" h="401320">
                <a:moveTo>
                  <a:pt x="0" y="400812"/>
                </a:moveTo>
                <a:lnTo>
                  <a:pt x="245363" y="400812"/>
                </a:lnTo>
                <a:lnTo>
                  <a:pt x="245363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17420" y="4776215"/>
            <a:ext cx="245745" cy="401320"/>
          </a:xfrm>
          <a:custGeom>
            <a:avLst/>
            <a:gdLst/>
            <a:ahLst/>
            <a:cxnLst/>
            <a:rect l="l" t="t" r="r" b="b"/>
            <a:pathLst>
              <a:path w="245744" h="401320">
                <a:moveTo>
                  <a:pt x="0" y="400812"/>
                </a:moveTo>
                <a:lnTo>
                  <a:pt x="245363" y="400812"/>
                </a:lnTo>
                <a:lnTo>
                  <a:pt x="245363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69564" y="4047744"/>
            <a:ext cx="2360930" cy="1728470"/>
          </a:xfrm>
          <a:custGeom>
            <a:avLst/>
            <a:gdLst/>
            <a:ahLst/>
            <a:cxnLst/>
            <a:rect l="l" t="t" r="r" b="b"/>
            <a:pathLst>
              <a:path w="2360929" h="1728470">
                <a:moveTo>
                  <a:pt x="1180338" y="0"/>
                </a:moveTo>
                <a:lnTo>
                  <a:pt x="1124773" y="940"/>
                </a:lnTo>
                <a:lnTo>
                  <a:pt x="1069870" y="3734"/>
                </a:lnTo>
                <a:lnTo>
                  <a:pt x="1015684" y="8339"/>
                </a:lnTo>
                <a:lnTo>
                  <a:pt x="962274" y="14715"/>
                </a:lnTo>
                <a:lnTo>
                  <a:pt x="909694" y="22820"/>
                </a:lnTo>
                <a:lnTo>
                  <a:pt x="858003" y="32611"/>
                </a:lnTo>
                <a:lnTo>
                  <a:pt x="807256" y="44049"/>
                </a:lnTo>
                <a:lnTo>
                  <a:pt x="757511" y="57091"/>
                </a:lnTo>
                <a:lnTo>
                  <a:pt x="708824" y="71696"/>
                </a:lnTo>
                <a:lnTo>
                  <a:pt x="661251" y="87823"/>
                </a:lnTo>
                <a:lnTo>
                  <a:pt x="614850" y="105429"/>
                </a:lnTo>
                <a:lnTo>
                  <a:pt x="569677" y="124474"/>
                </a:lnTo>
                <a:lnTo>
                  <a:pt x="525789" y="144916"/>
                </a:lnTo>
                <a:lnTo>
                  <a:pt x="483242" y="166713"/>
                </a:lnTo>
                <a:lnTo>
                  <a:pt x="442093" y="189824"/>
                </a:lnTo>
                <a:lnTo>
                  <a:pt x="402399" y="214208"/>
                </a:lnTo>
                <a:lnTo>
                  <a:pt x="364216" y="239823"/>
                </a:lnTo>
                <a:lnTo>
                  <a:pt x="327602" y="266627"/>
                </a:lnTo>
                <a:lnTo>
                  <a:pt x="292612" y="294579"/>
                </a:lnTo>
                <a:lnTo>
                  <a:pt x="259304" y="323638"/>
                </a:lnTo>
                <a:lnTo>
                  <a:pt x="227734" y="353763"/>
                </a:lnTo>
                <a:lnTo>
                  <a:pt x="197959" y="384910"/>
                </a:lnTo>
                <a:lnTo>
                  <a:pt x="170035" y="417040"/>
                </a:lnTo>
                <a:lnTo>
                  <a:pt x="144020" y="450111"/>
                </a:lnTo>
                <a:lnTo>
                  <a:pt x="119969" y="484081"/>
                </a:lnTo>
                <a:lnTo>
                  <a:pt x="97940" y="518908"/>
                </a:lnTo>
                <a:lnTo>
                  <a:pt x="77989" y="554552"/>
                </a:lnTo>
                <a:lnTo>
                  <a:pt x="60173" y="590970"/>
                </a:lnTo>
                <a:lnTo>
                  <a:pt x="44549" y="628122"/>
                </a:lnTo>
                <a:lnTo>
                  <a:pt x="31173" y="665965"/>
                </a:lnTo>
                <a:lnTo>
                  <a:pt x="20101" y="704459"/>
                </a:lnTo>
                <a:lnTo>
                  <a:pt x="11392" y="743562"/>
                </a:lnTo>
                <a:lnTo>
                  <a:pt x="5101" y="783232"/>
                </a:lnTo>
                <a:lnTo>
                  <a:pt x="1284" y="823427"/>
                </a:lnTo>
                <a:lnTo>
                  <a:pt x="0" y="864107"/>
                </a:lnTo>
                <a:lnTo>
                  <a:pt x="1284" y="904788"/>
                </a:lnTo>
                <a:lnTo>
                  <a:pt x="5101" y="944983"/>
                </a:lnTo>
                <a:lnTo>
                  <a:pt x="11392" y="984653"/>
                </a:lnTo>
                <a:lnTo>
                  <a:pt x="20101" y="1023756"/>
                </a:lnTo>
                <a:lnTo>
                  <a:pt x="31173" y="1062250"/>
                </a:lnTo>
                <a:lnTo>
                  <a:pt x="44549" y="1100093"/>
                </a:lnTo>
                <a:lnTo>
                  <a:pt x="60173" y="1137245"/>
                </a:lnTo>
                <a:lnTo>
                  <a:pt x="77989" y="1173663"/>
                </a:lnTo>
                <a:lnTo>
                  <a:pt x="97940" y="1209307"/>
                </a:lnTo>
                <a:lnTo>
                  <a:pt x="119969" y="1244134"/>
                </a:lnTo>
                <a:lnTo>
                  <a:pt x="144020" y="1278104"/>
                </a:lnTo>
                <a:lnTo>
                  <a:pt x="170035" y="1311175"/>
                </a:lnTo>
                <a:lnTo>
                  <a:pt x="197959" y="1343305"/>
                </a:lnTo>
                <a:lnTo>
                  <a:pt x="227734" y="1374452"/>
                </a:lnTo>
                <a:lnTo>
                  <a:pt x="259304" y="1404577"/>
                </a:lnTo>
                <a:lnTo>
                  <a:pt x="292612" y="1433636"/>
                </a:lnTo>
                <a:lnTo>
                  <a:pt x="327602" y="1461588"/>
                </a:lnTo>
                <a:lnTo>
                  <a:pt x="364216" y="1488392"/>
                </a:lnTo>
                <a:lnTo>
                  <a:pt x="402399" y="1514007"/>
                </a:lnTo>
                <a:lnTo>
                  <a:pt x="442093" y="1538391"/>
                </a:lnTo>
                <a:lnTo>
                  <a:pt x="483242" y="1561502"/>
                </a:lnTo>
                <a:lnTo>
                  <a:pt x="525789" y="1583299"/>
                </a:lnTo>
                <a:lnTo>
                  <a:pt x="569677" y="1603741"/>
                </a:lnTo>
                <a:lnTo>
                  <a:pt x="614850" y="1622786"/>
                </a:lnTo>
                <a:lnTo>
                  <a:pt x="661251" y="1640392"/>
                </a:lnTo>
                <a:lnTo>
                  <a:pt x="708824" y="1656519"/>
                </a:lnTo>
                <a:lnTo>
                  <a:pt x="757511" y="1671124"/>
                </a:lnTo>
                <a:lnTo>
                  <a:pt x="807256" y="1684166"/>
                </a:lnTo>
                <a:lnTo>
                  <a:pt x="858003" y="1695604"/>
                </a:lnTo>
                <a:lnTo>
                  <a:pt x="909694" y="1705395"/>
                </a:lnTo>
                <a:lnTo>
                  <a:pt x="962274" y="1713500"/>
                </a:lnTo>
                <a:lnTo>
                  <a:pt x="1015684" y="1719876"/>
                </a:lnTo>
                <a:lnTo>
                  <a:pt x="1069870" y="1724481"/>
                </a:lnTo>
                <a:lnTo>
                  <a:pt x="1124773" y="1727275"/>
                </a:lnTo>
                <a:lnTo>
                  <a:pt x="1180338" y="1728215"/>
                </a:lnTo>
                <a:lnTo>
                  <a:pt x="1235902" y="1727275"/>
                </a:lnTo>
                <a:lnTo>
                  <a:pt x="1290805" y="1724481"/>
                </a:lnTo>
                <a:lnTo>
                  <a:pt x="1344991" y="1719876"/>
                </a:lnTo>
                <a:lnTo>
                  <a:pt x="1398401" y="1713500"/>
                </a:lnTo>
                <a:lnTo>
                  <a:pt x="1450981" y="1705395"/>
                </a:lnTo>
                <a:lnTo>
                  <a:pt x="1502672" y="1695604"/>
                </a:lnTo>
                <a:lnTo>
                  <a:pt x="1553419" y="1684166"/>
                </a:lnTo>
                <a:lnTo>
                  <a:pt x="1603164" y="1671124"/>
                </a:lnTo>
                <a:lnTo>
                  <a:pt x="1651851" y="1656519"/>
                </a:lnTo>
                <a:lnTo>
                  <a:pt x="1699424" y="1640392"/>
                </a:lnTo>
                <a:lnTo>
                  <a:pt x="1745825" y="1622786"/>
                </a:lnTo>
                <a:lnTo>
                  <a:pt x="1790998" y="1603741"/>
                </a:lnTo>
                <a:lnTo>
                  <a:pt x="1834886" y="1583299"/>
                </a:lnTo>
                <a:lnTo>
                  <a:pt x="1877433" y="1561502"/>
                </a:lnTo>
                <a:lnTo>
                  <a:pt x="1918582" y="1538391"/>
                </a:lnTo>
                <a:lnTo>
                  <a:pt x="1958276" y="1514007"/>
                </a:lnTo>
                <a:lnTo>
                  <a:pt x="1996459" y="1488392"/>
                </a:lnTo>
                <a:lnTo>
                  <a:pt x="2033073" y="1461588"/>
                </a:lnTo>
                <a:lnTo>
                  <a:pt x="2068063" y="1433636"/>
                </a:lnTo>
                <a:lnTo>
                  <a:pt x="2101371" y="1404577"/>
                </a:lnTo>
                <a:lnTo>
                  <a:pt x="2132941" y="1374452"/>
                </a:lnTo>
                <a:lnTo>
                  <a:pt x="2162716" y="1343305"/>
                </a:lnTo>
                <a:lnTo>
                  <a:pt x="2190640" y="1311175"/>
                </a:lnTo>
                <a:lnTo>
                  <a:pt x="2216655" y="1278104"/>
                </a:lnTo>
                <a:lnTo>
                  <a:pt x="2240706" y="1244134"/>
                </a:lnTo>
                <a:lnTo>
                  <a:pt x="2262735" y="1209307"/>
                </a:lnTo>
                <a:lnTo>
                  <a:pt x="2282686" y="1173663"/>
                </a:lnTo>
                <a:lnTo>
                  <a:pt x="2300502" y="1137245"/>
                </a:lnTo>
                <a:lnTo>
                  <a:pt x="2316126" y="1100093"/>
                </a:lnTo>
                <a:lnTo>
                  <a:pt x="2329502" y="1062250"/>
                </a:lnTo>
                <a:lnTo>
                  <a:pt x="2340574" y="1023756"/>
                </a:lnTo>
                <a:lnTo>
                  <a:pt x="2349283" y="984653"/>
                </a:lnTo>
                <a:lnTo>
                  <a:pt x="2355574" y="944983"/>
                </a:lnTo>
                <a:lnTo>
                  <a:pt x="2359391" y="904788"/>
                </a:lnTo>
                <a:lnTo>
                  <a:pt x="2360676" y="864107"/>
                </a:lnTo>
                <a:lnTo>
                  <a:pt x="2359391" y="823427"/>
                </a:lnTo>
                <a:lnTo>
                  <a:pt x="2355574" y="783232"/>
                </a:lnTo>
                <a:lnTo>
                  <a:pt x="2349283" y="743562"/>
                </a:lnTo>
                <a:lnTo>
                  <a:pt x="2340574" y="704459"/>
                </a:lnTo>
                <a:lnTo>
                  <a:pt x="2329502" y="665965"/>
                </a:lnTo>
                <a:lnTo>
                  <a:pt x="2316126" y="628122"/>
                </a:lnTo>
                <a:lnTo>
                  <a:pt x="2300502" y="590970"/>
                </a:lnTo>
                <a:lnTo>
                  <a:pt x="2282686" y="554552"/>
                </a:lnTo>
                <a:lnTo>
                  <a:pt x="2262735" y="518908"/>
                </a:lnTo>
                <a:lnTo>
                  <a:pt x="2240706" y="484081"/>
                </a:lnTo>
                <a:lnTo>
                  <a:pt x="2216655" y="450111"/>
                </a:lnTo>
                <a:lnTo>
                  <a:pt x="2190640" y="417040"/>
                </a:lnTo>
                <a:lnTo>
                  <a:pt x="2162716" y="384910"/>
                </a:lnTo>
                <a:lnTo>
                  <a:pt x="2132941" y="353763"/>
                </a:lnTo>
                <a:lnTo>
                  <a:pt x="2101371" y="323638"/>
                </a:lnTo>
                <a:lnTo>
                  <a:pt x="2068063" y="294579"/>
                </a:lnTo>
                <a:lnTo>
                  <a:pt x="2033073" y="266627"/>
                </a:lnTo>
                <a:lnTo>
                  <a:pt x="1996459" y="239823"/>
                </a:lnTo>
                <a:lnTo>
                  <a:pt x="1958276" y="214208"/>
                </a:lnTo>
                <a:lnTo>
                  <a:pt x="1918582" y="189824"/>
                </a:lnTo>
                <a:lnTo>
                  <a:pt x="1877433" y="166713"/>
                </a:lnTo>
                <a:lnTo>
                  <a:pt x="1834886" y="144916"/>
                </a:lnTo>
                <a:lnTo>
                  <a:pt x="1790998" y="124474"/>
                </a:lnTo>
                <a:lnTo>
                  <a:pt x="1745825" y="105429"/>
                </a:lnTo>
                <a:lnTo>
                  <a:pt x="1699424" y="87823"/>
                </a:lnTo>
                <a:lnTo>
                  <a:pt x="1651851" y="71696"/>
                </a:lnTo>
                <a:lnTo>
                  <a:pt x="1603164" y="57091"/>
                </a:lnTo>
                <a:lnTo>
                  <a:pt x="1553419" y="44049"/>
                </a:lnTo>
                <a:lnTo>
                  <a:pt x="1502672" y="32611"/>
                </a:lnTo>
                <a:lnTo>
                  <a:pt x="1450981" y="22820"/>
                </a:lnTo>
                <a:lnTo>
                  <a:pt x="1398401" y="14715"/>
                </a:lnTo>
                <a:lnTo>
                  <a:pt x="1344991" y="8339"/>
                </a:lnTo>
                <a:lnTo>
                  <a:pt x="1290805" y="3734"/>
                </a:lnTo>
                <a:lnTo>
                  <a:pt x="1235902" y="940"/>
                </a:lnTo>
                <a:lnTo>
                  <a:pt x="118033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369564" y="4047744"/>
            <a:ext cx="2360930" cy="1728470"/>
          </a:xfrm>
          <a:custGeom>
            <a:avLst/>
            <a:gdLst/>
            <a:ahLst/>
            <a:cxnLst/>
            <a:rect l="l" t="t" r="r" b="b"/>
            <a:pathLst>
              <a:path w="2360929" h="1728470">
                <a:moveTo>
                  <a:pt x="2360676" y="864107"/>
                </a:moveTo>
                <a:lnTo>
                  <a:pt x="2359391" y="823427"/>
                </a:lnTo>
                <a:lnTo>
                  <a:pt x="2355574" y="783232"/>
                </a:lnTo>
                <a:lnTo>
                  <a:pt x="2349283" y="743562"/>
                </a:lnTo>
                <a:lnTo>
                  <a:pt x="2340574" y="704459"/>
                </a:lnTo>
                <a:lnTo>
                  <a:pt x="2329502" y="665965"/>
                </a:lnTo>
                <a:lnTo>
                  <a:pt x="2316126" y="628122"/>
                </a:lnTo>
                <a:lnTo>
                  <a:pt x="2300502" y="590970"/>
                </a:lnTo>
                <a:lnTo>
                  <a:pt x="2282686" y="554552"/>
                </a:lnTo>
                <a:lnTo>
                  <a:pt x="2262735" y="518908"/>
                </a:lnTo>
                <a:lnTo>
                  <a:pt x="2240706" y="484081"/>
                </a:lnTo>
                <a:lnTo>
                  <a:pt x="2216655" y="450111"/>
                </a:lnTo>
                <a:lnTo>
                  <a:pt x="2190640" y="417040"/>
                </a:lnTo>
                <a:lnTo>
                  <a:pt x="2162716" y="384910"/>
                </a:lnTo>
                <a:lnTo>
                  <a:pt x="2132941" y="353763"/>
                </a:lnTo>
                <a:lnTo>
                  <a:pt x="2101371" y="323638"/>
                </a:lnTo>
                <a:lnTo>
                  <a:pt x="2068063" y="294579"/>
                </a:lnTo>
                <a:lnTo>
                  <a:pt x="2033073" y="266627"/>
                </a:lnTo>
                <a:lnTo>
                  <a:pt x="1996459" y="239823"/>
                </a:lnTo>
                <a:lnTo>
                  <a:pt x="1958276" y="214208"/>
                </a:lnTo>
                <a:lnTo>
                  <a:pt x="1918582" y="189824"/>
                </a:lnTo>
                <a:lnTo>
                  <a:pt x="1877433" y="166713"/>
                </a:lnTo>
                <a:lnTo>
                  <a:pt x="1834886" y="144916"/>
                </a:lnTo>
                <a:lnTo>
                  <a:pt x="1790998" y="124474"/>
                </a:lnTo>
                <a:lnTo>
                  <a:pt x="1745825" y="105429"/>
                </a:lnTo>
                <a:lnTo>
                  <a:pt x="1699424" y="87823"/>
                </a:lnTo>
                <a:lnTo>
                  <a:pt x="1651851" y="71696"/>
                </a:lnTo>
                <a:lnTo>
                  <a:pt x="1603164" y="57091"/>
                </a:lnTo>
                <a:lnTo>
                  <a:pt x="1553419" y="44049"/>
                </a:lnTo>
                <a:lnTo>
                  <a:pt x="1502672" y="32611"/>
                </a:lnTo>
                <a:lnTo>
                  <a:pt x="1450981" y="22820"/>
                </a:lnTo>
                <a:lnTo>
                  <a:pt x="1398401" y="14715"/>
                </a:lnTo>
                <a:lnTo>
                  <a:pt x="1344991" y="8339"/>
                </a:lnTo>
                <a:lnTo>
                  <a:pt x="1290805" y="3734"/>
                </a:lnTo>
                <a:lnTo>
                  <a:pt x="1235902" y="940"/>
                </a:lnTo>
                <a:lnTo>
                  <a:pt x="1180338" y="0"/>
                </a:lnTo>
                <a:lnTo>
                  <a:pt x="1124773" y="940"/>
                </a:lnTo>
                <a:lnTo>
                  <a:pt x="1069870" y="3734"/>
                </a:lnTo>
                <a:lnTo>
                  <a:pt x="1015684" y="8339"/>
                </a:lnTo>
                <a:lnTo>
                  <a:pt x="962274" y="14715"/>
                </a:lnTo>
                <a:lnTo>
                  <a:pt x="909694" y="22820"/>
                </a:lnTo>
                <a:lnTo>
                  <a:pt x="858003" y="32611"/>
                </a:lnTo>
                <a:lnTo>
                  <a:pt x="807256" y="44049"/>
                </a:lnTo>
                <a:lnTo>
                  <a:pt x="757511" y="57091"/>
                </a:lnTo>
                <a:lnTo>
                  <a:pt x="708824" y="71696"/>
                </a:lnTo>
                <a:lnTo>
                  <a:pt x="661251" y="87823"/>
                </a:lnTo>
                <a:lnTo>
                  <a:pt x="614850" y="105429"/>
                </a:lnTo>
                <a:lnTo>
                  <a:pt x="569677" y="124474"/>
                </a:lnTo>
                <a:lnTo>
                  <a:pt x="525789" y="144916"/>
                </a:lnTo>
                <a:lnTo>
                  <a:pt x="483242" y="166713"/>
                </a:lnTo>
                <a:lnTo>
                  <a:pt x="442093" y="189824"/>
                </a:lnTo>
                <a:lnTo>
                  <a:pt x="402399" y="214208"/>
                </a:lnTo>
                <a:lnTo>
                  <a:pt x="364216" y="239823"/>
                </a:lnTo>
                <a:lnTo>
                  <a:pt x="327602" y="266627"/>
                </a:lnTo>
                <a:lnTo>
                  <a:pt x="292612" y="294579"/>
                </a:lnTo>
                <a:lnTo>
                  <a:pt x="259304" y="323638"/>
                </a:lnTo>
                <a:lnTo>
                  <a:pt x="227734" y="353763"/>
                </a:lnTo>
                <a:lnTo>
                  <a:pt x="197959" y="384910"/>
                </a:lnTo>
                <a:lnTo>
                  <a:pt x="170035" y="417040"/>
                </a:lnTo>
                <a:lnTo>
                  <a:pt x="144020" y="450111"/>
                </a:lnTo>
                <a:lnTo>
                  <a:pt x="119969" y="484081"/>
                </a:lnTo>
                <a:lnTo>
                  <a:pt x="97940" y="518908"/>
                </a:lnTo>
                <a:lnTo>
                  <a:pt x="77989" y="554552"/>
                </a:lnTo>
                <a:lnTo>
                  <a:pt x="60173" y="590970"/>
                </a:lnTo>
                <a:lnTo>
                  <a:pt x="44549" y="628122"/>
                </a:lnTo>
                <a:lnTo>
                  <a:pt x="31173" y="665965"/>
                </a:lnTo>
                <a:lnTo>
                  <a:pt x="20101" y="704459"/>
                </a:lnTo>
                <a:lnTo>
                  <a:pt x="11392" y="743562"/>
                </a:lnTo>
                <a:lnTo>
                  <a:pt x="5101" y="783232"/>
                </a:lnTo>
                <a:lnTo>
                  <a:pt x="1284" y="823427"/>
                </a:lnTo>
                <a:lnTo>
                  <a:pt x="0" y="864107"/>
                </a:lnTo>
                <a:lnTo>
                  <a:pt x="1284" y="904788"/>
                </a:lnTo>
                <a:lnTo>
                  <a:pt x="5101" y="944983"/>
                </a:lnTo>
                <a:lnTo>
                  <a:pt x="11392" y="984653"/>
                </a:lnTo>
                <a:lnTo>
                  <a:pt x="20101" y="1023756"/>
                </a:lnTo>
                <a:lnTo>
                  <a:pt x="31173" y="1062250"/>
                </a:lnTo>
                <a:lnTo>
                  <a:pt x="44549" y="1100093"/>
                </a:lnTo>
                <a:lnTo>
                  <a:pt x="60173" y="1137245"/>
                </a:lnTo>
                <a:lnTo>
                  <a:pt x="77989" y="1173663"/>
                </a:lnTo>
                <a:lnTo>
                  <a:pt x="97940" y="1209307"/>
                </a:lnTo>
                <a:lnTo>
                  <a:pt x="119969" y="1244134"/>
                </a:lnTo>
                <a:lnTo>
                  <a:pt x="144020" y="1278104"/>
                </a:lnTo>
                <a:lnTo>
                  <a:pt x="170035" y="1311175"/>
                </a:lnTo>
                <a:lnTo>
                  <a:pt x="197959" y="1343305"/>
                </a:lnTo>
                <a:lnTo>
                  <a:pt x="227734" y="1374452"/>
                </a:lnTo>
                <a:lnTo>
                  <a:pt x="259304" y="1404577"/>
                </a:lnTo>
                <a:lnTo>
                  <a:pt x="292612" y="1433636"/>
                </a:lnTo>
                <a:lnTo>
                  <a:pt x="327602" y="1461588"/>
                </a:lnTo>
                <a:lnTo>
                  <a:pt x="364216" y="1488392"/>
                </a:lnTo>
                <a:lnTo>
                  <a:pt x="402399" y="1514007"/>
                </a:lnTo>
                <a:lnTo>
                  <a:pt x="442093" y="1538391"/>
                </a:lnTo>
                <a:lnTo>
                  <a:pt x="483242" y="1561502"/>
                </a:lnTo>
                <a:lnTo>
                  <a:pt x="525789" y="1583299"/>
                </a:lnTo>
                <a:lnTo>
                  <a:pt x="569677" y="1603741"/>
                </a:lnTo>
                <a:lnTo>
                  <a:pt x="614850" y="1622786"/>
                </a:lnTo>
                <a:lnTo>
                  <a:pt x="661251" y="1640392"/>
                </a:lnTo>
                <a:lnTo>
                  <a:pt x="708824" y="1656519"/>
                </a:lnTo>
                <a:lnTo>
                  <a:pt x="757511" y="1671124"/>
                </a:lnTo>
                <a:lnTo>
                  <a:pt x="807256" y="1684166"/>
                </a:lnTo>
                <a:lnTo>
                  <a:pt x="858003" y="1695604"/>
                </a:lnTo>
                <a:lnTo>
                  <a:pt x="909694" y="1705395"/>
                </a:lnTo>
                <a:lnTo>
                  <a:pt x="962274" y="1713500"/>
                </a:lnTo>
                <a:lnTo>
                  <a:pt x="1015684" y="1719876"/>
                </a:lnTo>
                <a:lnTo>
                  <a:pt x="1069870" y="1724481"/>
                </a:lnTo>
                <a:lnTo>
                  <a:pt x="1124773" y="1727275"/>
                </a:lnTo>
                <a:lnTo>
                  <a:pt x="1180338" y="1728215"/>
                </a:lnTo>
                <a:lnTo>
                  <a:pt x="1235902" y="1727275"/>
                </a:lnTo>
                <a:lnTo>
                  <a:pt x="1290805" y="1724481"/>
                </a:lnTo>
                <a:lnTo>
                  <a:pt x="1344991" y="1719876"/>
                </a:lnTo>
                <a:lnTo>
                  <a:pt x="1398401" y="1713500"/>
                </a:lnTo>
                <a:lnTo>
                  <a:pt x="1450981" y="1705395"/>
                </a:lnTo>
                <a:lnTo>
                  <a:pt x="1502672" y="1695604"/>
                </a:lnTo>
                <a:lnTo>
                  <a:pt x="1553419" y="1684166"/>
                </a:lnTo>
                <a:lnTo>
                  <a:pt x="1603164" y="1671124"/>
                </a:lnTo>
                <a:lnTo>
                  <a:pt x="1651851" y="1656519"/>
                </a:lnTo>
                <a:lnTo>
                  <a:pt x="1699424" y="1640392"/>
                </a:lnTo>
                <a:lnTo>
                  <a:pt x="1745825" y="1622786"/>
                </a:lnTo>
                <a:lnTo>
                  <a:pt x="1790998" y="1603741"/>
                </a:lnTo>
                <a:lnTo>
                  <a:pt x="1834886" y="1583299"/>
                </a:lnTo>
                <a:lnTo>
                  <a:pt x="1877433" y="1561502"/>
                </a:lnTo>
                <a:lnTo>
                  <a:pt x="1918582" y="1538391"/>
                </a:lnTo>
                <a:lnTo>
                  <a:pt x="1958276" y="1514007"/>
                </a:lnTo>
                <a:lnTo>
                  <a:pt x="1996459" y="1488392"/>
                </a:lnTo>
                <a:lnTo>
                  <a:pt x="2033073" y="1461588"/>
                </a:lnTo>
                <a:lnTo>
                  <a:pt x="2068063" y="1433636"/>
                </a:lnTo>
                <a:lnTo>
                  <a:pt x="2101371" y="1404577"/>
                </a:lnTo>
                <a:lnTo>
                  <a:pt x="2132941" y="1374452"/>
                </a:lnTo>
                <a:lnTo>
                  <a:pt x="2162716" y="1343305"/>
                </a:lnTo>
                <a:lnTo>
                  <a:pt x="2190640" y="1311175"/>
                </a:lnTo>
                <a:lnTo>
                  <a:pt x="2216655" y="1278104"/>
                </a:lnTo>
                <a:lnTo>
                  <a:pt x="2240706" y="1244134"/>
                </a:lnTo>
                <a:lnTo>
                  <a:pt x="2262735" y="1209307"/>
                </a:lnTo>
                <a:lnTo>
                  <a:pt x="2282686" y="1173663"/>
                </a:lnTo>
                <a:lnTo>
                  <a:pt x="2300502" y="1137245"/>
                </a:lnTo>
                <a:lnTo>
                  <a:pt x="2316126" y="1100093"/>
                </a:lnTo>
                <a:lnTo>
                  <a:pt x="2329502" y="1062250"/>
                </a:lnTo>
                <a:lnTo>
                  <a:pt x="2340574" y="1023756"/>
                </a:lnTo>
                <a:lnTo>
                  <a:pt x="2349283" y="984653"/>
                </a:lnTo>
                <a:lnTo>
                  <a:pt x="2355574" y="944983"/>
                </a:lnTo>
                <a:lnTo>
                  <a:pt x="2359391" y="904788"/>
                </a:lnTo>
                <a:lnTo>
                  <a:pt x="2360676" y="864107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024884" y="4276344"/>
            <a:ext cx="262255" cy="401320"/>
          </a:xfrm>
          <a:custGeom>
            <a:avLst/>
            <a:gdLst/>
            <a:ahLst/>
            <a:cxnLst/>
            <a:rect l="l" t="t" r="r" b="b"/>
            <a:pathLst>
              <a:path w="262254" h="401320">
                <a:moveTo>
                  <a:pt x="0" y="400811"/>
                </a:moveTo>
                <a:lnTo>
                  <a:pt x="262127" y="400811"/>
                </a:lnTo>
                <a:lnTo>
                  <a:pt x="262127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24884" y="4276344"/>
            <a:ext cx="262255" cy="401320"/>
          </a:xfrm>
          <a:custGeom>
            <a:avLst/>
            <a:gdLst/>
            <a:ahLst/>
            <a:cxnLst/>
            <a:rect l="l" t="t" r="r" b="b"/>
            <a:pathLst>
              <a:path w="262254" h="401320">
                <a:moveTo>
                  <a:pt x="0" y="400811"/>
                </a:moveTo>
                <a:lnTo>
                  <a:pt x="262127" y="400811"/>
                </a:lnTo>
                <a:lnTo>
                  <a:pt x="262127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03420" y="4600955"/>
            <a:ext cx="262255" cy="399415"/>
          </a:xfrm>
          <a:custGeom>
            <a:avLst/>
            <a:gdLst/>
            <a:ahLst/>
            <a:cxnLst/>
            <a:rect l="l" t="t" r="r" b="b"/>
            <a:pathLst>
              <a:path w="262254" h="399414">
                <a:moveTo>
                  <a:pt x="0" y="399288"/>
                </a:moveTo>
                <a:lnTo>
                  <a:pt x="262127" y="399288"/>
                </a:lnTo>
                <a:lnTo>
                  <a:pt x="262127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03420" y="4600955"/>
            <a:ext cx="262255" cy="399415"/>
          </a:xfrm>
          <a:custGeom>
            <a:avLst/>
            <a:gdLst/>
            <a:ahLst/>
            <a:cxnLst/>
            <a:rect l="l" t="t" r="r" b="b"/>
            <a:pathLst>
              <a:path w="262254" h="399414">
                <a:moveTo>
                  <a:pt x="0" y="399288"/>
                </a:moveTo>
                <a:lnTo>
                  <a:pt x="262127" y="399288"/>
                </a:lnTo>
                <a:lnTo>
                  <a:pt x="262127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91684" y="4360164"/>
            <a:ext cx="262255" cy="401320"/>
          </a:xfrm>
          <a:custGeom>
            <a:avLst/>
            <a:gdLst/>
            <a:ahLst/>
            <a:cxnLst/>
            <a:rect l="l" t="t" r="r" b="b"/>
            <a:pathLst>
              <a:path w="262254" h="401320">
                <a:moveTo>
                  <a:pt x="0" y="400812"/>
                </a:moveTo>
                <a:lnTo>
                  <a:pt x="262127" y="400812"/>
                </a:lnTo>
                <a:lnTo>
                  <a:pt x="262127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091684" y="4360164"/>
            <a:ext cx="262255" cy="401320"/>
          </a:xfrm>
          <a:custGeom>
            <a:avLst/>
            <a:gdLst/>
            <a:ahLst/>
            <a:cxnLst/>
            <a:rect l="l" t="t" r="r" b="b"/>
            <a:pathLst>
              <a:path w="262254" h="401320">
                <a:moveTo>
                  <a:pt x="0" y="400812"/>
                </a:moveTo>
                <a:lnTo>
                  <a:pt x="262127" y="400812"/>
                </a:lnTo>
                <a:lnTo>
                  <a:pt x="262127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018282" y="5672429"/>
            <a:ext cx="114744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2000" spc="0">
                <a:latin typeface="돋움"/>
                <a:cs typeface="돋움"/>
              </a:rPr>
              <a:t>가장</a:t>
            </a:r>
            <a:r>
              <a:rPr dirty="0" sz="2000" spc="-50">
                <a:latin typeface="돋움"/>
                <a:cs typeface="돋움"/>
              </a:rPr>
              <a:t> </a:t>
            </a:r>
            <a:r>
              <a:rPr dirty="0" sz="2000" spc="0">
                <a:solidFill>
                  <a:srgbClr val="0000CC"/>
                </a:solidFill>
                <a:latin typeface="돋움"/>
                <a:cs typeface="돋움"/>
              </a:rPr>
              <a:t>큰</a:t>
            </a:r>
            <a:endParaRPr sz="2000">
              <a:latin typeface="돋움"/>
              <a:cs typeface="돋움"/>
            </a:endParaRPr>
          </a:p>
          <a:p>
            <a:pPr algn="ctr">
              <a:lnSpc>
                <a:spcPct val="100000"/>
              </a:lnSpc>
            </a:pPr>
            <a:r>
              <a:rPr dirty="0" sz="2000">
                <a:latin typeface="돋움"/>
                <a:cs typeface="돋움"/>
              </a:rPr>
              <a:t>data</a:t>
            </a:r>
            <a:r>
              <a:rPr dirty="0" sz="2000" spc="-95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선택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13403" y="3666566"/>
            <a:ext cx="87312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00CC"/>
                </a:solidFill>
                <a:latin typeface="돋움"/>
                <a:cs typeface="돋움"/>
              </a:rPr>
              <a:t>부분</a:t>
            </a:r>
            <a:r>
              <a:rPr dirty="0" sz="2000" spc="-95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000" spc="0">
                <a:solidFill>
                  <a:srgbClr val="0000CC"/>
                </a:solidFill>
                <a:latin typeface="돋움"/>
                <a:cs typeface="돋움"/>
              </a:rPr>
              <a:t>해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52294" y="5137784"/>
            <a:ext cx="1276985" cy="830580"/>
          </a:xfrm>
          <a:custGeom>
            <a:avLst/>
            <a:gdLst/>
            <a:ahLst/>
            <a:cxnLst/>
            <a:rect l="l" t="t" r="r" b="b"/>
            <a:pathLst>
              <a:path w="1276985" h="830579">
                <a:moveTo>
                  <a:pt x="21336" y="401065"/>
                </a:moveTo>
                <a:lnTo>
                  <a:pt x="29844" y="459181"/>
                </a:lnTo>
                <a:lnTo>
                  <a:pt x="59689" y="502297"/>
                </a:lnTo>
                <a:lnTo>
                  <a:pt x="89788" y="544626"/>
                </a:lnTo>
                <a:lnTo>
                  <a:pt x="120142" y="585685"/>
                </a:lnTo>
                <a:lnTo>
                  <a:pt x="151003" y="625093"/>
                </a:lnTo>
                <a:lnTo>
                  <a:pt x="182244" y="662419"/>
                </a:lnTo>
                <a:lnTo>
                  <a:pt x="213994" y="697166"/>
                </a:lnTo>
                <a:lnTo>
                  <a:pt x="246380" y="728903"/>
                </a:lnTo>
                <a:lnTo>
                  <a:pt x="279781" y="757186"/>
                </a:lnTo>
                <a:lnTo>
                  <a:pt x="313944" y="781583"/>
                </a:lnTo>
                <a:lnTo>
                  <a:pt x="349123" y="801623"/>
                </a:lnTo>
                <a:lnTo>
                  <a:pt x="385444" y="816711"/>
                </a:lnTo>
                <a:lnTo>
                  <a:pt x="423037" y="826477"/>
                </a:lnTo>
                <a:lnTo>
                  <a:pt x="461899" y="830186"/>
                </a:lnTo>
                <a:lnTo>
                  <a:pt x="481711" y="829614"/>
                </a:lnTo>
                <a:lnTo>
                  <a:pt x="522224" y="823480"/>
                </a:lnTo>
                <a:lnTo>
                  <a:pt x="564642" y="809409"/>
                </a:lnTo>
                <a:lnTo>
                  <a:pt x="575449" y="804303"/>
                </a:lnTo>
                <a:lnTo>
                  <a:pt x="463169" y="804303"/>
                </a:lnTo>
                <a:lnTo>
                  <a:pt x="445769" y="803452"/>
                </a:lnTo>
                <a:lnTo>
                  <a:pt x="394462" y="792441"/>
                </a:lnTo>
                <a:lnTo>
                  <a:pt x="344805" y="769962"/>
                </a:lnTo>
                <a:lnTo>
                  <a:pt x="312166" y="749172"/>
                </a:lnTo>
                <a:lnTo>
                  <a:pt x="280162" y="724090"/>
                </a:lnTo>
                <a:lnTo>
                  <a:pt x="248538" y="695147"/>
                </a:lnTo>
                <a:lnTo>
                  <a:pt x="217297" y="662889"/>
                </a:lnTo>
                <a:lnTo>
                  <a:pt x="186562" y="627684"/>
                </a:lnTo>
                <a:lnTo>
                  <a:pt x="140969" y="570268"/>
                </a:lnTo>
                <a:lnTo>
                  <a:pt x="110870" y="529602"/>
                </a:lnTo>
                <a:lnTo>
                  <a:pt x="80899" y="487540"/>
                </a:lnTo>
                <a:lnTo>
                  <a:pt x="21336" y="401065"/>
                </a:lnTo>
                <a:close/>
              </a:path>
              <a:path w="1276985" h="830579">
                <a:moveTo>
                  <a:pt x="1246190" y="41449"/>
                </a:moveTo>
                <a:lnTo>
                  <a:pt x="1222969" y="51488"/>
                </a:lnTo>
                <a:lnTo>
                  <a:pt x="1210552" y="68325"/>
                </a:lnTo>
                <a:lnTo>
                  <a:pt x="1170813" y="122427"/>
                </a:lnTo>
                <a:lnTo>
                  <a:pt x="1129157" y="178434"/>
                </a:lnTo>
                <a:lnTo>
                  <a:pt x="1083564" y="238759"/>
                </a:lnTo>
                <a:lnTo>
                  <a:pt x="1035050" y="301751"/>
                </a:lnTo>
                <a:lnTo>
                  <a:pt x="1009650" y="334009"/>
                </a:lnTo>
                <a:lnTo>
                  <a:pt x="983995" y="366267"/>
                </a:lnTo>
                <a:lnTo>
                  <a:pt x="931291" y="431037"/>
                </a:lnTo>
                <a:lnTo>
                  <a:pt x="904494" y="463067"/>
                </a:lnTo>
                <a:lnTo>
                  <a:pt x="877443" y="494588"/>
                </a:lnTo>
                <a:lnTo>
                  <a:pt x="850519" y="525424"/>
                </a:lnTo>
                <a:lnTo>
                  <a:pt x="823594" y="555561"/>
                </a:lnTo>
                <a:lnTo>
                  <a:pt x="796670" y="584657"/>
                </a:lnTo>
                <a:lnTo>
                  <a:pt x="769874" y="612686"/>
                </a:lnTo>
                <a:lnTo>
                  <a:pt x="717550" y="664565"/>
                </a:lnTo>
                <a:lnTo>
                  <a:pt x="667004" y="709853"/>
                </a:lnTo>
                <a:lnTo>
                  <a:pt x="619125" y="747293"/>
                </a:lnTo>
                <a:lnTo>
                  <a:pt x="585724" y="769315"/>
                </a:lnTo>
                <a:lnTo>
                  <a:pt x="544957" y="789495"/>
                </a:lnTo>
                <a:lnTo>
                  <a:pt x="498982" y="801700"/>
                </a:lnTo>
                <a:lnTo>
                  <a:pt x="463169" y="804303"/>
                </a:lnTo>
                <a:lnTo>
                  <a:pt x="575449" y="804303"/>
                </a:lnTo>
                <a:lnTo>
                  <a:pt x="610107" y="784631"/>
                </a:lnTo>
                <a:lnTo>
                  <a:pt x="658241" y="750379"/>
                </a:lnTo>
                <a:lnTo>
                  <a:pt x="709041" y="707682"/>
                </a:lnTo>
                <a:lnTo>
                  <a:pt x="761619" y="657948"/>
                </a:lnTo>
                <a:lnTo>
                  <a:pt x="815339" y="602538"/>
                </a:lnTo>
                <a:lnTo>
                  <a:pt x="842518" y="573151"/>
                </a:lnTo>
                <a:lnTo>
                  <a:pt x="869823" y="542709"/>
                </a:lnTo>
                <a:lnTo>
                  <a:pt x="897001" y="511632"/>
                </a:lnTo>
                <a:lnTo>
                  <a:pt x="924179" y="479907"/>
                </a:lnTo>
                <a:lnTo>
                  <a:pt x="951103" y="447674"/>
                </a:lnTo>
                <a:lnTo>
                  <a:pt x="1004061" y="382650"/>
                </a:lnTo>
                <a:lnTo>
                  <a:pt x="1029969" y="350138"/>
                </a:lnTo>
                <a:lnTo>
                  <a:pt x="1055370" y="317753"/>
                </a:lnTo>
                <a:lnTo>
                  <a:pt x="1080134" y="285876"/>
                </a:lnTo>
                <a:lnTo>
                  <a:pt x="1104138" y="254507"/>
                </a:lnTo>
                <a:lnTo>
                  <a:pt x="1127379" y="223900"/>
                </a:lnTo>
                <a:lnTo>
                  <a:pt x="1191641" y="137794"/>
                </a:lnTo>
                <a:lnTo>
                  <a:pt x="1243429" y="67354"/>
                </a:lnTo>
                <a:lnTo>
                  <a:pt x="1246190" y="41449"/>
                </a:lnTo>
                <a:close/>
              </a:path>
              <a:path w="1276985" h="830579">
                <a:moveTo>
                  <a:pt x="1275317" y="13081"/>
                </a:moveTo>
                <a:lnTo>
                  <a:pt x="1250950" y="13081"/>
                </a:lnTo>
                <a:lnTo>
                  <a:pt x="1271905" y="28447"/>
                </a:lnTo>
                <a:lnTo>
                  <a:pt x="1260856" y="43306"/>
                </a:lnTo>
                <a:lnTo>
                  <a:pt x="1245616" y="64388"/>
                </a:lnTo>
                <a:lnTo>
                  <a:pt x="1243429" y="67354"/>
                </a:lnTo>
                <a:lnTo>
                  <a:pt x="1238250" y="115950"/>
                </a:lnTo>
                <a:lnTo>
                  <a:pt x="1243330" y="122300"/>
                </a:lnTo>
                <a:lnTo>
                  <a:pt x="1257554" y="123824"/>
                </a:lnTo>
                <a:lnTo>
                  <a:pt x="1263904" y="118744"/>
                </a:lnTo>
                <a:lnTo>
                  <a:pt x="1275317" y="13081"/>
                </a:lnTo>
                <a:close/>
              </a:path>
              <a:path w="1276985" h="830579">
                <a:moveTo>
                  <a:pt x="1276731" y="0"/>
                </a:moveTo>
                <a:lnTo>
                  <a:pt x="1167130" y="47370"/>
                </a:lnTo>
                <a:lnTo>
                  <a:pt x="1164082" y="54990"/>
                </a:lnTo>
                <a:lnTo>
                  <a:pt x="1166876" y="61594"/>
                </a:lnTo>
                <a:lnTo>
                  <a:pt x="1169796" y="68198"/>
                </a:lnTo>
                <a:lnTo>
                  <a:pt x="1177417" y="71119"/>
                </a:lnTo>
                <a:lnTo>
                  <a:pt x="1222969" y="51488"/>
                </a:lnTo>
                <a:lnTo>
                  <a:pt x="1224788" y="49021"/>
                </a:lnTo>
                <a:lnTo>
                  <a:pt x="1250950" y="13081"/>
                </a:lnTo>
                <a:lnTo>
                  <a:pt x="1275317" y="13081"/>
                </a:lnTo>
                <a:lnTo>
                  <a:pt x="1276731" y="0"/>
                </a:lnTo>
                <a:close/>
              </a:path>
              <a:path w="1276985" h="830579">
                <a:moveTo>
                  <a:pt x="1259609" y="19431"/>
                </a:moveTo>
                <a:lnTo>
                  <a:pt x="1248536" y="19431"/>
                </a:lnTo>
                <a:lnTo>
                  <a:pt x="1266570" y="32638"/>
                </a:lnTo>
                <a:lnTo>
                  <a:pt x="1246190" y="41449"/>
                </a:lnTo>
                <a:lnTo>
                  <a:pt x="1243429" y="67354"/>
                </a:lnTo>
                <a:lnTo>
                  <a:pt x="1245616" y="64388"/>
                </a:lnTo>
                <a:lnTo>
                  <a:pt x="1260856" y="43306"/>
                </a:lnTo>
                <a:lnTo>
                  <a:pt x="1271905" y="28447"/>
                </a:lnTo>
                <a:lnTo>
                  <a:pt x="1259609" y="19431"/>
                </a:lnTo>
                <a:close/>
              </a:path>
              <a:path w="1276985" h="830579">
                <a:moveTo>
                  <a:pt x="1250950" y="13081"/>
                </a:moveTo>
                <a:lnTo>
                  <a:pt x="1224788" y="49021"/>
                </a:lnTo>
                <a:lnTo>
                  <a:pt x="1222969" y="51488"/>
                </a:lnTo>
                <a:lnTo>
                  <a:pt x="1246190" y="41449"/>
                </a:lnTo>
                <a:lnTo>
                  <a:pt x="1248536" y="19431"/>
                </a:lnTo>
                <a:lnTo>
                  <a:pt x="1259609" y="19431"/>
                </a:lnTo>
                <a:lnTo>
                  <a:pt x="1250950" y="13081"/>
                </a:lnTo>
                <a:close/>
              </a:path>
              <a:path w="1276985" h="830579">
                <a:moveTo>
                  <a:pt x="1248536" y="19431"/>
                </a:moveTo>
                <a:lnTo>
                  <a:pt x="1246190" y="41449"/>
                </a:lnTo>
                <a:lnTo>
                  <a:pt x="1266570" y="32638"/>
                </a:lnTo>
                <a:lnTo>
                  <a:pt x="1248536" y="19431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713219" y="2116835"/>
            <a:ext cx="2304415" cy="1727200"/>
          </a:xfrm>
          <a:custGeom>
            <a:avLst/>
            <a:gdLst/>
            <a:ahLst/>
            <a:cxnLst/>
            <a:rect l="l" t="t" r="r" b="b"/>
            <a:pathLst>
              <a:path w="2304415" h="1727200">
                <a:moveTo>
                  <a:pt x="1152144" y="0"/>
                </a:moveTo>
                <a:lnTo>
                  <a:pt x="1097910" y="939"/>
                </a:lnTo>
                <a:lnTo>
                  <a:pt x="1044322" y="3731"/>
                </a:lnTo>
                <a:lnTo>
                  <a:pt x="991434" y="8334"/>
                </a:lnTo>
                <a:lnTo>
                  <a:pt x="939302" y="14705"/>
                </a:lnTo>
                <a:lnTo>
                  <a:pt x="887981" y="22804"/>
                </a:lnTo>
                <a:lnTo>
                  <a:pt x="837526" y="32589"/>
                </a:lnTo>
                <a:lnTo>
                  <a:pt x="787993" y="44019"/>
                </a:lnTo>
                <a:lnTo>
                  <a:pt x="739437" y="57052"/>
                </a:lnTo>
                <a:lnTo>
                  <a:pt x="691914" y="71646"/>
                </a:lnTo>
                <a:lnTo>
                  <a:pt x="645478" y="87761"/>
                </a:lnTo>
                <a:lnTo>
                  <a:pt x="600185" y="105354"/>
                </a:lnTo>
                <a:lnTo>
                  <a:pt x="556091" y="124384"/>
                </a:lnTo>
                <a:lnTo>
                  <a:pt x="513251" y="144811"/>
                </a:lnTo>
                <a:lnTo>
                  <a:pt x="471720" y="166591"/>
                </a:lnTo>
                <a:lnTo>
                  <a:pt x="431554" y="189684"/>
                </a:lnTo>
                <a:lnTo>
                  <a:pt x="392807" y="214049"/>
                </a:lnTo>
                <a:lnTo>
                  <a:pt x="355535" y="239643"/>
                </a:lnTo>
                <a:lnTo>
                  <a:pt x="319795" y="266425"/>
                </a:lnTo>
                <a:lnTo>
                  <a:pt x="285640" y="294355"/>
                </a:lnTo>
                <a:lnTo>
                  <a:pt x="253126" y="323390"/>
                </a:lnTo>
                <a:lnTo>
                  <a:pt x="222308" y="353488"/>
                </a:lnTo>
                <a:lnTo>
                  <a:pt x="193243" y="384609"/>
                </a:lnTo>
                <a:lnTo>
                  <a:pt x="165985" y="416711"/>
                </a:lnTo>
                <a:lnTo>
                  <a:pt x="140590" y="449752"/>
                </a:lnTo>
                <a:lnTo>
                  <a:pt x="117112" y="483692"/>
                </a:lnTo>
                <a:lnTo>
                  <a:pt x="95608" y="518488"/>
                </a:lnTo>
                <a:lnTo>
                  <a:pt x="76132" y="554098"/>
                </a:lnTo>
                <a:lnTo>
                  <a:pt x="58741" y="590482"/>
                </a:lnTo>
                <a:lnTo>
                  <a:pt x="43488" y="627599"/>
                </a:lnTo>
                <a:lnTo>
                  <a:pt x="30431" y="665405"/>
                </a:lnTo>
                <a:lnTo>
                  <a:pt x="19623" y="703861"/>
                </a:lnTo>
                <a:lnTo>
                  <a:pt x="11121" y="742925"/>
                </a:lnTo>
                <a:lnTo>
                  <a:pt x="4979" y="782554"/>
                </a:lnTo>
                <a:lnTo>
                  <a:pt x="1254" y="822708"/>
                </a:lnTo>
                <a:lnTo>
                  <a:pt x="0" y="863346"/>
                </a:lnTo>
                <a:lnTo>
                  <a:pt x="1254" y="903983"/>
                </a:lnTo>
                <a:lnTo>
                  <a:pt x="4979" y="944137"/>
                </a:lnTo>
                <a:lnTo>
                  <a:pt x="11121" y="983766"/>
                </a:lnTo>
                <a:lnTo>
                  <a:pt x="19623" y="1022830"/>
                </a:lnTo>
                <a:lnTo>
                  <a:pt x="30431" y="1061286"/>
                </a:lnTo>
                <a:lnTo>
                  <a:pt x="43488" y="1099092"/>
                </a:lnTo>
                <a:lnTo>
                  <a:pt x="58741" y="1136209"/>
                </a:lnTo>
                <a:lnTo>
                  <a:pt x="76132" y="1172593"/>
                </a:lnTo>
                <a:lnTo>
                  <a:pt x="95608" y="1208203"/>
                </a:lnTo>
                <a:lnTo>
                  <a:pt x="117112" y="1242999"/>
                </a:lnTo>
                <a:lnTo>
                  <a:pt x="140590" y="1276939"/>
                </a:lnTo>
                <a:lnTo>
                  <a:pt x="165985" y="1309980"/>
                </a:lnTo>
                <a:lnTo>
                  <a:pt x="193243" y="1342082"/>
                </a:lnTo>
                <a:lnTo>
                  <a:pt x="222308" y="1373203"/>
                </a:lnTo>
                <a:lnTo>
                  <a:pt x="253126" y="1403301"/>
                </a:lnTo>
                <a:lnTo>
                  <a:pt x="285640" y="1432336"/>
                </a:lnTo>
                <a:lnTo>
                  <a:pt x="319795" y="1460266"/>
                </a:lnTo>
                <a:lnTo>
                  <a:pt x="355535" y="1487048"/>
                </a:lnTo>
                <a:lnTo>
                  <a:pt x="392807" y="1512642"/>
                </a:lnTo>
                <a:lnTo>
                  <a:pt x="431554" y="1537007"/>
                </a:lnTo>
                <a:lnTo>
                  <a:pt x="471720" y="1560100"/>
                </a:lnTo>
                <a:lnTo>
                  <a:pt x="513251" y="1581880"/>
                </a:lnTo>
                <a:lnTo>
                  <a:pt x="556091" y="1602307"/>
                </a:lnTo>
                <a:lnTo>
                  <a:pt x="600185" y="1621337"/>
                </a:lnTo>
                <a:lnTo>
                  <a:pt x="645478" y="1638930"/>
                </a:lnTo>
                <a:lnTo>
                  <a:pt x="691914" y="1655045"/>
                </a:lnTo>
                <a:lnTo>
                  <a:pt x="739437" y="1669639"/>
                </a:lnTo>
                <a:lnTo>
                  <a:pt x="787993" y="1682672"/>
                </a:lnTo>
                <a:lnTo>
                  <a:pt x="837526" y="1694102"/>
                </a:lnTo>
                <a:lnTo>
                  <a:pt x="887981" y="1703887"/>
                </a:lnTo>
                <a:lnTo>
                  <a:pt x="939302" y="1711986"/>
                </a:lnTo>
                <a:lnTo>
                  <a:pt x="991434" y="1718357"/>
                </a:lnTo>
                <a:lnTo>
                  <a:pt x="1044322" y="1722960"/>
                </a:lnTo>
                <a:lnTo>
                  <a:pt x="1097910" y="1725752"/>
                </a:lnTo>
                <a:lnTo>
                  <a:pt x="1152144" y="1726691"/>
                </a:lnTo>
                <a:lnTo>
                  <a:pt x="1206377" y="1725752"/>
                </a:lnTo>
                <a:lnTo>
                  <a:pt x="1259965" y="1722960"/>
                </a:lnTo>
                <a:lnTo>
                  <a:pt x="1312853" y="1718357"/>
                </a:lnTo>
                <a:lnTo>
                  <a:pt x="1364985" y="1711986"/>
                </a:lnTo>
                <a:lnTo>
                  <a:pt x="1416306" y="1703887"/>
                </a:lnTo>
                <a:lnTo>
                  <a:pt x="1466761" y="1694102"/>
                </a:lnTo>
                <a:lnTo>
                  <a:pt x="1516294" y="1682672"/>
                </a:lnTo>
                <a:lnTo>
                  <a:pt x="1564850" y="1669639"/>
                </a:lnTo>
                <a:lnTo>
                  <a:pt x="1612373" y="1655045"/>
                </a:lnTo>
                <a:lnTo>
                  <a:pt x="1658809" y="1638930"/>
                </a:lnTo>
                <a:lnTo>
                  <a:pt x="1704102" y="1621337"/>
                </a:lnTo>
                <a:lnTo>
                  <a:pt x="1748196" y="1602307"/>
                </a:lnTo>
                <a:lnTo>
                  <a:pt x="1791036" y="1581880"/>
                </a:lnTo>
                <a:lnTo>
                  <a:pt x="1832567" y="1560100"/>
                </a:lnTo>
                <a:lnTo>
                  <a:pt x="1872733" y="1537007"/>
                </a:lnTo>
                <a:lnTo>
                  <a:pt x="1911480" y="1512642"/>
                </a:lnTo>
                <a:lnTo>
                  <a:pt x="1948752" y="1487048"/>
                </a:lnTo>
                <a:lnTo>
                  <a:pt x="1984492" y="1460266"/>
                </a:lnTo>
                <a:lnTo>
                  <a:pt x="2018647" y="1432336"/>
                </a:lnTo>
                <a:lnTo>
                  <a:pt x="2051161" y="1403301"/>
                </a:lnTo>
                <a:lnTo>
                  <a:pt x="2081979" y="1373203"/>
                </a:lnTo>
                <a:lnTo>
                  <a:pt x="2111044" y="1342082"/>
                </a:lnTo>
                <a:lnTo>
                  <a:pt x="2138302" y="1309980"/>
                </a:lnTo>
                <a:lnTo>
                  <a:pt x="2163697" y="1276939"/>
                </a:lnTo>
                <a:lnTo>
                  <a:pt x="2187175" y="1242999"/>
                </a:lnTo>
                <a:lnTo>
                  <a:pt x="2208679" y="1208203"/>
                </a:lnTo>
                <a:lnTo>
                  <a:pt x="2228155" y="1172593"/>
                </a:lnTo>
                <a:lnTo>
                  <a:pt x="2245546" y="1136209"/>
                </a:lnTo>
                <a:lnTo>
                  <a:pt x="2260799" y="1099092"/>
                </a:lnTo>
                <a:lnTo>
                  <a:pt x="2273856" y="1061286"/>
                </a:lnTo>
                <a:lnTo>
                  <a:pt x="2284664" y="1022830"/>
                </a:lnTo>
                <a:lnTo>
                  <a:pt x="2293166" y="983766"/>
                </a:lnTo>
                <a:lnTo>
                  <a:pt x="2299308" y="944137"/>
                </a:lnTo>
                <a:lnTo>
                  <a:pt x="2303033" y="903983"/>
                </a:lnTo>
                <a:lnTo>
                  <a:pt x="2304287" y="863346"/>
                </a:lnTo>
                <a:lnTo>
                  <a:pt x="2303033" y="822708"/>
                </a:lnTo>
                <a:lnTo>
                  <a:pt x="2299308" y="782554"/>
                </a:lnTo>
                <a:lnTo>
                  <a:pt x="2293166" y="742925"/>
                </a:lnTo>
                <a:lnTo>
                  <a:pt x="2284664" y="703861"/>
                </a:lnTo>
                <a:lnTo>
                  <a:pt x="2273856" y="665405"/>
                </a:lnTo>
                <a:lnTo>
                  <a:pt x="2260799" y="627599"/>
                </a:lnTo>
                <a:lnTo>
                  <a:pt x="2245546" y="590482"/>
                </a:lnTo>
                <a:lnTo>
                  <a:pt x="2228155" y="554098"/>
                </a:lnTo>
                <a:lnTo>
                  <a:pt x="2208679" y="518488"/>
                </a:lnTo>
                <a:lnTo>
                  <a:pt x="2187175" y="483692"/>
                </a:lnTo>
                <a:lnTo>
                  <a:pt x="2163697" y="449752"/>
                </a:lnTo>
                <a:lnTo>
                  <a:pt x="2138302" y="416711"/>
                </a:lnTo>
                <a:lnTo>
                  <a:pt x="2111044" y="384609"/>
                </a:lnTo>
                <a:lnTo>
                  <a:pt x="2081979" y="353488"/>
                </a:lnTo>
                <a:lnTo>
                  <a:pt x="2051161" y="323390"/>
                </a:lnTo>
                <a:lnTo>
                  <a:pt x="2018647" y="294355"/>
                </a:lnTo>
                <a:lnTo>
                  <a:pt x="1984492" y="266425"/>
                </a:lnTo>
                <a:lnTo>
                  <a:pt x="1948752" y="239643"/>
                </a:lnTo>
                <a:lnTo>
                  <a:pt x="1911480" y="214049"/>
                </a:lnTo>
                <a:lnTo>
                  <a:pt x="1872733" y="189684"/>
                </a:lnTo>
                <a:lnTo>
                  <a:pt x="1832567" y="166591"/>
                </a:lnTo>
                <a:lnTo>
                  <a:pt x="1791036" y="144811"/>
                </a:lnTo>
                <a:lnTo>
                  <a:pt x="1748196" y="124384"/>
                </a:lnTo>
                <a:lnTo>
                  <a:pt x="1704102" y="105354"/>
                </a:lnTo>
                <a:lnTo>
                  <a:pt x="1658809" y="87761"/>
                </a:lnTo>
                <a:lnTo>
                  <a:pt x="1612373" y="71646"/>
                </a:lnTo>
                <a:lnTo>
                  <a:pt x="1564850" y="57052"/>
                </a:lnTo>
                <a:lnTo>
                  <a:pt x="1516294" y="44019"/>
                </a:lnTo>
                <a:lnTo>
                  <a:pt x="1466761" y="32589"/>
                </a:lnTo>
                <a:lnTo>
                  <a:pt x="1416306" y="22804"/>
                </a:lnTo>
                <a:lnTo>
                  <a:pt x="1364985" y="14705"/>
                </a:lnTo>
                <a:lnTo>
                  <a:pt x="1312853" y="8334"/>
                </a:lnTo>
                <a:lnTo>
                  <a:pt x="1259965" y="3731"/>
                </a:lnTo>
                <a:lnTo>
                  <a:pt x="1206377" y="939"/>
                </a:lnTo>
                <a:lnTo>
                  <a:pt x="115214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713219" y="2116835"/>
            <a:ext cx="2304415" cy="1727200"/>
          </a:xfrm>
          <a:custGeom>
            <a:avLst/>
            <a:gdLst/>
            <a:ahLst/>
            <a:cxnLst/>
            <a:rect l="l" t="t" r="r" b="b"/>
            <a:pathLst>
              <a:path w="2304415" h="1727200">
                <a:moveTo>
                  <a:pt x="0" y="863346"/>
                </a:moveTo>
                <a:lnTo>
                  <a:pt x="1254" y="822708"/>
                </a:lnTo>
                <a:lnTo>
                  <a:pt x="4979" y="782554"/>
                </a:lnTo>
                <a:lnTo>
                  <a:pt x="11121" y="742925"/>
                </a:lnTo>
                <a:lnTo>
                  <a:pt x="19623" y="703861"/>
                </a:lnTo>
                <a:lnTo>
                  <a:pt x="30431" y="665405"/>
                </a:lnTo>
                <a:lnTo>
                  <a:pt x="43488" y="627599"/>
                </a:lnTo>
                <a:lnTo>
                  <a:pt x="58741" y="590482"/>
                </a:lnTo>
                <a:lnTo>
                  <a:pt x="76132" y="554098"/>
                </a:lnTo>
                <a:lnTo>
                  <a:pt x="95608" y="518488"/>
                </a:lnTo>
                <a:lnTo>
                  <a:pt x="117112" y="483692"/>
                </a:lnTo>
                <a:lnTo>
                  <a:pt x="140590" y="449752"/>
                </a:lnTo>
                <a:lnTo>
                  <a:pt x="165985" y="416711"/>
                </a:lnTo>
                <a:lnTo>
                  <a:pt x="193243" y="384609"/>
                </a:lnTo>
                <a:lnTo>
                  <a:pt x="222308" y="353488"/>
                </a:lnTo>
                <a:lnTo>
                  <a:pt x="253126" y="323390"/>
                </a:lnTo>
                <a:lnTo>
                  <a:pt x="285640" y="294355"/>
                </a:lnTo>
                <a:lnTo>
                  <a:pt x="319795" y="266425"/>
                </a:lnTo>
                <a:lnTo>
                  <a:pt x="355535" y="239643"/>
                </a:lnTo>
                <a:lnTo>
                  <a:pt x="392807" y="214049"/>
                </a:lnTo>
                <a:lnTo>
                  <a:pt x="431554" y="189684"/>
                </a:lnTo>
                <a:lnTo>
                  <a:pt x="471720" y="166591"/>
                </a:lnTo>
                <a:lnTo>
                  <a:pt x="513251" y="144811"/>
                </a:lnTo>
                <a:lnTo>
                  <a:pt x="556091" y="124384"/>
                </a:lnTo>
                <a:lnTo>
                  <a:pt x="600185" y="105354"/>
                </a:lnTo>
                <a:lnTo>
                  <a:pt x="645478" y="87761"/>
                </a:lnTo>
                <a:lnTo>
                  <a:pt x="691914" y="71646"/>
                </a:lnTo>
                <a:lnTo>
                  <a:pt x="739437" y="57052"/>
                </a:lnTo>
                <a:lnTo>
                  <a:pt x="787993" y="44019"/>
                </a:lnTo>
                <a:lnTo>
                  <a:pt x="837526" y="32589"/>
                </a:lnTo>
                <a:lnTo>
                  <a:pt x="887981" y="22804"/>
                </a:lnTo>
                <a:lnTo>
                  <a:pt x="939302" y="14705"/>
                </a:lnTo>
                <a:lnTo>
                  <a:pt x="991434" y="8334"/>
                </a:lnTo>
                <a:lnTo>
                  <a:pt x="1044322" y="3731"/>
                </a:lnTo>
                <a:lnTo>
                  <a:pt x="1097910" y="939"/>
                </a:lnTo>
                <a:lnTo>
                  <a:pt x="1152144" y="0"/>
                </a:lnTo>
                <a:lnTo>
                  <a:pt x="1206377" y="939"/>
                </a:lnTo>
                <a:lnTo>
                  <a:pt x="1259965" y="3731"/>
                </a:lnTo>
                <a:lnTo>
                  <a:pt x="1312853" y="8334"/>
                </a:lnTo>
                <a:lnTo>
                  <a:pt x="1364985" y="14705"/>
                </a:lnTo>
                <a:lnTo>
                  <a:pt x="1416306" y="22804"/>
                </a:lnTo>
                <a:lnTo>
                  <a:pt x="1466761" y="32589"/>
                </a:lnTo>
                <a:lnTo>
                  <a:pt x="1516294" y="44019"/>
                </a:lnTo>
                <a:lnTo>
                  <a:pt x="1564850" y="57052"/>
                </a:lnTo>
                <a:lnTo>
                  <a:pt x="1612373" y="71646"/>
                </a:lnTo>
                <a:lnTo>
                  <a:pt x="1658809" y="87761"/>
                </a:lnTo>
                <a:lnTo>
                  <a:pt x="1704102" y="105354"/>
                </a:lnTo>
                <a:lnTo>
                  <a:pt x="1748196" y="124384"/>
                </a:lnTo>
                <a:lnTo>
                  <a:pt x="1791036" y="144811"/>
                </a:lnTo>
                <a:lnTo>
                  <a:pt x="1832567" y="166591"/>
                </a:lnTo>
                <a:lnTo>
                  <a:pt x="1872733" y="189684"/>
                </a:lnTo>
                <a:lnTo>
                  <a:pt x="1911480" y="214049"/>
                </a:lnTo>
                <a:lnTo>
                  <a:pt x="1948752" y="239643"/>
                </a:lnTo>
                <a:lnTo>
                  <a:pt x="1984492" y="266425"/>
                </a:lnTo>
                <a:lnTo>
                  <a:pt x="2018647" y="294355"/>
                </a:lnTo>
                <a:lnTo>
                  <a:pt x="2051161" y="323390"/>
                </a:lnTo>
                <a:lnTo>
                  <a:pt x="2081979" y="353488"/>
                </a:lnTo>
                <a:lnTo>
                  <a:pt x="2111044" y="384609"/>
                </a:lnTo>
                <a:lnTo>
                  <a:pt x="2138302" y="416711"/>
                </a:lnTo>
                <a:lnTo>
                  <a:pt x="2163697" y="449752"/>
                </a:lnTo>
                <a:lnTo>
                  <a:pt x="2187175" y="483692"/>
                </a:lnTo>
                <a:lnTo>
                  <a:pt x="2208679" y="518488"/>
                </a:lnTo>
                <a:lnTo>
                  <a:pt x="2228155" y="554098"/>
                </a:lnTo>
                <a:lnTo>
                  <a:pt x="2245546" y="590482"/>
                </a:lnTo>
                <a:lnTo>
                  <a:pt x="2260799" y="627599"/>
                </a:lnTo>
                <a:lnTo>
                  <a:pt x="2273856" y="665405"/>
                </a:lnTo>
                <a:lnTo>
                  <a:pt x="2284664" y="703861"/>
                </a:lnTo>
                <a:lnTo>
                  <a:pt x="2293166" y="742925"/>
                </a:lnTo>
                <a:lnTo>
                  <a:pt x="2299308" y="782554"/>
                </a:lnTo>
                <a:lnTo>
                  <a:pt x="2303033" y="822708"/>
                </a:lnTo>
                <a:lnTo>
                  <a:pt x="2304287" y="863346"/>
                </a:lnTo>
                <a:lnTo>
                  <a:pt x="2303033" y="903983"/>
                </a:lnTo>
                <a:lnTo>
                  <a:pt x="2299308" y="944137"/>
                </a:lnTo>
                <a:lnTo>
                  <a:pt x="2293166" y="983766"/>
                </a:lnTo>
                <a:lnTo>
                  <a:pt x="2284664" y="1022830"/>
                </a:lnTo>
                <a:lnTo>
                  <a:pt x="2273856" y="1061286"/>
                </a:lnTo>
                <a:lnTo>
                  <a:pt x="2260799" y="1099092"/>
                </a:lnTo>
                <a:lnTo>
                  <a:pt x="2245546" y="1136209"/>
                </a:lnTo>
                <a:lnTo>
                  <a:pt x="2228155" y="1172593"/>
                </a:lnTo>
                <a:lnTo>
                  <a:pt x="2208679" y="1208203"/>
                </a:lnTo>
                <a:lnTo>
                  <a:pt x="2187175" y="1242999"/>
                </a:lnTo>
                <a:lnTo>
                  <a:pt x="2163697" y="1276939"/>
                </a:lnTo>
                <a:lnTo>
                  <a:pt x="2138302" y="1309980"/>
                </a:lnTo>
                <a:lnTo>
                  <a:pt x="2111044" y="1342082"/>
                </a:lnTo>
                <a:lnTo>
                  <a:pt x="2081979" y="1373203"/>
                </a:lnTo>
                <a:lnTo>
                  <a:pt x="2051161" y="1403301"/>
                </a:lnTo>
                <a:lnTo>
                  <a:pt x="2018647" y="1432336"/>
                </a:lnTo>
                <a:lnTo>
                  <a:pt x="1984492" y="1460266"/>
                </a:lnTo>
                <a:lnTo>
                  <a:pt x="1948752" y="1487048"/>
                </a:lnTo>
                <a:lnTo>
                  <a:pt x="1911480" y="1512642"/>
                </a:lnTo>
                <a:lnTo>
                  <a:pt x="1872733" y="1537007"/>
                </a:lnTo>
                <a:lnTo>
                  <a:pt x="1832567" y="1560100"/>
                </a:lnTo>
                <a:lnTo>
                  <a:pt x="1791036" y="1581880"/>
                </a:lnTo>
                <a:lnTo>
                  <a:pt x="1748196" y="1602307"/>
                </a:lnTo>
                <a:lnTo>
                  <a:pt x="1704102" y="1621337"/>
                </a:lnTo>
                <a:lnTo>
                  <a:pt x="1658809" y="1638930"/>
                </a:lnTo>
                <a:lnTo>
                  <a:pt x="1612373" y="1655045"/>
                </a:lnTo>
                <a:lnTo>
                  <a:pt x="1564850" y="1669639"/>
                </a:lnTo>
                <a:lnTo>
                  <a:pt x="1516294" y="1682672"/>
                </a:lnTo>
                <a:lnTo>
                  <a:pt x="1466761" y="1694102"/>
                </a:lnTo>
                <a:lnTo>
                  <a:pt x="1416306" y="1703887"/>
                </a:lnTo>
                <a:lnTo>
                  <a:pt x="1364985" y="1711986"/>
                </a:lnTo>
                <a:lnTo>
                  <a:pt x="1312853" y="1718357"/>
                </a:lnTo>
                <a:lnTo>
                  <a:pt x="1259965" y="1722960"/>
                </a:lnTo>
                <a:lnTo>
                  <a:pt x="1206377" y="1725752"/>
                </a:lnTo>
                <a:lnTo>
                  <a:pt x="1152144" y="1726691"/>
                </a:lnTo>
                <a:lnTo>
                  <a:pt x="1097910" y="1725752"/>
                </a:lnTo>
                <a:lnTo>
                  <a:pt x="1044322" y="1722960"/>
                </a:lnTo>
                <a:lnTo>
                  <a:pt x="991434" y="1718357"/>
                </a:lnTo>
                <a:lnTo>
                  <a:pt x="939302" y="1711986"/>
                </a:lnTo>
                <a:lnTo>
                  <a:pt x="887981" y="1703887"/>
                </a:lnTo>
                <a:lnTo>
                  <a:pt x="837526" y="1694102"/>
                </a:lnTo>
                <a:lnTo>
                  <a:pt x="787993" y="1682672"/>
                </a:lnTo>
                <a:lnTo>
                  <a:pt x="739437" y="1669639"/>
                </a:lnTo>
                <a:lnTo>
                  <a:pt x="691914" y="1655045"/>
                </a:lnTo>
                <a:lnTo>
                  <a:pt x="645478" y="1638930"/>
                </a:lnTo>
                <a:lnTo>
                  <a:pt x="600185" y="1621337"/>
                </a:lnTo>
                <a:lnTo>
                  <a:pt x="556091" y="1602307"/>
                </a:lnTo>
                <a:lnTo>
                  <a:pt x="513251" y="1581880"/>
                </a:lnTo>
                <a:lnTo>
                  <a:pt x="471720" y="1560100"/>
                </a:lnTo>
                <a:lnTo>
                  <a:pt x="431554" y="1537007"/>
                </a:lnTo>
                <a:lnTo>
                  <a:pt x="392807" y="1512642"/>
                </a:lnTo>
                <a:lnTo>
                  <a:pt x="355535" y="1487048"/>
                </a:lnTo>
                <a:lnTo>
                  <a:pt x="319795" y="1460266"/>
                </a:lnTo>
                <a:lnTo>
                  <a:pt x="285640" y="1432336"/>
                </a:lnTo>
                <a:lnTo>
                  <a:pt x="253126" y="1403301"/>
                </a:lnTo>
                <a:lnTo>
                  <a:pt x="222308" y="1373203"/>
                </a:lnTo>
                <a:lnTo>
                  <a:pt x="193243" y="1342082"/>
                </a:lnTo>
                <a:lnTo>
                  <a:pt x="165985" y="1309980"/>
                </a:lnTo>
                <a:lnTo>
                  <a:pt x="140590" y="1276939"/>
                </a:lnTo>
                <a:lnTo>
                  <a:pt x="117112" y="1242999"/>
                </a:lnTo>
                <a:lnTo>
                  <a:pt x="95608" y="1208203"/>
                </a:lnTo>
                <a:lnTo>
                  <a:pt x="76132" y="1172593"/>
                </a:lnTo>
                <a:lnTo>
                  <a:pt x="58741" y="1136209"/>
                </a:lnTo>
                <a:lnTo>
                  <a:pt x="43488" y="1099092"/>
                </a:lnTo>
                <a:lnTo>
                  <a:pt x="30431" y="1061286"/>
                </a:lnTo>
                <a:lnTo>
                  <a:pt x="19623" y="1022830"/>
                </a:lnTo>
                <a:lnTo>
                  <a:pt x="11121" y="983766"/>
                </a:lnTo>
                <a:lnTo>
                  <a:pt x="4979" y="944137"/>
                </a:lnTo>
                <a:lnTo>
                  <a:pt x="1254" y="903983"/>
                </a:lnTo>
                <a:lnTo>
                  <a:pt x="0" y="86334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369807" y="2798064"/>
            <a:ext cx="288290" cy="399415"/>
          </a:xfrm>
          <a:custGeom>
            <a:avLst/>
            <a:gdLst/>
            <a:ahLst/>
            <a:cxnLst/>
            <a:rect l="l" t="t" r="r" b="b"/>
            <a:pathLst>
              <a:path w="288290" h="399414">
                <a:moveTo>
                  <a:pt x="0" y="399288"/>
                </a:moveTo>
                <a:lnTo>
                  <a:pt x="288035" y="399288"/>
                </a:lnTo>
                <a:lnTo>
                  <a:pt x="288035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solidFill>
            <a:srgbClr val="F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369807" y="2798064"/>
            <a:ext cx="288290" cy="399415"/>
          </a:xfrm>
          <a:custGeom>
            <a:avLst/>
            <a:gdLst/>
            <a:ahLst/>
            <a:cxnLst/>
            <a:rect l="l" t="t" r="r" b="b"/>
            <a:pathLst>
              <a:path w="288290" h="399414">
                <a:moveTo>
                  <a:pt x="0" y="399288"/>
                </a:moveTo>
                <a:lnTo>
                  <a:pt x="288035" y="399288"/>
                </a:lnTo>
                <a:lnTo>
                  <a:pt x="288035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360919" y="2485644"/>
            <a:ext cx="288290" cy="399415"/>
          </a:xfrm>
          <a:custGeom>
            <a:avLst/>
            <a:gdLst/>
            <a:ahLst/>
            <a:cxnLst/>
            <a:rect l="l" t="t" r="r" b="b"/>
            <a:pathLst>
              <a:path w="288290" h="399414">
                <a:moveTo>
                  <a:pt x="0" y="399288"/>
                </a:moveTo>
                <a:lnTo>
                  <a:pt x="288035" y="399288"/>
                </a:lnTo>
                <a:lnTo>
                  <a:pt x="288035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solidFill>
            <a:srgbClr val="F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360919" y="2485644"/>
            <a:ext cx="288290" cy="399415"/>
          </a:xfrm>
          <a:custGeom>
            <a:avLst/>
            <a:gdLst/>
            <a:ahLst/>
            <a:cxnLst/>
            <a:rect l="l" t="t" r="r" b="b"/>
            <a:pathLst>
              <a:path w="288290" h="399414">
                <a:moveTo>
                  <a:pt x="0" y="399288"/>
                </a:moveTo>
                <a:lnTo>
                  <a:pt x="288035" y="399288"/>
                </a:lnTo>
                <a:lnTo>
                  <a:pt x="288035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886700" y="3044951"/>
            <a:ext cx="288290" cy="401320"/>
          </a:xfrm>
          <a:custGeom>
            <a:avLst/>
            <a:gdLst/>
            <a:ahLst/>
            <a:cxnLst/>
            <a:rect l="l" t="t" r="r" b="b"/>
            <a:pathLst>
              <a:path w="288290" h="401320">
                <a:moveTo>
                  <a:pt x="0" y="400812"/>
                </a:moveTo>
                <a:lnTo>
                  <a:pt x="288035" y="400812"/>
                </a:lnTo>
                <a:lnTo>
                  <a:pt x="288035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F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886700" y="3044951"/>
            <a:ext cx="288290" cy="401320"/>
          </a:xfrm>
          <a:custGeom>
            <a:avLst/>
            <a:gdLst/>
            <a:ahLst/>
            <a:cxnLst/>
            <a:rect l="l" t="t" r="r" b="b"/>
            <a:pathLst>
              <a:path w="288290" h="401320">
                <a:moveTo>
                  <a:pt x="0" y="400812"/>
                </a:moveTo>
                <a:lnTo>
                  <a:pt x="288035" y="400812"/>
                </a:lnTo>
                <a:lnTo>
                  <a:pt x="288035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554979" y="2045207"/>
            <a:ext cx="260985" cy="401320"/>
          </a:xfrm>
          <a:custGeom>
            <a:avLst/>
            <a:gdLst/>
            <a:ahLst/>
            <a:cxnLst/>
            <a:rect l="l" t="t" r="r" b="b"/>
            <a:pathLst>
              <a:path w="260985" h="401319">
                <a:moveTo>
                  <a:pt x="0" y="400812"/>
                </a:moveTo>
                <a:lnTo>
                  <a:pt x="260603" y="400812"/>
                </a:lnTo>
                <a:lnTo>
                  <a:pt x="260603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F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554979" y="2045207"/>
            <a:ext cx="260985" cy="401320"/>
          </a:xfrm>
          <a:custGeom>
            <a:avLst/>
            <a:gdLst/>
            <a:ahLst/>
            <a:cxnLst/>
            <a:rect l="l" t="t" r="r" b="b"/>
            <a:pathLst>
              <a:path w="260985" h="401319">
                <a:moveTo>
                  <a:pt x="0" y="400812"/>
                </a:moveTo>
                <a:lnTo>
                  <a:pt x="260603" y="400812"/>
                </a:lnTo>
                <a:lnTo>
                  <a:pt x="260603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852671" y="1524000"/>
            <a:ext cx="2356485" cy="1728470"/>
          </a:xfrm>
          <a:custGeom>
            <a:avLst/>
            <a:gdLst/>
            <a:ahLst/>
            <a:cxnLst/>
            <a:rect l="l" t="t" r="r" b="b"/>
            <a:pathLst>
              <a:path w="2356485" h="1728470">
                <a:moveTo>
                  <a:pt x="2356104" y="864108"/>
                </a:moveTo>
                <a:lnTo>
                  <a:pt x="2354821" y="823427"/>
                </a:lnTo>
                <a:lnTo>
                  <a:pt x="2351012" y="783232"/>
                </a:lnTo>
                <a:lnTo>
                  <a:pt x="2344733" y="743562"/>
                </a:lnTo>
                <a:lnTo>
                  <a:pt x="2336040" y="704459"/>
                </a:lnTo>
                <a:lnTo>
                  <a:pt x="2324990" y="665965"/>
                </a:lnTo>
                <a:lnTo>
                  <a:pt x="2311640" y="628122"/>
                </a:lnTo>
                <a:lnTo>
                  <a:pt x="2296046" y="590970"/>
                </a:lnTo>
                <a:lnTo>
                  <a:pt x="2278264" y="554552"/>
                </a:lnTo>
                <a:lnTo>
                  <a:pt x="2258352" y="518908"/>
                </a:lnTo>
                <a:lnTo>
                  <a:pt x="2236365" y="484081"/>
                </a:lnTo>
                <a:lnTo>
                  <a:pt x="2212361" y="450111"/>
                </a:lnTo>
                <a:lnTo>
                  <a:pt x="2186396" y="417040"/>
                </a:lnTo>
                <a:lnTo>
                  <a:pt x="2158526" y="384910"/>
                </a:lnTo>
                <a:lnTo>
                  <a:pt x="2128808" y="353763"/>
                </a:lnTo>
                <a:lnTo>
                  <a:pt x="2097299" y="323638"/>
                </a:lnTo>
                <a:lnTo>
                  <a:pt x="2064055" y="294579"/>
                </a:lnTo>
                <a:lnTo>
                  <a:pt x="2029133" y="266627"/>
                </a:lnTo>
                <a:lnTo>
                  <a:pt x="1992589" y="239823"/>
                </a:lnTo>
                <a:lnTo>
                  <a:pt x="1954481" y="214208"/>
                </a:lnTo>
                <a:lnTo>
                  <a:pt x="1914863" y="189824"/>
                </a:lnTo>
                <a:lnTo>
                  <a:pt x="1873794" y="166713"/>
                </a:lnTo>
                <a:lnTo>
                  <a:pt x="1831329" y="144916"/>
                </a:lnTo>
                <a:lnTo>
                  <a:pt x="1787526" y="124474"/>
                </a:lnTo>
                <a:lnTo>
                  <a:pt x="1742441" y="105429"/>
                </a:lnTo>
                <a:lnTo>
                  <a:pt x="1696129" y="87823"/>
                </a:lnTo>
                <a:lnTo>
                  <a:pt x="1648649" y="71696"/>
                </a:lnTo>
                <a:lnTo>
                  <a:pt x="1600056" y="57091"/>
                </a:lnTo>
                <a:lnTo>
                  <a:pt x="1550407" y="44049"/>
                </a:lnTo>
                <a:lnTo>
                  <a:pt x="1499759" y="32611"/>
                </a:lnTo>
                <a:lnTo>
                  <a:pt x="1448168" y="22820"/>
                </a:lnTo>
                <a:lnTo>
                  <a:pt x="1395691" y="14715"/>
                </a:lnTo>
                <a:lnTo>
                  <a:pt x="1342384" y="8339"/>
                </a:lnTo>
                <a:lnTo>
                  <a:pt x="1288304" y="3734"/>
                </a:lnTo>
                <a:lnTo>
                  <a:pt x="1233508" y="940"/>
                </a:lnTo>
                <a:lnTo>
                  <a:pt x="1178052" y="0"/>
                </a:lnTo>
                <a:lnTo>
                  <a:pt x="1122595" y="940"/>
                </a:lnTo>
                <a:lnTo>
                  <a:pt x="1067799" y="3734"/>
                </a:lnTo>
                <a:lnTo>
                  <a:pt x="1013719" y="8339"/>
                </a:lnTo>
                <a:lnTo>
                  <a:pt x="960412" y="14715"/>
                </a:lnTo>
                <a:lnTo>
                  <a:pt x="907935" y="22820"/>
                </a:lnTo>
                <a:lnTo>
                  <a:pt x="856344" y="32611"/>
                </a:lnTo>
                <a:lnTo>
                  <a:pt x="805696" y="44049"/>
                </a:lnTo>
                <a:lnTo>
                  <a:pt x="756047" y="57091"/>
                </a:lnTo>
                <a:lnTo>
                  <a:pt x="707454" y="71696"/>
                </a:lnTo>
                <a:lnTo>
                  <a:pt x="659974" y="87823"/>
                </a:lnTo>
                <a:lnTo>
                  <a:pt x="613662" y="105429"/>
                </a:lnTo>
                <a:lnTo>
                  <a:pt x="568577" y="124474"/>
                </a:lnTo>
                <a:lnTo>
                  <a:pt x="524774" y="144916"/>
                </a:lnTo>
                <a:lnTo>
                  <a:pt x="482309" y="166713"/>
                </a:lnTo>
                <a:lnTo>
                  <a:pt x="441240" y="189824"/>
                </a:lnTo>
                <a:lnTo>
                  <a:pt x="401622" y="214208"/>
                </a:lnTo>
                <a:lnTo>
                  <a:pt x="363514" y="239823"/>
                </a:lnTo>
                <a:lnTo>
                  <a:pt x="326970" y="266627"/>
                </a:lnTo>
                <a:lnTo>
                  <a:pt x="292048" y="294579"/>
                </a:lnTo>
                <a:lnTo>
                  <a:pt x="258804" y="323638"/>
                </a:lnTo>
                <a:lnTo>
                  <a:pt x="227295" y="353763"/>
                </a:lnTo>
                <a:lnTo>
                  <a:pt x="197577" y="384910"/>
                </a:lnTo>
                <a:lnTo>
                  <a:pt x="169707" y="417040"/>
                </a:lnTo>
                <a:lnTo>
                  <a:pt x="143742" y="450111"/>
                </a:lnTo>
                <a:lnTo>
                  <a:pt x="119738" y="484081"/>
                </a:lnTo>
                <a:lnTo>
                  <a:pt x="97751" y="518908"/>
                </a:lnTo>
                <a:lnTo>
                  <a:pt x="77839" y="554552"/>
                </a:lnTo>
                <a:lnTo>
                  <a:pt x="60057" y="590970"/>
                </a:lnTo>
                <a:lnTo>
                  <a:pt x="44463" y="628122"/>
                </a:lnTo>
                <a:lnTo>
                  <a:pt x="31113" y="665965"/>
                </a:lnTo>
                <a:lnTo>
                  <a:pt x="20063" y="704459"/>
                </a:lnTo>
                <a:lnTo>
                  <a:pt x="11370" y="743562"/>
                </a:lnTo>
                <a:lnTo>
                  <a:pt x="5091" y="783232"/>
                </a:lnTo>
                <a:lnTo>
                  <a:pt x="1282" y="823427"/>
                </a:lnTo>
                <a:lnTo>
                  <a:pt x="0" y="864108"/>
                </a:lnTo>
                <a:lnTo>
                  <a:pt x="1282" y="904788"/>
                </a:lnTo>
                <a:lnTo>
                  <a:pt x="5091" y="944983"/>
                </a:lnTo>
                <a:lnTo>
                  <a:pt x="11370" y="984653"/>
                </a:lnTo>
                <a:lnTo>
                  <a:pt x="20063" y="1023756"/>
                </a:lnTo>
                <a:lnTo>
                  <a:pt x="31113" y="1062250"/>
                </a:lnTo>
                <a:lnTo>
                  <a:pt x="44463" y="1100093"/>
                </a:lnTo>
                <a:lnTo>
                  <a:pt x="60057" y="1137245"/>
                </a:lnTo>
                <a:lnTo>
                  <a:pt x="77839" y="1173663"/>
                </a:lnTo>
                <a:lnTo>
                  <a:pt x="97751" y="1209307"/>
                </a:lnTo>
                <a:lnTo>
                  <a:pt x="119738" y="1244134"/>
                </a:lnTo>
                <a:lnTo>
                  <a:pt x="143742" y="1278104"/>
                </a:lnTo>
                <a:lnTo>
                  <a:pt x="169707" y="1311175"/>
                </a:lnTo>
                <a:lnTo>
                  <a:pt x="197577" y="1343305"/>
                </a:lnTo>
                <a:lnTo>
                  <a:pt x="227295" y="1374452"/>
                </a:lnTo>
                <a:lnTo>
                  <a:pt x="258804" y="1404577"/>
                </a:lnTo>
                <a:lnTo>
                  <a:pt x="292048" y="1433636"/>
                </a:lnTo>
                <a:lnTo>
                  <a:pt x="326970" y="1461588"/>
                </a:lnTo>
                <a:lnTo>
                  <a:pt x="363514" y="1488392"/>
                </a:lnTo>
                <a:lnTo>
                  <a:pt x="401622" y="1514007"/>
                </a:lnTo>
                <a:lnTo>
                  <a:pt x="441240" y="1538391"/>
                </a:lnTo>
                <a:lnTo>
                  <a:pt x="482309" y="1561502"/>
                </a:lnTo>
                <a:lnTo>
                  <a:pt x="524774" y="1583299"/>
                </a:lnTo>
                <a:lnTo>
                  <a:pt x="568577" y="1603741"/>
                </a:lnTo>
                <a:lnTo>
                  <a:pt x="613662" y="1622786"/>
                </a:lnTo>
                <a:lnTo>
                  <a:pt x="659974" y="1640392"/>
                </a:lnTo>
                <a:lnTo>
                  <a:pt x="707454" y="1656519"/>
                </a:lnTo>
                <a:lnTo>
                  <a:pt x="756047" y="1671124"/>
                </a:lnTo>
                <a:lnTo>
                  <a:pt x="805696" y="1684166"/>
                </a:lnTo>
                <a:lnTo>
                  <a:pt x="856344" y="1695604"/>
                </a:lnTo>
                <a:lnTo>
                  <a:pt x="907935" y="1705395"/>
                </a:lnTo>
                <a:lnTo>
                  <a:pt x="960412" y="1713500"/>
                </a:lnTo>
                <a:lnTo>
                  <a:pt x="1013719" y="1719876"/>
                </a:lnTo>
                <a:lnTo>
                  <a:pt x="1067799" y="1724481"/>
                </a:lnTo>
                <a:lnTo>
                  <a:pt x="1122595" y="1727275"/>
                </a:lnTo>
                <a:lnTo>
                  <a:pt x="1178052" y="1728215"/>
                </a:lnTo>
                <a:lnTo>
                  <a:pt x="1233508" y="1727275"/>
                </a:lnTo>
                <a:lnTo>
                  <a:pt x="1288304" y="1724481"/>
                </a:lnTo>
                <a:lnTo>
                  <a:pt x="1342384" y="1719876"/>
                </a:lnTo>
                <a:lnTo>
                  <a:pt x="1395691" y="1713500"/>
                </a:lnTo>
                <a:lnTo>
                  <a:pt x="1448168" y="1705395"/>
                </a:lnTo>
                <a:lnTo>
                  <a:pt x="1499759" y="1695604"/>
                </a:lnTo>
                <a:lnTo>
                  <a:pt x="1550407" y="1684166"/>
                </a:lnTo>
                <a:lnTo>
                  <a:pt x="1600056" y="1671124"/>
                </a:lnTo>
                <a:lnTo>
                  <a:pt x="1648649" y="1656519"/>
                </a:lnTo>
                <a:lnTo>
                  <a:pt x="1696129" y="1640392"/>
                </a:lnTo>
                <a:lnTo>
                  <a:pt x="1742441" y="1622786"/>
                </a:lnTo>
                <a:lnTo>
                  <a:pt x="1787526" y="1603741"/>
                </a:lnTo>
                <a:lnTo>
                  <a:pt x="1831329" y="1583299"/>
                </a:lnTo>
                <a:lnTo>
                  <a:pt x="1873794" y="1561502"/>
                </a:lnTo>
                <a:lnTo>
                  <a:pt x="1914863" y="1538391"/>
                </a:lnTo>
                <a:lnTo>
                  <a:pt x="1954481" y="1514007"/>
                </a:lnTo>
                <a:lnTo>
                  <a:pt x="1992589" y="1488392"/>
                </a:lnTo>
                <a:lnTo>
                  <a:pt x="2029133" y="1461588"/>
                </a:lnTo>
                <a:lnTo>
                  <a:pt x="2064055" y="1433636"/>
                </a:lnTo>
                <a:lnTo>
                  <a:pt x="2097299" y="1404577"/>
                </a:lnTo>
                <a:lnTo>
                  <a:pt x="2128808" y="1374452"/>
                </a:lnTo>
                <a:lnTo>
                  <a:pt x="2158526" y="1343305"/>
                </a:lnTo>
                <a:lnTo>
                  <a:pt x="2186396" y="1311175"/>
                </a:lnTo>
                <a:lnTo>
                  <a:pt x="2212361" y="1278104"/>
                </a:lnTo>
                <a:lnTo>
                  <a:pt x="2236365" y="1244134"/>
                </a:lnTo>
                <a:lnTo>
                  <a:pt x="2258352" y="1209307"/>
                </a:lnTo>
                <a:lnTo>
                  <a:pt x="2278264" y="1173663"/>
                </a:lnTo>
                <a:lnTo>
                  <a:pt x="2296046" y="1137245"/>
                </a:lnTo>
                <a:lnTo>
                  <a:pt x="2311640" y="1100093"/>
                </a:lnTo>
                <a:lnTo>
                  <a:pt x="2324990" y="1062250"/>
                </a:lnTo>
                <a:lnTo>
                  <a:pt x="2336040" y="1023756"/>
                </a:lnTo>
                <a:lnTo>
                  <a:pt x="2344733" y="984653"/>
                </a:lnTo>
                <a:lnTo>
                  <a:pt x="2351012" y="944983"/>
                </a:lnTo>
                <a:lnTo>
                  <a:pt x="2354821" y="904788"/>
                </a:lnTo>
                <a:lnTo>
                  <a:pt x="2356104" y="864108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128259" y="2279904"/>
            <a:ext cx="262255" cy="399415"/>
          </a:xfrm>
          <a:custGeom>
            <a:avLst/>
            <a:gdLst/>
            <a:ahLst/>
            <a:cxnLst/>
            <a:rect l="l" t="t" r="r" b="b"/>
            <a:pathLst>
              <a:path w="262254" h="399414">
                <a:moveTo>
                  <a:pt x="0" y="399288"/>
                </a:moveTo>
                <a:lnTo>
                  <a:pt x="262127" y="399288"/>
                </a:lnTo>
                <a:lnTo>
                  <a:pt x="262127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128259" y="2279904"/>
            <a:ext cx="262255" cy="399415"/>
          </a:xfrm>
          <a:custGeom>
            <a:avLst/>
            <a:gdLst/>
            <a:ahLst/>
            <a:cxnLst/>
            <a:rect l="l" t="t" r="r" b="b"/>
            <a:pathLst>
              <a:path w="262254" h="399414">
                <a:moveTo>
                  <a:pt x="0" y="399288"/>
                </a:moveTo>
                <a:lnTo>
                  <a:pt x="262127" y="399288"/>
                </a:lnTo>
                <a:lnTo>
                  <a:pt x="262127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703064" y="1720595"/>
            <a:ext cx="262255" cy="399415"/>
          </a:xfrm>
          <a:custGeom>
            <a:avLst/>
            <a:gdLst/>
            <a:ahLst/>
            <a:cxnLst/>
            <a:rect l="l" t="t" r="r" b="b"/>
            <a:pathLst>
              <a:path w="262254" h="399414">
                <a:moveTo>
                  <a:pt x="0" y="399288"/>
                </a:moveTo>
                <a:lnTo>
                  <a:pt x="262127" y="399288"/>
                </a:lnTo>
                <a:lnTo>
                  <a:pt x="262127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703064" y="1720595"/>
            <a:ext cx="262255" cy="399415"/>
          </a:xfrm>
          <a:custGeom>
            <a:avLst/>
            <a:gdLst/>
            <a:ahLst/>
            <a:cxnLst/>
            <a:rect l="l" t="t" r="r" b="b"/>
            <a:pathLst>
              <a:path w="262254" h="399414">
                <a:moveTo>
                  <a:pt x="0" y="399288"/>
                </a:moveTo>
                <a:lnTo>
                  <a:pt x="262127" y="399288"/>
                </a:lnTo>
                <a:lnTo>
                  <a:pt x="262127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244340" y="1973579"/>
            <a:ext cx="262255" cy="401320"/>
          </a:xfrm>
          <a:custGeom>
            <a:avLst/>
            <a:gdLst/>
            <a:ahLst/>
            <a:cxnLst/>
            <a:rect l="l" t="t" r="r" b="b"/>
            <a:pathLst>
              <a:path w="262254" h="401319">
                <a:moveTo>
                  <a:pt x="0" y="400812"/>
                </a:moveTo>
                <a:lnTo>
                  <a:pt x="262127" y="400812"/>
                </a:lnTo>
                <a:lnTo>
                  <a:pt x="262127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244340" y="1973579"/>
            <a:ext cx="262255" cy="401320"/>
          </a:xfrm>
          <a:custGeom>
            <a:avLst/>
            <a:gdLst/>
            <a:ahLst/>
            <a:cxnLst/>
            <a:rect l="l" t="t" r="r" b="b"/>
            <a:pathLst>
              <a:path w="262254" h="401319">
                <a:moveTo>
                  <a:pt x="0" y="400812"/>
                </a:moveTo>
                <a:lnTo>
                  <a:pt x="262127" y="400812"/>
                </a:lnTo>
                <a:lnTo>
                  <a:pt x="262127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6570980" y="1308607"/>
            <a:ext cx="114744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가장</a:t>
            </a:r>
            <a:r>
              <a:rPr dirty="0" sz="2000" spc="-95">
                <a:latin typeface="돋움"/>
                <a:cs typeface="돋움"/>
              </a:rPr>
              <a:t> </a:t>
            </a:r>
            <a:r>
              <a:rPr dirty="0" sz="2000">
                <a:solidFill>
                  <a:srgbClr val="FF0000"/>
                </a:solidFill>
                <a:latin typeface="돋움"/>
                <a:cs typeface="돋움"/>
              </a:rPr>
              <a:t>작은</a:t>
            </a:r>
            <a:endParaRPr sz="20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돋움"/>
                <a:cs typeface="돋움"/>
              </a:rPr>
              <a:t>data</a:t>
            </a:r>
            <a:r>
              <a:rPr dirty="0" sz="2000" spc="-105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선택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687440" y="1699260"/>
            <a:ext cx="1299845" cy="946150"/>
          </a:xfrm>
          <a:custGeom>
            <a:avLst/>
            <a:gdLst/>
            <a:ahLst/>
            <a:cxnLst/>
            <a:rect l="l" t="t" r="r" b="b"/>
            <a:pathLst>
              <a:path w="1299845" h="946150">
                <a:moveTo>
                  <a:pt x="1202816" y="870965"/>
                </a:moveTo>
                <a:lnTo>
                  <a:pt x="1195069" y="873760"/>
                </a:lnTo>
                <a:lnTo>
                  <a:pt x="1192022" y="880237"/>
                </a:lnTo>
                <a:lnTo>
                  <a:pt x="1188847" y="886587"/>
                </a:lnTo>
                <a:lnTo>
                  <a:pt x="1191640" y="894334"/>
                </a:lnTo>
                <a:lnTo>
                  <a:pt x="1198117" y="897509"/>
                </a:lnTo>
                <a:lnTo>
                  <a:pt x="1299337" y="945641"/>
                </a:lnTo>
                <a:lnTo>
                  <a:pt x="1298362" y="931799"/>
                </a:lnTo>
                <a:lnTo>
                  <a:pt x="1274190" y="931799"/>
                </a:lnTo>
                <a:lnTo>
                  <a:pt x="1247138" y="892109"/>
                </a:lnTo>
                <a:lnTo>
                  <a:pt x="1202816" y="870965"/>
                </a:lnTo>
                <a:close/>
              </a:path>
              <a:path w="1299845" h="946150">
                <a:moveTo>
                  <a:pt x="1247138" y="892109"/>
                </a:moveTo>
                <a:lnTo>
                  <a:pt x="1274190" y="931799"/>
                </a:lnTo>
                <a:lnTo>
                  <a:pt x="1283709" y="925322"/>
                </a:lnTo>
                <a:lnTo>
                  <a:pt x="1272032" y="925322"/>
                </a:lnTo>
                <a:lnTo>
                  <a:pt x="1270468" y="903227"/>
                </a:lnTo>
                <a:lnTo>
                  <a:pt x="1247138" y="892109"/>
                </a:lnTo>
                <a:close/>
              </a:path>
              <a:path w="1299845" h="946150">
                <a:moveTo>
                  <a:pt x="1284859" y="821309"/>
                </a:moveTo>
                <a:lnTo>
                  <a:pt x="1270508" y="822325"/>
                </a:lnTo>
                <a:lnTo>
                  <a:pt x="1265174" y="828420"/>
                </a:lnTo>
                <a:lnTo>
                  <a:pt x="1268656" y="877628"/>
                </a:lnTo>
                <a:lnTo>
                  <a:pt x="1295654" y="917193"/>
                </a:lnTo>
                <a:lnTo>
                  <a:pt x="1274190" y="931799"/>
                </a:lnTo>
                <a:lnTo>
                  <a:pt x="1298362" y="931799"/>
                </a:lnTo>
                <a:lnTo>
                  <a:pt x="1290955" y="826642"/>
                </a:lnTo>
                <a:lnTo>
                  <a:pt x="1284859" y="821309"/>
                </a:lnTo>
                <a:close/>
              </a:path>
              <a:path w="1299845" h="946150">
                <a:moveTo>
                  <a:pt x="1270468" y="903227"/>
                </a:moveTo>
                <a:lnTo>
                  <a:pt x="1272032" y="925322"/>
                </a:lnTo>
                <a:lnTo>
                  <a:pt x="1290447" y="912749"/>
                </a:lnTo>
                <a:lnTo>
                  <a:pt x="1270468" y="903227"/>
                </a:lnTo>
                <a:close/>
              </a:path>
              <a:path w="1299845" h="946150">
                <a:moveTo>
                  <a:pt x="1268656" y="877628"/>
                </a:moveTo>
                <a:lnTo>
                  <a:pt x="1270468" y="903227"/>
                </a:lnTo>
                <a:lnTo>
                  <a:pt x="1290447" y="912749"/>
                </a:lnTo>
                <a:lnTo>
                  <a:pt x="1272032" y="925322"/>
                </a:lnTo>
                <a:lnTo>
                  <a:pt x="1283709" y="925322"/>
                </a:lnTo>
                <a:lnTo>
                  <a:pt x="1295654" y="917193"/>
                </a:lnTo>
                <a:lnTo>
                  <a:pt x="1268656" y="877628"/>
                </a:lnTo>
                <a:close/>
              </a:path>
              <a:path w="1299845" h="946150">
                <a:moveTo>
                  <a:pt x="535857" y="25907"/>
                </a:moveTo>
                <a:lnTo>
                  <a:pt x="424307" y="25907"/>
                </a:lnTo>
                <a:lnTo>
                  <a:pt x="441706" y="26797"/>
                </a:lnTo>
                <a:lnTo>
                  <a:pt x="459486" y="29082"/>
                </a:lnTo>
                <a:lnTo>
                  <a:pt x="514604" y="44830"/>
                </a:lnTo>
                <a:lnTo>
                  <a:pt x="553338" y="63373"/>
                </a:lnTo>
                <a:lnTo>
                  <a:pt x="593851" y="88773"/>
                </a:lnTo>
                <a:lnTo>
                  <a:pt x="635888" y="120650"/>
                </a:lnTo>
                <a:lnTo>
                  <a:pt x="679069" y="158241"/>
                </a:lnTo>
                <a:lnTo>
                  <a:pt x="723646" y="201549"/>
                </a:lnTo>
                <a:lnTo>
                  <a:pt x="769238" y="249936"/>
                </a:lnTo>
                <a:lnTo>
                  <a:pt x="815848" y="302767"/>
                </a:lnTo>
                <a:lnTo>
                  <a:pt x="863345" y="359917"/>
                </a:lnTo>
                <a:lnTo>
                  <a:pt x="887349" y="390016"/>
                </a:lnTo>
                <a:lnTo>
                  <a:pt x="911606" y="420877"/>
                </a:lnTo>
                <a:lnTo>
                  <a:pt x="935989" y="452627"/>
                </a:lnTo>
                <a:lnTo>
                  <a:pt x="960501" y="485139"/>
                </a:lnTo>
                <a:lnTo>
                  <a:pt x="1010031" y="552195"/>
                </a:lnTo>
                <a:lnTo>
                  <a:pt x="1034923" y="586739"/>
                </a:lnTo>
                <a:lnTo>
                  <a:pt x="1085088" y="657351"/>
                </a:lnTo>
                <a:lnTo>
                  <a:pt x="1135634" y="729741"/>
                </a:lnTo>
                <a:lnTo>
                  <a:pt x="1186434" y="803401"/>
                </a:lnTo>
                <a:lnTo>
                  <a:pt x="1247138" y="892109"/>
                </a:lnTo>
                <a:lnTo>
                  <a:pt x="1270468" y="903227"/>
                </a:lnTo>
                <a:lnTo>
                  <a:pt x="1207769" y="788669"/>
                </a:lnTo>
                <a:lnTo>
                  <a:pt x="1156842" y="714882"/>
                </a:lnTo>
                <a:lnTo>
                  <a:pt x="1106297" y="642238"/>
                </a:lnTo>
                <a:lnTo>
                  <a:pt x="1055878" y="571500"/>
                </a:lnTo>
                <a:lnTo>
                  <a:pt x="1030859" y="536828"/>
                </a:lnTo>
                <a:lnTo>
                  <a:pt x="1005966" y="502919"/>
                </a:lnTo>
                <a:lnTo>
                  <a:pt x="981202" y="469518"/>
                </a:lnTo>
                <a:lnTo>
                  <a:pt x="956563" y="436879"/>
                </a:lnTo>
                <a:lnTo>
                  <a:pt x="931926" y="404875"/>
                </a:lnTo>
                <a:lnTo>
                  <a:pt x="907541" y="373888"/>
                </a:lnTo>
                <a:lnTo>
                  <a:pt x="883412" y="343535"/>
                </a:lnTo>
                <a:lnTo>
                  <a:pt x="835406" y="285876"/>
                </a:lnTo>
                <a:lnTo>
                  <a:pt x="788288" y="232282"/>
                </a:lnTo>
                <a:lnTo>
                  <a:pt x="741934" y="183134"/>
                </a:lnTo>
                <a:lnTo>
                  <a:pt x="696341" y="138937"/>
                </a:lnTo>
                <a:lnTo>
                  <a:pt x="651763" y="100202"/>
                </a:lnTo>
                <a:lnTo>
                  <a:pt x="608076" y="67182"/>
                </a:lnTo>
                <a:lnTo>
                  <a:pt x="565276" y="40386"/>
                </a:lnTo>
                <a:lnTo>
                  <a:pt x="544195" y="29590"/>
                </a:lnTo>
                <a:lnTo>
                  <a:pt x="535857" y="25907"/>
                </a:lnTo>
                <a:close/>
              </a:path>
              <a:path w="1299845" h="946150">
                <a:moveTo>
                  <a:pt x="423545" y="0"/>
                </a:moveTo>
                <a:lnTo>
                  <a:pt x="385445" y="2666"/>
                </a:lnTo>
                <a:lnTo>
                  <a:pt x="330708" y="16763"/>
                </a:lnTo>
                <a:lnTo>
                  <a:pt x="295656" y="32003"/>
                </a:lnTo>
                <a:lnTo>
                  <a:pt x="261747" y="51562"/>
                </a:lnTo>
                <a:lnTo>
                  <a:pt x="228726" y="74675"/>
                </a:lnTo>
                <a:lnTo>
                  <a:pt x="196596" y="101091"/>
                </a:lnTo>
                <a:lnTo>
                  <a:pt x="165226" y="130175"/>
                </a:lnTo>
                <a:lnTo>
                  <a:pt x="118999" y="178053"/>
                </a:lnTo>
                <a:lnTo>
                  <a:pt x="88900" y="212089"/>
                </a:lnTo>
                <a:lnTo>
                  <a:pt x="59055" y="247395"/>
                </a:lnTo>
                <a:lnTo>
                  <a:pt x="29337" y="283463"/>
                </a:lnTo>
                <a:lnTo>
                  <a:pt x="0" y="320039"/>
                </a:lnTo>
                <a:lnTo>
                  <a:pt x="20066" y="336295"/>
                </a:lnTo>
                <a:lnTo>
                  <a:pt x="49530" y="299847"/>
                </a:lnTo>
                <a:lnTo>
                  <a:pt x="79121" y="263905"/>
                </a:lnTo>
                <a:lnTo>
                  <a:pt x="108712" y="228853"/>
                </a:lnTo>
                <a:lnTo>
                  <a:pt x="138430" y="195325"/>
                </a:lnTo>
                <a:lnTo>
                  <a:pt x="168401" y="163449"/>
                </a:lnTo>
                <a:lnTo>
                  <a:pt x="198755" y="134112"/>
                </a:lnTo>
                <a:lnTo>
                  <a:pt x="229362" y="107314"/>
                </a:lnTo>
                <a:lnTo>
                  <a:pt x="260476" y="83565"/>
                </a:lnTo>
                <a:lnTo>
                  <a:pt x="308101" y="54863"/>
                </a:lnTo>
                <a:lnTo>
                  <a:pt x="356743" y="35432"/>
                </a:lnTo>
                <a:lnTo>
                  <a:pt x="407035" y="26415"/>
                </a:lnTo>
                <a:lnTo>
                  <a:pt x="424307" y="25907"/>
                </a:lnTo>
                <a:lnTo>
                  <a:pt x="535857" y="25907"/>
                </a:lnTo>
                <a:lnTo>
                  <a:pt x="523494" y="20447"/>
                </a:lnTo>
                <a:lnTo>
                  <a:pt x="502920" y="13080"/>
                </a:lnTo>
                <a:lnTo>
                  <a:pt x="482726" y="7365"/>
                </a:lnTo>
                <a:lnTo>
                  <a:pt x="462661" y="3301"/>
                </a:lnTo>
                <a:lnTo>
                  <a:pt x="442975" y="1015"/>
                </a:lnTo>
                <a:lnTo>
                  <a:pt x="42354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7474966" y="3917391"/>
            <a:ext cx="87376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00CC"/>
                </a:solidFill>
                <a:latin typeface="돋움"/>
                <a:cs typeface="돋움"/>
              </a:rPr>
              <a:t>부분</a:t>
            </a:r>
            <a:r>
              <a:rPr dirty="0" sz="2000" spc="-9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000" spc="0">
                <a:solidFill>
                  <a:srgbClr val="0000CC"/>
                </a:solidFill>
                <a:latin typeface="돋움"/>
                <a:cs typeface="돋움"/>
              </a:rPr>
              <a:t>해</a:t>
            </a:r>
            <a:endParaRPr sz="20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1261" y="397205"/>
            <a:ext cx="114363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rank[]</a:t>
            </a:r>
          </a:p>
        </p:txBody>
      </p:sp>
      <p:sp>
        <p:nvSpPr>
          <p:cNvPr id="3" name="object 3"/>
          <p:cNvSpPr/>
          <p:nvPr/>
        </p:nvSpPr>
        <p:spPr>
          <a:xfrm>
            <a:off x="1278636" y="2586227"/>
            <a:ext cx="199644" cy="199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32738" y="2269363"/>
            <a:ext cx="1784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b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983" y="2586227"/>
            <a:ext cx="199644" cy="199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93442" y="2269363"/>
            <a:ext cx="1676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c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2906" y="2544826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98191" y="237693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60347" y="4415028"/>
            <a:ext cx="199644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14145" y="4098416"/>
            <a:ext cx="1784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돋움"/>
                <a:cs typeface="돋움"/>
              </a:rPr>
              <a:t>b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49067" y="4014215"/>
            <a:ext cx="199644" cy="199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303526" y="3698240"/>
            <a:ext cx="1676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돋움"/>
                <a:cs typeface="돋움"/>
              </a:rPr>
              <a:t>c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4618" y="437400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86557" y="3795141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21130" y="4101338"/>
            <a:ext cx="1038860" cy="358775"/>
          </a:xfrm>
          <a:custGeom>
            <a:avLst/>
            <a:gdLst/>
            <a:ahLst/>
            <a:cxnLst/>
            <a:rect l="l" t="t" r="r" b="b"/>
            <a:pathLst>
              <a:path w="1038860" h="358775">
                <a:moveTo>
                  <a:pt x="962962" y="26805"/>
                </a:moveTo>
                <a:lnTo>
                  <a:pt x="0" y="339725"/>
                </a:lnTo>
                <a:lnTo>
                  <a:pt x="6095" y="358648"/>
                </a:lnTo>
                <a:lnTo>
                  <a:pt x="969090" y="45718"/>
                </a:lnTo>
                <a:lnTo>
                  <a:pt x="962962" y="26805"/>
                </a:lnTo>
                <a:close/>
              </a:path>
              <a:path w="1038860" h="358775">
                <a:moveTo>
                  <a:pt x="1028168" y="22860"/>
                </a:moveTo>
                <a:lnTo>
                  <a:pt x="975106" y="22860"/>
                </a:lnTo>
                <a:lnTo>
                  <a:pt x="981201" y="41782"/>
                </a:lnTo>
                <a:lnTo>
                  <a:pt x="969090" y="45718"/>
                </a:lnTo>
                <a:lnTo>
                  <a:pt x="977772" y="72517"/>
                </a:lnTo>
                <a:lnTo>
                  <a:pt x="1028168" y="22860"/>
                </a:lnTo>
                <a:close/>
              </a:path>
              <a:path w="1038860" h="358775">
                <a:moveTo>
                  <a:pt x="975106" y="22860"/>
                </a:moveTo>
                <a:lnTo>
                  <a:pt x="962962" y="26805"/>
                </a:lnTo>
                <a:lnTo>
                  <a:pt x="969090" y="45718"/>
                </a:lnTo>
                <a:lnTo>
                  <a:pt x="981201" y="41782"/>
                </a:lnTo>
                <a:lnTo>
                  <a:pt x="975106" y="22860"/>
                </a:lnTo>
                <a:close/>
              </a:path>
              <a:path w="1038860" h="358775">
                <a:moveTo>
                  <a:pt x="954277" y="0"/>
                </a:moveTo>
                <a:lnTo>
                  <a:pt x="962962" y="26805"/>
                </a:lnTo>
                <a:lnTo>
                  <a:pt x="975106" y="22860"/>
                </a:lnTo>
                <a:lnTo>
                  <a:pt x="1028168" y="22860"/>
                </a:lnTo>
                <a:lnTo>
                  <a:pt x="1038478" y="12700"/>
                </a:lnTo>
                <a:lnTo>
                  <a:pt x="9542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63796" y="2773679"/>
            <a:ext cx="199643" cy="1996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317619" y="2456814"/>
            <a:ext cx="1784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b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2515" y="2372867"/>
            <a:ext cx="199643" cy="1996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506973" y="2056638"/>
            <a:ext cx="1676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c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37786" y="2732659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90005" y="2153539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23053" y="2459989"/>
            <a:ext cx="1038860" cy="358775"/>
          </a:xfrm>
          <a:custGeom>
            <a:avLst/>
            <a:gdLst/>
            <a:ahLst/>
            <a:cxnLst/>
            <a:rect l="l" t="t" r="r" b="b"/>
            <a:pathLst>
              <a:path w="1038860" h="358775">
                <a:moveTo>
                  <a:pt x="962962" y="26805"/>
                </a:moveTo>
                <a:lnTo>
                  <a:pt x="0" y="339725"/>
                </a:lnTo>
                <a:lnTo>
                  <a:pt x="6096" y="358648"/>
                </a:lnTo>
                <a:lnTo>
                  <a:pt x="969090" y="45718"/>
                </a:lnTo>
                <a:lnTo>
                  <a:pt x="962962" y="26805"/>
                </a:lnTo>
                <a:close/>
              </a:path>
              <a:path w="1038860" h="358775">
                <a:moveTo>
                  <a:pt x="1028168" y="22860"/>
                </a:moveTo>
                <a:lnTo>
                  <a:pt x="975106" y="22860"/>
                </a:lnTo>
                <a:lnTo>
                  <a:pt x="981201" y="41783"/>
                </a:lnTo>
                <a:lnTo>
                  <a:pt x="969090" y="45718"/>
                </a:lnTo>
                <a:lnTo>
                  <a:pt x="977773" y="72517"/>
                </a:lnTo>
                <a:lnTo>
                  <a:pt x="1028168" y="22860"/>
                </a:lnTo>
                <a:close/>
              </a:path>
              <a:path w="1038860" h="358775">
                <a:moveTo>
                  <a:pt x="975106" y="22860"/>
                </a:moveTo>
                <a:lnTo>
                  <a:pt x="962962" y="26805"/>
                </a:lnTo>
                <a:lnTo>
                  <a:pt x="969090" y="45718"/>
                </a:lnTo>
                <a:lnTo>
                  <a:pt x="981201" y="41783"/>
                </a:lnTo>
                <a:lnTo>
                  <a:pt x="975106" y="22860"/>
                </a:lnTo>
                <a:close/>
              </a:path>
              <a:path w="1038860" h="358775">
                <a:moveTo>
                  <a:pt x="954278" y="0"/>
                </a:moveTo>
                <a:lnTo>
                  <a:pt x="962962" y="26805"/>
                </a:lnTo>
                <a:lnTo>
                  <a:pt x="975106" y="22860"/>
                </a:lnTo>
                <a:lnTo>
                  <a:pt x="1028168" y="22860"/>
                </a:lnTo>
                <a:lnTo>
                  <a:pt x="1038479" y="12700"/>
                </a:lnTo>
                <a:lnTo>
                  <a:pt x="954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066531" y="2817876"/>
            <a:ext cx="199643" cy="1996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231885" y="2501595"/>
            <a:ext cx="1682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e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877811" y="2418588"/>
            <a:ext cx="199643" cy="1996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053453" y="2101418"/>
            <a:ext cx="1797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d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49818" y="2777744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97726" y="2198319"/>
            <a:ext cx="1403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067550" y="2505710"/>
            <a:ext cx="1038860" cy="358775"/>
          </a:xfrm>
          <a:custGeom>
            <a:avLst/>
            <a:gdLst/>
            <a:ahLst/>
            <a:cxnLst/>
            <a:rect l="l" t="t" r="r" b="b"/>
            <a:pathLst>
              <a:path w="1038859" h="358775">
                <a:moveTo>
                  <a:pt x="75528" y="26769"/>
                </a:moveTo>
                <a:lnTo>
                  <a:pt x="69388" y="45718"/>
                </a:lnTo>
                <a:lnTo>
                  <a:pt x="1032382" y="358648"/>
                </a:lnTo>
                <a:lnTo>
                  <a:pt x="1038478" y="339725"/>
                </a:lnTo>
                <a:lnTo>
                  <a:pt x="75528" y="26769"/>
                </a:lnTo>
                <a:close/>
              </a:path>
              <a:path w="1038859" h="358775">
                <a:moveTo>
                  <a:pt x="84200" y="0"/>
                </a:moveTo>
                <a:lnTo>
                  <a:pt x="0" y="12700"/>
                </a:lnTo>
                <a:lnTo>
                  <a:pt x="60705" y="72516"/>
                </a:lnTo>
                <a:lnTo>
                  <a:pt x="69388" y="45718"/>
                </a:lnTo>
                <a:lnTo>
                  <a:pt x="57276" y="41782"/>
                </a:lnTo>
                <a:lnTo>
                  <a:pt x="63500" y="22860"/>
                </a:lnTo>
                <a:lnTo>
                  <a:pt x="76794" y="22860"/>
                </a:lnTo>
                <a:lnTo>
                  <a:pt x="84200" y="0"/>
                </a:lnTo>
                <a:close/>
              </a:path>
              <a:path w="1038859" h="358775">
                <a:moveTo>
                  <a:pt x="63500" y="22860"/>
                </a:moveTo>
                <a:lnTo>
                  <a:pt x="57276" y="41782"/>
                </a:lnTo>
                <a:lnTo>
                  <a:pt x="69388" y="45718"/>
                </a:lnTo>
                <a:lnTo>
                  <a:pt x="75528" y="26769"/>
                </a:lnTo>
                <a:lnTo>
                  <a:pt x="63500" y="22860"/>
                </a:lnTo>
                <a:close/>
              </a:path>
              <a:path w="1038859" h="358775">
                <a:moveTo>
                  <a:pt x="76794" y="22860"/>
                </a:moveTo>
                <a:lnTo>
                  <a:pt x="63500" y="22860"/>
                </a:lnTo>
                <a:lnTo>
                  <a:pt x="75528" y="26769"/>
                </a:lnTo>
                <a:lnTo>
                  <a:pt x="7679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867661" y="3096005"/>
            <a:ext cx="76200" cy="576580"/>
          </a:xfrm>
          <a:custGeom>
            <a:avLst/>
            <a:gdLst/>
            <a:ahLst/>
            <a:cxnLst/>
            <a:rect l="l" t="t" r="r" b="b"/>
            <a:pathLst>
              <a:path w="76200" h="576579">
                <a:moveTo>
                  <a:pt x="28193" y="499872"/>
                </a:moveTo>
                <a:lnTo>
                  <a:pt x="0" y="499872"/>
                </a:lnTo>
                <a:lnTo>
                  <a:pt x="38100" y="576072"/>
                </a:lnTo>
                <a:lnTo>
                  <a:pt x="69850" y="512572"/>
                </a:lnTo>
                <a:lnTo>
                  <a:pt x="28193" y="512572"/>
                </a:lnTo>
                <a:lnTo>
                  <a:pt x="28193" y="499872"/>
                </a:lnTo>
                <a:close/>
              </a:path>
              <a:path w="76200" h="576579">
                <a:moveTo>
                  <a:pt x="48006" y="0"/>
                </a:moveTo>
                <a:lnTo>
                  <a:pt x="28193" y="0"/>
                </a:lnTo>
                <a:lnTo>
                  <a:pt x="28193" y="512572"/>
                </a:lnTo>
                <a:lnTo>
                  <a:pt x="48006" y="512572"/>
                </a:lnTo>
                <a:lnTo>
                  <a:pt x="48006" y="0"/>
                </a:lnTo>
                <a:close/>
              </a:path>
              <a:path w="76200" h="576579">
                <a:moveTo>
                  <a:pt x="76200" y="499872"/>
                </a:moveTo>
                <a:lnTo>
                  <a:pt x="48006" y="499872"/>
                </a:lnTo>
                <a:lnTo>
                  <a:pt x="48006" y="512572"/>
                </a:lnTo>
                <a:lnTo>
                  <a:pt x="69850" y="512572"/>
                </a:lnTo>
                <a:lnTo>
                  <a:pt x="76200" y="499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991105" y="3212719"/>
            <a:ext cx="546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union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492752" y="5273040"/>
            <a:ext cx="199643" cy="1996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346575" y="4956759"/>
            <a:ext cx="1784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돋움"/>
                <a:cs typeface="돋움"/>
              </a:rPr>
              <a:t>b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681471" y="4872228"/>
            <a:ext cx="199643" cy="2011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166996" y="5232908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38619" y="436181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652009" y="4960873"/>
            <a:ext cx="1038860" cy="358775"/>
          </a:xfrm>
          <a:custGeom>
            <a:avLst/>
            <a:gdLst/>
            <a:ahLst/>
            <a:cxnLst/>
            <a:rect l="l" t="t" r="r" b="b"/>
            <a:pathLst>
              <a:path w="1038860" h="358775">
                <a:moveTo>
                  <a:pt x="962962" y="26805"/>
                </a:moveTo>
                <a:lnTo>
                  <a:pt x="0" y="339725"/>
                </a:lnTo>
                <a:lnTo>
                  <a:pt x="6095" y="358647"/>
                </a:lnTo>
                <a:lnTo>
                  <a:pt x="969090" y="45718"/>
                </a:lnTo>
                <a:lnTo>
                  <a:pt x="962962" y="26805"/>
                </a:lnTo>
                <a:close/>
              </a:path>
              <a:path w="1038860" h="358775">
                <a:moveTo>
                  <a:pt x="1028168" y="22859"/>
                </a:moveTo>
                <a:lnTo>
                  <a:pt x="975105" y="22859"/>
                </a:lnTo>
                <a:lnTo>
                  <a:pt x="981201" y="41782"/>
                </a:lnTo>
                <a:lnTo>
                  <a:pt x="969090" y="45718"/>
                </a:lnTo>
                <a:lnTo>
                  <a:pt x="977773" y="72517"/>
                </a:lnTo>
                <a:lnTo>
                  <a:pt x="1028168" y="22859"/>
                </a:lnTo>
                <a:close/>
              </a:path>
              <a:path w="1038860" h="358775">
                <a:moveTo>
                  <a:pt x="975105" y="22859"/>
                </a:moveTo>
                <a:lnTo>
                  <a:pt x="962962" y="26805"/>
                </a:lnTo>
                <a:lnTo>
                  <a:pt x="969090" y="45718"/>
                </a:lnTo>
                <a:lnTo>
                  <a:pt x="981201" y="41782"/>
                </a:lnTo>
                <a:lnTo>
                  <a:pt x="975105" y="22859"/>
                </a:lnTo>
                <a:close/>
              </a:path>
              <a:path w="1038860" h="358775">
                <a:moveTo>
                  <a:pt x="954277" y="0"/>
                </a:moveTo>
                <a:lnTo>
                  <a:pt x="962962" y="26805"/>
                </a:lnTo>
                <a:lnTo>
                  <a:pt x="975105" y="22859"/>
                </a:lnTo>
                <a:lnTo>
                  <a:pt x="1028168" y="22859"/>
                </a:lnTo>
                <a:lnTo>
                  <a:pt x="1038478" y="12700"/>
                </a:lnTo>
                <a:lnTo>
                  <a:pt x="9542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037576" y="4994147"/>
            <a:ext cx="199644" cy="1996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8202930" y="4678426"/>
            <a:ext cx="1676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돋움"/>
                <a:cs typeface="돋움"/>
              </a:rPr>
              <a:t>e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848856" y="4594859"/>
            <a:ext cx="199644" cy="1996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7024878" y="4278248"/>
            <a:ext cx="1790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돋움"/>
                <a:cs typeface="돋움"/>
              </a:rPr>
              <a:t>d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421116" y="4954016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535929" y="4556582"/>
            <a:ext cx="4279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0355" algn="l"/>
              </a:tabLst>
            </a:pPr>
            <a:r>
              <a:rPr dirty="0" sz="2000">
                <a:latin typeface="돋움"/>
                <a:cs typeface="돋움"/>
              </a:rPr>
              <a:t>c</a:t>
            </a:r>
            <a:r>
              <a:rPr dirty="0" sz="2000">
                <a:latin typeface="돋움"/>
                <a:cs typeface="돋움"/>
              </a:rPr>
              <a:t>	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038593" y="4681982"/>
            <a:ext cx="1038860" cy="358775"/>
          </a:xfrm>
          <a:custGeom>
            <a:avLst/>
            <a:gdLst/>
            <a:ahLst/>
            <a:cxnLst/>
            <a:rect l="l" t="t" r="r" b="b"/>
            <a:pathLst>
              <a:path w="1038859" h="358775">
                <a:moveTo>
                  <a:pt x="75528" y="26769"/>
                </a:moveTo>
                <a:lnTo>
                  <a:pt x="69388" y="45718"/>
                </a:lnTo>
                <a:lnTo>
                  <a:pt x="1032382" y="358648"/>
                </a:lnTo>
                <a:lnTo>
                  <a:pt x="1038478" y="339725"/>
                </a:lnTo>
                <a:lnTo>
                  <a:pt x="75528" y="26769"/>
                </a:lnTo>
                <a:close/>
              </a:path>
              <a:path w="1038859" h="358775">
                <a:moveTo>
                  <a:pt x="84200" y="0"/>
                </a:moveTo>
                <a:lnTo>
                  <a:pt x="0" y="12700"/>
                </a:lnTo>
                <a:lnTo>
                  <a:pt x="60705" y="72517"/>
                </a:lnTo>
                <a:lnTo>
                  <a:pt x="69388" y="45718"/>
                </a:lnTo>
                <a:lnTo>
                  <a:pt x="57276" y="41783"/>
                </a:lnTo>
                <a:lnTo>
                  <a:pt x="63500" y="22860"/>
                </a:lnTo>
                <a:lnTo>
                  <a:pt x="76794" y="22860"/>
                </a:lnTo>
                <a:lnTo>
                  <a:pt x="84200" y="0"/>
                </a:lnTo>
                <a:close/>
              </a:path>
              <a:path w="1038859" h="358775">
                <a:moveTo>
                  <a:pt x="63500" y="22860"/>
                </a:moveTo>
                <a:lnTo>
                  <a:pt x="57276" y="41783"/>
                </a:lnTo>
                <a:lnTo>
                  <a:pt x="69388" y="45718"/>
                </a:lnTo>
                <a:lnTo>
                  <a:pt x="75528" y="26769"/>
                </a:lnTo>
                <a:lnTo>
                  <a:pt x="63500" y="22860"/>
                </a:lnTo>
                <a:close/>
              </a:path>
              <a:path w="1038859" h="358775">
                <a:moveTo>
                  <a:pt x="76794" y="22860"/>
                </a:moveTo>
                <a:lnTo>
                  <a:pt x="63500" y="22860"/>
                </a:lnTo>
                <a:lnTo>
                  <a:pt x="75528" y="26769"/>
                </a:lnTo>
                <a:lnTo>
                  <a:pt x="7679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311646" y="3146298"/>
            <a:ext cx="76200" cy="576580"/>
          </a:xfrm>
          <a:custGeom>
            <a:avLst/>
            <a:gdLst/>
            <a:ahLst/>
            <a:cxnLst/>
            <a:rect l="l" t="t" r="r" b="b"/>
            <a:pathLst>
              <a:path w="76200" h="576579">
                <a:moveTo>
                  <a:pt x="28193" y="499871"/>
                </a:moveTo>
                <a:lnTo>
                  <a:pt x="0" y="499871"/>
                </a:lnTo>
                <a:lnTo>
                  <a:pt x="38100" y="576071"/>
                </a:lnTo>
                <a:lnTo>
                  <a:pt x="69850" y="512571"/>
                </a:lnTo>
                <a:lnTo>
                  <a:pt x="28193" y="512571"/>
                </a:lnTo>
                <a:lnTo>
                  <a:pt x="28193" y="499871"/>
                </a:lnTo>
                <a:close/>
              </a:path>
              <a:path w="76200" h="576579">
                <a:moveTo>
                  <a:pt x="48005" y="0"/>
                </a:moveTo>
                <a:lnTo>
                  <a:pt x="28193" y="0"/>
                </a:lnTo>
                <a:lnTo>
                  <a:pt x="28193" y="512571"/>
                </a:lnTo>
                <a:lnTo>
                  <a:pt x="48005" y="512571"/>
                </a:lnTo>
                <a:lnTo>
                  <a:pt x="48005" y="0"/>
                </a:lnTo>
                <a:close/>
              </a:path>
              <a:path w="76200" h="576579">
                <a:moveTo>
                  <a:pt x="76200" y="499871"/>
                </a:moveTo>
                <a:lnTo>
                  <a:pt x="48005" y="499871"/>
                </a:lnTo>
                <a:lnTo>
                  <a:pt x="48005" y="512571"/>
                </a:lnTo>
                <a:lnTo>
                  <a:pt x="69850" y="512571"/>
                </a:lnTo>
                <a:lnTo>
                  <a:pt x="76200" y="4998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6436233" y="3263265"/>
            <a:ext cx="546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union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868542" y="4678679"/>
            <a:ext cx="990600" cy="304165"/>
          </a:xfrm>
          <a:custGeom>
            <a:avLst/>
            <a:gdLst/>
            <a:ahLst/>
            <a:cxnLst/>
            <a:rect l="l" t="t" r="r" b="b"/>
            <a:pathLst>
              <a:path w="990600" h="304164">
                <a:moveTo>
                  <a:pt x="914316" y="27176"/>
                </a:moveTo>
                <a:lnTo>
                  <a:pt x="0" y="285115"/>
                </a:lnTo>
                <a:lnTo>
                  <a:pt x="5334" y="304165"/>
                </a:lnTo>
                <a:lnTo>
                  <a:pt x="919695" y="46248"/>
                </a:lnTo>
                <a:lnTo>
                  <a:pt x="914316" y="27176"/>
                </a:lnTo>
                <a:close/>
              </a:path>
              <a:path w="990600" h="304164">
                <a:moveTo>
                  <a:pt x="981844" y="23749"/>
                </a:moveTo>
                <a:lnTo>
                  <a:pt x="926464" y="23749"/>
                </a:lnTo>
                <a:lnTo>
                  <a:pt x="931926" y="42799"/>
                </a:lnTo>
                <a:lnTo>
                  <a:pt x="919695" y="46248"/>
                </a:lnTo>
                <a:lnTo>
                  <a:pt x="927354" y="73406"/>
                </a:lnTo>
                <a:lnTo>
                  <a:pt x="981844" y="23749"/>
                </a:lnTo>
                <a:close/>
              </a:path>
              <a:path w="990600" h="304164">
                <a:moveTo>
                  <a:pt x="926464" y="23749"/>
                </a:moveTo>
                <a:lnTo>
                  <a:pt x="914316" y="27176"/>
                </a:lnTo>
                <a:lnTo>
                  <a:pt x="919695" y="46248"/>
                </a:lnTo>
                <a:lnTo>
                  <a:pt x="931926" y="42799"/>
                </a:lnTo>
                <a:lnTo>
                  <a:pt x="926464" y="23749"/>
                </a:lnTo>
                <a:close/>
              </a:path>
              <a:path w="990600" h="304164">
                <a:moveTo>
                  <a:pt x="906653" y="0"/>
                </a:moveTo>
                <a:lnTo>
                  <a:pt x="914316" y="27176"/>
                </a:lnTo>
                <a:lnTo>
                  <a:pt x="926464" y="23749"/>
                </a:lnTo>
                <a:lnTo>
                  <a:pt x="981844" y="23749"/>
                </a:lnTo>
                <a:lnTo>
                  <a:pt x="990346" y="16002"/>
                </a:lnTo>
                <a:lnTo>
                  <a:pt x="9066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929" y="366140"/>
            <a:ext cx="57073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Times New Roman"/>
                <a:cs typeface="Times New Roman"/>
              </a:rPr>
              <a:t>Kruskal</a:t>
            </a:r>
            <a:r>
              <a:rPr dirty="0" spc="-5"/>
              <a:t>의 </a:t>
            </a:r>
            <a:r>
              <a:rPr dirty="0" spc="-5">
                <a:latin typeface="Times New Roman"/>
                <a:cs typeface="Times New Roman"/>
              </a:rPr>
              <a:t>MST </a:t>
            </a:r>
            <a:r>
              <a:rPr dirty="0">
                <a:latin typeface="Times New Roman"/>
                <a:cs typeface="Times New Roman"/>
              </a:rPr>
              <a:t>Python code</a:t>
            </a:r>
            <a:r>
              <a:rPr dirty="0" spc="-409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12747"/>
            <a:ext cx="4114800" cy="4714240"/>
          </a:xfrm>
          <a:custGeom>
            <a:avLst/>
            <a:gdLst/>
            <a:ahLst/>
            <a:cxnLst/>
            <a:rect l="l" t="t" r="r" b="b"/>
            <a:pathLst>
              <a:path w="4114800" h="4714240">
                <a:moveTo>
                  <a:pt x="0" y="4713732"/>
                </a:moveTo>
                <a:lnTo>
                  <a:pt x="4114800" y="4713732"/>
                </a:lnTo>
                <a:lnTo>
                  <a:pt x="4114800" y="0"/>
                </a:lnTo>
                <a:lnTo>
                  <a:pt x="0" y="0"/>
                </a:lnTo>
                <a:lnTo>
                  <a:pt x="0" y="471373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1412747"/>
            <a:ext cx="4114800" cy="4714240"/>
          </a:xfrm>
          <a:custGeom>
            <a:avLst/>
            <a:gdLst/>
            <a:ahLst/>
            <a:cxnLst/>
            <a:rect l="l" t="t" r="r" b="b"/>
            <a:pathLst>
              <a:path w="4114800" h="4714240">
                <a:moveTo>
                  <a:pt x="0" y="4713732"/>
                </a:moveTo>
                <a:lnTo>
                  <a:pt x="4114800" y="4713732"/>
                </a:lnTo>
                <a:lnTo>
                  <a:pt x="4114800" y="0"/>
                </a:lnTo>
                <a:lnTo>
                  <a:pt x="0" y="0"/>
                </a:lnTo>
                <a:lnTo>
                  <a:pt x="0" y="47137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pc="-10"/>
              <a:t>graph </a:t>
            </a:r>
            <a:r>
              <a:rPr dirty="0"/>
              <a:t>=</a:t>
            </a:r>
            <a:r>
              <a:rPr dirty="0" spc="-30"/>
              <a:t> </a:t>
            </a:r>
            <a:r>
              <a:rPr dirty="0"/>
              <a:t>{</a:t>
            </a:r>
          </a:p>
          <a:p>
            <a:pPr marL="12700">
              <a:lnSpc>
                <a:spcPts val="1945"/>
              </a:lnSpc>
              <a:spcBef>
                <a:spcPts val="170"/>
              </a:spcBef>
            </a:pPr>
            <a:r>
              <a:rPr dirty="0" spc="-10"/>
              <a:t>'vertices': ['A', 'B',</a:t>
            </a:r>
            <a:r>
              <a:rPr dirty="0" spc="-70"/>
              <a:t> </a:t>
            </a:r>
            <a:r>
              <a:rPr dirty="0" spc="-10"/>
              <a:t>'C',</a:t>
            </a:r>
          </a:p>
          <a:p>
            <a:pPr marL="12700">
              <a:lnSpc>
                <a:spcPts val="1945"/>
              </a:lnSpc>
            </a:pPr>
            <a:r>
              <a:rPr dirty="0" spc="-10"/>
              <a:t>'D', 'E', 'F',</a:t>
            </a:r>
            <a:r>
              <a:rPr dirty="0" spc="-40"/>
              <a:t> </a:t>
            </a:r>
            <a:r>
              <a:rPr dirty="0" spc="-10"/>
              <a:t>'G'],</a:t>
            </a:r>
          </a:p>
          <a:p>
            <a:pPr marL="12700" marR="1778000">
              <a:lnSpc>
                <a:spcPct val="107800"/>
              </a:lnSpc>
            </a:pPr>
            <a:r>
              <a:rPr dirty="0" spc="-10"/>
              <a:t>'edges':</a:t>
            </a:r>
            <a:r>
              <a:rPr dirty="0" spc="-85"/>
              <a:t> </a:t>
            </a:r>
            <a:r>
              <a:rPr dirty="0" spc="-10"/>
              <a:t>set([  </a:t>
            </a:r>
            <a:r>
              <a:rPr dirty="0" spc="-5"/>
              <a:t>(7, </a:t>
            </a:r>
            <a:r>
              <a:rPr dirty="0" spc="-10"/>
              <a:t>'A',</a:t>
            </a:r>
            <a:r>
              <a:rPr dirty="0" spc="-100"/>
              <a:t> </a:t>
            </a:r>
            <a:r>
              <a:rPr dirty="0" spc="-10"/>
              <a:t>'B'),</a:t>
            </a: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-5"/>
              <a:t>(5, </a:t>
            </a:r>
            <a:r>
              <a:rPr dirty="0" spc="-10"/>
              <a:t>'A',</a:t>
            </a:r>
            <a:r>
              <a:rPr dirty="0" spc="-100"/>
              <a:t> </a:t>
            </a:r>
            <a:r>
              <a:rPr dirty="0" spc="-10"/>
              <a:t>'D'),</a:t>
            </a: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-5"/>
              <a:t>(7, </a:t>
            </a:r>
            <a:r>
              <a:rPr dirty="0" spc="-10"/>
              <a:t>'B',</a:t>
            </a:r>
            <a:r>
              <a:rPr dirty="0" spc="-100"/>
              <a:t> </a:t>
            </a:r>
            <a:r>
              <a:rPr dirty="0" spc="-10"/>
              <a:t>'A'),</a:t>
            </a: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pc="-5"/>
              <a:t>(8, </a:t>
            </a:r>
            <a:r>
              <a:rPr dirty="0" spc="-10"/>
              <a:t>'B',</a:t>
            </a:r>
            <a:r>
              <a:rPr dirty="0" spc="-100"/>
              <a:t> </a:t>
            </a:r>
            <a:r>
              <a:rPr dirty="0" spc="-10"/>
              <a:t>'C'),</a:t>
            </a: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-5"/>
              <a:t>(9, </a:t>
            </a:r>
            <a:r>
              <a:rPr dirty="0" spc="-10"/>
              <a:t>'B',</a:t>
            </a:r>
            <a:r>
              <a:rPr dirty="0" spc="-100"/>
              <a:t> </a:t>
            </a:r>
            <a:r>
              <a:rPr dirty="0" spc="-10"/>
              <a:t>'D'),</a:t>
            </a: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pc="-5"/>
              <a:t>(7, </a:t>
            </a:r>
            <a:r>
              <a:rPr dirty="0" spc="-10"/>
              <a:t>'B',</a:t>
            </a:r>
            <a:r>
              <a:rPr dirty="0" spc="-100"/>
              <a:t> </a:t>
            </a:r>
            <a:r>
              <a:rPr dirty="0" spc="-10"/>
              <a:t>'E'),</a:t>
            </a: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-5"/>
              <a:t>(8, 'C',</a:t>
            </a:r>
            <a:r>
              <a:rPr dirty="0" spc="-114"/>
              <a:t> </a:t>
            </a:r>
            <a:r>
              <a:rPr dirty="0" spc="-10"/>
              <a:t>'B'),</a:t>
            </a: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-5"/>
              <a:t>(5, </a:t>
            </a:r>
            <a:r>
              <a:rPr dirty="0" spc="-10"/>
              <a:t>'C',</a:t>
            </a:r>
            <a:r>
              <a:rPr dirty="0" spc="-100"/>
              <a:t> </a:t>
            </a:r>
            <a:r>
              <a:rPr dirty="0" spc="-10"/>
              <a:t>'E'),</a:t>
            </a: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-5"/>
              <a:t>(5, </a:t>
            </a:r>
            <a:r>
              <a:rPr dirty="0" spc="-10"/>
              <a:t>'D',</a:t>
            </a:r>
            <a:r>
              <a:rPr dirty="0" spc="-100"/>
              <a:t> </a:t>
            </a:r>
            <a:r>
              <a:rPr dirty="0" spc="-10"/>
              <a:t>'A'),</a:t>
            </a: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pc="-5"/>
              <a:t>(9, </a:t>
            </a:r>
            <a:r>
              <a:rPr dirty="0" spc="-10"/>
              <a:t>'D',</a:t>
            </a:r>
            <a:r>
              <a:rPr dirty="0" spc="-100"/>
              <a:t> </a:t>
            </a:r>
            <a:r>
              <a:rPr dirty="0" spc="-10"/>
              <a:t>'B'),</a:t>
            </a: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-5"/>
              <a:t>(7, </a:t>
            </a:r>
            <a:r>
              <a:rPr dirty="0" spc="-10"/>
              <a:t>'D',</a:t>
            </a:r>
            <a:r>
              <a:rPr dirty="0" spc="-100"/>
              <a:t> </a:t>
            </a:r>
            <a:r>
              <a:rPr dirty="0" spc="-10"/>
              <a:t>'E'),</a:t>
            </a:r>
          </a:p>
        </p:txBody>
      </p:sp>
      <p:sp>
        <p:nvSpPr>
          <p:cNvPr id="6" name="object 6"/>
          <p:cNvSpPr/>
          <p:nvPr/>
        </p:nvSpPr>
        <p:spPr>
          <a:xfrm>
            <a:off x="4572000" y="1412747"/>
            <a:ext cx="4114800" cy="4714240"/>
          </a:xfrm>
          <a:custGeom>
            <a:avLst/>
            <a:gdLst/>
            <a:ahLst/>
            <a:cxnLst/>
            <a:rect l="l" t="t" r="r" b="b"/>
            <a:pathLst>
              <a:path w="4114800" h="4714240">
                <a:moveTo>
                  <a:pt x="0" y="4713732"/>
                </a:moveTo>
                <a:lnTo>
                  <a:pt x="4114800" y="4713732"/>
                </a:lnTo>
                <a:lnTo>
                  <a:pt x="4114800" y="0"/>
                </a:lnTo>
                <a:lnTo>
                  <a:pt x="0" y="0"/>
                </a:lnTo>
                <a:lnTo>
                  <a:pt x="0" y="471373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0" y="1412747"/>
            <a:ext cx="4114800" cy="4714240"/>
          </a:xfrm>
          <a:custGeom>
            <a:avLst/>
            <a:gdLst/>
            <a:ahLst/>
            <a:cxnLst/>
            <a:rect l="l" t="t" r="r" b="b"/>
            <a:pathLst>
              <a:path w="4114800" h="4714240">
                <a:moveTo>
                  <a:pt x="0" y="4713732"/>
                </a:moveTo>
                <a:lnTo>
                  <a:pt x="4114800" y="4713732"/>
                </a:lnTo>
                <a:lnTo>
                  <a:pt x="4114800" y="0"/>
                </a:lnTo>
                <a:lnTo>
                  <a:pt x="0" y="0"/>
                </a:lnTo>
                <a:lnTo>
                  <a:pt x="0" y="47137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(6, 'D',</a:t>
            </a:r>
            <a:r>
              <a:rPr dirty="0" spc="-90"/>
              <a:t> </a:t>
            </a:r>
            <a:r>
              <a:rPr dirty="0" spc="-5"/>
              <a:t>'F'),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(7, 'E',</a:t>
            </a:r>
            <a:r>
              <a:rPr dirty="0" spc="-70"/>
              <a:t> </a:t>
            </a:r>
            <a:r>
              <a:rPr dirty="0" spc="-5"/>
              <a:t>'B'),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(5, 'E',</a:t>
            </a:r>
            <a:r>
              <a:rPr dirty="0" spc="-70"/>
              <a:t> </a:t>
            </a:r>
            <a:r>
              <a:rPr dirty="0" spc="-5"/>
              <a:t>'C'),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(7, 'E',</a:t>
            </a:r>
            <a:r>
              <a:rPr dirty="0" spc="-70"/>
              <a:t> </a:t>
            </a:r>
            <a:r>
              <a:rPr dirty="0" spc="-5"/>
              <a:t>'D'),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(8, 'E',</a:t>
            </a:r>
            <a:r>
              <a:rPr dirty="0" spc="-70"/>
              <a:t> </a:t>
            </a:r>
            <a:r>
              <a:rPr dirty="0" spc="-5"/>
              <a:t>'F'),</a:t>
            </a:r>
          </a:p>
          <a:p>
            <a:pPr marL="12700">
              <a:lnSpc>
                <a:spcPct val="100000"/>
              </a:lnSpc>
            </a:pPr>
            <a:r>
              <a:rPr dirty="0"/>
              <a:t>(9, 'E',</a:t>
            </a:r>
            <a:r>
              <a:rPr dirty="0" spc="-90"/>
              <a:t> </a:t>
            </a:r>
            <a:r>
              <a:rPr dirty="0" spc="-5"/>
              <a:t>'G'),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(6, 'F',</a:t>
            </a:r>
            <a:r>
              <a:rPr dirty="0" spc="-70"/>
              <a:t> </a:t>
            </a:r>
            <a:r>
              <a:rPr dirty="0" spc="-5"/>
              <a:t>'D'),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(8, 'F',</a:t>
            </a:r>
            <a:r>
              <a:rPr dirty="0" spc="-70"/>
              <a:t> </a:t>
            </a:r>
            <a:r>
              <a:rPr dirty="0" spc="-5"/>
              <a:t>'E'),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(11, 'F',</a:t>
            </a:r>
            <a:r>
              <a:rPr dirty="0" spc="-20"/>
              <a:t> </a:t>
            </a:r>
            <a:r>
              <a:rPr dirty="0" spc="-5"/>
              <a:t>'G'),</a:t>
            </a:r>
          </a:p>
          <a:p>
            <a:pPr marL="12700">
              <a:lnSpc>
                <a:spcPct val="100000"/>
              </a:lnSpc>
            </a:pPr>
            <a:r>
              <a:rPr dirty="0"/>
              <a:t>(9, 'G',</a:t>
            </a:r>
            <a:r>
              <a:rPr dirty="0" spc="-30"/>
              <a:t> </a:t>
            </a:r>
            <a:r>
              <a:rPr dirty="0" spc="-5"/>
              <a:t>'E'),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(11, 'G',</a:t>
            </a:r>
            <a:r>
              <a:rPr dirty="0" spc="-20"/>
              <a:t> </a:t>
            </a:r>
            <a:r>
              <a:rPr dirty="0" spc="-5"/>
              <a:t>'F'),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])</a:t>
            </a:r>
          </a:p>
          <a:p>
            <a:pPr marL="12700">
              <a:lnSpc>
                <a:spcPct val="100000"/>
              </a:lnSpc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pc="-5"/>
              <a:t>print(kruskal(graph))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57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046" y="366140"/>
            <a:ext cx="2311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시간복잡도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49941"/>
            <a:ext cx="8054975" cy="462280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1: </a:t>
            </a:r>
            <a:r>
              <a:rPr dirty="0" sz="2800" spc="-10">
                <a:latin typeface="돋움"/>
                <a:cs typeface="돋움"/>
              </a:rPr>
              <a:t>정렬하는데 </a:t>
            </a: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log</a:t>
            </a: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dirty="0" sz="2800" spc="-19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시간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dirty="0" sz="2400">
                <a:latin typeface="Arial"/>
                <a:cs typeface="Arial"/>
              </a:rPr>
              <a:t>–</a:t>
            </a:r>
            <a:r>
              <a:rPr dirty="0" sz="2400" spc="240">
                <a:latin typeface="Arial"/>
                <a:cs typeface="Arial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m</a:t>
            </a:r>
            <a:r>
              <a:rPr dirty="0" sz="2400" spc="-5">
                <a:latin typeface="돋움"/>
                <a:cs typeface="돋움"/>
              </a:rPr>
              <a:t>은</a:t>
            </a:r>
            <a:r>
              <a:rPr dirty="0" sz="2400" spc="-19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입력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그래프에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있는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선분의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수</a:t>
            </a:r>
            <a:endParaRPr sz="2400">
              <a:latin typeface="돋움"/>
              <a:cs typeface="돋움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2: </a:t>
            </a:r>
            <a:r>
              <a:rPr dirty="0" sz="2800" spc="-5" i="1">
                <a:latin typeface="Times New Roman"/>
                <a:cs typeface="Times New Roman"/>
              </a:rPr>
              <a:t>T</a:t>
            </a:r>
            <a:r>
              <a:rPr dirty="0" sz="2800" spc="-5">
                <a:latin typeface="돋움"/>
                <a:cs typeface="돋움"/>
              </a:rPr>
              <a:t>를 초기화하는 것이므로</a:t>
            </a:r>
            <a:r>
              <a:rPr dirty="0" sz="2800" spc="-665">
                <a:latin typeface="돋움"/>
                <a:cs typeface="돋움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(1) </a:t>
            </a:r>
            <a:r>
              <a:rPr dirty="0" sz="2800" spc="-5">
                <a:latin typeface="돋움"/>
                <a:cs typeface="돋움"/>
              </a:rPr>
              <a:t>시간</a:t>
            </a:r>
            <a:endParaRPr sz="2800">
              <a:latin typeface="돋움"/>
              <a:cs typeface="돋움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3~8</a:t>
            </a:r>
            <a:r>
              <a:rPr dirty="0" sz="2800" spc="-5">
                <a:latin typeface="돋움"/>
                <a:cs typeface="돋움"/>
              </a:rPr>
              <a:t>의 </a:t>
            </a:r>
            <a:r>
              <a:rPr dirty="0" sz="2800" spc="-5">
                <a:latin typeface="Times New Roman"/>
                <a:cs typeface="Times New Roman"/>
              </a:rPr>
              <a:t>while-</a:t>
            </a:r>
            <a:r>
              <a:rPr dirty="0" sz="2800" spc="-5">
                <a:latin typeface="돋움"/>
                <a:cs typeface="돋움"/>
              </a:rPr>
              <a:t>루프는 최악의 경우 </a:t>
            </a:r>
            <a:r>
              <a:rPr dirty="0" sz="2800" spc="-10" i="1">
                <a:latin typeface="Times New Roman"/>
                <a:cs typeface="Times New Roman"/>
              </a:rPr>
              <a:t>m</a:t>
            </a:r>
            <a:r>
              <a:rPr dirty="0" sz="2800" spc="-10">
                <a:latin typeface="돋움"/>
                <a:cs typeface="돋움"/>
              </a:rPr>
              <a:t>번 </a:t>
            </a:r>
            <a:r>
              <a:rPr dirty="0" sz="2800" spc="-5">
                <a:latin typeface="돋움"/>
                <a:cs typeface="돋움"/>
              </a:rPr>
              <a:t>수행된  다</a:t>
            </a:r>
            <a:r>
              <a:rPr dirty="0" sz="2800" spc="-5">
                <a:latin typeface="Times New Roman"/>
                <a:cs typeface="Times New Roman"/>
              </a:rPr>
              <a:t>. </a:t>
            </a:r>
            <a:r>
              <a:rPr dirty="0" sz="2800" spc="-5">
                <a:latin typeface="돋움"/>
                <a:cs typeface="돋움"/>
              </a:rPr>
              <a:t>즉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5">
                <a:latin typeface="돋움"/>
                <a:cs typeface="돋움"/>
              </a:rPr>
              <a:t>그래프의 모든 선분이 </a:t>
            </a:r>
            <a:r>
              <a:rPr dirty="0" sz="2800" spc="-5">
                <a:latin typeface="Times New Roman"/>
                <a:cs typeface="Times New Roman"/>
              </a:rPr>
              <a:t>while-</a:t>
            </a:r>
            <a:r>
              <a:rPr dirty="0" sz="2800" spc="-5">
                <a:latin typeface="돋움"/>
                <a:cs typeface="돋움"/>
              </a:rPr>
              <a:t>루프 내에서  처리되는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경우이다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그리고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while-</a:t>
            </a:r>
            <a:r>
              <a:rPr dirty="0" sz="2800" spc="-5">
                <a:latin typeface="돋움"/>
                <a:cs typeface="돋움"/>
              </a:rPr>
              <a:t>루프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내에서는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L  </a:t>
            </a:r>
            <a:r>
              <a:rPr dirty="0" sz="2800" spc="-5">
                <a:latin typeface="돋움"/>
                <a:cs typeface="돋움"/>
              </a:rPr>
              <a:t>로부터 가져온 선분 </a:t>
            </a:r>
            <a:r>
              <a:rPr dirty="0" sz="2800" spc="-10" i="1">
                <a:latin typeface="Times New Roman"/>
                <a:cs typeface="Times New Roman"/>
              </a:rPr>
              <a:t>e</a:t>
            </a:r>
            <a:r>
              <a:rPr dirty="0" sz="2800" spc="-10">
                <a:latin typeface="돋움"/>
                <a:cs typeface="돋움"/>
              </a:rPr>
              <a:t>가 사이클을 </a:t>
            </a:r>
            <a:r>
              <a:rPr dirty="0" sz="2800" spc="-5">
                <a:latin typeface="돋움"/>
                <a:cs typeface="돋움"/>
              </a:rPr>
              <a:t>만드는지를 검  사하는데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5">
                <a:latin typeface="돋움"/>
                <a:cs typeface="돋움"/>
              </a:rPr>
              <a:t>이는 </a:t>
            </a:r>
            <a:r>
              <a:rPr dirty="0" sz="2800" spc="-5" i="1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(log</a:t>
            </a:r>
            <a:r>
              <a:rPr dirty="0" baseline="25525" sz="2775" spc="-7">
                <a:latin typeface="Times New Roman"/>
                <a:cs typeface="Times New Roman"/>
              </a:rPr>
              <a:t>*</a:t>
            </a:r>
            <a:r>
              <a:rPr dirty="0" sz="2800" spc="-5" i="1">
                <a:latin typeface="Times New Roman"/>
                <a:cs typeface="Times New Roman"/>
              </a:rPr>
              <a:t>m</a:t>
            </a:r>
            <a:r>
              <a:rPr dirty="0" sz="2800" spc="-5">
                <a:latin typeface="Times New Roman"/>
                <a:cs typeface="Times New Roman"/>
              </a:rPr>
              <a:t>) </a:t>
            </a:r>
            <a:r>
              <a:rPr dirty="0" sz="2800" spc="-5">
                <a:latin typeface="돋움"/>
                <a:cs typeface="돋움"/>
              </a:rPr>
              <a:t>시간이</a:t>
            </a:r>
            <a:r>
              <a:rPr dirty="0" sz="2800" spc="-43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걸린다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따라서 크러스컬 알고리즘의</a:t>
            </a:r>
            <a:r>
              <a:rPr dirty="0" sz="2800" spc="-67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시간복잡도는</a:t>
            </a:r>
            <a:endParaRPr sz="2800">
              <a:latin typeface="돋움"/>
              <a:cs typeface="돋움"/>
            </a:endParaRPr>
          </a:p>
          <a:p>
            <a:pPr marL="355600">
              <a:lnSpc>
                <a:spcPct val="100000"/>
              </a:lnSpc>
            </a:pPr>
            <a:r>
              <a:rPr dirty="0" sz="2800" spc="-5" i="1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 i="1">
                <a:latin typeface="Times New Roman"/>
                <a:cs typeface="Times New Roman"/>
              </a:rPr>
              <a:t>m</a:t>
            </a:r>
            <a:r>
              <a:rPr dirty="0" sz="2800" spc="-5">
                <a:latin typeface="Times New Roman"/>
                <a:cs typeface="Times New Roman"/>
              </a:rPr>
              <a:t>log</a:t>
            </a:r>
            <a:r>
              <a:rPr dirty="0" sz="2800" spc="-5" i="1">
                <a:latin typeface="Times New Roman"/>
                <a:cs typeface="Times New Roman"/>
              </a:rPr>
              <a:t>m</a:t>
            </a:r>
            <a:r>
              <a:rPr dirty="0" sz="2800" spc="-5">
                <a:latin typeface="Times New Roman"/>
                <a:cs typeface="Times New Roman"/>
              </a:rPr>
              <a:t>) + </a:t>
            </a:r>
            <a:r>
              <a:rPr dirty="0" sz="2800" spc="-5" i="1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 i="1">
                <a:latin typeface="Times New Roman"/>
                <a:cs typeface="Times New Roman"/>
              </a:rPr>
              <a:t>m</a:t>
            </a:r>
            <a:r>
              <a:rPr dirty="0" sz="2800" spc="-5">
                <a:latin typeface="Times New Roman"/>
                <a:cs typeface="Times New Roman"/>
              </a:rPr>
              <a:t>log</a:t>
            </a:r>
            <a:r>
              <a:rPr dirty="0" baseline="25525" sz="2775" spc="-7">
                <a:latin typeface="Times New Roman"/>
                <a:cs typeface="Times New Roman"/>
              </a:rPr>
              <a:t>*</a:t>
            </a:r>
            <a:r>
              <a:rPr dirty="0" sz="2800" spc="-5" i="1">
                <a:latin typeface="Times New Roman"/>
                <a:cs typeface="Times New Roman"/>
              </a:rPr>
              <a:t>m</a:t>
            </a:r>
            <a:r>
              <a:rPr dirty="0" sz="2800" spc="-5">
                <a:latin typeface="Times New Roman"/>
                <a:cs typeface="Times New Roman"/>
              </a:rPr>
              <a:t>) =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log</a:t>
            </a: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dirty="0" sz="2800" spc="-5">
                <a:latin typeface="돋움"/>
                <a:cs typeface="돋움"/>
              </a:rPr>
              <a:t>이다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57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1582673"/>
            <a:ext cx="8014334" cy="2890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주어진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가중치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그래프에서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임의의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점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하나를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선택  한 후</a:t>
            </a:r>
            <a:r>
              <a:rPr dirty="0" sz="2800" spc="-5">
                <a:latin typeface="Times New Roman"/>
                <a:cs typeface="Times New Roman"/>
              </a:rPr>
              <a:t>, (n-1)</a:t>
            </a:r>
            <a:r>
              <a:rPr dirty="0" sz="2800" spc="-5">
                <a:latin typeface="돋움"/>
                <a:cs typeface="돋움"/>
              </a:rPr>
              <a:t>개의 선분을 하나씩 </a:t>
            </a:r>
            <a:r>
              <a:rPr dirty="0" sz="2800" spc="-10">
                <a:latin typeface="돋움"/>
                <a:cs typeface="돋움"/>
              </a:rPr>
              <a:t>추가시켜 트리를  </a:t>
            </a:r>
            <a:r>
              <a:rPr dirty="0" sz="2800" spc="-5">
                <a:latin typeface="돋움"/>
                <a:cs typeface="돋움"/>
              </a:rPr>
              <a:t>만든다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algn="just" marL="355600" marR="64135" indent="-342900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추가되는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선분은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현재까지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만들어진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트리에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연결  시킬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때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‘욕심을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내어서’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항상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최소의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가중치로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연  결되는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선분이다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9787" y="500888"/>
            <a:ext cx="687832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0000"/>
                </a:solidFill>
              </a:rPr>
              <a:t>프림</a:t>
            </a:r>
            <a:r>
              <a:rPr dirty="0" sz="3200" spc="-290">
                <a:solidFill>
                  <a:srgbClr val="FF0000"/>
                </a:solidFill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(Prim)</a:t>
            </a:r>
            <a:r>
              <a:rPr dirty="0" sz="3200">
                <a:solidFill>
                  <a:srgbClr val="FF0000"/>
                </a:solidFill>
              </a:rPr>
              <a:t>의</a:t>
            </a:r>
            <a:r>
              <a:rPr dirty="0" sz="3200" spc="-315">
                <a:solidFill>
                  <a:srgbClr val="FF0000"/>
                </a:solidFill>
              </a:rPr>
              <a:t> </a:t>
            </a:r>
            <a:r>
              <a:rPr dirty="0" sz="3200">
                <a:solidFill>
                  <a:srgbClr val="FF0000"/>
                </a:solidFill>
              </a:rPr>
              <a:t>최소</a:t>
            </a:r>
            <a:r>
              <a:rPr dirty="0" sz="3200" spc="-285">
                <a:solidFill>
                  <a:srgbClr val="FF0000"/>
                </a:solidFill>
              </a:rPr>
              <a:t> </a:t>
            </a:r>
            <a:r>
              <a:rPr dirty="0" sz="3200">
                <a:solidFill>
                  <a:srgbClr val="FF0000"/>
                </a:solidFill>
              </a:rPr>
              <a:t>신장</a:t>
            </a:r>
            <a:r>
              <a:rPr dirty="0" sz="3200" spc="-290">
                <a:solidFill>
                  <a:srgbClr val="FF0000"/>
                </a:solidFill>
              </a:rPr>
              <a:t> </a:t>
            </a:r>
            <a:r>
              <a:rPr dirty="0" sz="3200">
                <a:solidFill>
                  <a:srgbClr val="FF0000"/>
                </a:solidFill>
              </a:rPr>
              <a:t>트리</a:t>
            </a:r>
            <a:r>
              <a:rPr dirty="0" sz="3200" spc="-285">
                <a:solidFill>
                  <a:srgbClr val="FF0000"/>
                </a:solidFill>
              </a:rPr>
              <a:t> </a:t>
            </a:r>
            <a:r>
              <a:rPr dirty="0" sz="3200">
                <a:solidFill>
                  <a:srgbClr val="FF0000"/>
                </a:solidFill>
              </a:rPr>
              <a:t>알고리즘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57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4980"/>
            <a:ext cx="221742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Pr</a:t>
            </a:r>
            <a:r>
              <a:rPr dirty="0" sz="3200" spc="-1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mMS</a:t>
            </a:r>
            <a:r>
              <a:rPr dirty="0" sz="3200" spc="-15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z="3200">
                <a:latin typeface="Times New Roman"/>
                <a:cs typeface="Times New Roman"/>
              </a:rPr>
              <a:t>(</a:t>
            </a:r>
            <a:r>
              <a:rPr dirty="0" sz="3200" i="1">
                <a:latin typeface="Times New Roman"/>
                <a:cs typeface="Times New Roman"/>
              </a:rPr>
              <a:t>G</a:t>
            </a:r>
            <a:r>
              <a:rPr dirty="0" sz="320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22451"/>
            <a:ext cx="7941309" cy="516064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2600">
                <a:latin typeface="돋움"/>
                <a:cs typeface="돋움"/>
              </a:rPr>
              <a:t>입력</a:t>
            </a:r>
            <a:r>
              <a:rPr dirty="0" sz="2600">
                <a:latin typeface="Times New Roman"/>
                <a:cs typeface="Times New Roman"/>
              </a:rPr>
              <a:t>: </a:t>
            </a:r>
            <a:r>
              <a:rPr dirty="0" sz="2600">
                <a:latin typeface="돋움"/>
                <a:cs typeface="돋움"/>
              </a:rPr>
              <a:t>가중치 그래프</a:t>
            </a:r>
            <a:r>
              <a:rPr dirty="0" sz="2600" spc="-540">
                <a:latin typeface="돋움"/>
                <a:cs typeface="돋움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G </a:t>
            </a:r>
            <a:r>
              <a:rPr dirty="0" sz="2600">
                <a:latin typeface="Times New Roman"/>
                <a:cs typeface="Times New Roman"/>
              </a:rPr>
              <a:t>= </a:t>
            </a:r>
            <a:r>
              <a:rPr dirty="0" sz="2600" spc="-5">
                <a:latin typeface="Times New Roman"/>
                <a:cs typeface="Times New Roman"/>
              </a:rPr>
              <a:t>(</a:t>
            </a:r>
            <a:r>
              <a:rPr dirty="0" sz="2600" spc="-5" i="1">
                <a:latin typeface="Times New Roman"/>
                <a:cs typeface="Times New Roman"/>
              </a:rPr>
              <a:t>V</a:t>
            </a:r>
            <a:r>
              <a:rPr dirty="0" sz="2600" spc="-5">
                <a:latin typeface="Times New Roman"/>
                <a:cs typeface="Times New Roman"/>
              </a:rPr>
              <a:t>, </a:t>
            </a:r>
            <a:r>
              <a:rPr dirty="0" sz="2600" spc="-5" i="1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), </a:t>
            </a:r>
            <a:r>
              <a:rPr dirty="0" sz="2600">
                <a:latin typeface="Times New Roman"/>
                <a:cs typeface="Times New Roman"/>
              </a:rPr>
              <a:t>|</a:t>
            </a:r>
            <a:r>
              <a:rPr dirty="0" sz="2600" i="1">
                <a:latin typeface="Times New Roman"/>
                <a:cs typeface="Times New Roman"/>
              </a:rPr>
              <a:t>V</a:t>
            </a:r>
            <a:r>
              <a:rPr dirty="0" sz="2600">
                <a:latin typeface="Times New Roman"/>
                <a:cs typeface="Times New Roman"/>
              </a:rPr>
              <a:t>| = </a:t>
            </a:r>
            <a:r>
              <a:rPr dirty="0" sz="2600" i="1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, |</a:t>
            </a:r>
            <a:r>
              <a:rPr dirty="0" sz="2600" i="1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| = </a:t>
            </a:r>
            <a:r>
              <a:rPr dirty="0" sz="2600" i="1">
                <a:latin typeface="Times New Roman"/>
                <a:cs typeface="Times New Roman"/>
              </a:rPr>
              <a:t>m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2600">
                <a:latin typeface="돋움"/>
                <a:cs typeface="돋움"/>
              </a:rPr>
              <a:t>출력</a:t>
            </a:r>
            <a:r>
              <a:rPr dirty="0" sz="2600">
                <a:latin typeface="Times New Roman"/>
                <a:cs typeface="Times New Roman"/>
              </a:rPr>
              <a:t>: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돋움"/>
                <a:cs typeface="돋움"/>
              </a:rPr>
              <a:t>최소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신장</a:t>
            </a:r>
            <a:r>
              <a:rPr dirty="0" sz="2600" spc="-22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트리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T</a:t>
            </a:r>
            <a:endParaRPr sz="2600">
              <a:latin typeface="Times New Roman"/>
              <a:cs typeface="Times New Roman"/>
            </a:endParaRPr>
          </a:p>
          <a:p>
            <a:pPr marL="454659" marR="332105" indent="-441959">
              <a:lnSpc>
                <a:spcPts val="2810"/>
              </a:lnSpc>
              <a:spcBef>
                <a:spcPts val="1839"/>
              </a:spcBef>
              <a:buFont typeface="Times New Roman"/>
              <a:buAutoNum type="arabicPeriod"/>
              <a:tabLst>
                <a:tab pos="344170" algn="l"/>
              </a:tabLst>
            </a:pPr>
            <a:r>
              <a:rPr dirty="0" sz="2600">
                <a:latin typeface="돋움"/>
                <a:cs typeface="돋움"/>
              </a:rPr>
              <a:t>그래프</a:t>
            </a:r>
            <a:r>
              <a:rPr dirty="0" sz="2600" spc="-250">
                <a:latin typeface="돋움"/>
                <a:cs typeface="돋움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G</a:t>
            </a:r>
            <a:r>
              <a:rPr dirty="0" sz="2600">
                <a:latin typeface="돋움"/>
                <a:cs typeface="돋움"/>
              </a:rPr>
              <a:t>에서</a:t>
            </a:r>
            <a:r>
              <a:rPr dirty="0" sz="2600" spc="-24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임의의</a:t>
            </a:r>
            <a:r>
              <a:rPr dirty="0" sz="2600" spc="-245">
                <a:latin typeface="돋움"/>
                <a:cs typeface="돋움"/>
              </a:rPr>
              <a:t> </a:t>
            </a:r>
            <a:r>
              <a:rPr dirty="0" sz="2600" spc="0">
                <a:latin typeface="돋움"/>
                <a:cs typeface="돋움"/>
              </a:rPr>
              <a:t>점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</a:t>
            </a:r>
            <a:r>
              <a:rPr dirty="0" sz="2600">
                <a:latin typeface="돋움"/>
                <a:cs typeface="돋움"/>
              </a:rPr>
              <a:t>를</a:t>
            </a:r>
            <a:r>
              <a:rPr dirty="0" sz="2600" spc="-24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시작점으로</a:t>
            </a:r>
            <a:r>
              <a:rPr dirty="0" sz="2600" spc="-254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선택하고</a:t>
            </a:r>
            <a:r>
              <a:rPr dirty="0" sz="2600">
                <a:latin typeface="Times New Roman"/>
                <a:cs typeface="Times New Roman"/>
              </a:rPr>
              <a:t>,  D[p] = 0</a:t>
            </a:r>
            <a:r>
              <a:rPr dirty="0" sz="2600">
                <a:latin typeface="돋움"/>
                <a:cs typeface="돋움"/>
              </a:rPr>
              <a:t>으로</a:t>
            </a:r>
            <a:r>
              <a:rPr dirty="0" sz="2600" spc="-27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놓는다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454659" marR="9525">
              <a:lnSpc>
                <a:spcPts val="2590"/>
              </a:lnSpc>
              <a:spcBef>
                <a:spcPts val="605"/>
              </a:spcBef>
            </a:pP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//</a:t>
            </a:r>
            <a:r>
              <a:rPr dirty="0" sz="2400" spc="-3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CC"/>
                </a:solidFill>
                <a:latin typeface="돋움"/>
                <a:cs typeface="돋움"/>
              </a:rPr>
              <a:t>배열</a:t>
            </a:r>
            <a:r>
              <a:rPr dirty="0" sz="2400" spc="-215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D[v]</a:t>
            </a:r>
            <a:r>
              <a:rPr dirty="0" sz="2400" spc="-10">
                <a:solidFill>
                  <a:srgbClr val="0000CC"/>
                </a:solidFill>
                <a:latin typeface="돋움"/>
                <a:cs typeface="돋움"/>
              </a:rPr>
              <a:t>는</a:t>
            </a:r>
            <a:r>
              <a:rPr dirty="0" sz="2400" spc="-175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400" spc="-5" i="1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dirty="0" sz="2400" spc="-5">
                <a:solidFill>
                  <a:srgbClr val="0000CC"/>
                </a:solidFill>
                <a:latin typeface="돋움"/>
                <a:cs typeface="돋움"/>
              </a:rPr>
              <a:t>에</a:t>
            </a:r>
            <a:r>
              <a:rPr dirty="0" sz="2400" spc="-215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400">
                <a:solidFill>
                  <a:srgbClr val="0000CC"/>
                </a:solidFill>
                <a:latin typeface="돋움"/>
                <a:cs typeface="돋움"/>
              </a:rPr>
              <a:t>있는</a:t>
            </a:r>
            <a:r>
              <a:rPr dirty="0" sz="2400" spc="-215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400">
                <a:solidFill>
                  <a:srgbClr val="0000CC"/>
                </a:solidFill>
                <a:latin typeface="돋움"/>
                <a:cs typeface="돋움"/>
              </a:rPr>
              <a:t>점</a:t>
            </a:r>
            <a:r>
              <a:rPr dirty="0" sz="2400" spc="-215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u</a:t>
            </a:r>
            <a:r>
              <a:rPr dirty="0" sz="2400">
                <a:solidFill>
                  <a:srgbClr val="0000CC"/>
                </a:solidFill>
                <a:latin typeface="돋움"/>
                <a:cs typeface="돋움"/>
              </a:rPr>
              <a:t>와</a:t>
            </a:r>
            <a:r>
              <a:rPr dirty="0" sz="2400" spc="-215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sz="2400">
                <a:solidFill>
                  <a:srgbClr val="0000CC"/>
                </a:solidFill>
                <a:latin typeface="돋움"/>
                <a:cs typeface="돋움"/>
              </a:rPr>
              <a:t>를</a:t>
            </a:r>
            <a:r>
              <a:rPr dirty="0" sz="2400" spc="-215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400">
                <a:solidFill>
                  <a:srgbClr val="0000CC"/>
                </a:solidFill>
                <a:latin typeface="돋움"/>
                <a:cs typeface="돋움"/>
              </a:rPr>
              <a:t>연결하는</a:t>
            </a:r>
            <a:r>
              <a:rPr dirty="0" sz="2400" spc="-21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400">
                <a:solidFill>
                  <a:srgbClr val="0000CC"/>
                </a:solidFill>
                <a:latin typeface="돋움"/>
                <a:cs typeface="돋움"/>
              </a:rPr>
              <a:t>선분의</a:t>
            </a:r>
            <a:r>
              <a:rPr dirty="0" sz="2400" spc="-215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400">
                <a:solidFill>
                  <a:srgbClr val="0000CC"/>
                </a:solidFill>
                <a:latin typeface="돋움"/>
                <a:cs typeface="돋움"/>
              </a:rPr>
              <a:t>최소  가중치를 저장하기 위한</a:t>
            </a:r>
            <a:r>
              <a:rPr dirty="0" sz="2400" spc="-62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400">
                <a:solidFill>
                  <a:srgbClr val="0000CC"/>
                </a:solidFill>
                <a:latin typeface="돋움"/>
                <a:cs typeface="돋움"/>
              </a:rPr>
              <a:t>원소이다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245"/>
              </a:spcBef>
              <a:buAutoNum type="arabicPeriod" startAt="2"/>
              <a:tabLst>
                <a:tab pos="343535" algn="l"/>
              </a:tabLst>
            </a:pPr>
            <a:r>
              <a:rPr dirty="0" sz="2600">
                <a:latin typeface="Times New Roman"/>
                <a:cs typeface="Times New Roman"/>
              </a:rPr>
              <a:t>for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(</a:t>
            </a:r>
            <a:r>
              <a:rPr dirty="0" sz="2600">
                <a:latin typeface="돋움"/>
                <a:cs typeface="돋움"/>
              </a:rPr>
              <a:t>점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</a:t>
            </a:r>
            <a:r>
              <a:rPr dirty="0" sz="2600">
                <a:latin typeface="돋움"/>
                <a:cs typeface="돋움"/>
              </a:rPr>
              <a:t>가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아닌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각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점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</a:t>
            </a:r>
            <a:r>
              <a:rPr dirty="0" sz="2600">
                <a:latin typeface="돋움"/>
                <a:cs typeface="돋움"/>
              </a:rPr>
              <a:t>에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대하여</a:t>
            </a:r>
            <a:r>
              <a:rPr dirty="0" sz="2600">
                <a:latin typeface="Times New Roman"/>
                <a:cs typeface="Times New Roman"/>
              </a:rPr>
              <a:t>)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{ 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//</a:t>
            </a:r>
            <a:r>
              <a:rPr dirty="0" sz="2400" spc="-2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CC"/>
                </a:solidFill>
                <a:latin typeface="돋움"/>
                <a:cs typeface="돋움"/>
              </a:rPr>
              <a:t>배열</a:t>
            </a:r>
            <a:r>
              <a:rPr dirty="0" sz="2400" spc="-21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dirty="0" sz="2400" spc="-5">
                <a:solidFill>
                  <a:srgbClr val="0000CC"/>
                </a:solidFill>
                <a:latin typeface="돋움"/>
                <a:cs typeface="돋움"/>
              </a:rPr>
              <a:t>의</a:t>
            </a:r>
            <a:r>
              <a:rPr dirty="0" sz="2400" spc="-195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400">
                <a:solidFill>
                  <a:srgbClr val="0000CC"/>
                </a:solidFill>
                <a:latin typeface="돋움"/>
                <a:cs typeface="돋움"/>
              </a:rPr>
              <a:t>초기화</a:t>
            </a:r>
            <a:endParaRPr sz="2400">
              <a:latin typeface="돋움"/>
              <a:cs typeface="돋움"/>
            </a:endParaRPr>
          </a:p>
          <a:p>
            <a:pPr marL="673100" indent="-660400">
              <a:lnSpc>
                <a:spcPct val="100000"/>
              </a:lnSpc>
              <a:spcBef>
                <a:spcPts val="290"/>
              </a:spcBef>
              <a:buAutoNum type="arabicPeriod" startAt="2"/>
              <a:tabLst>
                <a:tab pos="672465" algn="l"/>
                <a:tab pos="673735" algn="l"/>
              </a:tabLst>
            </a:pPr>
            <a:r>
              <a:rPr dirty="0" sz="2600">
                <a:latin typeface="Times New Roman"/>
                <a:cs typeface="Times New Roman"/>
              </a:rPr>
              <a:t>if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(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돋움"/>
                <a:cs typeface="돋움"/>
              </a:rPr>
              <a:t>선분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(p,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v)</a:t>
            </a:r>
            <a:r>
              <a:rPr dirty="0" sz="2600">
                <a:latin typeface="돋움"/>
                <a:cs typeface="돋움"/>
              </a:rPr>
              <a:t>가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그래프에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있으면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1167765" indent="-1155065">
              <a:lnSpc>
                <a:spcPct val="100000"/>
              </a:lnSpc>
              <a:spcBef>
                <a:spcPts val="285"/>
              </a:spcBef>
              <a:buAutoNum type="arabicPeriod" startAt="2"/>
              <a:tabLst>
                <a:tab pos="1167765" algn="l"/>
                <a:tab pos="1168400" algn="l"/>
              </a:tabLst>
            </a:pPr>
            <a:r>
              <a:rPr dirty="0" sz="2600">
                <a:latin typeface="Times New Roman"/>
                <a:cs typeface="Times New Roman"/>
              </a:rPr>
              <a:t>D[v] = </a:t>
            </a:r>
            <a:r>
              <a:rPr dirty="0" sz="2600">
                <a:latin typeface="돋움"/>
                <a:cs typeface="돋움"/>
              </a:rPr>
              <a:t>선분 </a:t>
            </a:r>
            <a:r>
              <a:rPr dirty="0" sz="2600">
                <a:latin typeface="Times New Roman"/>
                <a:cs typeface="Times New Roman"/>
              </a:rPr>
              <a:t>(p, v)</a:t>
            </a:r>
            <a:r>
              <a:rPr dirty="0" sz="2600">
                <a:latin typeface="돋움"/>
                <a:cs typeface="돋움"/>
              </a:rPr>
              <a:t>의</a:t>
            </a:r>
            <a:r>
              <a:rPr dirty="0" sz="2600" spc="-50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가중치</a:t>
            </a:r>
            <a:endParaRPr sz="2600">
              <a:latin typeface="돋움"/>
              <a:cs typeface="돋움"/>
            </a:endParaRPr>
          </a:p>
          <a:p>
            <a:pPr marL="673100" indent="-660400">
              <a:lnSpc>
                <a:spcPct val="100000"/>
              </a:lnSpc>
              <a:spcBef>
                <a:spcPts val="254"/>
              </a:spcBef>
              <a:buAutoNum type="arabicPeriod" startAt="2"/>
              <a:tabLst>
                <a:tab pos="672465" algn="l"/>
                <a:tab pos="673735" algn="l"/>
              </a:tabLst>
            </a:pPr>
            <a:r>
              <a:rPr dirty="0" sz="2600" spc="-5">
                <a:latin typeface="Times New Roman"/>
                <a:cs typeface="Times New Roman"/>
              </a:rPr>
              <a:t>else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1167765" algn="l"/>
              </a:tabLst>
            </a:pPr>
            <a:r>
              <a:rPr dirty="0" sz="2600">
                <a:latin typeface="Times New Roman"/>
                <a:cs typeface="Times New Roman"/>
              </a:rPr>
              <a:t>6.	D[v] =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∞</a:t>
            </a:r>
            <a:endParaRPr sz="2600">
              <a:latin typeface="Times New Roman"/>
              <a:cs typeface="Times New Roman"/>
            </a:endParaRPr>
          </a:p>
          <a:p>
            <a:pPr marL="343535">
              <a:lnSpc>
                <a:spcPct val="100000"/>
              </a:lnSpc>
              <a:spcBef>
                <a:spcPts val="28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57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5272"/>
            <a:ext cx="14757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7. </a:t>
            </a:r>
            <a:r>
              <a:rPr dirty="0" sz="2800" spc="-5" i="1">
                <a:latin typeface="Times New Roman"/>
                <a:cs typeface="Times New Roman"/>
              </a:rPr>
              <a:t>T </a:t>
            </a:r>
            <a:r>
              <a:rPr dirty="0" sz="2800" spc="-5">
                <a:latin typeface="Times New Roman"/>
                <a:cs typeface="Times New Roman"/>
              </a:rPr>
              <a:t>=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{p}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3573" y="475869"/>
            <a:ext cx="47174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//</a:t>
            </a:r>
            <a:r>
              <a:rPr dirty="0" sz="2400" spc="-3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CC"/>
                </a:solidFill>
                <a:latin typeface="돋움"/>
                <a:cs typeface="돋움"/>
              </a:rPr>
              <a:t>초기에</a:t>
            </a:r>
            <a:r>
              <a:rPr dirty="0" sz="2400" spc="-22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400">
                <a:solidFill>
                  <a:srgbClr val="0000CC"/>
                </a:solidFill>
                <a:latin typeface="돋움"/>
                <a:cs typeface="돋움"/>
              </a:rPr>
              <a:t>트리</a:t>
            </a:r>
            <a:r>
              <a:rPr dirty="0" sz="2400" spc="-254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dirty="0" sz="2400" spc="-5">
                <a:solidFill>
                  <a:srgbClr val="0000CC"/>
                </a:solidFill>
                <a:latin typeface="돋움"/>
                <a:cs typeface="돋움"/>
              </a:rPr>
              <a:t>는</a:t>
            </a:r>
            <a:r>
              <a:rPr dirty="0" sz="2400" spc="-229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400">
                <a:solidFill>
                  <a:srgbClr val="0000CC"/>
                </a:solidFill>
                <a:latin typeface="돋움"/>
                <a:cs typeface="돋움"/>
              </a:rPr>
              <a:t>점</a:t>
            </a:r>
            <a:r>
              <a:rPr dirty="0" sz="2400" spc="-22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dirty="0" sz="2400">
                <a:solidFill>
                  <a:srgbClr val="0000CC"/>
                </a:solidFill>
                <a:latin typeface="돋움"/>
                <a:cs typeface="돋움"/>
              </a:rPr>
              <a:t>만을</a:t>
            </a:r>
            <a:r>
              <a:rPr dirty="0" sz="2400" spc="-22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400">
                <a:solidFill>
                  <a:srgbClr val="0000CC"/>
                </a:solidFill>
                <a:latin typeface="돋움"/>
                <a:cs typeface="돋움"/>
              </a:rPr>
              <a:t>가진다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079753"/>
            <a:ext cx="503872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5">
                <a:latin typeface="Times New Roman"/>
                <a:cs typeface="Times New Roman"/>
              </a:rPr>
              <a:t>8.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while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 i="1">
                <a:latin typeface="Times New Roman"/>
                <a:cs typeface="Times New Roman"/>
              </a:rPr>
              <a:t>T</a:t>
            </a:r>
            <a:r>
              <a:rPr dirty="0" sz="2800" spc="-5">
                <a:latin typeface="돋움"/>
                <a:cs typeface="돋움"/>
              </a:rPr>
              <a:t>에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있는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점의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수</a:t>
            </a:r>
            <a:r>
              <a:rPr dirty="0" sz="2800" spc="-250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&lt;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Times New Roman"/>
                <a:cs typeface="Times New Roman"/>
              </a:rPr>
              <a:t>)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649729"/>
            <a:ext cx="8276590" cy="3236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37870" marR="5080" indent="-725170">
              <a:lnSpc>
                <a:spcPct val="100000"/>
              </a:lnSpc>
              <a:spcBef>
                <a:spcPts val="95"/>
              </a:spcBef>
              <a:buFont typeface="Times New Roman"/>
              <a:buAutoNum type="arabicPeriod" startAt="9"/>
              <a:tabLst>
                <a:tab pos="724535" algn="l"/>
                <a:tab pos="725170" algn="l"/>
              </a:tabLst>
            </a:pPr>
            <a:r>
              <a:rPr dirty="0" sz="2800" spc="-5" i="1">
                <a:latin typeface="Times New Roman"/>
                <a:cs typeface="Times New Roman"/>
              </a:rPr>
              <a:t>T</a:t>
            </a:r>
            <a:r>
              <a:rPr dirty="0" sz="2800" spc="-5">
                <a:latin typeface="돋움"/>
                <a:cs typeface="돋움"/>
              </a:rPr>
              <a:t>에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속하지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않은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각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점</a:t>
            </a:r>
            <a:r>
              <a:rPr dirty="0" sz="2800" spc="-250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v</a:t>
            </a:r>
            <a:r>
              <a:rPr dirty="0" sz="2800" spc="-5">
                <a:latin typeface="돋움"/>
                <a:cs typeface="돋움"/>
              </a:rPr>
              <a:t>에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대하여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D[v]</a:t>
            </a:r>
            <a:r>
              <a:rPr dirty="0" sz="2800" spc="-10">
                <a:latin typeface="돋움"/>
                <a:cs typeface="돋움"/>
              </a:rPr>
              <a:t>가</a:t>
            </a:r>
            <a:r>
              <a:rPr dirty="0" sz="2800" spc="-19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최소인  점 </a:t>
            </a:r>
            <a:r>
              <a:rPr dirty="0" sz="2800">
                <a:latin typeface="Times New Roman"/>
                <a:cs typeface="Times New Roman"/>
              </a:rPr>
              <a:t>v</a:t>
            </a:r>
            <a:r>
              <a:rPr dirty="0" baseline="-21021" sz="2775">
                <a:latin typeface="Times New Roman"/>
                <a:cs typeface="Times New Roman"/>
              </a:rPr>
              <a:t>min</a:t>
            </a:r>
            <a:r>
              <a:rPr dirty="0" sz="2800">
                <a:latin typeface="돋움"/>
                <a:cs typeface="돋움"/>
              </a:rPr>
              <a:t>과 </a:t>
            </a:r>
            <a:r>
              <a:rPr dirty="0" sz="2800" spc="-5">
                <a:latin typeface="돋움"/>
                <a:cs typeface="돋움"/>
              </a:rPr>
              <a:t>연결된 선분 </a:t>
            </a:r>
            <a:r>
              <a:rPr dirty="0" sz="2800" spc="-5">
                <a:latin typeface="Times New Roman"/>
                <a:cs typeface="Times New Roman"/>
              </a:rPr>
              <a:t>(u, </a:t>
            </a:r>
            <a:r>
              <a:rPr dirty="0" sz="2800">
                <a:latin typeface="Times New Roman"/>
                <a:cs typeface="Times New Roman"/>
              </a:rPr>
              <a:t>v</a:t>
            </a:r>
            <a:r>
              <a:rPr dirty="0" baseline="-21021" sz="2775">
                <a:latin typeface="Times New Roman"/>
                <a:cs typeface="Times New Roman"/>
              </a:rPr>
              <a:t>min</a:t>
            </a:r>
            <a:r>
              <a:rPr dirty="0" sz="2800">
                <a:latin typeface="Times New Roman"/>
                <a:cs typeface="Times New Roman"/>
              </a:rPr>
              <a:t>)</a:t>
            </a:r>
            <a:r>
              <a:rPr dirty="0" sz="2800">
                <a:latin typeface="돋움"/>
                <a:cs typeface="돋움"/>
              </a:rPr>
              <a:t>을 </a:t>
            </a:r>
            <a:r>
              <a:rPr dirty="0" sz="2800" spc="-5" i="1">
                <a:latin typeface="Times New Roman"/>
                <a:cs typeface="Times New Roman"/>
              </a:rPr>
              <a:t>T</a:t>
            </a:r>
            <a:r>
              <a:rPr dirty="0" sz="2800" spc="-5">
                <a:latin typeface="돋움"/>
                <a:cs typeface="돋움"/>
              </a:rPr>
              <a:t>에 </a:t>
            </a:r>
            <a:r>
              <a:rPr dirty="0" sz="2800" spc="-10">
                <a:latin typeface="돋움"/>
                <a:cs typeface="돋움"/>
              </a:rPr>
              <a:t>추가한다</a:t>
            </a:r>
            <a:r>
              <a:rPr dirty="0" sz="2800" spc="-10">
                <a:latin typeface="Times New Roman"/>
                <a:cs typeface="Times New Roman"/>
              </a:rPr>
              <a:t>.  </a:t>
            </a:r>
            <a:r>
              <a:rPr dirty="0" sz="2800" spc="-5">
                <a:latin typeface="돋움"/>
                <a:cs typeface="돋움"/>
              </a:rPr>
              <a:t>단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</a:t>
            </a:r>
            <a:r>
              <a:rPr dirty="0" sz="2800" spc="-5">
                <a:latin typeface="돋움"/>
                <a:cs typeface="돋움"/>
              </a:rPr>
              <a:t>는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T</a:t>
            </a:r>
            <a:r>
              <a:rPr dirty="0" sz="2800" spc="-5">
                <a:latin typeface="돋움"/>
                <a:cs typeface="돋움"/>
              </a:rPr>
              <a:t>에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속한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점이고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점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</a:t>
            </a:r>
            <a:r>
              <a:rPr dirty="0" baseline="-21021" sz="2775">
                <a:latin typeface="Times New Roman"/>
                <a:cs typeface="Times New Roman"/>
              </a:rPr>
              <a:t>min</a:t>
            </a:r>
            <a:r>
              <a:rPr dirty="0" sz="2800">
                <a:latin typeface="돋움"/>
                <a:cs typeface="돋움"/>
              </a:rPr>
              <a:t>도</a:t>
            </a:r>
            <a:r>
              <a:rPr dirty="0" sz="2800" spc="-305">
                <a:latin typeface="돋움"/>
                <a:cs typeface="돋움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</a:t>
            </a:r>
            <a:r>
              <a:rPr dirty="0" sz="2800" spc="-10">
                <a:latin typeface="돋움"/>
                <a:cs typeface="돋움"/>
              </a:rPr>
              <a:t>에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추가된다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737870" indent="-725170">
              <a:lnSpc>
                <a:spcPct val="100000"/>
              </a:lnSpc>
              <a:spcBef>
                <a:spcPts val="600"/>
              </a:spcBef>
              <a:buAutoNum type="arabicPeriod" startAt="9"/>
              <a:tabLst>
                <a:tab pos="724535" algn="l"/>
                <a:tab pos="725170" algn="l"/>
              </a:tabLst>
            </a:pPr>
            <a:r>
              <a:rPr dirty="0" sz="2800" spc="-5">
                <a:solidFill>
                  <a:srgbClr val="006600"/>
                </a:solidFill>
                <a:latin typeface="Times New Roman"/>
                <a:cs typeface="Times New Roman"/>
              </a:rPr>
              <a:t>for</a:t>
            </a:r>
            <a:r>
              <a:rPr dirty="0" sz="2800" spc="-1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6600"/>
                </a:solidFill>
                <a:latin typeface="Times New Roman"/>
                <a:cs typeface="Times New Roman"/>
              </a:rPr>
              <a:t>(</a:t>
            </a:r>
            <a:r>
              <a:rPr dirty="0" sz="2800" spc="-5" i="1">
                <a:solidFill>
                  <a:srgbClr val="006600"/>
                </a:solidFill>
                <a:latin typeface="Times New Roman"/>
                <a:cs typeface="Times New Roman"/>
              </a:rPr>
              <a:t>T</a:t>
            </a:r>
            <a:r>
              <a:rPr dirty="0" sz="2800" spc="-5">
                <a:solidFill>
                  <a:srgbClr val="006600"/>
                </a:solidFill>
                <a:latin typeface="돋움"/>
                <a:cs typeface="돋움"/>
              </a:rPr>
              <a:t>에</a:t>
            </a:r>
            <a:r>
              <a:rPr dirty="0" sz="2800" spc="-235">
                <a:solidFill>
                  <a:srgbClr val="006600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006600"/>
                </a:solidFill>
                <a:latin typeface="돋움"/>
                <a:cs typeface="돋움"/>
              </a:rPr>
              <a:t>속하지</a:t>
            </a:r>
            <a:r>
              <a:rPr dirty="0" sz="2800" spc="-235">
                <a:solidFill>
                  <a:srgbClr val="006600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006600"/>
                </a:solidFill>
                <a:latin typeface="돋움"/>
                <a:cs typeface="돋움"/>
              </a:rPr>
              <a:t>않은</a:t>
            </a:r>
            <a:r>
              <a:rPr dirty="0" sz="2800" spc="-235">
                <a:solidFill>
                  <a:srgbClr val="006600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006600"/>
                </a:solidFill>
                <a:latin typeface="돋움"/>
                <a:cs typeface="돋움"/>
              </a:rPr>
              <a:t>각</a:t>
            </a:r>
            <a:r>
              <a:rPr dirty="0" sz="2800" spc="-235">
                <a:solidFill>
                  <a:srgbClr val="006600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006600"/>
                </a:solidFill>
                <a:latin typeface="돋움"/>
                <a:cs typeface="돋움"/>
              </a:rPr>
              <a:t>점</a:t>
            </a:r>
            <a:r>
              <a:rPr dirty="0" sz="2800" spc="-235">
                <a:solidFill>
                  <a:srgbClr val="006600"/>
                </a:solidFill>
                <a:latin typeface="돋움"/>
                <a:cs typeface="돋움"/>
              </a:rPr>
              <a:t> </a:t>
            </a:r>
            <a:r>
              <a:rPr dirty="0" sz="2800" spc="-10">
                <a:solidFill>
                  <a:srgbClr val="006600"/>
                </a:solidFill>
                <a:latin typeface="Times New Roman"/>
                <a:cs typeface="Times New Roman"/>
              </a:rPr>
              <a:t>w</a:t>
            </a:r>
            <a:r>
              <a:rPr dirty="0" sz="2800" spc="-10">
                <a:solidFill>
                  <a:srgbClr val="006600"/>
                </a:solidFill>
                <a:latin typeface="돋움"/>
                <a:cs typeface="돋움"/>
              </a:rPr>
              <a:t>에</a:t>
            </a:r>
            <a:r>
              <a:rPr dirty="0" sz="2800" spc="-235">
                <a:solidFill>
                  <a:srgbClr val="006600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006600"/>
                </a:solidFill>
                <a:latin typeface="돋움"/>
                <a:cs typeface="돋움"/>
              </a:rPr>
              <a:t>대해서</a:t>
            </a:r>
            <a:r>
              <a:rPr dirty="0" sz="2800" spc="-5">
                <a:solidFill>
                  <a:srgbClr val="006600"/>
                </a:solidFill>
                <a:latin typeface="Times New Roman"/>
                <a:cs typeface="Times New Roman"/>
              </a:rPr>
              <a:t>)</a:t>
            </a:r>
            <a:r>
              <a:rPr dirty="0" sz="2800" spc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6600"/>
                </a:solidFill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marL="1154430" indent="-1141730">
              <a:lnSpc>
                <a:spcPct val="100000"/>
              </a:lnSpc>
              <a:spcBef>
                <a:spcPts val="605"/>
              </a:spcBef>
              <a:buAutoNum type="arabicPeriod" startAt="9"/>
              <a:tabLst>
                <a:tab pos="1154430" algn="l"/>
                <a:tab pos="1155065" algn="l"/>
              </a:tabLst>
            </a:pPr>
            <a:r>
              <a:rPr dirty="0" sz="2800" spc="-5">
                <a:solidFill>
                  <a:srgbClr val="006600"/>
                </a:solidFill>
                <a:latin typeface="Times New Roman"/>
                <a:cs typeface="Times New Roman"/>
              </a:rPr>
              <a:t>if </a:t>
            </a:r>
            <a:r>
              <a:rPr dirty="0" sz="2800">
                <a:solidFill>
                  <a:srgbClr val="006600"/>
                </a:solidFill>
                <a:latin typeface="Times New Roman"/>
                <a:cs typeface="Times New Roman"/>
              </a:rPr>
              <a:t>(</a:t>
            </a:r>
            <a:r>
              <a:rPr dirty="0" sz="2400">
                <a:solidFill>
                  <a:srgbClr val="006600"/>
                </a:solidFill>
                <a:latin typeface="돋움"/>
                <a:cs typeface="돋움"/>
              </a:rPr>
              <a:t>선분 </a:t>
            </a:r>
            <a:r>
              <a:rPr dirty="0" sz="2800">
                <a:solidFill>
                  <a:srgbClr val="006600"/>
                </a:solidFill>
                <a:latin typeface="Times New Roman"/>
                <a:cs typeface="Times New Roman"/>
              </a:rPr>
              <a:t>(v</a:t>
            </a:r>
            <a:r>
              <a:rPr dirty="0" baseline="-21021" sz="2775">
                <a:solidFill>
                  <a:srgbClr val="006600"/>
                </a:solidFill>
                <a:latin typeface="Times New Roman"/>
                <a:cs typeface="Times New Roman"/>
              </a:rPr>
              <a:t>min</a:t>
            </a:r>
            <a:r>
              <a:rPr dirty="0" sz="2800">
                <a:solidFill>
                  <a:srgbClr val="006600"/>
                </a:solidFill>
                <a:latin typeface="Times New Roman"/>
                <a:cs typeface="Times New Roman"/>
              </a:rPr>
              <a:t>, </a:t>
            </a:r>
            <a:r>
              <a:rPr dirty="0" sz="2800" spc="-5">
                <a:solidFill>
                  <a:srgbClr val="006600"/>
                </a:solidFill>
                <a:latin typeface="Times New Roman"/>
                <a:cs typeface="Times New Roman"/>
              </a:rPr>
              <a:t>w)</a:t>
            </a:r>
            <a:r>
              <a:rPr dirty="0" sz="2800" spc="-5">
                <a:solidFill>
                  <a:srgbClr val="006600"/>
                </a:solidFill>
                <a:latin typeface="돋움"/>
                <a:cs typeface="돋움"/>
              </a:rPr>
              <a:t>의 가중치</a:t>
            </a:r>
            <a:r>
              <a:rPr dirty="0" sz="2800" spc="-660">
                <a:solidFill>
                  <a:srgbClr val="006600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006600"/>
                </a:solidFill>
                <a:latin typeface="Times New Roman"/>
                <a:cs typeface="Times New Roman"/>
              </a:rPr>
              <a:t>&lt; </a:t>
            </a:r>
            <a:r>
              <a:rPr dirty="0" sz="2800" spc="-15">
                <a:solidFill>
                  <a:srgbClr val="006600"/>
                </a:solidFill>
                <a:latin typeface="Times New Roman"/>
                <a:cs typeface="Times New Roman"/>
              </a:rPr>
              <a:t>D[w])</a:t>
            </a:r>
            <a:endParaRPr sz="2800">
              <a:latin typeface="Times New Roman"/>
              <a:cs typeface="Times New Roman"/>
            </a:endParaRPr>
          </a:p>
          <a:p>
            <a:pPr marL="1594485" indent="-1581785">
              <a:lnSpc>
                <a:spcPts val="3340"/>
              </a:lnSpc>
              <a:spcBef>
                <a:spcPts val="600"/>
              </a:spcBef>
              <a:buAutoNum type="arabicPeriod" startAt="9"/>
              <a:tabLst>
                <a:tab pos="1594485" algn="l"/>
                <a:tab pos="1595120" algn="l"/>
              </a:tabLst>
            </a:pPr>
            <a:r>
              <a:rPr dirty="0" sz="2800" spc="-5">
                <a:solidFill>
                  <a:srgbClr val="006600"/>
                </a:solidFill>
                <a:latin typeface="Times New Roman"/>
                <a:cs typeface="Times New Roman"/>
              </a:rPr>
              <a:t>D[w]</a:t>
            </a:r>
            <a:r>
              <a:rPr dirty="0" sz="2800" spc="15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6600"/>
                </a:solidFill>
                <a:latin typeface="Times New Roman"/>
                <a:cs typeface="Times New Roman"/>
              </a:rPr>
              <a:t>=</a:t>
            </a:r>
            <a:r>
              <a:rPr dirty="0" sz="280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6600"/>
                </a:solidFill>
                <a:latin typeface="돋움"/>
                <a:cs typeface="돋움"/>
              </a:rPr>
              <a:t>선분</a:t>
            </a:r>
            <a:r>
              <a:rPr dirty="0" sz="2400" spc="-114">
                <a:solidFill>
                  <a:srgbClr val="006600"/>
                </a:solidFill>
                <a:latin typeface="돋움"/>
                <a:cs typeface="돋움"/>
              </a:rPr>
              <a:t> </a:t>
            </a:r>
            <a:r>
              <a:rPr dirty="0" sz="2800">
                <a:solidFill>
                  <a:srgbClr val="006600"/>
                </a:solidFill>
                <a:latin typeface="Times New Roman"/>
                <a:cs typeface="Times New Roman"/>
              </a:rPr>
              <a:t>(v</a:t>
            </a:r>
            <a:r>
              <a:rPr dirty="0" baseline="-21021" sz="2775">
                <a:solidFill>
                  <a:srgbClr val="006600"/>
                </a:solidFill>
                <a:latin typeface="Times New Roman"/>
                <a:cs typeface="Times New Roman"/>
              </a:rPr>
              <a:t>min</a:t>
            </a:r>
            <a:r>
              <a:rPr dirty="0" sz="2800">
                <a:solidFill>
                  <a:srgbClr val="006600"/>
                </a:solidFill>
                <a:latin typeface="Times New Roman"/>
                <a:cs typeface="Times New Roman"/>
              </a:rPr>
              <a:t>,</a:t>
            </a:r>
            <a:r>
              <a:rPr dirty="0" sz="2800" spc="-15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6600"/>
                </a:solidFill>
                <a:latin typeface="Times New Roman"/>
                <a:cs typeface="Times New Roman"/>
              </a:rPr>
              <a:t>w)</a:t>
            </a:r>
            <a:r>
              <a:rPr dirty="0" sz="2800" spc="-5">
                <a:solidFill>
                  <a:srgbClr val="006600"/>
                </a:solidFill>
                <a:latin typeface="돋움"/>
                <a:cs typeface="돋움"/>
              </a:rPr>
              <a:t>의</a:t>
            </a:r>
            <a:r>
              <a:rPr dirty="0" sz="2800" spc="-225">
                <a:solidFill>
                  <a:srgbClr val="006600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006600"/>
                </a:solidFill>
                <a:latin typeface="돋움"/>
                <a:cs typeface="돋움"/>
              </a:rPr>
              <a:t>가중치</a:t>
            </a:r>
            <a:r>
              <a:rPr dirty="0" sz="2800" spc="-229">
                <a:solidFill>
                  <a:srgbClr val="006600"/>
                </a:solidFill>
                <a:latin typeface="돋움"/>
                <a:cs typeface="돋움"/>
              </a:rPr>
              <a:t> 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//</a:t>
            </a:r>
            <a:r>
              <a:rPr dirty="0" sz="2400" spc="-2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D[w]</a:t>
            </a:r>
            <a:r>
              <a:rPr dirty="0" sz="2400" spc="-10">
                <a:solidFill>
                  <a:srgbClr val="0000CC"/>
                </a:solidFill>
                <a:latin typeface="돋움"/>
                <a:cs typeface="돋움"/>
              </a:rPr>
              <a:t>를</a:t>
            </a:r>
            <a:r>
              <a:rPr dirty="0" sz="2400" spc="-175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400">
                <a:solidFill>
                  <a:srgbClr val="0000CC"/>
                </a:solidFill>
                <a:latin typeface="돋움"/>
                <a:cs typeface="돋움"/>
              </a:rPr>
              <a:t>갱신</a:t>
            </a:r>
            <a:endParaRPr sz="2400">
              <a:latin typeface="돋움"/>
              <a:cs typeface="돋움"/>
            </a:endParaRPr>
          </a:p>
          <a:p>
            <a:pPr marL="724535">
              <a:lnSpc>
                <a:spcPts val="3340"/>
              </a:lnSpc>
            </a:pPr>
            <a:r>
              <a:rPr dirty="0" sz="2800" spc="-5">
                <a:solidFill>
                  <a:srgbClr val="006600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632502"/>
            <a:ext cx="5258435" cy="1336040"/>
          </a:xfrm>
          <a:prstGeom prst="rect">
            <a:avLst/>
          </a:prstGeom>
        </p:spPr>
        <p:txBody>
          <a:bodyPr wrap="square" lIns="0" tIns="241300" rIns="0" bIns="0" rtlCol="0" vert="horz">
            <a:spAutoFit/>
          </a:bodyPr>
          <a:lstStyle/>
          <a:p>
            <a:pPr marL="367665">
              <a:lnSpc>
                <a:spcPct val="100000"/>
              </a:lnSpc>
              <a:spcBef>
                <a:spcPts val="1900"/>
              </a:spcBef>
            </a:pPr>
            <a:r>
              <a:rPr dirty="0" sz="2800" spc="-5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800" spc="-5">
                <a:latin typeface="Times New Roman"/>
                <a:cs typeface="Times New Roman"/>
              </a:rPr>
              <a:t>13.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return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//</a:t>
            </a:r>
            <a:r>
              <a:rPr dirty="0" sz="2400" spc="-6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dirty="0" sz="2400">
                <a:solidFill>
                  <a:srgbClr val="0000CC"/>
                </a:solidFill>
                <a:latin typeface="돋움"/>
                <a:cs typeface="돋움"/>
              </a:rPr>
              <a:t>는</a:t>
            </a:r>
            <a:r>
              <a:rPr dirty="0" sz="2400" spc="-215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400">
                <a:solidFill>
                  <a:srgbClr val="0000CC"/>
                </a:solidFill>
                <a:latin typeface="돋움"/>
                <a:cs typeface="돋움"/>
              </a:rPr>
              <a:t>최소</a:t>
            </a:r>
            <a:r>
              <a:rPr dirty="0" sz="2400" spc="-215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400">
                <a:solidFill>
                  <a:srgbClr val="0000CC"/>
                </a:solidFill>
                <a:latin typeface="돋움"/>
                <a:cs typeface="돋움"/>
              </a:rPr>
              <a:t>신장</a:t>
            </a:r>
            <a:r>
              <a:rPr dirty="0" sz="2400" spc="-215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400" spc="-5">
                <a:solidFill>
                  <a:srgbClr val="0000CC"/>
                </a:solidFill>
                <a:latin typeface="돋움"/>
                <a:cs typeface="돋움"/>
              </a:rPr>
              <a:t>트리이다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57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675208"/>
            <a:ext cx="8037830" cy="517779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355600" marR="5715" indent="-3429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1: </a:t>
            </a:r>
            <a:r>
              <a:rPr dirty="0" sz="2800" spc="-5">
                <a:latin typeface="돋움"/>
                <a:cs typeface="돋움"/>
              </a:rPr>
              <a:t>임의로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점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</a:t>
            </a:r>
            <a:r>
              <a:rPr dirty="0" sz="2800" spc="-5">
                <a:latin typeface="돋움"/>
                <a:cs typeface="돋움"/>
              </a:rPr>
              <a:t>를</a:t>
            </a:r>
            <a:r>
              <a:rPr dirty="0" sz="2800" spc="-250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선택하고</a:t>
            </a:r>
            <a:r>
              <a:rPr dirty="0" sz="2800" spc="-10">
                <a:latin typeface="Times New Roman"/>
                <a:cs typeface="Times New Roman"/>
              </a:rPr>
              <a:t>,</a:t>
            </a:r>
            <a:r>
              <a:rPr dirty="0" sz="2800" spc="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D[p]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=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0</a:t>
            </a:r>
            <a:r>
              <a:rPr dirty="0" sz="2800" spc="-5">
                <a:latin typeface="돋움"/>
                <a:cs typeface="돋움"/>
              </a:rPr>
              <a:t>으로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놓는  </a:t>
            </a:r>
            <a:r>
              <a:rPr dirty="0" sz="2800" spc="-5">
                <a:latin typeface="돋움"/>
                <a:cs typeface="돋움"/>
              </a:rPr>
              <a:t>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756285" marR="116839" indent="-287020">
              <a:lnSpc>
                <a:spcPts val="2590"/>
              </a:lnSpc>
              <a:spcBef>
                <a:spcPts val="1205"/>
              </a:spcBef>
            </a:pPr>
            <a:r>
              <a:rPr dirty="0" sz="2400">
                <a:latin typeface="Arial"/>
                <a:cs typeface="Arial"/>
              </a:rPr>
              <a:t>–</a:t>
            </a:r>
            <a:r>
              <a:rPr dirty="0" sz="2400" spc="229">
                <a:latin typeface="Arial"/>
                <a:cs typeface="Arial"/>
              </a:rPr>
              <a:t> </a:t>
            </a:r>
            <a:r>
              <a:rPr dirty="0" sz="2400">
                <a:latin typeface="돋움"/>
                <a:cs typeface="돋움"/>
              </a:rPr>
              <a:t>배열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D[v]: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돋움"/>
                <a:cs typeface="돋움"/>
              </a:rPr>
              <a:t>점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r>
              <a:rPr dirty="0" sz="2400" spc="-5">
                <a:latin typeface="돋움"/>
                <a:cs typeface="돋움"/>
              </a:rPr>
              <a:t>와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돋움"/>
                <a:cs typeface="돋움"/>
              </a:rPr>
              <a:t>에</a:t>
            </a:r>
            <a:r>
              <a:rPr dirty="0" sz="2400" spc="-20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속한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점들을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연결하는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선분들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중  </a:t>
            </a:r>
            <a:r>
              <a:rPr dirty="0" sz="2400" spc="-5">
                <a:latin typeface="돋움"/>
                <a:cs typeface="돋움"/>
              </a:rPr>
              <a:t>에서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최소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가중치를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가진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선분의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가중치를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저장</a:t>
            </a:r>
            <a:endParaRPr sz="2400">
              <a:latin typeface="돋움"/>
              <a:cs typeface="돋움"/>
            </a:endParaRPr>
          </a:p>
          <a:p>
            <a:pPr marL="355600" marR="5080" indent="-342900">
              <a:lnSpc>
                <a:spcPct val="90000"/>
              </a:lnSpc>
              <a:spcBef>
                <a:spcPts val="11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2 ~ </a:t>
            </a:r>
            <a:r>
              <a:rPr dirty="0" sz="2800">
                <a:latin typeface="Times New Roman"/>
                <a:cs typeface="Times New Roman"/>
              </a:rPr>
              <a:t>6: </a:t>
            </a:r>
            <a:r>
              <a:rPr dirty="0" sz="2800" spc="-5">
                <a:latin typeface="돋움"/>
                <a:cs typeface="돋움"/>
              </a:rPr>
              <a:t>시작점 </a:t>
            </a:r>
            <a:r>
              <a:rPr dirty="0" sz="2800" spc="-5">
                <a:latin typeface="Times New Roman"/>
                <a:cs typeface="Times New Roman"/>
              </a:rPr>
              <a:t>p</a:t>
            </a:r>
            <a:r>
              <a:rPr dirty="0" sz="2800" spc="-5">
                <a:latin typeface="돋움"/>
                <a:cs typeface="돋움"/>
              </a:rPr>
              <a:t>와 선분으로 연결된 점 </a:t>
            </a:r>
            <a:r>
              <a:rPr dirty="0" sz="2800" spc="-5">
                <a:latin typeface="Times New Roman"/>
                <a:cs typeface="Times New Roman"/>
              </a:rPr>
              <a:t>v</a:t>
            </a:r>
            <a:r>
              <a:rPr dirty="0" sz="2800" spc="-5">
                <a:latin typeface="돋움"/>
                <a:cs typeface="돋움"/>
              </a:rPr>
              <a:t>의  </a:t>
            </a:r>
            <a:r>
              <a:rPr dirty="0" sz="2800" spc="-10">
                <a:latin typeface="Times New Roman"/>
                <a:cs typeface="Times New Roman"/>
              </a:rPr>
              <a:t>D[v]</a:t>
            </a:r>
            <a:r>
              <a:rPr dirty="0" sz="2800" spc="-10">
                <a:latin typeface="돋움"/>
                <a:cs typeface="돋움"/>
              </a:rPr>
              <a:t>를</a:t>
            </a:r>
            <a:r>
              <a:rPr dirty="0" sz="2800" spc="-20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선분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(p,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v)</a:t>
            </a:r>
            <a:r>
              <a:rPr dirty="0" sz="2800" spc="-5">
                <a:latin typeface="돋움"/>
                <a:cs typeface="돋움"/>
              </a:rPr>
              <a:t>의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가중치로</a:t>
            </a:r>
            <a:r>
              <a:rPr dirty="0" sz="2800" spc="-22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초기화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시키고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점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  </a:t>
            </a:r>
            <a:r>
              <a:rPr dirty="0" sz="2800" spc="-5">
                <a:latin typeface="돋움"/>
                <a:cs typeface="돋움"/>
              </a:rPr>
              <a:t>와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선분으로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연결되지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않은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점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v</a:t>
            </a:r>
            <a:r>
              <a:rPr dirty="0" sz="2800" spc="-5">
                <a:latin typeface="돋움"/>
                <a:cs typeface="돋움"/>
              </a:rPr>
              <a:t>에</a:t>
            </a:r>
            <a:r>
              <a:rPr dirty="0" sz="2800" spc="-25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대해서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D[v]=∞  </a:t>
            </a:r>
            <a:r>
              <a:rPr dirty="0" sz="2800" spc="-5">
                <a:latin typeface="돋움"/>
                <a:cs typeface="돋움"/>
              </a:rPr>
              <a:t>로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놓는다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7: </a:t>
            </a:r>
            <a:r>
              <a:rPr dirty="0" sz="2800" spc="-5" i="1">
                <a:latin typeface="Times New Roman"/>
                <a:cs typeface="Times New Roman"/>
              </a:rPr>
              <a:t>T </a:t>
            </a:r>
            <a:r>
              <a:rPr dirty="0" sz="2800" spc="-5">
                <a:latin typeface="Times New Roman"/>
                <a:cs typeface="Times New Roman"/>
              </a:rPr>
              <a:t>= {p}</a:t>
            </a:r>
            <a:r>
              <a:rPr dirty="0" sz="2800" spc="-5">
                <a:latin typeface="돋움"/>
                <a:cs typeface="돋움"/>
              </a:rPr>
              <a:t>로</a:t>
            </a:r>
            <a:r>
              <a:rPr dirty="0" sz="2800" spc="-22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초기화시킨다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165100" indent="-342900">
              <a:lnSpc>
                <a:spcPct val="90000"/>
              </a:lnSpc>
              <a:spcBef>
                <a:spcPts val="12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8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~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12</a:t>
            </a:r>
            <a:r>
              <a:rPr dirty="0" sz="2800" spc="-5">
                <a:latin typeface="돋움"/>
                <a:cs typeface="돋움"/>
              </a:rPr>
              <a:t>의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while-</a:t>
            </a:r>
            <a:r>
              <a:rPr dirty="0" sz="2800" spc="-5">
                <a:latin typeface="돋움"/>
                <a:cs typeface="돋움"/>
              </a:rPr>
              <a:t>루프는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T</a:t>
            </a:r>
            <a:r>
              <a:rPr dirty="0" sz="2800" spc="-5">
                <a:latin typeface="돋움"/>
                <a:cs typeface="돋움"/>
              </a:rPr>
              <a:t>의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점의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수가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돋움"/>
                <a:cs typeface="돋움"/>
              </a:rPr>
              <a:t>이</a:t>
            </a:r>
            <a:r>
              <a:rPr dirty="0" sz="2800" spc="-25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될  때까지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수행된다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r>
              <a:rPr dirty="0" sz="2800" spc="0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T</a:t>
            </a:r>
            <a:r>
              <a:rPr dirty="0" sz="2800" spc="-5">
                <a:latin typeface="돋움"/>
                <a:cs typeface="돋움"/>
              </a:rPr>
              <a:t>에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속한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점의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수가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돋움"/>
                <a:cs typeface="돋움"/>
              </a:rPr>
              <a:t>이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되면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5" i="1">
                <a:latin typeface="Times New Roman"/>
                <a:cs typeface="Times New Roman"/>
              </a:rPr>
              <a:t>T  </a:t>
            </a:r>
            <a:r>
              <a:rPr dirty="0" sz="2800" spc="-5">
                <a:latin typeface="돋움"/>
                <a:cs typeface="돋움"/>
              </a:rPr>
              <a:t>는 신장</a:t>
            </a:r>
            <a:r>
              <a:rPr dirty="0" sz="2800" spc="-45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트리이다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7880"/>
            <a:ext cx="7976234" cy="3070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1193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9: </a:t>
            </a:r>
            <a:r>
              <a:rPr dirty="0" sz="2800" spc="-5" i="1">
                <a:latin typeface="Times New Roman"/>
                <a:cs typeface="Times New Roman"/>
              </a:rPr>
              <a:t>T</a:t>
            </a:r>
            <a:r>
              <a:rPr dirty="0" sz="2800" spc="-5">
                <a:latin typeface="돋움"/>
                <a:cs typeface="돋움"/>
              </a:rPr>
              <a:t>에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속하지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않은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각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점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v</a:t>
            </a:r>
            <a:r>
              <a:rPr dirty="0" sz="2800" spc="-5">
                <a:latin typeface="돋움"/>
                <a:cs typeface="돋움"/>
              </a:rPr>
              <a:t>에</a:t>
            </a:r>
            <a:r>
              <a:rPr dirty="0" sz="2800" spc="-25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대하여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D[v]</a:t>
            </a:r>
            <a:r>
              <a:rPr dirty="0" sz="2800" spc="-10">
                <a:latin typeface="돋움"/>
                <a:cs typeface="돋움"/>
              </a:rPr>
              <a:t>가  </a:t>
            </a:r>
            <a:r>
              <a:rPr dirty="0" sz="2800" spc="-5">
                <a:latin typeface="돋움"/>
                <a:cs typeface="돋움"/>
              </a:rPr>
              <a:t>최소인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점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</a:t>
            </a:r>
            <a:r>
              <a:rPr dirty="0" baseline="-21021" sz="2775">
                <a:latin typeface="Times New Roman"/>
                <a:cs typeface="Times New Roman"/>
              </a:rPr>
              <a:t>min</a:t>
            </a:r>
            <a:r>
              <a:rPr dirty="0" sz="2800">
                <a:latin typeface="돋움"/>
                <a:cs typeface="돋움"/>
              </a:rPr>
              <a:t>을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찾는다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r>
              <a:rPr dirty="0" sz="2800" spc="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그리고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점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</a:t>
            </a:r>
            <a:r>
              <a:rPr dirty="0" baseline="-21021" sz="2775">
                <a:latin typeface="Times New Roman"/>
                <a:cs typeface="Times New Roman"/>
              </a:rPr>
              <a:t>min</a:t>
            </a:r>
            <a:r>
              <a:rPr dirty="0" sz="2800">
                <a:latin typeface="돋움"/>
                <a:cs typeface="돋움"/>
              </a:rPr>
              <a:t>과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연결된  선분 </a:t>
            </a:r>
            <a:r>
              <a:rPr dirty="0" sz="2800" spc="-5">
                <a:latin typeface="Times New Roman"/>
                <a:cs typeface="Times New Roman"/>
              </a:rPr>
              <a:t>(u, </a:t>
            </a:r>
            <a:r>
              <a:rPr dirty="0" sz="2800">
                <a:latin typeface="Times New Roman"/>
                <a:cs typeface="Times New Roman"/>
              </a:rPr>
              <a:t>v</a:t>
            </a:r>
            <a:r>
              <a:rPr dirty="0" baseline="-21021" sz="2775">
                <a:latin typeface="Times New Roman"/>
                <a:cs typeface="Times New Roman"/>
              </a:rPr>
              <a:t>min</a:t>
            </a:r>
            <a:r>
              <a:rPr dirty="0" sz="2800">
                <a:latin typeface="Times New Roman"/>
                <a:cs typeface="Times New Roman"/>
              </a:rPr>
              <a:t>)</a:t>
            </a:r>
            <a:r>
              <a:rPr dirty="0" sz="2800">
                <a:latin typeface="돋움"/>
                <a:cs typeface="돋움"/>
              </a:rPr>
              <a:t>을 </a:t>
            </a:r>
            <a:r>
              <a:rPr dirty="0" sz="2800" spc="-5" i="1">
                <a:latin typeface="Times New Roman"/>
                <a:cs typeface="Times New Roman"/>
              </a:rPr>
              <a:t>T</a:t>
            </a:r>
            <a:r>
              <a:rPr dirty="0" sz="2800" spc="-5">
                <a:latin typeface="돋움"/>
                <a:cs typeface="돋움"/>
              </a:rPr>
              <a:t>에</a:t>
            </a:r>
            <a:r>
              <a:rPr dirty="0" sz="2800" spc="-70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추가한다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119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 spc="-5">
                <a:latin typeface="돋움"/>
                <a:cs typeface="돋움"/>
              </a:rPr>
              <a:t>단</a:t>
            </a:r>
            <a:r>
              <a:rPr dirty="0" sz="2400" spc="-5">
                <a:latin typeface="Times New Roman"/>
                <a:cs typeface="Times New Roman"/>
              </a:rPr>
              <a:t>, u</a:t>
            </a:r>
            <a:r>
              <a:rPr dirty="0" sz="2400" spc="-5">
                <a:latin typeface="돋움"/>
                <a:cs typeface="돋움"/>
              </a:rPr>
              <a:t>는</a:t>
            </a:r>
            <a:r>
              <a:rPr dirty="0" sz="2400" spc="-204">
                <a:latin typeface="돋움"/>
                <a:cs typeface="돋움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돋움"/>
                <a:cs typeface="돋움"/>
              </a:rPr>
              <a:t>에</a:t>
            </a:r>
            <a:r>
              <a:rPr dirty="0" sz="2400" spc="-204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속한</a:t>
            </a:r>
            <a:r>
              <a:rPr dirty="0" sz="2400" spc="-204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점이고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돋움"/>
                <a:cs typeface="돋움"/>
              </a:rPr>
              <a:t>선분</a:t>
            </a:r>
            <a:r>
              <a:rPr dirty="0" sz="2400" spc="-204">
                <a:latin typeface="돋움"/>
                <a:cs typeface="돋움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(u, </a:t>
            </a:r>
            <a:r>
              <a:rPr dirty="0" sz="2400" spc="-10">
                <a:latin typeface="Times New Roman"/>
                <a:cs typeface="Times New Roman"/>
              </a:rPr>
              <a:t>v</a:t>
            </a:r>
            <a:r>
              <a:rPr dirty="0" baseline="-20833" sz="2400" spc="-15">
                <a:latin typeface="Times New Roman"/>
                <a:cs typeface="Times New Roman"/>
              </a:rPr>
              <a:t>min</a:t>
            </a:r>
            <a:r>
              <a:rPr dirty="0" sz="2400" spc="-10">
                <a:latin typeface="Times New Roman"/>
                <a:cs typeface="Times New Roman"/>
              </a:rPr>
              <a:t>)</a:t>
            </a:r>
            <a:r>
              <a:rPr dirty="0" sz="2400" spc="-10">
                <a:latin typeface="돋움"/>
                <a:cs typeface="돋움"/>
              </a:rPr>
              <a:t>이</a:t>
            </a:r>
            <a:r>
              <a:rPr dirty="0" sz="2400" spc="-165">
                <a:latin typeface="돋움"/>
                <a:cs typeface="돋움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돋움"/>
                <a:cs typeface="돋움"/>
              </a:rPr>
              <a:t>에</a:t>
            </a:r>
            <a:r>
              <a:rPr dirty="0" sz="2400" spc="-195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추가된다</a:t>
            </a:r>
            <a:endParaRPr sz="2400">
              <a:latin typeface="돋움"/>
              <a:cs typeface="돋움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돋움"/>
                <a:cs typeface="돋움"/>
              </a:rPr>
              <a:t>는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것은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점</a:t>
            </a:r>
            <a:r>
              <a:rPr dirty="0" sz="2400" spc="-204">
                <a:latin typeface="돋움"/>
                <a:cs typeface="돋움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</a:t>
            </a:r>
            <a:r>
              <a:rPr dirty="0" baseline="-20833" sz="2400" spc="-15">
                <a:latin typeface="Times New Roman"/>
                <a:cs typeface="Times New Roman"/>
              </a:rPr>
              <a:t>min</a:t>
            </a:r>
            <a:r>
              <a:rPr dirty="0" sz="2400" spc="-10">
                <a:latin typeface="돋움"/>
                <a:cs typeface="돋움"/>
              </a:rPr>
              <a:t>도</a:t>
            </a:r>
            <a:r>
              <a:rPr dirty="0" sz="2400" spc="-175">
                <a:latin typeface="돋움"/>
                <a:cs typeface="돋움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돋움"/>
                <a:cs typeface="돋움"/>
              </a:rPr>
              <a:t>에</a:t>
            </a:r>
            <a:r>
              <a:rPr dirty="0" sz="2400" spc="-19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추가되는</a:t>
            </a:r>
            <a:r>
              <a:rPr dirty="0" sz="2400" spc="-204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것이다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11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>
                <a:latin typeface="돋움"/>
                <a:cs typeface="돋움"/>
              </a:rPr>
              <a:t>다음그림에서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D[v]</a:t>
            </a:r>
            <a:r>
              <a:rPr dirty="0" sz="2400" spc="-5">
                <a:latin typeface="돋움"/>
                <a:cs typeface="돋움"/>
              </a:rPr>
              <a:t>에는</a:t>
            </a:r>
            <a:r>
              <a:rPr dirty="0" sz="2400" spc="-190">
                <a:latin typeface="돋움"/>
                <a:cs typeface="돋움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10,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7,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15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돋움"/>
                <a:cs typeface="돋움"/>
              </a:rPr>
              <a:t>중에서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최소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가중치인</a:t>
            </a:r>
            <a:endParaRPr sz="2400">
              <a:latin typeface="돋움"/>
              <a:cs typeface="돋움"/>
            </a:endParaRPr>
          </a:p>
          <a:p>
            <a:pPr marL="756285">
              <a:lnSpc>
                <a:spcPct val="100000"/>
              </a:lnSpc>
            </a:pP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7</a:t>
            </a:r>
            <a:r>
              <a:rPr dirty="0" sz="2400" spc="-5">
                <a:latin typeface="돋움"/>
                <a:cs typeface="돋움"/>
              </a:rPr>
              <a:t>이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저장된다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74896" y="4018290"/>
            <a:ext cx="1866900" cy="2115185"/>
          </a:xfrm>
          <a:custGeom>
            <a:avLst/>
            <a:gdLst/>
            <a:ahLst/>
            <a:cxnLst/>
            <a:rect l="l" t="t" r="r" b="b"/>
            <a:pathLst>
              <a:path w="1866900" h="2115185">
                <a:moveTo>
                  <a:pt x="607359" y="0"/>
                </a:moveTo>
                <a:lnTo>
                  <a:pt x="549170" y="3612"/>
                </a:lnTo>
                <a:lnTo>
                  <a:pt x="501043" y="20563"/>
                </a:lnTo>
                <a:lnTo>
                  <a:pt x="462640" y="50217"/>
                </a:lnTo>
                <a:lnTo>
                  <a:pt x="423892" y="95354"/>
                </a:lnTo>
                <a:lnTo>
                  <a:pt x="385098" y="154541"/>
                </a:lnTo>
                <a:lnTo>
                  <a:pt x="365777" y="188953"/>
                </a:lnTo>
                <a:lnTo>
                  <a:pt x="346557" y="226339"/>
                </a:lnTo>
                <a:lnTo>
                  <a:pt x="327473" y="266520"/>
                </a:lnTo>
                <a:lnTo>
                  <a:pt x="308564" y="309315"/>
                </a:lnTo>
                <a:lnTo>
                  <a:pt x="289867" y="354545"/>
                </a:lnTo>
                <a:lnTo>
                  <a:pt x="271418" y="402032"/>
                </a:lnTo>
                <a:lnTo>
                  <a:pt x="253256" y="451594"/>
                </a:lnTo>
                <a:lnTo>
                  <a:pt x="235418" y="503054"/>
                </a:lnTo>
                <a:lnTo>
                  <a:pt x="217940" y="556231"/>
                </a:lnTo>
                <a:lnTo>
                  <a:pt x="200860" y="610946"/>
                </a:lnTo>
                <a:lnTo>
                  <a:pt x="184215" y="667020"/>
                </a:lnTo>
                <a:lnTo>
                  <a:pt x="168042" y="724273"/>
                </a:lnTo>
                <a:lnTo>
                  <a:pt x="152379" y="782526"/>
                </a:lnTo>
                <a:lnTo>
                  <a:pt x="137263" y="841598"/>
                </a:lnTo>
                <a:lnTo>
                  <a:pt x="122730" y="901312"/>
                </a:lnTo>
                <a:lnTo>
                  <a:pt x="108819" y="961486"/>
                </a:lnTo>
                <a:lnTo>
                  <a:pt x="95566" y="1021943"/>
                </a:lnTo>
                <a:lnTo>
                  <a:pt x="83009" y="1082501"/>
                </a:lnTo>
                <a:lnTo>
                  <a:pt x="71184" y="1142983"/>
                </a:lnTo>
                <a:lnTo>
                  <a:pt x="60130" y="1203208"/>
                </a:lnTo>
                <a:lnTo>
                  <a:pt x="49883" y="1262997"/>
                </a:lnTo>
                <a:lnTo>
                  <a:pt x="40480" y="1322171"/>
                </a:lnTo>
                <a:lnTo>
                  <a:pt x="31959" y="1380549"/>
                </a:lnTo>
                <a:lnTo>
                  <a:pt x="24357" y="1437953"/>
                </a:lnTo>
                <a:lnTo>
                  <a:pt x="17711" y="1494203"/>
                </a:lnTo>
                <a:lnTo>
                  <a:pt x="12059" y="1549120"/>
                </a:lnTo>
                <a:lnTo>
                  <a:pt x="7437" y="1602524"/>
                </a:lnTo>
                <a:lnTo>
                  <a:pt x="3883" y="1654236"/>
                </a:lnTo>
                <a:lnTo>
                  <a:pt x="1434" y="1704076"/>
                </a:lnTo>
                <a:lnTo>
                  <a:pt x="138" y="1751453"/>
                </a:lnTo>
                <a:lnTo>
                  <a:pt x="0" y="1797424"/>
                </a:lnTo>
                <a:lnTo>
                  <a:pt x="1095" y="1840673"/>
                </a:lnTo>
                <a:lnTo>
                  <a:pt x="3432" y="1881131"/>
                </a:lnTo>
                <a:lnTo>
                  <a:pt x="12029" y="1953761"/>
                </a:lnTo>
                <a:lnTo>
                  <a:pt x="26088" y="2013880"/>
                </a:lnTo>
                <a:lnTo>
                  <a:pt x="45907" y="2060052"/>
                </a:lnTo>
                <a:lnTo>
                  <a:pt x="71783" y="2090841"/>
                </a:lnTo>
                <a:lnTo>
                  <a:pt x="108361" y="2108296"/>
                </a:lnTo>
                <a:lnTo>
                  <a:pt x="157973" y="2114936"/>
                </a:lnTo>
                <a:lnTo>
                  <a:pt x="187253" y="2114435"/>
                </a:lnTo>
                <a:lnTo>
                  <a:pt x="253932" y="2106260"/>
                </a:lnTo>
                <a:lnTo>
                  <a:pt x="330332" y="2089145"/>
                </a:lnTo>
                <a:lnTo>
                  <a:pt x="371793" y="2077459"/>
                </a:lnTo>
                <a:lnTo>
                  <a:pt x="415128" y="2063838"/>
                </a:lnTo>
                <a:lnTo>
                  <a:pt x="460260" y="2048347"/>
                </a:lnTo>
                <a:lnTo>
                  <a:pt x="506995" y="2031090"/>
                </a:lnTo>
                <a:lnTo>
                  <a:pt x="555165" y="2012160"/>
                </a:lnTo>
                <a:lnTo>
                  <a:pt x="604606" y="1991650"/>
                </a:lnTo>
                <a:lnTo>
                  <a:pt x="655152" y="1969655"/>
                </a:lnTo>
                <a:lnTo>
                  <a:pt x="706638" y="1946268"/>
                </a:lnTo>
                <a:lnTo>
                  <a:pt x="758897" y="1921582"/>
                </a:lnTo>
                <a:lnTo>
                  <a:pt x="811764" y="1895692"/>
                </a:lnTo>
                <a:lnTo>
                  <a:pt x="865073" y="1868691"/>
                </a:lnTo>
                <a:lnTo>
                  <a:pt x="918659" y="1840673"/>
                </a:lnTo>
                <a:lnTo>
                  <a:pt x="972356" y="1811732"/>
                </a:lnTo>
                <a:lnTo>
                  <a:pt x="1025998" y="1781961"/>
                </a:lnTo>
                <a:lnTo>
                  <a:pt x="1079419" y="1751453"/>
                </a:lnTo>
                <a:lnTo>
                  <a:pt x="1132455" y="1720304"/>
                </a:lnTo>
                <a:lnTo>
                  <a:pt x="1184939" y="1688605"/>
                </a:lnTo>
                <a:lnTo>
                  <a:pt x="1236705" y="1656452"/>
                </a:lnTo>
                <a:lnTo>
                  <a:pt x="1287589" y="1623937"/>
                </a:lnTo>
                <a:lnTo>
                  <a:pt x="1337424" y="1591154"/>
                </a:lnTo>
                <a:lnTo>
                  <a:pt x="1386044" y="1558198"/>
                </a:lnTo>
                <a:lnTo>
                  <a:pt x="1433284" y="1525161"/>
                </a:lnTo>
                <a:lnTo>
                  <a:pt x="1478979" y="1492137"/>
                </a:lnTo>
                <a:lnTo>
                  <a:pt x="1522962" y="1459221"/>
                </a:lnTo>
                <a:lnTo>
                  <a:pt x="1565068" y="1426505"/>
                </a:lnTo>
                <a:lnTo>
                  <a:pt x="1605131" y="1394084"/>
                </a:lnTo>
                <a:lnTo>
                  <a:pt x="1642986" y="1362051"/>
                </a:lnTo>
                <a:lnTo>
                  <a:pt x="1678467" y="1330500"/>
                </a:lnTo>
                <a:lnTo>
                  <a:pt x="1711408" y="1299524"/>
                </a:lnTo>
                <a:lnTo>
                  <a:pt x="1741644" y="1269218"/>
                </a:lnTo>
                <a:lnTo>
                  <a:pt x="1769008" y="1239674"/>
                </a:lnTo>
                <a:lnTo>
                  <a:pt x="1814462" y="1183250"/>
                </a:lnTo>
                <a:lnTo>
                  <a:pt x="1846443" y="1131002"/>
                </a:lnTo>
                <a:lnTo>
                  <a:pt x="1863626" y="1083680"/>
                </a:lnTo>
                <a:lnTo>
                  <a:pt x="1866708" y="1058351"/>
                </a:lnTo>
                <a:lnTo>
                  <a:pt x="1865850" y="1031291"/>
                </a:lnTo>
                <a:lnTo>
                  <a:pt x="1852977" y="972497"/>
                </a:lnTo>
                <a:lnTo>
                  <a:pt x="1826330" y="908337"/>
                </a:lnTo>
                <a:lnTo>
                  <a:pt x="1808255" y="874570"/>
                </a:lnTo>
                <a:lnTo>
                  <a:pt x="1787234" y="839851"/>
                </a:lnTo>
                <a:lnTo>
                  <a:pt x="1763431" y="804311"/>
                </a:lnTo>
                <a:lnTo>
                  <a:pt x="1737013" y="768078"/>
                </a:lnTo>
                <a:lnTo>
                  <a:pt x="1708144" y="731284"/>
                </a:lnTo>
                <a:lnTo>
                  <a:pt x="1676991" y="694057"/>
                </a:lnTo>
                <a:lnTo>
                  <a:pt x="1643719" y="656528"/>
                </a:lnTo>
                <a:lnTo>
                  <a:pt x="1608493" y="618827"/>
                </a:lnTo>
                <a:lnTo>
                  <a:pt x="1571478" y="581083"/>
                </a:lnTo>
                <a:lnTo>
                  <a:pt x="1532842" y="543427"/>
                </a:lnTo>
                <a:lnTo>
                  <a:pt x="1492748" y="505988"/>
                </a:lnTo>
                <a:lnTo>
                  <a:pt x="1451363" y="468896"/>
                </a:lnTo>
                <a:lnTo>
                  <a:pt x="1408852" y="432281"/>
                </a:lnTo>
                <a:lnTo>
                  <a:pt x="1365380" y="396273"/>
                </a:lnTo>
                <a:lnTo>
                  <a:pt x="1321114" y="361002"/>
                </a:lnTo>
                <a:lnTo>
                  <a:pt x="1276218" y="326598"/>
                </a:lnTo>
                <a:lnTo>
                  <a:pt x="1230858" y="293190"/>
                </a:lnTo>
                <a:lnTo>
                  <a:pt x="1185200" y="260909"/>
                </a:lnTo>
                <a:lnTo>
                  <a:pt x="1139409" y="229885"/>
                </a:lnTo>
                <a:lnTo>
                  <a:pt x="1093651" y="200247"/>
                </a:lnTo>
                <a:lnTo>
                  <a:pt x="1048092" y="172124"/>
                </a:lnTo>
                <a:lnTo>
                  <a:pt x="1002895" y="145648"/>
                </a:lnTo>
                <a:lnTo>
                  <a:pt x="958229" y="120948"/>
                </a:lnTo>
                <a:lnTo>
                  <a:pt x="914257" y="98154"/>
                </a:lnTo>
                <a:lnTo>
                  <a:pt x="871145" y="77396"/>
                </a:lnTo>
                <a:lnTo>
                  <a:pt x="829060" y="58803"/>
                </a:lnTo>
                <a:lnTo>
                  <a:pt x="788165" y="42506"/>
                </a:lnTo>
                <a:lnTo>
                  <a:pt x="748628" y="28634"/>
                </a:lnTo>
                <a:lnTo>
                  <a:pt x="710613" y="17318"/>
                </a:lnTo>
                <a:lnTo>
                  <a:pt x="639813" y="2871"/>
                </a:lnTo>
                <a:lnTo>
                  <a:pt x="607359" y="0"/>
                </a:lnTo>
                <a:close/>
              </a:path>
            </a:pathLst>
          </a:custGeom>
          <a:solidFill>
            <a:srgbClr val="DBEDF4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74896" y="4018290"/>
            <a:ext cx="1866900" cy="2115185"/>
          </a:xfrm>
          <a:custGeom>
            <a:avLst/>
            <a:gdLst/>
            <a:ahLst/>
            <a:cxnLst/>
            <a:rect l="l" t="t" r="r" b="b"/>
            <a:pathLst>
              <a:path w="1866900" h="2115185">
                <a:moveTo>
                  <a:pt x="71783" y="2090841"/>
                </a:moveTo>
                <a:lnTo>
                  <a:pt x="45907" y="2060052"/>
                </a:lnTo>
                <a:lnTo>
                  <a:pt x="26088" y="2013880"/>
                </a:lnTo>
                <a:lnTo>
                  <a:pt x="12029" y="1953761"/>
                </a:lnTo>
                <a:lnTo>
                  <a:pt x="3432" y="1881131"/>
                </a:lnTo>
                <a:lnTo>
                  <a:pt x="1089" y="1840572"/>
                </a:lnTo>
                <a:lnTo>
                  <a:pt x="0" y="1797424"/>
                </a:lnTo>
                <a:lnTo>
                  <a:pt x="127" y="1751865"/>
                </a:lnTo>
                <a:lnTo>
                  <a:pt x="1434" y="1704076"/>
                </a:lnTo>
                <a:lnTo>
                  <a:pt x="3883" y="1654236"/>
                </a:lnTo>
                <a:lnTo>
                  <a:pt x="7437" y="1602524"/>
                </a:lnTo>
                <a:lnTo>
                  <a:pt x="12059" y="1549120"/>
                </a:lnTo>
                <a:lnTo>
                  <a:pt x="17711" y="1494203"/>
                </a:lnTo>
                <a:lnTo>
                  <a:pt x="24357" y="1437953"/>
                </a:lnTo>
                <a:lnTo>
                  <a:pt x="31959" y="1380549"/>
                </a:lnTo>
                <a:lnTo>
                  <a:pt x="40480" y="1322171"/>
                </a:lnTo>
                <a:lnTo>
                  <a:pt x="49883" y="1262997"/>
                </a:lnTo>
                <a:lnTo>
                  <a:pt x="60130" y="1203208"/>
                </a:lnTo>
                <a:lnTo>
                  <a:pt x="71184" y="1142983"/>
                </a:lnTo>
                <a:lnTo>
                  <a:pt x="83009" y="1082501"/>
                </a:lnTo>
                <a:lnTo>
                  <a:pt x="95566" y="1021943"/>
                </a:lnTo>
                <a:lnTo>
                  <a:pt x="108819" y="961486"/>
                </a:lnTo>
                <a:lnTo>
                  <a:pt x="122730" y="901312"/>
                </a:lnTo>
                <a:lnTo>
                  <a:pt x="137263" y="841598"/>
                </a:lnTo>
                <a:lnTo>
                  <a:pt x="152379" y="782526"/>
                </a:lnTo>
                <a:lnTo>
                  <a:pt x="168042" y="724273"/>
                </a:lnTo>
                <a:lnTo>
                  <a:pt x="184215" y="667020"/>
                </a:lnTo>
                <a:lnTo>
                  <a:pt x="200860" y="610946"/>
                </a:lnTo>
                <a:lnTo>
                  <a:pt x="217940" y="556231"/>
                </a:lnTo>
                <a:lnTo>
                  <a:pt x="235418" y="503054"/>
                </a:lnTo>
                <a:lnTo>
                  <a:pt x="253256" y="451594"/>
                </a:lnTo>
                <a:lnTo>
                  <a:pt x="271418" y="402032"/>
                </a:lnTo>
                <a:lnTo>
                  <a:pt x="289867" y="354545"/>
                </a:lnTo>
                <a:lnTo>
                  <a:pt x="308564" y="309315"/>
                </a:lnTo>
                <a:lnTo>
                  <a:pt x="327473" y="266520"/>
                </a:lnTo>
                <a:lnTo>
                  <a:pt x="346557" y="226339"/>
                </a:lnTo>
                <a:lnTo>
                  <a:pt x="365777" y="188953"/>
                </a:lnTo>
                <a:lnTo>
                  <a:pt x="385098" y="154541"/>
                </a:lnTo>
                <a:lnTo>
                  <a:pt x="423892" y="95354"/>
                </a:lnTo>
                <a:lnTo>
                  <a:pt x="462640" y="50217"/>
                </a:lnTo>
                <a:lnTo>
                  <a:pt x="501043" y="20563"/>
                </a:lnTo>
                <a:lnTo>
                  <a:pt x="549170" y="3612"/>
                </a:lnTo>
                <a:lnTo>
                  <a:pt x="607359" y="0"/>
                </a:lnTo>
                <a:lnTo>
                  <a:pt x="639813" y="2871"/>
                </a:lnTo>
                <a:lnTo>
                  <a:pt x="710613" y="17318"/>
                </a:lnTo>
                <a:lnTo>
                  <a:pt x="748628" y="28634"/>
                </a:lnTo>
                <a:lnTo>
                  <a:pt x="788165" y="42506"/>
                </a:lnTo>
                <a:lnTo>
                  <a:pt x="829060" y="58803"/>
                </a:lnTo>
                <a:lnTo>
                  <a:pt x="871145" y="77396"/>
                </a:lnTo>
                <a:lnTo>
                  <a:pt x="914257" y="98154"/>
                </a:lnTo>
                <a:lnTo>
                  <a:pt x="958229" y="120948"/>
                </a:lnTo>
                <a:lnTo>
                  <a:pt x="1002895" y="145648"/>
                </a:lnTo>
                <a:lnTo>
                  <a:pt x="1048092" y="172124"/>
                </a:lnTo>
                <a:lnTo>
                  <a:pt x="1093651" y="200247"/>
                </a:lnTo>
                <a:lnTo>
                  <a:pt x="1139409" y="229885"/>
                </a:lnTo>
                <a:lnTo>
                  <a:pt x="1185200" y="260909"/>
                </a:lnTo>
                <a:lnTo>
                  <a:pt x="1230858" y="293190"/>
                </a:lnTo>
                <a:lnTo>
                  <a:pt x="1276218" y="326598"/>
                </a:lnTo>
                <a:lnTo>
                  <a:pt x="1321114" y="361002"/>
                </a:lnTo>
                <a:lnTo>
                  <a:pt x="1365380" y="396273"/>
                </a:lnTo>
                <a:lnTo>
                  <a:pt x="1408852" y="432281"/>
                </a:lnTo>
                <a:lnTo>
                  <a:pt x="1451363" y="468896"/>
                </a:lnTo>
                <a:lnTo>
                  <a:pt x="1492748" y="505988"/>
                </a:lnTo>
                <a:lnTo>
                  <a:pt x="1532842" y="543427"/>
                </a:lnTo>
                <a:lnTo>
                  <a:pt x="1571478" y="581083"/>
                </a:lnTo>
                <a:lnTo>
                  <a:pt x="1608493" y="618827"/>
                </a:lnTo>
                <a:lnTo>
                  <a:pt x="1643719" y="656528"/>
                </a:lnTo>
                <a:lnTo>
                  <a:pt x="1676991" y="694057"/>
                </a:lnTo>
                <a:lnTo>
                  <a:pt x="1708144" y="731284"/>
                </a:lnTo>
                <a:lnTo>
                  <a:pt x="1737013" y="768078"/>
                </a:lnTo>
                <a:lnTo>
                  <a:pt x="1763431" y="804311"/>
                </a:lnTo>
                <a:lnTo>
                  <a:pt x="1787234" y="839851"/>
                </a:lnTo>
                <a:lnTo>
                  <a:pt x="1808255" y="874570"/>
                </a:lnTo>
                <a:lnTo>
                  <a:pt x="1826330" y="908337"/>
                </a:lnTo>
                <a:lnTo>
                  <a:pt x="1852977" y="972497"/>
                </a:lnTo>
                <a:lnTo>
                  <a:pt x="1865850" y="1031291"/>
                </a:lnTo>
                <a:lnTo>
                  <a:pt x="1866708" y="1058351"/>
                </a:lnTo>
                <a:lnTo>
                  <a:pt x="1863626" y="1083680"/>
                </a:lnTo>
                <a:lnTo>
                  <a:pt x="1846443" y="1131002"/>
                </a:lnTo>
                <a:lnTo>
                  <a:pt x="1814462" y="1183250"/>
                </a:lnTo>
                <a:lnTo>
                  <a:pt x="1769008" y="1239674"/>
                </a:lnTo>
                <a:lnTo>
                  <a:pt x="1741644" y="1269218"/>
                </a:lnTo>
                <a:lnTo>
                  <a:pt x="1711408" y="1299524"/>
                </a:lnTo>
                <a:lnTo>
                  <a:pt x="1678467" y="1330500"/>
                </a:lnTo>
                <a:lnTo>
                  <a:pt x="1642986" y="1362051"/>
                </a:lnTo>
                <a:lnTo>
                  <a:pt x="1605131" y="1394084"/>
                </a:lnTo>
                <a:lnTo>
                  <a:pt x="1565068" y="1426505"/>
                </a:lnTo>
                <a:lnTo>
                  <a:pt x="1522962" y="1459221"/>
                </a:lnTo>
                <a:lnTo>
                  <a:pt x="1478979" y="1492137"/>
                </a:lnTo>
                <a:lnTo>
                  <a:pt x="1433284" y="1525161"/>
                </a:lnTo>
                <a:lnTo>
                  <a:pt x="1386044" y="1558198"/>
                </a:lnTo>
                <a:lnTo>
                  <a:pt x="1337424" y="1591154"/>
                </a:lnTo>
                <a:lnTo>
                  <a:pt x="1287589" y="1623937"/>
                </a:lnTo>
                <a:lnTo>
                  <a:pt x="1236705" y="1656452"/>
                </a:lnTo>
                <a:lnTo>
                  <a:pt x="1184939" y="1688605"/>
                </a:lnTo>
                <a:lnTo>
                  <a:pt x="1132455" y="1720304"/>
                </a:lnTo>
                <a:lnTo>
                  <a:pt x="1079419" y="1751453"/>
                </a:lnTo>
                <a:lnTo>
                  <a:pt x="1025998" y="1781961"/>
                </a:lnTo>
                <a:lnTo>
                  <a:pt x="972356" y="1811732"/>
                </a:lnTo>
                <a:lnTo>
                  <a:pt x="918659" y="1840673"/>
                </a:lnTo>
                <a:lnTo>
                  <a:pt x="865073" y="1868691"/>
                </a:lnTo>
                <a:lnTo>
                  <a:pt x="811764" y="1895692"/>
                </a:lnTo>
                <a:lnTo>
                  <a:pt x="758897" y="1921582"/>
                </a:lnTo>
                <a:lnTo>
                  <a:pt x="706638" y="1946268"/>
                </a:lnTo>
                <a:lnTo>
                  <a:pt x="655152" y="1969655"/>
                </a:lnTo>
                <a:lnTo>
                  <a:pt x="604606" y="1991650"/>
                </a:lnTo>
                <a:lnTo>
                  <a:pt x="555165" y="2012160"/>
                </a:lnTo>
                <a:lnTo>
                  <a:pt x="506995" y="2031090"/>
                </a:lnTo>
                <a:lnTo>
                  <a:pt x="460260" y="2048347"/>
                </a:lnTo>
                <a:lnTo>
                  <a:pt x="415128" y="2063838"/>
                </a:lnTo>
                <a:lnTo>
                  <a:pt x="371763" y="2077468"/>
                </a:lnTo>
                <a:lnTo>
                  <a:pt x="330332" y="2089145"/>
                </a:lnTo>
                <a:lnTo>
                  <a:pt x="291000" y="2098773"/>
                </a:lnTo>
                <a:lnTo>
                  <a:pt x="219294" y="2111512"/>
                </a:lnTo>
                <a:lnTo>
                  <a:pt x="157973" y="2114936"/>
                </a:lnTo>
                <a:lnTo>
                  <a:pt x="131620" y="2112921"/>
                </a:lnTo>
                <a:lnTo>
                  <a:pt x="108361" y="2108296"/>
                </a:lnTo>
                <a:lnTo>
                  <a:pt x="88360" y="2100967"/>
                </a:lnTo>
                <a:lnTo>
                  <a:pt x="71783" y="209084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66872" y="4357115"/>
            <a:ext cx="128016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52088" y="5039867"/>
            <a:ext cx="128015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62072" y="5652515"/>
            <a:ext cx="128016" cy="128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25440" y="5478779"/>
            <a:ext cx="128015" cy="1280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69741" y="4458461"/>
            <a:ext cx="509270" cy="606425"/>
          </a:xfrm>
          <a:custGeom>
            <a:avLst/>
            <a:gdLst/>
            <a:ahLst/>
            <a:cxnLst/>
            <a:rect l="l" t="t" r="r" b="b"/>
            <a:pathLst>
              <a:path w="509270" h="606425">
                <a:moveTo>
                  <a:pt x="0" y="0"/>
                </a:moveTo>
                <a:lnTo>
                  <a:pt x="508888" y="60629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64942" y="5141214"/>
            <a:ext cx="814069" cy="536575"/>
          </a:xfrm>
          <a:custGeom>
            <a:avLst/>
            <a:gdLst/>
            <a:ahLst/>
            <a:cxnLst/>
            <a:rect l="l" t="t" r="r" b="b"/>
            <a:pathLst>
              <a:path w="814070" h="536575">
                <a:moveTo>
                  <a:pt x="813688" y="0"/>
                </a:moveTo>
                <a:lnTo>
                  <a:pt x="0" y="53630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70197" y="5103114"/>
            <a:ext cx="1565910" cy="438784"/>
          </a:xfrm>
          <a:custGeom>
            <a:avLst/>
            <a:gdLst/>
            <a:ahLst/>
            <a:cxnLst/>
            <a:rect l="l" t="t" r="r" b="b"/>
            <a:pathLst>
              <a:path w="1565910" h="438785">
                <a:moveTo>
                  <a:pt x="0" y="0"/>
                </a:moveTo>
                <a:lnTo>
                  <a:pt x="1565402" y="438785"/>
                </a:lnTo>
              </a:path>
            </a:pathLst>
          </a:custGeom>
          <a:ln w="28956">
            <a:solidFill>
              <a:srgbClr val="0000CC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79420" y="5541264"/>
            <a:ext cx="2455545" cy="173990"/>
          </a:xfrm>
          <a:custGeom>
            <a:avLst/>
            <a:gdLst/>
            <a:ahLst/>
            <a:cxnLst/>
            <a:rect l="l" t="t" r="r" b="b"/>
            <a:pathLst>
              <a:path w="2455545" h="173989">
                <a:moveTo>
                  <a:pt x="0" y="173939"/>
                </a:moveTo>
                <a:lnTo>
                  <a:pt x="2455418" y="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79035" y="4008120"/>
            <a:ext cx="126491" cy="1280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924936" y="4750054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5" b="1">
                <a:latin typeface="바탕"/>
                <a:cs typeface="바탕"/>
              </a:rPr>
              <a:t>T</a:t>
            </a:r>
            <a:endParaRPr sz="2400">
              <a:latin typeface="바탕"/>
              <a:cs typeface="바탕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84220" y="4419600"/>
            <a:ext cx="2150745" cy="1121410"/>
          </a:xfrm>
          <a:custGeom>
            <a:avLst/>
            <a:gdLst/>
            <a:ahLst/>
            <a:cxnLst/>
            <a:rect l="l" t="t" r="r" b="b"/>
            <a:pathLst>
              <a:path w="2150745" h="1121410">
                <a:moveTo>
                  <a:pt x="0" y="0"/>
                </a:moveTo>
                <a:lnTo>
                  <a:pt x="2150617" y="112141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20339" y="5298947"/>
            <a:ext cx="128016" cy="1264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85110" y="5426202"/>
            <a:ext cx="104139" cy="251460"/>
          </a:xfrm>
          <a:custGeom>
            <a:avLst/>
            <a:gdLst/>
            <a:ahLst/>
            <a:cxnLst/>
            <a:rect l="l" t="t" r="r" b="b"/>
            <a:pathLst>
              <a:path w="104139" h="251460">
                <a:moveTo>
                  <a:pt x="0" y="0"/>
                </a:moveTo>
                <a:lnTo>
                  <a:pt x="103631" y="25137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620895" y="4857115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0"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85284" y="5196803"/>
            <a:ext cx="308610" cy="74549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530"/>
              </a:spcBef>
            </a:pP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000">
                <a:latin typeface="Times New Roman"/>
                <a:cs typeface="Times New Roman"/>
              </a:rPr>
              <a:t>15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57876" y="5712967"/>
            <a:ext cx="9036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D[v] =</a:t>
            </a:r>
            <a:r>
              <a:rPr dirty="0" sz="2000" spc="-10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53583" y="5114671"/>
            <a:ext cx="1714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5" b="1">
                <a:latin typeface="바탕"/>
                <a:cs typeface="바탕"/>
              </a:rPr>
              <a:t>v</a:t>
            </a:r>
            <a:endParaRPr sz="2000">
              <a:latin typeface="바탕"/>
              <a:cs typeface="바탕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68467" y="4521708"/>
            <a:ext cx="128015" cy="1264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998464" y="4250435"/>
            <a:ext cx="128015" cy="1264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126479" y="4957571"/>
            <a:ext cx="128015" cy="1280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768596" y="6123432"/>
            <a:ext cx="128015" cy="1280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57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717880"/>
            <a:ext cx="7842250" cy="3089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10 ~ </a:t>
            </a:r>
            <a:r>
              <a:rPr dirty="0" sz="2800">
                <a:latin typeface="Times New Roman"/>
                <a:cs typeface="Times New Roman"/>
              </a:rPr>
              <a:t>12</a:t>
            </a:r>
            <a:r>
              <a:rPr dirty="0" sz="2800">
                <a:latin typeface="돋움"/>
                <a:cs typeface="돋움"/>
              </a:rPr>
              <a:t>의 </a:t>
            </a:r>
            <a:r>
              <a:rPr dirty="0" sz="2800" spc="-15">
                <a:latin typeface="Times New Roman"/>
                <a:cs typeface="Times New Roman"/>
              </a:rPr>
              <a:t>for-</a:t>
            </a:r>
            <a:r>
              <a:rPr dirty="0" sz="2800" spc="-15">
                <a:latin typeface="돋움"/>
                <a:cs typeface="돋움"/>
              </a:rPr>
              <a:t>루프에서는 </a:t>
            </a:r>
            <a:r>
              <a:rPr dirty="0" sz="2800" spc="-5">
                <a:latin typeface="Times New Roman"/>
                <a:cs typeface="Times New Roman"/>
              </a:rPr>
              <a:t>line 9</a:t>
            </a:r>
            <a:r>
              <a:rPr dirty="0" sz="2800" spc="-5">
                <a:latin typeface="돋움"/>
                <a:cs typeface="돋움"/>
              </a:rPr>
              <a:t>에서 </a:t>
            </a:r>
            <a:r>
              <a:rPr dirty="0" sz="2800" spc="-10">
                <a:latin typeface="돋움"/>
                <a:cs typeface="돋움"/>
              </a:rPr>
              <a:t>새로이  </a:t>
            </a:r>
            <a:r>
              <a:rPr dirty="0" sz="2800" spc="-5">
                <a:latin typeface="돋움"/>
                <a:cs typeface="돋움"/>
              </a:rPr>
              <a:t>추가된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점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</a:t>
            </a:r>
            <a:r>
              <a:rPr dirty="0" baseline="-21021" sz="2775">
                <a:latin typeface="Times New Roman"/>
                <a:cs typeface="Times New Roman"/>
              </a:rPr>
              <a:t>min</a:t>
            </a:r>
            <a:r>
              <a:rPr dirty="0" sz="2800">
                <a:latin typeface="돋움"/>
                <a:cs typeface="돋움"/>
              </a:rPr>
              <a:t>에</a:t>
            </a:r>
            <a:r>
              <a:rPr dirty="0" sz="2800" spc="-25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연결되어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있으면서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T</a:t>
            </a:r>
            <a:r>
              <a:rPr dirty="0" sz="2800" spc="-5">
                <a:latin typeface="돋움"/>
                <a:cs typeface="돋움"/>
              </a:rPr>
              <a:t>에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속하지  않은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각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점</a:t>
            </a:r>
            <a:r>
              <a:rPr dirty="0" sz="2800" spc="-250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</a:t>
            </a:r>
            <a:r>
              <a:rPr dirty="0" sz="2800" spc="-5">
                <a:latin typeface="돋움"/>
                <a:cs typeface="돋움"/>
              </a:rPr>
              <a:t>의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D[w]</a:t>
            </a:r>
            <a:r>
              <a:rPr dirty="0" sz="2800" spc="-10">
                <a:latin typeface="돋움"/>
                <a:cs typeface="돋움"/>
              </a:rPr>
              <a:t>를</a:t>
            </a:r>
            <a:r>
              <a:rPr dirty="0" sz="2800" spc="-19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선분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(v</a:t>
            </a:r>
            <a:r>
              <a:rPr dirty="0" baseline="-21021" sz="2775">
                <a:latin typeface="Times New Roman"/>
                <a:cs typeface="Times New Roman"/>
              </a:rPr>
              <a:t>min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w)</a:t>
            </a:r>
            <a:r>
              <a:rPr dirty="0" sz="2800" spc="-5">
                <a:latin typeface="돋움"/>
                <a:cs typeface="돋움"/>
              </a:rPr>
              <a:t>의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가중치가  </a:t>
            </a:r>
            <a:r>
              <a:rPr dirty="0" sz="2800" spc="-10">
                <a:latin typeface="Times New Roman"/>
                <a:cs typeface="Times New Roman"/>
              </a:rPr>
              <a:t>D[w]</a:t>
            </a:r>
            <a:r>
              <a:rPr dirty="0" sz="2800" spc="-10">
                <a:latin typeface="돋움"/>
                <a:cs typeface="돋움"/>
              </a:rPr>
              <a:t>보다</a:t>
            </a:r>
            <a:r>
              <a:rPr dirty="0" sz="2800" spc="-17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작으면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(if-</a:t>
            </a:r>
            <a:r>
              <a:rPr dirty="0" sz="2800" spc="-5">
                <a:latin typeface="돋움"/>
                <a:cs typeface="돋움"/>
              </a:rPr>
              <a:t>조건</a:t>
            </a:r>
            <a:r>
              <a:rPr dirty="0" sz="2800" spc="-5">
                <a:latin typeface="Times New Roman"/>
                <a:cs typeface="Times New Roman"/>
              </a:rPr>
              <a:t>),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D[w]</a:t>
            </a:r>
            <a:r>
              <a:rPr dirty="0" sz="2800" spc="-10">
                <a:latin typeface="돋움"/>
                <a:cs typeface="돋움"/>
              </a:rPr>
              <a:t>를</a:t>
            </a:r>
            <a:r>
              <a:rPr dirty="0" sz="2800" spc="-19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선분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(v</a:t>
            </a:r>
            <a:r>
              <a:rPr dirty="0" baseline="-21021" sz="2775">
                <a:latin typeface="Times New Roman"/>
                <a:cs typeface="Times New Roman"/>
              </a:rPr>
              <a:t>min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w)  </a:t>
            </a:r>
            <a:r>
              <a:rPr dirty="0" sz="2800" spc="-5">
                <a:latin typeface="돋움"/>
                <a:cs typeface="돋움"/>
              </a:rPr>
              <a:t>의 가중치로</a:t>
            </a:r>
            <a:r>
              <a:rPr dirty="0" sz="2800" spc="-45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갱신한다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6731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마지막으로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line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13</a:t>
            </a:r>
            <a:r>
              <a:rPr dirty="0" sz="2800" spc="-5">
                <a:latin typeface="돋움"/>
                <a:cs typeface="돋움"/>
              </a:rPr>
              <a:t>에서는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최소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신장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트리</a:t>
            </a:r>
            <a:r>
              <a:rPr dirty="0" sz="2800" spc="-290">
                <a:latin typeface="돋움"/>
                <a:cs typeface="돋움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</a:t>
            </a:r>
            <a:r>
              <a:rPr dirty="0" sz="2800" spc="-10">
                <a:latin typeface="돋움"/>
                <a:cs typeface="돋움"/>
              </a:rPr>
              <a:t>를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리  </a:t>
            </a:r>
            <a:r>
              <a:rPr dirty="0" sz="2800" spc="-10">
                <a:latin typeface="돋움"/>
                <a:cs typeface="돋움"/>
              </a:rPr>
              <a:t>턴한다</a:t>
            </a:r>
            <a:r>
              <a:rPr dirty="0" sz="2800" spc="-1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1801" y="716356"/>
            <a:ext cx="52006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FF0000"/>
                </a:solidFill>
                <a:latin typeface="Times New Roman"/>
                <a:cs typeface="Times New Roman"/>
              </a:rPr>
              <a:t>PrimMST </a:t>
            </a:r>
            <a:r>
              <a:rPr dirty="0" sz="3200">
                <a:solidFill>
                  <a:srgbClr val="FF0000"/>
                </a:solidFill>
              </a:rPr>
              <a:t>알고리즘 수행</a:t>
            </a:r>
            <a:r>
              <a:rPr dirty="0" sz="3200" spc="-680">
                <a:solidFill>
                  <a:srgbClr val="FF0000"/>
                </a:solidFill>
              </a:rPr>
              <a:t> </a:t>
            </a:r>
            <a:r>
              <a:rPr dirty="0" sz="3200" spc="0">
                <a:solidFill>
                  <a:srgbClr val="FF0000"/>
                </a:solidFill>
              </a:rPr>
              <a:t>과정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294377"/>
            <a:ext cx="7698740" cy="94551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355600" marR="5080" indent="-342900">
              <a:lnSpc>
                <a:spcPct val="101000"/>
              </a:lnSpc>
              <a:spcBef>
                <a:spcPts val="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1: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임의의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시작점으로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0000CC"/>
                </a:solidFill>
                <a:latin typeface="돋움"/>
                <a:cs typeface="돋움"/>
              </a:rPr>
              <a:t>점</a:t>
            </a:r>
            <a:r>
              <a:rPr dirty="0" sz="2800" spc="-24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3200" spc="-5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dirty="0" sz="2800" spc="-5">
                <a:latin typeface="돋움"/>
                <a:cs typeface="돋움"/>
              </a:rPr>
              <a:t>가</a:t>
            </a:r>
            <a:r>
              <a:rPr dirty="0" sz="2800" spc="-25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선택되었다고  </a:t>
            </a:r>
            <a:r>
              <a:rPr dirty="0" sz="2800" spc="-10">
                <a:latin typeface="돋움"/>
                <a:cs typeface="돋움"/>
              </a:rPr>
              <a:t>가정하자</a:t>
            </a:r>
            <a:r>
              <a:rPr dirty="0" sz="2800" spc="-10">
                <a:latin typeface="Times New Roman"/>
                <a:cs typeface="Times New Roman"/>
              </a:rPr>
              <a:t>. </a:t>
            </a:r>
            <a:r>
              <a:rPr dirty="0" sz="2800" spc="-5">
                <a:latin typeface="돋움"/>
                <a:cs typeface="돋움"/>
              </a:rPr>
              <a:t>그리고 </a:t>
            </a:r>
            <a:r>
              <a:rPr dirty="0" sz="2800" spc="-5">
                <a:solidFill>
                  <a:srgbClr val="0000CC"/>
                </a:solidFill>
                <a:latin typeface="Times New Roman"/>
                <a:cs typeface="Times New Roman"/>
              </a:rPr>
              <a:t>D[c] = 0</a:t>
            </a:r>
            <a:r>
              <a:rPr dirty="0" sz="2800" spc="-5">
                <a:latin typeface="돋움"/>
                <a:cs typeface="돋움"/>
              </a:rPr>
              <a:t>으로</a:t>
            </a:r>
            <a:r>
              <a:rPr dirty="0" sz="2800" spc="-42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초기화시킨다</a:t>
            </a:r>
            <a:r>
              <a:rPr dirty="0" sz="2800" spc="-1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28544" y="2331720"/>
            <a:ext cx="199644" cy="199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09744" y="2212848"/>
            <a:ext cx="199643" cy="199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14344" y="2941320"/>
            <a:ext cx="199643" cy="1996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23744" y="3627120"/>
            <a:ext cx="199644" cy="199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95544" y="2909316"/>
            <a:ext cx="199643" cy="2011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87111" y="3627120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92373" y="2495550"/>
            <a:ext cx="558800" cy="482600"/>
          </a:xfrm>
          <a:custGeom>
            <a:avLst/>
            <a:gdLst/>
            <a:ahLst/>
            <a:cxnLst/>
            <a:rect l="l" t="t" r="r" b="b"/>
            <a:pathLst>
              <a:path w="558800" h="482600">
                <a:moveTo>
                  <a:pt x="0" y="0"/>
                </a:moveTo>
                <a:lnTo>
                  <a:pt x="558546" y="48234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87573" y="3105150"/>
            <a:ext cx="863600" cy="558800"/>
          </a:xfrm>
          <a:custGeom>
            <a:avLst/>
            <a:gdLst/>
            <a:ahLst/>
            <a:cxnLst/>
            <a:rect l="l" t="t" r="r" b="b"/>
            <a:pathLst>
              <a:path w="863600" h="558800">
                <a:moveTo>
                  <a:pt x="863346" y="0"/>
                </a:moveTo>
                <a:lnTo>
                  <a:pt x="0" y="55854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23566" y="2495550"/>
            <a:ext cx="241300" cy="1141730"/>
          </a:xfrm>
          <a:custGeom>
            <a:avLst/>
            <a:gdLst/>
            <a:ahLst/>
            <a:cxnLst/>
            <a:rect l="l" t="t" r="r" b="b"/>
            <a:pathLst>
              <a:path w="241300" h="1141729">
                <a:moveTo>
                  <a:pt x="241172" y="0"/>
                </a:moveTo>
                <a:lnTo>
                  <a:pt x="0" y="114173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78173" y="3105150"/>
            <a:ext cx="1445895" cy="558800"/>
          </a:xfrm>
          <a:custGeom>
            <a:avLst/>
            <a:gdLst/>
            <a:ahLst/>
            <a:cxnLst/>
            <a:rect l="l" t="t" r="r" b="b"/>
            <a:pathLst>
              <a:path w="1445895" h="558800">
                <a:moveTo>
                  <a:pt x="0" y="0"/>
                </a:moveTo>
                <a:lnTo>
                  <a:pt x="1445640" y="55854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13482" y="3726941"/>
            <a:ext cx="2383790" cy="0"/>
          </a:xfrm>
          <a:custGeom>
            <a:avLst/>
            <a:gdLst/>
            <a:ahLst/>
            <a:cxnLst/>
            <a:rect l="l" t="t" r="r" b="b"/>
            <a:pathLst>
              <a:path w="2383790" h="0">
                <a:moveTo>
                  <a:pt x="0" y="0"/>
                </a:moveTo>
                <a:lnTo>
                  <a:pt x="238340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18282" y="2312670"/>
            <a:ext cx="1801495" cy="119380"/>
          </a:xfrm>
          <a:custGeom>
            <a:avLst/>
            <a:gdLst/>
            <a:ahLst/>
            <a:cxnLst/>
            <a:rect l="l" t="t" r="r" b="b"/>
            <a:pathLst>
              <a:path w="1801495" h="119380">
                <a:moveTo>
                  <a:pt x="0" y="118871"/>
                </a:moveTo>
                <a:lnTo>
                  <a:pt x="1801241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78173" y="2376677"/>
            <a:ext cx="1168400" cy="601345"/>
          </a:xfrm>
          <a:custGeom>
            <a:avLst/>
            <a:gdLst/>
            <a:ahLst/>
            <a:cxnLst/>
            <a:rect l="l" t="t" r="r" b="b"/>
            <a:pathLst>
              <a:path w="1168400" h="601344">
                <a:moveTo>
                  <a:pt x="0" y="601091"/>
                </a:moveTo>
                <a:lnTo>
                  <a:pt x="1168146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73573" y="2376677"/>
            <a:ext cx="558800" cy="570230"/>
          </a:xfrm>
          <a:custGeom>
            <a:avLst/>
            <a:gdLst/>
            <a:ahLst/>
            <a:cxnLst/>
            <a:rect l="l" t="t" r="r" b="b"/>
            <a:pathLst>
              <a:path w="558800" h="570230">
                <a:moveTo>
                  <a:pt x="558546" y="57023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250941" y="3073145"/>
            <a:ext cx="281305" cy="589915"/>
          </a:xfrm>
          <a:custGeom>
            <a:avLst/>
            <a:gdLst/>
            <a:ahLst/>
            <a:cxnLst/>
            <a:rect l="l" t="t" r="r" b="b"/>
            <a:pathLst>
              <a:path w="281304" h="589914">
                <a:moveTo>
                  <a:pt x="0" y="589533"/>
                </a:moveTo>
                <a:lnTo>
                  <a:pt x="2810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786885" y="2083689"/>
            <a:ext cx="150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56352" y="2391283"/>
            <a:ext cx="150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44317" y="2855214"/>
            <a:ext cx="150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12945" y="3072765"/>
            <a:ext cx="150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7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22167" y="2719273"/>
            <a:ext cx="1504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19725" y="3287648"/>
            <a:ext cx="150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65497" y="2615565"/>
            <a:ext cx="150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66947" y="3285490"/>
            <a:ext cx="150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909565" y="2402585"/>
            <a:ext cx="277495" cy="1234440"/>
          </a:xfrm>
          <a:custGeom>
            <a:avLst/>
            <a:gdLst/>
            <a:ahLst/>
            <a:cxnLst/>
            <a:rect l="l" t="t" r="r" b="b"/>
            <a:pathLst>
              <a:path w="277495" h="1234439">
                <a:moveTo>
                  <a:pt x="0" y="0"/>
                </a:moveTo>
                <a:lnTo>
                  <a:pt x="277495" y="123418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110734" y="2792984"/>
            <a:ext cx="150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57</a:t>
            </a:fld>
          </a:p>
        </p:txBody>
      </p:sp>
      <p:sp>
        <p:nvSpPr>
          <p:cNvPr id="29" name="object 29"/>
          <p:cNvSpPr txBox="1"/>
          <p:nvPr/>
        </p:nvSpPr>
        <p:spPr>
          <a:xfrm>
            <a:off x="2703957" y="2049907"/>
            <a:ext cx="145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00980" y="1925192"/>
            <a:ext cx="151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29478" y="2771394"/>
            <a:ext cx="1428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00CC"/>
                </a:solidFill>
                <a:latin typeface="Tahoma"/>
                <a:cs typeface="Tahoma"/>
              </a:rPr>
              <a:t>c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66540" y="2593975"/>
            <a:ext cx="151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64994" y="3704082"/>
            <a:ext cx="146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39921" y="3742385"/>
            <a:ext cx="144526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8900" algn="l"/>
              </a:tabLst>
            </a:pPr>
            <a:r>
              <a:rPr dirty="0" sz="1800">
                <a:latin typeface="Tahoma"/>
                <a:cs typeface="Tahoma"/>
              </a:rPr>
              <a:t>9	</a:t>
            </a:r>
            <a:r>
              <a:rPr dirty="0" sz="180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1395424"/>
            <a:ext cx="7924165" cy="431165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355600" marR="180975" indent="-3429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그리디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알고리즘은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일단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한번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선택하면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이를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절  대로 번복하지</a:t>
            </a:r>
            <a:r>
              <a:rPr dirty="0" sz="2800" spc="-4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않는다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875"/>
              </a:spcBef>
            </a:pPr>
            <a:r>
              <a:rPr dirty="0" sz="2400">
                <a:latin typeface="Arial"/>
                <a:cs typeface="Arial"/>
              </a:rPr>
              <a:t>–</a:t>
            </a:r>
            <a:r>
              <a:rPr dirty="0" sz="2400" spc="225">
                <a:latin typeface="Arial"/>
                <a:cs typeface="Arial"/>
              </a:rPr>
              <a:t> </a:t>
            </a:r>
            <a:r>
              <a:rPr dirty="0" sz="2400">
                <a:latin typeface="돋움"/>
                <a:cs typeface="돋움"/>
              </a:rPr>
              <a:t>즉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돋움"/>
                <a:cs typeface="돋움"/>
              </a:rPr>
              <a:t>선택한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데이터를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버리고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다른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것을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취하지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않는다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spcBef>
                <a:spcPts val="123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이러한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특성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때문에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대부분의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그리디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알고리즘들  </a:t>
            </a:r>
            <a:r>
              <a:rPr dirty="0" sz="2800" spc="-5">
                <a:latin typeface="돋움"/>
                <a:cs typeface="돋움"/>
              </a:rPr>
              <a:t>은 매우 단순하며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5">
                <a:latin typeface="돋움"/>
                <a:cs typeface="돋움"/>
              </a:rPr>
              <a:t>또한 제한적인 문제들만이 그  리디 알고리즘으로</a:t>
            </a:r>
            <a:r>
              <a:rPr dirty="0" sz="2800" spc="-4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해결된다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algn="just" marL="355600" marR="93345" indent="-342900">
              <a:lnSpc>
                <a:spcPct val="90000"/>
              </a:lnSpc>
              <a:spcBef>
                <a:spcPts val="1165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8</a:t>
            </a:r>
            <a:r>
              <a:rPr dirty="0" sz="2800" spc="-5">
                <a:latin typeface="돋움"/>
                <a:cs typeface="돋움"/>
              </a:rPr>
              <a:t>장에서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다루는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대부분의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근사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알고리즘들은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그  리디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알고리즘들이고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9</a:t>
            </a:r>
            <a:r>
              <a:rPr dirty="0" sz="2800" spc="-5">
                <a:latin typeface="돋움"/>
                <a:cs typeface="돋움"/>
              </a:rPr>
              <a:t>장의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해를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탐색하는</a:t>
            </a:r>
            <a:r>
              <a:rPr dirty="0" sz="2800" spc="-25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기법  들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중의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하나인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분기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한정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기법도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그리디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알고리  즘의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일종이다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7880"/>
            <a:ext cx="8063865" cy="17329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2~6: </a:t>
            </a:r>
            <a:r>
              <a:rPr dirty="0" sz="2800" spc="-5">
                <a:latin typeface="돋움"/>
                <a:cs typeface="돋움"/>
              </a:rPr>
              <a:t>시작점 </a:t>
            </a:r>
            <a:r>
              <a:rPr dirty="0" sz="2800" spc="-10">
                <a:latin typeface="Times New Roman"/>
                <a:cs typeface="Times New Roman"/>
              </a:rPr>
              <a:t>c</a:t>
            </a:r>
            <a:r>
              <a:rPr dirty="0" sz="2800" spc="-10">
                <a:latin typeface="돋움"/>
                <a:cs typeface="돋움"/>
              </a:rPr>
              <a:t>와 선분으로 </a:t>
            </a:r>
            <a:r>
              <a:rPr dirty="0" sz="2800" spc="-5">
                <a:latin typeface="돋움"/>
                <a:cs typeface="돋움"/>
              </a:rPr>
              <a:t>연결된 각 점 </a:t>
            </a:r>
            <a:r>
              <a:rPr dirty="0" sz="2800" spc="-5">
                <a:latin typeface="Times New Roman"/>
                <a:cs typeface="Times New Roman"/>
              </a:rPr>
              <a:t>v</a:t>
            </a:r>
            <a:r>
              <a:rPr dirty="0" sz="2800" spc="-5">
                <a:latin typeface="돋움"/>
                <a:cs typeface="돋움"/>
              </a:rPr>
              <a:t>에  대해서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D[v]</a:t>
            </a:r>
            <a:r>
              <a:rPr dirty="0" sz="2800" spc="-10">
                <a:latin typeface="돋움"/>
                <a:cs typeface="돋움"/>
              </a:rPr>
              <a:t>를</a:t>
            </a:r>
            <a:r>
              <a:rPr dirty="0" sz="2800" spc="-204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각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선분의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가중치로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초기화시키고</a:t>
            </a:r>
            <a:r>
              <a:rPr dirty="0" sz="2800" spc="-10">
                <a:latin typeface="Times New Roman"/>
                <a:cs typeface="Times New Roman"/>
              </a:rPr>
              <a:t>,  </a:t>
            </a:r>
            <a:r>
              <a:rPr dirty="0" sz="2800" spc="-5">
                <a:latin typeface="돋움"/>
                <a:cs typeface="돋움"/>
              </a:rPr>
              <a:t>나머지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각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점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w</a:t>
            </a:r>
            <a:r>
              <a:rPr dirty="0" sz="2800" spc="-10">
                <a:latin typeface="돋움"/>
                <a:cs typeface="돋움"/>
              </a:rPr>
              <a:t>에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대해서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D[w]</a:t>
            </a:r>
            <a:r>
              <a:rPr dirty="0" sz="2800" spc="-10">
                <a:latin typeface="돋움"/>
                <a:cs typeface="돋움"/>
              </a:rPr>
              <a:t>는</a:t>
            </a:r>
            <a:r>
              <a:rPr dirty="0" sz="2800" spc="-190">
                <a:latin typeface="돋움"/>
                <a:cs typeface="돋움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∞</a:t>
            </a:r>
            <a:r>
              <a:rPr dirty="0" sz="2800" spc="-10">
                <a:latin typeface="돋움"/>
                <a:cs typeface="돋움"/>
              </a:rPr>
              <a:t>로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초기화시킨  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1150" y="3609594"/>
            <a:ext cx="646430" cy="855344"/>
          </a:xfrm>
          <a:custGeom>
            <a:avLst/>
            <a:gdLst/>
            <a:ahLst/>
            <a:cxnLst/>
            <a:rect l="l" t="t" r="r" b="b"/>
            <a:pathLst>
              <a:path w="646429" h="855345">
                <a:moveTo>
                  <a:pt x="323088" y="0"/>
                </a:moveTo>
                <a:lnTo>
                  <a:pt x="282560" y="3330"/>
                </a:lnTo>
                <a:lnTo>
                  <a:pt x="243535" y="13055"/>
                </a:lnTo>
                <a:lnTo>
                  <a:pt x="206315" y="28774"/>
                </a:lnTo>
                <a:lnTo>
                  <a:pt x="171203" y="50085"/>
                </a:lnTo>
                <a:lnTo>
                  <a:pt x="138501" y="76590"/>
                </a:lnTo>
                <a:lnTo>
                  <a:pt x="108513" y="107886"/>
                </a:lnTo>
                <a:lnTo>
                  <a:pt x="81540" y="143573"/>
                </a:lnTo>
                <a:lnTo>
                  <a:pt x="57887" y="183251"/>
                </a:lnTo>
                <a:lnTo>
                  <a:pt x="37855" y="226520"/>
                </a:lnTo>
                <a:lnTo>
                  <a:pt x="21747" y="272977"/>
                </a:lnTo>
                <a:lnTo>
                  <a:pt x="9867" y="322224"/>
                </a:lnTo>
                <a:lnTo>
                  <a:pt x="2517" y="373859"/>
                </a:lnTo>
                <a:lnTo>
                  <a:pt x="0" y="427481"/>
                </a:lnTo>
                <a:lnTo>
                  <a:pt x="2517" y="481104"/>
                </a:lnTo>
                <a:lnTo>
                  <a:pt x="9867" y="532739"/>
                </a:lnTo>
                <a:lnTo>
                  <a:pt x="21747" y="581986"/>
                </a:lnTo>
                <a:lnTo>
                  <a:pt x="37855" y="628443"/>
                </a:lnTo>
                <a:lnTo>
                  <a:pt x="57887" y="671712"/>
                </a:lnTo>
                <a:lnTo>
                  <a:pt x="81540" y="711390"/>
                </a:lnTo>
                <a:lnTo>
                  <a:pt x="108513" y="747077"/>
                </a:lnTo>
                <a:lnTo>
                  <a:pt x="138501" y="778373"/>
                </a:lnTo>
                <a:lnTo>
                  <a:pt x="171203" y="804878"/>
                </a:lnTo>
                <a:lnTo>
                  <a:pt x="206315" y="826189"/>
                </a:lnTo>
                <a:lnTo>
                  <a:pt x="243535" y="841908"/>
                </a:lnTo>
                <a:lnTo>
                  <a:pt x="282560" y="851633"/>
                </a:lnTo>
                <a:lnTo>
                  <a:pt x="323088" y="854963"/>
                </a:lnTo>
                <a:lnTo>
                  <a:pt x="363615" y="851633"/>
                </a:lnTo>
                <a:lnTo>
                  <a:pt x="402640" y="841908"/>
                </a:lnTo>
                <a:lnTo>
                  <a:pt x="439860" y="826189"/>
                </a:lnTo>
                <a:lnTo>
                  <a:pt x="474972" y="804878"/>
                </a:lnTo>
                <a:lnTo>
                  <a:pt x="507674" y="778373"/>
                </a:lnTo>
                <a:lnTo>
                  <a:pt x="537662" y="747077"/>
                </a:lnTo>
                <a:lnTo>
                  <a:pt x="564635" y="711390"/>
                </a:lnTo>
                <a:lnTo>
                  <a:pt x="588288" y="671712"/>
                </a:lnTo>
                <a:lnTo>
                  <a:pt x="608320" y="628443"/>
                </a:lnTo>
                <a:lnTo>
                  <a:pt x="624428" y="581986"/>
                </a:lnTo>
                <a:lnTo>
                  <a:pt x="636308" y="532739"/>
                </a:lnTo>
                <a:lnTo>
                  <a:pt x="643658" y="481104"/>
                </a:lnTo>
                <a:lnTo>
                  <a:pt x="646176" y="427481"/>
                </a:lnTo>
                <a:lnTo>
                  <a:pt x="643658" y="373859"/>
                </a:lnTo>
                <a:lnTo>
                  <a:pt x="636308" y="322224"/>
                </a:lnTo>
                <a:lnTo>
                  <a:pt x="624428" y="272977"/>
                </a:lnTo>
                <a:lnTo>
                  <a:pt x="608320" y="226520"/>
                </a:lnTo>
                <a:lnTo>
                  <a:pt x="588288" y="183251"/>
                </a:lnTo>
                <a:lnTo>
                  <a:pt x="564635" y="143573"/>
                </a:lnTo>
                <a:lnTo>
                  <a:pt x="537662" y="107886"/>
                </a:lnTo>
                <a:lnTo>
                  <a:pt x="507674" y="76590"/>
                </a:lnTo>
                <a:lnTo>
                  <a:pt x="474972" y="50085"/>
                </a:lnTo>
                <a:lnTo>
                  <a:pt x="439860" y="28774"/>
                </a:lnTo>
                <a:lnTo>
                  <a:pt x="402640" y="13055"/>
                </a:lnTo>
                <a:lnTo>
                  <a:pt x="363615" y="3330"/>
                </a:lnTo>
                <a:lnTo>
                  <a:pt x="323088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91150" y="3609594"/>
            <a:ext cx="646430" cy="855344"/>
          </a:xfrm>
          <a:custGeom>
            <a:avLst/>
            <a:gdLst/>
            <a:ahLst/>
            <a:cxnLst/>
            <a:rect l="l" t="t" r="r" b="b"/>
            <a:pathLst>
              <a:path w="646429" h="855345">
                <a:moveTo>
                  <a:pt x="0" y="427481"/>
                </a:moveTo>
                <a:lnTo>
                  <a:pt x="2517" y="373859"/>
                </a:lnTo>
                <a:lnTo>
                  <a:pt x="9867" y="322224"/>
                </a:lnTo>
                <a:lnTo>
                  <a:pt x="21747" y="272977"/>
                </a:lnTo>
                <a:lnTo>
                  <a:pt x="37855" y="226520"/>
                </a:lnTo>
                <a:lnTo>
                  <a:pt x="57887" y="183251"/>
                </a:lnTo>
                <a:lnTo>
                  <a:pt x="81540" y="143573"/>
                </a:lnTo>
                <a:lnTo>
                  <a:pt x="108513" y="107886"/>
                </a:lnTo>
                <a:lnTo>
                  <a:pt x="138501" y="76590"/>
                </a:lnTo>
                <a:lnTo>
                  <a:pt x="171203" y="50085"/>
                </a:lnTo>
                <a:lnTo>
                  <a:pt x="206315" y="28774"/>
                </a:lnTo>
                <a:lnTo>
                  <a:pt x="243535" y="13055"/>
                </a:lnTo>
                <a:lnTo>
                  <a:pt x="282560" y="3330"/>
                </a:lnTo>
                <a:lnTo>
                  <a:pt x="323088" y="0"/>
                </a:lnTo>
                <a:lnTo>
                  <a:pt x="363615" y="3330"/>
                </a:lnTo>
                <a:lnTo>
                  <a:pt x="402640" y="13055"/>
                </a:lnTo>
                <a:lnTo>
                  <a:pt x="439860" y="28774"/>
                </a:lnTo>
                <a:lnTo>
                  <a:pt x="474972" y="50085"/>
                </a:lnTo>
                <a:lnTo>
                  <a:pt x="507674" y="76590"/>
                </a:lnTo>
                <a:lnTo>
                  <a:pt x="537662" y="107886"/>
                </a:lnTo>
                <a:lnTo>
                  <a:pt x="564635" y="143573"/>
                </a:lnTo>
                <a:lnTo>
                  <a:pt x="588288" y="183251"/>
                </a:lnTo>
                <a:lnTo>
                  <a:pt x="608320" y="226520"/>
                </a:lnTo>
                <a:lnTo>
                  <a:pt x="624428" y="272977"/>
                </a:lnTo>
                <a:lnTo>
                  <a:pt x="636308" y="322224"/>
                </a:lnTo>
                <a:lnTo>
                  <a:pt x="643658" y="373859"/>
                </a:lnTo>
                <a:lnTo>
                  <a:pt x="646176" y="427481"/>
                </a:lnTo>
                <a:lnTo>
                  <a:pt x="643658" y="481104"/>
                </a:lnTo>
                <a:lnTo>
                  <a:pt x="636308" y="532739"/>
                </a:lnTo>
                <a:lnTo>
                  <a:pt x="624428" y="581986"/>
                </a:lnTo>
                <a:lnTo>
                  <a:pt x="608320" y="628443"/>
                </a:lnTo>
                <a:lnTo>
                  <a:pt x="588288" y="671712"/>
                </a:lnTo>
                <a:lnTo>
                  <a:pt x="564635" y="711390"/>
                </a:lnTo>
                <a:lnTo>
                  <a:pt x="537662" y="747077"/>
                </a:lnTo>
                <a:lnTo>
                  <a:pt x="507674" y="778373"/>
                </a:lnTo>
                <a:lnTo>
                  <a:pt x="474972" y="804878"/>
                </a:lnTo>
                <a:lnTo>
                  <a:pt x="439860" y="826189"/>
                </a:lnTo>
                <a:lnTo>
                  <a:pt x="402640" y="841908"/>
                </a:lnTo>
                <a:lnTo>
                  <a:pt x="363615" y="851633"/>
                </a:lnTo>
                <a:lnTo>
                  <a:pt x="323088" y="854963"/>
                </a:lnTo>
                <a:lnTo>
                  <a:pt x="282560" y="851633"/>
                </a:lnTo>
                <a:lnTo>
                  <a:pt x="243535" y="841908"/>
                </a:lnTo>
                <a:lnTo>
                  <a:pt x="206315" y="826189"/>
                </a:lnTo>
                <a:lnTo>
                  <a:pt x="171203" y="804878"/>
                </a:lnTo>
                <a:lnTo>
                  <a:pt x="138501" y="778373"/>
                </a:lnTo>
                <a:lnTo>
                  <a:pt x="108513" y="747077"/>
                </a:lnTo>
                <a:lnTo>
                  <a:pt x="81540" y="711390"/>
                </a:lnTo>
                <a:lnTo>
                  <a:pt x="57887" y="671712"/>
                </a:lnTo>
                <a:lnTo>
                  <a:pt x="37855" y="628443"/>
                </a:lnTo>
                <a:lnTo>
                  <a:pt x="21747" y="581986"/>
                </a:lnTo>
                <a:lnTo>
                  <a:pt x="9867" y="532739"/>
                </a:lnTo>
                <a:lnTo>
                  <a:pt x="2517" y="481104"/>
                </a:lnTo>
                <a:lnTo>
                  <a:pt x="0" y="42748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3427" y="2997707"/>
            <a:ext cx="281940" cy="399415"/>
          </a:xfrm>
          <a:custGeom>
            <a:avLst/>
            <a:gdLst/>
            <a:ahLst/>
            <a:cxnLst/>
            <a:rect l="l" t="t" r="r" b="b"/>
            <a:pathLst>
              <a:path w="281939" h="399414">
                <a:moveTo>
                  <a:pt x="0" y="399288"/>
                </a:moveTo>
                <a:lnTo>
                  <a:pt x="281939" y="399288"/>
                </a:lnTo>
                <a:lnTo>
                  <a:pt x="281939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148071" y="2852927"/>
            <a:ext cx="271780" cy="462280"/>
          </a:xfrm>
          <a:prstGeom prst="rect">
            <a:avLst/>
          </a:prstGeom>
          <a:solidFill>
            <a:srgbClr val="DBEDF4"/>
          </a:solidFill>
        </p:spPr>
        <p:txBody>
          <a:bodyPr wrap="square" lIns="0" tIns="35560" rIns="0" bIns="0" rtlCol="0" vert="horz">
            <a:spAutoFit/>
          </a:bodyPr>
          <a:lstStyle/>
          <a:p>
            <a:pPr marL="59690">
              <a:lnSpc>
                <a:spcPct val="100000"/>
              </a:lnSpc>
              <a:spcBef>
                <a:spcPts val="280"/>
              </a:spcBef>
            </a:pP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35752" y="4037076"/>
            <a:ext cx="213360" cy="399415"/>
          </a:xfrm>
          <a:custGeom>
            <a:avLst/>
            <a:gdLst/>
            <a:ahLst/>
            <a:cxnLst/>
            <a:rect l="l" t="t" r="r" b="b"/>
            <a:pathLst>
              <a:path w="213360" h="399414">
                <a:moveTo>
                  <a:pt x="0" y="399288"/>
                </a:moveTo>
                <a:lnTo>
                  <a:pt x="213360" y="399288"/>
                </a:lnTo>
                <a:lnTo>
                  <a:pt x="213360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507735" y="4652771"/>
            <a:ext cx="234950" cy="462280"/>
          </a:xfrm>
          <a:custGeom>
            <a:avLst/>
            <a:gdLst/>
            <a:ahLst/>
            <a:cxnLst/>
            <a:rect l="l" t="t" r="r" b="b"/>
            <a:pathLst>
              <a:path w="234950" h="462279">
                <a:moveTo>
                  <a:pt x="0" y="461771"/>
                </a:moveTo>
                <a:lnTo>
                  <a:pt x="234696" y="461771"/>
                </a:lnTo>
                <a:lnTo>
                  <a:pt x="234696" y="0"/>
                </a:lnTo>
                <a:lnTo>
                  <a:pt x="0" y="0"/>
                </a:lnTo>
                <a:lnTo>
                  <a:pt x="0" y="461771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37203" y="4067555"/>
            <a:ext cx="317500" cy="368935"/>
          </a:xfrm>
          <a:custGeom>
            <a:avLst/>
            <a:gdLst/>
            <a:ahLst/>
            <a:cxnLst/>
            <a:rect l="l" t="t" r="r" b="b"/>
            <a:pathLst>
              <a:path w="317500" h="368935">
                <a:moveTo>
                  <a:pt x="0" y="368808"/>
                </a:moveTo>
                <a:lnTo>
                  <a:pt x="316991" y="368808"/>
                </a:lnTo>
                <a:lnTo>
                  <a:pt x="316991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601973" y="4094226"/>
            <a:ext cx="1885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∞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39339" y="4293108"/>
            <a:ext cx="248920" cy="401320"/>
          </a:xfrm>
          <a:custGeom>
            <a:avLst/>
            <a:gdLst/>
            <a:ahLst/>
            <a:cxnLst/>
            <a:rect l="l" t="t" r="r" b="b"/>
            <a:pathLst>
              <a:path w="248919" h="401320">
                <a:moveTo>
                  <a:pt x="0" y="400812"/>
                </a:moveTo>
                <a:lnTo>
                  <a:pt x="248412" y="400812"/>
                </a:lnTo>
                <a:lnTo>
                  <a:pt x="248412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86455" y="3322320"/>
            <a:ext cx="192023" cy="192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67655" y="3203448"/>
            <a:ext cx="192024" cy="192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72255" y="3931920"/>
            <a:ext cx="192024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81655" y="4617720"/>
            <a:ext cx="192023" cy="1920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553455" y="3899915"/>
            <a:ext cx="192024" cy="1920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45023" y="4617720"/>
            <a:ext cx="192024" cy="1920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46476" y="3480815"/>
            <a:ext cx="558800" cy="482600"/>
          </a:xfrm>
          <a:custGeom>
            <a:avLst/>
            <a:gdLst/>
            <a:ahLst/>
            <a:cxnLst/>
            <a:rect l="l" t="t" r="r" b="b"/>
            <a:pathLst>
              <a:path w="558800" h="482600">
                <a:moveTo>
                  <a:pt x="0" y="0"/>
                </a:moveTo>
                <a:lnTo>
                  <a:pt x="558546" y="482346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41676" y="4090415"/>
            <a:ext cx="863600" cy="558800"/>
          </a:xfrm>
          <a:custGeom>
            <a:avLst/>
            <a:gdLst/>
            <a:ahLst/>
            <a:cxnLst/>
            <a:rect l="l" t="t" r="r" b="b"/>
            <a:pathLst>
              <a:path w="863600" h="558800">
                <a:moveTo>
                  <a:pt x="863346" y="0"/>
                </a:moveTo>
                <a:lnTo>
                  <a:pt x="0" y="558545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77667" y="3480815"/>
            <a:ext cx="241300" cy="1141730"/>
          </a:xfrm>
          <a:custGeom>
            <a:avLst/>
            <a:gdLst/>
            <a:ahLst/>
            <a:cxnLst/>
            <a:rect l="l" t="t" r="r" b="b"/>
            <a:pathLst>
              <a:path w="241300" h="1141729">
                <a:moveTo>
                  <a:pt x="241173" y="0"/>
                </a:moveTo>
                <a:lnTo>
                  <a:pt x="0" y="114173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58184" y="4027932"/>
            <a:ext cx="1419225" cy="622300"/>
          </a:xfrm>
          <a:custGeom>
            <a:avLst/>
            <a:gdLst/>
            <a:ahLst/>
            <a:cxnLst/>
            <a:rect l="l" t="t" r="r" b="b"/>
            <a:pathLst>
              <a:path w="1419225" h="622300">
                <a:moveTo>
                  <a:pt x="0" y="0"/>
                </a:moveTo>
                <a:lnTo>
                  <a:pt x="1419225" y="622173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767583" y="4713732"/>
            <a:ext cx="2383790" cy="0"/>
          </a:xfrm>
          <a:custGeom>
            <a:avLst/>
            <a:gdLst/>
            <a:ahLst/>
            <a:cxnLst/>
            <a:rect l="l" t="t" r="r" b="b"/>
            <a:pathLst>
              <a:path w="2383790" h="0">
                <a:moveTo>
                  <a:pt x="0" y="0"/>
                </a:moveTo>
                <a:lnTo>
                  <a:pt x="2383409" y="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72383" y="3299459"/>
            <a:ext cx="1801495" cy="119380"/>
          </a:xfrm>
          <a:custGeom>
            <a:avLst/>
            <a:gdLst/>
            <a:ahLst/>
            <a:cxnLst/>
            <a:rect l="l" t="t" r="r" b="b"/>
            <a:pathLst>
              <a:path w="1801495" h="119379">
                <a:moveTo>
                  <a:pt x="0" y="118872"/>
                </a:moveTo>
                <a:lnTo>
                  <a:pt x="1801241" y="0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32276" y="3361944"/>
            <a:ext cx="1168400" cy="601345"/>
          </a:xfrm>
          <a:custGeom>
            <a:avLst/>
            <a:gdLst/>
            <a:ahLst/>
            <a:cxnLst/>
            <a:rect l="l" t="t" r="r" b="b"/>
            <a:pathLst>
              <a:path w="1168400" h="601345">
                <a:moveTo>
                  <a:pt x="0" y="601090"/>
                </a:moveTo>
                <a:lnTo>
                  <a:pt x="1168146" y="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027676" y="3361944"/>
            <a:ext cx="558800" cy="570230"/>
          </a:xfrm>
          <a:custGeom>
            <a:avLst/>
            <a:gdLst/>
            <a:ahLst/>
            <a:cxnLst/>
            <a:rect l="l" t="t" r="r" b="b"/>
            <a:pathLst>
              <a:path w="558800" h="570229">
                <a:moveTo>
                  <a:pt x="558546" y="570229"/>
                </a:moveTo>
                <a:lnTo>
                  <a:pt x="0" y="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305044" y="4059935"/>
            <a:ext cx="281305" cy="589915"/>
          </a:xfrm>
          <a:custGeom>
            <a:avLst/>
            <a:gdLst/>
            <a:ahLst/>
            <a:cxnLst/>
            <a:rect l="l" t="t" r="r" b="b"/>
            <a:pathLst>
              <a:path w="281304" h="589914">
                <a:moveTo>
                  <a:pt x="0" y="589533"/>
                </a:moveTo>
                <a:lnTo>
                  <a:pt x="281050" y="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963667" y="3389376"/>
            <a:ext cx="277495" cy="1234440"/>
          </a:xfrm>
          <a:custGeom>
            <a:avLst/>
            <a:gdLst/>
            <a:ahLst/>
            <a:cxnLst/>
            <a:rect l="l" t="t" r="r" b="b"/>
            <a:pathLst>
              <a:path w="277495" h="1234439">
                <a:moveTo>
                  <a:pt x="0" y="0"/>
                </a:moveTo>
                <a:lnTo>
                  <a:pt x="277495" y="1234186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757932" y="3021583"/>
            <a:ext cx="5308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5915" algn="l"/>
              </a:tabLst>
            </a:pPr>
            <a:r>
              <a:rPr dirty="0" baseline="3086" sz="2700">
                <a:latin typeface="Tahoma"/>
                <a:cs typeface="Tahoma"/>
              </a:rPr>
              <a:t>a	</a:t>
            </a:r>
            <a:r>
              <a:rPr dirty="0" sz="2000">
                <a:latin typeface="Times New Roman"/>
                <a:cs typeface="Times New Roman"/>
              </a:rPr>
              <a:t>∞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57</a:t>
            </a:fld>
          </a:p>
        </p:txBody>
      </p:sp>
      <p:sp>
        <p:nvSpPr>
          <p:cNvPr id="29" name="object 29"/>
          <p:cNvSpPr txBox="1"/>
          <p:nvPr/>
        </p:nvSpPr>
        <p:spPr>
          <a:xfrm>
            <a:off x="4855209" y="2912745"/>
            <a:ext cx="151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20515" y="3580841"/>
            <a:ext cx="1524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60802" y="4242311"/>
            <a:ext cx="207645" cy="74930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00">
                <a:latin typeface="Times New Roman"/>
                <a:cs typeface="Times New Roman"/>
              </a:rPr>
              <a:t>∞</a:t>
            </a:r>
            <a:endParaRPr sz="200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  <a:spcBef>
                <a:spcPts val="540"/>
              </a:spcBef>
            </a:pPr>
            <a:r>
              <a:rPr dirty="0" sz="180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40477" y="4651375"/>
            <a:ext cx="3752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f</a:t>
            </a:r>
            <a:r>
              <a:rPr dirty="0" sz="1800" spc="315">
                <a:latin typeface="Tahoma"/>
                <a:cs typeface="Tahoma"/>
              </a:rPr>
              <a:t> </a:t>
            </a:r>
            <a:r>
              <a:rPr dirty="0" baseline="-4629" sz="360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endParaRPr baseline="-4629" sz="3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67247" y="3164204"/>
            <a:ext cx="392430" cy="1228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04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  <a:spcBef>
                <a:spcPts val="1800"/>
              </a:spcBef>
            </a:pPr>
            <a:r>
              <a:rPr dirty="0" sz="1800"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303" y="350291"/>
            <a:ext cx="8004809" cy="366839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7: </a:t>
            </a:r>
            <a:r>
              <a:rPr dirty="0" sz="2800" spc="-5" i="1">
                <a:latin typeface="Times New Roman"/>
                <a:cs typeface="Times New Roman"/>
              </a:rPr>
              <a:t>T </a:t>
            </a:r>
            <a:r>
              <a:rPr dirty="0" sz="2800" spc="-5">
                <a:latin typeface="Times New Roman"/>
                <a:cs typeface="Times New Roman"/>
              </a:rPr>
              <a:t>= {c}</a:t>
            </a:r>
            <a:r>
              <a:rPr dirty="0" sz="2800" spc="-5">
                <a:latin typeface="돋움"/>
                <a:cs typeface="돋움"/>
              </a:rPr>
              <a:t>로</a:t>
            </a:r>
            <a:r>
              <a:rPr dirty="0" sz="2800" spc="-27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초기화한다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</a:t>
            </a:r>
            <a:r>
              <a:rPr dirty="0" sz="2800" spc="-10">
                <a:latin typeface="Times New Roman"/>
                <a:cs typeface="Times New Roman"/>
              </a:rPr>
              <a:t> 8</a:t>
            </a:r>
            <a:r>
              <a:rPr dirty="0" sz="2800" spc="-10">
                <a:latin typeface="돋움"/>
                <a:cs typeface="돋움"/>
              </a:rPr>
              <a:t>의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while-</a:t>
            </a:r>
            <a:r>
              <a:rPr dirty="0" sz="2800" spc="-5">
                <a:latin typeface="돋움"/>
                <a:cs typeface="돋움"/>
              </a:rPr>
              <a:t>루프의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조건이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‘참’이다</a:t>
            </a:r>
            <a:r>
              <a:rPr dirty="0" sz="2800" spc="-10">
                <a:latin typeface="Times New Roman"/>
                <a:cs typeface="Times New Roman"/>
              </a:rPr>
              <a:t>.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즉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현재</a:t>
            </a:r>
            <a:r>
              <a:rPr dirty="0" sz="2800" spc="-28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800" spc="-5">
                <a:latin typeface="돋움"/>
                <a:cs typeface="돋움"/>
              </a:rPr>
              <a:t>에는 점 </a:t>
            </a:r>
            <a:r>
              <a:rPr dirty="0" sz="2800" spc="-10">
                <a:latin typeface="Times New Roman"/>
                <a:cs typeface="Times New Roman"/>
              </a:rPr>
              <a:t>c</a:t>
            </a:r>
            <a:r>
              <a:rPr dirty="0" sz="2800" spc="-10">
                <a:latin typeface="돋움"/>
                <a:cs typeface="돋움"/>
              </a:rPr>
              <a:t>만이</a:t>
            </a:r>
            <a:r>
              <a:rPr dirty="0" sz="2800" spc="-68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있다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9</a:t>
            </a:r>
            <a:r>
              <a:rPr dirty="0" sz="2800" spc="-5">
                <a:latin typeface="돋움"/>
                <a:cs typeface="돋움"/>
              </a:rPr>
              <a:t>에서</a:t>
            </a:r>
            <a:r>
              <a:rPr dirty="0" sz="2800" spc="-285">
                <a:latin typeface="돋움"/>
                <a:cs typeface="돋움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</a:t>
            </a:r>
            <a:r>
              <a:rPr dirty="0" sz="2800" spc="-10">
                <a:latin typeface="돋움"/>
                <a:cs typeface="돋움"/>
              </a:rPr>
              <a:t>에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속하지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않은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각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점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v</a:t>
            </a:r>
            <a:r>
              <a:rPr dirty="0" sz="2800" spc="-5">
                <a:latin typeface="돋움"/>
                <a:cs typeface="돋움"/>
              </a:rPr>
              <a:t>에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대하여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D[v]  </a:t>
            </a:r>
            <a:r>
              <a:rPr dirty="0" sz="2800" spc="-5">
                <a:latin typeface="돋움"/>
                <a:cs typeface="돋움"/>
              </a:rPr>
              <a:t>가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최소인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점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</a:t>
            </a:r>
            <a:r>
              <a:rPr dirty="0" baseline="-21021" sz="2775">
                <a:latin typeface="Times New Roman"/>
                <a:cs typeface="Times New Roman"/>
              </a:rPr>
              <a:t>min</a:t>
            </a:r>
            <a:r>
              <a:rPr dirty="0" sz="2800">
                <a:latin typeface="돋움"/>
                <a:cs typeface="돋움"/>
              </a:rPr>
              <a:t>을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선택한다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r>
              <a:rPr dirty="0" sz="2800" spc="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D[b]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=</a:t>
            </a:r>
            <a:r>
              <a:rPr dirty="0" sz="2800" spc="-10">
                <a:latin typeface="Times New Roman"/>
                <a:cs typeface="Times New Roman"/>
              </a:rPr>
              <a:t> D[f]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=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돋움"/>
                <a:cs typeface="돋움"/>
              </a:rPr>
              <a:t>로서  최소값이므로 점 </a:t>
            </a:r>
            <a:r>
              <a:rPr dirty="0" sz="2800" spc="-5">
                <a:latin typeface="Times New Roman"/>
                <a:cs typeface="Times New Roman"/>
              </a:rPr>
              <a:t>b</a:t>
            </a:r>
            <a:r>
              <a:rPr dirty="0" sz="2800" spc="-5">
                <a:latin typeface="돋움"/>
                <a:cs typeface="돋움"/>
              </a:rPr>
              <a:t>나 점 </a:t>
            </a:r>
            <a:r>
              <a:rPr dirty="0" sz="2800" spc="-5">
                <a:latin typeface="Times New Roman"/>
                <a:cs typeface="Times New Roman"/>
              </a:rPr>
              <a:t>f </a:t>
            </a:r>
            <a:r>
              <a:rPr dirty="0" sz="2800" spc="-5">
                <a:latin typeface="돋움"/>
                <a:cs typeface="돋움"/>
              </a:rPr>
              <a:t>중 택일</a:t>
            </a:r>
            <a:r>
              <a:rPr dirty="0" sz="2800" spc="-5">
                <a:latin typeface="Times New Roman"/>
                <a:cs typeface="Times New Roman"/>
              </a:rPr>
              <a:t>. </a:t>
            </a:r>
            <a:r>
              <a:rPr dirty="0" sz="2800" spc="-10">
                <a:latin typeface="돋움"/>
                <a:cs typeface="돋움"/>
              </a:rPr>
              <a:t>여기서는 </a:t>
            </a:r>
            <a:r>
              <a:rPr dirty="0" sz="2800" spc="-5">
                <a:latin typeface="돋움"/>
                <a:cs typeface="돋움"/>
              </a:rPr>
              <a:t>점 </a:t>
            </a:r>
            <a:r>
              <a:rPr dirty="0" sz="2800" spc="-5">
                <a:latin typeface="Times New Roman"/>
                <a:cs typeface="Times New Roman"/>
              </a:rPr>
              <a:t>b  </a:t>
            </a:r>
            <a:r>
              <a:rPr dirty="0" sz="2800" spc="-5">
                <a:latin typeface="돋움"/>
                <a:cs typeface="돋움"/>
              </a:rPr>
              <a:t>를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선택하자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따라서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점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</a:t>
            </a:r>
            <a:r>
              <a:rPr dirty="0" sz="2800" spc="-5">
                <a:latin typeface="돋움"/>
                <a:cs typeface="돋움"/>
              </a:rPr>
              <a:t>와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선분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(c,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b)</a:t>
            </a:r>
            <a:r>
              <a:rPr dirty="0" sz="2800" spc="-5">
                <a:latin typeface="돋움"/>
                <a:cs typeface="돋움"/>
              </a:rPr>
              <a:t>가</a:t>
            </a:r>
            <a:r>
              <a:rPr dirty="0" sz="2800" spc="-295">
                <a:latin typeface="돋움"/>
                <a:cs typeface="돋움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</a:t>
            </a:r>
            <a:r>
              <a:rPr dirty="0" sz="2800" spc="-10">
                <a:latin typeface="돋움"/>
                <a:cs typeface="돋움"/>
              </a:rPr>
              <a:t>에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추가  된다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86202" y="4124331"/>
            <a:ext cx="1487170" cy="1369695"/>
          </a:xfrm>
          <a:custGeom>
            <a:avLst/>
            <a:gdLst/>
            <a:ahLst/>
            <a:cxnLst/>
            <a:rect l="l" t="t" r="r" b="b"/>
            <a:pathLst>
              <a:path w="1487170" h="1369695">
                <a:moveTo>
                  <a:pt x="258061" y="0"/>
                </a:moveTo>
                <a:lnTo>
                  <a:pt x="186441" y="4681"/>
                </a:lnTo>
                <a:lnTo>
                  <a:pt x="124310" y="22219"/>
                </a:lnTo>
                <a:lnTo>
                  <a:pt x="72973" y="53021"/>
                </a:lnTo>
                <a:lnTo>
                  <a:pt x="34020" y="97099"/>
                </a:lnTo>
                <a:lnTo>
                  <a:pt x="9764" y="151839"/>
                </a:lnTo>
                <a:lnTo>
                  <a:pt x="0" y="215662"/>
                </a:lnTo>
                <a:lnTo>
                  <a:pt x="375" y="250591"/>
                </a:lnTo>
                <a:lnTo>
                  <a:pt x="11284" y="325704"/>
                </a:lnTo>
                <a:lnTo>
                  <a:pt x="21677" y="365577"/>
                </a:lnTo>
                <a:lnTo>
                  <a:pt x="35267" y="406786"/>
                </a:lnTo>
                <a:lnTo>
                  <a:pt x="51983" y="449176"/>
                </a:lnTo>
                <a:lnTo>
                  <a:pt x="71755" y="492592"/>
                </a:lnTo>
                <a:lnTo>
                  <a:pt x="94511" y="536876"/>
                </a:lnTo>
                <a:lnTo>
                  <a:pt x="120181" y="581874"/>
                </a:lnTo>
                <a:lnTo>
                  <a:pt x="148693" y="627429"/>
                </a:lnTo>
                <a:lnTo>
                  <a:pt x="179977" y="673387"/>
                </a:lnTo>
                <a:lnTo>
                  <a:pt x="213961" y="719590"/>
                </a:lnTo>
                <a:lnTo>
                  <a:pt x="250575" y="765884"/>
                </a:lnTo>
                <a:lnTo>
                  <a:pt x="289748" y="812113"/>
                </a:lnTo>
                <a:lnTo>
                  <a:pt x="331408" y="858121"/>
                </a:lnTo>
                <a:lnTo>
                  <a:pt x="375486" y="903751"/>
                </a:lnTo>
                <a:lnTo>
                  <a:pt x="421909" y="948850"/>
                </a:lnTo>
                <a:lnTo>
                  <a:pt x="470606" y="993260"/>
                </a:lnTo>
                <a:lnTo>
                  <a:pt x="520673" y="1036135"/>
                </a:lnTo>
                <a:lnTo>
                  <a:pt x="571141" y="1076667"/>
                </a:lnTo>
                <a:lnTo>
                  <a:pt x="621848" y="1114805"/>
                </a:lnTo>
                <a:lnTo>
                  <a:pt x="672630" y="1150497"/>
                </a:lnTo>
                <a:lnTo>
                  <a:pt x="723324" y="1183691"/>
                </a:lnTo>
                <a:lnTo>
                  <a:pt x="773767" y="1214338"/>
                </a:lnTo>
                <a:lnTo>
                  <a:pt x="823795" y="1242385"/>
                </a:lnTo>
                <a:lnTo>
                  <a:pt x="873246" y="1267782"/>
                </a:lnTo>
                <a:lnTo>
                  <a:pt x="921957" y="1290478"/>
                </a:lnTo>
                <a:lnTo>
                  <a:pt x="969764" y="1310420"/>
                </a:lnTo>
                <a:lnTo>
                  <a:pt x="1016504" y="1327559"/>
                </a:lnTo>
                <a:lnTo>
                  <a:pt x="1062015" y="1341843"/>
                </a:lnTo>
                <a:lnTo>
                  <a:pt x="1106132" y="1353220"/>
                </a:lnTo>
                <a:lnTo>
                  <a:pt x="1148693" y="1361640"/>
                </a:lnTo>
                <a:lnTo>
                  <a:pt x="1189534" y="1367052"/>
                </a:lnTo>
                <a:lnTo>
                  <a:pt x="1228493" y="1369404"/>
                </a:lnTo>
                <a:lnTo>
                  <a:pt x="1265407" y="1368645"/>
                </a:lnTo>
                <a:lnTo>
                  <a:pt x="1332443" y="1357591"/>
                </a:lnTo>
                <a:lnTo>
                  <a:pt x="1389340" y="1333479"/>
                </a:lnTo>
                <a:lnTo>
                  <a:pt x="1434790" y="1295901"/>
                </a:lnTo>
                <a:lnTo>
                  <a:pt x="1466509" y="1246171"/>
                </a:lnTo>
                <a:lnTo>
                  <a:pt x="1483455" y="1186733"/>
                </a:lnTo>
                <a:lnTo>
                  <a:pt x="1486567" y="1153764"/>
                </a:lnTo>
                <a:lnTo>
                  <a:pt x="1486198" y="1118835"/>
                </a:lnTo>
                <a:lnTo>
                  <a:pt x="1475302" y="1043722"/>
                </a:lnTo>
                <a:lnTo>
                  <a:pt x="1464917" y="1003849"/>
                </a:lnTo>
                <a:lnTo>
                  <a:pt x="1451335" y="962640"/>
                </a:lnTo>
                <a:lnTo>
                  <a:pt x="1434627" y="920250"/>
                </a:lnTo>
                <a:lnTo>
                  <a:pt x="1414863" y="876834"/>
                </a:lnTo>
                <a:lnTo>
                  <a:pt x="1392115" y="832550"/>
                </a:lnTo>
                <a:lnTo>
                  <a:pt x="1366454" y="787552"/>
                </a:lnTo>
                <a:lnTo>
                  <a:pt x="1337949" y="741997"/>
                </a:lnTo>
                <a:lnTo>
                  <a:pt x="1306673" y="696039"/>
                </a:lnTo>
                <a:lnTo>
                  <a:pt x="1272695" y="649836"/>
                </a:lnTo>
                <a:lnTo>
                  <a:pt x="1236087" y="603542"/>
                </a:lnTo>
                <a:lnTo>
                  <a:pt x="1196920" y="557313"/>
                </a:lnTo>
                <a:lnTo>
                  <a:pt x="1155264" y="511305"/>
                </a:lnTo>
                <a:lnTo>
                  <a:pt x="1111190" y="465675"/>
                </a:lnTo>
                <a:lnTo>
                  <a:pt x="1064769" y="420576"/>
                </a:lnTo>
                <a:lnTo>
                  <a:pt x="1016071" y="376167"/>
                </a:lnTo>
                <a:lnTo>
                  <a:pt x="965989" y="333291"/>
                </a:lnTo>
                <a:lnTo>
                  <a:pt x="915506" y="292758"/>
                </a:lnTo>
                <a:lnTo>
                  <a:pt x="864786" y="254619"/>
                </a:lnTo>
                <a:lnTo>
                  <a:pt x="813993" y="218926"/>
                </a:lnTo>
                <a:lnTo>
                  <a:pt x="763288" y="185729"/>
                </a:lnTo>
                <a:lnTo>
                  <a:pt x="712836" y="155080"/>
                </a:lnTo>
                <a:lnTo>
                  <a:pt x="662798" y="127031"/>
                </a:lnTo>
                <a:lnTo>
                  <a:pt x="613340" y="101632"/>
                </a:lnTo>
                <a:lnTo>
                  <a:pt x="564622" y="78934"/>
                </a:lnTo>
                <a:lnTo>
                  <a:pt x="516810" y="58989"/>
                </a:lnTo>
                <a:lnTo>
                  <a:pt x="470064" y="41849"/>
                </a:lnTo>
                <a:lnTo>
                  <a:pt x="424550" y="27563"/>
                </a:lnTo>
                <a:lnTo>
                  <a:pt x="380429" y="16185"/>
                </a:lnTo>
                <a:lnTo>
                  <a:pt x="337866" y="7764"/>
                </a:lnTo>
                <a:lnTo>
                  <a:pt x="297022" y="2351"/>
                </a:lnTo>
                <a:lnTo>
                  <a:pt x="258061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86202" y="4124331"/>
            <a:ext cx="1487170" cy="1369695"/>
          </a:xfrm>
          <a:custGeom>
            <a:avLst/>
            <a:gdLst/>
            <a:ahLst/>
            <a:cxnLst/>
            <a:rect l="l" t="t" r="r" b="b"/>
            <a:pathLst>
              <a:path w="1487170" h="1369695">
                <a:moveTo>
                  <a:pt x="51760" y="73526"/>
                </a:moveTo>
                <a:lnTo>
                  <a:pt x="97211" y="35936"/>
                </a:lnTo>
                <a:lnTo>
                  <a:pt x="154108" y="11817"/>
                </a:lnTo>
                <a:lnTo>
                  <a:pt x="221147" y="759"/>
                </a:lnTo>
                <a:lnTo>
                  <a:pt x="258061" y="0"/>
                </a:lnTo>
                <a:lnTo>
                  <a:pt x="297022" y="2351"/>
                </a:lnTo>
                <a:lnTo>
                  <a:pt x="337866" y="7764"/>
                </a:lnTo>
                <a:lnTo>
                  <a:pt x="380429" y="16185"/>
                </a:lnTo>
                <a:lnTo>
                  <a:pt x="424550" y="27563"/>
                </a:lnTo>
                <a:lnTo>
                  <a:pt x="470064" y="41849"/>
                </a:lnTo>
                <a:lnTo>
                  <a:pt x="516810" y="58989"/>
                </a:lnTo>
                <a:lnTo>
                  <a:pt x="564622" y="78934"/>
                </a:lnTo>
                <a:lnTo>
                  <a:pt x="613340" y="101632"/>
                </a:lnTo>
                <a:lnTo>
                  <a:pt x="662798" y="127031"/>
                </a:lnTo>
                <a:lnTo>
                  <a:pt x="712836" y="155080"/>
                </a:lnTo>
                <a:lnTo>
                  <a:pt x="763288" y="185729"/>
                </a:lnTo>
                <a:lnTo>
                  <a:pt x="813993" y="218926"/>
                </a:lnTo>
                <a:lnTo>
                  <a:pt x="864786" y="254619"/>
                </a:lnTo>
                <a:lnTo>
                  <a:pt x="915506" y="292758"/>
                </a:lnTo>
                <a:lnTo>
                  <a:pt x="965989" y="333291"/>
                </a:lnTo>
                <a:lnTo>
                  <a:pt x="1016071" y="376167"/>
                </a:lnTo>
                <a:lnTo>
                  <a:pt x="1064769" y="420576"/>
                </a:lnTo>
                <a:lnTo>
                  <a:pt x="1111190" y="465675"/>
                </a:lnTo>
                <a:lnTo>
                  <a:pt x="1155264" y="511305"/>
                </a:lnTo>
                <a:lnTo>
                  <a:pt x="1196920" y="557313"/>
                </a:lnTo>
                <a:lnTo>
                  <a:pt x="1236087" y="603542"/>
                </a:lnTo>
                <a:lnTo>
                  <a:pt x="1272695" y="649836"/>
                </a:lnTo>
                <a:lnTo>
                  <a:pt x="1306673" y="696039"/>
                </a:lnTo>
                <a:lnTo>
                  <a:pt x="1337949" y="741997"/>
                </a:lnTo>
                <a:lnTo>
                  <a:pt x="1366454" y="787552"/>
                </a:lnTo>
                <a:lnTo>
                  <a:pt x="1392115" y="832550"/>
                </a:lnTo>
                <a:lnTo>
                  <a:pt x="1414863" y="876834"/>
                </a:lnTo>
                <a:lnTo>
                  <a:pt x="1434627" y="920250"/>
                </a:lnTo>
                <a:lnTo>
                  <a:pt x="1451335" y="962640"/>
                </a:lnTo>
                <a:lnTo>
                  <a:pt x="1464917" y="1003849"/>
                </a:lnTo>
                <a:lnTo>
                  <a:pt x="1475302" y="1043722"/>
                </a:lnTo>
                <a:lnTo>
                  <a:pt x="1482419" y="1082103"/>
                </a:lnTo>
                <a:lnTo>
                  <a:pt x="1486567" y="1153764"/>
                </a:lnTo>
                <a:lnTo>
                  <a:pt x="1483455" y="1186733"/>
                </a:lnTo>
                <a:lnTo>
                  <a:pt x="1466509" y="1246171"/>
                </a:lnTo>
                <a:lnTo>
                  <a:pt x="1434790" y="1295901"/>
                </a:lnTo>
                <a:lnTo>
                  <a:pt x="1389340" y="1333479"/>
                </a:lnTo>
                <a:lnTo>
                  <a:pt x="1332443" y="1357591"/>
                </a:lnTo>
                <a:lnTo>
                  <a:pt x="1265407" y="1368645"/>
                </a:lnTo>
                <a:lnTo>
                  <a:pt x="1228493" y="1369404"/>
                </a:lnTo>
                <a:lnTo>
                  <a:pt x="1189534" y="1367052"/>
                </a:lnTo>
                <a:lnTo>
                  <a:pt x="1148693" y="1361640"/>
                </a:lnTo>
                <a:lnTo>
                  <a:pt x="1106132" y="1353220"/>
                </a:lnTo>
                <a:lnTo>
                  <a:pt x="1062015" y="1341843"/>
                </a:lnTo>
                <a:lnTo>
                  <a:pt x="1016504" y="1327559"/>
                </a:lnTo>
                <a:lnTo>
                  <a:pt x="969764" y="1310420"/>
                </a:lnTo>
                <a:lnTo>
                  <a:pt x="921957" y="1290478"/>
                </a:lnTo>
                <a:lnTo>
                  <a:pt x="873246" y="1267782"/>
                </a:lnTo>
                <a:lnTo>
                  <a:pt x="823795" y="1242385"/>
                </a:lnTo>
                <a:lnTo>
                  <a:pt x="773767" y="1214338"/>
                </a:lnTo>
                <a:lnTo>
                  <a:pt x="723324" y="1183691"/>
                </a:lnTo>
                <a:lnTo>
                  <a:pt x="672630" y="1150497"/>
                </a:lnTo>
                <a:lnTo>
                  <a:pt x="621848" y="1114805"/>
                </a:lnTo>
                <a:lnTo>
                  <a:pt x="571141" y="1076667"/>
                </a:lnTo>
                <a:lnTo>
                  <a:pt x="520673" y="1036135"/>
                </a:lnTo>
                <a:lnTo>
                  <a:pt x="470606" y="993260"/>
                </a:lnTo>
                <a:lnTo>
                  <a:pt x="421909" y="948850"/>
                </a:lnTo>
                <a:lnTo>
                  <a:pt x="375486" y="903751"/>
                </a:lnTo>
                <a:lnTo>
                  <a:pt x="331408" y="858121"/>
                </a:lnTo>
                <a:lnTo>
                  <a:pt x="289748" y="812113"/>
                </a:lnTo>
                <a:lnTo>
                  <a:pt x="250575" y="765884"/>
                </a:lnTo>
                <a:lnTo>
                  <a:pt x="213961" y="719590"/>
                </a:lnTo>
                <a:lnTo>
                  <a:pt x="179977" y="673387"/>
                </a:lnTo>
                <a:lnTo>
                  <a:pt x="148693" y="627429"/>
                </a:lnTo>
                <a:lnTo>
                  <a:pt x="120181" y="581874"/>
                </a:lnTo>
                <a:lnTo>
                  <a:pt x="94511" y="536876"/>
                </a:lnTo>
                <a:lnTo>
                  <a:pt x="71755" y="492592"/>
                </a:lnTo>
                <a:lnTo>
                  <a:pt x="51983" y="449176"/>
                </a:lnTo>
                <a:lnTo>
                  <a:pt x="35267" y="406786"/>
                </a:lnTo>
                <a:lnTo>
                  <a:pt x="21677" y="365577"/>
                </a:lnTo>
                <a:lnTo>
                  <a:pt x="11284" y="325704"/>
                </a:lnTo>
                <a:lnTo>
                  <a:pt x="4160" y="287323"/>
                </a:lnTo>
                <a:lnTo>
                  <a:pt x="0" y="215662"/>
                </a:lnTo>
                <a:lnTo>
                  <a:pt x="3106" y="182693"/>
                </a:lnTo>
                <a:lnTo>
                  <a:pt x="9764" y="151839"/>
                </a:lnTo>
                <a:lnTo>
                  <a:pt x="20045" y="123255"/>
                </a:lnTo>
                <a:lnTo>
                  <a:pt x="34020" y="97099"/>
                </a:lnTo>
                <a:lnTo>
                  <a:pt x="51760" y="73526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12891" y="5978652"/>
            <a:ext cx="281940" cy="401320"/>
          </a:xfrm>
          <a:custGeom>
            <a:avLst/>
            <a:gdLst/>
            <a:ahLst/>
            <a:cxnLst/>
            <a:rect l="l" t="t" r="r" b="b"/>
            <a:pathLst>
              <a:path w="281939" h="401320">
                <a:moveTo>
                  <a:pt x="0" y="400812"/>
                </a:moveTo>
                <a:lnTo>
                  <a:pt x="281939" y="400812"/>
                </a:lnTo>
                <a:lnTo>
                  <a:pt x="281939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36464" y="4387596"/>
            <a:ext cx="199643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41064" y="5116067"/>
            <a:ext cx="199643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50464" y="5801867"/>
            <a:ext cx="199644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922264" y="5084064"/>
            <a:ext cx="199643" cy="199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13832" y="5801867"/>
            <a:ext cx="199643" cy="199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13532" y="5277611"/>
            <a:ext cx="863600" cy="558800"/>
          </a:xfrm>
          <a:custGeom>
            <a:avLst/>
            <a:gdLst/>
            <a:ahLst/>
            <a:cxnLst/>
            <a:rect l="l" t="t" r="r" b="b"/>
            <a:pathLst>
              <a:path w="863600" h="558800">
                <a:moveTo>
                  <a:pt x="863345" y="0"/>
                </a:moveTo>
                <a:lnTo>
                  <a:pt x="0" y="55852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49523" y="4668011"/>
            <a:ext cx="241300" cy="1142365"/>
          </a:xfrm>
          <a:custGeom>
            <a:avLst/>
            <a:gdLst/>
            <a:ahLst/>
            <a:cxnLst/>
            <a:rect l="l" t="t" r="r" b="b"/>
            <a:pathLst>
              <a:path w="241300" h="1142364">
                <a:moveTo>
                  <a:pt x="241173" y="0"/>
                </a:moveTo>
                <a:lnTo>
                  <a:pt x="0" y="1141755"/>
                </a:lnTo>
              </a:path>
            </a:pathLst>
          </a:custGeom>
          <a:ln w="609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30040" y="5215128"/>
            <a:ext cx="1419225" cy="622300"/>
          </a:xfrm>
          <a:custGeom>
            <a:avLst/>
            <a:gdLst/>
            <a:ahLst/>
            <a:cxnLst/>
            <a:rect l="l" t="t" r="r" b="b"/>
            <a:pathLst>
              <a:path w="1419225" h="622300">
                <a:moveTo>
                  <a:pt x="0" y="0"/>
                </a:moveTo>
                <a:lnTo>
                  <a:pt x="1419225" y="62216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44240" y="4486655"/>
            <a:ext cx="1801495" cy="119380"/>
          </a:xfrm>
          <a:custGeom>
            <a:avLst/>
            <a:gdLst/>
            <a:ahLst/>
            <a:cxnLst/>
            <a:rect l="l" t="t" r="r" b="b"/>
            <a:pathLst>
              <a:path w="1801495" h="119379">
                <a:moveTo>
                  <a:pt x="0" y="118872"/>
                </a:moveTo>
                <a:lnTo>
                  <a:pt x="1801240" y="0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04132" y="4549140"/>
            <a:ext cx="1168400" cy="601345"/>
          </a:xfrm>
          <a:custGeom>
            <a:avLst/>
            <a:gdLst/>
            <a:ahLst/>
            <a:cxnLst/>
            <a:rect l="l" t="t" r="r" b="b"/>
            <a:pathLst>
              <a:path w="1168400" h="601345">
                <a:moveTo>
                  <a:pt x="0" y="601091"/>
                </a:moveTo>
                <a:lnTo>
                  <a:pt x="1168145" y="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400294" y="4549902"/>
            <a:ext cx="558800" cy="570230"/>
          </a:xfrm>
          <a:custGeom>
            <a:avLst/>
            <a:gdLst/>
            <a:ahLst/>
            <a:cxnLst/>
            <a:rect l="l" t="t" r="r" b="b"/>
            <a:pathLst>
              <a:path w="558800" h="570229">
                <a:moveTo>
                  <a:pt x="558545" y="57023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677661" y="5247894"/>
            <a:ext cx="281305" cy="589915"/>
          </a:xfrm>
          <a:custGeom>
            <a:avLst/>
            <a:gdLst/>
            <a:ahLst/>
            <a:cxnLst/>
            <a:rect l="l" t="t" r="r" b="b"/>
            <a:pathLst>
              <a:path w="281304" h="589914">
                <a:moveTo>
                  <a:pt x="0" y="589470"/>
                </a:moveTo>
                <a:lnTo>
                  <a:pt x="281050" y="0"/>
                </a:lnTo>
              </a:path>
            </a:pathLst>
          </a:custGeom>
          <a:ln w="19812">
            <a:solidFill>
              <a:srgbClr val="0000C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35523" y="4576571"/>
            <a:ext cx="277495" cy="1234440"/>
          </a:xfrm>
          <a:custGeom>
            <a:avLst/>
            <a:gdLst/>
            <a:ahLst/>
            <a:cxnLst/>
            <a:rect l="l" t="t" r="r" b="b"/>
            <a:pathLst>
              <a:path w="277495" h="1234439">
                <a:moveTo>
                  <a:pt x="0" y="0"/>
                </a:moveTo>
                <a:lnTo>
                  <a:pt x="277495" y="1234224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227701" y="4100321"/>
            <a:ext cx="151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93260" y="4768722"/>
            <a:ext cx="151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78804" y="5803188"/>
            <a:ext cx="328295" cy="532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875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115"/>
              </a:lnSpc>
            </a:pP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61359" y="4549140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50335" y="4718303"/>
            <a:ext cx="526415" cy="431800"/>
          </a:xfrm>
          <a:custGeom>
            <a:avLst/>
            <a:gdLst/>
            <a:ahLst/>
            <a:cxnLst/>
            <a:rect l="l" t="t" r="r" b="b"/>
            <a:pathLst>
              <a:path w="526414" h="431800">
                <a:moveTo>
                  <a:pt x="0" y="0"/>
                </a:moveTo>
                <a:lnTo>
                  <a:pt x="526034" y="43180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134227" y="4903089"/>
            <a:ext cx="158750" cy="556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005">
              <a:lnSpc>
                <a:spcPts val="197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210"/>
              </a:lnSpc>
            </a:pP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57</a:t>
            </a:fld>
          </a:p>
        </p:txBody>
      </p:sp>
      <p:sp>
        <p:nvSpPr>
          <p:cNvPr id="25" name="object 25"/>
          <p:cNvSpPr txBox="1"/>
          <p:nvPr/>
        </p:nvSpPr>
        <p:spPr>
          <a:xfrm>
            <a:off x="3130676" y="4199001"/>
            <a:ext cx="4622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7335" algn="l"/>
              </a:tabLst>
            </a:pPr>
            <a:r>
              <a:rPr dirty="0" sz="1800">
                <a:latin typeface="Tahoma"/>
                <a:cs typeface="Tahoma"/>
              </a:rPr>
              <a:t>a	</a:t>
            </a:r>
            <a:r>
              <a:rPr dirty="0" baseline="-6944" sz="3000">
                <a:latin typeface="Times New Roman"/>
                <a:cs typeface="Times New Roman"/>
              </a:rPr>
              <a:t>∞</a:t>
            </a:r>
            <a:endParaRPr baseline="-6944" sz="3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37866" y="5331358"/>
            <a:ext cx="2858135" cy="847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07645">
              <a:lnSpc>
                <a:spcPts val="213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∞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30"/>
              </a:lnSpc>
              <a:tabLst>
                <a:tab pos="401320" algn="l"/>
                <a:tab pos="2844800" algn="l"/>
              </a:tabLst>
            </a:pPr>
            <a:r>
              <a:rPr dirty="0" sz="2000">
                <a:latin typeface="Times New Roman"/>
                <a:cs typeface="Times New Roman"/>
              </a:rPr>
              <a:t>∞	</a:t>
            </a:r>
            <a:r>
              <a:rPr dirty="0" u="dash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ash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  <a:p>
            <a:pPr marL="66040">
              <a:lnSpc>
                <a:spcPct val="100000"/>
              </a:lnSpc>
              <a:spcBef>
                <a:spcPts val="45"/>
              </a:spcBef>
            </a:pPr>
            <a:r>
              <a:rPr dirty="0" sz="180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62091" y="4239259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34892" y="6108903"/>
            <a:ext cx="20897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= </a:t>
            </a:r>
            <a:r>
              <a:rPr dirty="0" sz="1800" spc="-5">
                <a:latin typeface="Times New Roman"/>
                <a:cs typeface="Times New Roman"/>
              </a:rPr>
              <a:t>min{∞, </a:t>
            </a: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dirty="0" sz="1800" spc="-5">
                <a:latin typeface="Times New Roman"/>
                <a:cs typeface="Times New Roman"/>
              </a:rPr>
              <a:t>, </a:t>
            </a:r>
            <a:r>
              <a:rPr dirty="0" sz="1800">
                <a:latin typeface="Times New Roman"/>
                <a:cs typeface="Times New Roman"/>
              </a:rPr>
              <a:t>∞, ∞,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36894" y="4237735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7880"/>
            <a:ext cx="7954645" cy="17329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10~12: </a:t>
            </a:r>
            <a:r>
              <a:rPr dirty="0" sz="2800" spc="-5">
                <a:latin typeface="돋움"/>
                <a:cs typeface="돋움"/>
              </a:rPr>
              <a:t>점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</a:t>
            </a:r>
            <a:r>
              <a:rPr dirty="0" sz="2800" spc="-5">
                <a:latin typeface="돋움"/>
                <a:cs typeface="돋움"/>
              </a:rPr>
              <a:t>에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연결된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점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돋움"/>
                <a:cs typeface="돋움"/>
              </a:rPr>
              <a:t>와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</a:t>
            </a:r>
            <a:r>
              <a:rPr dirty="0" sz="2800" spc="-5">
                <a:latin typeface="돋움"/>
                <a:cs typeface="돋움"/>
              </a:rPr>
              <a:t>의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D[a]</a:t>
            </a:r>
            <a:r>
              <a:rPr dirty="0" sz="2800" spc="-15">
                <a:latin typeface="돋움"/>
                <a:cs typeface="돋움"/>
              </a:rPr>
              <a:t>와</a:t>
            </a:r>
            <a:r>
              <a:rPr dirty="0" sz="2800" spc="-18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D[b]  </a:t>
            </a:r>
            <a:r>
              <a:rPr dirty="0" sz="2800" spc="-5">
                <a:latin typeface="돋움"/>
                <a:cs typeface="돋움"/>
              </a:rPr>
              <a:t>를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각각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3</a:t>
            </a:r>
            <a:r>
              <a:rPr dirty="0" sz="2800" spc="-5">
                <a:latin typeface="돋움"/>
                <a:cs typeface="돋움"/>
              </a:rPr>
              <a:t>과</a:t>
            </a:r>
            <a:r>
              <a:rPr dirty="0" sz="2800" spc="-250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4</a:t>
            </a:r>
            <a:r>
              <a:rPr dirty="0" sz="2800" spc="-5">
                <a:latin typeface="돋움"/>
                <a:cs typeface="돋움"/>
              </a:rPr>
              <a:t>로</a:t>
            </a:r>
            <a:r>
              <a:rPr dirty="0" sz="2800" spc="-25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갱신한다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r>
              <a:rPr dirty="0" sz="2800" spc="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점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</a:t>
            </a:r>
            <a:r>
              <a:rPr dirty="0" sz="2800" spc="-5">
                <a:latin typeface="돋움"/>
                <a:cs typeface="돋움"/>
              </a:rPr>
              <a:t>는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점</a:t>
            </a:r>
            <a:r>
              <a:rPr dirty="0" sz="2800" spc="-250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</a:t>
            </a:r>
            <a:r>
              <a:rPr dirty="0" sz="2800" spc="-5">
                <a:latin typeface="돋움"/>
                <a:cs typeface="돋움"/>
              </a:rPr>
              <a:t>와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선분으로  연결은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되어있으나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선분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(b,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f)</a:t>
            </a:r>
            <a:r>
              <a:rPr dirty="0" sz="2800" spc="-5">
                <a:latin typeface="돋움"/>
                <a:cs typeface="돋움"/>
              </a:rPr>
              <a:t>의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가중치인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2</a:t>
            </a:r>
            <a:r>
              <a:rPr dirty="0" sz="2800" spc="-5">
                <a:latin typeface="돋움"/>
                <a:cs typeface="돋움"/>
              </a:rPr>
              <a:t>가</a:t>
            </a:r>
            <a:r>
              <a:rPr dirty="0" sz="2800" spc="-25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현  재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D[f]</a:t>
            </a:r>
            <a:r>
              <a:rPr dirty="0" sz="2800" spc="-10">
                <a:latin typeface="돋움"/>
                <a:cs typeface="돋움"/>
              </a:rPr>
              <a:t>보다</a:t>
            </a:r>
            <a:r>
              <a:rPr dirty="0" sz="2800" spc="-18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크므로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D[f]</a:t>
            </a:r>
            <a:r>
              <a:rPr dirty="0" sz="2800" spc="-10">
                <a:latin typeface="돋움"/>
                <a:cs typeface="돋움"/>
              </a:rPr>
              <a:t>를</a:t>
            </a:r>
            <a:r>
              <a:rPr dirty="0" sz="2800" spc="-18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갱신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안됨</a:t>
            </a:r>
            <a:endParaRPr sz="2800">
              <a:latin typeface="돋움"/>
              <a:cs typeface="돋움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76600" y="3601211"/>
            <a:ext cx="280670" cy="462280"/>
          </a:xfrm>
          <a:custGeom>
            <a:avLst/>
            <a:gdLst/>
            <a:ahLst/>
            <a:cxnLst/>
            <a:rect l="l" t="t" r="r" b="b"/>
            <a:pathLst>
              <a:path w="280670" h="462279">
                <a:moveTo>
                  <a:pt x="0" y="461771"/>
                </a:moveTo>
                <a:lnTo>
                  <a:pt x="280415" y="461771"/>
                </a:lnTo>
                <a:lnTo>
                  <a:pt x="280415" y="0"/>
                </a:lnTo>
                <a:lnTo>
                  <a:pt x="0" y="0"/>
                </a:lnTo>
                <a:lnTo>
                  <a:pt x="0" y="461771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33928" y="3448053"/>
            <a:ext cx="1487170" cy="1369695"/>
          </a:xfrm>
          <a:custGeom>
            <a:avLst/>
            <a:gdLst/>
            <a:ahLst/>
            <a:cxnLst/>
            <a:rect l="l" t="t" r="r" b="b"/>
            <a:pathLst>
              <a:path w="1487170" h="1369695">
                <a:moveTo>
                  <a:pt x="258086" y="0"/>
                </a:moveTo>
                <a:lnTo>
                  <a:pt x="186455" y="4684"/>
                </a:lnTo>
                <a:lnTo>
                  <a:pt x="124316" y="22222"/>
                </a:lnTo>
                <a:lnTo>
                  <a:pt x="72974" y="53025"/>
                </a:lnTo>
                <a:lnTo>
                  <a:pt x="34020" y="97102"/>
                </a:lnTo>
                <a:lnTo>
                  <a:pt x="9764" y="151836"/>
                </a:lnTo>
                <a:lnTo>
                  <a:pt x="0" y="215651"/>
                </a:lnTo>
                <a:lnTo>
                  <a:pt x="375" y="250575"/>
                </a:lnTo>
                <a:lnTo>
                  <a:pt x="11284" y="325678"/>
                </a:lnTo>
                <a:lnTo>
                  <a:pt x="21677" y="365545"/>
                </a:lnTo>
                <a:lnTo>
                  <a:pt x="35267" y="406749"/>
                </a:lnTo>
                <a:lnTo>
                  <a:pt x="51983" y="449135"/>
                </a:lnTo>
                <a:lnTo>
                  <a:pt x="71755" y="492546"/>
                </a:lnTo>
                <a:lnTo>
                  <a:pt x="94511" y="536827"/>
                </a:lnTo>
                <a:lnTo>
                  <a:pt x="120181" y="581822"/>
                </a:lnTo>
                <a:lnTo>
                  <a:pt x="148693" y="627376"/>
                </a:lnTo>
                <a:lnTo>
                  <a:pt x="179977" y="673334"/>
                </a:lnTo>
                <a:lnTo>
                  <a:pt x="213961" y="719539"/>
                </a:lnTo>
                <a:lnTo>
                  <a:pt x="250575" y="765837"/>
                </a:lnTo>
                <a:lnTo>
                  <a:pt x="289748" y="812071"/>
                </a:lnTo>
                <a:lnTo>
                  <a:pt x="331408" y="858087"/>
                </a:lnTo>
                <a:lnTo>
                  <a:pt x="375486" y="903727"/>
                </a:lnTo>
                <a:lnTo>
                  <a:pt x="421909" y="948838"/>
                </a:lnTo>
                <a:lnTo>
                  <a:pt x="470606" y="993263"/>
                </a:lnTo>
                <a:lnTo>
                  <a:pt x="520673" y="1036138"/>
                </a:lnTo>
                <a:lnTo>
                  <a:pt x="571141" y="1076669"/>
                </a:lnTo>
                <a:lnTo>
                  <a:pt x="621848" y="1114805"/>
                </a:lnTo>
                <a:lnTo>
                  <a:pt x="672630" y="1150494"/>
                </a:lnTo>
                <a:lnTo>
                  <a:pt x="723324" y="1183685"/>
                </a:lnTo>
                <a:lnTo>
                  <a:pt x="773767" y="1214328"/>
                </a:lnTo>
                <a:lnTo>
                  <a:pt x="823795" y="1242371"/>
                </a:lnTo>
                <a:lnTo>
                  <a:pt x="873246" y="1267762"/>
                </a:lnTo>
                <a:lnTo>
                  <a:pt x="921957" y="1290452"/>
                </a:lnTo>
                <a:lnTo>
                  <a:pt x="969764" y="1310389"/>
                </a:lnTo>
                <a:lnTo>
                  <a:pt x="1016504" y="1327521"/>
                </a:lnTo>
                <a:lnTo>
                  <a:pt x="1062015" y="1341799"/>
                </a:lnTo>
                <a:lnTo>
                  <a:pt x="1106132" y="1353169"/>
                </a:lnTo>
                <a:lnTo>
                  <a:pt x="1148693" y="1361582"/>
                </a:lnTo>
                <a:lnTo>
                  <a:pt x="1189534" y="1366987"/>
                </a:lnTo>
                <a:lnTo>
                  <a:pt x="1228493" y="1369331"/>
                </a:lnTo>
                <a:lnTo>
                  <a:pt x="1265407" y="1368565"/>
                </a:lnTo>
                <a:lnTo>
                  <a:pt x="1332443" y="1357495"/>
                </a:lnTo>
                <a:lnTo>
                  <a:pt x="1389340" y="1333369"/>
                </a:lnTo>
                <a:lnTo>
                  <a:pt x="1434790" y="1295777"/>
                </a:lnTo>
                <a:lnTo>
                  <a:pt x="1466509" y="1246050"/>
                </a:lnTo>
                <a:lnTo>
                  <a:pt x="1483455" y="1186620"/>
                </a:lnTo>
                <a:lnTo>
                  <a:pt x="1486567" y="1153655"/>
                </a:lnTo>
                <a:lnTo>
                  <a:pt x="1486198" y="1118731"/>
                </a:lnTo>
                <a:lnTo>
                  <a:pt x="1475302" y="1043629"/>
                </a:lnTo>
                <a:lnTo>
                  <a:pt x="1464917" y="1003761"/>
                </a:lnTo>
                <a:lnTo>
                  <a:pt x="1451335" y="962557"/>
                </a:lnTo>
                <a:lnTo>
                  <a:pt x="1434627" y="920172"/>
                </a:lnTo>
                <a:lnTo>
                  <a:pt x="1414863" y="876761"/>
                </a:lnTo>
                <a:lnTo>
                  <a:pt x="1392115" y="832480"/>
                </a:lnTo>
                <a:lnTo>
                  <a:pt x="1366454" y="787484"/>
                </a:lnTo>
                <a:lnTo>
                  <a:pt x="1337949" y="741930"/>
                </a:lnTo>
                <a:lnTo>
                  <a:pt x="1306673" y="695972"/>
                </a:lnTo>
                <a:lnTo>
                  <a:pt x="1272695" y="649767"/>
                </a:lnTo>
                <a:lnTo>
                  <a:pt x="1236087" y="603469"/>
                </a:lnTo>
                <a:lnTo>
                  <a:pt x="1196920" y="557235"/>
                </a:lnTo>
                <a:lnTo>
                  <a:pt x="1155264" y="511220"/>
                </a:lnTo>
                <a:lnTo>
                  <a:pt x="1111190" y="465579"/>
                </a:lnTo>
                <a:lnTo>
                  <a:pt x="1064769" y="420468"/>
                </a:lnTo>
                <a:lnTo>
                  <a:pt x="1016071" y="376043"/>
                </a:lnTo>
                <a:lnTo>
                  <a:pt x="966004" y="333183"/>
                </a:lnTo>
                <a:lnTo>
                  <a:pt x="915534" y="292665"/>
                </a:lnTo>
                <a:lnTo>
                  <a:pt x="864824" y="254539"/>
                </a:lnTo>
                <a:lnTo>
                  <a:pt x="814038" y="218858"/>
                </a:lnTo>
                <a:lnTo>
                  <a:pt x="763339" y="185672"/>
                </a:lnTo>
                <a:lnTo>
                  <a:pt x="712890" y="155033"/>
                </a:lnTo>
                <a:lnTo>
                  <a:pt x="662854" y="126992"/>
                </a:lnTo>
                <a:lnTo>
                  <a:pt x="613396" y="101600"/>
                </a:lnTo>
                <a:lnTo>
                  <a:pt x="564678" y="78909"/>
                </a:lnTo>
                <a:lnTo>
                  <a:pt x="516862" y="58970"/>
                </a:lnTo>
                <a:lnTo>
                  <a:pt x="470114" y="41834"/>
                </a:lnTo>
                <a:lnTo>
                  <a:pt x="424595" y="27553"/>
                </a:lnTo>
                <a:lnTo>
                  <a:pt x="380470" y="16178"/>
                </a:lnTo>
                <a:lnTo>
                  <a:pt x="337901" y="7759"/>
                </a:lnTo>
                <a:lnTo>
                  <a:pt x="297052" y="2350"/>
                </a:lnTo>
                <a:lnTo>
                  <a:pt x="258086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33928" y="3448053"/>
            <a:ext cx="1487170" cy="1369695"/>
          </a:xfrm>
          <a:custGeom>
            <a:avLst/>
            <a:gdLst/>
            <a:ahLst/>
            <a:cxnLst/>
            <a:rect l="l" t="t" r="r" b="b"/>
            <a:pathLst>
              <a:path w="1487170" h="1369695">
                <a:moveTo>
                  <a:pt x="51760" y="73529"/>
                </a:moveTo>
                <a:lnTo>
                  <a:pt x="97214" y="35940"/>
                </a:lnTo>
                <a:lnTo>
                  <a:pt x="154118" y="11820"/>
                </a:lnTo>
                <a:lnTo>
                  <a:pt x="221166" y="760"/>
                </a:lnTo>
                <a:lnTo>
                  <a:pt x="258086" y="0"/>
                </a:lnTo>
                <a:lnTo>
                  <a:pt x="297052" y="2350"/>
                </a:lnTo>
                <a:lnTo>
                  <a:pt x="337901" y="7759"/>
                </a:lnTo>
                <a:lnTo>
                  <a:pt x="380470" y="16178"/>
                </a:lnTo>
                <a:lnTo>
                  <a:pt x="424595" y="27553"/>
                </a:lnTo>
                <a:lnTo>
                  <a:pt x="470114" y="41834"/>
                </a:lnTo>
                <a:lnTo>
                  <a:pt x="516862" y="58970"/>
                </a:lnTo>
                <a:lnTo>
                  <a:pt x="564678" y="78909"/>
                </a:lnTo>
                <a:lnTo>
                  <a:pt x="613396" y="101600"/>
                </a:lnTo>
                <a:lnTo>
                  <a:pt x="662854" y="126992"/>
                </a:lnTo>
                <a:lnTo>
                  <a:pt x="712890" y="155033"/>
                </a:lnTo>
                <a:lnTo>
                  <a:pt x="763339" y="185672"/>
                </a:lnTo>
                <a:lnTo>
                  <a:pt x="814038" y="218858"/>
                </a:lnTo>
                <a:lnTo>
                  <a:pt x="864824" y="254539"/>
                </a:lnTo>
                <a:lnTo>
                  <a:pt x="915534" y="292665"/>
                </a:lnTo>
                <a:lnTo>
                  <a:pt x="966004" y="333183"/>
                </a:lnTo>
                <a:lnTo>
                  <a:pt x="1016071" y="376043"/>
                </a:lnTo>
                <a:lnTo>
                  <a:pt x="1064769" y="420468"/>
                </a:lnTo>
                <a:lnTo>
                  <a:pt x="1111190" y="465579"/>
                </a:lnTo>
                <a:lnTo>
                  <a:pt x="1155264" y="511220"/>
                </a:lnTo>
                <a:lnTo>
                  <a:pt x="1196920" y="557235"/>
                </a:lnTo>
                <a:lnTo>
                  <a:pt x="1236087" y="603469"/>
                </a:lnTo>
                <a:lnTo>
                  <a:pt x="1272695" y="649767"/>
                </a:lnTo>
                <a:lnTo>
                  <a:pt x="1306673" y="695972"/>
                </a:lnTo>
                <a:lnTo>
                  <a:pt x="1337949" y="741930"/>
                </a:lnTo>
                <a:lnTo>
                  <a:pt x="1366454" y="787484"/>
                </a:lnTo>
                <a:lnTo>
                  <a:pt x="1392115" y="832480"/>
                </a:lnTo>
                <a:lnTo>
                  <a:pt x="1414863" y="876761"/>
                </a:lnTo>
                <a:lnTo>
                  <a:pt x="1434627" y="920172"/>
                </a:lnTo>
                <a:lnTo>
                  <a:pt x="1451335" y="962557"/>
                </a:lnTo>
                <a:lnTo>
                  <a:pt x="1464917" y="1003761"/>
                </a:lnTo>
                <a:lnTo>
                  <a:pt x="1475302" y="1043629"/>
                </a:lnTo>
                <a:lnTo>
                  <a:pt x="1482419" y="1082004"/>
                </a:lnTo>
                <a:lnTo>
                  <a:pt x="1486567" y="1153655"/>
                </a:lnTo>
                <a:lnTo>
                  <a:pt x="1483455" y="1186620"/>
                </a:lnTo>
                <a:lnTo>
                  <a:pt x="1466509" y="1246050"/>
                </a:lnTo>
                <a:lnTo>
                  <a:pt x="1434790" y="1295777"/>
                </a:lnTo>
                <a:lnTo>
                  <a:pt x="1389340" y="1333369"/>
                </a:lnTo>
                <a:lnTo>
                  <a:pt x="1332443" y="1357495"/>
                </a:lnTo>
                <a:lnTo>
                  <a:pt x="1265407" y="1368565"/>
                </a:lnTo>
                <a:lnTo>
                  <a:pt x="1228493" y="1369331"/>
                </a:lnTo>
                <a:lnTo>
                  <a:pt x="1189534" y="1366987"/>
                </a:lnTo>
                <a:lnTo>
                  <a:pt x="1148693" y="1361582"/>
                </a:lnTo>
                <a:lnTo>
                  <a:pt x="1106132" y="1353169"/>
                </a:lnTo>
                <a:lnTo>
                  <a:pt x="1062015" y="1341799"/>
                </a:lnTo>
                <a:lnTo>
                  <a:pt x="1016504" y="1327521"/>
                </a:lnTo>
                <a:lnTo>
                  <a:pt x="969764" y="1310389"/>
                </a:lnTo>
                <a:lnTo>
                  <a:pt x="921957" y="1290452"/>
                </a:lnTo>
                <a:lnTo>
                  <a:pt x="873246" y="1267762"/>
                </a:lnTo>
                <a:lnTo>
                  <a:pt x="823795" y="1242371"/>
                </a:lnTo>
                <a:lnTo>
                  <a:pt x="773767" y="1214328"/>
                </a:lnTo>
                <a:lnTo>
                  <a:pt x="723324" y="1183685"/>
                </a:lnTo>
                <a:lnTo>
                  <a:pt x="672630" y="1150494"/>
                </a:lnTo>
                <a:lnTo>
                  <a:pt x="621848" y="1114805"/>
                </a:lnTo>
                <a:lnTo>
                  <a:pt x="571141" y="1076669"/>
                </a:lnTo>
                <a:lnTo>
                  <a:pt x="520673" y="1036138"/>
                </a:lnTo>
                <a:lnTo>
                  <a:pt x="470606" y="993263"/>
                </a:lnTo>
                <a:lnTo>
                  <a:pt x="421909" y="948838"/>
                </a:lnTo>
                <a:lnTo>
                  <a:pt x="375486" y="903727"/>
                </a:lnTo>
                <a:lnTo>
                  <a:pt x="331408" y="858087"/>
                </a:lnTo>
                <a:lnTo>
                  <a:pt x="289748" y="812071"/>
                </a:lnTo>
                <a:lnTo>
                  <a:pt x="250575" y="765837"/>
                </a:lnTo>
                <a:lnTo>
                  <a:pt x="213961" y="719539"/>
                </a:lnTo>
                <a:lnTo>
                  <a:pt x="179977" y="673334"/>
                </a:lnTo>
                <a:lnTo>
                  <a:pt x="148693" y="627376"/>
                </a:lnTo>
                <a:lnTo>
                  <a:pt x="120181" y="581822"/>
                </a:lnTo>
                <a:lnTo>
                  <a:pt x="94511" y="536827"/>
                </a:lnTo>
                <a:lnTo>
                  <a:pt x="71755" y="492546"/>
                </a:lnTo>
                <a:lnTo>
                  <a:pt x="51983" y="449135"/>
                </a:lnTo>
                <a:lnTo>
                  <a:pt x="35267" y="406749"/>
                </a:lnTo>
                <a:lnTo>
                  <a:pt x="21677" y="365545"/>
                </a:lnTo>
                <a:lnTo>
                  <a:pt x="11284" y="325678"/>
                </a:lnTo>
                <a:lnTo>
                  <a:pt x="4160" y="287302"/>
                </a:lnTo>
                <a:lnTo>
                  <a:pt x="0" y="215651"/>
                </a:lnTo>
                <a:lnTo>
                  <a:pt x="3106" y="182687"/>
                </a:lnTo>
                <a:lnTo>
                  <a:pt x="9764" y="151836"/>
                </a:lnTo>
                <a:lnTo>
                  <a:pt x="20045" y="123256"/>
                </a:lnTo>
                <a:lnTo>
                  <a:pt x="34020" y="97102"/>
                </a:lnTo>
                <a:lnTo>
                  <a:pt x="51760" y="7352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06796" y="5067300"/>
            <a:ext cx="281940" cy="401320"/>
          </a:xfrm>
          <a:custGeom>
            <a:avLst/>
            <a:gdLst/>
            <a:ahLst/>
            <a:cxnLst/>
            <a:rect l="l" t="t" r="r" b="b"/>
            <a:pathLst>
              <a:path w="281939" h="401320">
                <a:moveTo>
                  <a:pt x="0" y="400812"/>
                </a:moveTo>
                <a:lnTo>
                  <a:pt x="281939" y="400812"/>
                </a:lnTo>
                <a:lnTo>
                  <a:pt x="281939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672073" y="5092446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90771" y="4703064"/>
            <a:ext cx="192405" cy="462280"/>
          </a:xfrm>
          <a:custGeom>
            <a:avLst/>
            <a:gdLst/>
            <a:ahLst/>
            <a:cxnLst/>
            <a:rect l="l" t="t" r="r" b="b"/>
            <a:pathLst>
              <a:path w="192404" h="462279">
                <a:moveTo>
                  <a:pt x="0" y="461772"/>
                </a:moveTo>
                <a:lnTo>
                  <a:pt x="192024" y="461772"/>
                </a:lnTo>
                <a:lnTo>
                  <a:pt x="192024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98138" y="4726685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64835" y="3784091"/>
            <a:ext cx="199643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69435" y="4512564"/>
            <a:ext cx="199643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78835" y="5198364"/>
            <a:ext cx="199644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50635" y="4480559"/>
            <a:ext cx="199643" cy="2011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42203" y="5198364"/>
            <a:ext cx="199643" cy="199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41904" y="4675632"/>
            <a:ext cx="863600" cy="558800"/>
          </a:xfrm>
          <a:custGeom>
            <a:avLst/>
            <a:gdLst/>
            <a:ahLst/>
            <a:cxnLst/>
            <a:rect l="l" t="t" r="r" b="b"/>
            <a:pathLst>
              <a:path w="863600" h="558800">
                <a:moveTo>
                  <a:pt x="863345" y="0"/>
                </a:moveTo>
                <a:lnTo>
                  <a:pt x="0" y="558546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77895" y="4066032"/>
            <a:ext cx="241300" cy="1141730"/>
          </a:xfrm>
          <a:custGeom>
            <a:avLst/>
            <a:gdLst/>
            <a:ahLst/>
            <a:cxnLst/>
            <a:rect l="l" t="t" r="r" b="b"/>
            <a:pathLst>
              <a:path w="241300" h="1141729">
                <a:moveTo>
                  <a:pt x="241173" y="0"/>
                </a:moveTo>
                <a:lnTo>
                  <a:pt x="0" y="114173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58411" y="4611623"/>
            <a:ext cx="1419225" cy="622300"/>
          </a:xfrm>
          <a:custGeom>
            <a:avLst/>
            <a:gdLst/>
            <a:ahLst/>
            <a:cxnLst/>
            <a:rect l="l" t="t" r="r" b="b"/>
            <a:pathLst>
              <a:path w="1419225" h="622300">
                <a:moveTo>
                  <a:pt x="0" y="0"/>
                </a:moveTo>
                <a:lnTo>
                  <a:pt x="1419225" y="622172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373373" y="3883914"/>
            <a:ext cx="1801495" cy="119380"/>
          </a:xfrm>
          <a:custGeom>
            <a:avLst/>
            <a:gdLst/>
            <a:ahLst/>
            <a:cxnLst/>
            <a:rect l="l" t="t" r="r" b="b"/>
            <a:pathLst>
              <a:path w="1801495" h="119379">
                <a:moveTo>
                  <a:pt x="0" y="118872"/>
                </a:moveTo>
                <a:lnTo>
                  <a:pt x="1801240" y="0"/>
                </a:lnTo>
              </a:path>
            </a:pathLst>
          </a:custGeom>
          <a:ln w="19812">
            <a:solidFill>
              <a:srgbClr val="0000C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033265" y="3947921"/>
            <a:ext cx="1168400" cy="601345"/>
          </a:xfrm>
          <a:custGeom>
            <a:avLst/>
            <a:gdLst/>
            <a:ahLst/>
            <a:cxnLst/>
            <a:rect l="l" t="t" r="r" b="b"/>
            <a:pathLst>
              <a:path w="1168400" h="601345">
                <a:moveTo>
                  <a:pt x="0" y="601090"/>
                </a:moveTo>
                <a:lnTo>
                  <a:pt x="1168146" y="0"/>
                </a:lnTo>
              </a:path>
            </a:pathLst>
          </a:custGeom>
          <a:ln w="19812">
            <a:solidFill>
              <a:srgbClr val="0000C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28665" y="3947921"/>
            <a:ext cx="558800" cy="570230"/>
          </a:xfrm>
          <a:custGeom>
            <a:avLst/>
            <a:gdLst/>
            <a:ahLst/>
            <a:cxnLst/>
            <a:rect l="l" t="t" r="r" b="b"/>
            <a:pathLst>
              <a:path w="558800" h="570229">
                <a:moveTo>
                  <a:pt x="558546" y="570229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05271" y="4643628"/>
            <a:ext cx="281305" cy="589915"/>
          </a:xfrm>
          <a:custGeom>
            <a:avLst/>
            <a:gdLst/>
            <a:ahLst/>
            <a:cxnLst/>
            <a:rect l="l" t="t" r="r" b="b"/>
            <a:pathLst>
              <a:path w="281304" h="589914">
                <a:moveTo>
                  <a:pt x="0" y="589534"/>
                </a:moveTo>
                <a:lnTo>
                  <a:pt x="281050" y="0"/>
                </a:lnTo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264658" y="3973829"/>
            <a:ext cx="277495" cy="1234440"/>
          </a:xfrm>
          <a:custGeom>
            <a:avLst/>
            <a:gdLst/>
            <a:ahLst/>
            <a:cxnLst/>
            <a:rect l="l" t="t" r="r" b="b"/>
            <a:pathLst>
              <a:path w="277495" h="1234439">
                <a:moveTo>
                  <a:pt x="0" y="0"/>
                </a:moveTo>
                <a:lnTo>
                  <a:pt x="277494" y="1234186"/>
                </a:lnTo>
              </a:path>
            </a:pathLst>
          </a:custGeom>
          <a:ln w="19812">
            <a:solidFill>
              <a:srgbClr val="0000C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058414" y="3544900"/>
            <a:ext cx="44830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1940" algn="l"/>
              </a:tabLst>
            </a:pPr>
            <a:r>
              <a:rPr dirty="0" sz="1800">
                <a:latin typeface="Tahoma"/>
                <a:cs typeface="Tahoma"/>
              </a:rPr>
              <a:t>a</a:t>
            </a:r>
            <a:r>
              <a:rPr dirty="0" sz="1800">
                <a:latin typeface="Tahoma"/>
                <a:cs typeface="Tahoma"/>
              </a:rPr>
              <a:t>	</a:t>
            </a:r>
            <a:r>
              <a:rPr dirty="0" baseline="-15046" sz="3600">
                <a:solidFill>
                  <a:srgbClr val="0000CC"/>
                </a:solidFill>
                <a:latin typeface="Times New Roman"/>
                <a:cs typeface="Times New Roman"/>
              </a:rPr>
              <a:t>3</a:t>
            </a:r>
            <a:endParaRPr baseline="-15046" sz="3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55819" y="3497071"/>
            <a:ext cx="151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21378" y="4165472"/>
            <a:ext cx="151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71235" y="5367020"/>
            <a:ext cx="98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85590" y="3690873"/>
            <a:ext cx="1365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ahoma"/>
                <a:cs typeface="Tahoma"/>
              </a:rPr>
              <a:t>3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89732" y="3945635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378708" y="4116323"/>
            <a:ext cx="526415" cy="431800"/>
          </a:xfrm>
          <a:custGeom>
            <a:avLst/>
            <a:gdLst/>
            <a:ahLst/>
            <a:cxnLst/>
            <a:rect l="l" t="t" r="r" b="b"/>
            <a:pathLst>
              <a:path w="526414" h="431800">
                <a:moveTo>
                  <a:pt x="0" y="0"/>
                </a:moveTo>
                <a:lnTo>
                  <a:pt x="526033" y="43180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061964" y="4299966"/>
            <a:ext cx="158750" cy="556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005">
              <a:lnSpc>
                <a:spcPts val="197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210"/>
              </a:lnSpc>
            </a:pP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90209" y="3635451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65602" y="4964938"/>
            <a:ext cx="2858770" cy="610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1955" algn="l"/>
                <a:tab pos="2845435" algn="l"/>
              </a:tabLst>
            </a:pPr>
            <a:r>
              <a:rPr dirty="0" sz="2000">
                <a:latin typeface="Times New Roman"/>
                <a:cs typeface="Times New Roman"/>
              </a:rPr>
              <a:t>∞	</a:t>
            </a:r>
            <a:r>
              <a:rPr dirty="0" u="dash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ash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  <a:p>
            <a:pPr marL="66675">
              <a:lnSpc>
                <a:spcPct val="100000"/>
              </a:lnSpc>
              <a:spcBef>
                <a:spcPts val="45"/>
              </a:spcBef>
            </a:pPr>
            <a:r>
              <a:rPr dirty="0" sz="180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01388" y="4263644"/>
            <a:ext cx="1365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ahoma"/>
                <a:cs typeface="Tahoma"/>
              </a:rPr>
              <a:t>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62117" y="4592573"/>
            <a:ext cx="1365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ahoma"/>
                <a:cs typeface="Tahoma"/>
              </a:rPr>
              <a:t>2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87922" y="3641852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61201" y="5105527"/>
            <a:ext cx="9969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갱신</a:t>
            </a:r>
            <a:r>
              <a:rPr dirty="0" sz="1800" spc="-240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안됨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888735" y="5214873"/>
            <a:ext cx="593725" cy="103505"/>
          </a:xfrm>
          <a:custGeom>
            <a:avLst/>
            <a:gdLst/>
            <a:ahLst/>
            <a:cxnLst/>
            <a:rect l="l" t="t" r="r" b="b"/>
            <a:pathLst>
              <a:path w="593725" h="103504">
                <a:moveTo>
                  <a:pt x="88011" y="0"/>
                </a:moveTo>
                <a:lnTo>
                  <a:pt x="84962" y="1777"/>
                </a:lnTo>
                <a:lnTo>
                  <a:pt x="0" y="52704"/>
                </a:lnTo>
                <a:lnTo>
                  <a:pt x="86105" y="101726"/>
                </a:lnTo>
                <a:lnTo>
                  <a:pt x="89153" y="103378"/>
                </a:lnTo>
                <a:lnTo>
                  <a:pt x="93090" y="102362"/>
                </a:lnTo>
                <a:lnTo>
                  <a:pt x="94741" y="99313"/>
                </a:lnTo>
                <a:lnTo>
                  <a:pt x="96519" y="96265"/>
                </a:lnTo>
                <a:lnTo>
                  <a:pt x="95503" y="92328"/>
                </a:lnTo>
                <a:lnTo>
                  <a:pt x="92455" y="90678"/>
                </a:lnTo>
                <a:lnTo>
                  <a:pt x="36546" y="58928"/>
                </a:lnTo>
                <a:lnTo>
                  <a:pt x="12700" y="58928"/>
                </a:lnTo>
                <a:lnTo>
                  <a:pt x="12446" y="46228"/>
                </a:lnTo>
                <a:lnTo>
                  <a:pt x="36040" y="45959"/>
                </a:lnTo>
                <a:lnTo>
                  <a:pt x="94487" y="10921"/>
                </a:lnTo>
                <a:lnTo>
                  <a:pt x="95503" y="6984"/>
                </a:lnTo>
                <a:lnTo>
                  <a:pt x="93725" y="4063"/>
                </a:lnTo>
                <a:lnTo>
                  <a:pt x="91948" y="1015"/>
                </a:lnTo>
                <a:lnTo>
                  <a:pt x="88011" y="0"/>
                </a:lnTo>
                <a:close/>
              </a:path>
              <a:path w="593725" h="103504">
                <a:moveTo>
                  <a:pt x="36040" y="45959"/>
                </a:moveTo>
                <a:lnTo>
                  <a:pt x="12446" y="46228"/>
                </a:lnTo>
                <a:lnTo>
                  <a:pt x="12700" y="58928"/>
                </a:lnTo>
                <a:lnTo>
                  <a:pt x="36078" y="58662"/>
                </a:lnTo>
                <a:lnTo>
                  <a:pt x="34980" y="58038"/>
                </a:lnTo>
                <a:lnTo>
                  <a:pt x="15875" y="58038"/>
                </a:lnTo>
                <a:lnTo>
                  <a:pt x="15748" y="47116"/>
                </a:lnTo>
                <a:lnTo>
                  <a:pt x="34108" y="47116"/>
                </a:lnTo>
                <a:lnTo>
                  <a:pt x="36040" y="45959"/>
                </a:lnTo>
                <a:close/>
              </a:path>
              <a:path w="593725" h="103504">
                <a:moveTo>
                  <a:pt x="36078" y="58662"/>
                </a:moveTo>
                <a:lnTo>
                  <a:pt x="12700" y="58928"/>
                </a:lnTo>
                <a:lnTo>
                  <a:pt x="36546" y="58928"/>
                </a:lnTo>
                <a:lnTo>
                  <a:pt x="36078" y="58662"/>
                </a:lnTo>
                <a:close/>
              </a:path>
              <a:path w="593725" h="103504">
                <a:moveTo>
                  <a:pt x="593343" y="39623"/>
                </a:moveTo>
                <a:lnTo>
                  <a:pt x="36040" y="45959"/>
                </a:lnTo>
                <a:lnTo>
                  <a:pt x="25173" y="52469"/>
                </a:lnTo>
                <a:lnTo>
                  <a:pt x="36078" y="58662"/>
                </a:lnTo>
                <a:lnTo>
                  <a:pt x="593471" y="52323"/>
                </a:lnTo>
                <a:lnTo>
                  <a:pt x="593343" y="39623"/>
                </a:lnTo>
                <a:close/>
              </a:path>
              <a:path w="593725" h="103504">
                <a:moveTo>
                  <a:pt x="15748" y="47116"/>
                </a:moveTo>
                <a:lnTo>
                  <a:pt x="15875" y="58038"/>
                </a:lnTo>
                <a:lnTo>
                  <a:pt x="25173" y="52469"/>
                </a:lnTo>
                <a:lnTo>
                  <a:pt x="15748" y="47116"/>
                </a:lnTo>
                <a:close/>
              </a:path>
              <a:path w="593725" h="103504">
                <a:moveTo>
                  <a:pt x="25173" y="52469"/>
                </a:moveTo>
                <a:lnTo>
                  <a:pt x="15875" y="58038"/>
                </a:lnTo>
                <a:lnTo>
                  <a:pt x="34980" y="58038"/>
                </a:lnTo>
                <a:lnTo>
                  <a:pt x="25173" y="52469"/>
                </a:lnTo>
                <a:close/>
              </a:path>
              <a:path w="593725" h="103504">
                <a:moveTo>
                  <a:pt x="34108" y="47116"/>
                </a:moveTo>
                <a:lnTo>
                  <a:pt x="15748" y="47116"/>
                </a:lnTo>
                <a:lnTo>
                  <a:pt x="25173" y="52469"/>
                </a:lnTo>
                <a:lnTo>
                  <a:pt x="34108" y="471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7880"/>
            <a:ext cx="7912734" cy="1306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8</a:t>
            </a:r>
            <a:r>
              <a:rPr dirty="0" sz="2800" spc="-5">
                <a:latin typeface="돋움"/>
                <a:cs typeface="돋움"/>
              </a:rPr>
              <a:t>의 </a:t>
            </a:r>
            <a:r>
              <a:rPr dirty="0" sz="2800" spc="-5">
                <a:latin typeface="Times New Roman"/>
                <a:cs typeface="Times New Roman"/>
              </a:rPr>
              <a:t>while-</a:t>
            </a:r>
            <a:r>
              <a:rPr dirty="0" sz="2800" spc="-5">
                <a:latin typeface="돋움"/>
                <a:cs typeface="돋움"/>
              </a:rPr>
              <a:t>루프의 조건이</a:t>
            </a:r>
            <a:r>
              <a:rPr dirty="0" sz="2800" spc="-69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‘참’이므로</a:t>
            </a:r>
            <a:r>
              <a:rPr dirty="0" sz="2800" spc="-5">
                <a:latin typeface="Times New Roman"/>
                <a:cs typeface="Times New Roman"/>
              </a:rPr>
              <a:t>, line </a:t>
            </a:r>
            <a:r>
              <a:rPr dirty="0" sz="2800">
                <a:latin typeface="Times New Roman"/>
                <a:cs typeface="Times New Roman"/>
              </a:rPr>
              <a:t>9</a:t>
            </a:r>
            <a:r>
              <a:rPr dirty="0" sz="2800">
                <a:latin typeface="돋움"/>
                <a:cs typeface="돋움"/>
              </a:rPr>
              <a:t>에  </a:t>
            </a:r>
            <a:r>
              <a:rPr dirty="0" sz="2800" spc="-5">
                <a:latin typeface="돋움"/>
                <a:cs typeface="돋움"/>
              </a:rPr>
              <a:t>서</a:t>
            </a:r>
            <a:r>
              <a:rPr dirty="0" sz="2800" spc="-295">
                <a:latin typeface="돋움"/>
                <a:cs typeface="돋움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</a:t>
            </a:r>
            <a:r>
              <a:rPr dirty="0" sz="2800" spc="-10">
                <a:latin typeface="돋움"/>
                <a:cs typeface="돋움"/>
              </a:rPr>
              <a:t>에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속하지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않은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각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점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v</a:t>
            </a:r>
            <a:r>
              <a:rPr dirty="0" sz="2800" spc="-5">
                <a:latin typeface="돋움"/>
                <a:cs typeface="돋움"/>
              </a:rPr>
              <a:t>에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대하여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</a:t>
            </a:r>
            <a:r>
              <a:rPr dirty="0" baseline="-21021" sz="2775">
                <a:latin typeface="Times New Roman"/>
                <a:cs typeface="Times New Roman"/>
              </a:rPr>
              <a:t>min</a:t>
            </a:r>
            <a:r>
              <a:rPr dirty="0" sz="2800">
                <a:latin typeface="돋움"/>
                <a:cs typeface="돋움"/>
              </a:rPr>
              <a:t>인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점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  </a:t>
            </a:r>
            <a:r>
              <a:rPr dirty="0" sz="2800" spc="-5">
                <a:latin typeface="돋움"/>
                <a:cs typeface="돋움"/>
              </a:rPr>
              <a:t>를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찾고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점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</a:t>
            </a:r>
            <a:r>
              <a:rPr dirty="0" sz="2800" spc="-5">
                <a:latin typeface="돋움"/>
                <a:cs typeface="돋움"/>
              </a:rPr>
              <a:t>와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선분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(c,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f)</a:t>
            </a:r>
            <a:r>
              <a:rPr dirty="0" sz="2800" spc="-5">
                <a:latin typeface="돋움"/>
                <a:cs typeface="돋움"/>
              </a:rPr>
              <a:t>를</a:t>
            </a:r>
            <a:r>
              <a:rPr dirty="0" sz="2800" spc="-285">
                <a:latin typeface="돋움"/>
                <a:cs typeface="돋움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</a:t>
            </a:r>
            <a:r>
              <a:rPr dirty="0" sz="2800" spc="-10">
                <a:latin typeface="돋움"/>
                <a:cs typeface="돋움"/>
              </a:rPr>
              <a:t>에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추가시킨다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8293" y="2983425"/>
            <a:ext cx="1496695" cy="2224405"/>
          </a:xfrm>
          <a:custGeom>
            <a:avLst/>
            <a:gdLst/>
            <a:ahLst/>
            <a:cxnLst/>
            <a:rect l="l" t="t" r="r" b="b"/>
            <a:pathLst>
              <a:path w="1496695" h="2224404">
                <a:moveTo>
                  <a:pt x="122431" y="0"/>
                </a:moveTo>
                <a:lnTo>
                  <a:pt x="71637" y="8071"/>
                </a:lnTo>
                <a:lnTo>
                  <a:pt x="35785" y="38559"/>
                </a:lnTo>
                <a:lnTo>
                  <a:pt x="13118" y="88601"/>
                </a:lnTo>
                <a:lnTo>
                  <a:pt x="1881" y="155332"/>
                </a:lnTo>
                <a:lnTo>
                  <a:pt x="0" y="194060"/>
                </a:lnTo>
                <a:lnTo>
                  <a:pt x="317" y="235887"/>
                </a:lnTo>
                <a:lnTo>
                  <a:pt x="2614" y="280455"/>
                </a:lnTo>
                <a:lnTo>
                  <a:pt x="6670" y="327404"/>
                </a:lnTo>
                <a:lnTo>
                  <a:pt x="12267" y="376378"/>
                </a:lnTo>
                <a:lnTo>
                  <a:pt x="19184" y="427018"/>
                </a:lnTo>
                <a:lnTo>
                  <a:pt x="27202" y="478967"/>
                </a:lnTo>
                <a:lnTo>
                  <a:pt x="36103" y="531865"/>
                </a:lnTo>
                <a:lnTo>
                  <a:pt x="45665" y="585356"/>
                </a:lnTo>
                <a:lnTo>
                  <a:pt x="55670" y="639081"/>
                </a:lnTo>
                <a:lnTo>
                  <a:pt x="65897" y="692683"/>
                </a:lnTo>
                <a:lnTo>
                  <a:pt x="90456" y="820061"/>
                </a:lnTo>
                <a:lnTo>
                  <a:pt x="98710" y="862515"/>
                </a:lnTo>
                <a:lnTo>
                  <a:pt x="107450" y="907014"/>
                </a:lnTo>
                <a:lnTo>
                  <a:pt x="116911" y="954556"/>
                </a:lnTo>
                <a:lnTo>
                  <a:pt x="126994" y="1004439"/>
                </a:lnTo>
                <a:lnTo>
                  <a:pt x="137685" y="1056384"/>
                </a:lnTo>
                <a:lnTo>
                  <a:pt x="148970" y="1110115"/>
                </a:lnTo>
                <a:lnTo>
                  <a:pt x="160834" y="1165353"/>
                </a:lnTo>
                <a:lnTo>
                  <a:pt x="173261" y="1221820"/>
                </a:lnTo>
                <a:lnTo>
                  <a:pt x="186238" y="1279240"/>
                </a:lnTo>
                <a:lnTo>
                  <a:pt x="199749" y="1337334"/>
                </a:lnTo>
                <a:lnTo>
                  <a:pt x="213780" y="1395824"/>
                </a:lnTo>
                <a:lnTo>
                  <a:pt x="228317" y="1454434"/>
                </a:lnTo>
                <a:lnTo>
                  <a:pt x="243344" y="1512884"/>
                </a:lnTo>
                <a:lnTo>
                  <a:pt x="258846" y="1570898"/>
                </a:lnTo>
                <a:lnTo>
                  <a:pt x="274810" y="1628198"/>
                </a:lnTo>
                <a:lnTo>
                  <a:pt x="291221" y="1684507"/>
                </a:lnTo>
                <a:lnTo>
                  <a:pt x="308063" y="1739545"/>
                </a:lnTo>
                <a:lnTo>
                  <a:pt x="325322" y="1793037"/>
                </a:lnTo>
                <a:lnTo>
                  <a:pt x="342983" y="1844704"/>
                </a:lnTo>
                <a:lnTo>
                  <a:pt x="361032" y="1894268"/>
                </a:lnTo>
                <a:lnTo>
                  <a:pt x="379454" y="1941452"/>
                </a:lnTo>
                <a:lnTo>
                  <a:pt x="398234" y="1985978"/>
                </a:lnTo>
                <a:lnTo>
                  <a:pt x="417358" y="2027568"/>
                </a:lnTo>
                <a:lnTo>
                  <a:pt x="436811" y="2065946"/>
                </a:lnTo>
                <a:lnTo>
                  <a:pt x="456578" y="2100832"/>
                </a:lnTo>
                <a:lnTo>
                  <a:pt x="497032" y="2159061"/>
                </a:lnTo>
                <a:lnTo>
                  <a:pt x="538493" y="2199913"/>
                </a:lnTo>
                <a:lnTo>
                  <a:pt x="580954" y="2221288"/>
                </a:lnTo>
                <a:lnTo>
                  <a:pt x="603074" y="2224332"/>
                </a:lnTo>
                <a:lnTo>
                  <a:pt x="627638" y="2223065"/>
                </a:lnTo>
                <a:lnTo>
                  <a:pt x="683283" y="2208396"/>
                </a:lnTo>
                <a:lnTo>
                  <a:pt x="746271" y="2178883"/>
                </a:lnTo>
                <a:lnTo>
                  <a:pt x="780074" y="2159021"/>
                </a:lnTo>
                <a:lnTo>
                  <a:pt x="814981" y="2136129"/>
                </a:lnTo>
                <a:lnTo>
                  <a:pt x="850975" y="2110288"/>
                </a:lnTo>
                <a:lnTo>
                  <a:pt x="887793" y="2081737"/>
                </a:lnTo>
                <a:lnTo>
                  <a:pt x="925232" y="2050677"/>
                </a:lnTo>
                <a:lnTo>
                  <a:pt x="963089" y="2017308"/>
                </a:lnTo>
                <a:lnTo>
                  <a:pt x="1001162" y="1981831"/>
                </a:lnTo>
                <a:lnTo>
                  <a:pt x="1039249" y="1944445"/>
                </a:lnTo>
                <a:lnTo>
                  <a:pt x="1077146" y="1905351"/>
                </a:lnTo>
                <a:lnTo>
                  <a:pt x="1114652" y="1864750"/>
                </a:lnTo>
                <a:lnTo>
                  <a:pt x="1151565" y="1822842"/>
                </a:lnTo>
                <a:lnTo>
                  <a:pt x="1187681" y="1779826"/>
                </a:lnTo>
                <a:lnTo>
                  <a:pt x="1222798" y="1735904"/>
                </a:lnTo>
                <a:lnTo>
                  <a:pt x="1256715" y="1691275"/>
                </a:lnTo>
                <a:lnTo>
                  <a:pt x="1289227" y="1646139"/>
                </a:lnTo>
                <a:lnTo>
                  <a:pt x="1320134" y="1600698"/>
                </a:lnTo>
                <a:lnTo>
                  <a:pt x="1349232" y="1555152"/>
                </a:lnTo>
                <a:lnTo>
                  <a:pt x="1376319" y="1509700"/>
                </a:lnTo>
                <a:lnTo>
                  <a:pt x="1401193" y="1464543"/>
                </a:lnTo>
                <a:lnTo>
                  <a:pt x="1423651" y="1419881"/>
                </a:lnTo>
                <a:lnTo>
                  <a:pt x="1443490" y="1375915"/>
                </a:lnTo>
                <a:lnTo>
                  <a:pt x="1460509" y="1332844"/>
                </a:lnTo>
                <a:lnTo>
                  <a:pt x="1474505" y="1290870"/>
                </a:lnTo>
                <a:lnTo>
                  <a:pt x="1485276" y="1250192"/>
                </a:lnTo>
                <a:lnTo>
                  <a:pt x="1492618" y="1211011"/>
                </a:lnTo>
                <a:lnTo>
                  <a:pt x="1496330" y="1173527"/>
                </a:lnTo>
                <a:lnTo>
                  <a:pt x="1496208" y="1137940"/>
                </a:lnTo>
                <a:lnTo>
                  <a:pt x="1483971" y="1073187"/>
                </a:lnTo>
                <a:lnTo>
                  <a:pt x="1455370" y="1006890"/>
                </a:lnTo>
                <a:lnTo>
                  <a:pt x="1435302" y="972092"/>
                </a:lnTo>
                <a:lnTo>
                  <a:pt x="1411690" y="936351"/>
                </a:lnTo>
                <a:lnTo>
                  <a:pt x="1384760" y="899786"/>
                </a:lnTo>
                <a:lnTo>
                  <a:pt x="1354737" y="862515"/>
                </a:lnTo>
                <a:lnTo>
                  <a:pt x="1321848" y="824656"/>
                </a:lnTo>
                <a:lnTo>
                  <a:pt x="1286318" y="786327"/>
                </a:lnTo>
                <a:lnTo>
                  <a:pt x="1248373" y="747646"/>
                </a:lnTo>
                <a:lnTo>
                  <a:pt x="1208239" y="708732"/>
                </a:lnTo>
                <a:lnTo>
                  <a:pt x="1166142" y="669701"/>
                </a:lnTo>
                <a:lnTo>
                  <a:pt x="1122307" y="630673"/>
                </a:lnTo>
                <a:lnTo>
                  <a:pt x="1076961" y="591765"/>
                </a:lnTo>
                <a:lnTo>
                  <a:pt x="1030329" y="553096"/>
                </a:lnTo>
                <a:lnTo>
                  <a:pt x="982637" y="514784"/>
                </a:lnTo>
                <a:lnTo>
                  <a:pt x="934110" y="476946"/>
                </a:lnTo>
                <a:lnTo>
                  <a:pt x="884976" y="439701"/>
                </a:lnTo>
                <a:lnTo>
                  <a:pt x="835459" y="403166"/>
                </a:lnTo>
                <a:lnTo>
                  <a:pt x="785785" y="367461"/>
                </a:lnTo>
                <a:lnTo>
                  <a:pt x="736181" y="332703"/>
                </a:lnTo>
                <a:lnTo>
                  <a:pt x="686872" y="299009"/>
                </a:lnTo>
                <a:lnTo>
                  <a:pt x="638083" y="266499"/>
                </a:lnTo>
                <a:lnTo>
                  <a:pt x="590041" y="235291"/>
                </a:lnTo>
                <a:lnTo>
                  <a:pt x="542972" y="205501"/>
                </a:lnTo>
                <a:lnTo>
                  <a:pt x="497101" y="177249"/>
                </a:lnTo>
                <a:lnTo>
                  <a:pt x="452654" y="150653"/>
                </a:lnTo>
                <a:lnTo>
                  <a:pt x="409857" y="125830"/>
                </a:lnTo>
                <a:lnTo>
                  <a:pt x="368936" y="102898"/>
                </a:lnTo>
                <a:lnTo>
                  <a:pt x="330116" y="81977"/>
                </a:lnTo>
                <a:lnTo>
                  <a:pt x="293624" y="63183"/>
                </a:lnTo>
                <a:lnTo>
                  <a:pt x="228526" y="32452"/>
                </a:lnTo>
                <a:lnTo>
                  <a:pt x="175447" y="11649"/>
                </a:lnTo>
                <a:lnTo>
                  <a:pt x="122431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8293" y="2983425"/>
            <a:ext cx="1496695" cy="2224405"/>
          </a:xfrm>
          <a:custGeom>
            <a:avLst/>
            <a:gdLst/>
            <a:ahLst/>
            <a:cxnLst/>
            <a:rect l="l" t="t" r="r" b="b"/>
            <a:pathLst>
              <a:path w="1496695" h="2224404">
                <a:moveTo>
                  <a:pt x="580954" y="2221288"/>
                </a:moveTo>
                <a:lnTo>
                  <a:pt x="538493" y="2199913"/>
                </a:lnTo>
                <a:lnTo>
                  <a:pt x="496995" y="2159021"/>
                </a:lnTo>
                <a:lnTo>
                  <a:pt x="456578" y="2100832"/>
                </a:lnTo>
                <a:lnTo>
                  <a:pt x="436811" y="2065946"/>
                </a:lnTo>
                <a:lnTo>
                  <a:pt x="417358" y="2027568"/>
                </a:lnTo>
                <a:lnTo>
                  <a:pt x="398234" y="1985978"/>
                </a:lnTo>
                <a:lnTo>
                  <a:pt x="379454" y="1941452"/>
                </a:lnTo>
                <a:lnTo>
                  <a:pt x="361032" y="1894268"/>
                </a:lnTo>
                <a:lnTo>
                  <a:pt x="342983" y="1844704"/>
                </a:lnTo>
                <a:lnTo>
                  <a:pt x="325322" y="1793037"/>
                </a:lnTo>
                <a:lnTo>
                  <a:pt x="308063" y="1739545"/>
                </a:lnTo>
                <a:lnTo>
                  <a:pt x="291221" y="1684507"/>
                </a:lnTo>
                <a:lnTo>
                  <a:pt x="274810" y="1628198"/>
                </a:lnTo>
                <a:lnTo>
                  <a:pt x="258846" y="1570898"/>
                </a:lnTo>
                <a:lnTo>
                  <a:pt x="243344" y="1512884"/>
                </a:lnTo>
                <a:lnTo>
                  <a:pt x="228317" y="1454434"/>
                </a:lnTo>
                <a:lnTo>
                  <a:pt x="213780" y="1395824"/>
                </a:lnTo>
                <a:lnTo>
                  <a:pt x="199749" y="1337334"/>
                </a:lnTo>
                <a:lnTo>
                  <a:pt x="186238" y="1279240"/>
                </a:lnTo>
                <a:lnTo>
                  <a:pt x="173261" y="1221820"/>
                </a:lnTo>
                <a:lnTo>
                  <a:pt x="160834" y="1165353"/>
                </a:lnTo>
                <a:lnTo>
                  <a:pt x="148970" y="1110115"/>
                </a:lnTo>
                <a:lnTo>
                  <a:pt x="137685" y="1056384"/>
                </a:lnTo>
                <a:lnTo>
                  <a:pt x="126994" y="1004439"/>
                </a:lnTo>
                <a:lnTo>
                  <a:pt x="116911" y="954556"/>
                </a:lnTo>
                <a:lnTo>
                  <a:pt x="107450" y="907014"/>
                </a:lnTo>
                <a:lnTo>
                  <a:pt x="98627" y="862090"/>
                </a:lnTo>
                <a:lnTo>
                  <a:pt x="90456" y="820061"/>
                </a:lnTo>
                <a:lnTo>
                  <a:pt x="82951" y="781206"/>
                </a:lnTo>
                <a:lnTo>
                  <a:pt x="65897" y="692683"/>
                </a:lnTo>
                <a:lnTo>
                  <a:pt x="55670" y="639081"/>
                </a:lnTo>
                <a:lnTo>
                  <a:pt x="45665" y="585356"/>
                </a:lnTo>
                <a:lnTo>
                  <a:pt x="36103" y="531865"/>
                </a:lnTo>
                <a:lnTo>
                  <a:pt x="27202" y="478967"/>
                </a:lnTo>
                <a:lnTo>
                  <a:pt x="19184" y="427018"/>
                </a:lnTo>
                <a:lnTo>
                  <a:pt x="12267" y="376378"/>
                </a:lnTo>
                <a:lnTo>
                  <a:pt x="6670" y="327404"/>
                </a:lnTo>
                <a:lnTo>
                  <a:pt x="2614" y="280455"/>
                </a:lnTo>
                <a:lnTo>
                  <a:pt x="317" y="235887"/>
                </a:lnTo>
                <a:lnTo>
                  <a:pt x="0" y="194060"/>
                </a:lnTo>
                <a:lnTo>
                  <a:pt x="1881" y="155332"/>
                </a:lnTo>
                <a:lnTo>
                  <a:pt x="13118" y="88601"/>
                </a:lnTo>
                <a:lnTo>
                  <a:pt x="35785" y="38559"/>
                </a:lnTo>
                <a:lnTo>
                  <a:pt x="71637" y="8071"/>
                </a:lnTo>
                <a:lnTo>
                  <a:pt x="122431" y="0"/>
                </a:lnTo>
                <a:lnTo>
                  <a:pt x="153980" y="5265"/>
                </a:lnTo>
                <a:lnTo>
                  <a:pt x="200371" y="20750"/>
                </a:lnTo>
                <a:lnTo>
                  <a:pt x="259686" y="46635"/>
                </a:lnTo>
                <a:lnTo>
                  <a:pt x="330116" y="81977"/>
                </a:lnTo>
                <a:lnTo>
                  <a:pt x="368936" y="102898"/>
                </a:lnTo>
                <a:lnTo>
                  <a:pt x="409857" y="125830"/>
                </a:lnTo>
                <a:lnTo>
                  <a:pt x="452654" y="150653"/>
                </a:lnTo>
                <a:lnTo>
                  <a:pt x="497101" y="177249"/>
                </a:lnTo>
                <a:lnTo>
                  <a:pt x="542972" y="205501"/>
                </a:lnTo>
                <a:lnTo>
                  <a:pt x="590041" y="235291"/>
                </a:lnTo>
                <a:lnTo>
                  <a:pt x="638083" y="266499"/>
                </a:lnTo>
                <a:lnTo>
                  <a:pt x="686872" y="299009"/>
                </a:lnTo>
                <a:lnTo>
                  <a:pt x="736181" y="332703"/>
                </a:lnTo>
                <a:lnTo>
                  <a:pt x="785785" y="367461"/>
                </a:lnTo>
                <a:lnTo>
                  <a:pt x="835459" y="403166"/>
                </a:lnTo>
                <a:lnTo>
                  <a:pt x="884976" y="439701"/>
                </a:lnTo>
                <a:lnTo>
                  <a:pt x="934110" y="476946"/>
                </a:lnTo>
                <a:lnTo>
                  <a:pt x="982637" y="514784"/>
                </a:lnTo>
                <a:lnTo>
                  <a:pt x="1030329" y="553096"/>
                </a:lnTo>
                <a:lnTo>
                  <a:pt x="1076961" y="591765"/>
                </a:lnTo>
                <a:lnTo>
                  <a:pt x="1122307" y="630673"/>
                </a:lnTo>
                <a:lnTo>
                  <a:pt x="1166142" y="669701"/>
                </a:lnTo>
                <a:lnTo>
                  <a:pt x="1208239" y="708732"/>
                </a:lnTo>
                <a:lnTo>
                  <a:pt x="1248373" y="747646"/>
                </a:lnTo>
                <a:lnTo>
                  <a:pt x="1286318" y="786327"/>
                </a:lnTo>
                <a:lnTo>
                  <a:pt x="1321848" y="824656"/>
                </a:lnTo>
                <a:lnTo>
                  <a:pt x="1354737" y="862515"/>
                </a:lnTo>
                <a:lnTo>
                  <a:pt x="1384760" y="899786"/>
                </a:lnTo>
                <a:lnTo>
                  <a:pt x="1411690" y="936351"/>
                </a:lnTo>
                <a:lnTo>
                  <a:pt x="1435302" y="972092"/>
                </a:lnTo>
                <a:lnTo>
                  <a:pt x="1455370" y="1006890"/>
                </a:lnTo>
                <a:lnTo>
                  <a:pt x="1483971" y="1073187"/>
                </a:lnTo>
                <a:lnTo>
                  <a:pt x="1496208" y="1137940"/>
                </a:lnTo>
                <a:lnTo>
                  <a:pt x="1496330" y="1173527"/>
                </a:lnTo>
                <a:lnTo>
                  <a:pt x="1492618" y="1211011"/>
                </a:lnTo>
                <a:lnTo>
                  <a:pt x="1485276" y="1250192"/>
                </a:lnTo>
                <a:lnTo>
                  <a:pt x="1474505" y="1290870"/>
                </a:lnTo>
                <a:lnTo>
                  <a:pt x="1460509" y="1332844"/>
                </a:lnTo>
                <a:lnTo>
                  <a:pt x="1443490" y="1375915"/>
                </a:lnTo>
                <a:lnTo>
                  <a:pt x="1423651" y="1419881"/>
                </a:lnTo>
                <a:lnTo>
                  <a:pt x="1401193" y="1464543"/>
                </a:lnTo>
                <a:lnTo>
                  <a:pt x="1376319" y="1509700"/>
                </a:lnTo>
                <a:lnTo>
                  <a:pt x="1349232" y="1555152"/>
                </a:lnTo>
                <a:lnTo>
                  <a:pt x="1320134" y="1600698"/>
                </a:lnTo>
                <a:lnTo>
                  <a:pt x="1289227" y="1646139"/>
                </a:lnTo>
                <a:lnTo>
                  <a:pt x="1256715" y="1691275"/>
                </a:lnTo>
                <a:lnTo>
                  <a:pt x="1222798" y="1735904"/>
                </a:lnTo>
                <a:lnTo>
                  <a:pt x="1187681" y="1779826"/>
                </a:lnTo>
                <a:lnTo>
                  <a:pt x="1151565" y="1822842"/>
                </a:lnTo>
                <a:lnTo>
                  <a:pt x="1114652" y="1864750"/>
                </a:lnTo>
                <a:lnTo>
                  <a:pt x="1077146" y="1905351"/>
                </a:lnTo>
                <a:lnTo>
                  <a:pt x="1039249" y="1944445"/>
                </a:lnTo>
                <a:lnTo>
                  <a:pt x="1001162" y="1981831"/>
                </a:lnTo>
                <a:lnTo>
                  <a:pt x="963089" y="2017308"/>
                </a:lnTo>
                <a:lnTo>
                  <a:pt x="925232" y="2050677"/>
                </a:lnTo>
                <a:lnTo>
                  <a:pt x="887793" y="2081737"/>
                </a:lnTo>
                <a:lnTo>
                  <a:pt x="850975" y="2110288"/>
                </a:lnTo>
                <a:lnTo>
                  <a:pt x="814981" y="2136129"/>
                </a:lnTo>
                <a:lnTo>
                  <a:pt x="780012" y="2159061"/>
                </a:lnTo>
                <a:lnTo>
                  <a:pt x="746271" y="2178883"/>
                </a:lnTo>
                <a:lnTo>
                  <a:pt x="683283" y="2208396"/>
                </a:lnTo>
                <a:lnTo>
                  <a:pt x="627638" y="2223065"/>
                </a:lnTo>
                <a:lnTo>
                  <a:pt x="603074" y="2224332"/>
                </a:lnTo>
                <a:lnTo>
                  <a:pt x="580954" y="2221288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30067" y="3137916"/>
            <a:ext cx="281940" cy="401320"/>
          </a:xfrm>
          <a:custGeom>
            <a:avLst/>
            <a:gdLst/>
            <a:ahLst/>
            <a:cxnLst/>
            <a:rect l="l" t="t" r="r" b="b"/>
            <a:pathLst>
              <a:path w="281939" h="401320">
                <a:moveTo>
                  <a:pt x="0" y="400812"/>
                </a:moveTo>
                <a:lnTo>
                  <a:pt x="281939" y="400812"/>
                </a:lnTo>
                <a:lnTo>
                  <a:pt x="281939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95092" y="3162681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60264" y="4604003"/>
            <a:ext cx="281940" cy="399415"/>
          </a:xfrm>
          <a:custGeom>
            <a:avLst/>
            <a:gdLst/>
            <a:ahLst/>
            <a:cxnLst/>
            <a:rect l="l" t="t" r="r" b="b"/>
            <a:pathLst>
              <a:path w="281939" h="399414">
                <a:moveTo>
                  <a:pt x="0" y="399288"/>
                </a:moveTo>
                <a:lnTo>
                  <a:pt x="281939" y="399288"/>
                </a:lnTo>
                <a:lnTo>
                  <a:pt x="281939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226177" y="4628210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72840" y="3553967"/>
            <a:ext cx="192405" cy="399415"/>
          </a:xfrm>
          <a:custGeom>
            <a:avLst/>
            <a:gdLst/>
            <a:ahLst/>
            <a:cxnLst/>
            <a:rect l="l" t="t" r="r" b="b"/>
            <a:pathLst>
              <a:path w="192404" h="399414">
                <a:moveTo>
                  <a:pt x="0" y="399288"/>
                </a:moveTo>
                <a:lnTo>
                  <a:pt x="192024" y="399288"/>
                </a:lnTo>
                <a:lnTo>
                  <a:pt x="192024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18303" y="3320796"/>
            <a:ext cx="201167" cy="199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22903" y="4049267"/>
            <a:ext cx="201167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432304" y="4735067"/>
            <a:ext cx="201168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04103" y="4017264"/>
            <a:ext cx="201167" cy="199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95671" y="4735067"/>
            <a:ext cx="201167" cy="199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95372" y="4210811"/>
            <a:ext cx="863600" cy="558800"/>
          </a:xfrm>
          <a:custGeom>
            <a:avLst/>
            <a:gdLst/>
            <a:ahLst/>
            <a:cxnLst/>
            <a:rect l="l" t="t" r="r" b="b"/>
            <a:pathLst>
              <a:path w="863600" h="558800">
                <a:moveTo>
                  <a:pt x="863345" y="0"/>
                </a:moveTo>
                <a:lnTo>
                  <a:pt x="0" y="558545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31364" y="3601211"/>
            <a:ext cx="241300" cy="1141730"/>
          </a:xfrm>
          <a:custGeom>
            <a:avLst/>
            <a:gdLst/>
            <a:ahLst/>
            <a:cxnLst/>
            <a:rect l="l" t="t" r="r" b="b"/>
            <a:pathLst>
              <a:path w="241300" h="1141729">
                <a:moveTo>
                  <a:pt x="241173" y="0"/>
                </a:moveTo>
                <a:lnTo>
                  <a:pt x="0" y="114173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13403" y="4148328"/>
            <a:ext cx="1419225" cy="622300"/>
          </a:xfrm>
          <a:custGeom>
            <a:avLst/>
            <a:gdLst/>
            <a:ahLst/>
            <a:cxnLst/>
            <a:rect l="l" t="t" r="r" b="b"/>
            <a:pathLst>
              <a:path w="1419225" h="622300">
                <a:moveTo>
                  <a:pt x="0" y="0"/>
                </a:moveTo>
                <a:lnTo>
                  <a:pt x="1419225" y="622173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27604" y="3419855"/>
            <a:ext cx="1801495" cy="119380"/>
          </a:xfrm>
          <a:custGeom>
            <a:avLst/>
            <a:gdLst/>
            <a:ahLst/>
            <a:cxnLst/>
            <a:rect l="l" t="t" r="r" b="b"/>
            <a:pathLst>
              <a:path w="1801495" h="119379">
                <a:moveTo>
                  <a:pt x="0" y="118872"/>
                </a:moveTo>
                <a:lnTo>
                  <a:pt x="1801241" y="0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85971" y="3482340"/>
            <a:ext cx="1168400" cy="601345"/>
          </a:xfrm>
          <a:custGeom>
            <a:avLst/>
            <a:gdLst/>
            <a:ahLst/>
            <a:cxnLst/>
            <a:rect l="l" t="t" r="r" b="b"/>
            <a:pathLst>
              <a:path w="1168400" h="601345">
                <a:moveTo>
                  <a:pt x="0" y="601091"/>
                </a:moveTo>
                <a:lnTo>
                  <a:pt x="1168145" y="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82134" y="3483102"/>
            <a:ext cx="558800" cy="570230"/>
          </a:xfrm>
          <a:custGeom>
            <a:avLst/>
            <a:gdLst/>
            <a:ahLst/>
            <a:cxnLst/>
            <a:rect l="l" t="t" r="r" b="b"/>
            <a:pathLst>
              <a:path w="558800" h="570229">
                <a:moveTo>
                  <a:pt x="558545" y="57023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59502" y="4181094"/>
            <a:ext cx="281305" cy="589915"/>
          </a:xfrm>
          <a:custGeom>
            <a:avLst/>
            <a:gdLst/>
            <a:ahLst/>
            <a:cxnLst/>
            <a:rect l="l" t="t" r="r" b="b"/>
            <a:pathLst>
              <a:path w="281304" h="589914">
                <a:moveTo>
                  <a:pt x="0" y="589533"/>
                </a:moveTo>
                <a:lnTo>
                  <a:pt x="2810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612517" y="3157854"/>
            <a:ext cx="145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09921" y="3033140"/>
            <a:ext cx="151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75482" y="3578478"/>
            <a:ext cx="3702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23148" sz="2700">
                <a:latin typeface="Tahoma"/>
                <a:cs typeface="Tahoma"/>
              </a:rPr>
              <a:t>d</a:t>
            </a:r>
            <a:r>
              <a:rPr dirty="0" baseline="-23148" sz="2700" spc="89">
                <a:latin typeface="Tahoma"/>
                <a:cs typeface="Tahoma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25339" y="4903470"/>
            <a:ext cx="98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743200" y="3482340"/>
            <a:ext cx="201168" cy="1996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933700" y="3651503"/>
            <a:ext cx="526415" cy="431800"/>
          </a:xfrm>
          <a:custGeom>
            <a:avLst/>
            <a:gdLst/>
            <a:ahLst/>
            <a:cxnLst/>
            <a:rect l="l" t="t" r="r" b="b"/>
            <a:pathLst>
              <a:path w="526414" h="431800">
                <a:moveTo>
                  <a:pt x="0" y="0"/>
                </a:moveTo>
                <a:lnTo>
                  <a:pt x="526034" y="43180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043932" y="3172206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57</a:t>
            </a:fld>
          </a:p>
        </p:txBody>
      </p:sp>
      <p:sp>
        <p:nvSpPr>
          <p:cNvPr id="29" name="object 29"/>
          <p:cNvSpPr txBox="1"/>
          <p:nvPr/>
        </p:nvSpPr>
        <p:spPr>
          <a:xfrm>
            <a:off x="5173471" y="5304790"/>
            <a:ext cx="14846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= </a:t>
            </a:r>
            <a:r>
              <a:rPr dirty="0" sz="1800" spc="-5">
                <a:latin typeface="Times New Roman"/>
                <a:cs typeface="Times New Roman"/>
              </a:rPr>
              <a:t>min{3, </a:t>
            </a:r>
            <a:r>
              <a:rPr dirty="0" sz="1800">
                <a:latin typeface="Times New Roman"/>
                <a:cs typeface="Times New Roman"/>
              </a:rPr>
              <a:t>4,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16066" y="3270580"/>
            <a:ext cx="30734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7314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40005">
              <a:lnSpc>
                <a:spcPts val="1970"/>
              </a:lnSpc>
              <a:spcBef>
                <a:spcPts val="1575"/>
              </a:spcBef>
            </a:pPr>
            <a:r>
              <a:rPr dirty="0" sz="1800"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210"/>
              </a:lnSpc>
            </a:pP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72685" y="4144136"/>
            <a:ext cx="150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BEBEBE"/>
                </a:solidFill>
                <a:latin typeface="Tahoma"/>
                <a:cs typeface="Tahoma"/>
              </a:rPr>
              <a:t>7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19705" y="4501134"/>
            <a:ext cx="2860040" cy="612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2590" algn="l"/>
                <a:tab pos="2846705" algn="l"/>
              </a:tabLst>
            </a:pPr>
            <a:r>
              <a:rPr dirty="0" sz="2000">
                <a:latin typeface="Times New Roman"/>
                <a:cs typeface="Times New Roman"/>
              </a:rPr>
              <a:t>∞	</a:t>
            </a:r>
            <a:r>
              <a:rPr dirty="0" u="dash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ash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  <a:p>
            <a:pPr marL="66040">
              <a:lnSpc>
                <a:spcPct val="100000"/>
              </a:lnSpc>
              <a:spcBef>
                <a:spcPts val="60"/>
              </a:spcBef>
              <a:tabLst>
                <a:tab pos="1692275" algn="l"/>
              </a:tabLst>
            </a:pPr>
            <a:r>
              <a:rPr dirty="0" sz="1800">
                <a:latin typeface="Tahoma"/>
                <a:cs typeface="Tahoma"/>
              </a:rPr>
              <a:t>e	</a:t>
            </a:r>
            <a:r>
              <a:rPr dirty="0" sz="1800">
                <a:solidFill>
                  <a:srgbClr val="BEBEBE"/>
                </a:solidFill>
                <a:latin typeface="Tahoma"/>
                <a:cs typeface="Tahoma"/>
              </a:rPr>
              <a:t>9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6115" y="612774"/>
            <a:ext cx="7889240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10~12: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점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</a:t>
            </a:r>
            <a:r>
              <a:rPr dirty="0" sz="2800" spc="-5">
                <a:latin typeface="돋움"/>
                <a:cs typeface="돋움"/>
              </a:rPr>
              <a:t>에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연결된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점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</a:t>
            </a:r>
            <a:r>
              <a:rPr dirty="0" sz="2800" spc="-10">
                <a:latin typeface="돋움"/>
                <a:cs typeface="돋움"/>
              </a:rPr>
              <a:t>의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D[e]</a:t>
            </a:r>
            <a:r>
              <a:rPr dirty="0" sz="2800" spc="-15">
                <a:latin typeface="돋움"/>
                <a:cs typeface="돋움"/>
              </a:rPr>
              <a:t>를</a:t>
            </a:r>
            <a:r>
              <a:rPr dirty="0" sz="2800" spc="-18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9</a:t>
            </a:r>
            <a:r>
              <a:rPr dirty="0" sz="2800" spc="-5">
                <a:latin typeface="돋움"/>
                <a:cs typeface="돋움"/>
              </a:rPr>
              <a:t>로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갱신  한다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r>
              <a:rPr dirty="0" sz="2800" spc="-10">
                <a:latin typeface="Times New Roman"/>
                <a:cs typeface="Times New Roman"/>
              </a:rPr>
              <a:t> D[d]</a:t>
            </a:r>
            <a:r>
              <a:rPr dirty="0" sz="2800" spc="-10">
                <a:latin typeface="돋움"/>
                <a:cs typeface="돋움"/>
              </a:rPr>
              <a:t>는</a:t>
            </a:r>
            <a:r>
              <a:rPr dirty="0" sz="2800" spc="-18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선분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(f,d)</a:t>
            </a:r>
            <a:r>
              <a:rPr dirty="0" sz="2800" spc="-5">
                <a:latin typeface="돋움"/>
                <a:cs typeface="돋움"/>
              </a:rPr>
              <a:t>의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가중치인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7</a:t>
            </a:r>
            <a:r>
              <a:rPr dirty="0" sz="2800" spc="-5">
                <a:latin typeface="돋움"/>
                <a:cs typeface="돋움"/>
              </a:rPr>
              <a:t>보다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작기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때  문에 갱신</a:t>
            </a:r>
            <a:r>
              <a:rPr dirty="0" sz="2800" spc="-45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안됨</a:t>
            </a:r>
            <a:endParaRPr sz="2800">
              <a:latin typeface="돋움"/>
              <a:cs typeface="돋움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3995" y="4108703"/>
            <a:ext cx="281940" cy="462280"/>
          </a:xfrm>
          <a:prstGeom prst="rect">
            <a:avLst/>
          </a:prstGeom>
          <a:solidFill>
            <a:srgbClr val="DBEDF4"/>
          </a:solidFill>
        </p:spPr>
        <p:txBody>
          <a:bodyPr wrap="square" lIns="0" tIns="36195" rIns="0" bIns="0" rtlCol="0" vert="horz">
            <a:spAutoFit/>
          </a:bodyPr>
          <a:lstStyle/>
          <a:p>
            <a:pPr marL="64769">
              <a:lnSpc>
                <a:spcPct val="100000"/>
              </a:lnSpc>
              <a:spcBef>
                <a:spcPts val="285"/>
              </a:spcBef>
            </a:pPr>
            <a:r>
              <a:rPr dirty="0" sz="2400" b="1">
                <a:solidFill>
                  <a:srgbClr val="0000CC"/>
                </a:solidFill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50302" y="2616158"/>
            <a:ext cx="1496695" cy="2224405"/>
          </a:xfrm>
          <a:custGeom>
            <a:avLst/>
            <a:gdLst/>
            <a:ahLst/>
            <a:cxnLst/>
            <a:rect l="l" t="t" r="r" b="b"/>
            <a:pathLst>
              <a:path w="1496695" h="2224404">
                <a:moveTo>
                  <a:pt x="122431" y="0"/>
                </a:moveTo>
                <a:lnTo>
                  <a:pt x="71637" y="8101"/>
                </a:lnTo>
                <a:lnTo>
                  <a:pt x="35785" y="38613"/>
                </a:lnTo>
                <a:lnTo>
                  <a:pt x="13118" y="88673"/>
                </a:lnTo>
                <a:lnTo>
                  <a:pt x="1881" y="155418"/>
                </a:lnTo>
                <a:lnTo>
                  <a:pt x="0" y="194152"/>
                </a:lnTo>
                <a:lnTo>
                  <a:pt x="317" y="235983"/>
                </a:lnTo>
                <a:lnTo>
                  <a:pt x="2614" y="280554"/>
                </a:lnTo>
                <a:lnTo>
                  <a:pt x="6670" y="327507"/>
                </a:lnTo>
                <a:lnTo>
                  <a:pt x="12267" y="376483"/>
                </a:lnTo>
                <a:lnTo>
                  <a:pt x="19184" y="427125"/>
                </a:lnTo>
                <a:lnTo>
                  <a:pt x="27202" y="479075"/>
                </a:lnTo>
                <a:lnTo>
                  <a:pt x="36103" y="531974"/>
                </a:lnTo>
                <a:lnTo>
                  <a:pt x="45665" y="585465"/>
                </a:lnTo>
                <a:lnTo>
                  <a:pt x="55670" y="639191"/>
                </a:lnTo>
                <a:lnTo>
                  <a:pt x="65897" y="692792"/>
                </a:lnTo>
                <a:lnTo>
                  <a:pt x="90456" y="820149"/>
                </a:lnTo>
                <a:lnTo>
                  <a:pt x="98705" y="862564"/>
                </a:lnTo>
                <a:lnTo>
                  <a:pt x="107450" y="907083"/>
                </a:lnTo>
                <a:lnTo>
                  <a:pt x="116911" y="954617"/>
                </a:lnTo>
                <a:lnTo>
                  <a:pt x="126994" y="1004491"/>
                </a:lnTo>
                <a:lnTo>
                  <a:pt x="137685" y="1056429"/>
                </a:lnTo>
                <a:lnTo>
                  <a:pt x="148970" y="1110153"/>
                </a:lnTo>
                <a:lnTo>
                  <a:pt x="160834" y="1165384"/>
                </a:lnTo>
                <a:lnTo>
                  <a:pt x="173261" y="1221846"/>
                </a:lnTo>
                <a:lnTo>
                  <a:pt x="186238" y="1279260"/>
                </a:lnTo>
                <a:lnTo>
                  <a:pt x="199749" y="1337349"/>
                </a:lnTo>
                <a:lnTo>
                  <a:pt x="213780" y="1395835"/>
                </a:lnTo>
                <a:lnTo>
                  <a:pt x="228317" y="1454441"/>
                </a:lnTo>
                <a:lnTo>
                  <a:pt x="243344" y="1512888"/>
                </a:lnTo>
                <a:lnTo>
                  <a:pt x="258846" y="1570898"/>
                </a:lnTo>
                <a:lnTo>
                  <a:pt x="274810" y="1628196"/>
                </a:lnTo>
                <a:lnTo>
                  <a:pt x="291221" y="1684501"/>
                </a:lnTo>
                <a:lnTo>
                  <a:pt x="308063" y="1739538"/>
                </a:lnTo>
                <a:lnTo>
                  <a:pt x="325322" y="1793028"/>
                </a:lnTo>
                <a:lnTo>
                  <a:pt x="342983" y="1844693"/>
                </a:lnTo>
                <a:lnTo>
                  <a:pt x="361032" y="1894255"/>
                </a:lnTo>
                <a:lnTo>
                  <a:pt x="379454" y="1941438"/>
                </a:lnTo>
                <a:lnTo>
                  <a:pt x="398234" y="1985963"/>
                </a:lnTo>
                <a:lnTo>
                  <a:pt x="417358" y="2027553"/>
                </a:lnTo>
                <a:lnTo>
                  <a:pt x="436811" y="2065930"/>
                </a:lnTo>
                <a:lnTo>
                  <a:pt x="456578" y="2100815"/>
                </a:lnTo>
                <a:lnTo>
                  <a:pt x="496995" y="2159003"/>
                </a:lnTo>
                <a:lnTo>
                  <a:pt x="538493" y="2199896"/>
                </a:lnTo>
                <a:lnTo>
                  <a:pt x="580954" y="2221271"/>
                </a:lnTo>
                <a:lnTo>
                  <a:pt x="603074" y="2224326"/>
                </a:lnTo>
                <a:lnTo>
                  <a:pt x="627638" y="2223069"/>
                </a:lnTo>
                <a:lnTo>
                  <a:pt x="683283" y="2208418"/>
                </a:lnTo>
                <a:lnTo>
                  <a:pt x="746271" y="2178922"/>
                </a:lnTo>
                <a:lnTo>
                  <a:pt x="780012" y="2159107"/>
                </a:lnTo>
                <a:lnTo>
                  <a:pt x="814981" y="2136182"/>
                </a:lnTo>
                <a:lnTo>
                  <a:pt x="850975" y="2110347"/>
                </a:lnTo>
                <a:lnTo>
                  <a:pt x="887793" y="2081802"/>
                </a:lnTo>
                <a:lnTo>
                  <a:pt x="925232" y="2050747"/>
                </a:lnTo>
                <a:lnTo>
                  <a:pt x="963089" y="2017383"/>
                </a:lnTo>
                <a:lnTo>
                  <a:pt x="1001162" y="1981910"/>
                </a:lnTo>
                <a:lnTo>
                  <a:pt x="1039249" y="1944529"/>
                </a:lnTo>
                <a:lnTo>
                  <a:pt x="1077146" y="1905439"/>
                </a:lnTo>
                <a:lnTo>
                  <a:pt x="1114652" y="1864841"/>
                </a:lnTo>
                <a:lnTo>
                  <a:pt x="1151565" y="1822936"/>
                </a:lnTo>
                <a:lnTo>
                  <a:pt x="1187681" y="1779922"/>
                </a:lnTo>
                <a:lnTo>
                  <a:pt x="1222798" y="1736002"/>
                </a:lnTo>
                <a:lnTo>
                  <a:pt x="1256715" y="1691375"/>
                </a:lnTo>
                <a:lnTo>
                  <a:pt x="1289227" y="1646242"/>
                </a:lnTo>
                <a:lnTo>
                  <a:pt x="1320134" y="1600803"/>
                </a:lnTo>
                <a:lnTo>
                  <a:pt x="1349232" y="1555257"/>
                </a:lnTo>
                <a:lnTo>
                  <a:pt x="1376319" y="1509806"/>
                </a:lnTo>
                <a:lnTo>
                  <a:pt x="1401193" y="1464650"/>
                </a:lnTo>
                <a:lnTo>
                  <a:pt x="1423651" y="1419989"/>
                </a:lnTo>
                <a:lnTo>
                  <a:pt x="1443490" y="1376023"/>
                </a:lnTo>
                <a:lnTo>
                  <a:pt x="1460509" y="1332953"/>
                </a:lnTo>
                <a:lnTo>
                  <a:pt x="1474505" y="1290979"/>
                </a:lnTo>
                <a:lnTo>
                  <a:pt x="1485276" y="1250301"/>
                </a:lnTo>
                <a:lnTo>
                  <a:pt x="1492618" y="1211120"/>
                </a:lnTo>
                <a:lnTo>
                  <a:pt x="1496330" y="1173636"/>
                </a:lnTo>
                <a:lnTo>
                  <a:pt x="1496208" y="1138049"/>
                </a:lnTo>
                <a:lnTo>
                  <a:pt x="1483971" y="1073287"/>
                </a:lnTo>
                <a:lnTo>
                  <a:pt x="1455370" y="1006971"/>
                </a:lnTo>
                <a:lnTo>
                  <a:pt x="1435302" y="972164"/>
                </a:lnTo>
                <a:lnTo>
                  <a:pt x="1411690" y="936415"/>
                </a:lnTo>
                <a:lnTo>
                  <a:pt x="1384760" y="899842"/>
                </a:lnTo>
                <a:lnTo>
                  <a:pt x="1354737" y="862564"/>
                </a:lnTo>
                <a:lnTo>
                  <a:pt x="1321848" y="824699"/>
                </a:lnTo>
                <a:lnTo>
                  <a:pt x="1286318" y="786363"/>
                </a:lnTo>
                <a:lnTo>
                  <a:pt x="1248373" y="747677"/>
                </a:lnTo>
                <a:lnTo>
                  <a:pt x="1208239" y="708757"/>
                </a:lnTo>
                <a:lnTo>
                  <a:pt x="1166142" y="669721"/>
                </a:lnTo>
                <a:lnTo>
                  <a:pt x="1122307" y="630689"/>
                </a:lnTo>
                <a:lnTo>
                  <a:pt x="1076961" y="591777"/>
                </a:lnTo>
                <a:lnTo>
                  <a:pt x="1030329" y="553104"/>
                </a:lnTo>
                <a:lnTo>
                  <a:pt x="982637" y="514788"/>
                </a:lnTo>
                <a:lnTo>
                  <a:pt x="934110" y="476947"/>
                </a:lnTo>
                <a:lnTo>
                  <a:pt x="884976" y="439699"/>
                </a:lnTo>
                <a:lnTo>
                  <a:pt x="835459" y="403162"/>
                </a:lnTo>
                <a:lnTo>
                  <a:pt x="785785" y="367455"/>
                </a:lnTo>
                <a:lnTo>
                  <a:pt x="736181" y="332695"/>
                </a:lnTo>
                <a:lnTo>
                  <a:pt x="686872" y="299000"/>
                </a:lnTo>
                <a:lnTo>
                  <a:pt x="638083" y="266488"/>
                </a:lnTo>
                <a:lnTo>
                  <a:pt x="590041" y="235278"/>
                </a:lnTo>
                <a:lnTo>
                  <a:pt x="542972" y="205487"/>
                </a:lnTo>
                <a:lnTo>
                  <a:pt x="497101" y="177234"/>
                </a:lnTo>
                <a:lnTo>
                  <a:pt x="452654" y="150637"/>
                </a:lnTo>
                <a:lnTo>
                  <a:pt x="409857" y="125814"/>
                </a:lnTo>
                <a:lnTo>
                  <a:pt x="368936" y="102882"/>
                </a:lnTo>
                <a:lnTo>
                  <a:pt x="330116" y="81960"/>
                </a:lnTo>
                <a:lnTo>
                  <a:pt x="293624" y="63166"/>
                </a:lnTo>
                <a:lnTo>
                  <a:pt x="228526" y="32434"/>
                </a:lnTo>
                <a:lnTo>
                  <a:pt x="175447" y="11631"/>
                </a:lnTo>
                <a:lnTo>
                  <a:pt x="122431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50302" y="2616158"/>
            <a:ext cx="1496695" cy="2224405"/>
          </a:xfrm>
          <a:custGeom>
            <a:avLst/>
            <a:gdLst/>
            <a:ahLst/>
            <a:cxnLst/>
            <a:rect l="l" t="t" r="r" b="b"/>
            <a:pathLst>
              <a:path w="1496695" h="2224404">
                <a:moveTo>
                  <a:pt x="580954" y="2221271"/>
                </a:moveTo>
                <a:lnTo>
                  <a:pt x="538493" y="2199896"/>
                </a:lnTo>
                <a:lnTo>
                  <a:pt x="496995" y="2159003"/>
                </a:lnTo>
                <a:lnTo>
                  <a:pt x="456578" y="2100815"/>
                </a:lnTo>
                <a:lnTo>
                  <a:pt x="436811" y="2065930"/>
                </a:lnTo>
                <a:lnTo>
                  <a:pt x="417358" y="2027553"/>
                </a:lnTo>
                <a:lnTo>
                  <a:pt x="398234" y="1985963"/>
                </a:lnTo>
                <a:lnTo>
                  <a:pt x="379454" y="1941438"/>
                </a:lnTo>
                <a:lnTo>
                  <a:pt x="361032" y="1894255"/>
                </a:lnTo>
                <a:lnTo>
                  <a:pt x="342983" y="1844693"/>
                </a:lnTo>
                <a:lnTo>
                  <a:pt x="325322" y="1793028"/>
                </a:lnTo>
                <a:lnTo>
                  <a:pt x="308063" y="1739538"/>
                </a:lnTo>
                <a:lnTo>
                  <a:pt x="291221" y="1684501"/>
                </a:lnTo>
                <a:lnTo>
                  <a:pt x="274810" y="1628196"/>
                </a:lnTo>
                <a:lnTo>
                  <a:pt x="258846" y="1570898"/>
                </a:lnTo>
                <a:lnTo>
                  <a:pt x="243344" y="1512888"/>
                </a:lnTo>
                <a:lnTo>
                  <a:pt x="228317" y="1454441"/>
                </a:lnTo>
                <a:lnTo>
                  <a:pt x="213780" y="1395835"/>
                </a:lnTo>
                <a:lnTo>
                  <a:pt x="199749" y="1337349"/>
                </a:lnTo>
                <a:lnTo>
                  <a:pt x="186238" y="1279260"/>
                </a:lnTo>
                <a:lnTo>
                  <a:pt x="173261" y="1221846"/>
                </a:lnTo>
                <a:lnTo>
                  <a:pt x="160834" y="1165384"/>
                </a:lnTo>
                <a:lnTo>
                  <a:pt x="148970" y="1110153"/>
                </a:lnTo>
                <a:lnTo>
                  <a:pt x="137685" y="1056429"/>
                </a:lnTo>
                <a:lnTo>
                  <a:pt x="126994" y="1004491"/>
                </a:lnTo>
                <a:lnTo>
                  <a:pt x="116911" y="954617"/>
                </a:lnTo>
                <a:lnTo>
                  <a:pt x="107450" y="907083"/>
                </a:lnTo>
                <a:lnTo>
                  <a:pt x="98627" y="862168"/>
                </a:lnTo>
                <a:lnTo>
                  <a:pt x="90456" y="820149"/>
                </a:lnTo>
                <a:lnTo>
                  <a:pt x="82951" y="781305"/>
                </a:lnTo>
                <a:lnTo>
                  <a:pt x="65897" y="692792"/>
                </a:lnTo>
                <a:lnTo>
                  <a:pt x="55670" y="639191"/>
                </a:lnTo>
                <a:lnTo>
                  <a:pt x="45665" y="585465"/>
                </a:lnTo>
                <a:lnTo>
                  <a:pt x="36103" y="531974"/>
                </a:lnTo>
                <a:lnTo>
                  <a:pt x="27202" y="479075"/>
                </a:lnTo>
                <a:lnTo>
                  <a:pt x="19184" y="427125"/>
                </a:lnTo>
                <a:lnTo>
                  <a:pt x="12267" y="376483"/>
                </a:lnTo>
                <a:lnTo>
                  <a:pt x="6670" y="327507"/>
                </a:lnTo>
                <a:lnTo>
                  <a:pt x="2614" y="280554"/>
                </a:lnTo>
                <a:lnTo>
                  <a:pt x="317" y="235983"/>
                </a:lnTo>
                <a:lnTo>
                  <a:pt x="0" y="194152"/>
                </a:lnTo>
                <a:lnTo>
                  <a:pt x="1881" y="155418"/>
                </a:lnTo>
                <a:lnTo>
                  <a:pt x="13118" y="88673"/>
                </a:lnTo>
                <a:lnTo>
                  <a:pt x="35785" y="38613"/>
                </a:lnTo>
                <a:lnTo>
                  <a:pt x="71637" y="8101"/>
                </a:lnTo>
                <a:lnTo>
                  <a:pt x="122431" y="0"/>
                </a:lnTo>
                <a:lnTo>
                  <a:pt x="153980" y="5248"/>
                </a:lnTo>
                <a:lnTo>
                  <a:pt x="200371" y="20733"/>
                </a:lnTo>
                <a:lnTo>
                  <a:pt x="259686" y="46618"/>
                </a:lnTo>
                <a:lnTo>
                  <a:pt x="330116" y="81960"/>
                </a:lnTo>
                <a:lnTo>
                  <a:pt x="368936" y="102882"/>
                </a:lnTo>
                <a:lnTo>
                  <a:pt x="409857" y="125814"/>
                </a:lnTo>
                <a:lnTo>
                  <a:pt x="452654" y="150637"/>
                </a:lnTo>
                <a:lnTo>
                  <a:pt x="497101" y="177234"/>
                </a:lnTo>
                <a:lnTo>
                  <a:pt x="542972" y="205487"/>
                </a:lnTo>
                <a:lnTo>
                  <a:pt x="590041" y="235278"/>
                </a:lnTo>
                <a:lnTo>
                  <a:pt x="638083" y="266488"/>
                </a:lnTo>
                <a:lnTo>
                  <a:pt x="686872" y="299000"/>
                </a:lnTo>
                <a:lnTo>
                  <a:pt x="736181" y="332695"/>
                </a:lnTo>
                <a:lnTo>
                  <a:pt x="785785" y="367455"/>
                </a:lnTo>
                <a:lnTo>
                  <a:pt x="835459" y="403162"/>
                </a:lnTo>
                <a:lnTo>
                  <a:pt x="884976" y="439699"/>
                </a:lnTo>
                <a:lnTo>
                  <a:pt x="934110" y="476947"/>
                </a:lnTo>
                <a:lnTo>
                  <a:pt x="982637" y="514788"/>
                </a:lnTo>
                <a:lnTo>
                  <a:pt x="1030329" y="553104"/>
                </a:lnTo>
                <a:lnTo>
                  <a:pt x="1076961" y="591777"/>
                </a:lnTo>
                <a:lnTo>
                  <a:pt x="1122307" y="630689"/>
                </a:lnTo>
                <a:lnTo>
                  <a:pt x="1166142" y="669721"/>
                </a:lnTo>
                <a:lnTo>
                  <a:pt x="1208239" y="708757"/>
                </a:lnTo>
                <a:lnTo>
                  <a:pt x="1248373" y="747677"/>
                </a:lnTo>
                <a:lnTo>
                  <a:pt x="1286318" y="786363"/>
                </a:lnTo>
                <a:lnTo>
                  <a:pt x="1321848" y="824699"/>
                </a:lnTo>
                <a:lnTo>
                  <a:pt x="1354737" y="862564"/>
                </a:lnTo>
                <a:lnTo>
                  <a:pt x="1384760" y="899842"/>
                </a:lnTo>
                <a:lnTo>
                  <a:pt x="1411690" y="936415"/>
                </a:lnTo>
                <a:lnTo>
                  <a:pt x="1435302" y="972164"/>
                </a:lnTo>
                <a:lnTo>
                  <a:pt x="1455370" y="1006971"/>
                </a:lnTo>
                <a:lnTo>
                  <a:pt x="1483971" y="1073287"/>
                </a:lnTo>
                <a:lnTo>
                  <a:pt x="1496208" y="1138049"/>
                </a:lnTo>
                <a:lnTo>
                  <a:pt x="1496330" y="1173636"/>
                </a:lnTo>
                <a:lnTo>
                  <a:pt x="1492618" y="1211120"/>
                </a:lnTo>
                <a:lnTo>
                  <a:pt x="1485276" y="1250301"/>
                </a:lnTo>
                <a:lnTo>
                  <a:pt x="1474505" y="1290979"/>
                </a:lnTo>
                <a:lnTo>
                  <a:pt x="1460509" y="1332953"/>
                </a:lnTo>
                <a:lnTo>
                  <a:pt x="1443490" y="1376023"/>
                </a:lnTo>
                <a:lnTo>
                  <a:pt x="1423651" y="1419989"/>
                </a:lnTo>
                <a:lnTo>
                  <a:pt x="1401193" y="1464650"/>
                </a:lnTo>
                <a:lnTo>
                  <a:pt x="1376319" y="1509806"/>
                </a:lnTo>
                <a:lnTo>
                  <a:pt x="1349232" y="1555257"/>
                </a:lnTo>
                <a:lnTo>
                  <a:pt x="1320134" y="1600803"/>
                </a:lnTo>
                <a:lnTo>
                  <a:pt x="1289227" y="1646242"/>
                </a:lnTo>
                <a:lnTo>
                  <a:pt x="1256715" y="1691375"/>
                </a:lnTo>
                <a:lnTo>
                  <a:pt x="1222798" y="1736002"/>
                </a:lnTo>
                <a:lnTo>
                  <a:pt x="1187681" y="1779922"/>
                </a:lnTo>
                <a:lnTo>
                  <a:pt x="1151565" y="1822936"/>
                </a:lnTo>
                <a:lnTo>
                  <a:pt x="1114652" y="1864841"/>
                </a:lnTo>
                <a:lnTo>
                  <a:pt x="1077146" y="1905439"/>
                </a:lnTo>
                <a:lnTo>
                  <a:pt x="1039249" y="1944529"/>
                </a:lnTo>
                <a:lnTo>
                  <a:pt x="1001162" y="1981910"/>
                </a:lnTo>
                <a:lnTo>
                  <a:pt x="963089" y="2017383"/>
                </a:lnTo>
                <a:lnTo>
                  <a:pt x="925232" y="2050747"/>
                </a:lnTo>
                <a:lnTo>
                  <a:pt x="887793" y="2081802"/>
                </a:lnTo>
                <a:lnTo>
                  <a:pt x="850975" y="2110347"/>
                </a:lnTo>
                <a:lnTo>
                  <a:pt x="814981" y="2136182"/>
                </a:lnTo>
                <a:lnTo>
                  <a:pt x="780012" y="2159107"/>
                </a:lnTo>
                <a:lnTo>
                  <a:pt x="746271" y="2178922"/>
                </a:lnTo>
                <a:lnTo>
                  <a:pt x="683283" y="2208418"/>
                </a:lnTo>
                <a:lnTo>
                  <a:pt x="627638" y="2223069"/>
                </a:lnTo>
                <a:lnTo>
                  <a:pt x="603074" y="2224326"/>
                </a:lnTo>
                <a:lnTo>
                  <a:pt x="580954" y="2221271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01695" y="2770632"/>
            <a:ext cx="281940" cy="401320"/>
          </a:xfrm>
          <a:custGeom>
            <a:avLst/>
            <a:gdLst/>
            <a:ahLst/>
            <a:cxnLst/>
            <a:rect l="l" t="t" r="r" b="b"/>
            <a:pathLst>
              <a:path w="281939" h="401319">
                <a:moveTo>
                  <a:pt x="0" y="400812"/>
                </a:moveTo>
                <a:lnTo>
                  <a:pt x="281939" y="400812"/>
                </a:lnTo>
                <a:lnTo>
                  <a:pt x="281939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966973" y="2795397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33415" y="4236720"/>
            <a:ext cx="280670" cy="399415"/>
          </a:xfrm>
          <a:custGeom>
            <a:avLst/>
            <a:gdLst/>
            <a:ahLst/>
            <a:cxnLst/>
            <a:rect l="l" t="t" r="r" b="b"/>
            <a:pathLst>
              <a:path w="280670" h="399414">
                <a:moveTo>
                  <a:pt x="0" y="399287"/>
                </a:moveTo>
                <a:lnTo>
                  <a:pt x="280415" y="399287"/>
                </a:lnTo>
                <a:lnTo>
                  <a:pt x="280415" y="0"/>
                </a:lnTo>
                <a:lnTo>
                  <a:pt x="0" y="0"/>
                </a:lnTo>
                <a:lnTo>
                  <a:pt x="0" y="399287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298440" y="4261230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32276" y="3154679"/>
            <a:ext cx="193675" cy="399415"/>
          </a:xfrm>
          <a:custGeom>
            <a:avLst/>
            <a:gdLst/>
            <a:ahLst/>
            <a:cxnLst/>
            <a:rect l="l" t="t" r="r" b="b"/>
            <a:pathLst>
              <a:path w="193675" h="399414">
                <a:moveTo>
                  <a:pt x="0" y="399288"/>
                </a:moveTo>
                <a:lnTo>
                  <a:pt x="193548" y="399288"/>
                </a:lnTo>
                <a:lnTo>
                  <a:pt x="193548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791455" y="2953511"/>
            <a:ext cx="199643" cy="199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96055" y="3681984"/>
            <a:ext cx="199643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05455" y="4367784"/>
            <a:ext cx="199644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77255" y="3649979"/>
            <a:ext cx="199643" cy="199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68823" y="4367784"/>
            <a:ext cx="199643" cy="199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67000" y="3843528"/>
            <a:ext cx="863600" cy="558800"/>
          </a:xfrm>
          <a:custGeom>
            <a:avLst/>
            <a:gdLst/>
            <a:ahLst/>
            <a:cxnLst/>
            <a:rect l="l" t="t" r="r" b="b"/>
            <a:pathLst>
              <a:path w="863600" h="558800">
                <a:moveTo>
                  <a:pt x="863346" y="0"/>
                </a:moveTo>
                <a:lnTo>
                  <a:pt x="0" y="558546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04516" y="3233927"/>
            <a:ext cx="241300" cy="1141730"/>
          </a:xfrm>
          <a:custGeom>
            <a:avLst/>
            <a:gdLst/>
            <a:ahLst/>
            <a:cxnLst/>
            <a:rect l="l" t="t" r="r" b="b"/>
            <a:pathLst>
              <a:path w="241300" h="1141729">
                <a:moveTo>
                  <a:pt x="241172" y="0"/>
                </a:moveTo>
                <a:lnTo>
                  <a:pt x="0" y="114173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85794" y="3781805"/>
            <a:ext cx="1419225" cy="622300"/>
          </a:xfrm>
          <a:custGeom>
            <a:avLst/>
            <a:gdLst/>
            <a:ahLst/>
            <a:cxnLst/>
            <a:rect l="l" t="t" r="r" b="b"/>
            <a:pathLst>
              <a:path w="1419225" h="622300">
                <a:moveTo>
                  <a:pt x="0" y="0"/>
                </a:moveTo>
                <a:lnTo>
                  <a:pt x="1419225" y="622173"/>
                </a:lnTo>
              </a:path>
            </a:pathLst>
          </a:custGeom>
          <a:ln w="19812">
            <a:solidFill>
              <a:srgbClr val="0000C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99232" y="3052572"/>
            <a:ext cx="1801495" cy="119380"/>
          </a:xfrm>
          <a:custGeom>
            <a:avLst/>
            <a:gdLst/>
            <a:ahLst/>
            <a:cxnLst/>
            <a:rect l="l" t="t" r="r" b="b"/>
            <a:pathLst>
              <a:path w="1801495" h="119380">
                <a:moveTo>
                  <a:pt x="0" y="118872"/>
                </a:moveTo>
                <a:lnTo>
                  <a:pt x="1801241" y="0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57600" y="3115055"/>
            <a:ext cx="1168400" cy="601345"/>
          </a:xfrm>
          <a:custGeom>
            <a:avLst/>
            <a:gdLst/>
            <a:ahLst/>
            <a:cxnLst/>
            <a:rect l="l" t="t" r="r" b="b"/>
            <a:pathLst>
              <a:path w="1168400" h="601345">
                <a:moveTo>
                  <a:pt x="0" y="601091"/>
                </a:moveTo>
                <a:lnTo>
                  <a:pt x="1168146" y="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53761" y="3115817"/>
            <a:ext cx="558800" cy="570230"/>
          </a:xfrm>
          <a:custGeom>
            <a:avLst/>
            <a:gdLst/>
            <a:ahLst/>
            <a:cxnLst/>
            <a:rect l="l" t="t" r="r" b="b"/>
            <a:pathLst>
              <a:path w="558800" h="570229">
                <a:moveTo>
                  <a:pt x="558546" y="57023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232653" y="3813809"/>
            <a:ext cx="281305" cy="589915"/>
          </a:xfrm>
          <a:custGeom>
            <a:avLst/>
            <a:gdLst/>
            <a:ahLst/>
            <a:cxnLst/>
            <a:rect l="l" t="t" r="r" b="b"/>
            <a:pathLst>
              <a:path w="281304" h="589914">
                <a:moveTo>
                  <a:pt x="0" y="589533"/>
                </a:moveTo>
                <a:lnTo>
                  <a:pt x="2810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684779" y="2790571"/>
            <a:ext cx="145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81803" y="2665857"/>
            <a:ext cx="151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47364" y="3179191"/>
            <a:ext cx="3587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30864" sz="2700">
                <a:latin typeface="Tahoma"/>
                <a:cs typeface="Tahoma"/>
              </a:rPr>
              <a:t>d</a:t>
            </a:r>
            <a:r>
              <a:rPr dirty="0" baseline="-30864" sz="2700" spc="-37">
                <a:latin typeface="Tahoma"/>
                <a:cs typeface="Tahoma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45563" y="4444365"/>
            <a:ext cx="146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97602" y="4536185"/>
            <a:ext cx="98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16351" y="3115055"/>
            <a:ext cx="199644" cy="1996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05327" y="3285744"/>
            <a:ext cx="526415" cy="431800"/>
          </a:xfrm>
          <a:custGeom>
            <a:avLst/>
            <a:gdLst/>
            <a:ahLst/>
            <a:cxnLst/>
            <a:rect l="l" t="t" r="r" b="b"/>
            <a:pathLst>
              <a:path w="526414" h="431800">
                <a:moveTo>
                  <a:pt x="0" y="0"/>
                </a:moveTo>
                <a:lnTo>
                  <a:pt x="526034" y="431799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116195" y="2804922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88329" y="2903601"/>
            <a:ext cx="306705" cy="1122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7314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40005">
              <a:lnSpc>
                <a:spcPts val="1970"/>
              </a:lnSpc>
              <a:spcBef>
                <a:spcPts val="1570"/>
              </a:spcBef>
            </a:pPr>
            <a:r>
              <a:rPr dirty="0" sz="1800"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210"/>
              </a:lnSpc>
            </a:pP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82494" y="4192651"/>
            <a:ext cx="24091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6815" algn="l"/>
                <a:tab pos="2395855" algn="l"/>
              </a:tabLst>
            </a:pPr>
            <a:r>
              <a:rPr dirty="0" u="heavy" sz="1800"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heavy" sz="1800">
                <a:uFill>
                  <a:solidFill>
                    <a:srgbClr val="0000CC"/>
                  </a:solidFill>
                </a:uFill>
                <a:latin typeface="Tahoma"/>
                <a:cs typeface="Tahoma"/>
              </a:rPr>
              <a:t>9	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71847" y="3757117"/>
            <a:ext cx="1504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7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80973" y="3448304"/>
            <a:ext cx="9963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갱신</a:t>
            </a:r>
            <a:r>
              <a:rPr dirty="0" sz="1800" spc="-245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안됨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04822" y="3314065"/>
            <a:ext cx="1728470" cy="264160"/>
          </a:xfrm>
          <a:custGeom>
            <a:avLst/>
            <a:gdLst/>
            <a:ahLst/>
            <a:cxnLst/>
            <a:rect l="l" t="t" r="r" b="b"/>
            <a:pathLst>
              <a:path w="1728470" h="264160">
                <a:moveTo>
                  <a:pt x="1692005" y="38482"/>
                </a:moveTo>
                <a:lnTo>
                  <a:pt x="0" y="251079"/>
                </a:lnTo>
                <a:lnTo>
                  <a:pt x="1523" y="263779"/>
                </a:lnTo>
                <a:lnTo>
                  <a:pt x="1693507" y="51059"/>
                </a:lnTo>
                <a:lnTo>
                  <a:pt x="1703526" y="43386"/>
                </a:lnTo>
                <a:lnTo>
                  <a:pt x="1692005" y="38482"/>
                </a:lnTo>
                <a:close/>
              </a:path>
              <a:path w="1728470" h="264160">
                <a:moveTo>
                  <a:pt x="1717444" y="35560"/>
                </a:moveTo>
                <a:lnTo>
                  <a:pt x="1715262" y="35560"/>
                </a:lnTo>
                <a:lnTo>
                  <a:pt x="1716786" y="48133"/>
                </a:lnTo>
                <a:lnTo>
                  <a:pt x="1693507" y="51059"/>
                </a:lnTo>
                <a:lnTo>
                  <a:pt x="1639315" y="92583"/>
                </a:lnTo>
                <a:lnTo>
                  <a:pt x="1638807" y="96520"/>
                </a:lnTo>
                <a:lnTo>
                  <a:pt x="1640839" y="99313"/>
                </a:lnTo>
                <a:lnTo>
                  <a:pt x="1642999" y="102108"/>
                </a:lnTo>
                <a:lnTo>
                  <a:pt x="1647063" y="102615"/>
                </a:lnTo>
                <a:lnTo>
                  <a:pt x="1649729" y="100457"/>
                </a:lnTo>
                <a:lnTo>
                  <a:pt x="1728469" y="40259"/>
                </a:lnTo>
                <a:lnTo>
                  <a:pt x="1717444" y="35560"/>
                </a:lnTo>
                <a:close/>
              </a:path>
              <a:path w="1728470" h="264160">
                <a:moveTo>
                  <a:pt x="1703526" y="43386"/>
                </a:moveTo>
                <a:lnTo>
                  <a:pt x="1693507" y="51059"/>
                </a:lnTo>
                <a:lnTo>
                  <a:pt x="1716786" y="48133"/>
                </a:lnTo>
                <a:lnTo>
                  <a:pt x="1716724" y="47625"/>
                </a:lnTo>
                <a:lnTo>
                  <a:pt x="1713483" y="47625"/>
                </a:lnTo>
                <a:lnTo>
                  <a:pt x="1703526" y="43386"/>
                </a:lnTo>
                <a:close/>
              </a:path>
              <a:path w="1728470" h="264160">
                <a:moveTo>
                  <a:pt x="1712087" y="36830"/>
                </a:moveTo>
                <a:lnTo>
                  <a:pt x="1703526" y="43386"/>
                </a:lnTo>
                <a:lnTo>
                  <a:pt x="1713483" y="47625"/>
                </a:lnTo>
                <a:lnTo>
                  <a:pt x="1712087" y="36830"/>
                </a:lnTo>
                <a:close/>
              </a:path>
              <a:path w="1728470" h="264160">
                <a:moveTo>
                  <a:pt x="1715415" y="36830"/>
                </a:moveTo>
                <a:lnTo>
                  <a:pt x="1712087" y="36830"/>
                </a:lnTo>
                <a:lnTo>
                  <a:pt x="1713483" y="47625"/>
                </a:lnTo>
                <a:lnTo>
                  <a:pt x="1716724" y="47625"/>
                </a:lnTo>
                <a:lnTo>
                  <a:pt x="1715415" y="36830"/>
                </a:lnTo>
                <a:close/>
              </a:path>
              <a:path w="1728470" h="264160">
                <a:moveTo>
                  <a:pt x="1715262" y="35560"/>
                </a:moveTo>
                <a:lnTo>
                  <a:pt x="1692005" y="38482"/>
                </a:lnTo>
                <a:lnTo>
                  <a:pt x="1703526" y="43386"/>
                </a:lnTo>
                <a:lnTo>
                  <a:pt x="1712087" y="36830"/>
                </a:lnTo>
                <a:lnTo>
                  <a:pt x="1715415" y="36830"/>
                </a:lnTo>
                <a:lnTo>
                  <a:pt x="1715262" y="35560"/>
                </a:lnTo>
                <a:close/>
              </a:path>
              <a:path w="1728470" h="264160">
                <a:moveTo>
                  <a:pt x="1634108" y="0"/>
                </a:moveTo>
                <a:lnTo>
                  <a:pt x="1630426" y="1524"/>
                </a:lnTo>
                <a:lnTo>
                  <a:pt x="1629028" y="4699"/>
                </a:lnTo>
                <a:lnTo>
                  <a:pt x="1627631" y="8000"/>
                </a:lnTo>
                <a:lnTo>
                  <a:pt x="1629155" y="11684"/>
                </a:lnTo>
                <a:lnTo>
                  <a:pt x="1632330" y="13081"/>
                </a:lnTo>
                <a:lnTo>
                  <a:pt x="1692005" y="38482"/>
                </a:lnTo>
                <a:lnTo>
                  <a:pt x="1715262" y="35560"/>
                </a:lnTo>
                <a:lnTo>
                  <a:pt x="1717444" y="35560"/>
                </a:lnTo>
                <a:lnTo>
                  <a:pt x="1637283" y="1397"/>
                </a:lnTo>
                <a:lnTo>
                  <a:pt x="163410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630929" y="2176652"/>
            <a:ext cx="14839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3</a:t>
            </a:r>
            <a:r>
              <a:rPr dirty="0" sz="1800">
                <a:latin typeface="Times New Roman"/>
                <a:cs typeface="Times New Roman"/>
              </a:rPr>
              <a:t>= </a:t>
            </a:r>
            <a:r>
              <a:rPr dirty="0" sz="1800" spc="-5">
                <a:latin typeface="Times New Roman"/>
                <a:cs typeface="Times New Roman"/>
              </a:rPr>
              <a:t>min{3, </a:t>
            </a:r>
            <a:r>
              <a:rPr dirty="0" sz="1800">
                <a:latin typeface="Times New Roman"/>
                <a:cs typeface="Times New Roman"/>
              </a:rPr>
              <a:t>4,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9}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29844"/>
            <a:ext cx="7976870" cy="2159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그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다음부터는</a:t>
            </a:r>
            <a:r>
              <a:rPr dirty="0" sz="2800" spc="-22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점</a:t>
            </a:r>
            <a:r>
              <a:rPr dirty="0" sz="2800" spc="-250">
                <a:latin typeface="돋움"/>
                <a:cs typeface="돋움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돋움"/>
                <a:cs typeface="돋움"/>
              </a:rPr>
              <a:t>와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선분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(b,a),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점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</a:t>
            </a:r>
            <a:r>
              <a:rPr dirty="0" sz="2800" spc="-5">
                <a:latin typeface="돋움"/>
                <a:cs typeface="돋움"/>
              </a:rPr>
              <a:t>와</a:t>
            </a:r>
            <a:r>
              <a:rPr dirty="0" sz="2800" spc="-25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선분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(a,d)  </a:t>
            </a:r>
            <a:r>
              <a:rPr dirty="0" sz="2800" spc="-5">
                <a:latin typeface="돋움"/>
                <a:cs typeface="돋움"/>
              </a:rPr>
              <a:t>가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차례로</a:t>
            </a:r>
            <a:r>
              <a:rPr dirty="0" sz="2800" spc="-290">
                <a:latin typeface="돋움"/>
                <a:cs typeface="돋움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</a:t>
            </a:r>
            <a:r>
              <a:rPr dirty="0" sz="2800" spc="-10">
                <a:latin typeface="돋움"/>
                <a:cs typeface="돋움"/>
              </a:rPr>
              <a:t>에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추가되고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최종적으로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점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</a:t>
            </a:r>
            <a:r>
              <a:rPr dirty="0" sz="2800" spc="-10">
                <a:latin typeface="돋움"/>
                <a:cs typeface="돋움"/>
              </a:rPr>
              <a:t>와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선분  </a:t>
            </a:r>
            <a:r>
              <a:rPr dirty="0" sz="2800" spc="-10">
                <a:latin typeface="Times New Roman"/>
                <a:cs typeface="Times New Roman"/>
              </a:rPr>
              <a:t>(a,e)</a:t>
            </a:r>
            <a:r>
              <a:rPr dirty="0" sz="2800" spc="-10">
                <a:latin typeface="돋움"/>
                <a:cs typeface="돋움"/>
              </a:rPr>
              <a:t>가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추가되면서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최소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신장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트리</a:t>
            </a:r>
            <a:r>
              <a:rPr dirty="0" sz="2800" spc="-290">
                <a:latin typeface="돋움"/>
                <a:cs typeface="돋움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</a:t>
            </a:r>
            <a:r>
              <a:rPr dirty="0" sz="2800" spc="-10">
                <a:latin typeface="돋움"/>
                <a:cs typeface="돋움"/>
              </a:rPr>
              <a:t>가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완성된다</a:t>
            </a:r>
            <a:r>
              <a:rPr dirty="0" sz="2800" spc="-5">
                <a:latin typeface="Times New Roman"/>
                <a:cs typeface="Times New Roman"/>
              </a:rPr>
              <a:t>.  Line 13</a:t>
            </a:r>
            <a:r>
              <a:rPr dirty="0" sz="2800" spc="-5">
                <a:latin typeface="돋움"/>
                <a:cs typeface="돋움"/>
              </a:rPr>
              <a:t>에서는</a:t>
            </a:r>
            <a:r>
              <a:rPr dirty="0" sz="2800" spc="-725">
                <a:latin typeface="돋움"/>
                <a:cs typeface="돋움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</a:t>
            </a:r>
            <a:r>
              <a:rPr dirty="0" sz="2800" spc="-10">
                <a:latin typeface="돋움"/>
                <a:cs typeface="돋움"/>
              </a:rPr>
              <a:t>를 </a:t>
            </a:r>
            <a:r>
              <a:rPr dirty="0" sz="2800" spc="-5">
                <a:latin typeface="돋움"/>
                <a:cs typeface="돋움"/>
              </a:rPr>
              <a:t>리턴하고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5">
                <a:latin typeface="돋움"/>
                <a:cs typeface="돋움"/>
              </a:rPr>
              <a:t>알고리즘을 마친다</a:t>
            </a:r>
            <a:r>
              <a:rPr dirty="0" sz="2800" spc="-5">
                <a:latin typeface="Times New Roman"/>
                <a:cs typeface="Times New Roman"/>
              </a:rPr>
              <a:t>.  </a:t>
            </a:r>
            <a:r>
              <a:rPr dirty="0" sz="2800" spc="-5">
                <a:latin typeface="돋움"/>
                <a:cs typeface="돋움"/>
              </a:rPr>
              <a:t>다음의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그림들이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위의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과정을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차례로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보여준다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0482" y="3705596"/>
            <a:ext cx="3643629" cy="2585085"/>
          </a:xfrm>
          <a:custGeom>
            <a:avLst/>
            <a:gdLst/>
            <a:ahLst/>
            <a:cxnLst/>
            <a:rect l="l" t="t" r="r" b="b"/>
            <a:pathLst>
              <a:path w="3643629" h="2585085">
                <a:moveTo>
                  <a:pt x="3429930" y="856084"/>
                </a:moveTo>
                <a:lnTo>
                  <a:pt x="2004919" y="856084"/>
                </a:lnTo>
                <a:lnTo>
                  <a:pt x="2046423" y="857135"/>
                </a:lnTo>
                <a:lnTo>
                  <a:pt x="2085416" y="860869"/>
                </a:lnTo>
                <a:lnTo>
                  <a:pt x="2154976" y="877318"/>
                </a:lnTo>
                <a:lnTo>
                  <a:pt x="2211815" y="907297"/>
                </a:lnTo>
                <a:lnTo>
                  <a:pt x="2255684" y="954764"/>
                </a:lnTo>
                <a:lnTo>
                  <a:pt x="2285358" y="1018132"/>
                </a:lnTo>
                <a:lnTo>
                  <a:pt x="2302914" y="1094628"/>
                </a:lnTo>
                <a:lnTo>
                  <a:pt x="2307861" y="1137162"/>
                </a:lnTo>
                <a:lnTo>
                  <a:pt x="2310605" y="1182109"/>
                </a:lnTo>
                <a:lnTo>
                  <a:pt x="2311416" y="1229162"/>
                </a:lnTo>
                <a:lnTo>
                  <a:pt x="2310566" y="1278013"/>
                </a:lnTo>
                <a:lnTo>
                  <a:pt x="2308325" y="1328354"/>
                </a:lnTo>
                <a:lnTo>
                  <a:pt x="2304964" y="1379880"/>
                </a:lnTo>
                <a:lnTo>
                  <a:pt x="2300753" y="1432282"/>
                </a:lnTo>
                <a:lnTo>
                  <a:pt x="2295963" y="1485252"/>
                </a:lnTo>
                <a:lnTo>
                  <a:pt x="2290865" y="1538485"/>
                </a:lnTo>
                <a:lnTo>
                  <a:pt x="2285728" y="1591673"/>
                </a:lnTo>
                <a:lnTo>
                  <a:pt x="2280825" y="1644507"/>
                </a:lnTo>
                <a:lnTo>
                  <a:pt x="2276425" y="1696682"/>
                </a:lnTo>
                <a:lnTo>
                  <a:pt x="2272800" y="1747889"/>
                </a:lnTo>
                <a:lnTo>
                  <a:pt x="2270219" y="1797822"/>
                </a:lnTo>
                <a:lnTo>
                  <a:pt x="2268954" y="1846174"/>
                </a:lnTo>
                <a:lnTo>
                  <a:pt x="2269275" y="1892636"/>
                </a:lnTo>
                <a:lnTo>
                  <a:pt x="2271453" y="1936902"/>
                </a:lnTo>
                <a:lnTo>
                  <a:pt x="2275758" y="1978664"/>
                </a:lnTo>
                <a:lnTo>
                  <a:pt x="2282461" y="2017616"/>
                </a:lnTo>
                <a:lnTo>
                  <a:pt x="2304144" y="2085857"/>
                </a:lnTo>
                <a:lnTo>
                  <a:pt x="2324240" y="2127405"/>
                </a:lnTo>
                <a:lnTo>
                  <a:pt x="2346903" y="2169203"/>
                </a:lnTo>
                <a:lnTo>
                  <a:pt x="2371927" y="2210897"/>
                </a:lnTo>
                <a:lnTo>
                  <a:pt x="2399110" y="2252131"/>
                </a:lnTo>
                <a:lnTo>
                  <a:pt x="2428247" y="2292550"/>
                </a:lnTo>
                <a:lnTo>
                  <a:pt x="2459135" y="2331799"/>
                </a:lnTo>
                <a:lnTo>
                  <a:pt x="2491570" y="2369522"/>
                </a:lnTo>
                <a:lnTo>
                  <a:pt x="2525348" y="2405364"/>
                </a:lnTo>
                <a:lnTo>
                  <a:pt x="2560265" y="2438971"/>
                </a:lnTo>
                <a:lnTo>
                  <a:pt x="2596117" y="2469986"/>
                </a:lnTo>
                <a:lnTo>
                  <a:pt x="2632701" y="2498055"/>
                </a:lnTo>
                <a:lnTo>
                  <a:pt x="2669813" y="2522822"/>
                </a:lnTo>
                <a:lnTo>
                  <a:pt x="2707248" y="2543933"/>
                </a:lnTo>
                <a:lnTo>
                  <a:pt x="2744804" y="2561031"/>
                </a:lnTo>
                <a:lnTo>
                  <a:pt x="2782276" y="2573763"/>
                </a:lnTo>
                <a:lnTo>
                  <a:pt x="2856152" y="2584703"/>
                </a:lnTo>
                <a:lnTo>
                  <a:pt x="2892149" y="2582201"/>
                </a:lnTo>
                <a:lnTo>
                  <a:pt x="2961242" y="2559478"/>
                </a:lnTo>
                <a:lnTo>
                  <a:pt x="3011166" y="2527827"/>
                </a:lnTo>
                <a:lnTo>
                  <a:pt x="3067772" y="2482499"/>
                </a:lnTo>
                <a:lnTo>
                  <a:pt x="3098045" y="2455181"/>
                </a:lnTo>
                <a:lnTo>
                  <a:pt x="3129345" y="2425014"/>
                </a:lnTo>
                <a:lnTo>
                  <a:pt x="3161456" y="2392186"/>
                </a:lnTo>
                <a:lnTo>
                  <a:pt x="3194165" y="2356888"/>
                </a:lnTo>
                <a:lnTo>
                  <a:pt x="3227257" y="2319309"/>
                </a:lnTo>
                <a:lnTo>
                  <a:pt x="3260516" y="2279638"/>
                </a:lnTo>
                <a:lnTo>
                  <a:pt x="3293729" y="2238067"/>
                </a:lnTo>
                <a:lnTo>
                  <a:pt x="3326680" y="2194783"/>
                </a:lnTo>
                <a:lnTo>
                  <a:pt x="3359155" y="2149978"/>
                </a:lnTo>
                <a:lnTo>
                  <a:pt x="3390939" y="2103840"/>
                </a:lnTo>
                <a:lnTo>
                  <a:pt x="3421817" y="2056560"/>
                </a:lnTo>
                <a:lnTo>
                  <a:pt x="3451575" y="2008326"/>
                </a:lnTo>
                <a:lnTo>
                  <a:pt x="3479998" y="1959330"/>
                </a:lnTo>
                <a:lnTo>
                  <a:pt x="3506871" y="1909759"/>
                </a:lnTo>
                <a:lnTo>
                  <a:pt x="3531980" y="1859805"/>
                </a:lnTo>
                <a:lnTo>
                  <a:pt x="3555109" y="1809657"/>
                </a:lnTo>
                <a:lnTo>
                  <a:pt x="3576045" y="1759504"/>
                </a:lnTo>
                <a:lnTo>
                  <a:pt x="3594572" y="1709536"/>
                </a:lnTo>
                <a:lnTo>
                  <a:pt x="3610476" y="1659943"/>
                </a:lnTo>
                <a:lnTo>
                  <a:pt x="3623542" y="1610915"/>
                </a:lnTo>
                <a:lnTo>
                  <a:pt x="3633555" y="1562640"/>
                </a:lnTo>
                <a:lnTo>
                  <a:pt x="3640301" y="1515310"/>
                </a:lnTo>
                <a:lnTo>
                  <a:pt x="3643565" y="1469114"/>
                </a:lnTo>
                <a:lnTo>
                  <a:pt x="3643132" y="1424240"/>
                </a:lnTo>
                <a:lnTo>
                  <a:pt x="3638787" y="1380880"/>
                </a:lnTo>
                <a:lnTo>
                  <a:pt x="3624544" y="1307916"/>
                </a:lnTo>
                <a:lnTo>
                  <a:pt x="3614718" y="1269740"/>
                </a:lnTo>
                <a:lnTo>
                  <a:pt x="3603141" y="1230572"/>
                </a:lnTo>
                <a:lnTo>
                  <a:pt x="3589855" y="1190517"/>
                </a:lnTo>
                <a:lnTo>
                  <a:pt x="3574897" y="1149679"/>
                </a:lnTo>
                <a:lnTo>
                  <a:pt x="3558307" y="1108162"/>
                </a:lnTo>
                <a:lnTo>
                  <a:pt x="3540125" y="1066070"/>
                </a:lnTo>
                <a:lnTo>
                  <a:pt x="3520391" y="1023506"/>
                </a:lnTo>
                <a:lnTo>
                  <a:pt x="3499044" y="980389"/>
                </a:lnTo>
                <a:lnTo>
                  <a:pt x="3476421" y="937382"/>
                </a:lnTo>
                <a:lnTo>
                  <a:pt x="3452266" y="894029"/>
                </a:lnTo>
                <a:lnTo>
                  <a:pt x="3429930" y="856084"/>
                </a:lnTo>
                <a:close/>
              </a:path>
              <a:path w="3643629" h="2585085">
                <a:moveTo>
                  <a:pt x="1872633" y="0"/>
                </a:moveTo>
                <a:lnTo>
                  <a:pt x="1816391" y="336"/>
                </a:lnTo>
                <a:lnTo>
                  <a:pt x="1759677" y="1324"/>
                </a:lnTo>
                <a:lnTo>
                  <a:pt x="1702588" y="2937"/>
                </a:lnTo>
                <a:lnTo>
                  <a:pt x="1645226" y="5146"/>
                </a:lnTo>
                <a:lnTo>
                  <a:pt x="1530079" y="11241"/>
                </a:lnTo>
                <a:lnTo>
                  <a:pt x="1415033" y="19386"/>
                </a:lnTo>
                <a:lnTo>
                  <a:pt x="1300886" y="29357"/>
                </a:lnTo>
                <a:lnTo>
                  <a:pt x="1188436" y="40931"/>
                </a:lnTo>
                <a:lnTo>
                  <a:pt x="1078480" y="53885"/>
                </a:lnTo>
                <a:lnTo>
                  <a:pt x="971815" y="67994"/>
                </a:lnTo>
                <a:lnTo>
                  <a:pt x="869240" y="83036"/>
                </a:lnTo>
                <a:lnTo>
                  <a:pt x="771552" y="98786"/>
                </a:lnTo>
                <a:lnTo>
                  <a:pt x="679549" y="115022"/>
                </a:lnTo>
                <a:lnTo>
                  <a:pt x="594028" y="131520"/>
                </a:lnTo>
                <a:lnTo>
                  <a:pt x="515787" y="148056"/>
                </a:lnTo>
                <a:lnTo>
                  <a:pt x="445624" y="164407"/>
                </a:lnTo>
                <a:lnTo>
                  <a:pt x="384336" y="180349"/>
                </a:lnTo>
                <a:lnTo>
                  <a:pt x="320798" y="200815"/>
                </a:lnTo>
                <a:lnTo>
                  <a:pt x="263992" y="224852"/>
                </a:lnTo>
                <a:lnTo>
                  <a:pt x="213627" y="252066"/>
                </a:lnTo>
                <a:lnTo>
                  <a:pt x="169410" y="282061"/>
                </a:lnTo>
                <a:lnTo>
                  <a:pt x="131051" y="314442"/>
                </a:lnTo>
                <a:lnTo>
                  <a:pt x="98256" y="348815"/>
                </a:lnTo>
                <a:lnTo>
                  <a:pt x="70735" y="384784"/>
                </a:lnTo>
                <a:lnTo>
                  <a:pt x="48195" y="421955"/>
                </a:lnTo>
                <a:lnTo>
                  <a:pt x="30344" y="459933"/>
                </a:lnTo>
                <a:lnTo>
                  <a:pt x="16891" y="498322"/>
                </a:lnTo>
                <a:lnTo>
                  <a:pt x="7544" y="536728"/>
                </a:lnTo>
                <a:lnTo>
                  <a:pt x="2011" y="574756"/>
                </a:lnTo>
                <a:lnTo>
                  <a:pt x="0" y="612011"/>
                </a:lnTo>
                <a:lnTo>
                  <a:pt x="1218" y="648098"/>
                </a:lnTo>
                <a:lnTo>
                  <a:pt x="12179" y="715187"/>
                </a:lnTo>
                <a:lnTo>
                  <a:pt x="32559" y="772866"/>
                </a:lnTo>
                <a:lnTo>
                  <a:pt x="61963" y="819240"/>
                </a:lnTo>
                <a:lnTo>
                  <a:pt x="109618" y="860090"/>
                </a:lnTo>
                <a:lnTo>
                  <a:pt x="174893" y="896666"/>
                </a:lnTo>
                <a:lnTo>
                  <a:pt x="213329" y="913375"/>
                </a:lnTo>
                <a:lnTo>
                  <a:pt x="255201" y="929044"/>
                </a:lnTo>
                <a:lnTo>
                  <a:pt x="300185" y="943683"/>
                </a:lnTo>
                <a:lnTo>
                  <a:pt x="347957" y="957303"/>
                </a:lnTo>
                <a:lnTo>
                  <a:pt x="398193" y="969911"/>
                </a:lnTo>
                <a:lnTo>
                  <a:pt x="450572" y="981519"/>
                </a:lnTo>
                <a:lnTo>
                  <a:pt x="504769" y="992135"/>
                </a:lnTo>
                <a:lnTo>
                  <a:pt x="560461" y="1001769"/>
                </a:lnTo>
                <a:lnTo>
                  <a:pt x="617325" y="1010432"/>
                </a:lnTo>
                <a:lnTo>
                  <a:pt x="675038" y="1018132"/>
                </a:lnTo>
                <a:lnTo>
                  <a:pt x="733276" y="1024880"/>
                </a:lnTo>
                <a:lnTo>
                  <a:pt x="791715" y="1030685"/>
                </a:lnTo>
                <a:lnTo>
                  <a:pt x="850033" y="1035556"/>
                </a:lnTo>
                <a:lnTo>
                  <a:pt x="907906" y="1039504"/>
                </a:lnTo>
                <a:lnTo>
                  <a:pt x="948231" y="1040556"/>
                </a:lnTo>
                <a:lnTo>
                  <a:pt x="990951" y="1039158"/>
                </a:lnTo>
                <a:lnTo>
                  <a:pt x="1035843" y="1035544"/>
                </a:lnTo>
                <a:lnTo>
                  <a:pt x="1082685" y="1029948"/>
                </a:lnTo>
                <a:lnTo>
                  <a:pt x="1131253" y="1022602"/>
                </a:lnTo>
                <a:lnTo>
                  <a:pt x="1181324" y="1013740"/>
                </a:lnTo>
                <a:lnTo>
                  <a:pt x="1232675" y="1003595"/>
                </a:lnTo>
                <a:lnTo>
                  <a:pt x="1285084" y="992400"/>
                </a:lnTo>
                <a:lnTo>
                  <a:pt x="1609248" y="916250"/>
                </a:lnTo>
                <a:lnTo>
                  <a:pt x="1662812" y="904239"/>
                </a:lnTo>
                <a:lnTo>
                  <a:pt x="1715650" y="893044"/>
                </a:lnTo>
                <a:lnTo>
                  <a:pt x="1767538" y="882899"/>
                </a:lnTo>
                <a:lnTo>
                  <a:pt x="1818252" y="874037"/>
                </a:lnTo>
                <a:lnTo>
                  <a:pt x="1867571" y="866691"/>
                </a:lnTo>
                <a:lnTo>
                  <a:pt x="1915270" y="861095"/>
                </a:lnTo>
                <a:lnTo>
                  <a:pt x="1961127" y="857481"/>
                </a:lnTo>
                <a:lnTo>
                  <a:pt x="2004919" y="856084"/>
                </a:lnTo>
                <a:lnTo>
                  <a:pt x="3429930" y="856084"/>
                </a:lnTo>
                <a:lnTo>
                  <a:pt x="3426715" y="850622"/>
                </a:lnTo>
                <a:lnTo>
                  <a:pt x="3399810" y="807263"/>
                </a:lnTo>
                <a:lnTo>
                  <a:pt x="3371589" y="764056"/>
                </a:lnTo>
                <a:lnTo>
                  <a:pt x="3342091" y="721107"/>
                </a:lnTo>
                <a:lnTo>
                  <a:pt x="3311357" y="678519"/>
                </a:lnTo>
                <a:lnTo>
                  <a:pt x="3279425" y="636396"/>
                </a:lnTo>
                <a:lnTo>
                  <a:pt x="3246336" y="594841"/>
                </a:lnTo>
                <a:lnTo>
                  <a:pt x="3212128" y="553960"/>
                </a:lnTo>
                <a:lnTo>
                  <a:pt x="3176842" y="513855"/>
                </a:lnTo>
                <a:lnTo>
                  <a:pt x="3140516" y="474631"/>
                </a:lnTo>
                <a:lnTo>
                  <a:pt x="3103190" y="436393"/>
                </a:lnTo>
                <a:lnTo>
                  <a:pt x="3064904" y="399243"/>
                </a:lnTo>
                <a:lnTo>
                  <a:pt x="3025698" y="363286"/>
                </a:lnTo>
                <a:lnTo>
                  <a:pt x="2985610" y="328626"/>
                </a:lnTo>
                <a:lnTo>
                  <a:pt x="2944680" y="295367"/>
                </a:lnTo>
                <a:lnTo>
                  <a:pt x="2902947" y="263613"/>
                </a:lnTo>
                <a:lnTo>
                  <a:pt x="2860452" y="233468"/>
                </a:lnTo>
                <a:lnTo>
                  <a:pt x="2817234" y="205036"/>
                </a:lnTo>
                <a:lnTo>
                  <a:pt x="2773331" y="178421"/>
                </a:lnTo>
                <a:lnTo>
                  <a:pt x="2728784" y="153727"/>
                </a:lnTo>
                <a:lnTo>
                  <a:pt x="2683633" y="131058"/>
                </a:lnTo>
                <a:lnTo>
                  <a:pt x="2637915" y="110518"/>
                </a:lnTo>
                <a:lnTo>
                  <a:pt x="2591672" y="92211"/>
                </a:lnTo>
                <a:lnTo>
                  <a:pt x="2554494" y="79412"/>
                </a:lnTo>
                <a:lnTo>
                  <a:pt x="2515346" y="67685"/>
                </a:lnTo>
                <a:lnTo>
                  <a:pt x="2474329" y="57001"/>
                </a:lnTo>
                <a:lnTo>
                  <a:pt x="2431543" y="47332"/>
                </a:lnTo>
                <a:lnTo>
                  <a:pt x="2387088" y="38651"/>
                </a:lnTo>
                <a:lnTo>
                  <a:pt x="2341062" y="30929"/>
                </a:lnTo>
                <a:lnTo>
                  <a:pt x="2293566" y="24139"/>
                </a:lnTo>
                <a:lnTo>
                  <a:pt x="2244699" y="18252"/>
                </a:lnTo>
                <a:lnTo>
                  <a:pt x="2194562" y="13241"/>
                </a:lnTo>
                <a:lnTo>
                  <a:pt x="2143253" y="9078"/>
                </a:lnTo>
                <a:lnTo>
                  <a:pt x="2090873" y="5734"/>
                </a:lnTo>
                <a:lnTo>
                  <a:pt x="2037522" y="3183"/>
                </a:lnTo>
                <a:lnTo>
                  <a:pt x="1983298" y="1395"/>
                </a:lnTo>
                <a:lnTo>
                  <a:pt x="1928302" y="343"/>
                </a:lnTo>
                <a:lnTo>
                  <a:pt x="1872633" y="0"/>
                </a:lnTo>
                <a:close/>
              </a:path>
            </a:pathLst>
          </a:custGeom>
          <a:solidFill>
            <a:srgbClr val="DDF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0482" y="3705596"/>
            <a:ext cx="3643629" cy="2585085"/>
          </a:xfrm>
          <a:custGeom>
            <a:avLst/>
            <a:gdLst/>
            <a:ahLst/>
            <a:cxnLst/>
            <a:rect l="l" t="t" r="r" b="b"/>
            <a:pathLst>
              <a:path w="3643629" h="2585085">
                <a:moveTo>
                  <a:pt x="45551" y="797188"/>
                </a:moveTo>
                <a:lnTo>
                  <a:pt x="21338" y="745400"/>
                </a:lnTo>
                <a:lnTo>
                  <a:pt x="5376" y="682622"/>
                </a:lnTo>
                <a:lnTo>
                  <a:pt x="0" y="612011"/>
                </a:lnTo>
                <a:lnTo>
                  <a:pt x="2011" y="574756"/>
                </a:lnTo>
                <a:lnTo>
                  <a:pt x="7544" y="536728"/>
                </a:lnTo>
                <a:lnTo>
                  <a:pt x="16891" y="498322"/>
                </a:lnTo>
                <a:lnTo>
                  <a:pt x="30344" y="459933"/>
                </a:lnTo>
                <a:lnTo>
                  <a:pt x="48195" y="421955"/>
                </a:lnTo>
                <a:lnTo>
                  <a:pt x="70735" y="384784"/>
                </a:lnTo>
                <a:lnTo>
                  <a:pt x="98256" y="348815"/>
                </a:lnTo>
                <a:lnTo>
                  <a:pt x="131051" y="314442"/>
                </a:lnTo>
                <a:lnTo>
                  <a:pt x="169410" y="282061"/>
                </a:lnTo>
                <a:lnTo>
                  <a:pt x="213627" y="252066"/>
                </a:lnTo>
                <a:lnTo>
                  <a:pt x="263992" y="224852"/>
                </a:lnTo>
                <a:lnTo>
                  <a:pt x="320798" y="200815"/>
                </a:lnTo>
                <a:lnTo>
                  <a:pt x="384336" y="180349"/>
                </a:lnTo>
                <a:lnTo>
                  <a:pt x="445624" y="164407"/>
                </a:lnTo>
                <a:lnTo>
                  <a:pt x="515787" y="148056"/>
                </a:lnTo>
                <a:lnTo>
                  <a:pt x="553948" y="139797"/>
                </a:lnTo>
                <a:lnTo>
                  <a:pt x="594028" y="131520"/>
                </a:lnTo>
                <a:lnTo>
                  <a:pt x="635928" y="123252"/>
                </a:lnTo>
                <a:lnTo>
                  <a:pt x="679549" y="115022"/>
                </a:lnTo>
                <a:lnTo>
                  <a:pt x="724790" y="106858"/>
                </a:lnTo>
                <a:lnTo>
                  <a:pt x="771552" y="98786"/>
                </a:lnTo>
                <a:lnTo>
                  <a:pt x="819735" y="90836"/>
                </a:lnTo>
                <a:lnTo>
                  <a:pt x="869240" y="83036"/>
                </a:lnTo>
                <a:lnTo>
                  <a:pt x="919967" y="75412"/>
                </a:lnTo>
                <a:lnTo>
                  <a:pt x="971815" y="67994"/>
                </a:lnTo>
                <a:lnTo>
                  <a:pt x="1024686" y="60809"/>
                </a:lnTo>
                <a:lnTo>
                  <a:pt x="1078480" y="53885"/>
                </a:lnTo>
                <a:lnTo>
                  <a:pt x="1133096" y="47250"/>
                </a:lnTo>
                <a:lnTo>
                  <a:pt x="1188436" y="40931"/>
                </a:lnTo>
                <a:lnTo>
                  <a:pt x="1244399" y="34958"/>
                </a:lnTo>
                <a:lnTo>
                  <a:pt x="1300886" y="29357"/>
                </a:lnTo>
                <a:lnTo>
                  <a:pt x="1357798" y="24157"/>
                </a:lnTo>
                <a:lnTo>
                  <a:pt x="1415033" y="19386"/>
                </a:lnTo>
                <a:lnTo>
                  <a:pt x="1472494" y="15071"/>
                </a:lnTo>
                <a:lnTo>
                  <a:pt x="1530079" y="11241"/>
                </a:lnTo>
                <a:lnTo>
                  <a:pt x="1587690" y="7923"/>
                </a:lnTo>
                <a:lnTo>
                  <a:pt x="1645226" y="5146"/>
                </a:lnTo>
                <a:lnTo>
                  <a:pt x="1702588" y="2937"/>
                </a:lnTo>
                <a:lnTo>
                  <a:pt x="1759677" y="1324"/>
                </a:lnTo>
                <a:lnTo>
                  <a:pt x="1816391" y="336"/>
                </a:lnTo>
                <a:lnTo>
                  <a:pt x="1872633" y="0"/>
                </a:lnTo>
                <a:lnTo>
                  <a:pt x="1928302" y="343"/>
                </a:lnTo>
                <a:lnTo>
                  <a:pt x="1983298" y="1395"/>
                </a:lnTo>
                <a:lnTo>
                  <a:pt x="2037522" y="3183"/>
                </a:lnTo>
                <a:lnTo>
                  <a:pt x="2090873" y="5734"/>
                </a:lnTo>
                <a:lnTo>
                  <a:pt x="2143253" y="9078"/>
                </a:lnTo>
                <a:lnTo>
                  <a:pt x="2194562" y="13241"/>
                </a:lnTo>
                <a:lnTo>
                  <a:pt x="2244699" y="18252"/>
                </a:lnTo>
                <a:lnTo>
                  <a:pt x="2293566" y="24139"/>
                </a:lnTo>
                <a:lnTo>
                  <a:pt x="2341062" y="30929"/>
                </a:lnTo>
                <a:lnTo>
                  <a:pt x="2387088" y="38651"/>
                </a:lnTo>
                <a:lnTo>
                  <a:pt x="2431543" y="47332"/>
                </a:lnTo>
                <a:lnTo>
                  <a:pt x="2474329" y="57001"/>
                </a:lnTo>
                <a:lnTo>
                  <a:pt x="2515346" y="67685"/>
                </a:lnTo>
                <a:lnTo>
                  <a:pt x="2554494" y="79412"/>
                </a:lnTo>
                <a:lnTo>
                  <a:pt x="2591672" y="92211"/>
                </a:lnTo>
                <a:lnTo>
                  <a:pt x="2637915" y="110518"/>
                </a:lnTo>
                <a:lnTo>
                  <a:pt x="2683633" y="131058"/>
                </a:lnTo>
                <a:lnTo>
                  <a:pt x="2728784" y="153727"/>
                </a:lnTo>
                <a:lnTo>
                  <a:pt x="2773331" y="178421"/>
                </a:lnTo>
                <a:lnTo>
                  <a:pt x="2817234" y="205036"/>
                </a:lnTo>
                <a:lnTo>
                  <a:pt x="2860452" y="233468"/>
                </a:lnTo>
                <a:lnTo>
                  <a:pt x="2902947" y="263613"/>
                </a:lnTo>
                <a:lnTo>
                  <a:pt x="2944680" y="295367"/>
                </a:lnTo>
                <a:lnTo>
                  <a:pt x="2985610" y="328626"/>
                </a:lnTo>
                <a:lnTo>
                  <a:pt x="3025698" y="363286"/>
                </a:lnTo>
                <a:lnTo>
                  <a:pt x="3064904" y="399243"/>
                </a:lnTo>
                <a:lnTo>
                  <a:pt x="3103190" y="436393"/>
                </a:lnTo>
                <a:lnTo>
                  <a:pt x="3140516" y="474631"/>
                </a:lnTo>
                <a:lnTo>
                  <a:pt x="3176842" y="513855"/>
                </a:lnTo>
                <a:lnTo>
                  <a:pt x="3212128" y="553960"/>
                </a:lnTo>
                <a:lnTo>
                  <a:pt x="3246336" y="594841"/>
                </a:lnTo>
                <a:lnTo>
                  <a:pt x="3279425" y="636396"/>
                </a:lnTo>
                <a:lnTo>
                  <a:pt x="3311357" y="678519"/>
                </a:lnTo>
                <a:lnTo>
                  <a:pt x="3342091" y="721107"/>
                </a:lnTo>
                <a:lnTo>
                  <a:pt x="3371589" y="764056"/>
                </a:lnTo>
                <a:lnTo>
                  <a:pt x="3399810" y="807263"/>
                </a:lnTo>
                <a:lnTo>
                  <a:pt x="3426715" y="850622"/>
                </a:lnTo>
                <a:lnTo>
                  <a:pt x="3452266" y="894029"/>
                </a:lnTo>
                <a:lnTo>
                  <a:pt x="3476421" y="937382"/>
                </a:lnTo>
                <a:lnTo>
                  <a:pt x="3499143" y="980576"/>
                </a:lnTo>
                <a:lnTo>
                  <a:pt x="3520391" y="1023506"/>
                </a:lnTo>
                <a:lnTo>
                  <a:pt x="3540125" y="1066070"/>
                </a:lnTo>
                <a:lnTo>
                  <a:pt x="3558307" y="1108162"/>
                </a:lnTo>
                <a:lnTo>
                  <a:pt x="3574897" y="1149679"/>
                </a:lnTo>
                <a:lnTo>
                  <a:pt x="3589855" y="1190517"/>
                </a:lnTo>
                <a:lnTo>
                  <a:pt x="3603141" y="1230572"/>
                </a:lnTo>
                <a:lnTo>
                  <a:pt x="3614718" y="1269740"/>
                </a:lnTo>
                <a:lnTo>
                  <a:pt x="3624544" y="1307916"/>
                </a:lnTo>
                <a:lnTo>
                  <a:pt x="3638787" y="1380880"/>
                </a:lnTo>
                <a:lnTo>
                  <a:pt x="3643132" y="1424240"/>
                </a:lnTo>
                <a:lnTo>
                  <a:pt x="3643565" y="1469114"/>
                </a:lnTo>
                <a:lnTo>
                  <a:pt x="3640301" y="1515310"/>
                </a:lnTo>
                <a:lnTo>
                  <a:pt x="3633555" y="1562640"/>
                </a:lnTo>
                <a:lnTo>
                  <a:pt x="3623542" y="1610915"/>
                </a:lnTo>
                <a:lnTo>
                  <a:pt x="3610476" y="1659943"/>
                </a:lnTo>
                <a:lnTo>
                  <a:pt x="3594572" y="1709536"/>
                </a:lnTo>
                <a:lnTo>
                  <a:pt x="3576045" y="1759504"/>
                </a:lnTo>
                <a:lnTo>
                  <a:pt x="3555109" y="1809657"/>
                </a:lnTo>
                <a:lnTo>
                  <a:pt x="3531980" y="1859805"/>
                </a:lnTo>
                <a:lnTo>
                  <a:pt x="3506871" y="1909759"/>
                </a:lnTo>
                <a:lnTo>
                  <a:pt x="3479998" y="1959330"/>
                </a:lnTo>
                <a:lnTo>
                  <a:pt x="3451575" y="2008326"/>
                </a:lnTo>
                <a:lnTo>
                  <a:pt x="3421817" y="2056560"/>
                </a:lnTo>
                <a:lnTo>
                  <a:pt x="3390939" y="2103840"/>
                </a:lnTo>
                <a:lnTo>
                  <a:pt x="3359155" y="2149978"/>
                </a:lnTo>
                <a:lnTo>
                  <a:pt x="3326680" y="2194783"/>
                </a:lnTo>
                <a:lnTo>
                  <a:pt x="3293729" y="2238067"/>
                </a:lnTo>
                <a:lnTo>
                  <a:pt x="3260516" y="2279638"/>
                </a:lnTo>
                <a:lnTo>
                  <a:pt x="3227257" y="2319309"/>
                </a:lnTo>
                <a:lnTo>
                  <a:pt x="3194165" y="2356888"/>
                </a:lnTo>
                <a:lnTo>
                  <a:pt x="3161456" y="2392186"/>
                </a:lnTo>
                <a:lnTo>
                  <a:pt x="3129345" y="2425014"/>
                </a:lnTo>
                <a:lnTo>
                  <a:pt x="3098045" y="2455181"/>
                </a:lnTo>
                <a:lnTo>
                  <a:pt x="3067772" y="2482499"/>
                </a:lnTo>
                <a:lnTo>
                  <a:pt x="3011166" y="2527827"/>
                </a:lnTo>
                <a:lnTo>
                  <a:pt x="2961242" y="2559478"/>
                </a:lnTo>
                <a:lnTo>
                  <a:pt x="2892149" y="2582201"/>
                </a:lnTo>
                <a:lnTo>
                  <a:pt x="2856152" y="2584703"/>
                </a:lnTo>
                <a:lnTo>
                  <a:pt x="2819460" y="2581771"/>
                </a:lnTo>
                <a:lnTo>
                  <a:pt x="2744804" y="2561031"/>
                </a:lnTo>
                <a:lnTo>
                  <a:pt x="2707248" y="2543933"/>
                </a:lnTo>
                <a:lnTo>
                  <a:pt x="2669813" y="2522822"/>
                </a:lnTo>
                <a:lnTo>
                  <a:pt x="2632701" y="2498055"/>
                </a:lnTo>
                <a:lnTo>
                  <a:pt x="2596117" y="2469986"/>
                </a:lnTo>
                <a:lnTo>
                  <a:pt x="2560265" y="2438971"/>
                </a:lnTo>
                <a:lnTo>
                  <a:pt x="2525348" y="2405364"/>
                </a:lnTo>
                <a:lnTo>
                  <a:pt x="2491570" y="2369522"/>
                </a:lnTo>
                <a:lnTo>
                  <a:pt x="2459135" y="2331799"/>
                </a:lnTo>
                <a:lnTo>
                  <a:pt x="2428247" y="2292550"/>
                </a:lnTo>
                <a:lnTo>
                  <a:pt x="2399110" y="2252131"/>
                </a:lnTo>
                <a:lnTo>
                  <a:pt x="2371927" y="2210897"/>
                </a:lnTo>
                <a:lnTo>
                  <a:pt x="2346903" y="2169203"/>
                </a:lnTo>
                <a:lnTo>
                  <a:pt x="2324240" y="2127405"/>
                </a:lnTo>
                <a:lnTo>
                  <a:pt x="2304144" y="2085857"/>
                </a:lnTo>
                <a:lnTo>
                  <a:pt x="2282461" y="2017616"/>
                </a:lnTo>
                <a:lnTo>
                  <a:pt x="2275758" y="1978664"/>
                </a:lnTo>
                <a:lnTo>
                  <a:pt x="2271453" y="1936902"/>
                </a:lnTo>
                <a:lnTo>
                  <a:pt x="2269275" y="1892636"/>
                </a:lnTo>
                <a:lnTo>
                  <a:pt x="2268954" y="1846174"/>
                </a:lnTo>
                <a:lnTo>
                  <a:pt x="2270219" y="1797822"/>
                </a:lnTo>
                <a:lnTo>
                  <a:pt x="2272800" y="1747889"/>
                </a:lnTo>
                <a:lnTo>
                  <a:pt x="2276425" y="1696682"/>
                </a:lnTo>
                <a:lnTo>
                  <a:pt x="2280825" y="1644507"/>
                </a:lnTo>
                <a:lnTo>
                  <a:pt x="2285728" y="1591673"/>
                </a:lnTo>
                <a:lnTo>
                  <a:pt x="2290865" y="1538485"/>
                </a:lnTo>
                <a:lnTo>
                  <a:pt x="2295963" y="1485252"/>
                </a:lnTo>
                <a:lnTo>
                  <a:pt x="2300753" y="1432282"/>
                </a:lnTo>
                <a:lnTo>
                  <a:pt x="2304964" y="1379880"/>
                </a:lnTo>
                <a:lnTo>
                  <a:pt x="2308325" y="1328354"/>
                </a:lnTo>
                <a:lnTo>
                  <a:pt x="2310566" y="1278013"/>
                </a:lnTo>
                <a:lnTo>
                  <a:pt x="2311416" y="1229162"/>
                </a:lnTo>
                <a:lnTo>
                  <a:pt x="2310605" y="1182109"/>
                </a:lnTo>
                <a:lnTo>
                  <a:pt x="2307861" y="1137162"/>
                </a:lnTo>
                <a:lnTo>
                  <a:pt x="2302914" y="1094628"/>
                </a:lnTo>
                <a:lnTo>
                  <a:pt x="2295493" y="1054814"/>
                </a:lnTo>
                <a:lnTo>
                  <a:pt x="2285329" y="1018027"/>
                </a:lnTo>
                <a:lnTo>
                  <a:pt x="2255684" y="954764"/>
                </a:lnTo>
                <a:lnTo>
                  <a:pt x="2211815" y="907297"/>
                </a:lnTo>
                <a:lnTo>
                  <a:pt x="2154976" y="877318"/>
                </a:lnTo>
                <a:lnTo>
                  <a:pt x="2085416" y="860869"/>
                </a:lnTo>
                <a:lnTo>
                  <a:pt x="2046423" y="857135"/>
                </a:lnTo>
                <a:lnTo>
                  <a:pt x="2004919" y="856084"/>
                </a:lnTo>
                <a:lnTo>
                  <a:pt x="1961127" y="857481"/>
                </a:lnTo>
                <a:lnTo>
                  <a:pt x="1915270" y="861095"/>
                </a:lnTo>
                <a:lnTo>
                  <a:pt x="1867571" y="866691"/>
                </a:lnTo>
                <a:lnTo>
                  <a:pt x="1818252" y="874037"/>
                </a:lnTo>
                <a:lnTo>
                  <a:pt x="1767538" y="882899"/>
                </a:lnTo>
                <a:lnTo>
                  <a:pt x="1715650" y="893044"/>
                </a:lnTo>
                <a:lnTo>
                  <a:pt x="1662812" y="904239"/>
                </a:lnTo>
                <a:lnTo>
                  <a:pt x="1609248" y="916250"/>
                </a:lnTo>
                <a:lnTo>
                  <a:pt x="1555179" y="928845"/>
                </a:lnTo>
                <a:lnTo>
                  <a:pt x="1500830" y="941789"/>
                </a:lnTo>
                <a:lnTo>
                  <a:pt x="1446423" y="954850"/>
                </a:lnTo>
                <a:lnTo>
                  <a:pt x="1392181" y="967794"/>
                </a:lnTo>
                <a:lnTo>
                  <a:pt x="1338327" y="980389"/>
                </a:lnTo>
                <a:lnTo>
                  <a:pt x="1285084" y="992400"/>
                </a:lnTo>
                <a:lnTo>
                  <a:pt x="1232675" y="1003595"/>
                </a:lnTo>
                <a:lnTo>
                  <a:pt x="1181324" y="1013740"/>
                </a:lnTo>
                <a:lnTo>
                  <a:pt x="1131253" y="1022602"/>
                </a:lnTo>
                <a:lnTo>
                  <a:pt x="1082685" y="1029948"/>
                </a:lnTo>
                <a:lnTo>
                  <a:pt x="1035843" y="1035544"/>
                </a:lnTo>
                <a:lnTo>
                  <a:pt x="990951" y="1039158"/>
                </a:lnTo>
                <a:lnTo>
                  <a:pt x="948231" y="1040556"/>
                </a:lnTo>
                <a:lnTo>
                  <a:pt x="907906" y="1039504"/>
                </a:lnTo>
                <a:lnTo>
                  <a:pt x="850033" y="1035556"/>
                </a:lnTo>
                <a:lnTo>
                  <a:pt x="791715" y="1030685"/>
                </a:lnTo>
                <a:lnTo>
                  <a:pt x="733276" y="1024880"/>
                </a:lnTo>
                <a:lnTo>
                  <a:pt x="675038" y="1018132"/>
                </a:lnTo>
                <a:lnTo>
                  <a:pt x="617325" y="1010432"/>
                </a:lnTo>
                <a:lnTo>
                  <a:pt x="560461" y="1001769"/>
                </a:lnTo>
                <a:lnTo>
                  <a:pt x="504769" y="992135"/>
                </a:lnTo>
                <a:lnTo>
                  <a:pt x="450572" y="981519"/>
                </a:lnTo>
                <a:lnTo>
                  <a:pt x="398193" y="969911"/>
                </a:lnTo>
                <a:lnTo>
                  <a:pt x="347957" y="957303"/>
                </a:lnTo>
                <a:lnTo>
                  <a:pt x="300185" y="943683"/>
                </a:lnTo>
                <a:lnTo>
                  <a:pt x="255201" y="929044"/>
                </a:lnTo>
                <a:lnTo>
                  <a:pt x="213329" y="913375"/>
                </a:lnTo>
                <a:lnTo>
                  <a:pt x="174893" y="896666"/>
                </a:lnTo>
                <a:lnTo>
                  <a:pt x="140214" y="878907"/>
                </a:lnTo>
                <a:lnTo>
                  <a:pt x="83426" y="840204"/>
                </a:lnTo>
                <a:lnTo>
                  <a:pt x="61963" y="819240"/>
                </a:lnTo>
                <a:lnTo>
                  <a:pt x="45551" y="79718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9495" y="5379720"/>
            <a:ext cx="281940" cy="401320"/>
          </a:xfrm>
          <a:custGeom>
            <a:avLst/>
            <a:gdLst/>
            <a:ahLst/>
            <a:cxnLst/>
            <a:rect l="l" t="t" r="r" b="b"/>
            <a:pathLst>
              <a:path w="281940" h="401320">
                <a:moveTo>
                  <a:pt x="0" y="400811"/>
                </a:moveTo>
                <a:lnTo>
                  <a:pt x="281939" y="400811"/>
                </a:lnTo>
                <a:lnTo>
                  <a:pt x="281939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87196" y="4041647"/>
            <a:ext cx="281940" cy="401320"/>
          </a:xfrm>
          <a:custGeom>
            <a:avLst/>
            <a:gdLst/>
            <a:ahLst/>
            <a:cxnLst/>
            <a:rect l="l" t="t" r="r" b="b"/>
            <a:pathLst>
              <a:path w="281940" h="401320">
                <a:moveTo>
                  <a:pt x="0" y="400812"/>
                </a:moveTo>
                <a:lnTo>
                  <a:pt x="281940" y="400812"/>
                </a:lnTo>
                <a:lnTo>
                  <a:pt x="281940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52219" y="4067047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18915" y="5507735"/>
            <a:ext cx="280670" cy="401320"/>
          </a:xfrm>
          <a:custGeom>
            <a:avLst/>
            <a:gdLst/>
            <a:ahLst/>
            <a:cxnLst/>
            <a:rect l="l" t="t" r="r" b="b"/>
            <a:pathLst>
              <a:path w="280670" h="401320">
                <a:moveTo>
                  <a:pt x="0" y="400811"/>
                </a:moveTo>
                <a:lnTo>
                  <a:pt x="280415" y="400811"/>
                </a:lnTo>
                <a:lnTo>
                  <a:pt x="280415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583685" y="5532831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02535" y="5085588"/>
            <a:ext cx="193675" cy="399415"/>
          </a:xfrm>
          <a:custGeom>
            <a:avLst/>
            <a:gdLst/>
            <a:ahLst/>
            <a:cxnLst/>
            <a:rect l="l" t="t" r="r" b="b"/>
            <a:pathLst>
              <a:path w="193675" h="399414">
                <a:moveTo>
                  <a:pt x="0" y="399288"/>
                </a:moveTo>
                <a:lnTo>
                  <a:pt x="193548" y="399288"/>
                </a:lnTo>
                <a:lnTo>
                  <a:pt x="193548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023617" y="5110353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76955" y="4224528"/>
            <a:ext cx="199644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81555" y="4953000"/>
            <a:ext cx="199644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90955" y="5638800"/>
            <a:ext cx="199644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62755" y="4920996"/>
            <a:ext cx="199643" cy="2011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54323" y="5638800"/>
            <a:ext cx="199643" cy="199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54024" y="5116067"/>
            <a:ext cx="863600" cy="558800"/>
          </a:xfrm>
          <a:custGeom>
            <a:avLst/>
            <a:gdLst/>
            <a:ahLst/>
            <a:cxnLst/>
            <a:rect l="l" t="t" r="r" b="b"/>
            <a:pathLst>
              <a:path w="863600" h="558800">
                <a:moveTo>
                  <a:pt x="863345" y="0"/>
                </a:moveTo>
                <a:lnTo>
                  <a:pt x="0" y="55852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90016" y="4506467"/>
            <a:ext cx="241300" cy="1142365"/>
          </a:xfrm>
          <a:custGeom>
            <a:avLst/>
            <a:gdLst/>
            <a:ahLst/>
            <a:cxnLst/>
            <a:rect l="l" t="t" r="r" b="b"/>
            <a:pathLst>
              <a:path w="241300" h="1142364">
                <a:moveTo>
                  <a:pt x="241160" y="0"/>
                </a:moveTo>
                <a:lnTo>
                  <a:pt x="0" y="1141755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85494" y="4324350"/>
            <a:ext cx="1801495" cy="119380"/>
          </a:xfrm>
          <a:custGeom>
            <a:avLst/>
            <a:gdLst/>
            <a:ahLst/>
            <a:cxnLst/>
            <a:rect l="l" t="t" r="r" b="b"/>
            <a:pathLst>
              <a:path w="1801495" h="119379">
                <a:moveTo>
                  <a:pt x="0" y="118872"/>
                </a:moveTo>
                <a:lnTo>
                  <a:pt x="1801241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944623" y="4387596"/>
            <a:ext cx="1168400" cy="601345"/>
          </a:xfrm>
          <a:custGeom>
            <a:avLst/>
            <a:gdLst/>
            <a:ahLst/>
            <a:cxnLst/>
            <a:rect l="l" t="t" r="r" b="b"/>
            <a:pathLst>
              <a:path w="1168400" h="601345">
                <a:moveTo>
                  <a:pt x="0" y="601090"/>
                </a:moveTo>
                <a:lnTo>
                  <a:pt x="1168145" y="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40785" y="4388358"/>
            <a:ext cx="558800" cy="570230"/>
          </a:xfrm>
          <a:custGeom>
            <a:avLst/>
            <a:gdLst/>
            <a:ahLst/>
            <a:cxnLst/>
            <a:rect l="l" t="t" r="r" b="b"/>
            <a:pathLst>
              <a:path w="558800" h="570229">
                <a:moveTo>
                  <a:pt x="558546" y="57023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18153" y="5084826"/>
            <a:ext cx="281305" cy="589915"/>
          </a:xfrm>
          <a:custGeom>
            <a:avLst/>
            <a:gdLst/>
            <a:ahLst/>
            <a:cxnLst/>
            <a:rect l="l" t="t" r="r" b="b"/>
            <a:pathLst>
              <a:path w="281304" h="589914">
                <a:moveTo>
                  <a:pt x="0" y="589470"/>
                </a:moveTo>
                <a:lnTo>
                  <a:pt x="2810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969975" y="4062221"/>
            <a:ext cx="145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67304" y="3937507"/>
            <a:ext cx="151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89886" y="4676089"/>
            <a:ext cx="1524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4215" y="5405424"/>
            <a:ext cx="2832735" cy="610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5285" algn="l"/>
                <a:tab pos="2819400" algn="l"/>
              </a:tabLst>
            </a:pPr>
            <a:r>
              <a:rPr dirty="0" sz="2000">
                <a:latin typeface="Times New Roman"/>
                <a:cs typeface="Times New Roman"/>
              </a:rPr>
              <a:t>9	</a:t>
            </a:r>
            <a:r>
              <a:rPr dirty="0" u="dash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ash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  <a:p>
            <a:pPr marL="39370">
              <a:lnSpc>
                <a:spcPct val="100000"/>
              </a:lnSpc>
              <a:spcBef>
                <a:spcPts val="45"/>
              </a:spcBef>
            </a:pPr>
            <a:r>
              <a:rPr dirty="0" sz="180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82721" y="5807761"/>
            <a:ext cx="98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01852" y="4386071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290827" y="4556759"/>
            <a:ext cx="526415" cy="431800"/>
          </a:xfrm>
          <a:custGeom>
            <a:avLst/>
            <a:gdLst/>
            <a:ahLst/>
            <a:cxnLst/>
            <a:rect l="l" t="t" r="r" b="b"/>
            <a:pathLst>
              <a:path w="526414" h="431800">
                <a:moveTo>
                  <a:pt x="0" y="0"/>
                </a:moveTo>
                <a:lnTo>
                  <a:pt x="526034" y="43180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973448" y="4740097"/>
            <a:ext cx="158750" cy="557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005">
              <a:lnSpc>
                <a:spcPts val="197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210"/>
              </a:lnSpc>
            </a:pP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01314" y="4076446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68241" y="3843604"/>
            <a:ext cx="2120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04357" y="4736972"/>
            <a:ext cx="150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12409" y="4911597"/>
            <a:ext cx="150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177832" y="3725408"/>
            <a:ext cx="3643629" cy="2585085"/>
          </a:xfrm>
          <a:custGeom>
            <a:avLst/>
            <a:gdLst/>
            <a:ahLst/>
            <a:cxnLst/>
            <a:rect l="l" t="t" r="r" b="b"/>
            <a:pathLst>
              <a:path w="3643629" h="2585085">
                <a:moveTo>
                  <a:pt x="3429904" y="856084"/>
                </a:moveTo>
                <a:lnTo>
                  <a:pt x="2004893" y="856084"/>
                </a:lnTo>
                <a:lnTo>
                  <a:pt x="2046397" y="857135"/>
                </a:lnTo>
                <a:lnTo>
                  <a:pt x="2085390" y="860869"/>
                </a:lnTo>
                <a:lnTo>
                  <a:pt x="2154950" y="877318"/>
                </a:lnTo>
                <a:lnTo>
                  <a:pt x="2211789" y="907297"/>
                </a:lnTo>
                <a:lnTo>
                  <a:pt x="2255658" y="954764"/>
                </a:lnTo>
                <a:lnTo>
                  <a:pt x="2285332" y="1018132"/>
                </a:lnTo>
                <a:lnTo>
                  <a:pt x="2302887" y="1094628"/>
                </a:lnTo>
                <a:lnTo>
                  <a:pt x="2307834" y="1137162"/>
                </a:lnTo>
                <a:lnTo>
                  <a:pt x="2310578" y="1182109"/>
                </a:lnTo>
                <a:lnTo>
                  <a:pt x="2311390" y="1229162"/>
                </a:lnTo>
                <a:lnTo>
                  <a:pt x="2310540" y="1278013"/>
                </a:lnTo>
                <a:lnTo>
                  <a:pt x="2308299" y="1328354"/>
                </a:lnTo>
                <a:lnTo>
                  <a:pt x="2304938" y="1379880"/>
                </a:lnTo>
                <a:lnTo>
                  <a:pt x="2300727" y="1432282"/>
                </a:lnTo>
                <a:lnTo>
                  <a:pt x="2295937" y="1485252"/>
                </a:lnTo>
                <a:lnTo>
                  <a:pt x="2290838" y="1538485"/>
                </a:lnTo>
                <a:lnTo>
                  <a:pt x="2285702" y="1591673"/>
                </a:lnTo>
                <a:lnTo>
                  <a:pt x="2280799" y="1644507"/>
                </a:lnTo>
                <a:lnTo>
                  <a:pt x="2276399" y="1696682"/>
                </a:lnTo>
                <a:lnTo>
                  <a:pt x="2272773" y="1747889"/>
                </a:lnTo>
                <a:lnTo>
                  <a:pt x="2270193" y="1797822"/>
                </a:lnTo>
                <a:lnTo>
                  <a:pt x="2268928" y="1846174"/>
                </a:lnTo>
                <a:lnTo>
                  <a:pt x="2269248" y="1892636"/>
                </a:lnTo>
                <a:lnTo>
                  <a:pt x="2271426" y="1936902"/>
                </a:lnTo>
                <a:lnTo>
                  <a:pt x="2275731" y="1978664"/>
                </a:lnTo>
                <a:lnTo>
                  <a:pt x="2282435" y="2017616"/>
                </a:lnTo>
                <a:lnTo>
                  <a:pt x="2304118" y="2085857"/>
                </a:lnTo>
                <a:lnTo>
                  <a:pt x="2324214" y="2127405"/>
                </a:lnTo>
                <a:lnTo>
                  <a:pt x="2346876" y="2169203"/>
                </a:lnTo>
                <a:lnTo>
                  <a:pt x="2371901" y="2210897"/>
                </a:lnTo>
                <a:lnTo>
                  <a:pt x="2399083" y="2252131"/>
                </a:lnTo>
                <a:lnTo>
                  <a:pt x="2428221" y="2292550"/>
                </a:lnTo>
                <a:lnTo>
                  <a:pt x="2459109" y="2331799"/>
                </a:lnTo>
                <a:lnTo>
                  <a:pt x="2491544" y="2369522"/>
                </a:lnTo>
                <a:lnTo>
                  <a:pt x="2525321" y="2405364"/>
                </a:lnTo>
                <a:lnTo>
                  <a:pt x="2560238" y="2438971"/>
                </a:lnTo>
                <a:lnTo>
                  <a:pt x="2596091" y="2469986"/>
                </a:lnTo>
                <a:lnTo>
                  <a:pt x="2632675" y="2498055"/>
                </a:lnTo>
                <a:lnTo>
                  <a:pt x="2669786" y="2522822"/>
                </a:lnTo>
                <a:lnTo>
                  <a:pt x="2707222" y="2543933"/>
                </a:lnTo>
                <a:lnTo>
                  <a:pt x="2744777" y="2561031"/>
                </a:lnTo>
                <a:lnTo>
                  <a:pt x="2782249" y="2573763"/>
                </a:lnTo>
                <a:lnTo>
                  <a:pt x="2856126" y="2584703"/>
                </a:lnTo>
                <a:lnTo>
                  <a:pt x="2892123" y="2582201"/>
                </a:lnTo>
                <a:lnTo>
                  <a:pt x="2961216" y="2559478"/>
                </a:lnTo>
                <a:lnTo>
                  <a:pt x="3011139" y="2527827"/>
                </a:lnTo>
                <a:lnTo>
                  <a:pt x="3067746" y="2482499"/>
                </a:lnTo>
                <a:lnTo>
                  <a:pt x="3098019" y="2455181"/>
                </a:lnTo>
                <a:lnTo>
                  <a:pt x="3129318" y="2425014"/>
                </a:lnTo>
                <a:lnTo>
                  <a:pt x="3161430" y="2392186"/>
                </a:lnTo>
                <a:lnTo>
                  <a:pt x="3194139" y="2356888"/>
                </a:lnTo>
                <a:lnTo>
                  <a:pt x="3227230" y="2319309"/>
                </a:lnTo>
                <a:lnTo>
                  <a:pt x="3260490" y="2279638"/>
                </a:lnTo>
                <a:lnTo>
                  <a:pt x="3293702" y="2238067"/>
                </a:lnTo>
                <a:lnTo>
                  <a:pt x="3326653" y="2194783"/>
                </a:lnTo>
                <a:lnTo>
                  <a:pt x="3359128" y="2149978"/>
                </a:lnTo>
                <a:lnTo>
                  <a:pt x="3390912" y="2103840"/>
                </a:lnTo>
                <a:lnTo>
                  <a:pt x="3421790" y="2056560"/>
                </a:lnTo>
                <a:lnTo>
                  <a:pt x="3451548" y="2008326"/>
                </a:lnTo>
                <a:lnTo>
                  <a:pt x="3479971" y="1959330"/>
                </a:lnTo>
                <a:lnTo>
                  <a:pt x="3506845" y="1909759"/>
                </a:lnTo>
                <a:lnTo>
                  <a:pt x="3531953" y="1859805"/>
                </a:lnTo>
                <a:lnTo>
                  <a:pt x="3555083" y="1809657"/>
                </a:lnTo>
                <a:lnTo>
                  <a:pt x="3576019" y="1759504"/>
                </a:lnTo>
                <a:lnTo>
                  <a:pt x="3594546" y="1709536"/>
                </a:lnTo>
                <a:lnTo>
                  <a:pt x="3610450" y="1659943"/>
                </a:lnTo>
                <a:lnTo>
                  <a:pt x="3623516" y="1610915"/>
                </a:lnTo>
                <a:lnTo>
                  <a:pt x="3633529" y="1562640"/>
                </a:lnTo>
                <a:lnTo>
                  <a:pt x="3640275" y="1515310"/>
                </a:lnTo>
                <a:lnTo>
                  <a:pt x="3643538" y="1469114"/>
                </a:lnTo>
                <a:lnTo>
                  <a:pt x="3643105" y="1424240"/>
                </a:lnTo>
                <a:lnTo>
                  <a:pt x="3638761" y="1380880"/>
                </a:lnTo>
                <a:lnTo>
                  <a:pt x="3624517" y="1307916"/>
                </a:lnTo>
                <a:lnTo>
                  <a:pt x="3614691" y="1269740"/>
                </a:lnTo>
                <a:lnTo>
                  <a:pt x="3603115" y="1230572"/>
                </a:lnTo>
                <a:lnTo>
                  <a:pt x="3589828" y="1190517"/>
                </a:lnTo>
                <a:lnTo>
                  <a:pt x="3574870" y="1149679"/>
                </a:lnTo>
                <a:lnTo>
                  <a:pt x="3558280" y="1108162"/>
                </a:lnTo>
                <a:lnTo>
                  <a:pt x="3540099" y="1066070"/>
                </a:lnTo>
                <a:lnTo>
                  <a:pt x="3520364" y="1023506"/>
                </a:lnTo>
                <a:lnTo>
                  <a:pt x="3499018" y="980389"/>
                </a:lnTo>
                <a:lnTo>
                  <a:pt x="3476395" y="937382"/>
                </a:lnTo>
                <a:lnTo>
                  <a:pt x="3452239" y="894029"/>
                </a:lnTo>
                <a:lnTo>
                  <a:pt x="3429904" y="856084"/>
                </a:lnTo>
                <a:close/>
              </a:path>
              <a:path w="3643629" h="2585085">
                <a:moveTo>
                  <a:pt x="1872605" y="0"/>
                </a:moveTo>
                <a:lnTo>
                  <a:pt x="1816363" y="336"/>
                </a:lnTo>
                <a:lnTo>
                  <a:pt x="1759647" y="1324"/>
                </a:lnTo>
                <a:lnTo>
                  <a:pt x="1702558" y="2937"/>
                </a:lnTo>
                <a:lnTo>
                  <a:pt x="1645196" y="5146"/>
                </a:lnTo>
                <a:lnTo>
                  <a:pt x="1530047" y="11241"/>
                </a:lnTo>
                <a:lnTo>
                  <a:pt x="1415000" y="19386"/>
                </a:lnTo>
                <a:lnTo>
                  <a:pt x="1300851" y="29357"/>
                </a:lnTo>
                <a:lnTo>
                  <a:pt x="1188398" y="40931"/>
                </a:lnTo>
                <a:lnTo>
                  <a:pt x="1078440" y="53885"/>
                </a:lnTo>
                <a:lnTo>
                  <a:pt x="971772" y="67994"/>
                </a:lnTo>
                <a:lnTo>
                  <a:pt x="869194" y="83036"/>
                </a:lnTo>
                <a:lnTo>
                  <a:pt x="771502" y="98786"/>
                </a:lnTo>
                <a:lnTo>
                  <a:pt x="679494" y="115022"/>
                </a:lnTo>
                <a:lnTo>
                  <a:pt x="593969" y="131520"/>
                </a:lnTo>
                <a:lnTo>
                  <a:pt x="515722" y="148056"/>
                </a:lnTo>
                <a:lnTo>
                  <a:pt x="445553" y="164407"/>
                </a:lnTo>
                <a:lnTo>
                  <a:pt x="384259" y="180349"/>
                </a:lnTo>
                <a:lnTo>
                  <a:pt x="320727" y="200815"/>
                </a:lnTo>
                <a:lnTo>
                  <a:pt x="263927" y="224852"/>
                </a:lnTo>
                <a:lnTo>
                  <a:pt x="213569" y="252066"/>
                </a:lnTo>
                <a:lnTo>
                  <a:pt x="169359" y="282061"/>
                </a:lnTo>
                <a:lnTo>
                  <a:pt x="131007" y="314442"/>
                </a:lnTo>
                <a:lnTo>
                  <a:pt x="98219" y="348815"/>
                </a:lnTo>
                <a:lnTo>
                  <a:pt x="70704" y="384784"/>
                </a:lnTo>
                <a:lnTo>
                  <a:pt x="48171" y="421955"/>
                </a:lnTo>
                <a:lnTo>
                  <a:pt x="30326" y="459933"/>
                </a:lnTo>
                <a:lnTo>
                  <a:pt x="16879" y="498322"/>
                </a:lnTo>
                <a:lnTo>
                  <a:pt x="7536" y="536728"/>
                </a:lnTo>
                <a:lnTo>
                  <a:pt x="2007" y="574756"/>
                </a:lnTo>
                <a:lnTo>
                  <a:pt x="0" y="612011"/>
                </a:lnTo>
                <a:lnTo>
                  <a:pt x="1221" y="648098"/>
                </a:lnTo>
                <a:lnTo>
                  <a:pt x="12184" y="715187"/>
                </a:lnTo>
                <a:lnTo>
                  <a:pt x="32561" y="772866"/>
                </a:lnTo>
                <a:lnTo>
                  <a:pt x="61959" y="819240"/>
                </a:lnTo>
                <a:lnTo>
                  <a:pt x="109608" y="860090"/>
                </a:lnTo>
                <a:lnTo>
                  <a:pt x="174874" y="896666"/>
                </a:lnTo>
                <a:lnTo>
                  <a:pt x="213306" y="913375"/>
                </a:lnTo>
                <a:lnTo>
                  <a:pt x="255174" y="929044"/>
                </a:lnTo>
                <a:lnTo>
                  <a:pt x="300153" y="943683"/>
                </a:lnTo>
                <a:lnTo>
                  <a:pt x="347921" y="957303"/>
                </a:lnTo>
                <a:lnTo>
                  <a:pt x="398154" y="969911"/>
                </a:lnTo>
                <a:lnTo>
                  <a:pt x="450530" y="981519"/>
                </a:lnTo>
                <a:lnTo>
                  <a:pt x="504725" y="992135"/>
                </a:lnTo>
                <a:lnTo>
                  <a:pt x="560416" y="1001769"/>
                </a:lnTo>
                <a:lnTo>
                  <a:pt x="617280" y="1010432"/>
                </a:lnTo>
                <a:lnTo>
                  <a:pt x="674993" y="1018132"/>
                </a:lnTo>
                <a:lnTo>
                  <a:pt x="733233" y="1024880"/>
                </a:lnTo>
                <a:lnTo>
                  <a:pt x="791676" y="1030685"/>
                </a:lnTo>
                <a:lnTo>
                  <a:pt x="850000" y="1035556"/>
                </a:lnTo>
                <a:lnTo>
                  <a:pt x="907880" y="1039504"/>
                </a:lnTo>
                <a:lnTo>
                  <a:pt x="948204" y="1040556"/>
                </a:lnTo>
                <a:lnTo>
                  <a:pt x="990924" y="1039158"/>
                </a:lnTo>
                <a:lnTo>
                  <a:pt x="1035817" y="1035544"/>
                </a:lnTo>
                <a:lnTo>
                  <a:pt x="1082658" y="1029948"/>
                </a:lnTo>
                <a:lnTo>
                  <a:pt x="1131226" y="1022602"/>
                </a:lnTo>
                <a:lnTo>
                  <a:pt x="1181297" y="1013740"/>
                </a:lnTo>
                <a:lnTo>
                  <a:pt x="1232649" y="1003595"/>
                </a:lnTo>
                <a:lnTo>
                  <a:pt x="1285057" y="992400"/>
                </a:lnTo>
                <a:lnTo>
                  <a:pt x="1609221" y="916250"/>
                </a:lnTo>
                <a:lnTo>
                  <a:pt x="1662786" y="904239"/>
                </a:lnTo>
                <a:lnTo>
                  <a:pt x="1715624" y="893044"/>
                </a:lnTo>
                <a:lnTo>
                  <a:pt x="1767511" y="882899"/>
                </a:lnTo>
                <a:lnTo>
                  <a:pt x="1818226" y="874037"/>
                </a:lnTo>
                <a:lnTo>
                  <a:pt x="1867544" y="866691"/>
                </a:lnTo>
                <a:lnTo>
                  <a:pt x="1915243" y="861095"/>
                </a:lnTo>
                <a:lnTo>
                  <a:pt x="1961101" y="857481"/>
                </a:lnTo>
                <a:lnTo>
                  <a:pt x="2004893" y="856084"/>
                </a:lnTo>
                <a:lnTo>
                  <a:pt x="3429904" y="856084"/>
                </a:lnTo>
                <a:lnTo>
                  <a:pt x="3426689" y="850622"/>
                </a:lnTo>
                <a:lnTo>
                  <a:pt x="3399783" y="807263"/>
                </a:lnTo>
                <a:lnTo>
                  <a:pt x="3371562" y="764056"/>
                </a:lnTo>
                <a:lnTo>
                  <a:pt x="3342065" y="721107"/>
                </a:lnTo>
                <a:lnTo>
                  <a:pt x="3311330" y="678519"/>
                </a:lnTo>
                <a:lnTo>
                  <a:pt x="3279399" y="636396"/>
                </a:lnTo>
                <a:lnTo>
                  <a:pt x="3246309" y="594841"/>
                </a:lnTo>
                <a:lnTo>
                  <a:pt x="3212102" y="553960"/>
                </a:lnTo>
                <a:lnTo>
                  <a:pt x="3176815" y="513855"/>
                </a:lnTo>
                <a:lnTo>
                  <a:pt x="3140489" y="474631"/>
                </a:lnTo>
                <a:lnTo>
                  <a:pt x="3103164" y="436393"/>
                </a:lnTo>
                <a:lnTo>
                  <a:pt x="3064878" y="399243"/>
                </a:lnTo>
                <a:lnTo>
                  <a:pt x="3025671" y="363286"/>
                </a:lnTo>
                <a:lnTo>
                  <a:pt x="2985583" y="328626"/>
                </a:lnTo>
                <a:lnTo>
                  <a:pt x="2944653" y="295367"/>
                </a:lnTo>
                <a:lnTo>
                  <a:pt x="2902921" y="263613"/>
                </a:lnTo>
                <a:lnTo>
                  <a:pt x="2860426" y="233468"/>
                </a:lnTo>
                <a:lnTo>
                  <a:pt x="2817207" y="205036"/>
                </a:lnTo>
                <a:lnTo>
                  <a:pt x="2773305" y="178421"/>
                </a:lnTo>
                <a:lnTo>
                  <a:pt x="2728758" y="153727"/>
                </a:lnTo>
                <a:lnTo>
                  <a:pt x="2683606" y="131058"/>
                </a:lnTo>
                <a:lnTo>
                  <a:pt x="2637889" y="110518"/>
                </a:lnTo>
                <a:lnTo>
                  <a:pt x="2591646" y="92211"/>
                </a:lnTo>
                <a:lnTo>
                  <a:pt x="2554467" y="79412"/>
                </a:lnTo>
                <a:lnTo>
                  <a:pt x="2515320" y="67685"/>
                </a:lnTo>
                <a:lnTo>
                  <a:pt x="2474303" y="57001"/>
                </a:lnTo>
                <a:lnTo>
                  <a:pt x="2431517" y="47332"/>
                </a:lnTo>
                <a:lnTo>
                  <a:pt x="2387061" y="38651"/>
                </a:lnTo>
                <a:lnTo>
                  <a:pt x="2341035" y="30929"/>
                </a:lnTo>
                <a:lnTo>
                  <a:pt x="2293539" y="24139"/>
                </a:lnTo>
                <a:lnTo>
                  <a:pt x="2244673" y="18252"/>
                </a:lnTo>
                <a:lnTo>
                  <a:pt x="2194535" y="13241"/>
                </a:lnTo>
                <a:lnTo>
                  <a:pt x="2143226" y="9078"/>
                </a:lnTo>
                <a:lnTo>
                  <a:pt x="2090846" y="5734"/>
                </a:lnTo>
                <a:lnTo>
                  <a:pt x="2037494" y="3183"/>
                </a:lnTo>
                <a:lnTo>
                  <a:pt x="1983270" y="1395"/>
                </a:lnTo>
                <a:lnTo>
                  <a:pt x="1928274" y="343"/>
                </a:lnTo>
                <a:lnTo>
                  <a:pt x="1872605" y="0"/>
                </a:lnTo>
                <a:close/>
              </a:path>
            </a:pathLst>
          </a:custGeom>
          <a:solidFill>
            <a:srgbClr val="DDF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177832" y="3725408"/>
            <a:ext cx="3643629" cy="2585085"/>
          </a:xfrm>
          <a:custGeom>
            <a:avLst/>
            <a:gdLst/>
            <a:ahLst/>
            <a:cxnLst/>
            <a:rect l="l" t="t" r="r" b="b"/>
            <a:pathLst>
              <a:path w="3643629" h="2585085">
                <a:moveTo>
                  <a:pt x="45550" y="797188"/>
                </a:moveTo>
                <a:lnTo>
                  <a:pt x="21342" y="745400"/>
                </a:lnTo>
                <a:lnTo>
                  <a:pt x="5380" y="682622"/>
                </a:lnTo>
                <a:lnTo>
                  <a:pt x="0" y="612011"/>
                </a:lnTo>
                <a:lnTo>
                  <a:pt x="2007" y="574756"/>
                </a:lnTo>
                <a:lnTo>
                  <a:pt x="7536" y="536728"/>
                </a:lnTo>
                <a:lnTo>
                  <a:pt x="16879" y="498322"/>
                </a:lnTo>
                <a:lnTo>
                  <a:pt x="30326" y="459933"/>
                </a:lnTo>
                <a:lnTo>
                  <a:pt x="48171" y="421955"/>
                </a:lnTo>
                <a:lnTo>
                  <a:pt x="70704" y="384784"/>
                </a:lnTo>
                <a:lnTo>
                  <a:pt x="98219" y="348815"/>
                </a:lnTo>
                <a:lnTo>
                  <a:pt x="131007" y="314442"/>
                </a:lnTo>
                <a:lnTo>
                  <a:pt x="169359" y="282061"/>
                </a:lnTo>
                <a:lnTo>
                  <a:pt x="213569" y="252066"/>
                </a:lnTo>
                <a:lnTo>
                  <a:pt x="263927" y="224852"/>
                </a:lnTo>
                <a:lnTo>
                  <a:pt x="320727" y="200815"/>
                </a:lnTo>
                <a:lnTo>
                  <a:pt x="384259" y="180349"/>
                </a:lnTo>
                <a:lnTo>
                  <a:pt x="445553" y="164407"/>
                </a:lnTo>
                <a:lnTo>
                  <a:pt x="515722" y="148056"/>
                </a:lnTo>
                <a:lnTo>
                  <a:pt x="553886" y="139797"/>
                </a:lnTo>
                <a:lnTo>
                  <a:pt x="593969" y="131520"/>
                </a:lnTo>
                <a:lnTo>
                  <a:pt x="635871" y="123252"/>
                </a:lnTo>
                <a:lnTo>
                  <a:pt x="679494" y="115022"/>
                </a:lnTo>
                <a:lnTo>
                  <a:pt x="724738" y="106858"/>
                </a:lnTo>
                <a:lnTo>
                  <a:pt x="771502" y="98786"/>
                </a:lnTo>
                <a:lnTo>
                  <a:pt x="819687" y="90836"/>
                </a:lnTo>
                <a:lnTo>
                  <a:pt x="869194" y="83036"/>
                </a:lnTo>
                <a:lnTo>
                  <a:pt x="919922" y="75412"/>
                </a:lnTo>
                <a:lnTo>
                  <a:pt x="971772" y="67994"/>
                </a:lnTo>
                <a:lnTo>
                  <a:pt x="1024645" y="60809"/>
                </a:lnTo>
                <a:lnTo>
                  <a:pt x="1078440" y="53885"/>
                </a:lnTo>
                <a:lnTo>
                  <a:pt x="1133057" y="47250"/>
                </a:lnTo>
                <a:lnTo>
                  <a:pt x="1188398" y="40931"/>
                </a:lnTo>
                <a:lnTo>
                  <a:pt x="1244363" y="34958"/>
                </a:lnTo>
                <a:lnTo>
                  <a:pt x="1300851" y="29357"/>
                </a:lnTo>
                <a:lnTo>
                  <a:pt x="1357763" y="24157"/>
                </a:lnTo>
                <a:lnTo>
                  <a:pt x="1415000" y="19386"/>
                </a:lnTo>
                <a:lnTo>
                  <a:pt x="1472461" y="15071"/>
                </a:lnTo>
                <a:lnTo>
                  <a:pt x="1530047" y="11241"/>
                </a:lnTo>
                <a:lnTo>
                  <a:pt x="1587659" y="7923"/>
                </a:lnTo>
                <a:lnTo>
                  <a:pt x="1645196" y="5146"/>
                </a:lnTo>
                <a:lnTo>
                  <a:pt x="1702558" y="2937"/>
                </a:lnTo>
                <a:lnTo>
                  <a:pt x="1759647" y="1324"/>
                </a:lnTo>
                <a:lnTo>
                  <a:pt x="1816363" y="336"/>
                </a:lnTo>
                <a:lnTo>
                  <a:pt x="1872605" y="0"/>
                </a:lnTo>
                <a:lnTo>
                  <a:pt x="1928274" y="343"/>
                </a:lnTo>
                <a:lnTo>
                  <a:pt x="1983270" y="1395"/>
                </a:lnTo>
                <a:lnTo>
                  <a:pt x="2037494" y="3183"/>
                </a:lnTo>
                <a:lnTo>
                  <a:pt x="2090846" y="5734"/>
                </a:lnTo>
                <a:lnTo>
                  <a:pt x="2143226" y="9078"/>
                </a:lnTo>
                <a:lnTo>
                  <a:pt x="2194535" y="13241"/>
                </a:lnTo>
                <a:lnTo>
                  <a:pt x="2244673" y="18252"/>
                </a:lnTo>
                <a:lnTo>
                  <a:pt x="2293539" y="24139"/>
                </a:lnTo>
                <a:lnTo>
                  <a:pt x="2341035" y="30929"/>
                </a:lnTo>
                <a:lnTo>
                  <a:pt x="2387061" y="38651"/>
                </a:lnTo>
                <a:lnTo>
                  <a:pt x="2431517" y="47332"/>
                </a:lnTo>
                <a:lnTo>
                  <a:pt x="2474303" y="57001"/>
                </a:lnTo>
                <a:lnTo>
                  <a:pt x="2515320" y="67685"/>
                </a:lnTo>
                <a:lnTo>
                  <a:pt x="2554467" y="79412"/>
                </a:lnTo>
                <a:lnTo>
                  <a:pt x="2591646" y="92211"/>
                </a:lnTo>
                <a:lnTo>
                  <a:pt x="2637889" y="110518"/>
                </a:lnTo>
                <a:lnTo>
                  <a:pt x="2683606" y="131058"/>
                </a:lnTo>
                <a:lnTo>
                  <a:pt x="2728758" y="153727"/>
                </a:lnTo>
                <a:lnTo>
                  <a:pt x="2773305" y="178421"/>
                </a:lnTo>
                <a:lnTo>
                  <a:pt x="2817207" y="205036"/>
                </a:lnTo>
                <a:lnTo>
                  <a:pt x="2860426" y="233468"/>
                </a:lnTo>
                <a:lnTo>
                  <a:pt x="2902921" y="263613"/>
                </a:lnTo>
                <a:lnTo>
                  <a:pt x="2944653" y="295367"/>
                </a:lnTo>
                <a:lnTo>
                  <a:pt x="2985583" y="328626"/>
                </a:lnTo>
                <a:lnTo>
                  <a:pt x="3025671" y="363286"/>
                </a:lnTo>
                <a:lnTo>
                  <a:pt x="3064878" y="399243"/>
                </a:lnTo>
                <a:lnTo>
                  <a:pt x="3103164" y="436393"/>
                </a:lnTo>
                <a:lnTo>
                  <a:pt x="3140489" y="474631"/>
                </a:lnTo>
                <a:lnTo>
                  <a:pt x="3176815" y="513855"/>
                </a:lnTo>
                <a:lnTo>
                  <a:pt x="3212102" y="553960"/>
                </a:lnTo>
                <a:lnTo>
                  <a:pt x="3246309" y="594841"/>
                </a:lnTo>
                <a:lnTo>
                  <a:pt x="3279399" y="636396"/>
                </a:lnTo>
                <a:lnTo>
                  <a:pt x="3311330" y="678519"/>
                </a:lnTo>
                <a:lnTo>
                  <a:pt x="3342065" y="721107"/>
                </a:lnTo>
                <a:lnTo>
                  <a:pt x="3371562" y="764056"/>
                </a:lnTo>
                <a:lnTo>
                  <a:pt x="3399783" y="807263"/>
                </a:lnTo>
                <a:lnTo>
                  <a:pt x="3426689" y="850622"/>
                </a:lnTo>
                <a:lnTo>
                  <a:pt x="3452239" y="894029"/>
                </a:lnTo>
                <a:lnTo>
                  <a:pt x="3476395" y="937382"/>
                </a:lnTo>
                <a:lnTo>
                  <a:pt x="3499116" y="980576"/>
                </a:lnTo>
                <a:lnTo>
                  <a:pt x="3520364" y="1023506"/>
                </a:lnTo>
                <a:lnTo>
                  <a:pt x="3540099" y="1066070"/>
                </a:lnTo>
                <a:lnTo>
                  <a:pt x="3558280" y="1108162"/>
                </a:lnTo>
                <a:lnTo>
                  <a:pt x="3574870" y="1149679"/>
                </a:lnTo>
                <a:lnTo>
                  <a:pt x="3589828" y="1190517"/>
                </a:lnTo>
                <a:lnTo>
                  <a:pt x="3603115" y="1230572"/>
                </a:lnTo>
                <a:lnTo>
                  <a:pt x="3614691" y="1269740"/>
                </a:lnTo>
                <a:lnTo>
                  <a:pt x="3624517" y="1307916"/>
                </a:lnTo>
                <a:lnTo>
                  <a:pt x="3638761" y="1380880"/>
                </a:lnTo>
                <a:lnTo>
                  <a:pt x="3643105" y="1424240"/>
                </a:lnTo>
                <a:lnTo>
                  <a:pt x="3643538" y="1469114"/>
                </a:lnTo>
                <a:lnTo>
                  <a:pt x="3640275" y="1515310"/>
                </a:lnTo>
                <a:lnTo>
                  <a:pt x="3633529" y="1562640"/>
                </a:lnTo>
                <a:lnTo>
                  <a:pt x="3623516" y="1610915"/>
                </a:lnTo>
                <a:lnTo>
                  <a:pt x="3610450" y="1659943"/>
                </a:lnTo>
                <a:lnTo>
                  <a:pt x="3594546" y="1709536"/>
                </a:lnTo>
                <a:lnTo>
                  <a:pt x="3576019" y="1759504"/>
                </a:lnTo>
                <a:lnTo>
                  <a:pt x="3555083" y="1809657"/>
                </a:lnTo>
                <a:lnTo>
                  <a:pt x="3531953" y="1859805"/>
                </a:lnTo>
                <a:lnTo>
                  <a:pt x="3506845" y="1909759"/>
                </a:lnTo>
                <a:lnTo>
                  <a:pt x="3479971" y="1959330"/>
                </a:lnTo>
                <a:lnTo>
                  <a:pt x="3451548" y="2008326"/>
                </a:lnTo>
                <a:lnTo>
                  <a:pt x="3421790" y="2056560"/>
                </a:lnTo>
                <a:lnTo>
                  <a:pt x="3390912" y="2103840"/>
                </a:lnTo>
                <a:lnTo>
                  <a:pt x="3359128" y="2149978"/>
                </a:lnTo>
                <a:lnTo>
                  <a:pt x="3326653" y="2194783"/>
                </a:lnTo>
                <a:lnTo>
                  <a:pt x="3293702" y="2238067"/>
                </a:lnTo>
                <a:lnTo>
                  <a:pt x="3260490" y="2279638"/>
                </a:lnTo>
                <a:lnTo>
                  <a:pt x="3227230" y="2319309"/>
                </a:lnTo>
                <a:lnTo>
                  <a:pt x="3194139" y="2356888"/>
                </a:lnTo>
                <a:lnTo>
                  <a:pt x="3161430" y="2392186"/>
                </a:lnTo>
                <a:lnTo>
                  <a:pt x="3129318" y="2425014"/>
                </a:lnTo>
                <a:lnTo>
                  <a:pt x="3098019" y="2455181"/>
                </a:lnTo>
                <a:lnTo>
                  <a:pt x="3067746" y="2482499"/>
                </a:lnTo>
                <a:lnTo>
                  <a:pt x="3011139" y="2527827"/>
                </a:lnTo>
                <a:lnTo>
                  <a:pt x="2961216" y="2559478"/>
                </a:lnTo>
                <a:lnTo>
                  <a:pt x="2892123" y="2582201"/>
                </a:lnTo>
                <a:lnTo>
                  <a:pt x="2856126" y="2584703"/>
                </a:lnTo>
                <a:lnTo>
                  <a:pt x="2819433" y="2581771"/>
                </a:lnTo>
                <a:lnTo>
                  <a:pt x="2744777" y="2561031"/>
                </a:lnTo>
                <a:lnTo>
                  <a:pt x="2707222" y="2543933"/>
                </a:lnTo>
                <a:lnTo>
                  <a:pt x="2669786" y="2522822"/>
                </a:lnTo>
                <a:lnTo>
                  <a:pt x="2632675" y="2498055"/>
                </a:lnTo>
                <a:lnTo>
                  <a:pt x="2596091" y="2469986"/>
                </a:lnTo>
                <a:lnTo>
                  <a:pt x="2560238" y="2438971"/>
                </a:lnTo>
                <a:lnTo>
                  <a:pt x="2525321" y="2405364"/>
                </a:lnTo>
                <a:lnTo>
                  <a:pt x="2491544" y="2369522"/>
                </a:lnTo>
                <a:lnTo>
                  <a:pt x="2459109" y="2331799"/>
                </a:lnTo>
                <a:lnTo>
                  <a:pt x="2428221" y="2292550"/>
                </a:lnTo>
                <a:lnTo>
                  <a:pt x="2399083" y="2252131"/>
                </a:lnTo>
                <a:lnTo>
                  <a:pt x="2371901" y="2210897"/>
                </a:lnTo>
                <a:lnTo>
                  <a:pt x="2346876" y="2169203"/>
                </a:lnTo>
                <a:lnTo>
                  <a:pt x="2324214" y="2127405"/>
                </a:lnTo>
                <a:lnTo>
                  <a:pt x="2304118" y="2085857"/>
                </a:lnTo>
                <a:lnTo>
                  <a:pt x="2282435" y="2017616"/>
                </a:lnTo>
                <a:lnTo>
                  <a:pt x="2275731" y="1978664"/>
                </a:lnTo>
                <a:lnTo>
                  <a:pt x="2271426" y="1936902"/>
                </a:lnTo>
                <a:lnTo>
                  <a:pt x="2269248" y="1892636"/>
                </a:lnTo>
                <a:lnTo>
                  <a:pt x="2268928" y="1846174"/>
                </a:lnTo>
                <a:lnTo>
                  <a:pt x="2270193" y="1797822"/>
                </a:lnTo>
                <a:lnTo>
                  <a:pt x="2272773" y="1747889"/>
                </a:lnTo>
                <a:lnTo>
                  <a:pt x="2276399" y="1696682"/>
                </a:lnTo>
                <a:lnTo>
                  <a:pt x="2280799" y="1644507"/>
                </a:lnTo>
                <a:lnTo>
                  <a:pt x="2285702" y="1591673"/>
                </a:lnTo>
                <a:lnTo>
                  <a:pt x="2290838" y="1538485"/>
                </a:lnTo>
                <a:lnTo>
                  <a:pt x="2295937" y="1485252"/>
                </a:lnTo>
                <a:lnTo>
                  <a:pt x="2300727" y="1432282"/>
                </a:lnTo>
                <a:lnTo>
                  <a:pt x="2304938" y="1379880"/>
                </a:lnTo>
                <a:lnTo>
                  <a:pt x="2308299" y="1328354"/>
                </a:lnTo>
                <a:lnTo>
                  <a:pt x="2310540" y="1278013"/>
                </a:lnTo>
                <a:lnTo>
                  <a:pt x="2311390" y="1229162"/>
                </a:lnTo>
                <a:lnTo>
                  <a:pt x="2310578" y="1182109"/>
                </a:lnTo>
                <a:lnTo>
                  <a:pt x="2307834" y="1137162"/>
                </a:lnTo>
                <a:lnTo>
                  <a:pt x="2302887" y="1094628"/>
                </a:lnTo>
                <a:lnTo>
                  <a:pt x="2295467" y="1054814"/>
                </a:lnTo>
                <a:lnTo>
                  <a:pt x="2285302" y="1018027"/>
                </a:lnTo>
                <a:lnTo>
                  <a:pt x="2255658" y="954764"/>
                </a:lnTo>
                <a:lnTo>
                  <a:pt x="2211789" y="907297"/>
                </a:lnTo>
                <a:lnTo>
                  <a:pt x="2154950" y="877318"/>
                </a:lnTo>
                <a:lnTo>
                  <a:pt x="2085390" y="860869"/>
                </a:lnTo>
                <a:lnTo>
                  <a:pt x="2046397" y="857135"/>
                </a:lnTo>
                <a:lnTo>
                  <a:pt x="2004893" y="856084"/>
                </a:lnTo>
                <a:lnTo>
                  <a:pt x="1961101" y="857481"/>
                </a:lnTo>
                <a:lnTo>
                  <a:pt x="1915243" y="861095"/>
                </a:lnTo>
                <a:lnTo>
                  <a:pt x="1867544" y="866691"/>
                </a:lnTo>
                <a:lnTo>
                  <a:pt x="1818226" y="874037"/>
                </a:lnTo>
                <a:lnTo>
                  <a:pt x="1767511" y="882899"/>
                </a:lnTo>
                <a:lnTo>
                  <a:pt x="1715624" y="893044"/>
                </a:lnTo>
                <a:lnTo>
                  <a:pt x="1662786" y="904239"/>
                </a:lnTo>
                <a:lnTo>
                  <a:pt x="1609221" y="916250"/>
                </a:lnTo>
                <a:lnTo>
                  <a:pt x="1555153" y="928845"/>
                </a:lnTo>
                <a:lnTo>
                  <a:pt x="1500804" y="941789"/>
                </a:lnTo>
                <a:lnTo>
                  <a:pt x="1446396" y="954850"/>
                </a:lnTo>
                <a:lnTo>
                  <a:pt x="1392154" y="967794"/>
                </a:lnTo>
                <a:lnTo>
                  <a:pt x="1338300" y="980389"/>
                </a:lnTo>
                <a:lnTo>
                  <a:pt x="1285057" y="992400"/>
                </a:lnTo>
                <a:lnTo>
                  <a:pt x="1232649" y="1003595"/>
                </a:lnTo>
                <a:lnTo>
                  <a:pt x="1181297" y="1013740"/>
                </a:lnTo>
                <a:lnTo>
                  <a:pt x="1131226" y="1022602"/>
                </a:lnTo>
                <a:lnTo>
                  <a:pt x="1082658" y="1029948"/>
                </a:lnTo>
                <a:lnTo>
                  <a:pt x="1035817" y="1035544"/>
                </a:lnTo>
                <a:lnTo>
                  <a:pt x="990924" y="1039158"/>
                </a:lnTo>
                <a:lnTo>
                  <a:pt x="948204" y="1040556"/>
                </a:lnTo>
                <a:lnTo>
                  <a:pt x="907880" y="1039504"/>
                </a:lnTo>
                <a:lnTo>
                  <a:pt x="850000" y="1035556"/>
                </a:lnTo>
                <a:lnTo>
                  <a:pt x="791676" y="1030685"/>
                </a:lnTo>
                <a:lnTo>
                  <a:pt x="733233" y="1024880"/>
                </a:lnTo>
                <a:lnTo>
                  <a:pt x="674993" y="1018132"/>
                </a:lnTo>
                <a:lnTo>
                  <a:pt x="617280" y="1010432"/>
                </a:lnTo>
                <a:lnTo>
                  <a:pt x="560416" y="1001769"/>
                </a:lnTo>
                <a:lnTo>
                  <a:pt x="504725" y="992135"/>
                </a:lnTo>
                <a:lnTo>
                  <a:pt x="450530" y="981519"/>
                </a:lnTo>
                <a:lnTo>
                  <a:pt x="398154" y="969911"/>
                </a:lnTo>
                <a:lnTo>
                  <a:pt x="347921" y="957303"/>
                </a:lnTo>
                <a:lnTo>
                  <a:pt x="300153" y="943683"/>
                </a:lnTo>
                <a:lnTo>
                  <a:pt x="255174" y="929044"/>
                </a:lnTo>
                <a:lnTo>
                  <a:pt x="213306" y="913375"/>
                </a:lnTo>
                <a:lnTo>
                  <a:pt x="174874" y="896666"/>
                </a:lnTo>
                <a:lnTo>
                  <a:pt x="140200" y="878907"/>
                </a:lnTo>
                <a:lnTo>
                  <a:pt x="83419" y="840204"/>
                </a:lnTo>
                <a:lnTo>
                  <a:pt x="61959" y="819240"/>
                </a:lnTo>
                <a:lnTo>
                  <a:pt x="45550" y="79718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035296" y="5399532"/>
            <a:ext cx="281940" cy="462280"/>
          </a:xfrm>
          <a:prstGeom prst="rect">
            <a:avLst/>
          </a:prstGeom>
          <a:solidFill>
            <a:srgbClr val="DBEDF4"/>
          </a:solidFill>
        </p:spPr>
        <p:txBody>
          <a:bodyPr wrap="square" lIns="0" tIns="36830" rIns="0" bIns="0" rtlCol="0" vert="horz">
            <a:spAutoFit/>
          </a:bodyPr>
          <a:lstStyle/>
          <a:p>
            <a:pPr marL="66040">
              <a:lnSpc>
                <a:spcPct val="100000"/>
              </a:lnSpc>
              <a:spcBef>
                <a:spcPts val="290"/>
              </a:spcBef>
            </a:pP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684520" y="4061459"/>
            <a:ext cx="280670" cy="401320"/>
          </a:xfrm>
          <a:custGeom>
            <a:avLst/>
            <a:gdLst/>
            <a:ahLst/>
            <a:cxnLst/>
            <a:rect l="l" t="t" r="r" b="b"/>
            <a:pathLst>
              <a:path w="280670" h="401320">
                <a:moveTo>
                  <a:pt x="0" y="400812"/>
                </a:moveTo>
                <a:lnTo>
                  <a:pt x="280415" y="400812"/>
                </a:lnTo>
                <a:lnTo>
                  <a:pt x="280415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749544" y="4086605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014716" y="5527547"/>
            <a:ext cx="281940" cy="399415"/>
          </a:xfrm>
          <a:custGeom>
            <a:avLst/>
            <a:gdLst/>
            <a:ahLst/>
            <a:cxnLst/>
            <a:rect l="l" t="t" r="r" b="b"/>
            <a:pathLst>
              <a:path w="281940" h="399414">
                <a:moveTo>
                  <a:pt x="0" y="399288"/>
                </a:moveTo>
                <a:lnTo>
                  <a:pt x="281940" y="399288"/>
                </a:lnTo>
                <a:lnTo>
                  <a:pt x="281940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8081009" y="5552643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298691" y="5163311"/>
            <a:ext cx="192405" cy="462280"/>
          </a:xfrm>
          <a:custGeom>
            <a:avLst/>
            <a:gdLst/>
            <a:ahLst/>
            <a:cxnLst/>
            <a:rect l="l" t="t" r="r" b="b"/>
            <a:pathLst>
              <a:path w="192404" h="462279">
                <a:moveTo>
                  <a:pt x="0" y="461772"/>
                </a:moveTo>
                <a:lnTo>
                  <a:pt x="192024" y="461772"/>
                </a:lnTo>
                <a:lnTo>
                  <a:pt x="192024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6306692" y="5186553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572756" y="4244340"/>
            <a:ext cx="199644" cy="1996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277355" y="4972811"/>
            <a:ext cx="199643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286755" y="5658611"/>
            <a:ext cx="199643" cy="1996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258556" y="4940808"/>
            <a:ext cx="199644" cy="1996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850123" y="5658611"/>
            <a:ext cx="199643" cy="1996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449823" y="5134355"/>
            <a:ext cx="863600" cy="558800"/>
          </a:xfrm>
          <a:custGeom>
            <a:avLst/>
            <a:gdLst/>
            <a:ahLst/>
            <a:cxnLst/>
            <a:rect l="l" t="t" r="r" b="b"/>
            <a:pathLst>
              <a:path w="863600" h="558800">
                <a:moveTo>
                  <a:pt x="863346" y="0"/>
                </a:moveTo>
                <a:lnTo>
                  <a:pt x="0" y="55852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386578" y="4525517"/>
            <a:ext cx="241300" cy="1142365"/>
          </a:xfrm>
          <a:custGeom>
            <a:avLst/>
            <a:gdLst/>
            <a:ahLst/>
            <a:cxnLst/>
            <a:rect l="l" t="t" r="r" b="b"/>
            <a:pathLst>
              <a:path w="241300" h="1142364">
                <a:moveTo>
                  <a:pt x="241173" y="0"/>
                </a:moveTo>
                <a:lnTo>
                  <a:pt x="0" y="1141755"/>
                </a:lnTo>
              </a:path>
            </a:pathLst>
          </a:custGeom>
          <a:ln w="19811">
            <a:solidFill>
              <a:srgbClr val="0000C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781294" y="4344161"/>
            <a:ext cx="1801495" cy="119380"/>
          </a:xfrm>
          <a:custGeom>
            <a:avLst/>
            <a:gdLst/>
            <a:ahLst/>
            <a:cxnLst/>
            <a:rect l="l" t="t" r="r" b="b"/>
            <a:pathLst>
              <a:path w="1801495" h="119379">
                <a:moveTo>
                  <a:pt x="0" y="118871"/>
                </a:moveTo>
                <a:lnTo>
                  <a:pt x="180124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736585" y="4408170"/>
            <a:ext cx="558800" cy="570230"/>
          </a:xfrm>
          <a:custGeom>
            <a:avLst/>
            <a:gdLst/>
            <a:ahLst/>
            <a:cxnLst/>
            <a:rect l="l" t="t" r="r" b="b"/>
            <a:pathLst>
              <a:path w="558800" h="570229">
                <a:moveTo>
                  <a:pt x="558546" y="570229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013954" y="5104638"/>
            <a:ext cx="281305" cy="589915"/>
          </a:xfrm>
          <a:custGeom>
            <a:avLst/>
            <a:gdLst/>
            <a:ahLst/>
            <a:cxnLst/>
            <a:rect l="l" t="t" r="r" b="b"/>
            <a:pathLst>
              <a:path w="281304" h="589914">
                <a:moveTo>
                  <a:pt x="0" y="589470"/>
                </a:moveTo>
                <a:lnTo>
                  <a:pt x="2810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5467350" y="4081653"/>
            <a:ext cx="145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564373" y="3956761"/>
            <a:ext cx="1524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499097" y="4748529"/>
            <a:ext cx="151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128005" y="5735828"/>
            <a:ext cx="146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980044" y="5827267"/>
            <a:ext cx="98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597652" y="4405884"/>
            <a:ext cx="199643" cy="1996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787390" y="4577334"/>
            <a:ext cx="526415" cy="431800"/>
          </a:xfrm>
          <a:custGeom>
            <a:avLst/>
            <a:gdLst/>
            <a:ahLst/>
            <a:cxnLst/>
            <a:rect l="l" t="t" r="r" b="b"/>
            <a:pathLst>
              <a:path w="526414" h="431800">
                <a:moveTo>
                  <a:pt x="0" y="0"/>
                </a:moveTo>
                <a:lnTo>
                  <a:pt x="526034" y="431800"/>
                </a:lnTo>
              </a:path>
            </a:pathLst>
          </a:custGeom>
          <a:ln w="19812">
            <a:solidFill>
              <a:srgbClr val="0000C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8470772" y="4760214"/>
            <a:ext cx="158115" cy="556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">
              <a:lnSpc>
                <a:spcPts val="197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210"/>
              </a:lnSpc>
            </a:pP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57</a:t>
            </a:fld>
          </a:p>
        </p:txBody>
      </p:sp>
      <p:sp>
        <p:nvSpPr>
          <p:cNvPr id="62" name="object 62"/>
          <p:cNvSpPr txBox="1"/>
          <p:nvPr/>
        </p:nvSpPr>
        <p:spPr>
          <a:xfrm>
            <a:off x="7898638" y="4096003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465566" y="3863720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167373" y="5762955"/>
            <a:ext cx="13131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= </a:t>
            </a:r>
            <a:r>
              <a:rPr dirty="0" sz="1800" spc="-5">
                <a:latin typeface="Times New Roman"/>
                <a:cs typeface="Times New Roman"/>
              </a:rPr>
              <a:t>min{ </a:t>
            </a:r>
            <a:r>
              <a:rPr dirty="0" sz="1800">
                <a:latin typeface="Times New Roman"/>
                <a:cs typeface="Times New Roman"/>
              </a:rPr>
              <a:t>4,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2}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1391" y="803915"/>
            <a:ext cx="3683000" cy="2240280"/>
          </a:xfrm>
          <a:custGeom>
            <a:avLst/>
            <a:gdLst/>
            <a:ahLst/>
            <a:cxnLst/>
            <a:rect l="l" t="t" r="r" b="b"/>
            <a:pathLst>
              <a:path w="3683000" h="2240280">
                <a:moveTo>
                  <a:pt x="1740881" y="0"/>
                </a:moveTo>
                <a:lnTo>
                  <a:pt x="1682125" y="372"/>
                </a:lnTo>
                <a:lnTo>
                  <a:pt x="1563337" y="2769"/>
                </a:lnTo>
                <a:lnTo>
                  <a:pt x="1443568" y="7224"/>
                </a:lnTo>
                <a:lnTo>
                  <a:pt x="1323680" y="13560"/>
                </a:lnTo>
                <a:lnTo>
                  <a:pt x="1204533" y="21599"/>
                </a:lnTo>
                <a:lnTo>
                  <a:pt x="1086990" y="31165"/>
                </a:lnTo>
                <a:lnTo>
                  <a:pt x="915565" y="47992"/>
                </a:lnTo>
                <a:lnTo>
                  <a:pt x="805797" y="60603"/>
                </a:lnTo>
                <a:lnTo>
                  <a:pt x="700648" y="74123"/>
                </a:lnTo>
                <a:lnTo>
                  <a:pt x="600979" y="88375"/>
                </a:lnTo>
                <a:lnTo>
                  <a:pt x="507650" y="103182"/>
                </a:lnTo>
                <a:lnTo>
                  <a:pt x="421524" y="118369"/>
                </a:lnTo>
                <a:lnTo>
                  <a:pt x="381431" y="126049"/>
                </a:lnTo>
                <a:lnTo>
                  <a:pt x="343462" y="133757"/>
                </a:lnTo>
                <a:lnTo>
                  <a:pt x="274325" y="149171"/>
                </a:lnTo>
                <a:lnTo>
                  <a:pt x="214975" y="164433"/>
                </a:lnTo>
                <a:lnTo>
                  <a:pt x="137882" y="190104"/>
                </a:lnTo>
                <a:lnTo>
                  <a:pt x="95545" y="210085"/>
                </a:lnTo>
                <a:lnTo>
                  <a:pt x="61681" y="231792"/>
                </a:lnTo>
                <a:lnTo>
                  <a:pt x="17180" y="279968"/>
                </a:lnTo>
                <a:lnTo>
                  <a:pt x="0" y="333799"/>
                </a:lnTo>
                <a:lnTo>
                  <a:pt x="286" y="362576"/>
                </a:lnTo>
                <a:lnTo>
                  <a:pt x="15874" y="423333"/>
                </a:lnTo>
                <a:lnTo>
                  <a:pt x="47834" y="487667"/>
                </a:lnTo>
                <a:lnTo>
                  <a:pt x="68585" y="520916"/>
                </a:lnTo>
                <a:lnTo>
                  <a:pt x="91786" y="554748"/>
                </a:lnTo>
                <a:lnTo>
                  <a:pt x="116890" y="589058"/>
                </a:lnTo>
                <a:lnTo>
                  <a:pt x="143350" y="623743"/>
                </a:lnTo>
                <a:lnTo>
                  <a:pt x="198148" y="693822"/>
                </a:lnTo>
                <a:lnTo>
                  <a:pt x="225390" y="729008"/>
                </a:lnTo>
                <a:lnTo>
                  <a:pt x="251799" y="764153"/>
                </a:lnTo>
                <a:lnTo>
                  <a:pt x="296744" y="821779"/>
                </a:lnTo>
                <a:lnTo>
                  <a:pt x="321896" y="851594"/>
                </a:lnTo>
                <a:lnTo>
                  <a:pt x="348779" y="882003"/>
                </a:lnTo>
                <a:lnTo>
                  <a:pt x="377354" y="912948"/>
                </a:lnTo>
                <a:lnTo>
                  <a:pt x="407582" y="944372"/>
                </a:lnTo>
                <a:lnTo>
                  <a:pt x="439421" y="976218"/>
                </a:lnTo>
                <a:lnTo>
                  <a:pt x="472831" y="1008431"/>
                </a:lnTo>
                <a:lnTo>
                  <a:pt x="507773" y="1040953"/>
                </a:lnTo>
                <a:lnTo>
                  <a:pt x="544207" y="1073726"/>
                </a:lnTo>
                <a:lnTo>
                  <a:pt x="582092" y="1106696"/>
                </a:lnTo>
                <a:lnTo>
                  <a:pt x="621388" y="1139804"/>
                </a:lnTo>
                <a:lnTo>
                  <a:pt x="662055" y="1172995"/>
                </a:lnTo>
                <a:lnTo>
                  <a:pt x="704053" y="1206210"/>
                </a:lnTo>
                <a:lnTo>
                  <a:pt x="747341" y="1239394"/>
                </a:lnTo>
                <a:lnTo>
                  <a:pt x="791881" y="1272490"/>
                </a:lnTo>
                <a:lnTo>
                  <a:pt x="837631" y="1305441"/>
                </a:lnTo>
                <a:lnTo>
                  <a:pt x="884551" y="1338190"/>
                </a:lnTo>
                <a:lnTo>
                  <a:pt x="932602" y="1370681"/>
                </a:lnTo>
                <a:lnTo>
                  <a:pt x="981744" y="1402856"/>
                </a:lnTo>
                <a:lnTo>
                  <a:pt x="1031976" y="1434684"/>
                </a:lnTo>
                <a:lnTo>
                  <a:pt x="1083136" y="1466033"/>
                </a:lnTo>
                <a:lnTo>
                  <a:pt x="1135307" y="1496921"/>
                </a:lnTo>
                <a:lnTo>
                  <a:pt x="1188408" y="1527267"/>
                </a:lnTo>
                <a:lnTo>
                  <a:pt x="1485120" y="1688540"/>
                </a:lnTo>
                <a:lnTo>
                  <a:pt x="1720142" y="1812857"/>
                </a:lnTo>
                <a:lnTo>
                  <a:pt x="1870020" y="1888954"/>
                </a:lnTo>
                <a:lnTo>
                  <a:pt x="1972017" y="1938851"/>
                </a:lnTo>
                <a:lnTo>
                  <a:pt x="2074772" y="1987262"/>
                </a:lnTo>
                <a:lnTo>
                  <a:pt x="2126192" y="2010690"/>
                </a:lnTo>
                <a:lnTo>
                  <a:pt x="2177510" y="2033484"/>
                </a:lnTo>
                <a:lnTo>
                  <a:pt x="2228630" y="2055555"/>
                </a:lnTo>
                <a:lnTo>
                  <a:pt x="2279454" y="2076816"/>
                </a:lnTo>
                <a:lnTo>
                  <a:pt x="2329887" y="2097178"/>
                </a:lnTo>
                <a:lnTo>
                  <a:pt x="2379830" y="2116555"/>
                </a:lnTo>
                <a:lnTo>
                  <a:pt x="2429188" y="2134859"/>
                </a:lnTo>
                <a:lnTo>
                  <a:pt x="2477862" y="2152001"/>
                </a:lnTo>
                <a:lnTo>
                  <a:pt x="2525757" y="2167894"/>
                </a:lnTo>
                <a:lnTo>
                  <a:pt x="2572775" y="2182451"/>
                </a:lnTo>
                <a:lnTo>
                  <a:pt x="2618819" y="2195583"/>
                </a:lnTo>
                <a:lnTo>
                  <a:pt x="2663793" y="2207203"/>
                </a:lnTo>
                <a:lnTo>
                  <a:pt x="2707599" y="2217223"/>
                </a:lnTo>
                <a:lnTo>
                  <a:pt x="2750141" y="2225555"/>
                </a:lnTo>
                <a:lnTo>
                  <a:pt x="2791321" y="2232112"/>
                </a:lnTo>
                <a:lnTo>
                  <a:pt x="2831043" y="2236806"/>
                </a:lnTo>
                <a:lnTo>
                  <a:pt x="2869210" y="2239548"/>
                </a:lnTo>
                <a:lnTo>
                  <a:pt x="2905724" y="2240253"/>
                </a:lnTo>
                <a:lnTo>
                  <a:pt x="2940490" y="2238831"/>
                </a:lnTo>
                <a:lnTo>
                  <a:pt x="3013789" y="2227311"/>
                </a:lnTo>
                <a:lnTo>
                  <a:pt x="3053866" y="2215875"/>
                </a:lnTo>
                <a:lnTo>
                  <a:pt x="3093546" y="2201067"/>
                </a:lnTo>
                <a:lnTo>
                  <a:pt x="3132736" y="2183070"/>
                </a:lnTo>
                <a:lnTo>
                  <a:pt x="3171341" y="2162068"/>
                </a:lnTo>
                <a:lnTo>
                  <a:pt x="3209268" y="2138241"/>
                </a:lnTo>
                <a:lnTo>
                  <a:pt x="3246423" y="2111774"/>
                </a:lnTo>
                <a:lnTo>
                  <a:pt x="3282712" y="2082849"/>
                </a:lnTo>
                <a:lnTo>
                  <a:pt x="3318040" y="2051648"/>
                </a:lnTo>
                <a:lnTo>
                  <a:pt x="3352316" y="2018354"/>
                </a:lnTo>
                <a:lnTo>
                  <a:pt x="3385443" y="1983149"/>
                </a:lnTo>
                <a:lnTo>
                  <a:pt x="3417330" y="1946215"/>
                </a:lnTo>
                <a:lnTo>
                  <a:pt x="3447881" y="1907737"/>
                </a:lnTo>
                <a:lnTo>
                  <a:pt x="3477003" y="1867895"/>
                </a:lnTo>
                <a:lnTo>
                  <a:pt x="3504602" y="1826873"/>
                </a:lnTo>
                <a:lnTo>
                  <a:pt x="3530585" y="1784854"/>
                </a:lnTo>
                <a:lnTo>
                  <a:pt x="3554857" y="1742019"/>
                </a:lnTo>
                <a:lnTo>
                  <a:pt x="3577324" y="1698551"/>
                </a:lnTo>
                <a:lnTo>
                  <a:pt x="3597894" y="1654634"/>
                </a:lnTo>
                <a:lnTo>
                  <a:pt x="3616471" y="1610448"/>
                </a:lnTo>
                <a:lnTo>
                  <a:pt x="3632962" y="1566178"/>
                </a:lnTo>
                <a:lnTo>
                  <a:pt x="3647274" y="1522006"/>
                </a:lnTo>
                <a:lnTo>
                  <a:pt x="3659312" y="1478113"/>
                </a:lnTo>
                <a:lnTo>
                  <a:pt x="3668987" y="1434659"/>
                </a:lnTo>
                <a:lnTo>
                  <a:pt x="3676192" y="1391900"/>
                </a:lnTo>
                <a:lnTo>
                  <a:pt x="3680846" y="1349943"/>
                </a:lnTo>
                <a:lnTo>
                  <a:pt x="3682852" y="1308997"/>
                </a:lnTo>
                <a:lnTo>
                  <a:pt x="3682114" y="1269245"/>
                </a:lnTo>
                <a:lnTo>
                  <a:pt x="3678540" y="1230867"/>
                </a:lnTo>
                <a:lnTo>
                  <a:pt x="3664125" y="1162666"/>
                </a:lnTo>
                <a:lnTo>
                  <a:pt x="3642076" y="1096918"/>
                </a:lnTo>
                <a:lnTo>
                  <a:pt x="3612077" y="1027791"/>
                </a:lnTo>
                <a:lnTo>
                  <a:pt x="3594227" y="992186"/>
                </a:lnTo>
                <a:lnTo>
                  <a:pt x="3574546" y="956008"/>
                </a:lnTo>
                <a:lnTo>
                  <a:pt x="3553088" y="919346"/>
                </a:lnTo>
                <a:lnTo>
                  <a:pt x="3529905" y="882290"/>
                </a:lnTo>
                <a:lnTo>
                  <a:pt x="3505050" y="844932"/>
                </a:lnTo>
                <a:lnTo>
                  <a:pt x="3478574" y="807360"/>
                </a:lnTo>
                <a:lnTo>
                  <a:pt x="3450531" y="769666"/>
                </a:lnTo>
                <a:lnTo>
                  <a:pt x="3420972" y="731940"/>
                </a:lnTo>
                <a:lnTo>
                  <a:pt x="3389951" y="694272"/>
                </a:lnTo>
                <a:lnTo>
                  <a:pt x="3357521" y="656752"/>
                </a:lnTo>
                <a:lnTo>
                  <a:pt x="3323733" y="619470"/>
                </a:lnTo>
                <a:lnTo>
                  <a:pt x="3288640" y="582517"/>
                </a:lnTo>
                <a:lnTo>
                  <a:pt x="3252295" y="545983"/>
                </a:lnTo>
                <a:lnTo>
                  <a:pt x="3214750" y="509958"/>
                </a:lnTo>
                <a:lnTo>
                  <a:pt x="3176057" y="474532"/>
                </a:lnTo>
                <a:lnTo>
                  <a:pt x="3136271" y="439796"/>
                </a:lnTo>
                <a:lnTo>
                  <a:pt x="3095441" y="405840"/>
                </a:lnTo>
                <a:lnTo>
                  <a:pt x="3053623" y="372755"/>
                </a:lnTo>
                <a:lnTo>
                  <a:pt x="3010867" y="340629"/>
                </a:lnTo>
                <a:lnTo>
                  <a:pt x="2967226" y="309554"/>
                </a:lnTo>
                <a:lnTo>
                  <a:pt x="2922754" y="279621"/>
                </a:lnTo>
                <a:lnTo>
                  <a:pt x="2877502" y="250918"/>
                </a:lnTo>
                <a:lnTo>
                  <a:pt x="2831523" y="223537"/>
                </a:lnTo>
                <a:lnTo>
                  <a:pt x="2784870" y="197567"/>
                </a:lnTo>
                <a:lnTo>
                  <a:pt x="2737595" y="173099"/>
                </a:lnTo>
                <a:lnTo>
                  <a:pt x="2689750" y="150224"/>
                </a:lnTo>
                <a:lnTo>
                  <a:pt x="2641389" y="129031"/>
                </a:lnTo>
                <a:lnTo>
                  <a:pt x="2592564" y="109610"/>
                </a:lnTo>
                <a:lnTo>
                  <a:pt x="2543326" y="92053"/>
                </a:lnTo>
                <a:lnTo>
                  <a:pt x="2493730" y="76448"/>
                </a:lnTo>
                <a:lnTo>
                  <a:pt x="2454804" y="65794"/>
                </a:lnTo>
                <a:lnTo>
                  <a:pt x="2413803" y="56029"/>
                </a:lnTo>
                <a:lnTo>
                  <a:pt x="2370834" y="47131"/>
                </a:lnTo>
                <a:lnTo>
                  <a:pt x="2326004" y="39079"/>
                </a:lnTo>
                <a:lnTo>
                  <a:pt x="2279422" y="31851"/>
                </a:lnTo>
                <a:lnTo>
                  <a:pt x="2231194" y="25424"/>
                </a:lnTo>
                <a:lnTo>
                  <a:pt x="2181429" y="19776"/>
                </a:lnTo>
                <a:lnTo>
                  <a:pt x="2130234" y="14886"/>
                </a:lnTo>
                <a:lnTo>
                  <a:pt x="2077717" y="10730"/>
                </a:lnTo>
                <a:lnTo>
                  <a:pt x="2023985" y="7288"/>
                </a:lnTo>
                <a:lnTo>
                  <a:pt x="1969147" y="4537"/>
                </a:lnTo>
                <a:lnTo>
                  <a:pt x="1913310" y="2454"/>
                </a:lnTo>
                <a:lnTo>
                  <a:pt x="1856582" y="1019"/>
                </a:lnTo>
                <a:lnTo>
                  <a:pt x="1799069" y="208"/>
                </a:lnTo>
                <a:lnTo>
                  <a:pt x="1740881" y="0"/>
                </a:lnTo>
                <a:close/>
              </a:path>
            </a:pathLst>
          </a:custGeom>
          <a:solidFill>
            <a:srgbClr val="DDF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41391" y="803915"/>
            <a:ext cx="3683000" cy="2240280"/>
          </a:xfrm>
          <a:custGeom>
            <a:avLst/>
            <a:gdLst/>
            <a:ahLst/>
            <a:cxnLst/>
            <a:rect l="l" t="t" r="r" b="b"/>
            <a:pathLst>
              <a:path w="3683000" h="2240280">
                <a:moveTo>
                  <a:pt x="189239" y="171952"/>
                </a:moveTo>
                <a:lnTo>
                  <a:pt x="243373" y="156832"/>
                </a:lnTo>
                <a:lnTo>
                  <a:pt x="307724" y="141472"/>
                </a:lnTo>
                <a:lnTo>
                  <a:pt x="381431" y="126049"/>
                </a:lnTo>
                <a:lnTo>
                  <a:pt x="421524" y="118369"/>
                </a:lnTo>
                <a:lnTo>
                  <a:pt x="463633" y="110739"/>
                </a:lnTo>
                <a:lnTo>
                  <a:pt x="507650" y="103182"/>
                </a:lnTo>
                <a:lnTo>
                  <a:pt x="553468" y="95720"/>
                </a:lnTo>
                <a:lnTo>
                  <a:pt x="600979" y="88375"/>
                </a:lnTo>
                <a:lnTo>
                  <a:pt x="650075" y="81168"/>
                </a:lnTo>
                <a:lnTo>
                  <a:pt x="700648" y="74123"/>
                </a:lnTo>
                <a:lnTo>
                  <a:pt x="752592" y="67260"/>
                </a:lnTo>
                <a:lnTo>
                  <a:pt x="805797" y="60603"/>
                </a:lnTo>
                <a:lnTo>
                  <a:pt x="860158" y="54173"/>
                </a:lnTo>
                <a:lnTo>
                  <a:pt x="915565" y="47992"/>
                </a:lnTo>
                <a:lnTo>
                  <a:pt x="971911" y="42082"/>
                </a:lnTo>
                <a:lnTo>
                  <a:pt x="1029088" y="36466"/>
                </a:lnTo>
                <a:lnTo>
                  <a:pt x="1086990" y="31165"/>
                </a:lnTo>
                <a:lnTo>
                  <a:pt x="1145507" y="26202"/>
                </a:lnTo>
                <a:lnTo>
                  <a:pt x="1204533" y="21599"/>
                </a:lnTo>
                <a:lnTo>
                  <a:pt x="1263960" y="17377"/>
                </a:lnTo>
                <a:lnTo>
                  <a:pt x="1323680" y="13560"/>
                </a:lnTo>
                <a:lnTo>
                  <a:pt x="1383585" y="10168"/>
                </a:lnTo>
                <a:lnTo>
                  <a:pt x="1443568" y="7224"/>
                </a:lnTo>
                <a:lnTo>
                  <a:pt x="1503522" y="4751"/>
                </a:lnTo>
                <a:lnTo>
                  <a:pt x="1563337" y="2769"/>
                </a:lnTo>
                <a:lnTo>
                  <a:pt x="1622907" y="1302"/>
                </a:lnTo>
                <a:lnTo>
                  <a:pt x="1682125" y="372"/>
                </a:lnTo>
                <a:lnTo>
                  <a:pt x="1740881" y="0"/>
                </a:lnTo>
                <a:lnTo>
                  <a:pt x="1799069" y="208"/>
                </a:lnTo>
                <a:lnTo>
                  <a:pt x="1856582" y="1019"/>
                </a:lnTo>
                <a:lnTo>
                  <a:pt x="1913310" y="2454"/>
                </a:lnTo>
                <a:lnTo>
                  <a:pt x="1969147" y="4537"/>
                </a:lnTo>
                <a:lnTo>
                  <a:pt x="2023985" y="7288"/>
                </a:lnTo>
                <a:lnTo>
                  <a:pt x="2077717" y="10730"/>
                </a:lnTo>
                <a:lnTo>
                  <a:pt x="2130234" y="14886"/>
                </a:lnTo>
                <a:lnTo>
                  <a:pt x="2181429" y="19776"/>
                </a:lnTo>
                <a:lnTo>
                  <a:pt x="2231194" y="25424"/>
                </a:lnTo>
                <a:lnTo>
                  <a:pt x="2279422" y="31851"/>
                </a:lnTo>
                <a:lnTo>
                  <a:pt x="2326004" y="39079"/>
                </a:lnTo>
                <a:lnTo>
                  <a:pt x="2370834" y="47131"/>
                </a:lnTo>
                <a:lnTo>
                  <a:pt x="2413803" y="56029"/>
                </a:lnTo>
                <a:lnTo>
                  <a:pt x="2454804" y="65794"/>
                </a:lnTo>
                <a:lnTo>
                  <a:pt x="2493730" y="76448"/>
                </a:lnTo>
                <a:lnTo>
                  <a:pt x="2543326" y="92053"/>
                </a:lnTo>
                <a:lnTo>
                  <a:pt x="2592564" y="109610"/>
                </a:lnTo>
                <a:lnTo>
                  <a:pt x="2641389" y="129031"/>
                </a:lnTo>
                <a:lnTo>
                  <a:pt x="2689750" y="150224"/>
                </a:lnTo>
                <a:lnTo>
                  <a:pt x="2737595" y="173099"/>
                </a:lnTo>
                <a:lnTo>
                  <a:pt x="2784870" y="197567"/>
                </a:lnTo>
                <a:lnTo>
                  <a:pt x="2831523" y="223537"/>
                </a:lnTo>
                <a:lnTo>
                  <a:pt x="2877502" y="250918"/>
                </a:lnTo>
                <a:lnTo>
                  <a:pt x="2922754" y="279621"/>
                </a:lnTo>
                <a:lnTo>
                  <a:pt x="2967226" y="309554"/>
                </a:lnTo>
                <a:lnTo>
                  <a:pt x="3010867" y="340629"/>
                </a:lnTo>
                <a:lnTo>
                  <a:pt x="3053623" y="372755"/>
                </a:lnTo>
                <a:lnTo>
                  <a:pt x="3095441" y="405840"/>
                </a:lnTo>
                <a:lnTo>
                  <a:pt x="3136271" y="439796"/>
                </a:lnTo>
                <a:lnTo>
                  <a:pt x="3176057" y="474532"/>
                </a:lnTo>
                <a:lnTo>
                  <a:pt x="3214750" y="509958"/>
                </a:lnTo>
                <a:lnTo>
                  <a:pt x="3252295" y="545983"/>
                </a:lnTo>
                <a:lnTo>
                  <a:pt x="3288640" y="582517"/>
                </a:lnTo>
                <a:lnTo>
                  <a:pt x="3323733" y="619470"/>
                </a:lnTo>
                <a:lnTo>
                  <a:pt x="3357521" y="656752"/>
                </a:lnTo>
                <a:lnTo>
                  <a:pt x="3389951" y="694272"/>
                </a:lnTo>
                <a:lnTo>
                  <a:pt x="3420972" y="731940"/>
                </a:lnTo>
                <a:lnTo>
                  <a:pt x="3450531" y="769666"/>
                </a:lnTo>
                <a:lnTo>
                  <a:pt x="3478574" y="807360"/>
                </a:lnTo>
                <a:lnTo>
                  <a:pt x="3505050" y="844932"/>
                </a:lnTo>
                <a:lnTo>
                  <a:pt x="3529905" y="882290"/>
                </a:lnTo>
                <a:lnTo>
                  <a:pt x="3553088" y="919346"/>
                </a:lnTo>
                <a:lnTo>
                  <a:pt x="3574546" y="956008"/>
                </a:lnTo>
                <a:lnTo>
                  <a:pt x="3594227" y="992186"/>
                </a:lnTo>
                <a:lnTo>
                  <a:pt x="3612077" y="1027791"/>
                </a:lnTo>
                <a:lnTo>
                  <a:pt x="3628044" y="1062732"/>
                </a:lnTo>
                <a:lnTo>
                  <a:pt x="3654121" y="1130260"/>
                </a:lnTo>
                <a:lnTo>
                  <a:pt x="3672036" y="1194048"/>
                </a:lnTo>
                <a:lnTo>
                  <a:pt x="3682114" y="1269245"/>
                </a:lnTo>
                <a:lnTo>
                  <a:pt x="3682852" y="1308997"/>
                </a:lnTo>
                <a:lnTo>
                  <a:pt x="3680846" y="1349943"/>
                </a:lnTo>
                <a:lnTo>
                  <a:pt x="3676192" y="1391900"/>
                </a:lnTo>
                <a:lnTo>
                  <a:pt x="3668983" y="1434684"/>
                </a:lnTo>
                <a:lnTo>
                  <a:pt x="3659312" y="1478113"/>
                </a:lnTo>
                <a:lnTo>
                  <a:pt x="3647274" y="1522006"/>
                </a:lnTo>
                <a:lnTo>
                  <a:pt x="3632962" y="1566178"/>
                </a:lnTo>
                <a:lnTo>
                  <a:pt x="3616471" y="1610448"/>
                </a:lnTo>
                <a:lnTo>
                  <a:pt x="3597894" y="1654634"/>
                </a:lnTo>
                <a:lnTo>
                  <a:pt x="3577324" y="1698551"/>
                </a:lnTo>
                <a:lnTo>
                  <a:pt x="3554857" y="1742019"/>
                </a:lnTo>
                <a:lnTo>
                  <a:pt x="3530585" y="1784854"/>
                </a:lnTo>
                <a:lnTo>
                  <a:pt x="3504602" y="1826873"/>
                </a:lnTo>
                <a:lnTo>
                  <a:pt x="3477003" y="1867895"/>
                </a:lnTo>
                <a:lnTo>
                  <a:pt x="3447881" y="1907737"/>
                </a:lnTo>
                <a:lnTo>
                  <a:pt x="3417330" y="1946215"/>
                </a:lnTo>
                <a:lnTo>
                  <a:pt x="3385443" y="1983149"/>
                </a:lnTo>
                <a:lnTo>
                  <a:pt x="3352316" y="2018354"/>
                </a:lnTo>
                <a:lnTo>
                  <a:pt x="3318040" y="2051648"/>
                </a:lnTo>
                <a:lnTo>
                  <a:pt x="3282712" y="2082849"/>
                </a:lnTo>
                <a:lnTo>
                  <a:pt x="3246423" y="2111774"/>
                </a:lnTo>
                <a:lnTo>
                  <a:pt x="3209268" y="2138241"/>
                </a:lnTo>
                <a:lnTo>
                  <a:pt x="3171341" y="2162068"/>
                </a:lnTo>
                <a:lnTo>
                  <a:pt x="3132736" y="2183070"/>
                </a:lnTo>
                <a:lnTo>
                  <a:pt x="3093546" y="2201067"/>
                </a:lnTo>
                <a:lnTo>
                  <a:pt x="3053866" y="2215875"/>
                </a:lnTo>
                <a:lnTo>
                  <a:pt x="3013789" y="2227311"/>
                </a:lnTo>
                <a:lnTo>
                  <a:pt x="2973409" y="2235194"/>
                </a:lnTo>
                <a:lnTo>
                  <a:pt x="2905724" y="2240253"/>
                </a:lnTo>
                <a:lnTo>
                  <a:pt x="2869210" y="2239548"/>
                </a:lnTo>
                <a:lnTo>
                  <a:pt x="2831043" y="2236806"/>
                </a:lnTo>
                <a:lnTo>
                  <a:pt x="2791321" y="2232112"/>
                </a:lnTo>
                <a:lnTo>
                  <a:pt x="2750141" y="2225555"/>
                </a:lnTo>
                <a:lnTo>
                  <a:pt x="2707599" y="2217223"/>
                </a:lnTo>
                <a:lnTo>
                  <a:pt x="2663793" y="2207203"/>
                </a:lnTo>
                <a:lnTo>
                  <a:pt x="2618819" y="2195583"/>
                </a:lnTo>
                <a:lnTo>
                  <a:pt x="2572775" y="2182451"/>
                </a:lnTo>
                <a:lnTo>
                  <a:pt x="2525757" y="2167894"/>
                </a:lnTo>
                <a:lnTo>
                  <a:pt x="2477862" y="2152001"/>
                </a:lnTo>
                <a:lnTo>
                  <a:pt x="2429188" y="2134859"/>
                </a:lnTo>
                <a:lnTo>
                  <a:pt x="2379830" y="2116555"/>
                </a:lnTo>
                <a:lnTo>
                  <a:pt x="2329887" y="2097178"/>
                </a:lnTo>
                <a:lnTo>
                  <a:pt x="2279454" y="2076816"/>
                </a:lnTo>
                <a:lnTo>
                  <a:pt x="2228630" y="2055555"/>
                </a:lnTo>
                <a:lnTo>
                  <a:pt x="2177510" y="2033484"/>
                </a:lnTo>
                <a:lnTo>
                  <a:pt x="2126192" y="2010690"/>
                </a:lnTo>
                <a:lnTo>
                  <a:pt x="2074772" y="1987262"/>
                </a:lnTo>
                <a:lnTo>
                  <a:pt x="2023349" y="1963286"/>
                </a:lnTo>
                <a:lnTo>
                  <a:pt x="1972017" y="1938851"/>
                </a:lnTo>
                <a:lnTo>
                  <a:pt x="1920876" y="1914045"/>
                </a:lnTo>
                <a:lnTo>
                  <a:pt x="1870020" y="1888954"/>
                </a:lnTo>
                <a:lnTo>
                  <a:pt x="1819548" y="1863668"/>
                </a:lnTo>
                <a:lnTo>
                  <a:pt x="1769557" y="1838273"/>
                </a:lnTo>
                <a:lnTo>
                  <a:pt x="1720142" y="1812857"/>
                </a:lnTo>
                <a:lnTo>
                  <a:pt x="1671402" y="1787508"/>
                </a:lnTo>
                <a:lnTo>
                  <a:pt x="1623432" y="1762315"/>
                </a:lnTo>
                <a:lnTo>
                  <a:pt x="1576331" y="1737364"/>
                </a:lnTo>
                <a:lnTo>
                  <a:pt x="1530194" y="1712743"/>
                </a:lnTo>
                <a:lnTo>
                  <a:pt x="1485120" y="1688540"/>
                </a:lnTo>
                <a:lnTo>
                  <a:pt x="1441204" y="1664843"/>
                </a:lnTo>
                <a:lnTo>
                  <a:pt x="1398544" y="1641739"/>
                </a:lnTo>
                <a:lnTo>
                  <a:pt x="1357236" y="1619317"/>
                </a:lnTo>
                <a:lnTo>
                  <a:pt x="1317378" y="1597663"/>
                </a:lnTo>
                <a:lnTo>
                  <a:pt x="1279067" y="1576867"/>
                </a:lnTo>
                <a:lnTo>
                  <a:pt x="1242399" y="1557014"/>
                </a:lnTo>
                <a:lnTo>
                  <a:pt x="1188408" y="1527267"/>
                </a:lnTo>
                <a:lnTo>
                  <a:pt x="1135307" y="1496921"/>
                </a:lnTo>
                <a:lnTo>
                  <a:pt x="1083136" y="1466033"/>
                </a:lnTo>
                <a:lnTo>
                  <a:pt x="1031935" y="1434659"/>
                </a:lnTo>
                <a:lnTo>
                  <a:pt x="981744" y="1402856"/>
                </a:lnTo>
                <a:lnTo>
                  <a:pt x="932602" y="1370681"/>
                </a:lnTo>
                <a:lnTo>
                  <a:pt x="884551" y="1338190"/>
                </a:lnTo>
                <a:lnTo>
                  <a:pt x="837631" y="1305441"/>
                </a:lnTo>
                <a:lnTo>
                  <a:pt x="791881" y="1272490"/>
                </a:lnTo>
                <a:lnTo>
                  <a:pt x="747341" y="1239394"/>
                </a:lnTo>
                <a:lnTo>
                  <a:pt x="704053" y="1206210"/>
                </a:lnTo>
                <a:lnTo>
                  <a:pt x="662055" y="1172995"/>
                </a:lnTo>
                <a:lnTo>
                  <a:pt x="621388" y="1139804"/>
                </a:lnTo>
                <a:lnTo>
                  <a:pt x="582092" y="1106696"/>
                </a:lnTo>
                <a:lnTo>
                  <a:pt x="544207" y="1073726"/>
                </a:lnTo>
                <a:lnTo>
                  <a:pt x="507773" y="1040953"/>
                </a:lnTo>
                <a:lnTo>
                  <a:pt x="472831" y="1008431"/>
                </a:lnTo>
                <a:lnTo>
                  <a:pt x="439421" y="976218"/>
                </a:lnTo>
                <a:lnTo>
                  <a:pt x="407582" y="944372"/>
                </a:lnTo>
                <a:lnTo>
                  <a:pt x="377354" y="912948"/>
                </a:lnTo>
                <a:lnTo>
                  <a:pt x="348779" y="882003"/>
                </a:lnTo>
                <a:lnTo>
                  <a:pt x="321896" y="851594"/>
                </a:lnTo>
                <a:lnTo>
                  <a:pt x="296744" y="821779"/>
                </a:lnTo>
                <a:lnTo>
                  <a:pt x="251799" y="764153"/>
                </a:lnTo>
                <a:lnTo>
                  <a:pt x="225390" y="729008"/>
                </a:lnTo>
                <a:lnTo>
                  <a:pt x="198148" y="693822"/>
                </a:lnTo>
                <a:lnTo>
                  <a:pt x="170619" y="658699"/>
                </a:lnTo>
                <a:lnTo>
                  <a:pt x="143350" y="623743"/>
                </a:lnTo>
                <a:lnTo>
                  <a:pt x="116890" y="589058"/>
                </a:lnTo>
                <a:lnTo>
                  <a:pt x="91786" y="554748"/>
                </a:lnTo>
                <a:lnTo>
                  <a:pt x="68585" y="520916"/>
                </a:lnTo>
                <a:lnTo>
                  <a:pt x="47834" y="487667"/>
                </a:lnTo>
                <a:lnTo>
                  <a:pt x="15874" y="423333"/>
                </a:lnTo>
                <a:lnTo>
                  <a:pt x="286" y="362576"/>
                </a:lnTo>
                <a:lnTo>
                  <a:pt x="0" y="333799"/>
                </a:lnTo>
                <a:lnTo>
                  <a:pt x="5448" y="306229"/>
                </a:lnTo>
                <a:lnTo>
                  <a:pt x="35742" y="255121"/>
                </a:lnTo>
                <a:lnTo>
                  <a:pt x="95545" y="210085"/>
                </a:lnTo>
                <a:lnTo>
                  <a:pt x="137882" y="190104"/>
                </a:lnTo>
                <a:lnTo>
                  <a:pt x="189239" y="17195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67155" y="1615185"/>
            <a:ext cx="150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5208" y="1789938"/>
            <a:ext cx="150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872" y="2278379"/>
            <a:ext cx="280670" cy="401320"/>
          </a:xfrm>
          <a:prstGeom prst="rect">
            <a:avLst/>
          </a:prstGeom>
          <a:solidFill>
            <a:srgbClr val="DBEDF4"/>
          </a:solidFill>
        </p:spPr>
        <p:txBody>
          <a:bodyPr wrap="square" lIns="0" tIns="381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300"/>
              </a:spcBef>
            </a:pPr>
            <a:r>
              <a:rPr dirty="0" sz="200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2291" y="964819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43680" y="2430907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9676" y="1892807"/>
            <a:ext cx="192405" cy="399415"/>
          </a:xfrm>
          <a:prstGeom prst="rect">
            <a:avLst/>
          </a:prstGeom>
          <a:solidFill>
            <a:srgbClr val="DBEDF4"/>
          </a:solidFill>
        </p:spPr>
        <p:txBody>
          <a:bodyPr wrap="square" lIns="0" tIns="36830" rIns="0" bIns="0" rtlCol="0" vert="horz">
            <a:spAutoFit/>
          </a:bodyPr>
          <a:lstStyle/>
          <a:p>
            <a:pPr marL="33020">
              <a:lnSpc>
                <a:spcPct val="100000"/>
              </a:lnSpc>
              <a:spcBef>
                <a:spcPts val="290"/>
              </a:spcBef>
            </a:pPr>
            <a:r>
              <a:rPr dirty="0" sz="200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35807" y="1123188"/>
            <a:ext cx="201168" cy="199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40407" y="1851660"/>
            <a:ext cx="201168" cy="199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49808" y="2537460"/>
            <a:ext cx="201167" cy="1996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21608" y="1819655"/>
            <a:ext cx="201167" cy="2011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13176" y="2537460"/>
            <a:ext cx="201167" cy="1996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12875" y="2014727"/>
            <a:ext cx="863600" cy="558800"/>
          </a:xfrm>
          <a:custGeom>
            <a:avLst/>
            <a:gdLst/>
            <a:ahLst/>
            <a:cxnLst/>
            <a:rect l="l" t="t" r="r" b="b"/>
            <a:pathLst>
              <a:path w="863600" h="558800">
                <a:moveTo>
                  <a:pt x="863346" y="0"/>
                </a:moveTo>
                <a:lnTo>
                  <a:pt x="0" y="558546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8867" y="1405127"/>
            <a:ext cx="241300" cy="1141730"/>
          </a:xfrm>
          <a:custGeom>
            <a:avLst/>
            <a:gdLst/>
            <a:ahLst/>
            <a:cxnLst/>
            <a:rect l="l" t="t" r="r" b="b"/>
            <a:pathLst>
              <a:path w="241300" h="1141730">
                <a:moveTo>
                  <a:pt x="241160" y="0"/>
                </a:moveTo>
                <a:lnTo>
                  <a:pt x="0" y="1141730"/>
                </a:lnTo>
              </a:path>
            </a:pathLst>
          </a:custGeom>
          <a:ln w="609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45869" y="1223010"/>
            <a:ext cx="1801495" cy="119380"/>
          </a:xfrm>
          <a:custGeom>
            <a:avLst/>
            <a:gdLst/>
            <a:ahLst/>
            <a:cxnLst/>
            <a:rect l="l" t="t" r="r" b="b"/>
            <a:pathLst>
              <a:path w="1801495" h="119380">
                <a:moveTo>
                  <a:pt x="0" y="118872"/>
                </a:moveTo>
                <a:lnTo>
                  <a:pt x="1801241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99638" y="1287017"/>
            <a:ext cx="558800" cy="570230"/>
          </a:xfrm>
          <a:custGeom>
            <a:avLst/>
            <a:gdLst/>
            <a:ahLst/>
            <a:cxnLst/>
            <a:rect l="l" t="t" r="r" b="b"/>
            <a:pathLst>
              <a:path w="558800" h="570230">
                <a:moveTo>
                  <a:pt x="558546" y="57023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77005" y="1983485"/>
            <a:ext cx="281305" cy="589915"/>
          </a:xfrm>
          <a:custGeom>
            <a:avLst/>
            <a:gdLst/>
            <a:ahLst/>
            <a:cxnLst/>
            <a:rect l="l" t="t" r="r" b="b"/>
            <a:pathLst>
              <a:path w="281304" h="589914">
                <a:moveTo>
                  <a:pt x="0" y="589534"/>
                </a:moveTo>
                <a:lnTo>
                  <a:pt x="281051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30046" y="959865"/>
            <a:ext cx="145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27045" y="834974"/>
            <a:ext cx="1524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92604" y="1503934"/>
            <a:ext cx="151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0804" y="2614040"/>
            <a:ext cx="146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42842" y="2705480"/>
            <a:ext cx="98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60703" y="1284732"/>
            <a:ext cx="201168" cy="1996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224533" y="1448561"/>
            <a:ext cx="552450" cy="439420"/>
          </a:xfrm>
          <a:custGeom>
            <a:avLst/>
            <a:gdLst/>
            <a:ahLst/>
            <a:cxnLst/>
            <a:rect l="l" t="t" r="r" b="b"/>
            <a:pathLst>
              <a:path w="552450" h="439419">
                <a:moveTo>
                  <a:pt x="0" y="0"/>
                </a:moveTo>
                <a:lnTo>
                  <a:pt x="552322" y="43942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933571" y="1638427"/>
            <a:ext cx="158750" cy="556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005">
              <a:lnSpc>
                <a:spcPts val="197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210"/>
              </a:lnSpc>
            </a:pP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61435" y="974216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28364" y="741934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137200" y="825219"/>
            <a:ext cx="3684904" cy="2239010"/>
          </a:xfrm>
          <a:custGeom>
            <a:avLst/>
            <a:gdLst/>
            <a:ahLst/>
            <a:cxnLst/>
            <a:rect l="l" t="t" r="r" b="b"/>
            <a:pathLst>
              <a:path w="3684904" h="2239010">
                <a:moveTo>
                  <a:pt x="1741562" y="0"/>
                </a:moveTo>
                <a:lnTo>
                  <a:pt x="1682781" y="368"/>
                </a:lnTo>
                <a:lnTo>
                  <a:pt x="1563943" y="2758"/>
                </a:lnTo>
                <a:lnTo>
                  <a:pt x="1444124" y="7205"/>
                </a:lnTo>
                <a:lnTo>
                  <a:pt x="1324185" y="13532"/>
                </a:lnTo>
                <a:lnTo>
                  <a:pt x="1204989" y="21563"/>
                </a:lnTo>
                <a:lnTo>
                  <a:pt x="1087396" y="31121"/>
                </a:lnTo>
                <a:lnTo>
                  <a:pt x="915901" y="47936"/>
                </a:lnTo>
                <a:lnTo>
                  <a:pt x="806090" y="60539"/>
                </a:lnTo>
                <a:lnTo>
                  <a:pt x="700899" y="74052"/>
                </a:lnTo>
                <a:lnTo>
                  <a:pt x="601191" y="88298"/>
                </a:lnTo>
                <a:lnTo>
                  <a:pt x="507827" y="103100"/>
                </a:lnTo>
                <a:lnTo>
                  <a:pt x="421669" y="118281"/>
                </a:lnTo>
                <a:lnTo>
                  <a:pt x="381561" y="125959"/>
                </a:lnTo>
                <a:lnTo>
                  <a:pt x="343578" y="133666"/>
                </a:lnTo>
                <a:lnTo>
                  <a:pt x="274418" y="149077"/>
                </a:lnTo>
                <a:lnTo>
                  <a:pt x="215049" y="164338"/>
                </a:lnTo>
                <a:lnTo>
                  <a:pt x="137935" y="189990"/>
                </a:lnTo>
                <a:lnTo>
                  <a:pt x="95585" y="209952"/>
                </a:lnTo>
                <a:lnTo>
                  <a:pt x="61710" y="231640"/>
                </a:lnTo>
                <a:lnTo>
                  <a:pt x="17191" y="279777"/>
                </a:lnTo>
                <a:lnTo>
                  <a:pt x="0" y="333571"/>
                </a:lnTo>
                <a:lnTo>
                  <a:pt x="283" y="362329"/>
                </a:lnTo>
                <a:lnTo>
                  <a:pt x="15871" y="423047"/>
                </a:lnTo>
                <a:lnTo>
                  <a:pt x="47839" y="487343"/>
                </a:lnTo>
                <a:lnTo>
                  <a:pt x="68596" y="520573"/>
                </a:lnTo>
                <a:lnTo>
                  <a:pt x="91806" y="554386"/>
                </a:lnTo>
                <a:lnTo>
                  <a:pt x="116922" y="588677"/>
                </a:lnTo>
                <a:lnTo>
                  <a:pt x="143395" y="623343"/>
                </a:lnTo>
                <a:lnTo>
                  <a:pt x="198225" y="693384"/>
                </a:lnTo>
                <a:lnTo>
                  <a:pt x="225487" y="728551"/>
                </a:lnTo>
                <a:lnTo>
                  <a:pt x="251917" y="763677"/>
                </a:lnTo>
                <a:lnTo>
                  <a:pt x="296870" y="821270"/>
                </a:lnTo>
                <a:lnTo>
                  <a:pt x="322026" y="851067"/>
                </a:lnTo>
                <a:lnTo>
                  <a:pt x="348915" y="881457"/>
                </a:lnTo>
                <a:lnTo>
                  <a:pt x="377497" y="912382"/>
                </a:lnTo>
                <a:lnTo>
                  <a:pt x="407732" y="943785"/>
                </a:lnTo>
                <a:lnTo>
                  <a:pt x="439579" y="975611"/>
                </a:lnTo>
                <a:lnTo>
                  <a:pt x="472999" y="1007802"/>
                </a:lnTo>
                <a:lnTo>
                  <a:pt x="507952" y="1040302"/>
                </a:lnTo>
                <a:lnTo>
                  <a:pt x="544397" y="1073053"/>
                </a:lnTo>
                <a:lnTo>
                  <a:pt x="582294" y="1106000"/>
                </a:lnTo>
                <a:lnTo>
                  <a:pt x="621603" y="1139085"/>
                </a:lnTo>
                <a:lnTo>
                  <a:pt x="662285" y="1172253"/>
                </a:lnTo>
                <a:lnTo>
                  <a:pt x="704298" y="1205446"/>
                </a:lnTo>
                <a:lnTo>
                  <a:pt x="747604" y="1238607"/>
                </a:lnTo>
                <a:lnTo>
                  <a:pt x="792161" y="1271681"/>
                </a:lnTo>
                <a:lnTo>
                  <a:pt x="837930" y="1304609"/>
                </a:lnTo>
                <a:lnTo>
                  <a:pt x="884871" y="1337337"/>
                </a:lnTo>
                <a:lnTo>
                  <a:pt x="932944" y="1369806"/>
                </a:lnTo>
                <a:lnTo>
                  <a:pt x="982108" y="1401961"/>
                </a:lnTo>
                <a:lnTo>
                  <a:pt x="1032323" y="1433744"/>
                </a:lnTo>
                <a:lnTo>
                  <a:pt x="1083550" y="1465099"/>
                </a:lnTo>
                <a:lnTo>
                  <a:pt x="1135748" y="1495970"/>
                </a:lnTo>
                <a:lnTo>
                  <a:pt x="1188877" y="1526299"/>
                </a:lnTo>
                <a:lnTo>
                  <a:pt x="1485696" y="1687479"/>
                </a:lnTo>
                <a:lnTo>
                  <a:pt x="1720806" y="1811714"/>
                </a:lnTo>
                <a:lnTo>
                  <a:pt x="1870744" y="1887758"/>
                </a:lnTo>
                <a:lnTo>
                  <a:pt x="1972783" y="1937619"/>
                </a:lnTo>
                <a:lnTo>
                  <a:pt x="2075582" y="1985993"/>
                </a:lnTo>
                <a:lnTo>
                  <a:pt x="2127024" y="2009404"/>
                </a:lnTo>
                <a:lnTo>
                  <a:pt x="2178365" y="2032180"/>
                </a:lnTo>
                <a:lnTo>
                  <a:pt x="2229508" y="2054234"/>
                </a:lnTo>
                <a:lnTo>
                  <a:pt x="2280355" y="2075479"/>
                </a:lnTo>
                <a:lnTo>
                  <a:pt x="2330811" y="2095825"/>
                </a:lnTo>
                <a:lnTo>
                  <a:pt x="2380778" y="2115186"/>
                </a:lnTo>
                <a:lnTo>
                  <a:pt x="2430159" y="2133475"/>
                </a:lnTo>
                <a:lnTo>
                  <a:pt x="2478857" y="2150603"/>
                </a:lnTo>
                <a:lnTo>
                  <a:pt x="2526775" y="2166482"/>
                </a:lnTo>
                <a:lnTo>
                  <a:pt x="2573816" y="2181026"/>
                </a:lnTo>
                <a:lnTo>
                  <a:pt x="2619884" y="2194146"/>
                </a:lnTo>
                <a:lnTo>
                  <a:pt x="2664880" y="2205755"/>
                </a:lnTo>
                <a:lnTo>
                  <a:pt x="2708709" y="2215765"/>
                </a:lnTo>
                <a:lnTo>
                  <a:pt x="2751274" y="2224089"/>
                </a:lnTo>
                <a:lnTo>
                  <a:pt x="2792476" y="2230638"/>
                </a:lnTo>
                <a:lnTo>
                  <a:pt x="2832220" y="2235325"/>
                </a:lnTo>
                <a:lnTo>
                  <a:pt x="2870408" y="2238063"/>
                </a:lnTo>
                <a:lnTo>
                  <a:pt x="2906944" y="2238763"/>
                </a:lnTo>
                <a:lnTo>
                  <a:pt x="2941730" y="2237339"/>
                </a:lnTo>
                <a:lnTo>
                  <a:pt x="3015063" y="2225821"/>
                </a:lnTo>
                <a:lnTo>
                  <a:pt x="3055152" y="2214389"/>
                </a:lnTo>
                <a:lnTo>
                  <a:pt x="3094845" y="2199589"/>
                </a:lnTo>
                <a:lnTo>
                  <a:pt x="3134047" y="2181603"/>
                </a:lnTo>
                <a:lnTo>
                  <a:pt x="3172665" y="2160614"/>
                </a:lnTo>
                <a:lnTo>
                  <a:pt x="3210604" y="2136803"/>
                </a:lnTo>
                <a:lnTo>
                  <a:pt x="3247771" y="2110354"/>
                </a:lnTo>
                <a:lnTo>
                  <a:pt x="3284072" y="2081448"/>
                </a:lnTo>
                <a:lnTo>
                  <a:pt x="3319412" y="2050269"/>
                </a:lnTo>
                <a:lnTo>
                  <a:pt x="3353699" y="2016998"/>
                </a:lnTo>
                <a:lnTo>
                  <a:pt x="3386838" y="1981817"/>
                </a:lnTo>
                <a:lnTo>
                  <a:pt x="3418735" y="1944910"/>
                </a:lnTo>
                <a:lnTo>
                  <a:pt x="3449297" y="1906458"/>
                </a:lnTo>
                <a:lnTo>
                  <a:pt x="3478429" y="1866645"/>
                </a:lnTo>
                <a:lnTo>
                  <a:pt x="3506038" y="1825651"/>
                </a:lnTo>
                <a:lnTo>
                  <a:pt x="3532030" y="1783660"/>
                </a:lnTo>
                <a:lnTo>
                  <a:pt x="3556310" y="1740854"/>
                </a:lnTo>
                <a:lnTo>
                  <a:pt x="3578786" y="1697416"/>
                </a:lnTo>
                <a:lnTo>
                  <a:pt x="3599364" y="1653527"/>
                </a:lnTo>
                <a:lnTo>
                  <a:pt x="3617948" y="1609370"/>
                </a:lnTo>
                <a:lnTo>
                  <a:pt x="3634446" y="1565128"/>
                </a:lnTo>
                <a:lnTo>
                  <a:pt x="3648764" y="1520982"/>
                </a:lnTo>
                <a:lnTo>
                  <a:pt x="3660808" y="1477116"/>
                </a:lnTo>
                <a:lnTo>
                  <a:pt x="3670483" y="1433712"/>
                </a:lnTo>
                <a:lnTo>
                  <a:pt x="3677697" y="1390951"/>
                </a:lnTo>
                <a:lnTo>
                  <a:pt x="3682355" y="1349017"/>
                </a:lnTo>
                <a:lnTo>
                  <a:pt x="3684363" y="1308091"/>
                </a:lnTo>
                <a:lnTo>
                  <a:pt x="3683628" y="1268357"/>
                </a:lnTo>
                <a:lnTo>
                  <a:pt x="3680055" y="1229996"/>
                </a:lnTo>
                <a:lnTo>
                  <a:pt x="3665639" y="1161832"/>
                </a:lnTo>
                <a:lnTo>
                  <a:pt x="3643586" y="1096131"/>
                </a:lnTo>
                <a:lnTo>
                  <a:pt x="3613577" y="1027056"/>
                </a:lnTo>
                <a:lnTo>
                  <a:pt x="3595721" y="991479"/>
                </a:lnTo>
                <a:lnTo>
                  <a:pt x="3576033" y="955328"/>
                </a:lnTo>
                <a:lnTo>
                  <a:pt x="3554567" y="918695"/>
                </a:lnTo>
                <a:lnTo>
                  <a:pt x="3531374" y="881668"/>
                </a:lnTo>
                <a:lnTo>
                  <a:pt x="3506508" y="844339"/>
                </a:lnTo>
                <a:lnTo>
                  <a:pt x="3480021" y="806798"/>
                </a:lnTo>
                <a:lnTo>
                  <a:pt x="3451966" y="769134"/>
                </a:lnTo>
                <a:lnTo>
                  <a:pt x="3422395" y="731438"/>
                </a:lnTo>
                <a:lnTo>
                  <a:pt x="3391361" y="693801"/>
                </a:lnTo>
                <a:lnTo>
                  <a:pt x="3358916" y="656311"/>
                </a:lnTo>
                <a:lnTo>
                  <a:pt x="3325113" y="619060"/>
                </a:lnTo>
                <a:lnTo>
                  <a:pt x="3290004" y="582137"/>
                </a:lnTo>
                <a:lnTo>
                  <a:pt x="3253643" y="545633"/>
                </a:lnTo>
                <a:lnTo>
                  <a:pt x="3216081" y="509637"/>
                </a:lnTo>
                <a:lnTo>
                  <a:pt x="3177371" y="474241"/>
                </a:lnTo>
                <a:lnTo>
                  <a:pt x="3137566" y="439533"/>
                </a:lnTo>
                <a:lnTo>
                  <a:pt x="3096718" y="405605"/>
                </a:lnTo>
                <a:lnTo>
                  <a:pt x="3054881" y="372547"/>
                </a:lnTo>
                <a:lnTo>
                  <a:pt x="3012105" y="340448"/>
                </a:lnTo>
                <a:lnTo>
                  <a:pt x="2968445" y="309399"/>
                </a:lnTo>
                <a:lnTo>
                  <a:pt x="2923953" y="279490"/>
                </a:lnTo>
                <a:lnTo>
                  <a:pt x="2878680" y="250810"/>
                </a:lnTo>
                <a:lnTo>
                  <a:pt x="2832681" y="223452"/>
                </a:lnTo>
                <a:lnTo>
                  <a:pt x="2786006" y="197503"/>
                </a:lnTo>
                <a:lnTo>
                  <a:pt x="2738710" y="173055"/>
                </a:lnTo>
                <a:lnTo>
                  <a:pt x="2690844" y="150198"/>
                </a:lnTo>
                <a:lnTo>
                  <a:pt x="2642461" y="129022"/>
                </a:lnTo>
                <a:lnTo>
                  <a:pt x="2593614" y="109617"/>
                </a:lnTo>
                <a:lnTo>
                  <a:pt x="2544355" y="92073"/>
                </a:lnTo>
                <a:lnTo>
                  <a:pt x="2494737" y="76480"/>
                </a:lnTo>
                <a:lnTo>
                  <a:pt x="2455794" y="65825"/>
                </a:lnTo>
                <a:lnTo>
                  <a:pt x="2414775" y="56060"/>
                </a:lnTo>
                <a:lnTo>
                  <a:pt x="2371787" y="47161"/>
                </a:lnTo>
                <a:lnTo>
                  <a:pt x="2326938" y="39108"/>
                </a:lnTo>
                <a:lnTo>
                  <a:pt x="2280335" y="31878"/>
                </a:lnTo>
                <a:lnTo>
                  <a:pt x="2232086" y="25450"/>
                </a:lnTo>
                <a:lnTo>
                  <a:pt x="2182300" y="19800"/>
                </a:lnTo>
                <a:lnTo>
                  <a:pt x="2131083" y="14907"/>
                </a:lnTo>
                <a:lnTo>
                  <a:pt x="2078543" y="10749"/>
                </a:lnTo>
                <a:lnTo>
                  <a:pt x="2024788" y="7304"/>
                </a:lnTo>
                <a:lnTo>
                  <a:pt x="1969926" y="4550"/>
                </a:lnTo>
                <a:lnTo>
                  <a:pt x="1914065" y="2465"/>
                </a:lnTo>
                <a:lnTo>
                  <a:pt x="1857312" y="1026"/>
                </a:lnTo>
                <a:lnTo>
                  <a:pt x="1799776" y="211"/>
                </a:lnTo>
                <a:lnTo>
                  <a:pt x="1741562" y="0"/>
                </a:lnTo>
                <a:close/>
              </a:path>
            </a:pathLst>
          </a:custGeom>
          <a:solidFill>
            <a:srgbClr val="DDF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137200" y="825219"/>
            <a:ext cx="3684904" cy="2239010"/>
          </a:xfrm>
          <a:custGeom>
            <a:avLst/>
            <a:gdLst/>
            <a:ahLst/>
            <a:cxnLst/>
            <a:rect l="l" t="t" r="r" b="b"/>
            <a:pathLst>
              <a:path w="3684904" h="2239010">
                <a:moveTo>
                  <a:pt x="189306" y="171857"/>
                </a:moveTo>
                <a:lnTo>
                  <a:pt x="243456" y="156737"/>
                </a:lnTo>
                <a:lnTo>
                  <a:pt x="307828" y="141379"/>
                </a:lnTo>
                <a:lnTo>
                  <a:pt x="381561" y="125959"/>
                </a:lnTo>
                <a:lnTo>
                  <a:pt x="421669" y="118281"/>
                </a:lnTo>
                <a:lnTo>
                  <a:pt x="463793" y="110654"/>
                </a:lnTo>
                <a:lnTo>
                  <a:pt x="507827" y="103100"/>
                </a:lnTo>
                <a:lnTo>
                  <a:pt x="553662" y="95640"/>
                </a:lnTo>
                <a:lnTo>
                  <a:pt x="601191" y="88298"/>
                </a:lnTo>
                <a:lnTo>
                  <a:pt x="650306" y="81095"/>
                </a:lnTo>
                <a:lnTo>
                  <a:pt x="700899" y="74052"/>
                </a:lnTo>
                <a:lnTo>
                  <a:pt x="752863" y="67193"/>
                </a:lnTo>
                <a:lnTo>
                  <a:pt x="806090" y="60539"/>
                </a:lnTo>
                <a:lnTo>
                  <a:pt x="860472" y="54113"/>
                </a:lnTo>
                <a:lnTo>
                  <a:pt x="915901" y="47936"/>
                </a:lnTo>
                <a:lnTo>
                  <a:pt x="972270" y="42030"/>
                </a:lnTo>
                <a:lnTo>
                  <a:pt x="1029471" y="36418"/>
                </a:lnTo>
                <a:lnTo>
                  <a:pt x="1087396" y="31121"/>
                </a:lnTo>
                <a:lnTo>
                  <a:pt x="1145938" y="26162"/>
                </a:lnTo>
                <a:lnTo>
                  <a:pt x="1204989" y="21563"/>
                </a:lnTo>
                <a:lnTo>
                  <a:pt x="1264440" y="17346"/>
                </a:lnTo>
                <a:lnTo>
                  <a:pt x="1324185" y="13532"/>
                </a:lnTo>
                <a:lnTo>
                  <a:pt x="1384115" y="10145"/>
                </a:lnTo>
                <a:lnTo>
                  <a:pt x="1444124" y="7205"/>
                </a:lnTo>
                <a:lnTo>
                  <a:pt x="1504102" y="4735"/>
                </a:lnTo>
                <a:lnTo>
                  <a:pt x="1563943" y="2758"/>
                </a:lnTo>
                <a:lnTo>
                  <a:pt x="1623538" y="1295"/>
                </a:lnTo>
                <a:lnTo>
                  <a:pt x="1682781" y="368"/>
                </a:lnTo>
                <a:lnTo>
                  <a:pt x="1741562" y="0"/>
                </a:lnTo>
                <a:lnTo>
                  <a:pt x="1799776" y="211"/>
                </a:lnTo>
                <a:lnTo>
                  <a:pt x="1857312" y="1026"/>
                </a:lnTo>
                <a:lnTo>
                  <a:pt x="1914065" y="2465"/>
                </a:lnTo>
                <a:lnTo>
                  <a:pt x="1969926" y="4550"/>
                </a:lnTo>
                <a:lnTo>
                  <a:pt x="2024788" y="7304"/>
                </a:lnTo>
                <a:lnTo>
                  <a:pt x="2078543" y="10749"/>
                </a:lnTo>
                <a:lnTo>
                  <a:pt x="2131083" y="14907"/>
                </a:lnTo>
                <a:lnTo>
                  <a:pt x="2182300" y="19800"/>
                </a:lnTo>
                <a:lnTo>
                  <a:pt x="2232086" y="25450"/>
                </a:lnTo>
                <a:lnTo>
                  <a:pt x="2280335" y="31878"/>
                </a:lnTo>
                <a:lnTo>
                  <a:pt x="2326938" y="39108"/>
                </a:lnTo>
                <a:lnTo>
                  <a:pt x="2371787" y="47161"/>
                </a:lnTo>
                <a:lnTo>
                  <a:pt x="2414775" y="56060"/>
                </a:lnTo>
                <a:lnTo>
                  <a:pt x="2455794" y="65825"/>
                </a:lnTo>
                <a:lnTo>
                  <a:pt x="2494737" y="76480"/>
                </a:lnTo>
                <a:lnTo>
                  <a:pt x="2544355" y="92073"/>
                </a:lnTo>
                <a:lnTo>
                  <a:pt x="2593614" y="109617"/>
                </a:lnTo>
                <a:lnTo>
                  <a:pt x="2642461" y="129022"/>
                </a:lnTo>
                <a:lnTo>
                  <a:pt x="2690844" y="150198"/>
                </a:lnTo>
                <a:lnTo>
                  <a:pt x="2738710" y="173055"/>
                </a:lnTo>
                <a:lnTo>
                  <a:pt x="2786006" y="197503"/>
                </a:lnTo>
                <a:lnTo>
                  <a:pt x="2832681" y="223452"/>
                </a:lnTo>
                <a:lnTo>
                  <a:pt x="2878680" y="250810"/>
                </a:lnTo>
                <a:lnTo>
                  <a:pt x="2923953" y="279490"/>
                </a:lnTo>
                <a:lnTo>
                  <a:pt x="2968445" y="309399"/>
                </a:lnTo>
                <a:lnTo>
                  <a:pt x="3012105" y="340448"/>
                </a:lnTo>
                <a:lnTo>
                  <a:pt x="3054881" y="372547"/>
                </a:lnTo>
                <a:lnTo>
                  <a:pt x="3096718" y="405605"/>
                </a:lnTo>
                <a:lnTo>
                  <a:pt x="3137566" y="439533"/>
                </a:lnTo>
                <a:lnTo>
                  <a:pt x="3177371" y="474241"/>
                </a:lnTo>
                <a:lnTo>
                  <a:pt x="3216081" y="509637"/>
                </a:lnTo>
                <a:lnTo>
                  <a:pt x="3253643" y="545633"/>
                </a:lnTo>
                <a:lnTo>
                  <a:pt x="3290004" y="582137"/>
                </a:lnTo>
                <a:lnTo>
                  <a:pt x="3325113" y="619060"/>
                </a:lnTo>
                <a:lnTo>
                  <a:pt x="3358916" y="656311"/>
                </a:lnTo>
                <a:lnTo>
                  <a:pt x="3391361" y="693801"/>
                </a:lnTo>
                <a:lnTo>
                  <a:pt x="3422395" y="731438"/>
                </a:lnTo>
                <a:lnTo>
                  <a:pt x="3451966" y="769134"/>
                </a:lnTo>
                <a:lnTo>
                  <a:pt x="3480021" y="806798"/>
                </a:lnTo>
                <a:lnTo>
                  <a:pt x="3506508" y="844339"/>
                </a:lnTo>
                <a:lnTo>
                  <a:pt x="3531374" y="881668"/>
                </a:lnTo>
                <a:lnTo>
                  <a:pt x="3554567" y="918695"/>
                </a:lnTo>
                <a:lnTo>
                  <a:pt x="3576033" y="955328"/>
                </a:lnTo>
                <a:lnTo>
                  <a:pt x="3595721" y="991479"/>
                </a:lnTo>
                <a:lnTo>
                  <a:pt x="3613577" y="1027056"/>
                </a:lnTo>
                <a:lnTo>
                  <a:pt x="3629550" y="1061970"/>
                </a:lnTo>
                <a:lnTo>
                  <a:pt x="3655633" y="1129448"/>
                </a:lnTo>
                <a:lnTo>
                  <a:pt x="3673551" y="1193191"/>
                </a:lnTo>
                <a:lnTo>
                  <a:pt x="3683628" y="1268357"/>
                </a:lnTo>
                <a:lnTo>
                  <a:pt x="3684363" y="1308091"/>
                </a:lnTo>
                <a:lnTo>
                  <a:pt x="3682355" y="1349017"/>
                </a:lnTo>
                <a:lnTo>
                  <a:pt x="3677697" y="1390951"/>
                </a:lnTo>
                <a:lnTo>
                  <a:pt x="3670483" y="1433712"/>
                </a:lnTo>
                <a:lnTo>
                  <a:pt x="3660808" y="1477116"/>
                </a:lnTo>
                <a:lnTo>
                  <a:pt x="3648764" y="1520982"/>
                </a:lnTo>
                <a:lnTo>
                  <a:pt x="3634446" y="1565128"/>
                </a:lnTo>
                <a:lnTo>
                  <a:pt x="3617948" y="1609370"/>
                </a:lnTo>
                <a:lnTo>
                  <a:pt x="3599364" y="1653527"/>
                </a:lnTo>
                <a:lnTo>
                  <a:pt x="3578786" y="1697416"/>
                </a:lnTo>
                <a:lnTo>
                  <a:pt x="3556310" y="1740854"/>
                </a:lnTo>
                <a:lnTo>
                  <a:pt x="3532030" y="1783660"/>
                </a:lnTo>
                <a:lnTo>
                  <a:pt x="3506038" y="1825651"/>
                </a:lnTo>
                <a:lnTo>
                  <a:pt x="3478429" y="1866645"/>
                </a:lnTo>
                <a:lnTo>
                  <a:pt x="3449297" y="1906458"/>
                </a:lnTo>
                <a:lnTo>
                  <a:pt x="3418735" y="1944910"/>
                </a:lnTo>
                <a:lnTo>
                  <a:pt x="3386838" y="1981817"/>
                </a:lnTo>
                <a:lnTo>
                  <a:pt x="3353699" y="2016998"/>
                </a:lnTo>
                <a:lnTo>
                  <a:pt x="3319412" y="2050269"/>
                </a:lnTo>
                <a:lnTo>
                  <a:pt x="3284072" y="2081448"/>
                </a:lnTo>
                <a:lnTo>
                  <a:pt x="3247771" y="2110354"/>
                </a:lnTo>
                <a:lnTo>
                  <a:pt x="3210604" y="2136803"/>
                </a:lnTo>
                <a:lnTo>
                  <a:pt x="3172665" y="2160614"/>
                </a:lnTo>
                <a:lnTo>
                  <a:pt x="3134047" y="2181603"/>
                </a:lnTo>
                <a:lnTo>
                  <a:pt x="3094845" y="2199589"/>
                </a:lnTo>
                <a:lnTo>
                  <a:pt x="3055152" y="2214389"/>
                </a:lnTo>
                <a:lnTo>
                  <a:pt x="3015063" y="2225821"/>
                </a:lnTo>
                <a:lnTo>
                  <a:pt x="2974670" y="2233702"/>
                </a:lnTo>
                <a:lnTo>
                  <a:pt x="2906944" y="2238763"/>
                </a:lnTo>
                <a:lnTo>
                  <a:pt x="2870408" y="2238063"/>
                </a:lnTo>
                <a:lnTo>
                  <a:pt x="2832220" y="2235325"/>
                </a:lnTo>
                <a:lnTo>
                  <a:pt x="2792476" y="2230638"/>
                </a:lnTo>
                <a:lnTo>
                  <a:pt x="2751274" y="2224089"/>
                </a:lnTo>
                <a:lnTo>
                  <a:pt x="2708709" y="2215765"/>
                </a:lnTo>
                <a:lnTo>
                  <a:pt x="2664880" y="2205755"/>
                </a:lnTo>
                <a:lnTo>
                  <a:pt x="2619884" y="2194146"/>
                </a:lnTo>
                <a:lnTo>
                  <a:pt x="2573816" y="2181026"/>
                </a:lnTo>
                <a:lnTo>
                  <a:pt x="2526775" y="2166482"/>
                </a:lnTo>
                <a:lnTo>
                  <a:pt x="2478857" y="2150603"/>
                </a:lnTo>
                <a:lnTo>
                  <a:pt x="2430159" y="2133475"/>
                </a:lnTo>
                <a:lnTo>
                  <a:pt x="2380778" y="2115186"/>
                </a:lnTo>
                <a:lnTo>
                  <a:pt x="2330811" y="2095825"/>
                </a:lnTo>
                <a:lnTo>
                  <a:pt x="2280355" y="2075479"/>
                </a:lnTo>
                <a:lnTo>
                  <a:pt x="2229508" y="2054234"/>
                </a:lnTo>
                <a:lnTo>
                  <a:pt x="2178365" y="2032180"/>
                </a:lnTo>
                <a:lnTo>
                  <a:pt x="2127024" y="2009404"/>
                </a:lnTo>
                <a:lnTo>
                  <a:pt x="2075582" y="1985993"/>
                </a:lnTo>
                <a:lnTo>
                  <a:pt x="2024136" y="1962036"/>
                </a:lnTo>
                <a:lnTo>
                  <a:pt x="1972783" y="1937619"/>
                </a:lnTo>
                <a:lnTo>
                  <a:pt x="1921620" y="1912830"/>
                </a:lnTo>
                <a:lnTo>
                  <a:pt x="1870744" y="1887758"/>
                </a:lnTo>
                <a:lnTo>
                  <a:pt x="1820252" y="1862489"/>
                </a:lnTo>
                <a:lnTo>
                  <a:pt x="1770240" y="1837112"/>
                </a:lnTo>
                <a:lnTo>
                  <a:pt x="1720806" y="1811714"/>
                </a:lnTo>
                <a:lnTo>
                  <a:pt x="1672047" y="1786383"/>
                </a:lnTo>
                <a:lnTo>
                  <a:pt x="1624059" y="1761206"/>
                </a:lnTo>
                <a:lnTo>
                  <a:pt x="1576940" y="1736271"/>
                </a:lnTo>
                <a:lnTo>
                  <a:pt x="1530787" y="1711666"/>
                </a:lnTo>
                <a:lnTo>
                  <a:pt x="1485696" y="1687479"/>
                </a:lnTo>
                <a:lnTo>
                  <a:pt x="1441765" y="1663797"/>
                </a:lnTo>
                <a:lnTo>
                  <a:pt x="1399091" y="1640707"/>
                </a:lnTo>
                <a:lnTo>
                  <a:pt x="1357770" y="1618298"/>
                </a:lnTo>
                <a:lnTo>
                  <a:pt x="1317899" y="1596657"/>
                </a:lnTo>
                <a:lnTo>
                  <a:pt x="1279576" y="1575872"/>
                </a:lnTo>
                <a:lnTo>
                  <a:pt x="1242898" y="1556030"/>
                </a:lnTo>
                <a:lnTo>
                  <a:pt x="1188877" y="1526299"/>
                </a:lnTo>
                <a:lnTo>
                  <a:pt x="1135748" y="1495970"/>
                </a:lnTo>
                <a:lnTo>
                  <a:pt x="1083550" y="1465099"/>
                </a:lnTo>
                <a:lnTo>
                  <a:pt x="1032323" y="1433744"/>
                </a:lnTo>
                <a:lnTo>
                  <a:pt x="982108" y="1401961"/>
                </a:lnTo>
                <a:lnTo>
                  <a:pt x="932944" y="1369806"/>
                </a:lnTo>
                <a:lnTo>
                  <a:pt x="884871" y="1337337"/>
                </a:lnTo>
                <a:lnTo>
                  <a:pt x="837930" y="1304609"/>
                </a:lnTo>
                <a:lnTo>
                  <a:pt x="792161" y="1271681"/>
                </a:lnTo>
                <a:lnTo>
                  <a:pt x="747604" y="1238607"/>
                </a:lnTo>
                <a:lnTo>
                  <a:pt x="704298" y="1205446"/>
                </a:lnTo>
                <a:lnTo>
                  <a:pt x="662285" y="1172253"/>
                </a:lnTo>
                <a:lnTo>
                  <a:pt x="621603" y="1139085"/>
                </a:lnTo>
                <a:lnTo>
                  <a:pt x="582294" y="1106000"/>
                </a:lnTo>
                <a:lnTo>
                  <a:pt x="544397" y="1073053"/>
                </a:lnTo>
                <a:lnTo>
                  <a:pt x="507952" y="1040302"/>
                </a:lnTo>
                <a:lnTo>
                  <a:pt x="472999" y="1007802"/>
                </a:lnTo>
                <a:lnTo>
                  <a:pt x="439579" y="975611"/>
                </a:lnTo>
                <a:lnTo>
                  <a:pt x="407732" y="943785"/>
                </a:lnTo>
                <a:lnTo>
                  <a:pt x="377497" y="912382"/>
                </a:lnTo>
                <a:lnTo>
                  <a:pt x="348915" y="881457"/>
                </a:lnTo>
                <a:lnTo>
                  <a:pt x="322026" y="851067"/>
                </a:lnTo>
                <a:lnTo>
                  <a:pt x="296870" y="821270"/>
                </a:lnTo>
                <a:lnTo>
                  <a:pt x="251917" y="763677"/>
                </a:lnTo>
                <a:lnTo>
                  <a:pt x="225487" y="728551"/>
                </a:lnTo>
                <a:lnTo>
                  <a:pt x="198225" y="693384"/>
                </a:lnTo>
                <a:lnTo>
                  <a:pt x="170678" y="658280"/>
                </a:lnTo>
                <a:lnTo>
                  <a:pt x="143395" y="623343"/>
                </a:lnTo>
                <a:lnTo>
                  <a:pt x="116922" y="588677"/>
                </a:lnTo>
                <a:lnTo>
                  <a:pt x="91806" y="554386"/>
                </a:lnTo>
                <a:lnTo>
                  <a:pt x="68596" y="520573"/>
                </a:lnTo>
                <a:lnTo>
                  <a:pt x="47839" y="487343"/>
                </a:lnTo>
                <a:lnTo>
                  <a:pt x="15871" y="423047"/>
                </a:lnTo>
                <a:lnTo>
                  <a:pt x="283" y="362329"/>
                </a:lnTo>
                <a:lnTo>
                  <a:pt x="0" y="333571"/>
                </a:lnTo>
                <a:lnTo>
                  <a:pt x="5453" y="306019"/>
                </a:lnTo>
                <a:lnTo>
                  <a:pt x="35761" y="254950"/>
                </a:lnTo>
                <a:lnTo>
                  <a:pt x="95585" y="209952"/>
                </a:lnTo>
                <a:lnTo>
                  <a:pt x="137935" y="189990"/>
                </a:lnTo>
                <a:lnTo>
                  <a:pt x="189306" y="171857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272278" y="1810639"/>
            <a:ext cx="150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95671" y="2299716"/>
            <a:ext cx="281940" cy="399415"/>
          </a:xfrm>
          <a:prstGeom prst="rect">
            <a:avLst/>
          </a:prstGeom>
          <a:solidFill>
            <a:srgbClr val="DBEDF4"/>
          </a:solidFill>
        </p:spPr>
        <p:txBody>
          <a:bodyPr wrap="square" lIns="0" tIns="36830" rIns="0" bIns="0" rtlCol="0" vert="horz">
            <a:spAutoFit/>
          </a:bodyPr>
          <a:lstStyle/>
          <a:p>
            <a:pPr marL="78105">
              <a:lnSpc>
                <a:spcPct val="100000"/>
              </a:lnSpc>
              <a:spcBef>
                <a:spcPts val="290"/>
              </a:spcBef>
            </a:pPr>
            <a:r>
              <a:rPr dirty="0" sz="200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09284" y="985520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40751" y="2451049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87795" y="1911223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533131" y="1143000"/>
            <a:ext cx="199643" cy="1996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37732" y="1871472"/>
            <a:ext cx="199643" cy="1996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247132" y="2557272"/>
            <a:ext cx="199643" cy="1996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218931" y="1840992"/>
            <a:ext cx="199643" cy="1996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810500" y="2557272"/>
            <a:ext cx="199644" cy="1996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410961" y="2035301"/>
            <a:ext cx="863600" cy="558800"/>
          </a:xfrm>
          <a:custGeom>
            <a:avLst/>
            <a:gdLst/>
            <a:ahLst/>
            <a:cxnLst/>
            <a:rect l="l" t="t" r="r" b="b"/>
            <a:pathLst>
              <a:path w="863600" h="558800">
                <a:moveTo>
                  <a:pt x="863346" y="0"/>
                </a:moveTo>
                <a:lnTo>
                  <a:pt x="0" y="558546"/>
                </a:lnTo>
              </a:path>
            </a:pathLst>
          </a:custGeom>
          <a:ln w="19812">
            <a:solidFill>
              <a:srgbClr val="0000C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346191" y="1424939"/>
            <a:ext cx="241300" cy="1141730"/>
          </a:xfrm>
          <a:custGeom>
            <a:avLst/>
            <a:gdLst/>
            <a:ahLst/>
            <a:cxnLst/>
            <a:rect l="l" t="t" r="r" b="b"/>
            <a:pathLst>
              <a:path w="241300" h="1141730">
                <a:moveTo>
                  <a:pt x="241173" y="0"/>
                </a:moveTo>
                <a:lnTo>
                  <a:pt x="0" y="1141730"/>
                </a:lnTo>
              </a:path>
            </a:pathLst>
          </a:custGeom>
          <a:ln w="609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741670" y="1242822"/>
            <a:ext cx="1801495" cy="119380"/>
          </a:xfrm>
          <a:custGeom>
            <a:avLst/>
            <a:gdLst/>
            <a:ahLst/>
            <a:cxnLst/>
            <a:rect l="l" t="t" r="r" b="b"/>
            <a:pathLst>
              <a:path w="1801495" h="119380">
                <a:moveTo>
                  <a:pt x="0" y="118872"/>
                </a:moveTo>
                <a:lnTo>
                  <a:pt x="180124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696961" y="1306830"/>
            <a:ext cx="558800" cy="570230"/>
          </a:xfrm>
          <a:custGeom>
            <a:avLst/>
            <a:gdLst/>
            <a:ahLst/>
            <a:cxnLst/>
            <a:rect l="l" t="t" r="r" b="b"/>
            <a:pathLst>
              <a:path w="558800" h="570230">
                <a:moveTo>
                  <a:pt x="558546" y="57023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974330" y="2004822"/>
            <a:ext cx="281305" cy="589915"/>
          </a:xfrm>
          <a:custGeom>
            <a:avLst/>
            <a:gdLst/>
            <a:ahLst/>
            <a:cxnLst/>
            <a:rect l="l" t="t" r="r" b="b"/>
            <a:pathLst>
              <a:path w="281304" h="589914">
                <a:moveTo>
                  <a:pt x="0" y="589533"/>
                </a:moveTo>
                <a:lnTo>
                  <a:pt x="2810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5427090" y="980694"/>
            <a:ext cx="145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24368" y="855979"/>
            <a:ext cx="151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289675" y="1524761"/>
            <a:ext cx="151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088128" y="2634741"/>
            <a:ext cx="146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939785" y="2726182"/>
            <a:ext cx="98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558028" y="1304544"/>
            <a:ext cx="199643" cy="2011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721858" y="1468374"/>
            <a:ext cx="552450" cy="439420"/>
          </a:xfrm>
          <a:custGeom>
            <a:avLst/>
            <a:gdLst/>
            <a:ahLst/>
            <a:cxnLst/>
            <a:rect l="l" t="t" r="r" b="b"/>
            <a:pathLst>
              <a:path w="552450" h="439419">
                <a:moveTo>
                  <a:pt x="0" y="0"/>
                </a:moveTo>
                <a:lnTo>
                  <a:pt x="552322" y="43942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8430514" y="1659128"/>
            <a:ext cx="158750" cy="556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005">
              <a:lnSpc>
                <a:spcPts val="197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210"/>
              </a:lnSpc>
            </a:pP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858506" y="994918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425433" y="762761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01767" y="3925035"/>
            <a:ext cx="3683000" cy="2239010"/>
          </a:xfrm>
          <a:custGeom>
            <a:avLst/>
            <a:gdLst/>
            <a:ahLst/>
            <a:cxnLst/>
            <a:rect l="l" t="t" r="r" b="b"/>
            <a:pathLst>
              <a:path w="3683000" h="2239010">
                <a:moveTo>
                  <a:pt x="1740881" y="0"/>
                </a:moveTo>
                <a:lnTo>
                  <a:pt x="1682125" y="368"/>
                </a:lnTo>
                <a:lnTo>
                  <a:pt x="1563337" y="2758"/>
                </a:lnTo>
                <a:lnTo>
                  <a:pt x="1443568" y="7205"/>
                </a:lnTo>
                <a:lnTo>
                  <a:pt x="1323680" y="13532"/>
                </a:lnTo>
                <a:lnTo>
                  <a:pt x="1204533" y="21563"/>
                </a:lnTo>
                <a:lnTo>
                  <a:pt x="1086990" y="31121"/>
                </a:lnTo>
                <a:lnTo>
                  <a:pt x="915565" y="47936"/>
                </a:lnTo>
                <a:lnTo>
                  <a:pt x="805797" y="60539"/>
                </a:lnTo>
                <a:lnTo>
                  <a:pt x="700648" y="74052"/>
                </a:lnTo>
                <a:lnTo>
                  <a:pt x="600979" y="88298"/>
                </a:lnTo>
                <a:lnTo>
                  <a:pt x="507650" y="103100"/>
                </a:lnTo>
                <a:lnTo>
                  <a:pt x="421524" y="118281"/>
                </a:lnTo>
                <a:lnTo>
                  <a:pt x="381431" y="125959"/>
                </a:lnTo>
                <a:lnTo>
                  <a:pt x="343462" y="133666"/>
                </a:lnTo>
                <a:lnTo>
                  <a:pt x="274325" y="149077"/>
                </a:lnTo>
                <a:lnTo>
                  <a:pt x="214975" y="164338"/>
                </a:lnTo>
                <a:lnTo>
                  <a:pt x="137882" y="189990"/>
                </a:lnTo>
                <a:lnTo>
                  <a:pt x="95545" y="209952"/>
                </a:lnTo>
                <a:lnTo>
                  <a:pt x="61681" y="231640"/>
                </a:lnTo>
                <a:lnTo>
                  <a:pt x="17180" y="279777"/>
                </a:lnTo>
                <a:lnTo>
                  <a:pt x="0" y="333571"/>
                </a:lnTo>
                <a:lnTo>
                  <a:pt x="286" y="362329"/>
                </a:lnTo>
                <a:lnTo>
                  <a:pt x="15874" y="423047"/>
                </a:lnTo>
                <a:lnTo>
                  <a:pt x="47834" y="487343"/>
                </a:lnTo>
                <a:lnTo>
                  <a:pt x="68585" y="520573"/>
                </a:lnTo>
                <a:lnTo>
                  <a:pt x="91786" y="554386"/>
                </a:lnTo>
                <a:lnTo>
                  <a:pt x="116890" y="588677"/>
                </a:lnTo>
                <a:lnTo>
                  <a:pt x="143350" y="623343"/>
                </a:lnTo>
                <a:lnTo>
                  <a:pt x="198148" y="693384"/>
                </a:lnTo>
                <a:lnTo>
                  <a:pt x="225390" y="728551"/>
                </a:lnTo>
                <a:lnTo>
                  <a:pt x="251799" y="763677"/>
                </a:lnTo>
                <a:lnTo>
                  <a:pt x="296744" y="821270"/>
                </a:lnTo>
                <a:lnTo>
                  <a:pt x="321896" y="851067"/>
                </a:lnTo>
                <a:lnTo>
                  <a:pt x="348779" y="881457"/>
                </a:lnTo>
                <a:lnTo>
                  <a:pt x="377354" y="912382"/>
                </a:lnTo>
                <a:lnTo>
                  <a:pt x="407582" y="943785"/>
                </a:lnTo>
                <a:lnTo>
                  <a:pt x="439421" y="975611"/>
                </a:lnTo>
                <a:lnTo>
                  <a:pt x="472831" y="1007802"/>
                </a:lnTo>
                <a:lnTo>
                  <a:pt x="507773" y="1040302"/>
                </a:lnTo>
                <a:lnTo>
                  <a:pt x="544207" y="1073053"/>
                </a:lnTo>
                <a:lnTo>
                  <a:pt x="582092" y="1106000"/>
                </a:lnTo>
                <a:lnTo>
                  <a:pt x="621388" y="1139085"/>
                </a:lnTo>
                <a:lnTo>
                  <a:pt x="662055" y="1172253"/>
                </a:lnTo>
                <a:lnTo>
                  <a:pt x="704053" y="1205446"/>
                </a:lnTo>
                <a:lnTo>
                  <a:pt x="747341" y="1238607"/>
                </a:lnTo>
                <a:lnTo>
                  <a:pt x="791881" y="1271681"/>
                </a:lnTo>
                <a:lnTo>
                  <a:pt x="837631" y="1304609"/>
                </a:lnTo>
                <a:lnTo>
                  <a:pt x="884551" y="1337337"/>
                </a:lnTo>
                <a:lnTo>
                  <a:pt x="932602" y="1369806"/>
                </a:lnTo>
                <a:lnTo>
                  <a:pt x="981744" y="1401961"/>
                </a:lnTo>
                <a:lnTo>
                  <a:pt x="1031935" y="1433744"/>
                </a:lnTo>
                <a:lnTo>
                  <a:pt x="1083136" y="1465099"/>
                </a:lnTo>
                <a:lnTo>
                  <a:pt x="1135307" y="1495970"/>
                </a:lnTo>
                <a:lnTo>
                  <a:pt x="1188408" y="1526299"/>
                </a:lnTo>
                <a:lnTo>
                  <a:pt x="1485120" y="1687465"/>
                </a:lnTo>
                <a:lnTo>
                  <a:pt x="1720142" y="1811695"/>
                </a:lnTo>
                <a:lnTo>
                  <a:pt x="1870020" y="1887737"/>
                </a:lnTo>
                <a:lnTo>
                  <a:pt x="1972017" y="1937598"/>
                </a:lnTo>
                <a:lnTo>
                  <a:pt x="2074772" y="1985972"/>
                </a:lnTo>
                <a:lnTo>
                  <a:pt x="2126192" y="2009384"/>
                </a:lnTo>
                <a:lnTo>
                  <a:pt x="2177510" y="2032160"/>
                </a:lnTo>
                <a:lnTo>
                  <a:pt x="2228630" y="2054214"/>
                </a:lnTo>
                <a:lnTo>
                  <a:pt x="2279454" y="2075459"/>
                </a:lnTo>
                <a:lnTo>
                  <a:pt x="2329887" y="2095806"/>
                </a:lnTo>
                <a:lnTo>
                  <a:pt x="2379830" y="2115168"/>
                </a:lnTo>
                <a:lnTo>
                  <a:pt x="2429188" y="2133457"/>
                </a:lnTo>
                <a:lnTo>
                  <a:pt x="2477862" y="2150585"/>
                </a:lnTo>
                <a:lnTo>
                  <a:pt x="2525757" y="2166466"/>
                </a:lnTo>
                <a:lnTo>
                  <a:pt x="2572775" y="2181010"/>
                </a:lnTo>
                <a:lnTo>
                  <a:pt x="2618819" y="2194131"/>
                </a:lnTo>
                <a:lnTo>
                  <a:pt x="2663793" y="2205740"/>
                </a:lnTo>
                <a:lnTo>
                  <a:pt x="2707599" y="2215751"/>
                </a:lnTo>
                <a:lnTo>
                  <a:pt x="2750141" y="2224075"/>
                </a:lnTo>
                <a:lnTo>
                  <a:pt x="2791321" y="2230624"/>
                </a:lnTo>
                <a:lnTo>
                  <a:pt x="2831043" y="2235312"/>
                </a:lnTo>
                <a:lnTo>
                  <a:pt x="2869210" y="2238050"/>
                </a:lnTo>
                <a:lnTo>
                  <a:pt x="2905724" y="2238751"/>
                </a:lnTo>
                <a:lnTo>
                  <a:pt x="2940490" y="2237326"/>
                </a:lnTo>
                <a:lnTo>
                  <a:pt x="3013789" y="2225808"/>
                </a:lnTo>
                <a:lnTo>
                  <a:pt x="3053866" y="2214376"/>
                </a:lnTo>
                <a:lnTo>
                  <a:pt x="3093546" y="2199576"/>
                </a:lnTo>
                <a:lnTo>
                  <a:pt x="3132736" y="2181591"/>
                </a:lnTo>
                <a:lnTo>
                  <a:pt x="3171341" y="2160602"/>
                </a:lnTo>
                <a:lnTo>
                  <a:pt x="3209268" y="2136792"/>
                </a:lnTo>
                <a:lnTo>
                  <a:pt x="3246423" y="2110343"/>
                </a:lnTo>
                <a:lnTo>
                  <a:pt x="3282712" y="2081438"/>
                </a:lnTo>
                <a:lnTo>
                  <a:pt x="3318040" y="2050259"/>
                </a:lnTo>
                <a:lnTo>
                  <a:pt x="3352316" y="2016988"/>
                </a:lnTo>
                <a:lnTo>
                  <a:pt x="3385443" y="1981808"/>
                </a:lnTo>
                <a:lnTo>
                  <a:pt x="3417330" y="1944902"/>
                </a:lnTo>
                <a:lnTo>
                  <a:pt x="3447881" y="1906451"/>
                </a:lnTo>
                <a:lnTo>
                  <a:pt x="3477003" y="1866638"/>
                </a:lnTo>
                <a:lnTo>
                  <a:pt x="3504602" y="1825645"/>
                </a:lnTo>
                <a:lnTo>
                  <a:pt x="3530585" y="1783654"/>
                </a:lnTo>
                <a:lnTo>
                  <a:pt x="3554857" y="1740849"/>
                </a:lnTo>
                <a:lnTo>
                  <a:pt x="3577324" y="1697411"/>
                </a:lnTo>
                <a:lnTo>
                  <a:pt x="3597894" y="1653523"/>
                </a:lnTo>
                <a:lnTo>
                  <a:pt x="3616471" y="1609367"/>
                </a:lnTo>
                <a:lnTo>
                  <a:pt x="3632962" y="1565125"/>
                </a:lnTo>
                <a:lnTo>
                  <a:pt x="3647274" y="1520980"/>
                </a:lnTo>
                <a:lnTo>
                  <a:pt x="3659312" y="1477115"/>
                </a:lnTo>
                <a:lnTo>
                  <a:pt x="3668983" y="1433710"/>
                </a:lnTo>
                <a:lnTo>
                  <a:pt x="3676192" y="1390950"/>
                </a:lnTo>
                <a:lnTo>
                  <a:pt x="3680846" y="1349016"/>
                </a:lnTo>
                <a:lnTo>
                  <a:pt x="3682852" y="1308091"/>
                </a:lnTo>
                <a:lnTo>
                  <a:pt x="3682114" y="1268357"/>
                </a:lnTo>
                <a:lnTo>
                  <a:pt x="3678540" y="1229996"/>
                </a:lnTo>
                <a:lnTo>
                  <a:pt x="3664125" y="1161832"/>
                </a:lnTo>
                <a:lnTo>
                  <a:pt x="3642076" y="1096131"/>
                </a:lnTo>
                <a:lnTo>
                  <a:pt x="3612077" y="1027056"/>
                </a:lnTo>
                <a:lnTo>
                  <a:pt x="3594227" y="991479"/>
                </a:lnTo>
                <a:lnTo>
                  <a:pt x="3574546" y="955328"/>
                </a:lnTo>
                <a:lnTo>
                  <a:pt x="3553088" y="918695"/>
                </a:lnTo>
                <a:lnTo>
                  <a:pt x="3529905" y="881668"/>
                </a:lnTo>
                <a:lnTo>
                  <a:pt x="3505050" y="844339"/>
                </a:lnTo>
                <a:lnTo>
                  <a:pt x="3478574" y="806798"/>
                </a:lnTo>
                <a:lnTo>
                  <a:pt x="3450531" y="769134"/>
                </a:lnTo>
                <a:lnTo>
                  <a:pt x="3420972" y="731438"/>
                </a:lnTo>
                <a:lnTo>
                  <a:pt x="3389951" y="693801"/>
                </a:lnTo>
                <a:lnTo>
                  <a:pt x="3357521" y="656311"/>
                </a:lnTo>
                <a:lnTo>
                  <a:pt x="3323733" y="619060"/>
                </a:lnTo>
                <a:lnTo>
                  <a:pt x="3288640" y="582137"/>
                </a:lnTo>
                <a:lnTo>
                  <a:pt x="3252295" y="545633"/>
                </a:lnTo>
                <a:lnTo>
                  <a:pt x="3214750" y="509637"/>
                </a:lnTo>
                <a:lnTo>
                  <a:pt x="3176057" y="474241"/>
                </a:lnTo>
                <a:lnTo>
                  <a:pt x="3136271" y="439533"/>
                </a:lnTo>
                <a:lnTo>
                  <a:pt x="3095441" y="405605"/>
                </a:lnTo>
                <a:lnTo>
                  <a:pt x="3053623" y="372547"/>
                </a:lnTo>
                <a:lnTo>
                  <a:pt x="3010867" y="340448"/>
                </a:lnTo>
                <a:lnTo>
                  <a:pt x="2967226" y="309399"/>
                </a:lnTo>
                <a:lnTo>
                  <a:pt x="2922754" y="279490"/>
                </a:lnTo>
                <a:lnTo>
                  <a:pt x="2877502" y="250810"/>
                </a:lnTo>
                <a:lnTo>
                  <a:pt x="2831523" y="223452"/>
                </a:lnTo>
                <a:lnTo>
                  <a:pt x="2784870" y="197503"/>
                </a:lnTo>
                <a:lnTo>
                  <a:pt x="2737595" y="173055"/>
                </a:lnTo>
                <a:lnTo>
                  <a:pt x="2689750" y="150198"/>
                </a:lnTo>
                <a:lnTo>
                  <a:pt x="2641389" y="129022"/>
                </a:lnTo>
                <a:lnTo>
                  <a:pt x="2592564" y="109617"/>
                </a:lnTo>
                <a:lnTo>
                  <a:pt x="2543326" y="92073"/>
                </a:lnTo>
                <a:lnTo>
                  <a:pt x="2493730" y="76480"/>
                </a:lnTo>
                <a:lnTo>
                  <a:pt x="2454804" y="65825"/>
                </a:lnTo>
                <a:lnTo>
                  <a:pt x="2413803" y="56060"/>
                </a:lnTo>
                <a:lnTo>
                  <a:pt x="2370834" y="47161"/>
                </a:lnTo>
                <a:lnTo>
                  <a:pt x="2326004" y="39108"/>
                </a:lnTo>
                <a:lnTo>
                  <a:pt x="2279422" y="31878"/>
                </a:lnTo>
                <a:lnTo>
                  <a:pt x="2231194" y="25450"/>
                </a:lnTo>
                <a:lnTo>
                  <a:pt x="2181429" y="19800"/>
                </a:lnTo>
                <a:lnTo>
                  <a:pt x="2130234" y="14907"/>
                </a:lnTo>
                <a:lnTo>
                  <a:pt x="2077717" y="10749"/>
                </a:lnTo>
                <a:lnTo>
                  <a:pt x="2023985" y="7304"/>
                </a:lnTo>
                <a:lnTo>
                  <a:pt x="1969147" y="4550"/>
                </a:lnTo>
                <a:lnTo>
                  <a:pt x="1913310" y="2465"/>
                </a:lnTo>
                <a:lnTo>
                  <a:pt x="1856582" y="1026"/>
                </a:lnTo>
                <a:lnTo>
                  <a:pt x="1799069" y="211"/>
                </a:lnTo>
                <a:lnTo>
                  <a:pt x="1740881" y="0"/>
                </a:lnTo>
                <a:close/>
              </a:path>
            </a:pathLst>
          </a:custGeom>
          <a:solidFill>
            <a:srgbClr val="DDF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01767" y="3925035"/>
            <a:ext cx="3683000" cy="2239010"/>
          </a:xfrm>
          <a:custGeom>
            <a:avLst/>
            <a:gdLst/>
            <a:ahLst/>
            <a:cxnLst/>
            <a:rect l="l" t="t" r="r" b="b"/>
            <a:pathLst>
              <a:path w="3683000" h="2239010">
                <a:moveTo>
                  <a:pt x="189239" y="171857"/>
                </a:moveTo>
                <a:lnTo>
                  <a:pt x="243373" y="156737"/>
                </a:lnTo>
                <a:lnTo>
                  <a:pt x="307724" y="141379"/>
                </a:lnTo>
                <a:lnTo>
                  <a:pt x="381431" y="125959"/>
                </a:lnTo>
                <a:lnTo>
                  <a:pt x="421524" y="118281"/>
                </a:lnTo>
                <a:lnTo>
                  <a:pt x="463633" y="110654"/>
                </a:lnTo>
                <a:lnTo>
                  <a:pt x="507650" y="103100"/>
                </a:lnTo>
                <a:lnTo>
                  <a:pt x="553468" y="95640"/>
                </a:lnTo>
                <a:lnTo>
                  <a:pt x="600979" y="88298"/>
                </a:lnTo>
                <a:lnTo>
                  <a:pt x="650075" y="81095"/>
                </a:lnTo>
                <a:lnTo>
                  <a:pt x="700648" y="74052"/>
                </a:lnTo>
                <a:lnTo>
                  <a:pt x="752592" y="67193"/>
                </a:lnTo>
                <a:lnTo>
                  <a:pt x="805797" y="60539"/>
                </a:lnTo>
                <a:lnTo>
                  <a:pt x="860158" y="54113"/>
                </a:lnTo>
                <a:lnTo>
                  <a:pt x="915565" y="47936"/>
                </a:lnTo>
                <a:lnTo>
                  <a:pt x="971911" y="42030"/>
                </a:lnTo>
                <a:lnTo>
                  <a:pt x="1029088" y="36418"/>
                </a:lnTo>
                <a:lnTo>
                  <a:pt x="1086990" y="31121"/>
                </a:lnTo>
                <a:lnTo>
                  <a:pt x="1145507" y="26162"/>
                </a:lnTo>
                <a:lnTo>
                  <a:pt x="1204533" y="21563"/>
                </a:lnTo>
                <a:lnTo>
                  <a:pt x="1263960" y="17346"/>
                </a:lnTo>
                <a:lnTo>
                  <a:pt x="1323680" y="13532"/>
                </a:lnTo>
                <a:lnTo>
                  <a:pt x="1383585" y="10145"/>
                </a:lnTo>
                <a:lnTo>
                  <a:pt x="1443568" y="7205"/>
                </a:lnTo>
                <a:lnTo>
                  <a:pt x="1503522" y="4735"/>
                </a:lnTo>
                <a:lnTo>
                  <a:pt x="1563337" y="2758"/>
                </a:lnTo>
                <a:lnTo>
                  <a:pt x="1622907" y="1295"/>
                </a:lnTo>
                <a:lnTo>
                  <a:pt x="1682125" y="368"/>
                </a:lnTo>
                <a:lnTo>
                  <a:pt x="1740881" y="0"/>
                </a:lnTo>
                <a:lnTo>
                  <a:pt x="1799069" y="211"/>
                </a:lnTo>
                <a:lnTo>
                  <a:pt x="1856582" y="1026"/>
                </a:lnTo>
                <a:lnTo>
                  <a:pt x="1913310" y="2465"/>
                </a:lnTo>
                <a:lnTo>
                  <a:pt x="1969147" y="4550"/>
                </a:lnTo>
                <a:lnTo>
                  <a:pt x="2023985" y="7304"/>
                </a:lnTo>
                <a:lnTo>
                  <a:pt x="2077717" y="10749"/>
                </a:lnTo>
                <a:lnTo>
                  <a:pt x="2130234" y="14907"/>
                </a:lnTo>
                <a:lnTo>
                  <a:pt x="2181429" y="19800"/>
                </a:lnTo>
                <a:lnTo>
                  <a:pt x="2231194" y="25450"/>
                </a:lnTo>
                <a:lnTo>
                  <a:pt x="2279422" y="31878"/>
                </a:lnTo>
                <a:lnTo>
                  <a:pt x="2326004" y="39108"/>
                </a:lnTo>
                <a:lnTo>
                  <a:pt x="2370834" y="47161"/>
                </a:lnTo>
                <a:lnTo>
                  <a:pt x="2413803" y="56060"/>
                </a:lnTo>
                <a:lnTo>
                  <a:pt x="2454804" y="65825"/>
                </a:lnTo>
                <a:lnTo>
                  <a:pt x="2493730" y="76480"/>
                </a:lnTo>
                <a:lnTo>
                  <a:pt x="2543326" y="92073"/>
                </a:lnTo>
                <a:lnTo>
                  <a:pt x="2592564" y="109617"/>
                </a:lnTo>
                <a:lnTo>
                  <a:pt x="2641389" y="129022"/>
                </a:lnTo>
                <a:lnTo>
                  <a:pt x="2689750" y="150198"/>
                </a:lnTo>
                <a:lnTo>
                  <a:pt x="2737595" y="173055"/>
                </a:lnTo>
                <a:lnTo>
                  <a:pt x="2784870" y="197503"/>
                </a:lnTo>
                <a:lnTo>
                  <a:pt x="2831523" y="223452"/>
                </a:lnTo>
                <a:lnTo>
                  <a:pt x="2877502" y="250810"/>
                </a:lnTo>
                <a:lnTo>
                  <a:pt x="2922754" y="279490"/>
                </a:lnTo>
                <a:lnTo>
                  <a:pt x="2967226" y="309399"/>
                </a:lnTo>
                <a:lnTo>
                  <a:pt x="3010867" y="340448"/>
                </a:lnTo>
                <a:lnTo>
                  <a:pt x="3053623" y="372547"/>
                </a:lnTo>
                <a:lnTo>
                  <a:pt x="3095441" y="405605"/>
                </a:lnTo>
                <a:lnTo>
                  <a:pt x="3136271" y="439533"/>
                </a:lnTo>
                <a:lnTo>
                  <a:pt x="3176057" y="474241"/>
                </a:lnTo>
                <a:lnTo>
                  <a:pt x="3214750" y="509637"/>
                </a:lnTo>
                <a:lnTo>
                  <a:pt x="3252295" y="545633"/>
                </a:lnTo>
                <a:lnTo>
                  <a:pt x="3288640" y="582137"/>
                </a:lnTo>
                <a:lnTo>
                  <a:pt x="3323733" y="619060"/>
                </a:lnTo>
                <a:lnTo>
                  <a:pt x="3357521" y="656311"/>
                </a:lnTo>
                <a:lnTo>
                  <a:pt x="3389951" y="693801"/>
                </a:lnTo>
                <a:lnTo>
                  <a:pt x="3420972" y="731438"/>
                </a:lnTo>
                <a:lnTo>
                  <a:pt x="3450531" y="769134"/>
                </a:lnTo>
                <a:lnTo>
                  <a:pt x="3478574" y="806798"/>
                </a:lnTo>
                <a:lnTo>
                  <a:pt x="3505050" y="844339"/>
                </a:lnTo>
                <a:lnTo>
                  <a:pt x="3529905" y="881668"/>
                </a:lnTo>
                <a:lnTo>
                  <a:pt x="3553088" y="918695"/>
                </a:lnTo>
                <a:lnTo>
                  <a:pt x="3574546" y="955328"/>
                </a:lnTo>
                <a:lnTo>
                  <a:pt x="3594227" y="991479"/>
                </a:lnTo>
                <a:lnTo>
                  <a:pt x="3612077" y="1027056"/>
                </a:lnTo>
                <a:lnTo>
                  <a:pt x="3628044" y="1061970"/>
                </a:lnTo>
                <a:lnTo>
                  <a:pt x="3654121" y="1129448"/>
                </a:lnTo>
                <a:lnTo>
                  <a:pt x="3672036" y="1193191"/>
                </a:lnTo>
                <a:lnTo>
                  <a:pt x="3682114" y="1268357"/>
                </a:lnTo>
                <a:lnTo>
                  <a:pt x="3682852" y="1308091"/>
                </a:lnTo>
                <a:lnTo>
                  <a:pt x="3680846" y="1349016"/>
                </a:lnTo>
                <a:lnTo>
                  <a:pt x="3676192" y="1390950"/>
                </a:lnTo>
                <a:lnTo>
                  <a:pt x="3668983" y="1433710"/>
                </a:lnTo>
                <a:lnTo>
                  <a:pt x="3659312" y="1477115"/>
                </a:lnTo>
                <a:lnTo>
                  <a:pt x="3647274" y="1520980"/>
                </a:lnTo>
                <a:lnTo>
                  <a:pt x="3632962" y="1565125"/>
                </a:lnTo>
                <a:lnTo>
                  <a:pt x="3616471" y="1609367"/>
                </a:lnTo>
                <a:lnTo>
                  <a:pt x="3597894" y="1653523"/>
                </a:lnTo>
                <a:lnTo>
                  <a:pt x="3577324" y="1697411"/>
                </a:lnTo>
                <a:lnTo>
                  <a:pt x="3554857" y="1740849"/>
                </a:lnTo>
                <a:lnTo>
                  <a:pt x="3530585" y="1783654"/>
                </a:lnTo>
                <a:lnTo>
                  <a:pt x="3504602" y="1825645"/>
                </a:lnTo>
                <a:lnTo>
                  <a:pt x="3477003" y="1866638"/>
                </a:lnTo>
                <a:lnTo>
                  <a:pt x="3447881" y="1906451"/>
                </a:lnTo>
                <a:lnTo>
                  <a:pt x="3417330" y="1944902"/>
                </a:lnTo>
                <a:lnTo>
                  <a:pt x="3385443" y="1981808"/>
                </a:lnTo>
                <a:lnTo>
                  <a:pt x="3352316" y="2016988"/>
                </a:lnTo>
                <a:lnTo>
                  <a:pt x="3318040" y="2050259"/>
                </a:lnTo>
                <a:lnTo>
                  <a:pt x="3282712" y="2081438"/>
                </a:lnTo>
                <a:lnTo>
                  <a:pt x="3246423" y="2110343"/>
                </a:lnTo>
                <a:lnTo>
                  <a:pt x="3209268" y="2136792"/>
                </a:lnTo>
                <a:lnTo>
                  <a:pt x="3171341" y="2160602"/>
                </a:lnTo>
                <a:lnTo>
                  <a:pt x="3132736" y="2181591"/>
                </a:lnTo>
                <a:lnTo>
                  <a:pt x="3093546" y="2199576"/>
                </a:lnTo>
                <a:lnTo>
                  <a:pt x="3053866" y="2214376"/>
                </a:lnTo>
                <a:lnTo>
                  <a:pt x="3013789" y="2225808"/>
                </a:lnTo>
                <a:lnTo>
                  <a:pt x="2973409" y="2233689"/>
                </a:lnTo>
                <a:lnTo>
                  <a:pt x="2905724" y="2238751"/>
                </a:lnTo>
                <a:lnTo>
                  <a:pt x="2869210" y="2238050"/>
                </a:lnTo>
                <a:lnTo>
                  <a:pt x="2831043" y="2235312"/>
                </a:lnTo>
                <a:lnTo>
                  <a:pt x="2791321" y="2230624"/>
                </a:lnTo>
                <a:lnTo>
                  <a:pt x="2750141" y="2224075"/>
                </a:lnTo>
                <a:lnTo>
                  <a:pt x="2707599" y="2215751"/>
                </a:lnTo>
                <a:lnTo>
                  <a:pt x="2663793" y="2205740"/>
                </a:lnTo>
                <a:lnTo>
                  <a:pt x="2618819" y="2194131"/>
                </a:lnTo>
                <a:lnTo>
                  <a:pt x="2572775" y="2181010"/>
                </a:lnTo>
                <a:lnTo>
                  <a:pt x="2525757" y="2166466"/>
                </a:lnTo>
                <a:lnTo>
                  <a:pt x="2477862" y="2150585"/>
                </a:lnTo>
                <a:lnTo>
                  <a:pt x="2429188" y="2133457"/>
                </a:lnTo>
                <a:lnTo>
                  <a:pt x="2379830" y="2115168"/>
                </a:lnTo>
                <a:lnTo>
                  <a:pt x="2329887" y="2095806"/>
                </a:lnTo>
                <a:lnTo>
                  <a:pt x="2279454" y="2075459"/>
                </a:lnTo>
                <a:lnTo>
                  <a:pt x="2228630" y="2054214"/>
                </a:lnTo>
                <a:lnTo>
                  <a:pt x="2177510" y="2032160"/>
                </a:lnTo>
                <a:lnTo>
                  <a:pt x="2126192" y="2009384"/>
                </a:lnTo>
                <a:lnTo>
                  <a:pt x="2074772" y="1985972"/>
                </a:lnTo>
                <a:lnTo>
                  <a:pt x="2023349" y="1962015"/>
                </a:lnTo>
                <a:lnTo>
                  <a:pt x="1972017" y="1937598"/>
                </a:lnTo>
                <a:lnTo>
                  <a:pt x="1920876" y="1912809"/>
                </a:lnTo>
                <a:lnTo>
                  <a:pt x="1870020" y="1887737"/>
                </a:lnTo>
                <a:lnTo>
                  <a:pt x="1819548" y="1862469"/>
                </a:lnTo>
                <a:lnTo>
                  <a:pt x="1769557" y="1837092"/>
                </a:lnTo>
                <a:lnTo>
                  <a:pt x="1720142" y="1811695"/>
                </a:lnTo>
                <a:lnTo>
                  <a:pt x="1671402" y="1786364"/>
                </a:lnTo>
                <a:lnTo>
                  <a:pt x="1623432" y="1761188"/>
                </a:lnTo>
                <a:lnTo>
                  <a:pt x="1576331" y="1736255"/>
                </a:lnTo>
                <a:lnTo>
                  <a:pt x="1530194" y="1711651"/>
                </a:lnTo>
                <a:lnTo>
                  <a:pt x="1485120" y="1687465"/>
                </a:lnTo>
                <a:lnTo>
                  <a:pt x="1441204" y="1663785"/>
                </a:lnTo>
                <a:lnTo>
                  <a:pt x="1398544" y="1640697"/>
                </a:lnTo>
                <a:lnTo>
                  <a:pt x="1357236" y="1618290"/>
                </a:lnTo>
                <a:lnTo>
                  <a:pt x="1317378" y="1596651"/>
                </a:lnTo>
                <a:lnTo>
                  <a:pt x="1279067" y="1575869"/>
                </a:lnTo>
                <a:lnTo>
                  <a:pt x="1242399" y="1556030"/>
                </a:lnTo>
                <a:lnTo>
                  <a:pt x="1188408" y="1526299"/>
                </a:lnTo>
                <a:lnTo>
                  <a:pt x="1135307" y="1495970"/>
                </a:lnTo>
                <a:lnTo>
                  <a:pt x="1083136" y="1465099"/>
                </a:lnTo>
                <a:lnTo>
                  <a:pt x="1031935" y="1433744"/>
                </a:lnTo>
                <a:lnTo>
                  <a:pt x="981744" y="1401961"/>
                </a:lnTo>
                <a:lnTo>
                  <a:pt x="932602" y="1369806"/>
                </a:lnTo>
                <a:lnTo>
                  <a:pt x="884551" y="1337337"/>
                </a:lnTo>
                <a:lnTo>
                  <a:pt x="837631" y="1304609"/>
                </a:lnTo>
                <a:lnTo>
                  <a:pt x="791881" y="1271681"/>
                </a:lnTo>
                <a:lnTo>
                  <a:pt x="747341" y="1238607"/>
                </a:lnTo>
                <a:lnTo>
                  <a:pt x="704053" y="1205446"/>
                </a:lnTo>
                <a:lnTo>
                  <a:pt x="662055" y="1172253"/>
                </a:lnTo>
                <a:lnTo>
                  <a:pt x="621388" y="1139085"/>
                </a:lnTo>
                <a:lnTo>
                  <a:pt x="582092" y="1106000"/>
                </a:lnTo>
                <a:lnTo>
                  <a:pt x="544207" y="1073053"/>
                </a:lnTo>
                <a:lnTo>
                  <a:pt x="507773" y="1040302"/>
                </a:lnTo>
                <a:lnTo>
                  <a:pt x="472831" y="1007802"/>
                </a:lnTo>
                <a:lnTo>
                  <a:pt x="439421" y="975611"/>
                </a:lnTo>
                <a:lnTo>
                  <a:pt x="407582" y="943785"/>
                </a:lnTo>
                <a:lnTo>
                  <a:pt x="377354" y="912382"/>
                </a:lnTo>
                <a:lnTo>
                  <a:pt x="348779" y="881457"/>
                </a:lnTo>
                <a:lnTo>
                  <a:pt x="321896" y="851067"/>
                </a:lnTo>
                <a:lnTo>
                  <a:pt x="296744" y="821270"/>
                </a:lnTo>
                <a:lnTo>
                  <a:pt x="251799" y="763677"/>
                </a:lnTo>
                <a:lnTo>
                  <a:pt x="225390" y="728551"/>
                </a:lnTo>
                <a:lnTo>
                  <a:pt x="198148" y="693384"/>
                </a:lnTo>
                <a:lnTo>
                  <a:pt x="170619" y="658280"/>
                </a:lnTo>
                <a:lnTo>
                  <a:pt x="143350" y="623343"/>
                </a:lnTo>
                <a:lnTo>
                  <a:pt x="116890" y="588677"/>
                </a:lnTo>
                <a:lnTo>
                  <a:pt x="91786" y="554386"/>
                </a:lnTo>
                <a:lnTo>
                  <a:pt x="68585" y="520573"/>
                </a:lnTo>
                <a:lnTo>
                  <a:pt x="47834" y="487343"/>
                </a:lnTo>
                <a:lnTo>
                  <a:pt x="15874" y="423047"/>
                </a:lnTo>
                <a:lnTo>
                  <a:pt x="286" y="362329"/>
                </a:lnTo>
                <a:lnTo>
                  <a:pt x="0" y="333571"/>
                </a:lnTo>
                <a:lnTo>
                  <a:pt x="5448" y="306019"/>
                </a:lnTo>
                <a:lnTo>
                  <a:pt x="35742" y="254950"/>
                </a:lnTo>
                <a:lnTo>
                  <a:pt x="95545" y="209952"/>
                </a:lnTo>
                <a:lnTo>
                  <a:pt x="137882" y="189990"/>
                </a:lnTo>
                <a:lnTo>
                  <a:pt x="189239" y="17185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734974" y="4911344"/>
            <a:ext cx="150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58723" y="5399532"/>
            <a:ext cx="281940" cy="399415"/>
          </a:xfrm>
          <a:custGeom>
            <a:avLst/>
            <a:gdLst/>
            <a:ahLst/>
            <a:cxnLst/>
            <a:rect l="l" t="t" r="r" b="b"/>
            <a:pathLst>
              <a:path w="281940" h="399414">
                <a:moveTo>
                  <a:pt x="0" y="399288"/>
                </a:moveTo>
                <a:lnTo>
                  <a:pt x="281939" y="399288"/>
                </a:lnTo>
                <a:lnTo>
                  <a:pt x="281939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1172057" y="4086225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503421" y="5552033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932558" y="5110734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996183" y="4242815"/>
            <a:ext cx="199644" cy="1996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700783" y="4971288"/>
            <a:ext cx="199644" cy="1996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10183" y="5657088"/>
            <a:ext cx="199644" cy="1996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681984" y="4940808"/>
            <a:ext cx="199643" cy="1996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273552" y="5657088"/>
            <a:ext cx="199643" cy="1996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10005" y="4525517"/>
            <a:ext cx="241300" cy="1142365"/>
          </a:xfrm>
          <a:custGeom>
            <a:avLst/>
            <a:gdLst/>
            <a:ahLst/>
            <a:cxnLst/>
            <a:rect l="l" t="t" r="r" b="b"/>
            <a:pathLst>
              <a:path w="241300" h="1142364">
                <a:moveTo>
                  <a:pt x="241160" y="0"/>
                </a:moveTo>
                <a:lnTo>
                  <a:pt x="0" y="114175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204722" y="4342638"/>
            <a:ext cx="1801495" cy="119380"/>
          </a:xfrm>
          <a:custGeom>
            <a:avLst/>
            <a:gdLst/>
            <a:ahLst/>
            <a:cxnLst/>
            <a:rect l="l" t="t" r="r" b="b"/>
            <a:pathLst>
              <a:path w="1801495" h="119379">
                <a:moveTo>
                  <a:pt x="0" y="118872"/>
                </a:moveTo>
                <a:lnTo>
                  <a:pt x="180124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160014" y="4406646"/>
            <a:ext cx="558800" cy="570230"/>
          </a:xfrm>
          <a:custGeom>
            <a:avLst/>
            <a:gdLst/>
            <a:ahLst/>
            <a:cxnLst/>
            <a:rect l="l" t="t" r="r" b="b"/>
            <a:pathLst>
              <a:path w="558800" h="570229">
                <a:moveTo>
                  <a:pt x="558546" y="570229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437382" y="5104638"/>
            <a:ext cx="281305" cy="589915"/>
          </a:xfrm>
          <a:custGeom>
            <a:avLst/>
            <a:gdLst/>
            <a:ahLst/>
            <a:cxnLst/>
            <a:rect l="l" t="t" r="r" b="b"/>
            <a:pathLst>
              <a:path w="281304" h="589914">
                <a:moveTo>
                  <a:pt x="0" y="589470"/>
                </a:moveTo>
                <a:lnTo>
                  <a:pt x="2810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889812" y="4081398"/>
            <a:ext cx="145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986785" y="3956684"/>
            <a:ext cx="151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752345" y="4625085"/>
            <a:ext cx="151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23748" y="5424627"/>
            <a:ext cx="172720" cy="610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  <a:p>
            <a:pPr marL="39370">
              <a:lnSpc>
                <a:spcPct val="100000"/>
              </a:lnSpc>
              <a:spcBef>
                <a:spcPts val="45"/>
              </a:spcBef>
            </a:pPr>
            <a:r>
              <a:rPr dirty="0" sz="180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402584" y="5826963"/>
            <a:ext cx="98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021080" y="4404359"/>
            <a:ext cx="199644" cy="20116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184910" y="4568190"/>
            <a:ext cx="552450" cy="439420"/>
          </a:xfrm>
          <a:custGeom>
            <a:avLst/>
            <a:gdLst/>
            <a:ahLst/>
            <a:cxnLst/>
            <a:rect l="l" t="t" r="r" b="b"/>
            <a:pathLst>
              <a:path w="552450" h="439420">
                <a:moveTo>
                  <a:pt x="0" y="0"/>
                </a:moveTo>
                <a:lnTo>
                  <a:pt x="552322" y="43942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3893311" y="4759579"/>
            <a:ext cx="158750" cy="556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005">
              <a:lnSpc>
                <a:spcPts val="197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210"/>
              </a:lnSpc>
            </a:pP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321177" y="4095750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888104" y="3863085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757159" y="4312920"/>
            <a:ext cx="199643" cy="2011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461759" y="5041391"/>
            <a:ext cx="199643" cy="19964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471159" y="5727191"/>
            <a:ext cx="199643" cy="19964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442959" y="5010911"/>
            <a:ext cx="199643" cy="1996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034528" y="5727191"/>
            <a:ext cx="199644" cy="19964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570982" y="4595621"/>
            <a:ext cx="241300" cy="1142365"/>
          </a:xfrm>
          <a:custGeom>
            <a:avLst/>
            <a:gdLst/>
            <a:ahLst/>
            <a:cxnLst/>
            <a:rect l="l" t="t" r="r" b="b"/>
            <a:pathLst>
              <a:path w="241300" h="1142364">
                <a:moveTo>
                  <a:pt x="241172" y="0"/>
                </a:moveTo>
                <a:lnTo>
                  <a:pt x="0" y="1141755"/>
                </a:lnTo>
              </a:path>
            </a:pathLst>
          </a:custGeom>
          <a:ln w="38100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965697" y="4412741"/>
            <a:ext cx="1801495" cy="119380"/>
          </a:xfrm>
          <a:custGeom>
            <a:avLst/>
            <a:gdLst/>
            <a:ahLst/>
            <a:cxnLst/>
            <a:rect l="l" t="t" r="r" b="b"/>
            <a:pathLst>
              <a:path w="1801495" h="119379">
                <a:moveTo>
                  <a:pt x="0" y="118871"/>
                </a:moveTo>
                <a:lnTo>
                  <a:pt x="1801241" y="0"/>
                </a:lnTo>
              </a:path>
            </a:pathLst>
          </a:custGeom>
          <a:ln w="38100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920990" y="4476750"/>
            <a:ext cx="558800" cy="570230"/>
          </a:xfrm>
          <a:custGeom>
            <a:avLst/>
            <a:gdLst/>
            <a:ahLst/>
            <a:cxnLst/>
            <a:rect l="l" t="t" r="r" b="b"/>
            <a:pathLst>
              <a:path w="558800" h="570229">
                <a:moveTo>
                  <a:pt x="558545" y="57023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198357" y="5174741"/>
            <a:ext cx="281305" cy="589915"/>
          </a:xfrm>
          <a:custGeom>
            <a:avLst/>
            <a:gdLst/>
            <a:ahLst/>
            <a:cxnLst/>
            <a:rect l="l" t="t" r="r" b="b"/>
            <a:pathLst>
              <a:path w="281304" h="589914">
                <a:moveTo>
                  <a:pt x="0" y="589470"/>
                </a:moveTo>
                <a:lnTo>
                  <a:pt x="281050" y="0"/>
                </a:lnTo>
              </a:path>
            </a:pathLst>
          </a:custGeom>
          <a:ln w="38100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5587746" y="4197222"/>
            <a:ext cx="145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604252" y="4026789"/>
            <a:ext cx="151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8682355" y="4829378"/>
            <a:ext cx="13144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681343" y="5096002"/>
            <a:ext cx="151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235066" y="5654141"/>
            <a:ext cx="146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108442" y="5972962"/>
            <a:ext cx="98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548376" y="5871464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5782055" y="4474464"/>
            <a:ext cx="199643" cy="2011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945885" y="4638294"/>
            <a:ext cx="552450" cy="439420"/>
          </a:xfrm>
          <a:custGeom>
            <a:avLst/>
            <a:gdLst/>
            <a:ahLst/>
            <a:cxnLst/>
            <a:rect l="l" t="t" r="r" b="b"/>
            <a:pathLst>
              <a:path w="552450" h="439420">
                <a:moveTo>
                  <a:pt x="0" y="0"/>
                </a:moveTo>
                <a:lnTo>
                  <a:pt x="552323" y="439419"/>
                </a:lnTo>
              </a:path>
            </a:pathLst>
          </a:custGeom>
          <a:ln w="38100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/>
          <p:nvPr/>
        </p:nvSpPr>
        <p:spPr>
          <a:xfrm>
            <a:off x="6727697" y="3797300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57</a:t>
            </a:fld>
          </a:p>
        </p:txBody>
      </p:sp>
      <p:sp>
        <p:nvSpPr>
          <p:cNvPr id="102" name="object 102"/>
          <p:cNvSpPr txBox="1"/>
          <p:nvPr/>
        </p:nvSpPr>
        <p:spPr>
          <a:xfrm>
            <a:off x="5451728" y="5038725"/>
            <a:ext cx="1365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ahoma"/>
                <a:cs typeface="Tahoma"/>
              </a:rPr>
              <a:t>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027165" y="4851019"/>
            <a:ext cx="150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8382381" y="5375859"/>
            <a:ext cx="150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8348218" y="4512055"/>
            <a:ext cx="150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941566" y="4504690"/>
            <a:ext cx="150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6562090" y="5591352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돋움"/>
                <a:cs typeface="돋움"/>
              </a:rPr>
              <a:t>최종해</a:t>
            </a:r>
            <a:endParaRPr sz="2400">
              <a:latin typeface="돋움"/>
              <a:cs typeface="돋움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552313" y="2153589"/>
            <a:ext cx="1084580" cy="940435"/>
          </a:xfrm>
          <a:prstGeom prst="rect">
            <a:avLst/>
          </a:prstGeom>
        </p:spPr>
        <p:txBody>
          <a:bodyPr wrap="square" lIns="0" tIns="170815" rIns="0" bIns="0" rtlCol="0" vert="horz">
            <a:spAutoFit/>
          </a:bodyPr>
          <a:lstStyle/>
          <a:p>
            <a:pPr marL="280670">
              <a:lnSpc>
                <a:spcPct val="100000"/>
              </a:lnSpc>
              <a:spcBef>
                <a:spcPts val="1345"/>
              </a:spcBef>
            </a:pPr>
            <a:r>
              <a:rPr dirty="0" sz="1800">
                <a:latin typeface="Tahoma"/>
                <a:cs typeface="Tahoma"/>
              </a:rPr>
              <a:t>5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4</a:t>
            </a:r>
            <a:r>
              <a:rPr dirty="0" sz="1800">
                <a:latin typeface="Times New Roman"/>
                <a:cs typeface="Times New Roman"/>
              </a:rPr>
              <a:t>= </a:t>
            </a:r>
            <a:r>
              <a:rPr dirty="0" sz="1800" spc="-5">
                <a:latin typeface="Times New Roman"/>
                <a:cs typeface="Times New Roman"/>
              </a:rPr>
              <a:t>min{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4}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9100" y="3228858"/>
            <a:ext cx="1866900" cy="2115185"/>
          </a:xfrm>
          <a:custGeom>
            <a:avLst/>
            <a:gdLst/>
            <a:ahLst/>
            <a:cxnLst/>
            <a:rect l="l" t="t" r="r" b="b"/>
            <a:pathLst>
              <a:path w="1866900" h="2115185">
                <a:moveTo>
                  <a:pt x="607359" y="0"/>
                </a:moveTo>
                <a:lnTo>
                  <a:pt x="549170" y="3612"/>
                </a:lnTo>
                <a:lnTo>
                  <a:pt x="501043" y="20563"/>
                </a:lnTo>
                <a:lnTo>
                  <a:pt x="462640" y="50216"/>
                </a:lnTo>
                <a:lnTo>
                  <a:pt x="423892" y="95354"/>
                </a:lnTo>
                <a:lnTo>
                  <a:pt x="385098" y="154539"/>
                </a:lnTo>
                <a:lnTo>
                  <a:pt x="365777" y="188951"/>
                </a:lnTo>
                <a:lnTo>
                  <a:pt x="346557" y="226336"/>
                </a:lnTo>
                <a:lnTo>
                  <a:pt x="327473" y="266516"/>
                </a:lnTo>
                <a:lnTo>
                  <a:pt x="308564" y="309310"/>
                </a:lnTo>
                <a:lnTo>
                  <a:pt x="289867" y="354540"/>
                </a:lnTo>
                <a:lnTo>
                  <a:pt x="271418" y="402025"/>
                </a:lnTo>
                <a:lnTo>
                  <a:pt x="253256" y="451587"/>
                </a:lnTo>
                <a:lnTo>
                  <a:pt x="235418" y="503046"/>
                </a:lnTo>
                <a:lnTo>
                  <a:pt x="217940" y="556222"/>
                </a:lnTo>
                <a:lnTo>
                  <a:pt x="200860" y="610936"/>
                </a:lnTo>
                <a:lnTo>
                  <a:pt x="184215" y="667008"/>
                </a:lnTo>
                <a:lnTo>
                  <a:pt x="168042" y="724260"/>
                </a:lnTo>
                <a:lnTo>
                  <a:pt x="152379" y="782511"/>
                </a:lnTo>
                <a:lnTo>
                  <a:pt x="137263" y="841582"/>
                </a:lnTo>
                <a:lnTo>
                  <a:pt x="122730" y="901294"/>
                </a:lnTo>
                <a:lnTo>
                  <a:pt x="108819" y="961468"/>
                </a:lnTo>
                <a:lnTo>
                  <a:pt x="95566" y="1021923"/>
                </a:lnTo>
                <a:lnTo>
                  <a:pt x="83009" y="1082480"/>
                </a:lnTo>
                <a:lnTo>
                  <a:pt x="71184" y="1142960"/>
                </a:lnTo>
                <a:lnTo>
                  <a:pt x="60130" y="1203184"/>
                </a:lnTo>
                <a:lnTo>
                  <a:pt x="49883" y="1262971"/>
                </a:lnTo>
                <a:lnTo>
                  <a:pt x="40480" y="1322143"/>
                </a:lnTo>
                <a:lnTo>
                  <a:pt x="31959" y="1380520"/>
                </a:lnTo>
                <a:lnTo>
                  <a:pt x="24357" y="1437923"/>
                </a:lnTo>
                <a:lnTo>
                  <a:pt x="17711" y="1494172"/>
                </a:lnTo>
                <a:lnTo>
                  <a:pt x="12059" y="1549087"/>
                </a:lnTo>
                <a:lnTo>
                  <a:pt x="7437" y="1602490"/>
                </a:lnTo>
                <a:lnTo>
                  <a:pt x="3883" y="1654201"/>
                </a:lnTo>
                <a:lnTo>
                  <a:pt x="1434" y="1704039"/>
                </a:lnTo>
                <a:lnTo>
                  <a:pt x="137" y="1751466"/>
                </a:lnTo>
                <a:lnTo>
                  <a:pt x="0" y="1797384"/>
                </a:lnTo>
                <a:lnTo>
                  <a:pt x="1098" y="1840686"/>
                </a:lnTo>
                <a:lnTo>
                  <a:pt x="3432" y="1881088"/>
                </a:lnTo>
                <a:lnTo>
                  <a:pt x="12029" y="1953717"/>
                </a:lnTo>
                <a:lnTo>
                  <a:pt x="26088" y="2013833"/>
                </a:lnTo>
                <a:lnTo>
                  <a:pt x="45907" y="2060003"/>
                </a:lnTo>
                <a:lnTo>
                  <a:pt x="71783" y="2090790"/>
                </a:lnTo>
                <a:lnTo>
                  <a:pt x="108361" y="2108257"/>
                </a:lnTo>
                <a:lnTo>
                  <a:pt x="157973" y="2114909"/>
                </a:lnTo>
                <a:lnTo>
                  <a:pt x="187253" y="2114413"/>
                </a:lnTo>
                <a:lnTo>
                  <a:pt x="253932" y="2106246"/>
                </a:lnTo>
                <a:lnTo>
                  <a:pt x="330332" y="2089137"/>
                </a:lnTo>
                <a:lnTo>
                  <a:pt x="371763" y="2077464"/>
                </a:lnTo>
                <a:lnTo>
                  <a:pt x="415128" y="2063837"/>
                </a:lnTo>
                <a:lnTo>
                  <a:pt x="460260" y="2048348"/>
                </a:lnTo>
                <a:lnTo>
                  <a:pt x="506995" y="2031093"/>
                </a:lnTo>
                <a:lnTo>
                  <a:pt x="555165" y="2012165"/>
                </a:lnTo>
                <a:lnTo>
                  <a:pt x="604606" y="1991657"/>
                </a:lnTo>
                <a:lnTo>
                  <a:pt x="655152" y="1969663"/>
                </a:lnTo>
                <a:lnTo>
                  <a:pt x="706638" y="1946277"/>
                </a:lnTo>
                <a:lnTo>
                  <a:pt x="758897" y="1921593"/>
                </a:lnTo>
                <a:lnTo>
                  <a:pt x="811764" y="1895704"/>
                </a:lnTo>
                <a:lnTo>
                  <a:pt x="865073" y="1868703"/>
                </a:lnTo>
                <a:lnTo>
                  <a:pt x="918659" y="1840686"/>
                </a:lnTo>
                <a:lnTo>
                  <a:pt x="972356" y="1811745"/>
                </a:lnTo>
                <a:lnTo>
                  <a:pt x="1025998" y="1781973"/>
                </a:lnTo>
                <a:lnTo>
                  <a:pt x="1079419" y="1751466"/>
                </a:lnTo>
                <a:lnTo>
                  <a:pt x="1132455" y="1720316"/>
                </a:lnTo>
                <a:lnTo>
                  <a:pt x="1184939" y="1688617"/>
                </a:lnTo>
                <a:lnTo>
                  <a:pt x="1236705" y="1656463"/>
                </a:lnTo>
                <a:lnTo>
                  <a:pt x="1287589" y="1623948"/>
                </a:lnTo>
                <a:lnTo>
                  <a:pt x="1337424" y="1591165"/>
                </a:lnTo>
                <a:lnTo>
                  <a:pt x="1386044" y="1558207"/>
                </a:lnTo>
                <a:lnTo>
                  <a:pt x="1433284" y="1525170"/>
                </a:lnTo>
                <a:lnTo>
                  <a:pt x="1478979" y="1492146"/>
                </a:lnTo>
                <a:lnTo>
                  <a:pt x="1522962" y="1459228"/>
                </a:lnTo>
                <a:lnTo>
                  <a:pt x="1565068" y="1426512"/>
                </a:lnTo>
                <a:lnTo>
                  <a:pt x="1605131" y="1394090"/>
                </a:lnTo>
                <a:lnTo>
                  <a:pt x="1642986" y="1362056"/>
                </a:lnTo>
                <a:lnTo>
                  <a:pt x="1678467" y="1330504"/>
                </a:lnTo>
                <a:lnTo>
                  <a:pt x="1711408" y="1299528"/>
                </a:lnTo>
                <a:lnTo>
                  <a:pt x="1741644" y="1269221"/>
                </a:lnTo>
                <a:lnTo>
                  <a:pt x="1769008" y="1239676"/>
                </a:lnTo>
                <a:lnTo>
                  <a:pt x="1814462" y="1183251"/>
                </a:lnTo>
                <a:lnTo>
                  <a:pt x="1846443" y="1131003"/>
                </a:lnTo>
                <a:lnTo>
                  <a:pt x="1863626" y="1083680"/>
                </a:lnTo>
                <a:lnTo>
                  <a:pt x="1866708" y="1058351"/>
                </a:lnTo>
                <a:lnTo>
                  <a:pt x="1865850" y="1031291"/>
                </a:lnTo>
                <a:lnTo>
                  <a:pt x="1852977" y="972497"/>
                </a:lnTo>
                <a:lnTo>
                  <a:pt x="1826330" y="908337"/>
                </a:lnTo>
                <a:lnTo>
                  <a:pt x="1808255" y="874570"/>
                </a:lnTo>
                <a:lnTo>
                  <a:pt x="1787234" y="839851"/>
                </a:lnTo>
                <a:lnTo>
                  <a:pt x="1763431" y="804311"/>
                </a:lnTo>
                <a:lnTo>
                  <a:pt x="1737013" y="768078"/>
                </a:lnTo>
                <a:lnTo>
                  <a:pt x="1708144" y="731284"/>
                </a:lnTo>
                <a:lnTo>
                  <a:pt x="1676991" y="694057"/>
                </a:lnTo>
                <a:lnTo>
                  <a:pt x="1643719" y="656528"/>
                </a:lnTo>
                <a:lnTo>
                  <a:pt x="1608493" y="618827"/>
                </a:lnTo>
                <a:lnTo>
                  <a:pt x="1571478" y="581083"/>
                </a:lnTo>
                <a:lnTo>
                  <a:pt x="1532842" y="543427"/>
                </a:lnTo>
                <a:lnTo>
                  <a:pt x="1492748" y="505988"/>
                </a:lnTo>
                <a:lnTo>
                  <a:pt x="1451363" y="468896"/>
                </a:lnTo>
                <a:lnTo>
                  <a:pt x="1408852" y="432281"/>
                </a:lnTo>
                <a:lnTo>
                  <a:pt x="1365380" y="396273"/>
                </a:lnTo>
                <a:lnTo>
                  <a:pt x="1321114" y="361002"/>
                </a:lnTo>
                <a:lnTo>
                  <a:pt x="1276218" y="326598"/>
                </a:lnTo>
                <a:lnTo>
                  <a:pt x="1230858" y="293190"/>
                </a:lnTo>
                <a:lnTo>
                  <a:pt x="1185200" y="260909"/>
                </a:lnTo>
                <a:lnTo>
                  <a:pt x="1139409" y="229885"/>
                </a:lnTo>
                <a:lnTo>
                  <a:pt x="1093651" y="200247"/>
                </a:lnTo>
                <a:lnTo>
                  <a:pt x="1048092" y="172124"/>
                </a:lnTo>
                <a:lnTo>
                  <a:pt x="1002895" y="145648"/>
                </a:lnTo>
                <a:lnTo>
                  <a:pt x="958229" y="120948"/>
                </a:lnTo>
                <a:lnTo>
                  <a:pt x="914257" y="98154"/>
                </a:lnTo>
                <a:lnTo>
                  <a:pt x="871145" y="77396"/>
                </a:lnTo>
                <a:lnTo>
                  <a:pt x="829060" y="58803"/>
                </a:lnTo>
                <a:lnTo>
                  <a:pt x="788165" y="42506"/>
                </a:lnTo>
                <a:lnTo>
                  <a:pt x="748628" y="28634"/>
                </a:lnTo>
                <a:lnTo>
                  <a:pt x="710613" y="17318"/>
                </a:lnTo>
                <a:lnTo>
                  <a:pt x="639813" y="2871"/>
                </a:lnTo>
                <a:lnTo>
                  <a:pt x="607359" y="0"/>
                </a:lnTo>
                <a:close/>
              </a:path>
            </a:pathLst>
          </a:custGeom>
          <a:solidFill>
            <a:srgbClr val="DBEDF4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69100" y="3228858"/>
            <a:ext cx="1866900" cy="2115185"/>
          </a:xfrm>
          <a:custGeom>
            <a:avLst/>
            <a:gdLst/>
            <a:ahLst/>
            <a:cxnLst/>
            <a:rect l="l" t="t" r="r" b="b"/>
            <a:pathLst>
              <a:path w="1866900" h="2115185">
                <a:moveTo>
                  <a:pt x="71783" y="2090790"/>
                </a:moveTo>
                <a:lnTo>
                  <a:pt x="45907" y="2060003"/>
                </a:lnTo>
                <a:lnTo>
                  <a:pt x="26088" y="2013833"/>
                </a:lnTo>
                <a:lnTo>
                  <a:pt x="12029" y="1953717"/>
                </a:lnTo>
                <a:lnTo>
                  <a:pt x="3432" y="1881088"/>
                </a:lnTo>
                <a:lnTo>
                  <a:pt x="1089" y="1840531"/>
                </a:lnTo>
                <a:lnTo>
                  <a:pt x="0" y="1797384"/>
                </a:lnTo>
                <a:lnTo>
                  <a:pt x="127" y="1751827"/>
                </a:lnTo>
                <a:lnTo>
                  <a:pt x="1434" y="1704039"/>
                </a:lnTo>
                <a:lnTo>
                  <a:pt x="3883" y="1654201"/>
                </a:lnTo>
                <a:lnTo>
                  <a:pt x="7437" y="1602490"/>
                </a:lnTo>
                <a:lnTo>
                  <a:pt x="12059" y="1549087"/>
                </a:lnTo>
                <a:lnTo>
                  <a:pt x="17711" y="1494172"/>
                </a:lnTo>
                <a:lnTo>
                  <a:pt x="24357" y="1437923"/>
                </a:lnTo>
                <a:lnTo>
                  <a:pt x="31959" y="1380520"/>
                </a:lnTo>
                <a:lnTo>
                  <a:pt x="40480" y="1322143"/>
                </a:lnTo>
                <a:lnTo>
                  <a:pt x="49883" y="1262971"/>
                </a:lnTo>
                <a:lnTo>
                  <a:pt x="60130" y="1203184"/>
                </a:lnTo>
                <a:lnTo>
                  <a:pt x="71184" y="1142960"/>
                </a:lnTo>
                <a:lnTo>
                  <a:pt x="83009" y="1082480"/>
                </a:lnTo>
                <a:lnTo>
                  <a:pt x="95566" y="1021923"/>
                </a:lnTo>
                <a:lnTo>
                  <a:pt x="108819" y="961468"/>
                </a:lnTo>
                <a:lnTo>
                  <a:pt x="122730" y="901294"/>
                </a:lnTo>
                <a:lnTo>
                  <a:pt x="137263" y="841582"/>
                </a:lnTo>
                <a:lnTo>
                  <a:pt x="152379" y="782511"/>
                </a:lnTo>
                <a:lnTo>
                  <a:pt x="168042" y="724260"/>
                </a:lnTo>
                <a:lnTo>
                  <a:pt x="184215" y="667008"/>
                </a:lnTo>
                <a:lnTo>
                  <a:pt x="200860" y="610936"/>
                </a:lnTo>
                <a:lnTo>
                  <a:pt x="217940" y="556222"/>
                </a:lnTo>
                <a:lnTo>
                  <a:pt x="235418" y="503046"/>
                </a:lnTo>
                <a:lnTo>
                  <a:pt x="253256" y="451587"/>
                </a:lnTo>
                <a:lnTo>
                  <a:pt x="271418" y="402025"/>
                </a:lnTo>
                <a:lnTo>
                  <a:pt x="289867" y="354540"/>
                </a:lnTo>
                <a:lnTo>
                  <a:pt x="308564" y="309310"/>
                </a:lnTo>
                <a:lnTo>
                  <a:pt x="327473" y="266516"/>
                </a:lnTo>
                <a:lnTo>
                  <a:pt x="346557" y="226336"/>
                </a:lnTo>
                <a:lnTo>
                  <a:pt x="365777" y="188951"/>
                </a:lnTo>
                <a:lnTo>
                  <a:pt x="385098" y="154539"/>
                </a:lnTo>
                <a:lnTo>
                  <a:pt x="423892" y="95354"/>
                </a:lnTo>
                <a:lnTo>
                  <a:pt x="462640" y="50216"/>
                </a:lnTo>
                <a:lnTo>
                  <a:pt x="501043" y="20563"/>
                </a:lnTo>
                <a:lnTo>
                  <a:pt x="549170" y="3612"/>
                </a:lnTo>
                <a:lnTo>
                  <a:pt x="607359" y="0"/>
                </a:lnTo>
                <a:lnTo>
                  <a:pt x="639813" y="2871"/>
                </a:lnTo>
                <a:lnTo>
                  <a:pt x="710613" y="17318"/>
                </a:lnTo>
                <a:lnTo>
                  <a:pt x="748628" y="28634"/>
                </a:lnTo>
                <a:lnTo>
                  <a:pt x="788165" y="42506"/>
                </a:lnTo>
                <a:lnTo>
                  <a:pt x="829060" y="58803"/>
                </a:lnTo>
                <a:lnTo>
                  <a:pt x="871145" y="77396"/>
                </a:lnTo>
                <a:lnTo>
                  <a:pt x="914257" y="98154"/>
                </a:lnTo>
                <a:lnTo>
                  <a:pt x="958229" y="120948"/>
                </a:lnTo>
                <a:lnTo>
                  <a:pt x="1002895" y="145648"/>
                </a:lnTo>
                <a:lnTo>
                  <a:pt x="1048092" y="172124"/>
                </a:lnTo>
                <a:lnTo>
                  <a:pt x="1093651" y="200247"/>
                </a:lnTo>
                <a:lnTo>
                  <a:pt x="1139409" y="229885"/>
                </a:lnTo>
                <a:lnTo>
                  <a:pt x="1185200" y="260909"/>
                </a:lnTo>
                <a:lnTo>
                  <a:pt x="1230858" y="293190"/>
                </a:lnTo>
                <a:lnTo>
                  <a:pt x="1276218" y="326598"/>
                </a:lnTo>
                <a:lnTo>
                  <a:pt x="1321114" y="361002"/>
                </a:lnTo>
                <a:lnTo>
                  <a:pt x="1365380" y="396273"/>
                </a:lnTo>
                <a:lnTo>
                  <a:pt x="1408852" y="432281"/>
                </a:lnTo>
                <a:lnTo>
                  <a:pt x="1451363" y="468896"/>
                </a:lnTo>
                <a:lnTo>
                  <a:pt x="1492748" y="505988"/>
                </a:lnTo>
                <a:lnTo>
                  <a:pt x="1532842" y="543427"/>
                </a:lnTo>
                <a:lnTo>
                  <a:pt x="1571478" y="581083"/>
                </a:lnTo>
                <a:lnTo>
                  <a:pt x="1608493" y="618827"/>
                </a:lnTo>
                <a:lnTo>
                  <a:pt x="1643719" y="656528"/>
                </a:lnTo>
                <a:lnTo>
                  <a:pt x="1676991" y="694057"/>
                </a:lnTo>
                <a:lnTo>
                  <a:pt x="1708144" y="731284"/>
                </a:lnTo>
                <a:lnTo>
                  <a:pt x="1737013" y="768078"/>
                </a:lnTo>
                <a:lnTo>
                  <a:pt x="1763431" y="804311"/>
                </a:lnTo>
                <a:lnTo>
                  <a:pt x="1787234" y="839851"/>
                </a:lnTo>
                <a:lnTo>
                  <a:pt x="1808255" y="874570"/>
                </a:lnTo>
                <a:lnTo>
                  <a:pt x="1826330" y="908337"/>
                </a:lnTo>
                <a:lnTo>
                  <a:pt x="1852977" y="972497"/>
                </a:lnTo>
                <a:lnTo>
                  <a:pt x="1865850" y="1031291"/>
                </a:lnTo>
                <a:lnTo>
                  <a:pt x="1866708" y="1058351"/>
                </a:lnTo>
                <a:lnTo>
                  <a:pt x="1863626" y="1083680"/>
                </a:lnTo>
                <a:lnTo>
                  <a:pt x="1846443" y="1131003"/>
                </a:lnTo>
                <a:lnTo>
                  <a:pt x="1814462" y="1183251"/>
                </a:lnTo>
                <a:lnTo>
                  <a:pt x="1769008" y="1239676"/>
                </a:lnTo>
                <a:lnTo>
                  <a:pt x="1741644" y="1269221"/>
                </a:lnTo>
                <a:lnTo>
                  <a:pt x="1711408" y="1299528"/>
                </a:lnTo>
                <a:lnTo>
                  <a:pt x="1678467" y="1330504"/>
                </a:lnTo>
                <a:lnTo>
                  <a:pt x="1642986" y="1362056"/>
                </a:lnTo>
                <a:lnTo>
                  <a:pt x="1605131" y="1394090"/>
                </a:lnTo>
                <a:lnTo>
                  <a:pt x="1565068" y="1426512"/>
                </a:lnTo>
                <a:lnTo>
                  <a:pt x="1522962" y="1459228"/>
                </a:lnTo>
                <a:lnTo>
                  <a:pt x="1478979" y="1492146"/>
                </a:lnTo>
                <a:lnTo>
                  <a:pt x="1433284" y="1525170"/>
                </a:lnTo>
                <a:lnTo>
                  <a:pt x="1386044" y="1558207"/>
                </a:lnTo>
                <a:lnTo>
                  <a:pt x="1337424" y="1591165"/>
                </a:lnTo>
                <a:lnTo>
                  <a:pt x="1287589" y="1623948"/>
                </a:lnTo>
                <a:lnTo>
                  <a:pt x="1236705" y="1656463"/>
                </a:lnTo>
                <a:lnTo>
                  <a:pt x="1184939" y="1688617"/>
                </a:lnTo>
                <a:lnTo>
                  <a:pt x="1132455" y="1720316"/>
                </a:lnTo>
                <a:lnTo>
                  <a:pt x="1079419" y="1751466"/>
                </a:lnTo>
                <a:lnTo>
                  <a:pt x="1025998" y="1781973"/>
                </a:lnTo>
                <a:lnTo>
                  <a:pt x="972356" y="1811745"/>
                </a:lnTo>
                <a:lnTo>
                  <a:pt x="918659" y="1840686"/>
                </a:lnTo>
                <a:lnTo>
                  <a:pt x="865073" y="1868703"/>
                </a:lnTo>
                <a:lnTo>
                  <a:pt x="811764" y="1895704"/>
                </a:lnTo>
                <a:lnTo>
                  <a:pt x="758897" y="1921593"/>
                </a:lnTo>
                <a:lnTo>
                  <a:pt x="706638" y="1946277"/>
                </a:lnTo>
                <a:lnTo>
                  <a:pt x="655152" y="1969663"/>
                </a:lnTo>
                <a:lnTo>
                  <a:pt x="604606" y="1991657"/>
                </a:lnTo>
                <a:lnTo>
                  <a:pt x="555165" y="2012165"/>
                </a:lnTo>
                <a:lnTo>
                  <a:pt x="506995" y="2031093"/>
                </a:lnTo>
                <a:lnTo>
                  <a:pt x="460260" y="2048348"/>
                </a:lnTo>
                <a:lnTo>
                  <a:pt x="415128" y="2063837"/>
                </a:lnTo>
                <a:lnTo>
                  <a:pt x="371763" y="2077464"/>
                </a:lnTo>
                <a:lnTo>
                  <a:pt x="330332" y="2089137"/>
                </a:lnTo>
                <a:lnTo>
                  <a:pt x="291000" y="2098763"/>
                </a:lnTo>
                <a:lnTo>
                  <a:pt x="219294" y="2111494"/>
                </a:lnTo>
                <a:lnTo>
                  <a:pt x="157973" y="2114909"/>
                </a:lnTo>
                <a:lnTo>
                  <a:pt x="131620" y="2112888"/>
                </a:lnTo>
                <a:lnTo>
                  <a:pt x="108361" y="2108257"/>
                </a:lnTo>
                <a:lnTo>
                  <a:pt x="88360" y="2100922"/>
                </a:lnTo>
                <a:lnTo>
                  <a:pt x="71783" y="209079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61076" y="3578352"/>
            <a:ext cx="199643" cy="199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42276" y="3459479"/>
            <a:ext cx="199644" cy="199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46876" y="4187952"/>
            <a:ext cx="199643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56276" y="4873752"/>
            <a:ext cx="199643" cy="199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819643" y="4873752"/>
            <a:ext cx="201167" cy="199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24905" y="3742182"/>
            <a:ext cx="558800" cy="482600"/>
          </a:xfrm>
          <a:custGeom>
            <a:avLst/>
            <a:gdLst/>
            <a:ahLst/>
            <a:cxnLst/>
            <a:rect l="l" t="t" r="r" b="b"/>
            <a:pathLst>
              <a:path w="558800" h="482600">
                <a:moveTo>
                  <a:pt x="0" y="0"/>
                </a:moveTo>
                <a:lnTo>
                  <a:pt x="558546" y="48234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20105" y="4351782"/>
            <a:ext cx="863600" cy="558800"/>
          </a:xfrm>
          <a:custGeom>
            <a:avLst/>
            <a:gdLst/>
            <a:ahLst/>
            <a:cxnLst/>
            <a:rect l="l" t="t" r="r" b="b"/>
            <a:pathLst>
              <a:path w="863600" h="558800">
                <a:moveTo>
                  <a:pt x="863346" y="0"/>
                </a:moveTo>
                <a:lnTo>
                  <a:pt x="0" y="55854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435852" y="4287011"/>
            <a:ext cx="1419225" cy="622300"/>
          </a:xfrm>
          <a:custGeom>
            <a:avLst/>
            <a:gdLst/>
            <a:ahLst/>
            <a:cxnLst/>
            <a:rect l="l" t="t" r="r" b="b"/>
            <a:pathLst>
              <a:path w="1419225" h="622300">
                <a:moveTo>
                  <a:pt x="0" y="0"/>
                </a:moveTo>
                <a:lnTo>
                  <a:pt x="1419225" y="622173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45252" y="4972811"/>
            <a:ext cx="2383790" cy="0"/>
          </a:xfrm>
          <a:custGeom>
            <a:avLst/>
            <a:gdLst/>
            <a:ahLst/>
            <a:cxnLst/>
            <a:rect l="l" t="t" r="r" b="b"/>
            <a:pathLst>
              <a:path w="2383790" h="0">
                <a:moveTo>
                  <a:pt x="0" y="0"/>
                </a:moveTo>
                <a:lnTo>
                  <a:pt x="2383408" y="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750052" y="3558540"/>
            <a:ext cx="1801495" cy="119380"/>
          </a:xfrm>
          <a:custGeom>
            <a:avLst/>
            <a:gdLst/>
            <a:ahLst/>
            <a:cxnLst/>
            <a:rect l="l" t="t" r="r" b="b"/>
            <a:pathLst>
              <a:path w="1801495" h="119379">
                <a:moveTo>
                  <a:pt x="0" y="118872"/>
                </a:moveTo>
                <a:lnTo>
                  <a:pt x="1801241" y="0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50814" y="3152394"/>
            <a:ext cx="927735" cy="471170"/>
          </a:xfrm>
          <a:custGeom>
            <a:avLst/>
            <a:gdLst/>
            <a:ahLst/>
            <a:cxnLst/>
            <a:rect l="l" t="t" r="r" b="b"/>
            <a:pathLst>
              <a:path w="927734" h="471170">
                <a:moveTo>
                  <a:pt x="0" y="470661"/>
                </a:moveTo>
                <a:lnTo>
                  <a:pt x="927735" y="0"/>
                </a:lnTo>
              </a:path>
            </a:pathLst>
          </a:custGeom>
          <a:ln w="381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19344" y="5036820"/>
            <a:ext cx="1125220" cy="344805"/>
          </a:xfrm>
          <a:custGeom>
            <a:avLst/>
            <a:gdLst/>
            <a:ahLst/>
            <a:cxnLst/>
            <a:rect l="l" t="t" r="r" b="b"/>
            <a:pathLst>
              <a:path w="1125220" h="344804">
                <a:moveTo>
                  <a:pt x="0" y="0"/>
                </a:moveTo>
                <a:lnTo>
                  <a:pt x="1124965" y="344677"/>
                </a:lnTo>
              </a:path>
            </a:pathLst>
          </a:custGeom>
          <a:ln w="609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180831" y="4148328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35852" y="3607308"/>
            <a:ext cx="1119505" cy="679450"/>
          </a:xfrm>
          <a:custGeom>
            <a:avLst/>
            <a:gdLst/>
            <a:ahLst/>
            <a:cxnLst/>
            <a:rect l="l" t="t" r="r" b="b"/>
            <a:pathLst>
              <a:path w="1119504" h="679450">
                <a:moveTo>
                  <a:pt x="0" y="679450"/>
                </a:moveTo>
                <a:lnTo>
                  <a:pt x="1119251" y="0"/>
                </a:lnTo>
              </a:path>
            </a:pathLst>
          </a:custGeom>
          <a:ln w="609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509004" y="5344667"/>
            <a:ext cx="199644" cy="2011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644640" y="2987039"/>
            <a:ext cx="201167" cy="1996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468868" y="5013959"/>
            <a:ext cx="199643" cy="1996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563611" y="4123944"/>
            <a:ext cx="199643" cy="1996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487156" y="3486911"/>
            <a:ext cx="199644" cy="1996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294121" y="3983228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5" b="1">
                <a:latin typeface="바탕"/>
                <a:cs typeface="바탕"/>
              </a:rPr>
              <a:t>T</a:t>
            </a:r>
            <a:endParaRPr sz="2400">
              <a:latin typeface="바탕"/>
              <a:cs typeface="바탕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5670" y="3375240"/>
            <a:ext cx="1865630" cy="2116455"/>
          </a:xfrm>
          <a:custGeom>
            <a:avLst/>
            <a:gdLst/>
            <a:ahLst/>
            <a:cxnLst/>
            <a:rect l="l" t="t" r="r" b="b"/>
            <a:pathLst>
              <a:path w="1865630" h="2116454">
                <a:moveTo>
                  <a:pt x="606864" y="0"/>
                </a:moveTo>
                <a:lnTo>
                  <a:pt x="548716" y="3631"/>
                </a:lnTo>
                <a:lnTo>
                  <a:pt x="500621" y="20612"/>
                </a:lnTo>
                <a:lnTo>
                  <a:pt x="462256" y="50273"/>
                </a:lnTo>
                <a:lnTo>
                  <a:pt x="423547" y="95429"/>
                </a:lnTo>
                <a:lnTo>
                  <a:pt x="384792" y="154645"/>
                </a:lnTo>
                <a:lnTo>
                  <a:pt x="365489" y="189077"/>
                </a:lnTo>
                <a:lnTo>
                  <a:pt x="346287" y="226484"/>
                </a:lnTo>
                <a:lnTo>
                  <a:pt x="327221" y="266688"/>
                </a:lnTo>
                <a:lnTo>
                  <a:pt x="308330" y="309509"/>
                </a:lnTo>
                <a:lnTo>
                  <a:pt x="289650" y="354767"/>
                </a:lnTo>
                <a:lnTo>
                  <a:pt x="271219" y="402283"/>
                </a:lnTo>
                <a:lnTo>
                  <a:pt x="253074" y="451877"/>
                </a:lnTo>
                <a:lnTo>
                  <a:pt x="235252" y="503369"/>
                </a:lnTo>
                <a:lnTo>
                  <a:pt x="217789" y="556581"/>
                </a:lnTo>
                <a:lnTo>
                  <a:pt x="200725" y="611332"/>
                </a:lnTo>
                <a:lnTo>
                  <a:pt x="184094" y="667442"/>
                </a:lnTo>
                <a:lnTo>
                  <a:pt x="167936" y="724733"/>
                </a:lnTo>
                <a:lnTo>
                  <a:pt x="152286" y="783024"/>
                </a:lnTo>
                <a:lnTo>
                  <a:pt x="137182" y="842136"/>
                </a:lnTo>
                <a:lnTo>
                  <a:pt x="122662" y="901889"/>
                </a:lnTo>
                <a:lnTo>
                  <a:pt x="108762" y="962104"/>
                </a:lnTo>
                <a:lnTo>
                  <a:pt x="95520" y="1022602"/>
                </a:lnTo>
                <a:lnTo>
                  <a:pt x="82972" y="1083202"/>
                </a:lnTo>
                <a:lnTo>
                  <a:pt x="71156" y="1143724"/>
                </a:lnTo>
                <a:lnTo>
                  <a:pt x="60110" y="1203991"/>
                </a:lnTo>
                <a:lnTo>
                  <a:pt x="49870" y="1263821"/>
                </a:lnTo>
                <a:lnTo>
                  <a:pt x="40474" y="1323035"/>
                </a:lnTo>
                <a:lnTo>
                  <a:pt x="31958" y="1381454"/>
                </a:lnTo>
                <a:lnTo>
                  <a:pt x="24360" y="1438897"/>
                </a:lnTo>
                <a:lnTo>
                  <a:pt x="17717" y="1495187"/>
                </a:lnTo>
                <a:lnTo>
                  <a:pt x="12067" y="1550141"/>
                </a:lnTo>
                <a:lnTo>
                  <a:pt x="7446" y="1603583"/>
                </a:lnTo>
                <a:lnTo>
                  <a:pt x="3891" y="1655330"/>
                </a:lnTo>
                <a:lnTo>
                  <a:pt x="1441" y="1705205"/>
                </a:lnTo>
                <a:lnTo>
                  <a:pt x="142" y="1752624"/>
                </a:lnTo>
                <a:lnTo>
                  <a:pt x="0" y="1798617"/>
                </a:lnTo>
                <a:lnTo>
                  <a:pt x="1090" y="1841908"/>
                </a:lnTo>
                <a:lnTo>
                  <a:pt x="3420" y="1882382"/>
                </a:lnTo>
                <a:lnTo>
                  <a:pt x="11999" y="1955064"/>
                </a:lnTo>
                <a:lnTo>
                  <a:pt x="26035" y="2015224"/>
                </a:lnTo>
                <a:lnTo>
                  <a:pt x="45825" y="2061427"/>
                </a:lnTo>
                <a:lnTo>
                  <a:pt x="71666" y="2092236"/>
                </a:lnTo>
                <a:lnTo>
                  <a:pt x="108216" y="2109707"/>
                </a:lnTo>
                <a:lnTo>
                  <a:pt x="157792" y="2116355"/>
                </a:lnTo>
                <a:lnTo>
                  <a:pt x="187051" y="2115855"/>
                </a:lnTo>
                <a:lnTo>
                  <a:pt x="253680" y="2107676"/>
                </a:lnTo>
                <a:lnTo>
                  <a:pt x="330024" y="2090551"/>
                </a:lnTo>
                <a:lnTo>
                  <a:pt x="371491" y="2078846"/>
                </a:lnTo>
                <a:lnTo>
                  <a:pt x="414757" y="2065228"/>
                </a:lnTo>
                <a:lnTo>
                  <a:pt x="459856" y="2049726"/>
                </a:lnTo>
                <a:lnTo>
                  <a:pt x="506555" y="2032457"/>
                </a:lnTo>
                <a:lnTo>
                  <a:pt x="554690" y="2013514"/>
                </a:lnTo>
                <a:lnTo>
                  <a:pt x="604094" y="1992990"/>
                </a:lnTo>
                <a:lnTo>
                  <a:pt x="654602" y="1970980"/>
                </a:lnTo>
                <a:lnTo>
                  <a:pt x="706049" y="1947576"/>
                </a:lnTo>
                <a:lnTo>
                  <a:pt x="758269" y="1922874"/>
                </a:lnTo>
                <a:lnTo>
                  <a:pt x="811096" y="1896965"/>
                </a:lnTo>
                <a:lnTo>
                  <a:pt x="864365" y="1869946"/>
                </a:lnTo>
                <a:lnTo>
                  <a:pt x="917910" y="1841908"/>
                </a:lnTo>
                <a:lnTo>
                  <a:pt x="971566" y="1812946"/>
                </a:lnTo>
                <a:lnTo>
                  <a:pt x="1025167" y="1783153"/>
                </a:lnTo>
                <a:lnTo>
                  <a:pt x="1078548" y="1752624"/>
                </a:lnTo>
                <a:lnTo>
                  <a:pt x="1131543" y="1721452"/>
                </a:lnTo>
                <a:lnTo>
                  <a:pt x="1183987" y="1689731"/>
                </a:lnTo>
                <a:lnTo>
                  <a:pt x="1235713" y="1657554"/>
                </a:lnTo>
                <a:lnTo>
                  <a:pt x="1286558" y="1625016"/>
                </a:lnTo>
                <a:lnTo>
                  <a:pt x="1336354" y="1592210"/>
                </a:lnTo>
                <a:lnTo>
                  <a:pt x="1384936" y="1559229"/>
                </a:lnTo>
                <a:lnTo>
                  <a:pt x="1432139" y="1526168"/>
                </a:lnTo>
                <a:lnTo>
                  <a:pt x="1477798" y="1493121"/>
                </a:lnTo>
                <a:lnTo>
                  <a:pt x="1521746" y="1460181"/>
                </a:lnTo>
                <a:lnTo>
                  <a:pt x="1563818" y="1427441"/>
                </a:lnTo>
                <a:lnTo>
                  <a:pt x="1603849" y="1394997"/>
                </a:lnTo>
                <a:lnTo>
                  <a:pt x="1641673" y="1362940"/>
                </a:lnTo>
                <a:lnTo>
                  <a:pt x="1677125" y="1331366"/>
                </a:lnTo>
                <a:lnTo>
                  <a:pt x="1710038" y="1300368"/>
                </a:lnTo>
                <a:lnTo>
                  <a:pt x="1740248" y="1270039"/>
                </a:lnTo>
                <a:lnTo>
                  <a:pt x="1767589" y="1240474"/>
                </a:lnTo>
                <a:lnTo>
                  <a:pt x="1813001" y="1184008"/>
                </a:lnTo>
                <a:lnTo>
                  <a:pt x="1844950" y="1131722"/>
                </a:lnTo>
                <a:lnTo>
                  <a:pt x="1862112" y="1084364"/>
                </a:lnTo>
                <a:lnTo>
                  <a:pt x="1865186" y="1059016"/>
                </a:lnTo>
                <a:lnTo>
                  <a:pt x="1864325" y="1031936"/>
                </a:lnTo>
                <a:lnTo>
                  <a:pt x="1851456" y="973099"/>
                </a:lnTo>
                <a:lnTo>
                  <a:pt x="1824827" y="908893"/>
                </a:lnTo>
                <a:lnTo>
                  <a:pt x="1806765" y="875102"/>
                </a:lnTo>
                <a:lnTo>
                  <a:pt x="1785760" y="840358"/>
                </a:lnTo>
                <a:lnTo>
                  <a:pt x="1761976" y="804792"/>
                </a:lnTo>
                <a:lnTo>
                  <a:pt x="1735579" y="768534"/>
                </a:lnTo>
                <a:lnTo>
                  <a:pt x="1706734" y="731713"/>
                </a:lnTo>
                <a:lnTo>
                  <a:pt x="1675606" y="694460"/>
                </a:lnTo>
                <a:lnTo>
                  <a:pt x="1642362" y="656905"/>
                </a:lnTo>
                <a:lnTo>
                  <a:pt x="1607165" y="619177"/>
                </a:lnTo>
                <a:lnTo>
                  <a:pt x="1570182" y="581408"/>
                </a:lnTo>
                <a:lnTo>
                  <a:pt x="1531578" y="543725"/>
                </a:lnTo>
                <a:lnTo>
                  <a:pt x="1491519" y="506261"/>
                </a:lnTo>
                <a:lnTo>
                  <a:pt x="1450169" y="469144"/>
                </a:lnTo>
                <a:lnTo>
                  <a:pt x="1407694" y="432504"/>
                </a:lnTo>
                <a:lnTo>
                  <a:pt x="1364260" y="396473"/>
                </a:lnTo>
                <a:lnTo>
                  <a:pt x="1320031" y="361179"/>
                </a:lnTo>
                <a:lnTo>
                  <a:pt x="1275174" y="326752"/>
                </a:lnTo>
                <a:lnTo>
                  <a:pt x="1229853" y="293323"/>
                </a:lnTo>
                <a:lnTo>
                  <a:pt x="1184233" y="261022"/>
                </a:lnTo>
                <a:lnTo>
                  <a:pt x="1138481" y="229979"/>
                </a:lnTo>
                <a:lnTo>
                  <a:pt x="1092762" y="200323"/>
                </a:lnTo>
                <a:lnTo>
                  <a:pt x="1047241" y="172184"/>
                </a:lnTo>
                <a:lnTo>
                  <a:pt x="1002083" y="145693"/>
                </a:lnTo>
                <a:lnTo>
                  <a:pt x="957453" y="120980"/>
                </a:lnTo>
                <a:lnTo>
                  <a:pt x="913518" y="98174"/>
                </a:lnTo>
                <a:lnTo>
                  <a:pt x="870442" y="77406"/>
                </a:lnTo>
                <a:lnTo>
                  <a:pt x="828391" y="58805"/>
                </a:lnTo>
                <a:lnTo>
                  <a:pt x="787530" y="42502"/>
                </a:lnTo>
                <a:lnTo>
                  <a:pt x="748024" y="28627"/>
                </a:lnTo>
                <a:lnTo>
                  <a:pt x="710039" y="17309"/>
                </a:lnTo>
                <a:lnTo>
                  <a:pt x="639294" y="2865"/>
                </a:lnTo>
                <a:lnTo>
                  <a:pt x="606864" y="0"/>
                </a:lnTo>
                <a:close/>
              </a:path>
            </a:pathLst>
          </a:custGeom>
          <a:solidFill>
            <a:srgbClr val="DBEDF4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5670" y="3375240"/>
            <a:ext cx="1865630" cy="2116455"/>
          </a:xfrm>
          <a:custGeom>
            <a:avLst/>
            <a:gdLst/>
            <a:ahLst/>
            <a:cxnLst/>
            <a:rect l="l" t="t" r="r" b="b"/>
            <a:pathLst>
              <a:path w="1865630" h="2116454">
                <a:moveTo>
                  <a:pt x="71666" y="2092236"/>
                </a:moveTo>
                <a:lnTo>
                  <a:pt x="45825" y="2061427"/>
                </a:lnTo>
                <a:lnTo>
                  <a:pt x="26035" y="2015224"/>
                </a:lnTo>
                <a:lnTo>
                  <a:pt x="11999" y="1955064"/>
                </a:lnTo>
                <a:lnTo>
                  <a:pt x="3420" y="1882382"/>
                </a:lnTo>
                <a:lnTo>
                  <a:pt x="1083" y="1841796"/>
                </a:lnTo>
                <a:lnTo>
                  <a:pt x="0" y="1798617"/>
                </a:lnTo>
                <a:lnTo>
                  <a:pt x="131" y="1753027"/>
                </a:lnTo>
                <a:lnTo>
                  <a:pt x="1441" y="1705205"/>
                </a:lnTo>
                <a:lnTo>
                  <a:pt x="3891" y="1655330"/>
                </a:lnTo>
                <a:lnTo>
                  <a:pt x="7446" y="1603583"/>
                </a:lnTo>
                <a:lnTo>
                  <a:pt x="12067" y="1550141"/>
                </a:lnTo>
                <a:lnTo>
                  <a:pt x="17717" y="1495187"/>
                </a:lnTo>
                <a:lnTo>
                  <a:pt x="24360" y="1438897"/>
                </a:lnTo>
                <a:lnTo>
                  <a:pt x="31958" y="1381454"/>
                </a:lnTo>
                <a:lnTo>
                  <a:pt x="40474" y="1323035"/>
                </a:lnTo>
                <a:lnTo>
                  <a:pt x="49870" y="1263821"/>
                </a:lnTo>
                <a:lnTo>
                  <a:pt x="60110" y="1203991"/>
                </a:lnTo>
                <a:lnTo>
                  <a:pt x="71156" y="1143724"/>
                </a:lnTo>
                <a:lnTo>
                  <a:pt x="82972" y="1083202"/>
                </a:lnTo>
                <a:lnTo>
                  <a:pt x="95520" y="1022602"/>
                </a:lnTo>
                <a:lnTo>
                  <a:pt x="108762" y="962104"/>
                </a:lnTo>
                <a:lnTo>
                  <a:pt x="122662" y="901889"/>
                </a:lnTo>
                <a:lnTo>
                  <a:pt x="137182" y="842136"/>
                </a:lnTo>
                <a:lnTo>
                  <a:pt x="152286" y="783024"/>
                </a:lnTo>
                <a:lnTo>
                  <a:pt x="167936" y="724733"/>
                </a:lnTo>
                <a:lnTo>
                  <a:pt x="184094" y="667442"/>
                </a:lnTo>
                <a:lnTo>
                  <a:pt x="200725" y="611332"/>
                </a:lnTo>
                <a:lnTo>
                  <a:pt x="217789" y="556581"/>
                </a:lnTo>
                <a:lnTo>
                  <a:pt x="235252" y="503369"/>
                </a:lnTo>
                <a:lnTo>
                  <a:pt x="253074" y="451877"/>
                </a:lnTo>
                <a:lnTo>
                  <a:pt x="271219" y="402283"/>
                </a:lnTo>
                <a:lnTo>
                  <a:pt x="289650" y="354767"/>
                </a:lnTo>
                <a:lnTo>
                  <a:pt x="308330" y="309509"/>
                </a:lnTo>
                <a:lnTo>
                  <a:pt x="327221" y="266688"/>
                </a:lnTo>
                <a:lnTo>
                  <a:pt x="346287" y="226484"/>
                </a:lnTo>
                <a:lnTo>
                  <a:pt x="365489" y="189077"/>
                </a:lnTo>
                <a:lnTo>
                  <a:pt x="384792" y="154645"/>
                </a:lnTo>
                <a:lnTo>
                  <a:pt x="423547" y="95429"/>
                </a:lnTo>
                <a:lnTo>
                  <a:pt x="462256" y="50273"/>
                </a:lnTo>
                <a:lnTo>
                  <a:pt x="500621" y="20612"/>
                </a:lnTo>
                <a:lnTo>
                  <a:pt x="548716" y="3631"/>
                </a:lnTo>
                <a:lnTo>
                  <a:pt x="606864" y="0"/>
                </a:lnTo>
                <a:lnTo>
                  <a:pt x="639294" y="2865"/>
                </a:lnTo>
                <a:lnTo>
                  <a:pt x="710039" y="17309"/>
                </a:lnTo>
                <a:lnTo>
                  <a:pt x="748024" y="28627"/>
                </a:lnTo>
                <a:lnTo>
                  <a:pt x="787530" y="42502"/>
                </a:lnTo>
                <a:lnTo>
                  <a:pt x="828391" y="58805"/>
                </a:lnTo>
                <a:lnTo>
                  <a:pt x="870442" y="77406"/>
                </a:lnTo>
                <a:lnTo>
                  <a:pt x="913518" y="98174"/>
                </a:lnTo>
                <a:lnTo>
                  <a:pt x="957453" y="120980"/>
                </a:lnTo>
                <a:lnTo>
                  <a:pt x="1002083" y="145693"/>
                </a:lnTo>
                <a:lnTo>
                  <a:pt x="1047241" y="172184"/>
                </a:lnTo>
                <a:lnTo>
                  <a:pt x="1092762" y="200323"/>
                </a:lnTo>
                <a:lnTo>
                  <a:pt x="1138481" y="229979"/>
                </a:lnTo>
                <a:lnTo>
                  <a:pt x="1184233" y="261022"/>
                </a:lnTo>
                <a:lnTo>
                  <a:pt x="1229853" y="293323"/>
                </a:lnTo>
                <a:lnTo>
                  <a:pt x="1275174" y="326752"/>
                </a:lnTo>
                <a:lnTo>
                  <a:pt x="1320031" y="361179"/>
                </a:lnTo>
                <a:lnTo>
                  <a:pt x="1364260" y="396473"/>
                </a:lnTo>
                <a:lnTo>
                  <a:pt x="1407694" y="432504"/>
                </a:lnTo>
                <a:lnTo>
                  <a:pt x="1450169" y="469144"/>
                </a:lnTo>
                <a:lnTo>
                  <a:pt x="1491519" y="506261"/>
                </a:lnTo>
                <a:lnTo>
                  <a:pt x="1531578" y="543725"/>
                </a:lnTo>
                <a:lnTo>
                  <a:pt x="1570182" y="581408"/>
                </a:lnTo>
                <a:lnTo>
                  <a:pt x="1607165" y="619177"/>
                </a:lnTo>
                <a:lnTo>
                  <a:pt x="1642362" y="656905"/>
                </a:lnTo>
                <a:lnTo>
                  <a:pt x="1675606" y="694460"/>
                </a:lnTo>
                <a:lnTo>
                  <a:pt x="1706734" y="731713"/>
                </a:lnTo>
                <a:lnTo>
                  <a:pt x="1735579" y="768534"/>
                </a:lnTo>
                <a:lnTo>
                  <a:pt x="1761976" y="804792"/>
                </a:lnTo>
                <a:lnTo>
                  <a:pt x="1785760" y="840358"/>
                </a:lnTo>
                <a:lnTo>
                  <a:pt x="1806765" y="875102"/>
                </a:lnTo>
                <a:lnTo>
                  <a:pt x="1824827" y="908893"/>
                </a:lnTo>
                <a:lnTo>
                  <a:pt x="1851456" y="973099"/>
                </a:lnTo>
                <a:lnTo>
                  <a:pt x="1864325" y="1031936"/>
                </a:lnTo>
                <a:lnTo>
                  <a:pt x="1865186" y="1059016"/>
                </a:lnTo>
                <a:lnTo>
                  <a:pt x="1862112" y="1084364"/>
                </a:lnTo>
                <a:lnTo>
                  <a:pt x="1844950" y="1131722"/>
                </a:lnTo>
                <a:lnTo>
                  <a:pt x="1813001" y="1184008"/>
                </a:lnTo>
                <a:lnTo>
                  <a:pt x="1767589" y="1240474"/>
                </a:lnTo>
                <a:lnTo>
                  <a:pt x="1740248" y="1270039"/>
                </a:lnTo>
                <a:lnTo>
                  <a:pt x="1710038" y="1300368"/>
                </a:lnTo>
                <a:lnTo>
                  <a:pt x="1677125" y="1331366"/>
                </a:lnTo>
                <a:lnTo>
                  <a:pt x="1641673" y="1362940"/>
                </a:lnTo>
                <a:lnTo>
                  <a:pt x="1603849" y="1394997"/>
                </a:lnTo>
                <a:lnTo>
                  <a:pt x="1563818" y="1427441"/>
                </a:lnTo>
                <a:lnTo>
                  <a:pt x="1521746" y="1460181"/>
                </a:lnTo>
                <a:lnTo>
                  <a:pt x="1477798" y="1493121"/>
                </a:lnTo>
                <a:lnTo>
                  <a:pt x="1432139" y="1526168"/>
                </a:lnTo>
                <a:lnTo>
                  <a:pt x="1384936" y="1559229"/>
                </a:lnTo>
                <a:lnTo>
                  <a:pt x="1336354" y="1592210"/>
                </a:lnTo>
                <a:lnTo>
                  <a:pt x="1286558" y="1625016"/>
                </a:lnTo>
                <a:lnTo>
                  <a:pt x="1235713" y="1657554"/>
                </a:lnTo>
                <a:lnTo>
                  <a:pt x="1183987" y="1689731"/>
                </a:lnTo>
                <a:lnTo>
                  <a:pt x="1131543" y="1721452"/>
                </a:lnTo>
                <a:lnTo>
                  <a:pt x="1078548" y="1752624"/>
                </a:lnTo>
                <a:lnTo>
                  <a:pt x="1025167" y="1783153"/>
                </a:lnTo>
                <a:lnTo>
                  <a:pt x="971566" y="1812946"/>
                </a:lnTo>
                <a:lnTo>
                  <a:pt x="917910" y="1841908"/>
                </a:lnTo>
                <a:lnTo>
                  <a:pt x="864365" y="1869946"/>
                </a:lnTo>
                <a:lnTo>
                  <a:pt x="811096" y="1896965"/>
                </a:lnTo>
                <a:lnTo>
                  <a:pt x="758269" y="1922874"/>
                </a:lnTo>
                <a:lnTo>
                  <a:pt x="706049" y="1947576"/>
                </a:lnTo>
                <a:lnTo>
                  <a:pt x="654602" y="1970980"/>
                </a:lnTo>
                <a:lnTo>
                  <a:pt x="604094" y="1992990"/>
                </a:lnTo>
                <a:lnTo>
                  <a:pt x="554690" y="2013514"/>
                </a:lnTo>
                <a:lnTo>
                  <a:pt x="506555" y="2032457"/>
                </a:lnTo>
                <a:lnTo>
                  <a:pt x="459856" y="2049726"/>
                </a:lnTo>
                <a:lnTo>
                  <a:pt x="414757" y="2065228"/>
                </a:lnTo>
                <a:lnTo>
                  <a:pt x="371425" y="2078867"/>
                </a:lnTo>
                <a:lnTo>
                  <a:pt x="330024" y="2090551"/>
                </a:lnTo>
                <a:lnTo>
                  <a:pt x="290721" y="2100185"/>
                </a:lnTo>
                <a:lnTo>
                  <a:pt x="219068" y="2112931"/>
                </a:lnTo>
                <a:lnTo>
                  <a:pt x="157792" y="2116355"/>
                </a:lnTo>
                <a:lnTo>
                  <a:pt x="131459" y="2114337"/>
                </a:lnTo>
                <a:lnTo>
                  <a:pt x="108216" y="2109707"/>
                </a:lnTo>
                <a:lnTo>
                  <a:pt x="88230" y="2102371"/>
                </a:lnTo>
                <a:lnTo>
                  <a:pt x="71666" y="209223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57655" y="3713988"/>
            <a:ext cx="199644" cy="1996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038855" y="3595115"/>
            <a:ext cx="199644" cy="2011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43455" y="4323588"/>
            <a:ext cx="199644" cy="1996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52855" y="5009388"/>
            <a:ext cx="199644" cy="1996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316223" y="5009388"/>
            <a:ext cx="199643" cy="1996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221486" y="3877817"/>
            <a:ext cx="558800" cy="482600"/>
          </a:xfrm>
          <a:custGeom>
            <a:avLst/>
            <a:gdLst/>
            <a:ahLst/>
            <a:cxnLst/>
            <a:rect l="l" t="t" r="r" b="b"/>
            <a:pathLst>
              <a:path w="558800" h="482600">
                <a:moveTo>
                  <a:pt x="0" y="0"/>
                </a:moveTo>
                <a:lnTo>
                  <a:pt x="558545" y="48234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16686" y="4487417"/>
            <a:ext cx="863600" cy="558800"/>
          </a:xfrm>
          <a:custGeom>
            <a:avLst/>
            <a:gdLst/>
            <a:ahLst/>
            <a:cxnLst/>
            <a:rect l="l" t="t" r="r" b="b"/>
            <a:pathLst>
              <a:path w="863600" h="558800">
                <a:moveTo>
                  <a:pt x="863345" y="0"/>
                </a:moveTo>
                <a:lnTo>
                  <a:pt x="0" y="55854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932432" y="4422647"/>
            <a:ext cx="1419225" cy="622300"/>
          </a:xfrm>
          <a:custGeom>
            <a:avLst/>
            <a:gdLst/>
            <a:ahLst/>
            <a:cxnLst/>
            <a:rect l="l" t="t" r="r" b="b"/>
            <a:pathLst>
              <a:path w="1419225" h="622300">
                <a:moveTo>
                  <a:pt x="0" y="0"/>
                </a:moveTo>
                <a:lnTo>
                  <a:pt x="1419225" y="622172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41832" y="5108447"/>
            <a:ext cx="2383790" cy="0"/>
          </a:xfrm>
          <a:custGeom>
            <a:avLst/>
            <a:gdLst/>
            <a:ahLst/>
            <a:cxnLst/>
            <a:rect l="l" t="t" r="r" b="b"/>
            <a:pathLst>
              <a:path w="2383790" h="0">
                <a:moveTo>
                  <a:pt x="0" y="0"/>
                </a:moveTo>
                <a:lnTo>
                  <a:pt x="2383409" y="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46632" y="3694176"/>
            <a:ext cx="1801495" cy="119380"/>
          </a:xfrm>
          <a:custGeom>
            <a:avLst/>
            <a:gdLst/>
            <a:ahLst/>
            <a:cxnLst/>
            <a:rect l="l" t="t" r="r" b="b"/>
            <a:pathLst>
              <a:path w="1801495" h="119379">
                <a:moveTo>
                  <a:pt x="0" y="118872"/>
                </a:moveTo>
                <a:lnTo>
                  <a:pt x="1801241" y="0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246632" y="3287267"/>
            <a:ext cx="927735" cy="471170"/>
          </a:xfrm>
          <a:custGeom>
            <a:avLst/>
            <a:gdLst/>
            <a:ahLst/>
            <a:cxnLst/>
            <a:rect l="l" t="t" r="r" b="b"/>
            <a:pathLst>
              <a:path w="927735" h="471170">
                <a:moveTo>
                  <a:pt x="0" y="470662"/>
                </a:moveTo>
                <a:lnTo>
                  <a:pt x="927735" y="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15924" y="5172455"/>
            <a:ext cx="1125220" cy="344805"/>
          </a:xfrm>
          <a:custGeom>
            <a:avLst/>
            <a:gdLst/>
            <a:ahLst/>
            <a:cxnLst/>
            <a:rect l="l" t="t" r="r" b="b"/>
            <a:pathLst>
              <a:path w="1125220" h="344804">
                <a:moveTo>
                  <a:pt x="0" y="0"/>
                </a:moveTo>
                <a:lnTo>
                  <a:pt x="1124965" y="344678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677411" y="4285488"/>
            <a:ext cx="199643" cy="1996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932432" y="3744467"/>
            <a:ext cx="1119505" cy="679450"/>
          </a:xfrm>
          <a:custGeom>
            <a:avLst/>
            <a:gdLst/>
            <a:ahLst/>
            <a:cxnLst/>
            <a:rect l="l" t="t" r="r" b="b"/>
            <a:pathLst>
              <a:path w="1119505" h="679450">
                <a:moveTo>
                  <a:pt x="0" y="679449"/>
                </a:moveTo>
                <a:lnTo>
                  <a:pt x="1119251" y="0"/>
                </a:lnTo>
              </a:path>
            </a:pathLst>
          </a:custGeom>
          <a:ln w="609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005583" y="5481828"/>
            <a:ext cx="199644" cy="1996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141220" y="3122676"/>
            <a:ext cx="199644" cy="20116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965447" y="5151120"/>
            <a:ext cx="199643" cy="19964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060192" y="4261103"/>
            <a:ext cx="199644" cy="19964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983735" y="3622547"/>
            <a:ext cx="199643" cy="1996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789838" y="4119753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5" b="1">
                <a:latin typeface="바탕"/>
                <a:cs typeface="바탕"/>
              </a:rPr>
              <a:t>T</a:t>
            </a:r>
            <a:endParaRPr sz="2400">
              <a:latin typeface="바탕"/>
              <a:cs typeface="바탕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57</a:t>
            </a:fld>
          </a:p>
        </p:txBody>
      </p:sp>
      <p:sp>
        <p:nvSpPr>
          <p:cNvPr id="46" name="object 46"/>
          <p:cNvSpPr txBox="1"/>
          <p:nvPr/>
        </p:nvSpPr>
        <p:spPr>
          <a:xfrm>
            <a:off x="186334" y="481329"/>
            <a:ext cx="8488045" cy="3116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PrimMST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알고리즘이</a:t>
            </a:r>
            <a:r>
              <a:rPr dirty="0" sz="2800" spc="-22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최종적으로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리턴하는</a:t>
            </a:r>
            <a:r>
              <a:rPr dirty="0" sz="2800" spc="-290">
                <a:latin typeface="돋움"/>
                <a:cs typeface="돋움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</a:t>
            </a:r>
            <a:r>
              <a:rPr dirty="0" sz="2800" spc="-10">
                <a:latin typeface="돋움"/>
                <a:cs typeface="돋움"/>
              </a:rPr>
              <a:t>에는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왜  사이클이</a:t>
            </a:r>
            <a:r>
              <a:rPr dirty="0" sz="2800" spc="-22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없을까</a:t>
            </a:r>
            <a:r>
              <a:rPr dirty="0" sz="2800" spc="-5"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  <a:p>
            <a:pPr marL="355600" marR="184785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돋움"/>
                <a:cs typeface="돋움"/>
              </a:rPr>
              <a:t>프림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알고리즘은</a:t>
            </a:r>
            <a:r>
              <a:rPr dirty="0" sz="2800" spc="-28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밖에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있는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점을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항상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추가하므로  사이클이 안</a:t>
            </a:r>
            <a:r>
              <a:rPr dirty="0" sz="2800" spc="-45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만들어진다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algn="r" marR="1598930">
              <a:lnSpc>
                <a:spcPts val="2455"/>
              </a:lnSpc>
              <a:spcBef>
                <a:spcPts val="1820"/>
              </a:spcBef>
            </a:pP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algn="ctr" marL="2315845">
              <a:lnSpc>
                <a:spcPts val="2455"/>
              </a:lnSpc>
            </a:pPr>
            <a:r>
              <a:rPr dirty="0" sz="2400"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09435" y="4896966"/>
            <a:ext cx="2052360" cy="1521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0476" y="4762500"/>
            <a:ext cx="2289175" cy="1717675"/>
          </a:xfrm>
          <a:custGeom>
            <a:avLst/>
            <a:gdLst/>
            <a:ahLst/>
            <a:cxnLst/>
            <a:rect l="l" t="t" r="r" b="b"/>
            <a:pathLst>
              <a:path w="2289175" h="1717675">
                <a:moveTo>
                  <a:pt x="0" y="1717548"/>
                </a:moveTo>
                <a:lnTo>
                  <a:pt x="2289048" y="1717548"/>
                </a:lnTo>
                <a:lnTo>
                  <a:pt x="2289048" y="0"/>
                </a:lnTo>
                <a:lnTo>
                  <a:pt x="0" y="0"/>
                </a:lnTo>
                <a:lnTo>
                  <a:pt x="0" y="1717548"/>
                </a:lnTo>
                <a:close/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16046" y="366140"/>
            <a:ext cx="2311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시간복잡도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439621"/>
            <a:ext cx="8074025" cy="3180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25527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2200" spc="-5">
                <a:latin typeface="Times New Roman"/>
                <a:cs typeface="Times New Roman"/>
              </a:rPr>
              <a:t>while-</a:t>
            </a:r>
            <a:r>
              <a:rPr dirty="0" sz="2200" spc="-5">
                <a:latin typeface="돋움"/>
                <a:cs typeface="돋움"/>
              </a:rPr>
              <a:t>루프가</a:t>
            </a:r>
            <a:r>
              <a:rPr dirty="0" sz="2200" spc="-165">
                <a:latin typeface="돋움"/>
                <a:cs typeface="돋움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(</a:t>
            </a:r>
            <a:r>
              <a:rPr dirty="0" sz="2200" spc="-5" i="1">
                <a:latin typeface="Times New Roman"/>
                <a:cs typeface="Times New Roman"/>
              </a:rPr>
              <a:t>n</a:t>
            </a:r>
            <a:r>
              <a:rPr dirty="0" sz="2200" spc="0" i="1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–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1)</a:t>
            </a:r>
            <a:r>
              <a:rPr dirty="0" sz="2200" spc="-5">
                <a:latin typeface="돋움"/>
                <a:cs typeface="돋움"/>
              </a:rPr>
              <a:t>번</a:t>
            </a:r>
            <a:r>
              <a:rPr dirty="0" sz="2200" spc="-190">
                <a:latin typeface="돋움"/>
                <a:cs typeface="돋움"/>
              </a:rPr>
              <a:t> </a:t>
            </a:r>
            <a:r>
              <a:rPr dirty="0" sz="2200" spc="-10">
                <a:latin typeface="돋움"/>
                <a:cs typeface="돋움"/>
              </a:rPr>
              <a:t>반복되고</a:t>
            </a:r>
            <a:r>
              <a:rPr dirty="0" sz="2200" spc="-10">
                <a:latin typeface="Times New Roman"/>
                <a:cs typeface="Times New Roman"/>
              </a:rPr>
              <a:t>,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1</a:t>
            </a:r>
            <a:r>
              <a:rPr dirty="0" sz="2200" spc="-5">
                <a:latin typeface="돋움"/>
                <a:cs typeface="돋움"/>
              </a:rPr>
              <a:t>회</a:t>
            </a:r>
            <a:r>
              <a:rPr dirty="0" sz="2200" spc="-19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반복될</a:t>
            </a:r>
            <a:r>
              <a:rPr dirty="0" sz="2200" spc="-17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때</a:t>
            </a:r>
            <a:r>
              <a:rPr dirty="0" sz="2200" spc="-185">
                <a:latin typeface="돋움"/>
                <a:cs typeface="돋움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line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9</a:t>
            </a:r>
            <a:r>
              <a:rPr dirty="0" sz="2200" spc="-5">
                <a:latin typeface="돋움"/>
                <a:cs typeface="돋움"/>
              </a:rPr>
              <a:t>에서</a:t>
            </a:r>
            <a:r>
              <a:rPr dirty="0" sz="2200" spc="-225">
                <a:latin typeface="돋움"/>
                <a:cs typeface="돋움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</a:t>
            </a:r>
            <a:r>
              <a:rPr dirty="0" sz="2200" spc="-5">
                <a:latin typeface="돋움"/>
                <a:cs typeface="돋움"/>
              </a:rPr>
              <a:t>에  속하지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않은</a:t>
            </a:r>
            <a:r>
              <a:rPr dirty="0" sz="2200" spc="-19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각</a:t>
            </a:r>
            <a:r>
              <a:rPr dirty="0" sz="2200" spc="-17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점</a:t>
            </a:r>
            <a:r>
              <a:rPr dirty="0" sz="2200" spc="-190">
                <a:latin typeface="돋움"/>
                <a:cs typeface="돋움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v</a:t>
            </a:r>
            <a:r>
              <a:rPr dirty="0" sz="2200" spc="-5">
                <a:latin typeface="돋움"/>
                <a:cs typeface="돋움"/>
              </a:rPr>
              <a:t>에</a:t>
            </a:r>
            <a:r>
              <a:rPr dirty="0" sz="2200" spc="-19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대하여</a:t>
            </a:r>
            <a:r>
              <a:rPr dirty="0" sz="2200" spc="-5">
                <a:latin typeface="Times New Roman"/>
                <a:cs typeface="Times New Roman"/>
              </a:rPr>
              <a:t>,</a:t>
            </a:r>
            <a:r>
              <a:rPr dirty="0" sz="2200" spc="-10">
                <a:latin typeface="Times New Roman"/>
                <a:cs typeface="Times New Roman"/>
              </a:rPr>
              <a:t> D[v]</a:t>
            </a:r>
            <a:r>
              <a:rPr dirty="0" sz="2200" spc="-10">
                <a:latin typeface="돋움"/>
                <a:cs typeface="돋움"/>
              </a:rPr>
              <a:t>가</a:t>
            </a:r>
            <a:r>
              <a:rPr dirty="0" sz="2200" spc="-14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최소인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점</a:t>
            </a:r>
            <a:r>
              <a:rPr dirty="0" sz="2200" spc="-185">
                <a:latin typeface="돋움"/>
                <a:cs typeface="돋움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v</a:t>
            </a:r>
            <a:r>
              <a:rPr dirty="0" baseline="-21072" sz="2175" spc="-7">
                <a:latin typeface="Times New Roman"/>
                <a:cs typeface="Times New Roman"/>
              </a:rPr>
              <a:t>min</a:t>
            </a:r>
            <a:r>
              <a:rPr dirty="0" sz="2200" spc="-5">
                <a:latin typeface="돋움"/>
                <a:cs typeface="돋움"/>
              </a:rPr>
              <a:t>을</a:t>
            </a:r>
            <a:r>
              <a:rPr dirty="0" sz="2200" spc="-15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찾는데  </a:t>
            </a:r>
            <a:r>
              <a:rPr dirty="0" sz="2200" spc="-5" i="1">
                <a:latin typeface="Times New Roman"/>
                <a:cs typeface="Times New Roman"/>
              </a:rPr>
              <a:t>O</a:t>
            </a:r>
            <a:r>
              <a:rPr dirty="0" sz="2200" spc="-5">
                <a:latin typeface="Times New Roman"/>
                <a:cs typeface="Times New Roman"/>
              </a:rPr>
              <a:t>(</a:t>
            </a:r>
            <a:r>
              <a:rPr dirty="0" sz="2200" spc="-5" i="1">
                <a:latin typeface="Times New Roman"/>
                <a:cs typeface="Times New Roman"/>
              </a:rPr>
              <a:t>n</a:t>
            </a:r>
            <a:r>
              <a:rPr dirty="0" sz="2200" spc="-5">
                <a:latin typeface="Times New Roman"/>
                <a:cs typeface="Times New Roman"/>
              </a:rPr>
              <a:t>) </a:t>
            </a:r>
            <a:r>
              <a:rPr dirty="0" sz="2200" spc="-5">
                <a:latin typeface="돋움"/>
                <a:cs typeface="돋움"/>
              </a:rPr>
              <a:t>시간이</a:t>
            </a:r>
            <a:r>
              <a:rPr dirty="0" sz="2200" spc="-16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걸린다</a:t>
            </a:r>
            <a:r>
              <a:rPr dirty="0" sz="2200" spc="-5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  <a:tabLst>
                <a:tab pos="756285" algn="l"/>
              </a:tabLst>
            </a:pPr>
            <a:r>
              <a:rPr dirty="0" sz="1900" spc="-5">
                <a:latin typeface="Arial"/>
                <a:cs typeface="Arial"/>
              </a:rPr>
              <a:t>–	</a:t>
            </a:r>
            <a:r>
              <a:rPr dirty="0" sz="1900" spc="-5">
                <a:latin typeface="돋움"/>
                <a:cs typeface="돋움"/>
              </a:rPr>
              <a:t>왜냐하면</a:t>
            </a:r>
            <a:r>
              <a:rPr dirty="0" sz="1900" spc="-150">
                <a:latin typeface="돋움"/>
                <a:cs typeface="돋움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1</a:t>
            </a:r>
            <a:r>
              <a:rPr dirty="0" sz="1900" spc="-5">
                <a:latin typeface="돋움"/>
                <a:cs typeface="돋움"/>
              </a:rPr>
              <a:t>차원</a:t>
            </a:r>
            <a:r>
              <a:rPr dirty="0" sz="1900" spc="-160">
                <a:latin typeface="돋움"/>
                <a:cs typeface="돋움"/>
              </a:rPr>
              <a:t> </a:t>
            </a:r>
            <a:r>
              <a:rPr dirty="0" sz="1900" spc="-5">
                <a:latin typeface="돋움"/>
                <a:cs typeface="돋움"/>
              </a:rPr>
              <a:t>배열</a:t>
            </a:r>
            <a:r>
              <a:rPr dirty="0" sz="1900" spc="-150">
                <a:latin typeface="돋움"/>
                <a:cs typeface="돋움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D</a:t>
            </a:r>
            <a:r>
              <a:rPr dirty="0" sz="1900" spc="-10">
                <a:latin typeface="돋움"/>
                <a:cs typeface="돋움"/>
              </a:rPr>
              <a:t>에서</a:t>
            </a:r>
            <a:r>
              <a:rPr dirty="0" sz="1900" spc="-160">
                <a:latin typeface="돋움"/>
                <a:cs typeface="돋움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</a:t>
            </a:r>
            <a:r>
              <a:rPr dirty="0" sz="1200" spc="-5">
                <a:latin typeface="돋움"/>
                <a:cs typeface="돋움"/>
              </a:rPr>
              <a:t>현재</a:t>
            </a:r>
            <a:r>
              <a:rPr dirty="0" sz="1200" spc="-120">
                <a:latin typeface="돋움"/>
                <a:cs typeface="돋움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</a:t>
            </a:r>
            <a:r>
              <a:rPr dirty="0" sz="1200" spc="-5">
                <a:latin typeface="돋움"/>
                <a:cs typeface="돋움"/>
              </a:rPr>
              <a:t>에</a:t>
            </a:r>
            <a:r>
              <a:rPr dirty="0" sz="1200" spc="-110">
                <a:latin typeface="돋움"/>
                <a:cs typeface="돋움"/>
              </a:rPr>
              <a:t> </a:t>
            </a:r>
            <a:r>
              <a:rPr dirty="0" sz="1200">
                <a:latin typeface="돋움"/>
                <a:cs typeface="돋움"/>
              </a:rPr>
              <a:t>속하지</a:t>
            </a:r>
            <a:r>
              <a:rPr dirty="0" sz="1200" spc="-110">
                <a:latin typeface="돋움"/>
                <a:cs typeface="돋움"/>
              </a:rPr>
              <a:t> </a:t>
            </a:r>
            <a:r>
              <a:rPr dirty="0" sz="1200">
                <a:latin typeface="돋움"/>
                <a:cs typeface="돋움"/>
              </a:rPr>
              <a:t>않은</a:t>
            </a:r>
            <a:r>
              <a:rPr dirty="0" sz="1200" spc="-110">
                <a:latin typeface="돋움"/>
                <a:cs typeface="돋움"/>
              </a:rPr>
              <a:t> </a:t>
            </a:r>
            <a:r>
              <a:rPr dirty="0" sz="1200">
                <a:latin typeface="돋움"/>
                <a:cs typeface="돋움"/>
              </a:rPr>
              <a:t>점들에</a:t>
            </a:r>
            <a:r>
              <a:rPr dirty="0" sz="1200" spc="-110">
                <a:latin typeface="돋움"/>
                <a:cs typeface="돋움"/>
              </a:rPr>
              <a:t> </a:t>
            </a:r>
            <a:r>
              <a:rPr dirty="0" sz="1200">
                <a:latin typeface="돋움"/>
                <a:cs typeface="돋움"/>
              </a:rPr>
              <a:t>대해서</a:t>
            </a:r>
            <a:r>
              <a:rPr dirty="0" sz="1200">
                <a:latin typeface="Times New Roman"/>
                <a:cs typeface="Times New Roman"/>
              </a:rPr>
              <a:t>) </a:t>
            </a:r>
            <a:r>
              <a:rPr dirty="0" sz="1900" spc="-5">
                <a:latin typeface="돋움"/>
                <a:cs typeface="돋움"/>
              </a:rPr>
              <a:t>최솟값을</a:t>
            </a:r>
            <a:r>
              <a:rPr dirty="0" sz="1900" spc="-150">
                <a:latin typeface="돋움"/>
                <a:cs typeface="돋움"/>
              </a:rPr>
              <a:t> </a:t>
            </a:r>
            <a:r>
              <a:rPr dirty="0" sz="1900" spc="-5">
                <a:latin typeface="돋움"/>
                <a:cs typeface="돋움"/>
              </a:rPr>
              <a:t>찾는</a:t>
            </a:r>
            <a:endParaRPr sz="1900">
              <a:latin typeface="돋움"/>
              <a:cs typeface="돋움"/>
            </a:endParaRPr>
          </a:p>
          <a:p>
            <a:pPr marL="756285">
              <a:lnSpc>
                <a:spcPct val="100000"/>
              </a:lnSpc>
            </a:pPr>
            <a:r>
              <a:rPr dirty="0" sz="1900" spc="-10">
                <a:latin typeface="돋움"/>
                <a:cs typeface="돋움"/>
              </a:rPr>
              <a:t>것이고</a:t>
            </a:r>
            <a:r>
              <a:rPr dirty="0" sz="1900" spc="-10">
                <a:latin typeface="Times New Roman"/>
                <a:cs typeface="Times New Roman"/>
              </a:rPr>
              <a:t>,</a:t>
            </a:r>
            <a:r>
              <a:rPr dirty="0" sz="1900" spc="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돋움"/>
                <a:cs typeface="돋움"/>
              </a:rPr>
              <a:t>배열의</a:t>
            </a:r>
            <a:r>
              <a:rPr dirty="0" sz="1900" spc="-150">
                <a:latin typeface="돋움"/>
                <a:cs typeface="돋움"/>
              </a:rPr>
              <a:t> </a:t>
            </a:r>
            <a:r>
              <a:rPr dirty="0" sz="1900" spc="-5">
                <a:latin typeface="돋움"/>
                <a:cs typeface="돋움"/>
              </a:rPr>
              <a:t>크기는</a:t>
            </a:r>
            <a:r>
              <a:rPr dirty="0" sz="1900" spc="-165">
                <a:latin typeface="돋움"/>
                <a:cs typeface="돋움"/>
              </a:rPr>
              <a:t> </a:t>
            </a:r>
            <a:r>
              <a:rPr dirty="0" sz="1900" spc="-10">
                <a:latin typeface="돋움"/>
                <a:cs typeface="돋움"/>
              </a:rPr>
              <a:t>그래프의</a:t>
            </a:r>
            <a:r>
              <a:rPr dirty="0" sz="1900" spc="-150">
                <a:latin typeface="돋움"/>
                <a:cs typeface="돋움"/>
              </a:rPr>
              <a:t> </a:t>
            </a:r>
            <a:r>
              <a:rPr dirty="0" sz="1900" spc="-5">
                <a:latin typeface="돋움"/>
                <a:cs typeface="돋움"/>
              </a:rPr>
              <a:t>점의</a:t>
            </a:r>
            <a:r>
              <a:rPr dirty="0" sz="1900" spc="-150">
                <a:latin typeface="돋움"/>
                <a:cs typeface="돋움"/>
              </a:rPr>
              <a:t> </a:t>
            </a:r>
            <a:r>
              <a:rPr dirty="0" sz="1900" spc="-5">
                <a:latin typeface="돋움"/>
                <a:cs typeface="돋움"/>
              </a:rPr>
              <a:t>수인</a:t>
            </a:r>
            <a:r>
              <a:rPr dirty="0" sz="1900" spc="-165">
                <a:latin typeface="돋움"/>
                <a:cs typeface="돋움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n</a:t>
            </a:r>
            <a:r>
              <a:rPr dirty="0" sz="1900" spc="-5">
                <a:latin typeface="돋움"/>
                <a:cs typeface="돋움"/>
              </a:rPr>
              <a:t>이기</a:t>
            </a:r>
            <a:r>
              <a:rPr dirty="0" sz="1900" spc="-160">
                <a:latin typeface="돋움"/>
                <a:cs typeface="돋움"/>
              </a:rPr>
              <a:t> </a:t>
            </a:r>
            <a:r>
              <a:rPr dirty="0" sz="1900" spc="-10">
                <a:latin typeface="돋움"/>
                <a:cs typeface="돋움"/>
              </a:rPr>
              <a:t>때문이다</a:t>
            </a:r>
            <a:r>
              <a:rPr dirty="0" sz="1900" spc="-10">
                <a:latin typeface="Times New Roman"/>
                <a:cs typeface="Times New Roman"/>
              </a:rPr>
              <a:t>.</a:t>
            </a:r>
            <a:endParaRPr sz="1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200" spc="-5">
                <a:latin typeface="돋움"/>
                <a:cs typeface="돋움"/>
              </a:rPr>
              <a:t>프림 알고리즘의 시간복잡도</a:t>
            </a:r>
            <a:r>
              <a:rPr dirty="0" sz="2200" spc="-5">
                <a:latin typeface="Times New Roman"/>
                <a:cs typeface="Times New Roman"/>
              </a:rPr>
              <a:t>: (</a:t>
            </a:r>
            <a:r>
              <a:rPr dirty="0" sz="2200" spc="-5" i="1">
                <a:latin typeface="Times New Roman"/>
                <a:cs typeface="Times New Roman"/>
              </a:rPr>
              <a:t>n </a:t>
            </a:r>
            <a:r>
              <a:rPr dirty="0" sz="2200" spc="-5">
                <a:latin typeface="Times New Roman"/>
                <a:cs typeface="Times New Roman"/>
              </a:rPr>
              <a:t>– 1) </a:t>
            </a:r>
            <a:r>
              <a:rPr dirty="0" sz="2200" spc="-5">
                <a:latin typeface="돋움"/>
                <a:cs typeface="돋움"/>
              </a:rPr>
              <a:t>×</a:t>
            </a:r>
            <a:r>
              <a:rPr dirty="0" sz="2200" spc="-450">
                <a:latin typeface="돋움"/>
                <a:cs typeface="돋움"/>
              </a:rPr>
              <a:t> </a:t>
            </a:r>
            <a:r>
              <a:rPr dirty="0" sz="2200" spc="-5" i="1">
                <a:latin typeface="Times New Roman"/>
                <a:cs typeface="Times New Roman"/>
              </a:rPr>
              <a:t>O</a:t>
            </a:r>
            <a:r>
              <a:rPr dirty="0" sz="2200" spc="-5">
                <a:latin typeface="Times New Roman"/>
                <a:cs typeface="Times New Roman"/>
              </a:rPr>
              <a:t>(</a:t>
            </a:r>
            <a:r>
              <a:rPr dirty="0" sz="2200" spc="-5" i="1">
                <a:latin typeface="Times New Roman"/>
                <a:cs typeface="Times New Roman"/>
              </a:rPr>
              <a:t>n</a:t>
            </a:r>
            <a:r>
              <a:rPr dirty="0" sz="2200" spc="-5">
                <a:latin typeface="Times New Roman"/>
                <a:cs typeface="Times New Roman"/>
              </a:rPr>
              <a:t>) = </a:t>
            </a:r>
            <a:r>
              <a:rPr dirty="0" sz="2200" spc="-5" i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dirty="0" sz="2200" spc="-5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baseline="24904" sz="2175" spc="-7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200" spc="-5" i="1">
                <a:latin typeface="Times New Roman"/>
                <a:cs typeface="Times New Roman"/>
              </a:rPr>
              <a:t>T</a:t>
            </a:r>
            <a:r>
              <a:rPr dirty="0" sz="2200" spc="-5">
                <a:latin typeface="돋움"/>
                <a:cs typeface="돋움"/>
              </a:rPr>
              <a:t>에</a:t>
            </a:r>
            <a:r>
              <a:rPr dirty="0" sz="2200" spc="-19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속하지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않는</a:t>
            </a:r>
            <a:r>
              <a:rPr dirty="0" sz="2200" spc="-18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점들의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1</a:t>
            </a:r>
            <a:r>
              <a:rPr dirty="0" sz="2200" spc="-5">
                <a:latin typeface="돋움"/>
                <a:cs typeface="돋움"/>
              </a:rPr>
              <a:t>차원</a:t>
            </a:r>
            <a:r>
              <a:rPr dirty="0" sz="2200" spc="-19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배열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</a:t>
            </a:r>
            <a:r>
              <a:rPr dirty="0" sz="2200" spc="-10">
                <a:latin typeface="돋움"/>
                <a:cs typeface="돋움"/>
              </a:rPr>
              <a:t>를</a:t>
            </a:r>
            <a:r>
              <a:rPr dirty="0" sz="2200" spc="-19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우선순위큐</a:t>
            </a:r>
            <a:r>
              <a:rPr dirty="0" sz="2200" spc="-185">
                <a:latin typeface="돋움"/>
                <a:cs typeface="돋움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(</a:t>
            </a:r>
            <a:r>
              <a:rPr dirty="0" sz="2200" spc="-5">
                <a:latin typeface="돋움"/>
                <a:cs typeface="돋움"/>
              </a:rPr>
              <a:t>또는</a:t>
            </a:r>
            <a:r>
              <a:rPr dirty="0" sz="2200" spc="-190">
                <a:latin typeface="돋움"/>
                <a:cs typeface="돋움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heap)  </a:t>
            </a:r>
            <a:r>
              <a:rPr dirty="0" sz="2200" spc="-5">
                <a:latin typeface="돋움"/>
                <a:cs typeface="돋움"/>
              </a:rPr>
              <a:t>로 구성하면 삽입에 </a:t>
            </a:r>
            <a:r>
              <a:rPr dirty="0" sz="2200" spc="-5">
                <a:latin typeface="Times New Roman"/>
                <a:cs typeface="Times New Roman"/>
              </a:rPr>
              <a:t>log</a:t>
            </a:r>
            <a:r>
              <a:rPr dirty="0" sz="2200" spc="-5" i="1">
                <a:latin typeface="Times New Roman"/>
                <a:cs typeface="Times New Roman"/>
              </a:rPr>
              <a:t>n </a:t>
            </a:r>
            <a:r>
              <a:rPr dirty="0" sz="2200" spc="-5">
                <a:latin typeface="돋움"/>
                <a:cs typeface="돋움"/>
              </a:rPr>
              <a:t>연산이 필요하므로 시간복잡도를  </a:t>
            </a:r>
            <a:r>
              <a:rPr dirty="0" sz="2200" spc="-5">
                <a:latin typeface="Times New Roman"/>
                <a:cs typeface="Times New Roman"/>
              </a:rPr>
              <a:t>O(</a:t>
            </a:r>
            <a:r>
              <a:rPr dirty="0" sz="2200" spc="-5" i="1">
                <a:latin typeface="Times New Roman"/>
                <a:cs typeface="Times New Roman"/>
              </a:rPr>
              <a:t>n</a:t>
            </a:r>
            <a:r>
              <a:rPr dirty="0" sz="2200" spc="-5">
                <a:latin typeface="Times New Roman"/>
                <a:cs typeface="Times New Roman"/>
              </a:rPr>
              <a:t>log</a:t>
            </a:r>
            <a:r>
              <a:rPr dirty="0" sz="2200" spc="-5" i="1">
                <a:latin typeface="Times New Roman"/>
                <a:cs typeface="Times New Roman"/>
              </a:rPr>
              <a:t>n</a:t>
            </a:r>
            <a:r>
              <a:rPr dirty="0" sz="2200" spc="-5">
                <a:latin typeface="Times New Roman"/>
                <a:cs typeface="Times New Roman"/>
              </a:rPr>
              <a:t>)</a:t>
            </a:r>
            <a:r>
              <a:rPr dirty="0" sz="2200" spc="-5">
                <a:latin typeface="돋움"/>
                <a:cs typeface="돋움"/>
              </a:rPr>
              <a:t>으로 줄일 수</a:t>
            </a:r>
            <a:r>
              <a:rPr dirty="0" sz="2200" spc="-55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있다</a:t>
            </a:r>
            <a:r>
              <a:rPr dirty="0" sz="2200" spc="-5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40901" y="4887798"/>
            <a:ext cx="2020292" cy="1531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06523" y="4762500"/>
            <a:ext cx="2289175" cy="1717675"/>
          </a:xfrm>
          <a:custGeom>
            <a:avLst/>
            <a:gdLst/>
            <a:ahLst/>
            <a:cxnLst/>
            <a:rect l="l" t="t" r="r" b="b"/>
            <a:pathLst>
              <a:path w="2289175" h="1717675">
                <a:moveTo>
                  <a:pt x="0" y="1717548"/>
                </a:moveTo>
                <a:lnTo>
                  <a:pt x="2289048" y="1717548"/>
                </a:lnTo>
                <a:lnTo>
                  <a:pt x="2289048" y="0"/>
                </a:lnTo>
                <a:lnTo>
                  <a:pt x="0" y="0"/>
                </a:lnTo>
                <a:lnTo>
                  <a:pt x="0" y="1717548"/>
                </a:lnTo>
                <a:close/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6945" y="361569"/>
            <a:ext cx="46920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Times New Roman"/>
                <a:cs typeface="Times New Roman"/>
              </a:rPr>
              <a:t>Prim MST Python code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12747"/>
            <a:ext cx="8229600" cy="4714240"/>
          </a:xfrm>
          <a:custGeom>
            <a:avLst/>
            <a:gdLst/>
            <a:ahLst/>
            <a:cxnLst/>
            <a:rect l="l" t="t" r="r" b="b"/>
            <a:pathLst>
              <a:path w="8229600" h="4714240">
                <a:moveTo>
                  <a:pt x="0" y="4713732"/>
                </a:moveTo>
                <a:lnTo>
                  <a:pt x="8229600" y="4713732"/>
                </a:lnTo>
                <a:lnTo>
                  <a:pt x="8229600" y="0"/>
                </a:lnTo>
                <a:lnTo>
                  <a:pt x="0" y="0"/>
                </a:lnTo>
                <a:lnTo>
                  <a:pt x="0" y="471373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1412747"/>
            <a:ext cx="8229600" cy="4714240"/>
          </a:xfrm>
          <a:custGeom>
            <a:avLst/>
            <a:gdLst/>
            <a:ahLst/>
            <a:cxnLst/>
            <a:rect l="l" t="t" r="r" b="b"/>
            <a:pathLst>
              <a:path w="8229600" h="4714240">
                <a:moveTo>
                  <a:pt x="0" y="4713732"/>
                </a:moveTo>
                <a:lnTo>
                  <a:pt x="8229600" y="4713732"/>
                </a:lnTo>
                <a:lnTo>
                  <a:pt x="8229600" y="0"/>
                </a:lnTo>
                <a:lnTo>
                  <a:pt x="0" y="0"/>
                </a:lnTo>
                <a:lnTo>
                  <a:pt x="0" y="47137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5940" y="1342009"/>
            <a:ext cx="6576059" cy="177927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800" spc="-10">
                <a:latin typeface="Courier New"/>
                <a:cs typeface="Courier New"/>
              </a:rPr>
              <a:t>graph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800" spc="-10">
                <a:latin typeface="Courier New"/>
                <a:cs typeface="Courier New"/>
              </a:rPr>
              <a:t>'vertices': ['A', 'B', 'C', 'D', 'E', 'F',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'G'],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10">
                <a:latin typeface="Courier New"/>
                <a:cs typeface="Courier New"/>
              </a:rPr>
              <a:t>'edges': [(7, 'A', 'B'),…, (11, 'G',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'F')]}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5">
                <a:latin typeface="Courier New"/>
                <a:cs typeface="Courier New"/>
              </a:rPr>
              <a:t>Adj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setAdj(graph)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10">
                <a:latin typeface="Courier New"/>
                <a:cs typeface="Courier New"/>
              </a:rPr>
              <a:t>print(PrimMST(graph,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Adj))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9494" y="366140"/>
            <a:ext cx="35344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imes New Roman"/>
                <a:cs typeface="Times New Roman"/>
              </a:rPr>
              <a:t>4.1 </a:t>
            </a:r>
            <a:r>
              <a:rPr dirty="0" spc="35" b="1">
                <a:latin typeface="돋움"/>
                <a:cs typeface="돋움"/>
              </a:rPr>
              <a:t>동전</a:t>
            </a:r>
            <a:r>
              <a:rPr dirty="0" spc="-445" b="1">
                <a:latin typeface="돋움"/>
                <a:cs typeface="돋움"/>
              </a:rPr>
              <a:t> </a:t>
            </a:r>
            <a:r>
              <a:rPr dirty="0" spc="25" b="1">
                <a:latin typeface="돋움"/>
                <a:cs typeface="돋움"/>
              </a:rPr>
              <a:t>거스름돈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38097"/>
            <a:ext cx="8105140" cy="35928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6667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동전 </a:t>
            </a:r>
            <a:r>
              <a:rPr dirty="0" sz="2800" spc="-10">
                <a:latin typeface="돋움"/>
                <a:cs typeface="돋움"/>
              </a:rPr>
              <a:t>거스름돈 </a:t>
            </a:r>
            <a:r>
              <a:rPr dirty="0" sz="2800" spc="-5">
                <a:latin typeface="Times New Roman"/>
                <a:cs typeface="Times New Roman"/>
              </a:rPr>
              <a:t>(Coin Change) </a:t>
            </a:r>
            <a:r>
              <a:rPr dirty="0" sz="2800" spc="-5">
                <a:latin typeface="돋움"/>
                <a:cs typeface="돋움"/>
              </a:rPr>
              <a:t>문제를 </a:t>
            </a:r>
            <a:r>
              <a:rPr dirty="0" sz="2800" spc="-10">
                <a:latin typeface="돋움"/>
                <a:cs typeface="돋움"/>
              </a:rPr>
              <a:t>해결하는 </a:t>
            </a:r>
            <a:r>
              <a:rPr dirty="0" sz="2800" spc="-5">
                <a:latin typeface="돋움"/>
                <a:cs typeface="돋움"/>
              </a:rPr>
              <a:t>가  장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간단하고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효율적인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방법은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남은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액수를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초과하  지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않는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조건하에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‘욕심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내어’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가장</a:t>
            </a:r>
            <a:r>
              <a:rPr dirty="0" sz="2800" spc="-240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큰</a:t>
            </a:r>
            <a:r>
              <a:rPr dirty="0" sz="2800" spc="-250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액면의</a:t>
            </a:r>
            <a:r>
              <a:rPr dirty="0" sz="2800" spc="-229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동전  을 취하는</a:t>
            </a:r>
            <a:r>
              <a:rPr dirty="0" sz="2800" spc="-459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것</a:t>
            </a:r>
            <a:r>
              <a:rPr dirty="0" sz="2800" spc="-5">
                <a:latin typeface="돋움"/>
                <a:cs typeface="돋움"/>
              </a:rPr>
              <a:t>이다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9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다음은 동전 거스름돈 문제의 최소 동전 수를 찾  는</a:t>
            </a:r>
            <a:r>
              <a:rPr dirty="0" sz="2800" spc="-25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그리디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알고리즘이다</a:t>
            </a:r>
            <a:r>
              <a:rPr dirty="0" sz="2800" spc="-5">
                <a:latin typeface="Times New Roman"/>
                <a:cs typeface="Times New Roman"/>
              </a:rPr>
              <a:t>. </a:t>
            </a:r>
            <a:r>
              <a:rPr dirty="0" sz="2800" spc="-5">
                <a:latin typeface="돋움"/>
                <a:cs typeface="돋움"/>
              </a:rPr>
              <a:t>단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5">
                <a:latin typeface="돋움"/>
                <a:cs typeface="돋움"/>
              </a:rPr>
              <a:t>동전의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액면은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500</a:t>
            </a:r>
            <a:r>
              <a:rPr dirty="0" sz="2800" spc="-5">
                <a:latin typeface="돋움"/>
                <a:cs typeface="돋움"/>
              </a:rPr>
              <a:t>원</a:t>
            </a:r>
            <a:r>
              <a:rPr dirty="0" sz="2800" spc="-5">
                <a:latin typeface="Times New Roman"/>
                <a:cs typeface="Times New Roman"/>
              </a:rPr>
              <a:t>,  100</a:t>
            </a:r>
            <a:r>
              <a:rPr dirty="0" sz="2800" spc="-5">
                <a:latin typeface="돋움"/>
                <a:cs typeface="돋움"/>
              </a:rPr>
              <a:t>원</a:t>
            </a:r>
            <a:r>
              <a:rPr dirty="0" sz="2800" spc="-5">
                <a:latin typeface="Times New Roman"/>
                <a:cs typeface="Times New Roman"/>
              </a:rPr>
              <a:t>, 50</a:t>
            </a:r>
            <a:r>
              <a:rPr dirty="0" sz="2800" spc="-5">
                <a:latin typeface="돋움"/>
                <a:cs typeface="돋움"/>
              </a:rPr>
              <a:t>원</a:t>
            </a:r>
            <a:r>
              <a:rPr dirty="0" sz="2800" spc="-5">
                <a:latin typeface="Times New Roman"/>
                <a:cs typeface="Times New Roman"/>
              </a:rPr>
              <a:t>, 10</a:t>
            </a:r>
            <a:r>
              <a:rPr dirty="0" sz="2800" spc="-5">
                <a:latin typeface="돋움"/>
                <a:cs typeface="돋움"/>
              </a:rPr>
              <a:t>원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돋움"/>
                <a:cs typeface="돋움"/>
              </a:rPr>
              <a:t>원이다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57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717880"/>
            <a:ext cx="8015605" cy="51777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70255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Kruskal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과</a:t>
            </a:r>
            <a:r>
              <a:rPr dirty="0" sz="2800" spc="-245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Prim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돋움"/>
                <a:cs typeface="돋움"/>
              </a:rPr>
              <a:t>알고리즘의</a:t>
            </a:r>
            <a:r>
              <a:rPr dirty="0" sz="2800" spc="-225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수행</a:t>
            </a:r>
            <a:r>
              <a:rPr dirty="0" sz="2800" spc="-235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과정</a:t>
            </a:r>
            <a:r>
              <a:rPr dirty="0" sz="2800" spc="-235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돋움"/>
                <a:cs typeface="돋움"/>
              </a:rPr>
              <a:t>비교</a:t>
            </a:r>
            <a:endParaRPr sz="2800"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Kruskal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알고리즘에서는</a:t>
            </a:r>
            <a:r>
              <a:rPr dirty="0" sz="2800" spc="-21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선분이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돋움"/>
                <a:cs typeface="돋움"/>
              </a:rPr>
              <a:t>개씩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T</a:t>
            </a:r>
            <a:r>
              <a:rPr dirty="0" sz="2800" spc="-5">
                <a:latin typeface="돋움"/>
                <a:cs typeface="돋움"/>
              </a:rPr>
              <a:t>에</a:t>
            </a:r>
            <a:r>
              <a:rPr dirty="0" sz="2800" spc="-25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추가되  는데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이는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마치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돋움"/>
                <a:cs typeface="돋움"/>
              </a:rPr>
              <a:t>개의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점들이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각각의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트리인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상태  </a:t>
            </a:r>
            <a:r>
              <a:rPr dirty="0" sz="2800" spc="-5">
                <a:latin typeface="돋움"/>
                <a:cs typeface="돋움"/>
              </a:rPr>
              <a:t>에서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선분이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추가되면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2</a:t>
            </a:r>
            <a:r>
              <a:rPr dirty="0" sz="2800" spc="-5">
                <a:latin typeface="돋움"/>
                <a:cs typeface="돋움"/>
              </a:rPr>
              <a:t>개의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트리가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돋움"/>
                <a:cs typeface="돋움"/>
              </a:rPr>
              <a:t>개의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트리로  합쳐지는 것과 같다</a:t>
            </a:r>
            <a:r>
              <a:rPr dirty="0" sz="2800" spc="-5">
                <a:latin typeface="Times New Roman"/>
                <a:cs typeface="Times New Roman"/>
              </a:rPr>
              <a:t>. Kruskal </a:t>
            </a:r>
            <a:r>
              <a:rPr dirty="0" sz="2800" spc="-5">
                <a:latin typeface="돋움"/>
                <a:cs typeface="돋움"/>
              </a:rPr>
              <a:t>알고리즘은 이를 반  복하여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돋움"/>
                <a:cs typeface="돋움"/>
              </a:rPr>
              <a:t>개의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트리인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T</a:t>
            </a:r>
            <a:r>
              <a:rPr dirty="0" sz="2800" spc="-5">
                <a:latin typeface="돋움"/>
                <a:cs typeface="돋움"/>
              </a:rPr>
              <a:t>를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만든다</a:t>
            </a:r>
            <a:r>
              <a:rPr dirty="0" sz="2800" spc="-10">
                <a:latin typeface="Times New Roman"/>
                <a:cs typeface="Times New Roman"/>
              </a:rPr>
              <a:t>.</a:t>
            </a:r>
            <a:r>
              <a:rPr dirty="0" sz="2800" spc="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즉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-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u="heavy" sz="2800" spc="-5" i="1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heavy" sz="2800" spc="-5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돋움"/>
                <a:cs typeface="돋움"/>
              </a:rPr>
              <a:t>개의</a:t>
            </a:r>
            <a:r>
              <a:rPr dirty="0" u="heavy" sz="2800" spc="-24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돋움"/>
                <a:cs typeface="돋움"/>
              </a:rPr>
              <a:t> </a:t>
            </a:r>
            <a:r>
              <a:rPr dirty="0" u="heavy" sz="2800" spc="-1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돋움"/>
                <a:cs typeface="돋움"/>
              </a:rPr>
              <a:t>트리</a:t>
            </a:r>
            <a:endParaRPr sz="2800">
              <a:latin typeface="돋움"/>
              <a:cs typeface="돋움"/>
            </a:endParaRPr>
          </a:p>
          <a:p>
            <a:pPr marL="355600" marR="184785" indent="-635">
              <a:lnSpc>
                <a:spcPct val="100000"/>
              </a:lnSpc>
              <a:spcBef>
                <a:spcPts val="5"/>
              </a:spcBef>
            </a:pPr>
            <a:r>
              <a:rPr dirty="0" u="heavy" sz="2800" spc="-705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돋움"/>
                <a:cs typeface="돋움"/>
              </a:rPr>
              <a:t>들이</a:t>
            </a:r>
            <a:r>
              <a:rPr dirty="0" u="heavy" sz="2800" spc="-245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돋움"/>
                <a:cs typeface="돋움"/>
              </a:rPr>
              <a:t> </a:t>
            </a:r>
            <a:r>
              <a:rPr dirty="0" u="heavy" sz="2800" spc="-5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돋움"/>
                <a:cs typeface="돋움"/>
              </a:rPr>
              <a:t>점차</a:t>
            </a:r>
            <a:r>
              <a:rPr dirty="0" u="heavy" sz="2800" spc="-245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돋움"/>
                <a:cs typeface="돋움"/>
              </a:rPr>
              <a:t> </a:t>
            </a:r>
            <a:r>
              <a:rPr dirty="0" u="heavy" sz="2800" spc="-5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돋움"/>
                <a:cs typeface="돋움"/>
              </a:rPr>
              <a:t>합쳐져서</a:t>
            </a:r>
            <a:r>
              <a:rPr dirty="0" u="heavy" sz="2800" spc="-235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돋움"/>
                <a:cs typeface="돋움"/>
              </a:rPr>
              <a:t> </a:t>
            </a:r>
            <a:r>
              <a:rPr dirty="0" u="heavy" sz="2800" spc="-5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heavy" sz="2800" spc="-5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돋움"/>
                <a:cs typeface="돋움"/>
              </a:rPr>
              <a:t>개의</a:t>
            </a:r>
            <a:r>
              <a:rPr dirty="0" u="heavy" sz="2800" spc="-254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돋움"/>
                <a:cs typeface="돋움"/>
              </a:rPr>
              <a:t> </a:t>
            </a:r>
            <a:r>
              <a:rPr dirty="0" u="heavy" sz="2800" spc="-5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돋움"/>
                <a:cs typeface="돋움"/>
              </a:rPr>
              <a:t>신장</a:t>
            </a:r>
            <a:r>
              <a:rPr dirty="0" u="heavy" sz="2800" spc="-245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돋움"/>
                <a:cs typeface="돋움"/>
              </a:rPr>
              <a:t> </a:t>
            </a:r>
            <a:r>
              <a:rPr dirty="0" u="heavy" sz="2800" spc="-5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돋움"/>
                <a:cs typeface="돋움"/>
              </a:rPr>
              <a:t>트리가</a:t>
            </a:r>
            <a:r>
              <a:rPr dirty="0" sz="2800" spc="-225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만들어진  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Prim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돋움"/>
                <a:cs typeface="돋움"/>
              </a:rPr>
              <a:t>알고리즘에서는</a:t>
            </a:r>
            <a:r>
              <a:rPr dirty="0" sz="2800" spc="-210">
                <a:latin typeface="돋움"/>
                <a:cs typeface="돋움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T</a:t>
            </a:r>
            <a:r>
              <a:rPr dirty="0" sz="2800" spc="-5">
                <a:latin typeface="돋움"/>
                <a:cs typeface="돋움"/>
              </a:rPr>
              <a:t>가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점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돋움"/>
                <a:cs typeface="돋움"/>
              </a:rPr>
              <a:t>개인</a:t>
            </a:r>
            <a:r>
              <a:rPr dirty="0" sz="2800" spc="-25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트리에서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시작  </a:t>
            </a:r>
            <a:r>
              <a:rPr dirty="0" sz="2800" spc="-5">
                <a:latin typeface="돋움"/>
                <a:cs typeface="돋움"/>
              </a:rPr>
              <a:t>되어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선분을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돋움"/>
                <a:cs typeface="돋움"/>
              </a:rPr>
              <a:t>개씩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추가시킨다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r>
              <a:rPr dirty="0" sz="2800" spc="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즉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-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u="heavy" sz="2800" spc="-5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heavy" sz="2800" spc="-5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돋움"/>
                <a:cs typeface="돋움"/>
              </a:rPr>
              <a:t>개의</a:t>
            </a:r>
            <a:r>
              <a:rPr dirty="0" u="heavy" sz="2800" spc="-24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돋움"/>
                <a:cs typeface="돋움"/>
              </a:rPr>
              <a:t> </a:t>
            </a:r>
            <a:r>
              <a:rPr dirty="0" u="heavy" sz="2800" spc="-5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돋움"/>
                <a:cs typeface="돋움"/>
              </a:rPr>
              <a:t>트리가</a:t>
            </a:r>
            <a:endParaRPr sz="2800">
              <a:latin typeface="돋움"/>
              <a:cs typeface="돋움"/>
            </a:endParaRPr>
          </a:p>
          <a:p>
            <a:pPr marL="355600">
              <a:lnSpc>
                <a:spcPct val="100000"/>
              </a:lnSpc>
            </a:pPr>
            <a:r>
              <a:rPr dirty="0" u="heavy" sz="2800" spc="-705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돋움"/>
                <a:cs typeface="돋움"/>
              </a:rPr>
              <a:t>자라나서 신장 트리가</a:t>
            </a:r>
            <a:r>
              <a:rPr dirty="0" u="heavy" sz="2800" spc="-685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된다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57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응</a:t>
            </a:r>
            <a:r>
              <a:rPr dirty="0" spc="-395"/>
              <a:t> </a:t>
            </a:r>
            <a:r>
              <a:rPr dirty="0"/>
              <a:t>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38097"/>
            <a:ext cx="7866380" cy="2235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최소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비용으로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선로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또는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파이프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네트워크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>
                <a:latin typeface="돋움"/>
                <a:cs typeface="돋움"/>
              </a:rPr>
              <a:t>인터  넷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광</a:t>
            </a:r>
            <a:r>
              <a:rPr dirty="0" sz="2800" spc="-25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케이블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선로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케이블</a:t>
            </a:r>
            <a:r>
              <a:rPr dirty="0" sz="2800" spc="-28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TV</a:t>
            </a:r>
            <a:r>
              <a:rPr dirty="0" sz="2800" spc="-5">
                <a:latin typeface="돋움"/>
                <a:cs typeface="돋움"/>
              </a:rPr>
              <a:t>선로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전화선로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송  유관로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5">
                <a:latin typeface="돋움"/>
                <a:cs typeface="돋움"/>
              </a:rPr>
              <a:t>가스관로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5">
                <a:latin typeface="돋움"/>
                <a:cs typeface="돋움"/>
              </a:rPr>
              <a:t>배수로 등</a:t>
            </a:r>
            <a:r>
              <a:rPr dirty="0" sz="2800" spc="-5">
                <a:latin typeface="Times New Roman"/>
                <a:cs typeface="Times New Roman"/>
              </a:rPr>
              <a:t>)</a:t>
            </a:r>
            <a:r>
              <a:rPr dirty="0" sz="2800" spc="-5">
                <a:latin typeface="돋움"/>
                <a:cs typeface="돋움"/>
              </a:rPr>
              <a:t>를 설치하는데</a:t>
            </a:r>
            <a:r>
              <a:rPr dirty="0" sz="2800" spc="-70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활용</a:t>
            </a:r>
            <a:endParaRPr sz="2800">
              <a:latin typeface="돋움"/>
              <a:cs typeface="돋움"/>
            </a:endParaRPr>
          </a:p>
          <a:p>
            <a:pPr algn="just" marL="355600" marR="41275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여행자 문제 </a:t>
            </a:r>
            <a:r>
              <a:rPr dirty="0" sz="2800" spc="-15">
                <a:latin typeface="Times New Roman"/>
                <a:cs typeface="Times New Roman"/>
              </a:rPr>
              <a:t>(Traveling </a:t>
            </a:r>
            <a:r>
              <a:rPr dirty="0" sz="2800" spc="-5">
                <a:latin typeface="Times New Roman"/>
                <a:cs typeface="Times New Roman"/>
              </a:rPr>
              <a:t>Salesman Problem)</a:t>
            </a:r>
            <a:r>
              <a:rPr dirty="0" sz="2800" spc="-5">
                <a:latin typeface="돋움"/>
                <a:cs typeface="돋움"/>
              </a:rPr>
              <a:t>를</a:t>
            </a:r>
            <a:r>
              <a:rPr dirty="0" sz="2800" spc="-650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근사  </a:t>
            </a:r>
            <a:r>
              <a:rPr dirty="0" sz="2800" spc="-5">
                <a:latin typeface="돋움"/>
                <a:cs typeface="돋움"/>
              </a:rPr>
              <a:t>적으로 해결하는데</a:t>
            </a:r>
            <a:r>
              <a:rPr dirty="0" sz="2800" spc="-4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이용</a:t>
            </a:r>
            <a:endParaRPr sz="28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57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105" y="366140"/>
            <a:ext cx="36391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imes New Roman"/>
                <a:cs typeface="Times New Roman"/>
              </a:rPr>
              <a:t>4.3 </a:t>
            </a:r>
            <a:r>
              <a:rPr dirty="0" spc="35" b="1">
                <a:latin typeface="돋움"/>
                <a:cs typeface="돋움"/>
              </a:rPr>
              <a:t>최단 경로</a:t>
            </a:r>
            <a:r>
              <a:rPr dirty="0" spc="-855" b="1">
                <a:latin typeface="돋움"/>
                <a:cs typeface="돋움"/>
              </a:rPr>
              <a:t> </a:t>
            </a:r>
            <a:r>
              <a:rPr dirty="0" spc="10" b="1">
                <a:latin typeface="돋움"/>
                <a:cs typeface="돋움"/>
              </a:rPr>
              <a:t>찾기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38097"/>
            <a:ext cx="8063230" cy="2814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55244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최단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경로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(Shortest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Path)</a:t>
            </a:r>
            <a:r>
              <a:rPr dirty="0" sz="2800" spc="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문제는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주어진</a:t>
            </a:r>
            <a:r>
              <a:rPr dirty="0" sz="2800" spc="-22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가중치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그  래프에서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어느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한</a:t>
            </a:r>
            <a:r>
              <a:rPr dirty="0" sz="2800" spc="-254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출발점에서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또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다른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도착점까지  의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최단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경로를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찾는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문제이다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1805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최단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경로를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찾는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가장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대표적인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알고리즘은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다익  스트라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(Dijkstra)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최단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경로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알고리즘이며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이</a:t>
            </a:r>
            <a:r>
              <a:rPr dirty="0" sz="2800" spc="-25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또한  그리디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알고리즘이다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57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717880"/>
            <a:ext cx="8100059" cy="46748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448309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프림의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최소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신장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트리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알고리즘과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거의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흡사한  </a:t>
            </a:r>
            <a:r>
              <a:rPr dirty="0" sz="2800" spc="-5">
                <a:latin typeface="돋움"/>
                <a:cs typeface="돋움"/>
              </a:rPr>
              <a:t>과정으로 진행된다</a:t>
            </a:r>
            <a:r>
              <a:rPr dirty="0" sz="2800" spc="-5">
                <a:latin typeface="Times New Roman"/>
                <a:cs typeface="Times New Roman"/>
              </a:rPr>
              <a:t>. 2</a:t>
            </a:r>
            <a:r>
              <a:rPr dirty="0" sz="2800" spc="-5">
                <a:latin typeface="돋움"/>
                <a:cs typeface="돋움"/>
              </a:rPr>
              <a:t>가지</a:t>
            </a:r>
            <a:r>
              <a:rPr dirty="0" sz="2800" spc="-45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차이점</a:t>
            </a:r>
            <a:r>
              <a:rPr dirty="0" sz="2800" spc="-5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527685" marR="5080" indent="-514984">
              <a:lnSpc>
                <a:spcPct val="100000"/>
              </a:lnSpc>
              <a:spcBef>
                <a:spcPts val="2405"/>
              </a:spcBef>
              <a:buFont typeface="Times New Roman"/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5">
                <a:latin typeface="돋움"/>
                <a:cs typeface="돋움"/>
              </a:rPr>
              <a:t>프림 </a:t>
            </a:r>
            <a:r>
              <a:rPr dirty="0" sz="2800" spc="-10">
                <a:latin typeface="돋움"/>
                <a:cs typeface="돋움"/>
              </a:rPr>
              <a:t>알고리즘은 </a:t>
            </a:r>
            <a:r>
              <a:rPr dirty="0" sz="2800" spc="-5">
                <a:latin typeface="돋움"/>
                <a:cs typeface="돋움"/>
              </a:rPr>
              <a:t>임의의 점에서 시작하나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10">
                <a:latin typeface="돋움"/>
                <a:cs typeface="돋움"/>
              </a:rPr>
              <a:t>다익  </a:t>
            </a:r>
            <a:r>
              <a:rPr dirty="0" sz="2800" spc="-5">
                <a:latin typeface="돋움"/>
                <a:cs typeface="돋움"/>
              </a:rPr>
              <a:t>스트라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알고리즘은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주어진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출발점에서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시작한다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527685" marR="36830" indent="-514984">
              <a:lnSpc>
                <a:spcPct val="100000"/>
              </a:lnSpc>
              <a:spcBef>
                <a:spcPts val="600"/>
              </a:spcBef>
              <a:buFont typeface="Times New Roman"/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5">
                <a:latin typeface="돋움"/>
                <a:cs typeface="돋움"/>
              </a:rPr>
              <a:t>프림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알고리즘은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트리에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하나의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점</a:t>
            </a:r>
            <a:r>
              <a:rPr dirty="0" sz="2800" spc="-254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>
                <a:latin typeface="돋움"/>
                <a:cs typeface="돋움"/>
              </a:rPr>
              <a:t>선분</a:t>
            </a:r>
            <a:r>
              <a:rPr dirty="0" sz="2800" spc="-5">
                <a:latin typeface="Times New Roman"/>
                <a:cs typeface="Times New Roman"/>
              </a:rPr>
              <a:t>)</a:t>
            </a:r>
            <a:r>
              <a:rPr dirty="0" sz="2800" spc="-5">
                <a:latin typeface="돋움"/>
                <a:cs typeface="돋움"/>
              </a:rPr>
              <a:t>을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추가  시킬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때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현재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상태의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트리에서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가장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가까운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점을  </a:t>
            </a:r>
            <a:r>
              <a:rPr dirty="0" sz="2800" spc="-5">
                <a:latin typeface="돋움"/>
                <a:cs typeface="돋움"/>
              </a:rPr>
              <a:t>추가시킨다</a:t>
            </a:r>
            <a:r>
              <a:rPr dirty="0" sz="2800" spc="-5">
                <a:latin typeface="Times New Roman"/>
                <a:cs typeface="Times New Roman"/>
              </a:rPr>
              <a:t>. </a:t>
            </a:r>
            <a:r>
              <a:rPr dirty="0" sz="2800" spc="-5">
                <a:latin typeface="돋움"/>
                <a:cs typeface="돋움"/>
              </a:rPr>
              <a:t>그러나 다익스트라의 알고리즘은 </a:t>
            </a:r>
            <a:r>
              <a:rPr dirty="0" sz="2800" spc="-5">
                <a:solidFill>
                  <a:srgbClr val="0000CC"/>
                </a:solidFill>
                <a:latin typeface="돋움"/>
                <a:cs typeface="돋움"/>
              </a:rPr>
              <a:t> 출발점으로부터 최단 거리가 확정되지 않은 점  들 중에서 출발점으로부터 가장 가까운 점을 추  가</a:t>
            </a:r>
            <a:r>
              <a:rPr dirty="0" sz="2800" spc="-5">
                <a:latin typeface="돋움"/>
                <a:cs typeface="돋움"/>
              </a:rPr>
              <a:t>하고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그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점의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최단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거리를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확정한다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57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4876" y="366140"/>
            <a:ext cx="42551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다익스트라</a:t>
            </a:r>
            <a:r>
              <a:rPr dirty="0" spc="-400"/>
              <a:t> </a:t>
            </a:r>
            <a:r>
              <a:rPr dirty="0"/>
              <a:t>알고리즘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77326"/>
            <a:ext cx="7960995" cy="548957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ShortestPath</a:t>
            </a:r>
            <a:r>
              <a:rPr dirty="0" sz="2800" spc="-5">
                <a:latin typeface="Times New Roman"/>
                <a:cs typeface="Times New Roman"/>
              </a:rPr>
              <a:t>(G,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2400">
                <a:latin typeface="돋움"/>
                <a:cs typeface="돋움"/>
              </a:rPr>
              <a:t>입력</a:t>
            </a:r>
            <a:r>
              <a:rPr dirty="0" sz="2400">
                <a:latin typeface="Times New Roman"/>
                <a:cs typeface="Times New Roman"/>
              </a:rPr>
              <a:t>: </a:t>
            </a:r>
            <a:r>
              <a:rPr dirty="0" sz="2400">
                <a:latin typeface="돋움"/>
                <a:cs typeface="돋움"/>
              </a:rPr>
              <a:t>가중치 그래프 </a:t>
            </a:r>
            <a:r>
              <a:rPr dirty="0" sz="2400" spc="-5">
                <a:latin typeface="Times New Roman"/>
                <a:cs typeface="Times New Roman"/>
              </a:rPr>
              <a:t>G </a:t>
            </a:r>
            <a:r>
              <a:rPr dirty="0" sz="2400">
                <a:latin typeface="Times New Roman"/>
                <a:cs typeface="Times New Roman"/>
              </a:rPr>
              <a:t>= </a:t>
            </a:r>
            <a:r>
              <a:rPr dirty="0" sz="2400" spc="-110">
                <a:latin typeface="Times New Roman"/>
                <a:cs typeface="Times New Roman"/>
              </a:rPr>
              <a:t>(V, </a:t>
            </a:r>
            <a:r>
              <a:rPr dirty="0" sz="2400">
                <a:latin typeface="Times New Roman"/>
                <a:cs typeface="Times New Roman"/>
              </a:rPr>
              <a:t>E), |V| = n , </a:t>
            </a:r>
            <a:r>
              <a:rPr dirty="0" sz="2400" spc="-5">
                <a:latin typeface="Times New Roman"/>
                <a:cs typeface="Times New Roman"/>
              </a:rPr>
              <a:t>|E|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2400">
                <a:latin typeface="돋움"/>
                <a:cs typeface="돋움"/>
              </a:rPr>
              <a:t>출력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돋움"/>
                <a:cs typeface="돋움"/>
              </a:rPr>
              <a:t>출발점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 spc="-5">
                <a:latin typeface="돋움"/>
                <a:cs typeface="돋움"/>
              </a:rPr>
              <a:t>부터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각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점까지의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최단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거리를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저장한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배열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643890" indent="-631190">
              <a:lnSpc>
                <a:spcPct val="100000"/>
              </a:lnSpc>
              <a:spcBef>
                <a:spcPts val="600"/>
              </a:spcBef>
              <a:buFont typeface="Times New Roman"/>
              <a:buAutoNum type="arabicPeriod"/>
              <a:tabLst>
                <a:tab pos="317500" algn="l"/>
              </a:tabLst>
            </a:pPr>
            <a:r>
              <a:rPr dirty="0" sz="2400">
                <a:latin typeface="돋움"/>
                <a:cs typeface="돋움"/>
              </a:rPr>
              <a:t>배열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</a:t>
            </a:r>
            <a:r>
              <a:rPr dirty="0" sz="2400" spc="-5">
                <a:latin typeface="돋움"/>
                <a:cs typeface="돋움"/>
              </a:rPr>
              <a:t>를</a:t>
            </a:r>
            <a:r>
              <a:rPr dirty="0" sz="2400" spc="-204">
                <a:latin typeface="돋움"/>
                <a:cs typeface="돋움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∞</a:t>
            </a:r>
            <a:r>
              <a:rPr dirty="0" sz="2400">
                <a:latin typeface="돋움"/>
                <a:cs typeface="돋움"/>
              </a:rPr>
              <a:t>로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초기화시킨다</a:t>
            </a:r>
            <a:r>
              <a:rPr dirty="0" sz="2400">
                <a:latin typeface="Times New Roman"/>
                <a:cs typeface="Times New Roman"/>
              </a:rPr>
              <a:t>.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돋움"/>
                <a:cs typeface="돋움"/>
              </a:rPr>
              <a:t>단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D[s]</a:t>
            </a:r>
            <a:r>
              <a:rPr dirty="0" sz="2400">
                <a:latin typeface="Times New Roman"/>
                <a:cs typeface="Times New Roman"/>
              </a:rPr>
              <a:t> 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</a:t>
            </a:r>
            <a:r>
              <a:rPr dirty="0" sz="2400">
                <a:latin typeface="돋움"/>
                <a:cs typeface="돋움"/>
              </a:rPr>
              <a:t>으로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초기화한다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648335">
              <a:lnSpc>
                <a:spcPct val="100000"/>
              </a:lnSpc>
              <a:spcBef>
                <a:spcPts val="605"/>
              </a:spcBef>
            </a:pPr>
            <a:r>
              <a:rPr dirty="0" sz="2000" spc="-5">
                <a:solidFill>
                  <a:srgbClr val="0000CC"/>
                </a:solidFill>
                <a:latin typeface="Times New Roman"/>
                <a:cs typeface="Times New Roman"/>
              </a:rPr>
              <a:t>//</a:t>
            </a:r>
            <a:r>
              <a:rPr dirty="0" sz="2000" spc="-1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CC"/>
                </a:solidFill>
                <a:latin typeface="돋움"/>
                <a:cs typeface="돋움"/>
              </a:rPr>
              <a:t>배열</a:t>
            </a:r>
            <a:r>
              <a:rPr dirty="0" sz="2000" spc="-18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D[v]</a:t>
            </a:r>
            <a:r>
              <a:rPr dirty="0" sz="2000">
                <a:solidFill>
                  <a:srgbClr val="0000CC"/>
                </a:solidFill>
                <a:latin typeface="돋움"/>
                <a:cs typeface="돋움"/>
              </a:rPr>
              <a:t>에는</a:t>
            </a:r>
            <a:r>
              <a:rPr dirty="0" sz="2000" spc="-185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000">
                <a:solidFill>
                  <a:srgbClr val="0000CC"/>
                </a:solidFill>
                <a:latin typeface="돋움"/>
                <a:cs typeface="돋움"/>
              </a:rPr>
              <a:t>출발점</a:t>
            </a:r>
            <a:r>
              <a:rPr dirty="0" sz="2000" spc="-19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dirty="0" sz="2000">
                <a:solidFill>
                  <a:srgbClr val="0000CC"/>
                </a:solidFill>
                <a:latin typeface="돋움"/>
                <a:cs typeface="돋움"/>
              </a:rPr>
              <a:t>로부터</a:t>
            </a:r>
            <a:r>
              <a:rPr dirty="0" sz="2000" spc="-175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000">
                <a:solidFill>
                  <a:srgbClr val="0000CC"/>
                </a:solidFill>
                <a:latin typeface="돋움"/>
                <a:cs typeface="돋움"/>
              </a:rPr>
              <a:t>점</a:t>
            </a:r>
            <a:r>
              <a:rPr dirty="0" sz="2000" spc="-18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sz="2000">
                <a:solidFill>
                  <a:srgbClr val="0000CC"/>
                </a:solidFill>
                <a:latin typeface="돋움"/>
                <a:cs typeface="돋움"/>
              </a:rPr>
              <a:t>까지의</a:t>
            </a:r>
            <a:r>
              <a:rPr dirty="0" sz="2000" spc="-19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000">
                <a:solidFill>
                  <a:srgbClr val="0000CC"/>
                </a:solidFill>
                <a:latin typeface="돋움"/>
                <a:cs typeface="돋움"/>
              </a:rPr>
              <a:t>거리가</a:t>
            </a:r>
            <a:r>
              <a:rPr dirty="0" sz="2000" spc="-175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000">
                <a:solidFill>
                  <a:srgbClr val="0000CC"/>
                </a:solidFill>
                <a:latin typeface="돋움"/>
                <a:cs typeface="돋움"/>
              </a:rPr>
              <a:t>저장된다</a:t>
            </a: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643890" indent="-631190">
              <a:lnSpc>
                <a:spcPct val="100000"/>
              </a:lnSpc>
              <a:spcBef>
                <a:spcPts val="595"/>
              </a:spcBef>
              <a:buAutoNum type="arabicPeriod" startAt="2"/>
              <a:tabLst>
                <a:tab pos="317500" algn="l"/>
              </a:tabLst>
            </a:pPr>
            <a:r>
              <a:rPr dirty="0" sz="2400">
                <a:latin typeface="Times New Roman"/>
                <a:cs typeface="Times New Roman"/>
              </a:rPr>
              <a:t>while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>
                <a:latin typeface="돋움"/>
                <a:cs typeface="돋움"/>
              </a:rPr>
              <a:t>최단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거리가</a:t>
            </a:r>
            <a:r>
              <a:rPr dirty="0" sz="2400" spc="-204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확정되지</a:t>
            </a:r>
            <a:r>
              <a:rPr dirty="0" sz="2400" spc="-204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않은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점이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있으면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algn="just" marL="643890" marR="47625" indent="-631190">
              <a:lnSpc>
                <a:spcPct val="100000"/>
              </a:lnSpc>
              <a:spcBef>
                <a:spcPts val="600"/>
              </a:spcBef>
              <a:buFont typeface="Times New Roman"/>
              <a:buAutoNum type="arabicPeriod" startAt="2"/>
              <a:tabLst>
                <a:tab pos="622935" algn="l"/>
              </a:tabLst>
            </a:pPr>
            <a:r>
              <a:rPr dirty="0" sz="2400">
                <a:latin typeface="돋움"/>
                <a:cs typeface="돋움"/>
              </a:rPr>
              <a:t>현재까지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 spc="-5">
                <a:latin typeface="돋움"/>
                <a:cs typeface="돋움"/>
              </a:rPr>
              <a:t>로부터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최단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거리가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확정되지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않은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각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점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</a:t>
            </a:r>
            <a:r>
              <a:rPr dirty="0" sz="2400">
                <a:latin typeface="돋움"/>
                <a:cs typeface="돋움"/>
              </a:rPr>
              <a:t>에  대해서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최소의</a:t>
            </a:r>
            <a:r>
              <a:rPr dirty="0" sz="2400" spc="-204">
                <a:latin typeface="돋움"/>
                <a:cs typeface="돋움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D[v]</a:t>
            </a:r>
            <a:r>
              <a:rPr dirty="0" sz="2400" spc="-10">
                <a:latin typeface="돋움"/>
                <a:cs typeface="돋움"/>
              </a:rPr>
              <a:t>의</a:t>
            </a:r>
            <a:r>
              <a:rPr dirty="0" sz="2400" spc="-185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값을</a:t>
            </a:r>
            <a:r>
              <a:rPr dirty="0" sz="2400" spc="-204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가진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점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</a:t>
            </a:r>
            <a:r>
              <a:rPr dirty="0" baseline="-20833" sz="2400" spc="-15">
                <a:latin typeface="Times New Roman"/>
                <a:cs typeface="Times New Roman"/>
              </a:rPr>
              <a:t>min</a:t>
            </a:r>
            <a:r>
              <a:rPr dirty="0" sz="2400" spc="-10">
                <a:latin typeface="돋움"/>
                <a:cs typeface="돋움"/>
              </a:rPr>
              <a:t>을</a:t>
            </a:r>
            <a:r>
              <a:rPr dirty="0" sz="2400" spc="-17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선택하고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돋움"/>
                <a:cs typeface="돋움"/>
              </a:rPr>
              <a:t>출  </a:t>
            </a:r>
            <a:r>
              <a:rPr dirty="0" sz="2400" spc="-5">
                <a:latin typeface="돋움"/>
                <a:cs typeface="돋움"/>
              </a:rPr>
              <a:t>발점</a:t>
            </a:r>
            <a:r>
              <a:rPr dirty="0" sz="2400" spc="-204">
                <a:latin typeface="돋움"/>
                <a:cs typeface="돋움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 spc="-5">
                <a:latin typeface="돋움"/>
                <a:cs typeface="돋움"/>
              </a:rPr>
              <a:t>로부터</a:t>
            </a:r>
            <a:r>
              <a:rPr dirty="0" sz="2400" spc="-204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점</a:t>
            </a:r>
            <a:r>
              <a:rPr dirty="0" sz="2400" spc="-204">
                <a:latin typeface="돋움"/>
                <a:cs typeface="돋움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</a:t>
            </a:r>
            <a:r>
              <a:rPr dirty="0" baseline="-20833" sz="2400" spc="-15">
                <a:latin typeface="Times New Roman"/>
                <a:cs typeface="Times New Roman"/>
              </a:rPr>
              <a:t>min</a:t>
            </a:r>
            <a:r>
              <a:rPr dirty="0" sz="2400" spc="-10">
                <a:latin typeface="돋움"/>
                <a:cs typeface="돋움"/>
              </a:rPr>
              <a:t>까지의</a:t>
            </a:r>
            <a:r>
              <a:rPr dirty="0" sz="2400" spc="-170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최단</a:t>
            </a:r>
            <a:r>
              <a:rPr dirty="0" sz="2400" spc="-204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거리</a:t>
            </a:r>
            <a:r>
              <a:rPr dirty="0" sz="2400" spc="-204">
                <a:latin typeface="돋움"/>
                <a:cs typeface="돋움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D[v</a:t>
            </a:r>
            <a:r>
              <a:rPr dirty="0" baseline="-20833" sz="2400" spc="-15">
                <a:latin typeface="Times New Roman"/>
                <a:cs typeface="Times New Roman"/>
              </a:rPr>
              <a:t>min</a:t>
            </a:r>
            <a:r>
              <a:rPr dirty="0" sz="2400" spc="-10">
                <a:latin typeface="Times New Roman"/>
                <a:cs typeface="Times New Roman"/>
              </a:rPr>
              <a:t>]</a:t>
            </a:r>
            <a:r>
              <a:rPr dirty="0" sz="2400" spc="-10">
                <a:latin typeface="돋움"/>
                <a:cs typeface="돋움"/>
              </a:rPr>
              <a:t>을</a:t>
            </a:r>
            <a:r>
              <a:rPr dirty="0" sz="2400" spc="-145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확정시  킨다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643890" marR="35560" indent="-631190">
              <a:lnSpc>
                <a:spcPct val="100000"/>
              </a:lnSpc>
              <a:spcBef>
                <a:spcPts val="605"/>
              </a:spcBef>
              <a:buAutoNum type="arabicPeriod" startAt="2"/>
              <a:tabLst>
                <a:tab pos="621665" algn="l"/>
                <a:tab pos="622300" algn="l"/>
              </a:tabLst>
            </a:pP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 spc="-5">
                <a:latin typeface="돋움"/>
                <a:cs typeface="돋움"/>
              </a:rPr>
              <a:t>로부터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현재보다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짧은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거리로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점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</a:t>
            </a:r>
            <a:r>
              <a:rPr dirty="0" baseline="-20833" sz="2400" spc="-15">
                <a:latin typeface="Times New Roman"/>
                <a:cs typeface="Times New Roman"/>
              </a:rPr>
              <a:t>min</a:t>
            </a:r>
            <a:r>
              <a:rPr dirty="0" sz="2400" spc="-10">
                <a:latin typeface="돋움"/>
                <a:cs typeface="돋움"/>
              </a:rPr>
              <a:t>을</a:t>
            </a:r>
            <a:r>
              <a:rPr dirty="0" sz="2400" spc="-17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통해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우회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가능  한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각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점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</a:t>
            </a:r>
            <a:r>
              <a:rPr dirty="0" sz="2400" spc="-5">
                <a:latin typeface="돋움"/>
                <a:cs typeface="돋움"/>
              </a:rPr>
              <a:t>에</a:t>
            </a:r>
            <a:r>
              <a:rPr dirty="0" sz="2400" spc="-19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대해서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D[w]</a:t>
            </a:r>
            <a:r>
              <a:rPr dirty="0" sz="2400" spc="-10">
                <a:latin typeface="돋움"/>
                <a:cs typeface="돋움"/>
              </a:rPr>
              <a:t>를</a:t>
            </a:r>
            <a:r>
              <a:rPr dirty="0" sz="2400" spc="-17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갱신한다</a:t>
            </a:r>
            <a:r>
              <a:rPr dirty="0" sz="2400">
                <a:latin typeface="Times New Roman"/>
                <a:cs typeface="Times New Roman"/>
              </a:rPr>
              <a:t>.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643890" indent="-631190">
              <a:lnSpc>
                <a:spcPct val="100000"/>
              </a:lnSpc>
              <a:spcBef>
                <a:spcPts val="565"/>
              </a:spcBef>
              <a:buAutoNum type="arabicPeriod" startAt="2"/>
              <a:tabLst>
                <a:tab pos="317500" algn="l"/>
              </a:tabLst>
            </a:pPr>
            <a:r>
              <a:rPr dirty="0" sz="2400">
                <a:latin typeface="Times New Roman"/>
                <a:cs typeface="Times New Roman"/>
              </a:rPr>
              <a:t>return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57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719404"/>
            <a:ext cx="8090534" cy="5255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812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돋움"/>
                <a:cs typeface="돋움"/>
              </a:rPr>
              <a:t>알고리즘에서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배열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D[v]</a:t>
            </a:r>
            <a:r>
              <a:rPr dirty="0" sz="2400" spc="-5">
                <a:latin typeface="돋움"/>
                <a:cs typeface="돋움"/>
              </a:rPr>
              <a:t>는</a:t>
            </a:r>
            <a:r>
              <a:rPr dirty="0" sz="2400" spc="-18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출발점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 spc="-5">
                <a:latin typeface="돋움"/>
                <a:cs typeface="돋움"/>
              </a:rPr>
              <a:t>로부터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점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r>
              <a:rPr dirty="0" sz="2400" spc="-5">
                <a:latin typeface="돋움"/>
                <a:cs typeface="돋움"/>
              </a:rPr>
              <a:t>까지의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거  리를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저장하는데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사용하고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돋움"/>
                <a:cs typeface="돋움"/>
              </a:rPr>
              <a:t>최종적으로는</a:t>
            </a:r>
            <a:r>
              <a:rPr dirty="0" sz="2400" spc="-22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출발점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 spc="-5">
                <a:latin typeface="돋움"/>
                <a:cs typeface="돋움"/>
              </a:rPr>
              <a:t>로부터  </a:t>
            </a:r>
            <a:r>
              <a:rPr dirty="0" sz="2400">
                <a:latin typeface="돋움"/>
                <a:cs typeface="돋움"/>
              </a:rPr>
              <a:t>점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</a:t>
            </a:r>
            <a:r>
              <a:rPr dirty="0" sz="2400">
                <a:latin typeface="돋움"/>
                <a:cs typeface="돋움"/>
              </a:rPr>
              <a:t>까지의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최단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거리를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저장하게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된다</a:t>
            </a:r>
            <a:r>
              <a:rPr dirty="0" sz="2400">
                <a:latin typeface="Times New Roman"/>
                <a:cs typeface="Times New Roman"/>
              </a:rPr>
              <a:t>.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돋움"/>
                <a:cs typeface="돋움"/>
              </a:rPr>
              <a:t>에서는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출발  점 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 spc="-5">
                <a:latin typeface="돋움"/>
                <a:cs typeface="돋움"/>
              </a:rPr>
              <a:t>의 </a:t>
            </a:r>
            <a:r>
              <a:rPr dirty="0" sz="2400" spc="-5">
                <a:latin typeface="Times New Roman"/>
                <a:cs typeface="Times New Roman"/>
              </a:rPr>
              <a:t>D[s] </a:t>
            </a:r>
            <a:r>
              <a:rPr dirty="0" sz="2400">
                <a:latin typeface="Times New Roman"/>
                <a:cs typeface="Times New Roman"/>
              </a:rPr>
              <a:t>= 0</a:t>
            </a:r>
            <a:r>
              <a:rPr dirty="0" sz="2400">
                <a:latin typeface="돋움"/>
                <a:cs typeface="돋움"/>
              </a:rPr>
              <a:t>으로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>
                <a:latin typeface="돋움"/>
                <a:cs typeface="돋움"/>
              </a:rPr>
              <a:t>또 다른 각 점 </a:t>
            </a:r>
            <a:r>
              <a:rPr dirty="0" sz="2400">
                <a:latin typeface="Times New Roman"/>
                <a:cs typeface="Times New Roman"/>
              </a:rPr>
              <a:t>v</a:t>
            </a:r>
            <a:r>
              <a:rPr dirty="0" sz="2400">
                <a:latin typeface="돋움"/>
                <a:cs typeface="돋움"/>
              </a:rPr>
              <a:t>에 대해서 </a:t>
            </a:r>
            <a:r>
              <a:rPr dirty="0" sz="2400" spc="-5">
                <a:latin typeface="Times New Roman"/>
                <a:cs typeface="Times New Roman"/>
              </a:rPr>
              <a:t>D[v] = ∞</a:t>
            </a:r>
            <a:r>
              <a:rPr dirty="0" sz="2400" spc="-5">
                <a:latin typeface="돋움"/>
                <a:cs typeface="돋움"/>
              </a:rPr>
              <a:t>로  초기화시킨다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marR="3556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Times New Roman"/>
                <a:cs typeface="Times New Roman"/>
              </a:rPr>
              <a:t>Line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~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4</a:t>
            </a:r>
            <a:r>
              <a:rPr dirty="0" sz="2400" spc="-5">
                <a:latin typeface="돋움"/>
                <a:cs typeface="돋움"/>
              </a:rPr>
              <a:t>의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while-</a:t>
            </a:r>
            <a:r>
              <a:rPr dirty="0" sz="2400">
                <a:latin typeface="돋움"/>
                <a:cs typeface="돋움"/>
              </a:rPr>
              <a:t>루프는</a:t>
            </a:r>
            <a:r>
              <a:rPr dirty="0" sz="2400" spc="-240">
                <a:latin typeface="돋움"/>
                <a:cs typeface="돋움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1)</a:t>
            </a:r>
            <a:r>
              <a:rPr dirty="0" sz="2400">
                <a:latin typeface="돋움"/>
                <a:cs typeface="돋움"/>
              </a:rPr>
              <a:t>회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수행된다</a:t>
            </a:r>
            <a:r>
              <a:rPr dirty="0" sz="2400">
                <a:latin typeface="Times New Roman"/>
                <a:cs typeface="Times New Roman"/>
              </a:rPr>
              <a:t>.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돋움"/>
                <a:cs typeface="돋움"/>
              </a:rPr>
              <a:t>현재까지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 spc="-5">
                <a:latin typeface="돋움"/>
                <a:cs typeface="돋움"/>
              </a:rPr>
              <a:t>로  </a:t>
            </a:r>
            <a:r>
              <a:rPr dirty="0" sz="2400">
                <a:latin typeface="돋움"/>
                <a:cs typeface="돋움"/>
              </a:rPr>
              <a:t>부터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최단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거리가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확정된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점들의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집합을</a:t>
            </a:r>
            <a:r>
              <a:rPr dirty="0" sz="2400" spc="-260">
                <a:latin typeface="돋움"/>
                <a:cs typeface="돋움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돋움"/>
                <a:cs typeface="돋움"/>
              </a:rPr>
              <a:t>라고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놓으면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lvl="1" marL="355600" marR="5080">
              <a:lnSpc>
                <a:spcPct val="100000"/>
              </a:lnSpc>
              <a:buChar char="–"/>
              <a:tabLst>
                <a:tab pos="578485" algn="l"/>
              </a:tabLst>
            </a:pP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돋움"/>
                <a:cs typeface="돋움"/>
              </a:rPr>
              <a:t>는 현재까지 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 spc="-5">
                <a:latin typeface="돋움"/>
                <a:cs typeface="돋움"/>
              </a:rPr>
              <a:t>로부터 최단 거리가 확정되지 않은 점들  </a:t>
            </a:r>
            <a:r>
              <a:rPr dirty="0" sz="2400">
                <a:latin typeface="돋움"/>
                <a:cs typeface="돋움"/>
              </a:rPr>
              <a:t>의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집합이다</a:t>
            </a:r>
            <a:r>
              <a:rPr dirty="0" sz="2400">
                <a:latin typeface="Times New Roman"/>
                <a:cs typeface="Times New Roman"/>
              </a:rPr>
              <a:t>.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돋움"/>
                <a:cs typeface="돋움"/>
              </a:rPr>
              <a:t>따라서</a:t>
            </a:r>
            <a:r>
              <a:rPr dirty="0" sz="2400" spc="-265">
                <a:latin typeface="돋움"/>
                <a:cs typeface="돋움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돋움"/>
                <a:cs typeface="돋움"/>
              </a:rPr>
              <a:t>에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속한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각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점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</a:t>
            </a:r>
            <a:r>
              <a:rPr dirty="0" sz="2400">
                <a:latin typeface="돋움"/>
                <a:cs typeface="돋움"/>
              </a:rPr>
              <a:t>에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대해서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D[v]</a:t>
            </a:r>
            <a:r>
              <a:rPr dirty="0" sz="2400" spc="-10">
                <a:latin typeface="돋움"/>
                <a:cs typeface="돋움"/>
              </a:rPr>
              <a:t>가  </a:t>
            </a:r>
            <a:r>
              <a:rPr dirty="0" sz="2400" spc="-5">
                <a:latin typeface="돋움"/>
                <a:cs typeface="돋움"/>
              </a:rPr>
              <a:t>최소인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점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min</a:t>
            </a:r>
            <a:r>
              <a:rPr dirty="0" sz="2400" spc="-5">
                <a:latin typeface="돋움"/>
                <a:cs typeface="돋움"/>
              </a:rPr>
              <a:t>을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선택하고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min</a:t>
            </a:r>
            <a:r>
              <a:rPr dirty="0" sz="2400" spc="-5">
                <a:latin typeface="돋움"/>
                <a:cs typeface="돋움"/>
              </a:rPr>
              <a:t>의</a:t>
            </a:r>
            <a:r>
              <a:rPr dirty="0" sz="2400" spc="-20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최단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거리를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확정시킨다</a:t>
            </a:r>
            <a:r>
              <a:rPr dirty="0" sz="2400">
                <a:latin typeface="Times New Roman"/>
                <a:cs typeface="Times New Roman"/>
              </a:rPr>
              <a:t>.  </a:t>
            </a:r>
            <a:r>
              <a:rPr dirty="0" sz="2400">
                <a:latin typeface="돋움"/>
                <a:cs typeface="돋움"/>
              </a:rPr>
              <a:t>즉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10">
                <a:latin typeface="Times New Roman"/>
                <a:cs typeface="Times New Roman"/>
              </a:rPr>
              <a:t>D[v</a:t>
            </a:r>
            <a:r>
              <a:rPr dirty="0" baseline="-20833" sz="2400" spc="-15">
                <a:latin typeface="Times New Roman"/>
                <a:cs typeface="Times New Roman"/>
              </a:rPr>
              <a:t>min</a:t>
            </a:r>
            <a:r>
              <a:rPr dirty="0" sz="2400" spc="-10">
                <a:latin typeface="Times New Roman"/>
                <a:cs typeface="Times New Roman"/>
              </a:rPr>
              <a:t>] </a:t>
            </a:r>
            <a:r>
              <a:rPr dirty="0" sz="2400" spc="-5">
                <a:latin typeface="Times New Roman"/>
                <a:cs typeface="Times New Roman"/>
              </a:rPr>
              <a:t>≤ D[v], v </a:t>
            </a:r>
            <a:r>
              <a:rPr dirty="0" sz="2400" spc="-5">
                <a:latin typeface="바탕"/>
                <a:cs typeface="바탕"/>
              </a:rPr>
              <a:t>∈ </a:t>
            </a:r>
            <a:r>
              <a:rPr dirty="0" sz="2400" spc="-5">
                <a:latin typeface="Times New Roman"/>
                <a:cs typeface="Times New Roman"/>
              </a:rPr>
              <a:t>V </a:t>
            </a:r>
            <a:r>
              <a:rPr dirty="0" sz="2400">
                <a:latin typeface="Times New Roman"/>
                <a:cs typeface="Times New Roman"/>
              </a:rPr>
              <a:t>– 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돋움"/>
                <a:cs typeface="돋움"/>
              </a:rPr>
              <a:t>이다</a:t>
            </a:r>
            <a:r>
              <a:rPr dirty="0" sz="2400" spc="-5">
                <a:latin typeface="Times New Roman"/>
                <a:cs typeface="Times New Roman"/>
              </a:rPr>
              <a:t>. </a:t>
            </a:r>
            <a:r>
              <a:rPr dirty="0" sz="2400">
                <a:latin typeface="Times New Roman"/>
                <a:cs typeface="Times New Roman"/>
              </a:rPr>
              <a:t>‘</a:t>
            </a:r>
            <a:r>
              <a:rPr dirty="0" sz="2400">
                <a:latin typeface="돋움"/>
                <a:cs typeface="돋움"/>
              </a:rPr>
              <a:t>확정한다는 것’은 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돋움"/>
                <a:cs typeface="돋움"/>
              </a:rPr>
              <a:t>가  </a:t>
            </a:r>
            <a:r>
              <a:rPr dirty="0" sz="2400" spc="-5">
                <a:latin typeface="돋움"/>
                <a:cs typeface="돋움"/>
              </a:rPr>
              <a:t>지의 의미를</a:t>
            </a:r>
            <a:r>
              <a:rPr dirty="0" sz="2400" spc="-409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갖는다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lvl="2" marL="756285" indent="-286385">
              <a:lnSpc>
                <a:spcPct val="100000"/>
              </a:lnSpc>
              <a:spcBef>
                <a:spcPts val="6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2000" spc="0">
                <a:latin typeface="Times New Roman"/>
                <a:cs typeface="Times New Roman"/>
              </a:rPr>
              <a:t>D[v</a:t>
            </a:r>
            <a:r>
              <a:rPr dirty="0" baseline="-21367" sz="1950" spc="0">
                <a:latin typeface="Times New Roman"/>
                <a:cs typeface="Times New Roman"/>
              </a:rPr>
              <a:t>min</a:t>
            </a:r>
            <a:r>
              <a:rPr dirty="0" sz="2000" spc="0">
                <a:latin typeface="Times New Roman"/>
                <a:cs typeface="Times New Roman"/>
              </a:rPr>
              <a:t>]</a:t>
            </a:r>
            <a:r>
              <a:rPr dirty="0" sz="2000" spc="0">
                <a:latin typeface="돋움"/>
                <a:cs typeface="돋움"/>
              </a:rPr>
              <a:t>이</a:t>
            </a:r>
            <a:r>
              <a:rPr dirty="0" sz="2000" spc="-195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확정된</a:t>
            </a:r>
            <a:r>
              <a:rPr dirty="0" sz="2000" spc="-18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후에는</a:t>
            </a:r>
            <a:r>
              <a:rPr dirty="0" sz="2000" spc="-195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다시</a:t>
            </a:r>
            <a:r>
              <a:rPr dirty="0" sz="2000" spc="-185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변하지</a:t>
            </a:r>
            <a:r>
              <a:rPr dirty="0" sz="2000" spc="-185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않는다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lvl="2" marL="756285" indent="-286385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돋움"/>
                <a:cs typeface="돋움"/>
              </a:rPr>
              <a:t>점</a:t>
            </a:r>
            <a:r>
              <a:rPr dirty="0" sz="2000" spc="-185">
                <a:latin typeface="돋움"/>
                <a:cs typeface="돋움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v</a:t>
            </a:r>
            <a:r>
              <a:rPr dirty="0" baseline="-21367" sz="1950" spc="7">
                <a:latin typeface="Times New Roman"/>
                <a:cs typeface="Times New Roman"/>
              </a:rPr>
              <a:t>min</a:t>
            </a:r>
            <a:r>
              <a:rPr dirty="0" sz="2000" spc="5">
                <a:latin typeface="돋움"/>
                <a:cs typeface="돋움"/>
              </a:rPr>
              <a:t>이</a:t>
            </a:r>
            <a:r>
              <a:rPr dirty="0" sz="2000" spc="-220">
                <a:latin typeface="돋움"/>
                <a:cs typeface="돋움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>
                <a:latin typeface="돋움"/>
                <a:cs typeface="돋움"/>
              </a:rPr>
              <a:t>에</a:t>
            </a:r>
            <a:r>
              <a:rPr dirty="0" sz="2000" spc="-180">
                <a:latin typeface="돋움"/>
                <a:cs typeface="돋움"/>
              </a:rPr>
              <a:t> </a:t>
            </a:r>
            <a:r>
              <a:rPr dirty="0" sz="2000">
                <a:latin typeface="돋움"/>
                <a:cs typeface="돋움"/>
              </a:rPr>
              <a:t>포함된다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1652" y="3429000"/>
            <a:ext cx="2460520" cy="17691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5940" y="482853"/>
            <a:ext cx="8010525" cy="2907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9588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600">
                <a:latin typeface="Times New Roman"/>
                <a:cs typeface="Times New Roman"/>
              </a:rPr>
              <a:t>Line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4: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–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돋움"/>
                <a:cs typeface="돋움"/>
              </a:rPr>
              <a:t>에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속한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점들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중</a:t>
            </a:r>
            <a:r>
              <a:rPr dirty="0" sz="2600" spc="-225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</a:t>
            </a:r>
            <a:r>
              <a:rPr dirty="0" baseline="-21241" sz="2550">
                <a:latin typeface="Times New Roman"/>
                <a:cs typeface="Times New Roman"/>
              </a:rPr>
              <a:t>min</a:t>
            </a:r>
            <a:r>
              <a:rPr dirty="0" sz="2600">
                <a:latin typeface="돋움"/>
                <a:cs typeface="돋움"/>
              </a:rPr>
              <a:t>을</a:t>
            </a:r>
            <a:r>
              <a:rPr dirty="0" sz="2600" spc="-204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거쳐</a:t>
            </a:r>
            <a:r>
              <a:rPr dirty="0" sz="2600" spc="-22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감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(</a:t>
            </a:r>
            <a:r>
              <a:rPr dirty="0" sz="2600">
                <a:latin typeface="돋움"/>
                <a:cs typeface="돋움"/>
              </a:rPr>
              <a:t>경유함</a:t>
            </a:r>
            <a:r>
              <a:rPr dirty="0" sz="2600">
                <a:latin typeface="Times New Roman"/>
                <a:cs typeface="Times New Roman"/>
              </a:rPr>
              <a:t>)  </a:t>
            </a:r>
            <a:r>
              <a:rPr dirty="0" sz="2600">
                <a:latin typeface="돋움"/>
                <a:cs typeface="돋움"/>
              </a:rPr>
              <a:t>으로서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돋움"/>
                <a:cs typeface="돋움"/>
              </a:rPr>
              <a:t>로부터의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거리가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현재보다</a:t>
            </a:r>
            <a:r>
              <a:rPr dirty="0" sz="2600" spc="-254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더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짧아지는</a:t>
            </a:r>
            <a:r>
              <a:rPr dirty="0" sz="2600" spc="-24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점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  </a:t>
            </a:r>
            <a:r>
              <a:rPr dirty="0" sz="2600">
                <a:latin typeface="돋움"/>
                <a:cs typeface="돋움"/>
              </a:rPr>
              <a:t>가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있으면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돋움"/>
                <a:cs typeface="돋움"/>
              </a:rPr>
              <a:t>그</a:t>
            </a:r>
            <a:r>
              <a:rPr dirty="0" sz="2600" spc="-22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점의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D[w]</a:t>
            </a:r>
            <a:r>
              <a:rPr dirty="0" sz="2600" spc="-5">
                <a:latin typeface="돋움"/>
                <a:cs typeface="돋움"/>
              </a:rPr>
              <a:t>를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갱신한다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600">
                <a:latin typeface="돋움"/>
                <a:cs typeface="돋움"/>
              </a:rPr>
              <a:t>다음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그림은</a:t>
            </a:r>
            <a:r>
              <a:rPr dirty="0" sz="2600" spc="-225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</a:t>
            </a:r>
            <a:r>
              <a:rPr dirty="0" baseline="-21241" sz="2550">
                <a:latin typeface="Times New Roman"/>
                <a:cs typeface="Times New Roman"/>
              </a:rPr>
              <a:t>min</a:t>
            </a:r>
            <a:r>
              <a:rPr dirty="0" sz="2600">
                <a:latin typeface="돋움"/>
                <a:cs typeface="돋움"/>
              </a:rPr>
              <a:t>이</a:t>
            </a:r>
            <a:r>
              <a:rPr dirty="0" sz="2600" spc="-245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돋움"/>
                <a:cs typeface="돋움"/>
              </a:rPr>
              <a:t>에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포함된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상태를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보이고</a:t>
            </a:r>
            <a:r>
              <a:rPr dirty="0" sz="2600" spc="-22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있는데</a:t>
            </a:r>
            <a:r>
              <a:rPr dirty="0" sz="2600">
                <a:latin typeface="Times New Roman"/>
                <a:cs typeface="Times New Roman"/>
              </a:rPr>
              <a:t>,  v</a:t>
            </a:r>
            <a:r>
              <a:rPr dirty="0" baseline="-21241" sz="2550">
                <a:latin typeface="Times New Roman"/>
                <a:cs typeface="Times New Roman"/>
              </a:rPr>
              <a:t>min</a:t>
            </a:r>
            <a:r>
              <a:rPr dirty="0" sz="2600">
                <a:latin typeface="돋움"/>
                <a:cs typeface="돋움"/>
              </a:rPr>
              <a:t>에</a:t>
            </a:r>
            <a:r>
              <a:rPr dirty="0" sz="2600" spc="-204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인접한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점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 spc="0">
                <a:latin typeface="Times New Roman"/>
                <a:cs typeface="Times New Roman"/>
              </a:rPr>
              <a:t>w</a:t>
            </a:r>
            <a:r>
              <a:rPr dirty="0" baseline="-21241" sz="2550" spc="0">
                <a:latin typeface="Times New Roman"/>
                <a:cs typeface="Times New Roman"/>
              </a:rPr>
              <a:t>1</a:t>
            </a:r>
            <a:r>
              <a:rPr dirty="0" sz="2600" spc="0">
                <a:latin typeface="Times New Roman"/>
                <a:cs typeface="Times New Roman"/>
              </a:rPr>
              <a:t>,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0">
                <a:latin typeface="Times New Roman"/>
                <a:cs typeface="Times New Roman"/>
              </a:rPr>
              <a:t>w</a:t>
            </a:r>
            <a:r>
              <a:rPr dirty="0" baseline="-21241" sz="2550" spc="0">
                <a:latin typeface="Times New Roman"/>
                <a:cs typeface="Times New Roman"/>
              </a:rPr>
              <a:t>2</a:t>
            </a:r>
            <a:r>
              <a:rPr dirty="0" sz="2600" spc="0">
                <a:latin typeface="Times New Roman"/>
                <a:cs typeface="Times New Roman"/>
              </a:rPr>
              <a:t>,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0">
                <a:latin typeface="Times New Roman"/>
                <a:cs typeface="Times New Roman"/>
              </a:rPr>
              <a:t>w</a:t>
            </a:r>
            <a:r>
              <a:rPr dirty="0" baseline="-21241" sz="2550" spc="0">
                <a:latin typeface="Times New Roman"/>
                <a:cs typeface="Times New Roman"/>
              </a:rPr>
              <a:t>3</a:t>
            </a:r>
            <a:r>
              <a:rPr dirty="0" baseline="-21241" sz="2550" spc="300">
                <a:latin typeface="Times New Roman"/>
                <a:cs typeface="Times New Roman"/>
              </a:rPr>
              <a:t> </a:t>
            </a:r>
            <a:r>
              <a:rPr dirty="0" sz="2600">
                <a:latin typeface="돋움"/>
                <a:cs typeface="돋움"/>
              </a:rPr>
              <a:t>각각에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대해서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만일</a:t>
            </a:r>
            <a:endParaRPr sz="2600">
              <a:latin typeface="돋움"/>
              <a:cs typeface="돋움"/>
            </a:endParaRPr>
          </a:p>
          <a:p>
            <a:pPr lvl="1" marL="756285" indent="-286385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2200" spc="-5">
                <a:latin typeface="Times New Roman"/>
                <a:cs typeface="Times New Roman"/>
              </a:rPr>
              <a:t>(D[v</a:t>
            </a:r>
            <a:r>
              <a:rPr dirty="0" baseline="-21072" sz="2175" spc="-7">
                <a:latin typeface="Times New Roman"/>
                <a:cs typeface="Times New Roman"/>
              </a:rPr>
              <a:t>min</a:t>
            </a:r>
            <a:r>
              <a:rPr dirty="0" sz="2200" spc="-5">
                <a:latin typeface="Times New Roman"/>
                <a:cs typeface="Times New Roman"/>
              </a:rPr>
              <a:t>] + </a:t>
            </a:r>
            <a:r>
              <a:rPr dirty="0" sz="2200" spc="-5">
                <a:latin typeface="돋움"/>
                <a:cs typeface="돋움"/>
              </a:rPr>
              <a:t>선분 </a:t>
            </a:r>
            <a:r>
              <a:rPr dirty="0" sz="2200" spc="-5">
                <a:latin typeface="Times New Roman"/>
                <a:cs typeface="Times New Roman"/>
              </a:rPr>
              <a:t>(v</a:t>
            </a:r>
            <a:r>
              <a:rPr dirty="0" baseline="-21072" sz="2175" spc="-7">
                <a:latin typeface="Times New Roman"/>
                <a:cs typeface="Times New Roman"/>
              </a:rPr>
              <a:t>min</a:t>
            </a:r>
            <a:r>
              <a:rPr dirty="0" sz="2200" spc="-5">
                <a:latin typeface="Times New Roman"/>
                <a:cs typeface="Times New Roman"/>
              </a:rPr>
              <a:t>, w</a:t>
            </a:r>
            <a:r>
              <a:rPr dirty="0" baseline="-21072" sz="2175" spc="-7">
                <a:latin typeface="Times New Roman"/>
                <a:cs typeface="Times New Roman"/>
              </a:rPr>
              <a:t>i</a:t>
            </a:r>
            <a:r>
              <a:rPr dirty="0" sz="2200" spc="-5">
                <a:latin typeface="Times New Roman"/>
                <a:cs typeface="Times New Roman"/>
              </a:rPr>
              <a:t>)</a:t>
            </a:r>
            <a:r>
              <a:rPr dirty="0" sz="2200" spc="-5">
                <a:latin typeface="돋움"/>
                <a:cs typeface="돋움"/>
              </a:rPr>
              <a:t>의 가중치</a:t>
            </a:r>
            <a:r>
              <a:rPr dirty="0" sz="2200" spc="-5">
                <a:latin typeface="Times New Roman"/>
                <a:cs typeface="Times New Roman"/>
              </a:rPr>
              <a:t>) &lt;</a:t>
            </a:r>
            <a:r>
              <a:rPr dirty="0" sz="2200" spc="-24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D[w</a:t>
            </a:r>
            <a:r>
              <a:rPr dirty="0" baseline="-21072" sz="2175" spc="-15">
                <a:latin typeface="Times New Roman"/>
                <a:cs typeface="Times New Roman"/>
              </a:rPr>
              <a:t>i</a:t>
            </a:r>
            <a:r>
              <a:rPr dirty="0" sz="2200" spc="-10">
                <a:latin typeface="Times New Roman"/>
                <a:cs typeface="Times New Roman"/>
              </a:rPr>
              <a:t>]</a:t>
            </a:r>
            <a:r>
              <a:rPr dirty="0" sz="2200" spc="-10">
                <a:latin typeface="돋움"/>
                <a:cs typeface="돋움"/>
              </a:rPr>
              <a:t>이면</a:t>
            </a:r>
            <a:r>
              <a:rPr dirty="0" sz="2200" spc="-10">
                <a:latin typeface="Times New Roman"/>
                <a:cs typeface="Times New Roman"/>
              </a:rPr>
              <a:t>,</a:t>
            </a:r>
            <a:endParaRPr sz="22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2200" spc="-10">
                <a:latin typeface="Times New Roman"/>
                <a:cs typeface="Times New Roman"/>
              </a:rPr>
              <a:t>D[w</a:t>
            </a:r>
            <a:r>
              <a:rPr dirty="0" baseline="-21072" sz="2175" spc="-15">
                <a:latin typeface="Times New Roman"/>
                <a:cs typeface="Times New Roman"/>
              </a:rPr>
              <a:t>i</a:t>
            </a:r>
            <a:r>
              <a:rPr dirty="0" sz="2200" spc="-10">
                <a:latin typeface="Times New Roman"/>
                <a:cs typeface="Times New Roman"/>
              </a:rPr>
              <a:t>] </a:t>
            </a:r>
            <a:r>
              <a:rPr dirty="0" sz="2200" spc="-5">
                <a:latin typeface="Times New Roman"/>
                <a:cs typeface="Times New Roman"/>
              </a:rPr>
              <a:t>= (D[v</a:t>
            </a:r>
            <a:r>
              <a:rPr dirty="0" baseline="-21072" sz="2175" spc="-7">
                <a:latin typeface="Times New Roman"/>
                <a:cs typeface="Times New Roman"/>
              </a:rPr>
              <a:t>min</a:t>
            </a:r>
            <a:r>
              <a:rPr dirty="0" sz="2200" spc="-5">
                <a:latin typeface="Times New Roman"/>
                <a:cs typeface="Times New Roman"/>
              </a:rPr>
              <a:t>] + </a:t>
            </a:r>
            <a:r>
              <a:rPr dirty="0" sz="2200" spc="-5">
                <a:latin typeface="돋움"/>
                <a:cs typeface="돋움"/>
              </a:rPr>
              <a:t>선분</a:t>
            </a:r>
            <a:r>
              <a:rPr dirty="0" sz="2200" spc="-5">
                <a:latin typeface="Times New Roman"/>
                <a:cs typeface="Times New Roman"/>
              </a:rPr>
              <a:t>(v</a:t>
            </a:r>
            <a:r>
              <a:rPr dirty="0" baseline="-21072" sz="2175" spc="-7">
                <a:latin typeface="Times New Roman"/>
                <a:cs typeface="Times New Roman"/>
              </a:rPr>
              <a:t>min</a:t>
            </a:r>
            <a:r>
              <a:rPr dirty="0" sz="2200" spc="-5">
                <a:latin typeface="Times New Roman"/>
                <a:cs typeface="Times New Roman"/>
              </a:rPr>
              <a:t>, w</a:t>
            </a:r>
            <a:r>
              <a:rPr dirty="0" baseline="-21072" sz="2175" spc="-7">
                <a:latin typeface="Times New Roman"/>
                <a:cs typeface="Times New Roman"/>
              </a:rPr>
              <a:t>i</a:t>
            </a:r>
            <a:r>
              <a:rPr dirty="0" sz="2200" spc="-5">
                <a:latin typeface="Times New Roman"/>
                <a:cs typeface="Times New Roman"/>
              </a:rPr>
              <a:t>)</a:t>
            </a:r>
            <a:r>
              <a:rPr dirty="0" sz="2200" spc="-5">
                <a:latin typeface="돋움"/>
                <a:cs typeface="돋움"/>
              </a:rPr>
              <a:t>의 </a:t>
            </a:r>
            <a:r>
              <a:rPr dirty="0" sz="2200" spc="-10">
                <a:latin typeface="돋움"/>
                <a:cs typeface="돋움"/>
              </a:rPr>
              <a:t>가중치</a:t>
            </a:r>
            <a:r>
              <a:rPr dirty="0" sz="2200" spc="-10">
                <a:latin typeface="Times New Roman"/>
                <a:cs typeface="Times New Roman"/>
              </a:rPr>
              <a:t>)</a:t>
            </a:r>
            <a:r>
              <a:rPr dirty="0" sz="2200" spc="-10">
                <a:latin typeface="돋움"/>
                <a:cs typeface="돋움"/>
              </a:rPr>
              <a:t>로</a:t>
            </a:r>
            <a:r>
              <a:rPr dirty="0" sz="2200" spc="-195">
                <a:latin typeface="돋움"/>
                <a:cs typeface="돋움"/>
              </a:rPr>
              <a:t> </a:t>
            </a:r>
            <a:r>
              <a:rPr dirty="0" sz="2200" spc="-10">
                <a:latin typeface="돋움"/>
                <a:cs typeface="돋움"/>
              </a:rPr>
              <a:t>갱신한다</a:t>
            </a:r>
            <a:r>
              <a:rPr dirty="0" sz="2200" spc="-1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57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5330139"/>
            <a:ext cx="638873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600">
                <a:latin typeface="돋움"/>
                <a:cs typeface="돋움"/>
              </a:rPr>
              <a:t>마지막으로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line </a:t>
            </a:r>
            <a:r>
              <a:rPr dirty="0" sz="2600">
                <a:latin typeface="Times New Roman"/>
                <a:cs typeface="Times New Roman"/>
              </a:rPr>
              <a:t>5</a:t>
            </a:r>
            <a:r>
              <a:rPr dirty="0" sz="2600">
                <a:latin typeface="돋움"/>
                <a:cs typeface="돋움"/>
              </a:rPr>
              <a:t>에서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배열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</a:t>
            </a:r>
            <a:r>
              <a:rPr dirty="0" sz="2600">
                <a:latin typeface="돋움"/>
                <a:cs typeface="돋움"/>
              </a:rPr>
              <a:t>를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리턴한다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57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046" y="366140"/>
            <a:ext cx="2311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시간복잡도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60901"/>
            <a:ext cx="7926070" cy="419735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while-</a:t>
            </a:r>
            <a:r>
              <a:rPr dirty="0" sz="2800" spc="-5">
                <a:latin typeface="돋움"/>
                <a:cs typeface="돋움"/>
              </a:rPr>
              <a:t>루프가 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 i="1">
                <a:latin typeface="Times New Roman"/>
                <a:cs typeface="Times New Roman"/>
              </a:rPr>
              <a:t>n </a:t>
            </a:r>
            <a:r>
              <a:rPr dirty="0" sz="2800" spc="-5">
                <a:latin typeface="Times New Roman"/>
                <a:cs typeface="Times New Roman"/>
              </a:rPr>
              <a:t>– 1)</a:t>
            </a:r>
            <a:r>
              <a:rPr dirty="0" sz="2800" spc="-5">
                <a:latin typeface="돋움"/>
                <a:cs typeface="돋움"/>
              </a:rPr>
              <a:t>번</a:t>
            </a:r>
            <a:r>
              <a:rPr dirty="0" sz="2800" spc="-45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반복되고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3</a:t>
            </a:r>
            <a:r>
              <a:rPr dirty="0" sz="2800" spc="-5">
                <a:latin typeface="돋움"/>
                <a:cs typeface="돋움"/>
              </a:rPr>
              <a:t>에서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최소의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D[v]</a:t>
            </a:r>
            <a:r>
              <a:rPr dirty="0" sz="2800" spc="-10">
                <a:latin typeface="돋움"/>
                <a:cs typeface="돋움"/>
              </a:rPr>
              <a:t>를</a:t>
            </a:r>
            <a:r>
              <a:rPr dirty="0" sz="2800" spc="-18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가진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점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</a:t>
            </a:r>
            <a:r>
              <a:rPr dirty="0" baseline="-21021" sz="2775">
                <a:latin typeface="Times New Roman"/>
                <a:cs typeface="Times New Roman"/>
              </a:rPr>
              <a:t>min</a:t>
            </a:r>
            <a:r>
              <a:rPr dirty="0" sz="2800">
                <a:latin typeface="돋움"/>
                <a:cs typeface="돋움"/>
              </a:rPr>
              <a:t>을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찾는데</a:t>
            </a:r>
            <a:endParaRPr sz="2800">
              <a:latin typeface="돋움"/>
              <a:cs typeface="돋움"/>
            </a:endParaRPr>
          </a:p>
          <a:p>
            <a:pPr marL="355600">
              <a:lnSpc>
                <a:spcPct val="100000"/>
              </a:lnSpc>
            </a:pPr>
            <a:r>
              <a:rPr dirty="0" sz="2800" spc="-5" i="1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Times New Roman"/>
                <a:cs typeface="Times New Roman"/>
              </a:rPr>
              <a:t>) </a:t>
            </a:r>
            <a:r>
              <a:rPr dirty="0" sz="2800" spc="-5">
                <a:latin typeface="돋움"/>
                <a:cs typeface="돋움"/>
              </a:rPr>
              <a:t>시간이</a:t>
            </a:r>
            <a:r>
              <a:rPr dirty="0" sz="2800" spc="-21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걸린다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59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 spc="-5">
                <a:latin typeface="돋움"/>
                <a:cs typeface="돋움"/>
              </a:rPr>
              <a:t>왜냐하면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배열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</a:t>
            </a:r>
            <a:r>
              <a:rPr dirty="0" sz="2400" spc="-5">
                <a:latin typeface="돋움"/>
                <a:cs typeface="돋움"/>
              </a:rPr>
              <a:t>에서</a:t>
            </a:r>
            <a:r>
              <a:rPr dirty="0" sz="2400" spc="-200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최소값을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찾는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것이기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때문이다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marR="233679" indent="-3429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또한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line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4</a:t>
            </a:r>
            <a:r>
              <a:rPr dirty="0" sz="2800" spc="-5">
                <a:latin typeface="돋움"/>
                <a:cs typeface="돋움"/>
              </a:rPr>
              <a:t>에서도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각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D[w]</a:t>
            </a:r>
            <a:r>
              <a:rPr dirty="0" sz="2800" spc="-10">
                <a:latin typeface="돋움"/>
                <a:cs typeface="돋움"/>
              </a:rPr>
              <a:t>를</a:t>
            </a:r>
            <a:r>
              <a:rPr dirty="0" sz="2800" spc="-19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갱신하는데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걸리는  시간은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Times New Roman"/>
                <a:cs typeface="Times New Roman"/>
              </a:rPr>
              <a:t>)</a:t>
            </a:r>
            <a:r>
              <a:rPr dirty="0" sz="2800" spc="-5">
                <a:latin typeface="돋움"/>
                <a:cs typeface="돋움"/>
              </a:rPr>
              <a:t>이다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 spc="-10">
                <a:latin typeface="Times New Roman"/>
                <a:cs typeface="Times New Roman"/>
              </a:rPr>
              <a:t>v</a:t>
            </a:r>
            <a:r>
              <a:rPr dirty="0" baseline="-20833" sz="2400" spc="-15">
                <a:latin typeface="Times New Roman"/>
                <a:cs typeface="Times New Roman"/>
              </a:rPr>
              <a:t>min</a:t>
            </a:r>
            <a:r>
              <a:rPr dirty="0" sz="2400" spc="-10">
                <a:latin typeface="돋움"/>
                <a:cs typeface="돋움"/>
              </a:rPr>
              <a:t>에</a:t>
            </a:r>
            <a:r>
              <a:rPr dirty="0" sz="2400" spc="-175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연결된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점의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수가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최대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1)</a:t>
            </a:r>
            <a:r>
              <a:rPr dirty="0" sz="2400" spc="-5">
                <a:latin typeface="돋움"/>
                <a:cs typeface="돋움"/>
              </a:rPr>
              <a:t>개이므로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따라서 시간복잡도는 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 i="1">
                <a:latin typeface="Times New Roman"/>
                <a:cs typeface="Times New Roman"/>
              </a:rPr>
              <a:t>n </a:t>
            </a:r>
            <a:r>
              <a:rPr dirty="0" sz="2800" spc="-5">
                <a:latin typeface="Times New Roman"/>
                <a:cs typeface="Times New Roman"/>
              </a:rPr>
              <a:t>– 1) </a:t>
            </a:r>
            <a:r>
              <a:rPr dirty="0" sz="2800" spc="-5">
                <a:latin typeface="돋움"/>
                <a:cs typeface="돋움"/>
              </a:rPr>
              <a:t>×</a:t>
            </a:r>
            <a:r>
              <a:rPr dirty="0" sz="2800" spc="-620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{</a:t>
            </a:r>
            <a:r>
              <a:rPr dirty="0" sz="2800" spc="-5" i="1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Times New Roman"/>
                <a:cs typeface="Times New Roman"/>
              </a:rPr>
              <a:t>) + </a:t>
            </a:r>
            <a:r>
              <a:rPr dirty="0" sz="2800" spc="-5" i="1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Times New Roman"/>
                <a:cs typeface="Times New Roman"/>
              </a:rPr>
              <a:t>)} =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baseline="25525" sz="2775" spc="-7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dirty="0" sz="2800" spc="-5">
                <a:latin typeface="돋움"/>
                <a:cs typeface="돋움"/>
              </a:rPr>
              <a:t>이다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57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9658" y="366140"/>
            <a:ext cx="24269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시간</a:t>
            </a:r>
            <a:r>
              <a:rPr dirty="0" spc="-395"/>
              <a:t> </a:t>
            </a:r>
            <a:r>
              <a:rPr dirty="0"/>
              <a:t>복잡도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38097"/>
            <a:ext cx="8014334" cy="2186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Prim</a:t>
            </a:r>
            <a:r>
              <a:rPr dirty="0" sz="2800" spc="-5">
                <a:latin typeface="돋움"/>
                <a:cs typeface="돋움"/>
              </a:rPr>
              <a:t>의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MST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돋움"/>
                <a:cs typeface="돋움"/>
              </a:rPr>
              <a:t>경우처럼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</a:t>
            </a:r>
            <a:r>
              <a:rPr dirty="0" sz="2800" spc="-5">
                <a:latin typeface="돋움"/>
                <a:cs typeface="돋움"/>
              </a:rPr>
              <a:t>의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최소값을</a:t>
            </a:r>
            <a:r>
              <a:rPr dirty="0" sz="2800" spc="-22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찾기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위해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우  선순위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큐를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사용하면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시간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복잡도는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어떻게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되는  가</a:t>
            </a:r>
            <a:r>
              <a:rPr dirty="0" sz="2800" spc="-5"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line </a:t>
            </a:r>
            <a:r>
              <a:rPr dirty="0" sz="2400" spc="-5">
                <a:latin typeface="Times New Roman"/>
                <a:cs typeface="Times New Roman"/>
              </a:rPr>
              <a:t>3</a:t>
            </a:r>
            <a:r>
              <a:rPr dirty="0" sz="2400" spc="-5">
                <a:latin typeface="돋움"/>
                <a:cs typeface="돋움"/>
              </a:rPr>
              <a:t>의 시간</a:t>
            </a:r>
            <a:r>
              <a:rPr dirty="0" sz="2400" spc="-484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복잡도는</a:t>
            </a:r>
            <a:r>
              <a:rPr dirty="0" sz="2400" spc="-5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line 4</a:t>
            </a:r>
            <a:r>
              <a:rPr dirty="0" sz="2400">
                <a:latin typeface="돋움"/>
                <a:cs typeface="돋움"/>
              </a:rPr>
              <a:t>의 시간</a:t>
            </a:r>
            <a:r>
              <a:rPr dirty="0" sz="2400" spc="-5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복잡도는</a:t>
            </a:r>
            <a:r>
              <a:rPr dirty="0" sz="240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26170"/>
            <a:ext cx="5633085" cy="98806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ShortestPath </a:t>
            </a:r>
            <a:r>
              <a:rPr dirty="0" sz="2800" spc="-10">
                <a:latin typeface="돋움"/>
                <a:cs typeface="돋움"/>
              </a:rPr>
              <a:t>알고리즘의 </a:t>
            </a:r>
            <a:r>
              <a:rPr dirty="0" sz="2800" spc="-5">
                <a:latin typeface="돋움"/>
                <a:cs typeface="돋움"/>
              </a:rPr>
              <a:t>수행</a:t>
            </a:r>
            <a:r>
              <a:rPr dirty="0" sz="2800" spc="-450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과정</a:t>
            </a:r>
            <a:endParaRPr sz="2800">
              <a:latin typeface="돋움"/>
              <a:cs typeface="돋움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돋움"/>
                <a:cs typeface="돋움"/>
              </a:rPr>
              <a:t>단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>
                <a:latin typeface="돋움"/>
                <a:cs typeface="돋움"/>
              </a:rPr>
              <a:t>출발점은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서울이다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22276" y="2452216"/>
            <a:ext cx="3772438" cy="3714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7101"/>
            <a:ext cx="1958339" cy="3765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>
                <a:solidFill>
                  <a:srgbClr val="FF0000"/>
                </a:solidFill>
                <a:latin typeface="Times New Roman"/>
                <a:cs typeface="Times New Roman"/>
              </a:rPr>
              <a:t>CoinCh</a:t>
            </a:r>
            <a:r>
              <a:rPr dirty="0" sz="2300" spc="-1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300">
                <a:solidFill>
                  <a:srgbClr val="FF0000"/>
                </a:solidFill>
                <a:latin typeface="Times New Roman"/>
                <a:cs typeface="Times New Roman"/>
              </a:rPr>
              <a:t>nge(W)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2989"/>
            <a:ext cx="6096635" cy="177673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1800">
                <a:latin typeface="돋움"/>
                <a:cs typeface="돋움"/>
              </a:rPr>
              <a:t>입력</a:t>
            </a:r>
            <a:r>
              <a:rPr dirty="0" sz="1800">
                <a:latin typeface="Times New Roman"/>
                <a:cs typeface="Times New Roman"/>
              </a:rPr>
              <a:t>: </a:t>
            </a:r>
            <a:r>
              <a:rPr dirty="0" sz="1800" spc="-5">
                <a:latin typeface="돋움"/>
                <a:cs typeface="돋움"/>
              </a:rPr>
              <a:t>거스름돈 액수</a:t>
            </a:r>
            <a:r>
              <a:rPr dirty="0" sz="1800" spc="-355">
                <a:latin typeface="돋움"/>
                <a:cs typeface="돋움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latin typeface="돋움"/>
                <a:cs typeface="돋움"/>
              </a:rPr>
              <a:t>출력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돋움"/>
                <a:cs typeface="돋움"/>
              </a:rPr>
              <a:t>거스름돈</a:t>
            </a:r>
            <a:r>
              <a:rPr dirty="0" sz="1800" spc="-155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액수에</a:t>
            </a:r>
            <a:r>
              <a:rPr dirty="0" sz="1800" spc="-160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대한</a:t>
            </a:r>
            <a:r>
              <a:rPr dirty="0" sz="1800" spc="-155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최소</a:t>
            </a:r>
            <a:r>
              <a:rPr dirty="0" sz="1800" spc="-165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동전</a:t>
            </a:r>
            <a:r>
              <a:rPr dirty="0" sz="1800" spc="-155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수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800">
                <a:latin typeface="Times New Roman"/>
                <a:cs typeface="Times New Roman"/>
              </a:rPr>
              <a:t>1. change = </a:t>
            </a:r>
            <a:r>
              <a:rPr dirty="0" sz="1800" spc="-90">
                <a:latin typeface="Times New Roman"/>
                <a:cs typeface="Times New Roman"/>
              </a:rPr>
              <a:t>W, </a:t>
            </a:r>
            <a:r>
              <a:rPr dirty="0" sz="1800">
                <a:latin typeface="Times New Roman"/>
                <a:cs typeface="Times New Roman"/>
              </a:rPr>
              <a:t>n500 = n100 = n50 = n10 = n1 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620"/>
              </a:spcBef>
            </a:pP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//</a:t>
            </a:r>
            <a:r>
              <a:rPr dirty="0" sz="1800" spc="-1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n500,</a:t>
            </a:r>
            <a:r>
              <a:rPr dirty="0" sz="1800" spc="-2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n100,</a:t>
            </a:r>
            <a:r>
              <a:rPr dirty="0" sz="1800" spc="-2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n50,</a:t>
            </a:r>
            <a:r>
              <a:rPr dirty="0" sz="1800" spc="-2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n10,</a:t>
            </a:r>
            <a:r>
              <a:rPr dirty="0" sz="1800" spc="-2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n1</a:t>
            </a:r>
            <a:r>
              <a:rPr dirty="0" sz="1800">
                <a:solidFill>
                  <a:srgbClr val="0000CC"/>
                </a:solidFill>
                <a:latin typeface="돋움"/>
                <a:cs typeface="돋움"/>
              </a:rPr>
              <a:t>은</a:t>
            </a:r>
            <a:r>
              <a:rPr dirty="0" sz="1800" spc="-175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1800">
                <a:solidFill>
                  <a:srgbClr val="0000CC"/>
                </a:solidFill>
                <a:latin typeface="돋움"/>
                <a:cs typeface="돋움"/>
              </a:rPr>
              <a:t>각각의</a:t>
            </a:r>
            <a:r>
              <a:rPr dirty="0" sz="1800" spc="-165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1800">
                <a:solidFill>
                  <a:srgbClr val="0000CC"/>
                </a:solidFill>
                <a:latin typeface="돋움"/>
                <a:cs typeface="돋움"/>
              </a:rPr>
              <a:t>동전</a:t>
            </a:r>
            <a:r>
              <a:rPr dirty="0" sz="1800" spc="-175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1800">
                <a:solidFill>
                  <a:srgbClr val="0000CC"/>
                </a:solidFill>
                <a:latin typeface="돋움"/>
                <a:cs typeface="돋움"/>
              </a:rPr>
              <a:t>카운트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800">
                <a:latin typeface="Times New Roman"/>
                <a:cs typeface="Times New Roman"/>
              </a:rPr>
              <a:t>2. </a:t>
            </a:r>
            <a:r>
              <a:rPr dirty="0" sz="1800" spc="-5">
                <a:latin typeface="Times New Roman"/>
                <a:cs typeface="Times New Roman"/>
              </a:rPr>
              <a:t>while </a:t>
            </a:r>
            <a:r>
              <a:rPr dirty="0" sz="1800">
                <a:latin typeface="Times New Roman"/>
                <a:cs typeface="Times New Roman"/>
              </a:rPr>
              <a:t>( change ≥ 500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8559" y="2613152"/>
            <a:ext cx="2952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//</a:t>
            </a:r>
            <a:r>
              <a:rPr dirty="0" sz="1800" spc="-3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500</a:t>
            </a:r>
            <a:r>
              <a:rPr dirty="0" sz="1800">
                <a:solidFill>
                  <a:srgbClr val="0000CC"/>
                </a:solidFill>
                <a:latin typeface="돋움"/>
                <a:cs typeface="돋움"/>
              </a:rPr>
              <a:t>원짜리</a:t>
            </a:r>
            <a:r>
              <a:rPr dirty="0" sz="1800" spc="-17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1800">
                <a:solidFill>
                  <a:srgbClr val="0000CC"/>
                </a:solidFill>
                <a:latin typeface="돋움"/>
                <a:cs typeface="돋움"/>
              </a:rPr>
              <a:t>동전</a:t>
            </a:r>
            <a:r>
              <a:rPr dirty="0" sz="1800" spc="-18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1800">
                <a:solidFill>
                  <a:srgbClr val="0000CC"/>
                </a:solidFill>
                <a:latin typeface="돋움"/>
                <a:cs typeface="돋움"/>
              </a:rPr>
              <a:t>수를</a:t>
            </a:r>
            <a:r>
              <a:rPr dirty="0" sz="1800" spc="-165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dirty="0" sz="1800" spc="-3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CC"/>
                </a:solidFill>
                <a:latin typeface="돋움"/>
                <a:cs typeface="돋움"/>
              </a:rPr>
              <a:t>증가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8559" y="3314191"/>
            <a:ext cx="2952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//</a:t>
            </a:r>
            <a:r>
              <a:rPr dirty="0" sz="1800" spc="-3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100</a:t>
            </a:r>
            <a:r>
              <a:rPr dirty="0" sz="1800">
                <a:solidFill>
                  <a:srgbClr val="0000CC"/>
                </a:solidFill>
                <a:latin typeface="돋움"/>
                <a:cs typeface="돋움"/>
              </a:rPr>
              <a:t>원짜리</a:t>
            </a:r>
            <a:r>
              <a:rPr dirty="0" sz="1800" spc="-17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1800">
                <a:solidFill>
                  <a:srgbClr val="0000CC"/>
                </a:solidFill>
                <a:latin typeface="돋움"/>
                <a:cs typeface="돋움"/>
              </a:rPr>
              <a:t>동전</a:t>
            </a:r>
            <a:r>
              <a:rPr dirty="0" sz="1800" spc="-18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1800">
                <a:solidFill>
                  <a:srgbClr val="0000CC"/>
                </a:solidFill>
                <a:latin typeface="돋움"/>
                <a:cs typeface="돋움"/>
              </a:rPr>
              <a:t>수를</a:t>
            </a:r>
            <a:r>
              <a:rPr dirty="0" sz="1800" spc="-165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dirty="0" sz="1800" spc="-3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CC"/>
                </a:solidFill>
                <a:latin typeface="돋움"/>
                <a:cs typeface="돋움"/>
              </a:rPr>
              <a:t>증가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8559" y="4015485"/>
            <a:ext cx="28378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//</a:t>
            </a:r>
            <a:r>
              <a:rPr dirty="0" sz="1800" spc="-3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50</a:t>
            </a:r>
            <a:r>
              <a:rPr dirty="0" sz="1800">
                <a:solidFill>
                  <a:srgbClr val="0000CC"/>
                </a:solidFill>
                <a:latin typeface="돋움"/>
                <a:cs typeface="돋움"/>
              </a:rPr>
              <a:t>원짜리</a:t>
            </a:r>
            <a:r>
              <a:rPr dirty="0" sz="1800" spc="-17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1800">
                <a:solidFill>
                  <a:srgbClr val="0000CC"/>
                </a:solidFill>
                <a:latin typeface="돋움"/>
                <a:cs typeface="돋움"/>
              </a:rPr>
              <a:t>동전</a:t>
            </a:r>
            <a:r>
              <a:rPr dirty="0" sz="1800" spc="-18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1800">
                <a:solidFill>
                  <a:srgbClr val="0000CC"/>
                </a:solidFill>
                <a:latin typeface="돋움"/>
                <a:cs typeface="돋움"/>
              </a:rPr>
              <a:t>수를</a:t>
            </a:r>
            <a:r>
              <a:rPr dirty="0" sz="1800" spc="-17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dirty="0" sz="1800" spc="-2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CC"/>
                </a:solidFill>
                <a:latin typeface="돋움"/>
                <a:cs typeface="돋움"/>
              </a:rPr>
              <a:t>증가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8559" y="4716526"/>
            <a:ext cx="28378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//</a:t>
            </a:r>
            <a:r>
              <a:rPr dirty="0" sz="1800" spc="-3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10</a:t>
            </a:r>
            <a:r>
              <a:rPr dirty="0" sz="1800">
                <a:solidFill>
                  <a:srgbClr val="0000CC"/>
                </a:solidFill>
                <a:latin typeface="돋움"/>
                <a:cs typeface="돋움"/>
              </a:rPr>
              <a:t>원짜리</a:t>
            </a:r>
            <a:r>
              <a:rPr dirty="0" sz="1800" spc="-17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1800">
                <a:solidFill>
                  <a:srgbClr val="0000CC"/>
                </a:solidFill>
                <a:latin typeface="돋움"/>
                <a:cs typeface="돋움"/>
              </a:rPr>
              <a:t>동전</a:t>
            </a:r>
            <a:r>
              <a:rPr dirty="0" sz="1800" spc="-18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1800">
                <a:solidFill>
                  <a:srgbClr val="0000CC"/>
                </a:solidFill>
                <a:latin typeface="돋움"/>
                <a:cs typeface="돋움"/>
              </a:rPr>
              <a:t>수를</a:t>
            </a:r>
            <a:r>
              <a:rPr dirty="0" sz="1800" spc="-17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dirty="0" sz="1800" spc="-2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CC"/>
                </a:solidFill>
                <a:latin typeface="돋움"/>
                <a:cs typeface="돋움"/>
              </a:rPr>
              <a:t>증가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2540000"/>
            <a:ext cx="3365500" cy="317817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412115">
              <a:lnSpc>
                <a:spcPct val="100000"/>
              </a:lnSpc>
              <a:spcBef>
                <a:spcPts val="675"/>
              </a:spcBef>
            </a:pPr>
            <a:r>
              <a:rPr dirty="0" sz="1800">
                <a:latin typeface="Times New Roman"/>
                <a:cs typeface="Times New Roman"/>
              </a:rPr>
              <a:t>change = change – 500,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n500++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AutoNum type="arabicPeriod" startAt="3"/>
              <a:tabLst>
                <a:tab pos="241300" algn="l"/>
              </a:tabLst>
            </a:pPr>
            <a:r>
              <a:rPr dirty="0" sz="1800" spc="-5">
                <a:latin typeface="Times New Roman"/>
                <a:cs typeface="Times New Roman"/>
              </a:rPr>
              <a:t>while </a:t>
            </a:r>
            <a:r>
              <a:rPr dirty="0" sz="1800">
                <a:latin typeface="Times New Roman"/>
                <a:cs typeface="Times New Roman"/>
              </a:rPr>
              <a:t>( change ≥ 100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412115">
              <a:lnSpc>
                <a:spcPct val="100000"/>
              </a:lnSpc>
              <a:spcBef>
                <a:spcPts val="625"/>
              </a:spcBef>
            </a:pPr>
            <a:r>
              <a:rPr dirty="0" sz="1800">
                <a:latin typeface="Times New Roman"/>
                <a:cs typeface="Times New Roman"/>
              </a:rPr>
              <a:t>change = change – 100,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n100++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241300" algn="l"/>
              </a:tabLst>
            </a:pPr>
            <a:r>
              <a:rPr dirty="0" sz="1800" spc="-5">
                <a:latin typeface="Times New Roman"/>
                <a:cs typeface="Times New Roman"/>
              </a:rPr>
              <a:t>while </a:t>
            </a:r>
            <a:r>
              <a:rPr dirty="0" sz="1800">
                <a:latin typeface="Times New Roman"/>
                <a:cs typeface="Times New Roman"/>
              </a:rPr>
              <a:t>( change ≥ 50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412115">
              <a:lnSpc>
                <a:spcPct val="100000"/>
              </a:lnSpc>
              <a:spcBef>
                <a:spcPts val="625"/>
              </a:spcBef>
            </a:pPr>
            <a:r>
              <a:rPr dirty="0" sz="1800">
                <a:latin typeface="Times New Roman"/>
                <a:cs typeface="Times New Roman"/>
              </a:rPr>
              <a:t>change = change – 50,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n50++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AutoNum type="arabicPeriod" startAt="5"/>
              <a:tabLst>
                <a:tab pos="241300" algn="l"/>
              </a:tabLst>
            </a:pPr>
            <a:r>
              <a:rPr dirty="0" sz="1800" spc="-5">
                <a:latin typeface="Times New Roman"/>
                <a:cs typeface="Times New Roman"/>
              </a:rPr>
              <a:t>while </a:t>
            </a:r>
            <a:r>
              <a:rPr dirty="0" sz="1800">
                <a:latin typeface="Times New Roman"/>
                <a:cs typeface="Times New Roman"/>
              </a:rPr>
              <a:t>( change ≥ 10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412115">
              <a:lnSpc>
                <a:spcPct val="100000"/>
              </a:lnSpc>
              <a:spcBef>
                <a:spcPts val="625"/>
              </a:spcBef>
            </a:pPr>
            <a:r>
              <a:rPr dirty="0" sz="1800">
                <a:latin typeface="Times New Roman"/>
                <a:cs typeface="Times New Roman"/>
              </a:rPr>
              <a:t>change = change – 10,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n10++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80"/>
              </a:spcBef>
              <a:buAutoNum type="arabicPeriod" startAt="6"/>
              <a:tabLst>
                <a:tab pos="241300" algn="l"/>
              </a:tabLst>
            </a:pPr>
            <a:r>
              <a:rPr dirty="0" sz="1800" spc="-5">
                <a:latin typeface="Times New Roman"/>
                <a:cs typeface="Times New Roman"/>
              </a:rPr>
              <a:t>while </a:t>
            </a:r>
            <a:r>
              <a:rPr dirty="0" sz="1800">
                <a:latin typeface="Times New Roman"/>
                <a:cs typeface="Times New Roman"/>
              </a:rPr>
              <a:t>( change ≥ 1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412115">
              <a:lnSpc>
                <a:spcPct val="100000"/>
              </a:lnSpc>
              <a:spcBef>
                <a:spcPts val="625"/>
              </a:spcBef>
            </a:pPr>
            <a:r>
              <a:rPr dirty="0" sz="1800">
                <a:latin typeface="Times New Roman"/>
                <a:cs typeface="Times New Roman"/>
              </a:rPr>
              <a:t>change = change – 1,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n1++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8559" y="5417921"/>
            <a:ext cx="27235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//</a:t>
            </a:r>
            <a:r>
              <a:rPr dirty="0" sz="1800" spc="-3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dirty="0" sz="1800">
                <a:solidFill>
                  <a:srgbClr val="0000CC"/>
                </a:solidFill>
                <a:latin typeface="돋움"/>
                <a:cs typeface="돋움"/>
              </a:rPr>
              <a:t>원짜리</a:t>
            </a:r>
            <a:r>
              <a:rPr dirty="0" sz="1800" spc="-17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1800">
                <a:solidFill>
                  <a:srgbClr val="0000CC"/>
                </a:solidFill>
                <a:latin typeface="돋움"/>
                <a:cs typeface="돋움"/>
              </a:rPr>
              <a:t>동전</a:t>
            </a:r>
            <a:r>
              <a:rPr dirty="0" sz="1800" spc="-18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1800">
                <a:solidFill>
                  <a:srgbClr val="0000CC"/>
                </a:solidFill>
                <a:latin typeface="돋움"/>
                <a:cs typeface="돋움"/>
              </a:rPr>
              <a:t>수를</a:t>
            </a:r>
            <a:r>
              <a:rPr dirty="0" sz="1800" spc="-17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dirty="0" sz="1800" spc="-2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CC"/>
                </a:solidFill>
                <a:latin typeface="돋움"/>
                <a:cs typeface="돋움"/>
              </a:rPr>
              <a:t>증가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5768441"/>
            <a:ext cx="6338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7.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return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(n500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+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n100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+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n50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+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n10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+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n1) 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//</a:t>
            </a:r>
            <a:r>
              <a:rPr dirty="0" sz="1800" spc="-1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CC"/>
                </a:solidFill>
                <a:latin typeface="돋움"/>
                <a:cs typeface="돋움"/>
              </a:rPr>
              <a:t>총</a:t>
            </a:r>
            <a:r>
              <a:rPr dirty="0" sz="1800" spc="-17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1800">
                <a:solidFill>
                  <a:srgbClr val="0000CC"/>
                </a:solidFill>
                <a:latin typeface="돋움"/>
                <a:cs typeface="돋움"/>
              </a:rPr>
              <a:t>동전</a:t>
            </a:r>
            <a:r>
              <a:rPr dirty="0" sz="1800" spc="-16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1800">
                <a:solidFill>
                  <a:srgbClr val="0000CC"/>
                </a:solidFill>
                <a:latin typeface="돋움"/>
                <a:cs typeface="돋움"/>
              </a:rPr>
              <a:t>수를</a:t>
            </a:r>
            <a:r>
              <a:rPr dirty="0" sz="1800" spc="-17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1800">
                <a:solidFill>
                  <a:srgbClr val="0000CC"/>
                </a:solidFill>
                <a:latin typeface="돋움"/>
                <a:cs typeface="돋움"/>
              </a:rPr>
              <a:t>리턴한다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3992" y="2336292"/>
            <a:ext cx="242316" cy="242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426708" y="1464563"/>
            <a:ext cx="242315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1588" y="585216"/>
            <a:ext cx="240791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0508" y="5649467"/>
            <a:ext cx="242315" cy="240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02635" y="3633215"/>
            <a:ext cx="242316" cy="240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09672" y="5097779"/>
            <a:ext cx="240792" cy="2423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52444" y="3313176"/>
            <a:ext cx="240791" cy="2423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30240" y="4280915"/>
            <a:ext cx="240791" cy="2423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007352" y="3848100"/>
            <a:ext cx="242316" cy="2423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91100" y="1752600"/>
            <a:ext cx="242315" cy="2423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05150" y="814577"/>
            <a:ext cx="577215" cy="1535430"/>
          </a:xfrm>
          <a:custGeom>
            <a:avLst/>
            <a:gdLst/>
            <a:ahLst/>
            <a:cxnLst/>
            <a:rect l="l" t="t" r="r" b="b"/>
            <a:pathLst>
              <a:path w="577214" h="1535430">
                <a:moveTo>
                  <a:pt x="576961" y="0"/>
                </a:moveTo>
                <a:lnTo>
                  <a:pt x="0" y="153543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48278" y="3510534"/>
            <a:ext cx="1993900" cy="890905"/>
          </a:xfrm>
          <a:custGeom>
            <a:avLst/>
            <a:gdLst/>
            <a:ahLst/>
            <a:cxnLst/>
            <a:rect l="l" t="t" r="r" b="b"/>
            <a:pathLst>
              <a:path w="1993900" h="890904">
                <a:moveTo>
                  <a:pt x="1993646" y="890777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88458" y="1949957"/>
            <a:ext cx="661670" cy="2344420"/>
          </a:xfrm>
          <a:custGeom>
            <a:avLst/>
            <a:gdLst/>
            <a:ahLst/>
            <a:cxnLst/>
            <a:rect l="l" t="t" r="r" b="b"/>
            <a:pathLst>
              <a:path w="661670" h="2344420">
                <a:moveTo>
                  <a:pt x="661542" y="2344039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58078" y="3969258"/>
            <a:ext cx="1062355" cy="432434"/>
          </a:xfrm>
          <a:custGeom>
            <a:avLst/>
            <a:gdLst/>
            <a:ahLst/>
            <a:cxnLst/>
            <a:rect l="l" t="t" r="r" b="b"/>
            <a:pathLst>
              <a:path w="1062354" h="432435">
                <a:moveTo>
                  <a:pt x="1062354" y="0"/>
                </a:moveTo>
                <a:lnTo>
                  <a:pt x="0" y="43205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27597" y="4478273"/>
            <a:ext cx="544830" cy="1184275"/>
          </a:xfrm>
          <a:custGeom>
            <a:avLst/>
            <a:gdLst/>
            <a:ahLst/>
            <a:cxnLst/>
            <a:rect l="l" t="t" r="r" b="b"/>
            <a:pathLst>
              <a:path w="544829" h="1184275">
                <a:moveTo>
                  <a:pt x="544449" y="1183767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37510" y="5218938"/>
            <a:ext cx="3425825" cy="551815"/>
          </a:xfrm>
          <a:custGeom>
            <a:avLst/>
            <a:gdLst/>
            <a:ahLst/>
            <a:cxnLst/>
            <a:rect l="l" t="t" r="r" b="b"/>
            <a:pathLst>
              <a:path w="3425825" h="551814">
                <a:moveTo>
                  <a:pt x="3425316" y="551332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81350" y="2533650"/>
            <a:ext cx="491490" cy="793115"/>
          </a:xfrm>
          <a:custGeom>
            <a:avLst/>
            <a:gdLst/>
            <a:ahLst/>
            <a:cxnLst/>
            <a:rect l="l" t="t" r="r" b="b"/>
            <a:pathLst>
              <a:path w="491489" h="793114">
                <a:moveTo>
                  <a:pt x="491363" y="792734"/>
                </a:moveTo>
                <a:lnTo>
                  <a:pt x="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99994" y="3510534"/>
            <a:ext cx="596265" cy="166370"/>
          </a:xfrm>
          <a:custGeom>
            <a:avLst/>
            <a:gdLst/>
            <a:ahLst/>
            <a:cxnLst/>
            <a:rect l="l" t="t" r="r" b="b"/>
            <a:pathLst>
              <a:path w="596264" h="166370">
                <a:moveTo>
                  <a:pt x="596138" y="0"/>
                </a:moveTo>
                <a:lnTo>
                  <a:pt x="0" y="16624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30829" y="3861053"/>
            <a:ext cx="93980" cy="1249045"/>
          </a:xfrm>
          <a:custGeom>
            <a:avLst/>
            <a:gdLst/>
            <a:ahLst/>
            <a:cxnLst/>
            <a:rect l="l" t="t" r="r" b="b"/>
            <a:pathLst>
              <a:path w="93980" h="1249045">
                <a:moveTo>
                  <a:pt x="0" y="1248918"/>
                </a:moveTo>
                <a:lnTo>
                  <a:pt x="9359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220461" y="1585722"/>
            <a:ext cx="1219200" cy="287655"/>
          </a:xfrm>
          <a:custGeom>
            <a:avLst/>
            <a:gdLst/>
            <a:ahLst/>
            <a:cxnLst/>
            <a:rect l="l" t="t" r="r" b="b"/>
            <a:pathLst>
              <a:path w="1219200" h="287655">
                <a:moveTo>
                  <a:pt x="1219073" y="0"/>
                </a:moveTo>
                <a:lnTo>
                  <a:pt x="0" y="28752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23794" y="2565654"/>
            <a:ext cx="181610" cy="1080135"/>
          </a:xfrm>
          <a:custGeom>
            <a:avLst/>
            <a:gdLst/>
            <a:ahLst/>
            <a:cxnLst/>
            <a:rect l="l" t="t" r="r" b="b"/>
            <a:pathLst>
              <a:path w="181610" h="1080135">
                <a:moveTo>
                  <a:pt x="0" y="1080135"/>
                </a:moveTo>
                <a:lnTo>
                  <a:pt x="18122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58946" y="782573"/>
            <a:ext cx="1278255" cy="1014730"/>
          </a:xfrm>
          <a:custGeom>
            <a:avLst/>
            <a:gdLst/>
            <a:ahLst/>
            <a:cxnLst/>
            <a:rect l="l" t="t" r="r" b="b"/>
            <a:pathLst>
              <a:path w="1278254" h="1014730">
                <a:moveTo>
                  <a:pt x="1278127" y="1014476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47866" y="1693926"/>
            <a:ext cx="581660" cy="2167890"/>
          </a:xfrm>
          <a:custGeom>
            <a:avLst/>
            <a:gdLst/>
            <a:ahLst/>
            <a:cxnLst/>
            <a:rect l="l" t="t" r="r" b="b"/>
            <a:pathLst>
              <a:path w="581659" h="2167890">
                <a:moveTo>
                  <a:pt x="581151" y="216789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547866" y="4077461"/>
            <a:ext cx="581660" cy="1616075"/>
          </a:xfrm>
          <a:custGeom>
            <a:avLst/>
            <a:gdLst/>
            <a:ahLst/>
            <a:cxnLst/>
            <a:rect l="l" t="t" r="r" b="b"/>
            <a:pathLst>
              <a:path w="581659" h="1616075">
                <a:moveTo>
                  <a:pt x="0" y="1615808"/>
                </a:moveTo>
                <a:lnTo>
                  <a:pt x="58115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852927" y="765060"/>
            <a:ext cx="482346" cy="5112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843910" y="549402"/>
            <a:ext cx="482600" cy="569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14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서울</a:t>
            </a:r>
            <a:endParaRPr sz="1800">
              <a:latin typeface="돋움"/>
              <a:cs typeface="돋움"/>
            </a:endParaRPr>
          </a:p>
          <a:p>
            <a:pPr algn="ctr">
              <a:lnSpc>
                <a:spcPts val="2140"/>
              </a:lnSpc>
            </a:pPr>
            <a:r>
              <a:rPr dirty="0" sz="1800" spc="-5" b="1">
                <a:solidFill>
                  <a:srgbClr val="C00000"/>
                </a:solidFill>
                <a:latin typeface="Wingdings 2"/>
                <a:cs typeface="Wingdings 2"/>
              </a:rPr>
              <a:t></a:t>
            </a:r>
            <a:endParaRPr sz="1800">
              <a:latin typeface="Wingdings 2"/>
              <a:cs typeface="Wingdings 2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66797" y="545053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광주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35370" y="435419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대구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79519" y="1699640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원주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84878" y="507809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16907" y="3638169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62269" y="495185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80301" y="2576829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35198" y="3580333"/>
            <a:ext cx="1403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18175" y="295579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17821" y="1059941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97200" y="1385442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45204" y="276161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66331" y="4773879"/>
            <a:ext cx="1403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372225" y="38229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27219" y="494284"/>
            <a:ext cx="1694180" cy="878205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 0 + 15 =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195"/>
              </a:spcBef>
            </a:pPr>
            <a:r>
              <a:rPr dirty="0" sz="1800">
                <a:latin typeface="돋움"/>
                <a:cs typeface="돋움"/>
              </a:rPr>
              <a:t>강릉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779768" y="1327150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919220" y="2982848"/>
            <a:ext cx="549275" cy="516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8740">
              <a:lnSpc>
                <a:spcPts val="1935"/>
              </a:lnSpc>
              <a:spcBef>
                <a:spcPts val="100"/>
              </a:spcBef>
            </a:pPr>
            <a:r>
              <a:rPr dirty="0" sz="1800" spc="-1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935"/>
              </a:lnSpc>
            </a:pPr>
            <a:r>
              <a:rPr dirty="0" sz="1800">
                <a:latin typeface="돋움"/>
                <a:cs typeface="돋움"/>
              </a:rPr>
              <a:t>대전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59738" y="2157827"/>
            <a:ext cx="1490345" cy="108839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875030">
              <a:lnSpc>
                <a:spcPct val="100000"/>
              </a:lnSpc>
              <a:spcBef>
                <a:spcPts val="375"/>
              </a:spcBef>
            </a:pPr>
            <a:r>
              <a:rPr dirty="0" sz="1800">
                <a:latin typeface="돋움"/>
                <a:cs typeface="돋움"/>
              </a:rPr>
              <a:t>천안</a:t>
            </a:r>
            <a:endParaRPr sz="1800">
              <a:latin typeface="돋움"/>
              <a:cs typeface="돋움"/>
            </a:endParaRPr>
          </a:p>
          <a:p>
            <a:pPr algn="r" marR="5080">
              <a:lnSpc>
                <a:spcPct val="100000"/>
              </a:lnSpc>
              <a:spcBef>
                <a:spcPts val="284"/>
              </a:spcBef>
            </a:pPr>
            <a:r>
              <a:rPr dirty="0" sz="1800">
                <a:latin typeface="Times New Roman"/>
                <a:cs typeface="Times New Roman"/>
              </a:rPr>
              <a:t>D = 0 + 12 =</a:t>
            </a:r>
            <a:r>
              <a:rPr dirty="0" sz="1800" spc="-120"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  <a:p>
            <a:pPr algn="r" marR="55880">
              <a:lnSpc>
                <a:spcPct val="100000"/>
              </a:lnSpc>
              <a:spcBef>
                <a:spcPts val="1325"/>
              </a:spcBef>
            </a:pPr>
            <a:r>
              <a:rPr dirty="0" sz="180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06498" y="3582161"/>
            <a:ext cx="558800" cy="104521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9685">
              <a:lnSpc>
                <a:spcPct val="100000"/>
              </a:lnSpc>
              <a:spcBef>
                <a:spcPts val="220"/>
              </a:spcBef>
            </a:pPr>
            <a:r>
              <a:rPr dirty="0" sz="1800">
                <a:latin typeface="돋움"/>
                <a:cs typeface="돋움"/>
              </a:rPr>
              <a:t>논산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D=∞</a:t>
            </a:r>
            <a:endParaRPr sz="18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1300"/>
              </a:spcBef>
            </a:pPr>
            <a:r>
              <a:rPr dirty="0" sz="1800">
                <a:latin typeface="Times New Roman"/>
                <a:cs typeface="Times New Roman"/>
              </a:rPr>
              <a:t>13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44189" y="4775961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37809" y="4513579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235443" y="3440893"/>
            <a:ext cx="495934" cy="81216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D=∞</a:t>
            </a:r>
            <a:endParaRPr sz="1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935"/>
              </a:spcBef>
            </a:pPr>
            <a:r>
              <a:rPr dirty="0" sz="1800" spc="-5">
                <a:latin typeface="돋움"/>
                <a:cs typeface="돋움"/>
              </a:rPr>
              <a:t>포항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853555" y="531850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943350" y="469772"/>
            <a:ext cx="434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C00000"/>
                </a:solidFill>
                <a:latin typeface="Times New Roman"/>
                <a:cs typeface="Times New Roman"/>
              </a:rPr>
              <a:t>D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726048" y="1790446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139816" y="979805"/>
            <a:ext cx="220979" cy="749935"/>
          </a:xfrm>
          <a:custGeom>
            <a:avLst/>
            <a:gdLst/>
            <a:ahLst/>
            <a:cxnLst/>
            <a:rect l="l" t="t" r="r" b="b"/>
            <a:pathLst>
              <a:path w="220979" h="749935">
                <a:moveTo>
                  <a:pt x="0" y="666496"/>
                </a:moveTo>
                <a:lnTo>
                  <a:pt x="17399" y="749808"/>
                </a:lnTo>
                <a:lnTo>
                  <a:pt x="69968" y="690118"/>
                </a:lnTo>
                <a:lnTo>
                  <a:pt x="39750" y="690118"/>
                </a:lnTo>
                <a:lnTo>
                  <a:pt x="27432" y="686816"/>
                </a:lnTo>
                <a:lnTo>
                  <a:pt x="30659" y="674583"/>
                </a:lnTo>
                <a:lnTo>
                  <a:pt x="0" y="666496"/>
                </a:lnTo>
                <a:close/>
              </a:path>
              <a:path w="220979" h="749935">
                <a:moveTo>
                  <a:pt x="30659" y="674583"/>
                </a:moveTo>
                <a:lnTo>
                  <a:pt x="27432" y="686816"/>
                </a:lnTo>
                <a:lnTo>
                  <a:pt x="39750" y="690118"/>
                </a:lnTo>
                <a:lnTo>
                  <a:pt x="42991" y="677836"/>
                </a:lnTo>
                <a:lnTo>
                  <a:pt x="30659" y="674583"/>
                </a:lnTo>
                <a:close/>
              </a:path>
              <a:path w="220979" h="749935">
                <a:moveTo>
                  <a:pt x="42991" y="677836"/>
                </a:moveTo>
                <a:lnTo>
                  <a:pt x="39750" y="690118"/>
                </a:lnTo>
                <a:lnTo>
                  <a:pt x="69968" y="690118"/>
                </a:lnTo>
                <a:lnTo>
                  <a:pt x="73660" y="685927"/>
                </a:lnTo>
                <a:lnTo>
                  <a:pt x="42991" y="677836"/>
                </a:lnTo>
                <a:close/>
              </a:path>
              <a:path w="220979" h="749935">
                <a:moveTo>
                  <a:pt x="208661" y="0"/>
                </a:moveTo>
                <a:lnTo>
                  <a:pt x="30659" y="674583"/>
                </a:lnTo>
                <a:lnTo>
                  <a:pt x="42991" y="677836"/>
                </a:lnTo>
                <a:lnTo>
                  <a:pt x="220980" y="3302"/>
                </a:lnTo>
                <a:lnTo>
                  <a:pt x="2086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6722109" y="5707847"/>
            <a:ext cx="48260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0"/>
              </a:lnSpc>
            </a:pPr>
            <a:r>
              <a:rPr dirty="0" sz="1800">
                <a:latin typeface="돋움"/>
                <a:cs typeface="돋움"/>
              </a:rPr>
              <a:t>부산</a:t>
            </a:r>
            <a:endParaRPr sz="18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3992" y="2336292"/>
            <a:ext cx="242316" cy="242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426708" y="1464563"/>
            <a:ext cx="242315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1588" y="585216"/>
            <a:ext cx="240791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0508" y="5649467"/>
            <a:ext cx="242315" cy="240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02635" y="3633215"/>
            <a:ext cx="242316" cy="240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09672" y="5097779"/>
            <a:ext cx="240792" cy="2423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52444" y="3313176"/>
            <a:ext cx="240791" cy="2423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30240" y="4280915"/>
            <a:ext cx="240791" cy="2423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007352" y="3848100"/>
            <a:ext cx="242316" cy="2423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91100" y="1752600"/>
            <a:ext cx="242315" cy="2423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05150" y="814577"/>
            <a:ext cx="577215" cy="1535430"/>
          </a:xfrm>
          <a:custGeom>
            <a:avLst/>
            <a:gdLst/>
            <a:ahLst/>
            <a:cxnLst/>
            <a:rect l="l" t="t" r="r" b="b"/>
            <a:pathLst>
              <a:path w="577214" h="1535430">
                <a:moveTo>
                  <a:pt x="576961" y="0"/>
                </a:moveTo>
                <a:lnTo>
                  <a:pt x="0" y="153543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48278" y="3510534"/>
            <a:ext cx="1993900" cy="890905"/>
          </a:xfrm>
          <a:custGeom>
            <a:avLst/>
            <a:gdLst/>
            <a:ahLst/>
            <a:cxnLst/>
            <a:rect l="l" t="t" r="r" b="b"/>
            <a:pathLst>
              <a:path w="1993900" h="890904">
                <a:moveTo>
                  <a:pt x="1993646" y="890777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88458" y="1949957"/>
            <a:ext cx="661670" cy="2344420"/>
          </a:xfrm>
          <a:custGeom>
            <a:avLst/>
            <a:gdLst/>
            <a:ahLst/>
            <a:cxnLst/>
            <a:rect l="l" t="t" r="r" b="b"/>
            <a:pathLst>
              <a:path w="661670" h="2344420">
                <a:moveTo>
                  <a:pt x="661542" y="2344039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58078" y="3969258"/>
            <a:ext cx="1062355" cy="432434"/>
          </a:xfrm>
          <a:custGeom>
            <a:avLst/>
            <a:gdLst/>
            <a:ahLst/>
            <a:cxnLst/>
            <a:rect l="l" t="t" r="r" b="b"/>
            <a:pathLst>
              <a:path w="1062354" h="432435">
                <a:moveTo>
                  <a:pt x="1062354" y="0"/>
                </a:moveTo>
                <a:lnTo>
                  <a:pt x="0" y="43205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27597" y="4478273"/>
            <a:ext cx="544830" cy="1184275"/>
          </a:xfrm>
          <a:custGeom>
            <a:avLst/>
            <a:gdLst/>
            <a:ahLst/>
            <a:cxnLst/>
            <a:rect l="l" t="t" r="r" b="b"/>
            <a:pathLst>
              <a:path w="544829" h="1184275">
                <a:moveTo>
                  <a:pt x="544449" y="1183767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37510" y="5218938"/>
            <a:ext cx="3425825" cy="551815"/>
          </a:xfrm>
          <a:custGeom>
            <a:avLst/>
            <a:gdLst/>
            <a:ahLst/>
            <a:cxnLst/>
            <a:rect l="l" t="t" r="r" b="b"/>
            <a:pathLst>
              <a:path w="3425825" h="551814">
                <a:moveTo>
                  <a:pt x="3425316" y="551332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81350" y="2533650"/>
            <a:ext cx="491490" cy="793115"/>
          </a:xfrm>
          <a:custGeom>
            <a:avLst/>
            <a:gdLst/>
            <a:ahLst/>
            <a:cxnLst/>
            <a:rect l="l" t="t" r="r" b="b"/>
            <a:pathLst>
              <a:path w="491489" h="793114">
                <a:moveTo>
                  <a:pt x="491363" y="792734"/>
                </a:moveTo>
                <a:lnTo>
                  <a:pt x="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99994" y="3510534"/>
            <a:ext cx="596265" cy="166370"/>
          </a:xfrm>
          <a:custGeom>
            <a:avLst/>
            <a:gdLst/>
            <a:ahLst/>
            <a:cxnLst/>
            <a:rect l="l" t="t" r="r" b="b"/>
            <a:pathLst>
              <a:path w="596264" h="166370">
                <a:moveTo>
                  <a:pt x="596138" y="0"/>
                </a:moveTo>
                <a:lnTo>
                  <a:pt x="0" y="16624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30829" y="3861053"/>
            <a:ext cx="93980" cy="1249045"/>
          </a:xfrm>
          <a:custGeom>
            <a:avLst/>
            <a:gdLst/>
            <a:ahLst/>
            <a:cxnLst/>
            <a:rect l="l" t="t" r="r" b="b"/>
            <a:pathLst>
              <a:path w="93980" h="1249045">
                <a:moveTo>
                  <a:pt x="0" y="1248918"/>
                </a:moveTo>
                <a:lnTo>
                  <a:pt x="9359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220461" y="1585722"/>
            <a:ext cx="1219200" cy="287655"/>
          </a:xfrm>
          <a:custGeom>
            <a:avLst/>
            <a:gdLst/>
            <a:ahLst/>
            <a:cxnLst/>
            <a:rect l="l" t="t" r="r" b="b"/>
            <a:pathLst>
              <a:path w="1219200" h="287655">
                <a:moveTo>
                  <a:pt x="1219073" y="0"/>
                </a:moveTo>
                <a:lnTo>
                  <a:pt x="0" y="28752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23794" y="2565654"/>
            <a:ext cx="181610" cy="1080135"/>
          </a:xfrm>
          <a:custGeom>
            <a:avLst/>
            <a:gdLst/>
            <a:ahLst/>
            <a:cxnLst/>
            <a:rect l="l" t="t" r="r" b="b"/>
            <a:pathLst>
              <a:path w="181610" h="1080135">
                <a:moveTo>
                  <a:pt x="0" y="1080135"/>
                </a:moveTo>
                <a:lnTo>
                  <a:pt x="18122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58946" y="782573"/>
            <a:ext cx="1278255" cy="1014730"/>
          </a:xfrm>
          <a:custGeom>
            <a:avLst/>
            <a:gdLst/>
            <a:ahLst/>
            <a:cxnLst/>
            <a:rect l="l" t="t" r="r" b="b"/>
            <a:pathLst>
              <a:path w="1278254" h="1014730">
                <a:moveTo>
                  <a:pt x="1278127" y="1014476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47866" y="1693926"/>
            <a:ext cx="581660" cy="2167890"/>
          </a:xfrm>
          <a:custGeom>
            <a:avLst/>
            <a:gdLst/>
            <a:ahLst/>
            <a:cxnLst/>
            <a:rect l="l" t="t" r="r" b="b"/>
            <a:pathLst>
              <a:path w="581659" h="2167890">
                <a:moveTo>
                  <a:pt x="581151" y="216789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547866" y="4077461"/>
            <a:ext cx="581660" cy="1616075"/>
          </a:xfrm>
          <a:custGeom>
            <a:avLst/>
            <a:gdLst/>
            <a:ahLst/>
            <a:cxnLst/>
            <a:rect l="l" t="t" r="r" b="b"/>
            <a:pathLst>
              <a:path w="581659" h="1616075">
                <a:moveTo>
                  <a:pt x="0" y="1615808"/>
                </a:moveTo>
                <a:lnTo>
                  <a:pt x="58115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914904" y="476503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서울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66797" y="545053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광주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35370" y="435419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대구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744723" y="1944636"/>
            <a:ext cx="482345" cy="5112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138798" y="1072641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강릉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722109" y="5707847"/>
            <a:ext cx="48260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0"/>
              </a:lnSpc>
            </a:pPr>
            <a:r>
              <a:rPr dirty="0" sz="1800">
                <a:latin typeface="돋움"/>
                <a:cs typeface="돋움"/>
              </a:rPr>
              <a:t>부산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84878" y="507809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16907" y="3638169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62269" y="495185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80301" y="2576829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22446" y="356590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18175" y="295579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17821" y="1059941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30727" y="125437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45204" y="276161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59201" y="294627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66331" y="4773879"/>
            <a:ext cx="1403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372225" y="38229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779768" y="1327150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919220" y="2982848"/>
            <a:ext cx="549275" cy="516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8740">
              <a:lnSpc>
                <a:spcPts val="1935"/>
              </a:lnSpc>
              <a:spcBef>
                <a:spcPts val="100"/>
              </a:spcBef>
            </a:pPr>
            <a:r>
              <a:rPr dirty="0" sz="1800" spc="-1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935"/>
              </a:lnSpc>
            </a:pPr>
            <a:r>
              <a:rPr dirty="0" sz="1800">
                <a:latin typeface="돋움"/>
                <a:cs typeface="돋움"/>
              </a:rPr>
              <a:t>대전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138552" y="1675510"/>
            <a:ext cx="2623820" cy="95313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90"/>
              </a:spcBef>
            </a:pPr>
            <a:r>
              <a:rPr dirty="0" sz="1800">
                <a:latin typeface="돋움"/>
                <a:cs typeface="돋움"/>
              </a:rPr>
              <a:t>원주</a:t>
            </a:r>
            <a:endParaRPr sz="1800">
              <a:latin typeface="돋움"/>
              <a:cs typeface="돋움"/>
            </a:endParaRPr>
          </a:p>
          <a:p>
            <a:pPr marL="236854">
              <a:lnSpc>
                <a:spcPct val="100000"/>
              </a:lnSpc>
              <a:spcBef>
                <a:spcPts val="190"/>
              </a:spcBef>
            </a:pPr>
            <a:r>
              <a:rPr dirty="0" sz="1800">
                <a:latin typeface="돋움"/>
                <a:cs typeface="돋움"/>
              </a:rPr>
              <a:t>천안</a:t>
            </a:r>
            <a:r>
              <a:rPr dirty="0" sz="1800" spc="-165">
                <a:latin typeface="돋움"/>
                <a:cs typeface="돋움"/>
              </a:rPr>
              <a:t> </a:t>
            </a:r>
            <a:r>
              <a:rPr dirty="0" sz="1800" spc="-5" b="1">
                <a:solidFill>
                  <a:srgbClr val="C00000"/>
                </a:solidFill>
                <a:latin typeface="Wingdings 2"/>
                <a:cs typeface="Wingdings 2"/>
              </a:rPr>
              <a:t></a:t>
            </a:r>
            <a:endParaRPr sz="1800">
              <a:latin typeface="Wingdings 2"/>
              <a:cs typeface="Wingdings 2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D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06498" y="3582161"/>
            <a:ext cx="558800" cy="104521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9685">
              <a:lnSpc>
                <a:spcPct val="100000"/>
              </a:lnSpc>
              <a:spcBef>
                <a:spcPts val="220"/>
              </a:spcBef>
            </a:pPr>
            <a:r>
              <a:rPr dirty="0" sz="1800">
                <a:latin typeface="돋움"/>
                <a:cs typeface="돋움"/>
              </a:rPr>
              <a:t>논산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D=∞</a:t>
            </a:r>
            <a:endParaRPr sz="18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1300"/>
              </a:spcBef>
            </a:pPr>
            <a:r>
              <a:rPr dirty="0" sz="1800">
                <a:latin typeface="Times New Roman"/>
                <a:cs typeface="Times New Roman"/>
              </a:rPr>
              <a:t>13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44189" y="4775961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37809" y="4513579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235443" y="3440893"/>
            <a:ext cx="495934" cy="81216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D=∞</a:t>
            </a:r>
            <a:endParaRPr sz="1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935"/>
              </a:spcBef>
            </a:pPr>
            <a:r>
              <a:rPr dirty="0" sz="1800" spc="-5">
                <a:latin typeface="돋움"/>
                <a:cs typeface="돋움"/>
              </a:rPr>
              <a:t>포항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853555" y="531850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943350" y="469772"/>
            <a:ext cx="434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D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901946" y="1385138"/>
            <a:ext cx="10255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3590" algn="l"/>
              </a:tabLst>
            </a:pP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D</a:t>
            </a: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 = 15	</a:t>
            </a:r>
            <a:r>
              <a:rPr dirty="0" sz="1800" spc="-5">
                <a:latin typeface="Times New Roman"/>
                <a:cs typeface="Times New Roman"/>
              </a:rPr>
              <a:t>21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3992" y="2336292"/>
            <a:ext cx="242316" cy="242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426708" y="1464563"/>
            <a:ext cx="242315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1588" y="585216"/>
            <a:ext cx="240791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0508" y="5649467"/>
            <a:ext cx="242315" cy="240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02635" y="3633215"/>
            <a:ext cx="242316" cy="240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09672" y="5097779"/>
            <a:ext cx="240792" cy="2423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52444" y="3313176"/>
            <a:ext cx="240791" cy="2423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30240" y="4280915"/>
            <a:ext cx="240791" cy="2423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007352" y="3848100"/>
            <a:ext cx="242316" cy="2423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91100" y="1752600"/>
            <a:ext cx="242315" cy="2423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05150" y="814577"/>
            <a:ext cx="577215" cy="1535430"/>
          </a:xfrm>
          <a:custGeom>
            <a:avLst/>
            <a:gdLst/>
            <a:ahLst/>
            <a:cxnLst/>
            <a:rect l="l" t="t" r="r" b="b"/>
            <a:pathLst>
              <a:path w="577214" h="1535430">
                <a:moveTo>
                  <a:pt x="576961" y="0"/>
                </a:moveTo>
                <a:lnTo>
                  <a:pt x="0" y="153543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48278" y="3510534"/>
            <a:ext cx="1993900" cy="890905"/>
          </a:xfrm>
          <a:custGeom>
            <a:avLst/>
            <a:gdLst/>
            <a:ahLst/>
            <a:cxnLst/>
            <a:rect l="l" t="t" r="r" b="b"/>
            <a:pathLst>
              <a:path w="1993900" h="890904">
                <a:moveTo>
                  <a:pt x="1993646" y="890777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88458" y="1949957"/>
            <a:ext cx="661670" cy="2344420"/>
          </a:xfrm>
          <a:custGeom>
            <a:avLst/>
            <a:gdLst/>
            <a:ahLst/>
            <a:cxnLst/>
            <a:rect l="l" t="t" r="r" b="b"/>
            <a:pathLst>
              <a:path w="661670" h="2344420">
                <a:moveTo>
                  <a:pt x="661542" y="2344039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58078" y="3969258"/>
            <a:ext cx="1062355" cy="432434"/>
          </a:xfrm>
          <a:custGeom>
            <a:avLst/>
            <a:gdLst/>
            <a:ahLst/>
            <a:cxnLst/>
            <a:rect l="l" t="t" r="r" b="b"/>
            <a:pathLst>
              <a:path w="1062354" h="432435">
                <a:moveTo>
                  <a:pt x="1062354" y="0"/>
                </a:moveTo>
                <a:lnTo>
                  <a:pt x="0" y="43205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27597" y="4478273"/>
            <a:ext cx="544830" cy="1184275"/>
          </a:xfrm>
          <a:custGeom>
            <a:avLst/>
            <a:gdLst/>
            <a:ahLst/>
            <a:cxnLst/>
            <a:rect l="l" t="t" r="r" b="b"/>
            <a:pathLst>
              <a:path w="544829" h="1184275">
                <a:moveTo>
                  <a:pt x="544449" y="1183767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37510" y="5218938"/>
            <a:ext cx="3425825" cy="551815"/>
          </a:xfrm>
          <a:custGeom>
            <a:avLst/>
            <a:gdLst/>
            <a:ahLst/>
            <a:cxnLst/>
            <a:rect l="l" t="t" r="r" b="b"/>
            <a:pathLst>
              <a:path w="3425825" h="551814">
                <a:moveTo>
                  <a:pt x="3425316" y="551332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81350" y="2533650"/>
            <a:ext cx="491490" cy="793115"/>
          </a:xfrm>
          <a:custGeom>
            <a:avLst/>
            <a:gdLst/>
            <a:ahLst/>
            <a:cxnLst/>
            <a:rect l="l" t="t" r="r" b="b"/>
            <a:pathLst>
              <a:path w="491489" h="793114">
                <a:moveTo>
                  <a:pt x="491363" y="792734"/>
                </a:moveTo>
                <a:lnTo>
                  <a:pt x="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99994" y="3510534"/>
            <a:ext cx="596265" cy="166370"/>
          </a:xfrm>
          <a:custGeom>
            <a:avLst/>
            <a:gdLst/>
            <a:ahLst/>
            <a:cxnLst/>
            <a:rect l="l" t="t" r="r" b="b"/>
            <a:pathLst>
              <a:path w="596264" h="166370">
                <a:moveTo>
                  <a:pt x="596138" y="0"/>
                </a:moveTo>
                <a:lnTo>
                  <a:pt x="0" y="16624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30829" y="3861053"/>
            <a:ext cx="93980" cy="1249045"/>
          </a:xfrm>
          <a:custGeom>
            <a:avLst/>
            <a:gdLst/>
            <a:ahLst/>
            <a:cxnLst/>
            <a:rect l="l" t="t" r="r" b="b"/>
            <a:pathLst>
              <a:path w="93980" h="1249045">
                <a:moveTo>
                  <a:pt x="0" y="1248918"/>
                </a:moveTo>
                <a:lnTo>
                  <a:pt x="9359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220461" y="1585722"/>
            <a:ext cx="1219200" cy="287655"/>
          </a:xfrm>
          <a:custGeom>
            <a:avLst/>
            <a:gdLst/>
            <a:ahLst/>
            <a:cxnLst/>
            <a:rect l="l" t="t" r="r" b="b"/>
            <a:pathLst>
              <a:path w="1219200" h="287655">
                <a:moveTo>
                  <a:pt x="1219073" y="0"/>
                </a:moveTo>
                <a:lnTo>
                  <a:pt x="0" y="28752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23794" y="2565654"/>
            <a:ext cx="181610" cy="1080135"/>
          </a:xfrm>
          <a:custGeom>
            <a:avLst/>
            <a:gdLst/>
            <a:ahLst/>
            <a:cxnLst/>
            <a:rect l="l" t="t" r="r" b="b"/>
            <a:pathLst>
              <a:path w="181610" h="1080135">
                <a:moveTo>
                  <a:pt x="0" y="1080135"/>
                </a:moveTo>
                <a:lnTo>
                  <a:pt x="18122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58946" y="782573"/>
            <a:ext cx="1278255" cy="1014730"/>
          </a:xfrm>
          <a:custGeom>
            <a:avLst/>
            <a:gdLst/>
            <a:ahLst/>
            <a:cxnLst/>
            <a:rect l="l" t="t" r="r" b="b"/>
            <a:pathLst>
              <a:path w="1278254" h="1014730">
                <a:moveTo>
                  <a:pt x="1278127" y="1014476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47866" y="1693926"/>
            <a:ext cx="581660" cy="2167890"/>
          </a:xfrm>
          <a:custGeom>
            <a:avLst/>
            <a:gdLst/>
            <a:ahLst/>
            <a:cxnLst/>
            <a:rect l="l" t="t" r="r" b="b"/>
            <a:pathLst>
              <a:path w="581659" h="2167890">
                <a:moveTo>
                  <a:pt x="581151" y="216789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547866" y="4077461"/>
            <a:ext cx="581660" cy="1616075"/>
          </a:xfrm>
          <a:custGeom>
            <a:avLst/>
            <a:gdLst/>
            <a:ahLst/>
            <a:cxnLst/>
            <a:rect l="l" t="t" r="r" b="b"/>
            <a:pathLst>
              <a:path w="581659" h="1616075">
                <a:moveTo>
                  <a:pt x="0" y="1615808"/>
                </a:moveTo>
                <a:lnTo>
                  <a:pt x="58115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914904" y="476503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서울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66797" y="545053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광주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35370" y="435419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대구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744723" y="1944636"/>
            <a:ext cx="482345" cy="5112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138798" y="1072641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강릉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722109" y="5707847"/>
            <a:ext cx="48260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0"/>
              </a:lnSpc>
            </a:pPr>
            <a:r>
              <a:rPr dirty="0" sz="1800">
                <a:latin typeface="돋움"/>
                <a:cs typeface="돋움"/>
              </a:rPr>
              <a:t>부산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84878" y="507809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16907" y="3638169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62269" y="495185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80301" y="2576829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11298" y="4327397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22446" y="356590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18175" y="295579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17821" y="1059941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30727" y="125437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45204" y="276161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59201" y="294627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966331" y="4773879"/>
            <a:ext cx="1403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372225" y="38229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779768" y="1327150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118105" y="1675510"/>
            <a:ext cx="2644140" cy="95313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90"/>
              </a:spcBef>
            </a:pPr>
            <a:r>
              <a:rPr dirty="0" sz="1800">
                <a:latin typeface="돋움"/>
                <a:cs typeface="돋움"/>
              </a:rPr>
              <a:t>원주</a:t>
            </a:r>
            <a:endParaRPr sz="1800">
              <a:latin typeface="돋움"/>
              <a:cs typeface="돋움"/>
            </a:endParaRPr>
          </a:p>
          <a:p>
            <a:pPr marL="257810">
              <a:lnSpc>
                <a:spcPct val="100000"/>
              </a:lnSpc>
              <a:spcBef>
                <a:spcPts val="190"/>
              </a:spcBef>
            </a:pPr>
            <a:r>
              <a:rPr dirty="0" sz="1800">
                <a:latin typeface="돋움"/>
                <a:cs typeface="돋움"/>
              </a:rPr>
              <a:t>천안</a:t>
            </a:r>
            <a:r>
              <a:rPr dirty="0" sz="1800" spc="-165">
                <a:latin typeface="돋움"/>
                <a:cs typeface="돋움"/>
              </a:rPr>
              <a:t> </a:t>
            </a:r>
            <a:r>
              <a:rPr dirty="0" sz="1800" spc="-5" b="1">
                <a:solidFill>
                  <a:srgbClr val="C00000"/>
                </a:solidFill>
                <a:latin typeface="Wingdings 2"/>
                <a:cs typeface="Wingdings 2"/>
              </a:rPr>
              <a:t></a:t>
            </a:r>
            <a:endParaRPr sz="1800">
              <a:latin typeface="Wingdings 2"/>
              <a:cs typeface="Wingdings 2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44189" y="4775961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37809" y="4513579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235443" y="3440893"/>
            <a:ext cx="495934" cy="81216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D=∞</a:t>
            </a:r>
            <a:endParaRPr sz="1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935"/>
              </a:spcBef>
            </a:pPr>
            <a:r>
              <a:rPr dirty="0" sz="1800" spc="-5">
                <a:latin typeface="돋움"/>
                <a:cs typeface="돋움"/>
              </a:rPr>
              <a:t>포항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53555" y="531850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943350" y="469772"/>
            <a:ext cx="434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D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88738" y="1385138"/>
            <a:ext cx="103886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6925" algn="l"/>
              </a:tabLst>
            </a:pP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D</a:t>
            </a: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 = 15	</a:t>
            </a:r>
            <a:r>
              <a:rPr dirty="0" sz="1800" spc="-5">
                <a:latin typeface="Times New Roman"/>
                <a:cs typeface="Times New Roman"/>
              </a:rPr>
              <a:t>21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98828" y="3597655"/>
            <a:ext cx="149034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735">
              <a:lnSpc>
                <a:spcPts val="2045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논산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ts val="2039"/>
              </a:lnSpc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 12 + 4 =</a:t>
            </a:r>
            <a:r>
              <a:rPr dirty="0" sz="1800" spc="-120"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611117" y="2951226"/>
            <a:ext cx="1604645" cy="548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6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 12 + 10 =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22</a:t>
            </a:r>
            <a:endParaRPr sz="1800">
              <a:latin typeface="Times New Roman"/>
              <a:cs typeface="Times New Roman"/>
            </a:endParaRPr>
          </a:p>
          <a:p>
            <a:pPr marL="320675">
              <a:lnSpc>
                <a:spcPts val="2060"/>
              </a:lnSpc>
            </a:pPr>
            <a:r>
              <a:rPr dirty="0" sz="1800">
                <a:latin typeface="돋움"/>
                <a:cs typeface="돋움"/>
              </a:rPr>
              <a:t>대전</a:t>
            </a:r>
            <a:endParaRPr sz="18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3992" y="2336292"/>
            <a:ext cx="242316" cy="242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426708" y="1464563"/>
            <a:ext cx="242315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1588" y="585216"/>
            <a:ext cx="240791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0508" y="5649467"/>
            <a:ext cx="242315" cy="240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02635" y="3633215"/>
            <a:ext cx="242316" cy="240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09672" y="5097779"/>
            <a:ext cx="240792" cy="2423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52444" y="3313176"/>
            <a:ext cx="240791" cy="2423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30240" y="4280915"/>
            <a:ext cx="240791" cy="2423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007352" y="3848100"/>
            <a:ext cx="242316" cy="2423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91100" y="1752600"/>
            <a:ext cx="242315" cy="2423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05150" y="814577"/>
            <a:ext cx="577215" cy="1535430"/>
          </a:xfrm>
          <a:custGeom>
            <a:avLst/>
            <a:gdLst/>
            <a:ahLst/>
            <a:cxnLst/>
            <a:rect l="l" t="t" r="r" b="b"/>
            <a:pathLst>
              <a:path w="577214" h="1535430">
                <a:moveTo>
                  <a:pt x="576961" y="0"/>
                </a:moveTo>
                <a:lnTo>
                  <a:pt x="0" y="153543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48278" y="3510534"/>
            <a:ext cx="1993900" cy="890905"/>
          </a:xfrm>
          <a:custGeom>
            <a:avLst/>
            <a:gdLst/>
            <a:ahLst/>
            <a:cxnLst/>
            <a:rect l="l" t="t" r="r" b="b"/>
            <a:pathLst>
              <a:path w="1993900" h="890904">
                <a:moveTo>
                  <a:pt x="1993646" y="890777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88458" y="1949957"/>
            <a:ext cx="661670" cy="2344420"/>
          </a:xfrm>
          <a:custGeom>
            <a:avLst/>
            <a:gdLst/>
            <a:ahLst/>
            <a:cxnLst/>
            <a:rect l="l" t="t" r="r" b="b"/>
            <a:pathLst>
              <a:path w="661670" h="2344420">
                <a:moveTo>
                  <a:pt x="661542" y="2344039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58078" y="3969258"/>
            <a:ext cx="1062355" cy="432434"/>
          </a:xfrm>
          <a:custGeom>
            <a:avLst/>
            <a:gdLst/>
            <a:ahLst/>
            <a:cxnLst/>
            <a:rect l="l" t="t" r="r" b="b"/>
            <a:pathLst>
              <a:path w="1062354" h="432435">
                <a:moveTo>
                  <a:pt x="1062354" y="0"/>
                </a:moveTo>
                <a:lnTo>
                  <a:pt x="0" y="43205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27597" y="4478273"/>
            <a:ext cx="544830" cy="1184275"/>
          </a:xfrm>
          <a:custGeom>
            <a:avLst/>
            <a:gdLst/>
            <a:ahLst/>
            <a:cxnLst/>
            <a:rect l="l" t="t" r="r" b="b"/>
            <a:pathLst>
              <a:path w="544829" h="1184275">
                <a:moveTo>
                  <a:pt x="544449" y="1183767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37510" y="5218938"/>
            <a:ext cx="3425825" cy="551815"/>
          </a:xfrm>
          <a:custGeom>
            <a:avLst/>
            <a:gdLst/>
            <a:ahLst/>
            <a:cxnLst/>
            <a:rect l="l" t="t" r="r" b="b"/>
            <a:pathLst>
              <a:path w="3425825" h="551814">
                <a:moveTo>
                  <a:pt x="3425316" y="551332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81350" y="2533650"/>
            <a:ext cx="491490" cy="793115"/>
          </a:xfrm>
          <a:custGeom>
            <a:avLst/>
            <a:gdLst/>
            <a:ahLst/>
            <a:cxnLst/>
            <a:rect l="l" t="t" r="r" b="b"/>
            <a:pathLst>
              <a:path w="491489" h="793114">
                <a:moveTo>
                  <a:pt x="491363" y="792734"/>
                </a:moveTo>
                <a:lnTo>
                  <a:pt x="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99994" y="3510534"/>
            <a:ext cx="596265" cy="166370"/>
          </a:xfrm>
          <a:custGeom>
            <a:avLst/>
            <a:gdLst/>
            <a:ahLst/>
            <a:cxnLst/>
            <a:rect l="l" t="t" r="r" b="b"/>
            <a:pathLst>
              <a:path w="596264" h="166370">
                <a:moveTo>
                  <a:pt x="596138" y="0"/>
                </a:moveTo>
                <a:lnTo>
                  <a:pt x="0" y="16624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30829" y="3861053"/>
            <a:ext cx="93980" cy="1249045"/>
          </a:xfrm>
          <a:custGeom>
            <a:avLst/>
            <a:gdLst/>
            <a:ahLst/>
            <a:cxnLst/>
            <a:rect l="l" t="t" r="r" b="b"/>
            <a:pathLst>
              <a:path w="93980" h="1249045">
                <a:moveTo>
                  <a:pt x="0" y="1248918"/>
                </a:moveTo>
                <a:lnTo>
                  <a:pt x="9359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220461" y="1585722"/>
            <a:ext cx="1219200" cy="287655"/>
          </a:xfrm>
          <a:custGeom>
            <a:avLst/>
            <a:gdLst/>
            <a:ahLst/>
            <a:cxnLst/>
            <a:rect l="l" t="t" r="r" b="b"/>
            <a:pathLst>
              <a:path w="1219200" h="287655">
                <a:moveTo>
                  <a:pt x="1219073" y="0"/>
                </a:moveTo>
                <a:lnTo>
                  <a:pt x="0" y="28752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23794" y="2565654"/>
            <a:ext cx="181610" cy="1080135"/>
          </a:xfrm>
          <a:custGeom>
            <a:avLst/>
            <a:gdLst/>
            <a:ahLst/>
            <a:cxnLst/>
            <a:rect l="l" t="t" r="r" b="b"/>
            <a:pathLst>
              <a:path w="181610" h="1080135">
                <a:moveTo>
                  <a:pt x="0" y="1080135"/>
                </a:moveTo>
                <a:lnTo>
                  <a:pt x="18122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58946" y="782573"/>
            <a:ext cx="1278255" cy="1014730"/>
          </a:xfrm>
          <a:custGeom>
            <a:avLst/>
            <a:gdLst/>
            <a:ahLst/>
            <a:cxnLst/>
            <a:rect l="l" t="t" r="r" b="b"/>
            <a:pathLst>
              <a:path w="1278254" h="1014730">
                <a:moveTo>
                  <a:pt x="1278127" y="1014476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47866" y="1693926"/>
            <a:ext cx="581660" cy="2167890"/>
          </a:xfrm>
          <a:custGeom>
            <a:avLst/>
            <a:gdLst/>
            <a:ahLst/>
            <a:cxnLst/>
            <a:rect l="l" t="t" r="r" b="b"/>
            <a:pathLst>
              <a:path w="581659" h="2167890">
                <a:moveTo>
                  <a:pt x="581151" y="216789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547866" y="4077461"/>
            <a:ext cx="581660" cy="1616075"/>
          </a:xfrm>
          <a:custGeom>
            <a:avLst/>
            <a:gdLst/>
            <a:ahLst/>
            <a:cxnLst/>
            <a:rect l="l" t="t" r="r" b="b"/>
            <a:pathLst>
              <a:path w="581659" h="1616075">
                <a:moveTo>
                  <a:pt x="0" y="1615808"/>
                </a:moveTo>
                <a:lnTo>
                  <a:pt x="58115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914904" y="476503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서울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66797" y="545053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광주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35370" y="435419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대구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38798" y="1072641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강릉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418076" y="1930920"/>
            <a:ext cx="482346" cy="5112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409313" y="1714322"/>
            <a:ext cx="482600" cy="570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145"/>
              </a:lnSpc>
              <a:spcBef>
                <a:spcPts val="100"/>
              </a:spcBef>
            </a:pPr>
            <a:r>
              <a:rPr dirty="0" sz="1800" spc="-5">
                <a:latin typeface="돋움"/>
                <a:cs typeface="돋움"/>
              </a:rPr>
              <a:t>원주</a:t>
            </a:r>
            <a:endParaRPr sz="1800">
              <a:latin typeface="돋움"/>
              <a:cs typeface="돋움"/>
            </a:endParaRPr>
          </a:p>
          <a:p>
            <a:pPr algn="ctr">
              <a:lnSpc>
                <a:spcPts val="2145"/>
              </a:lnSpc>
            </a:pPr>
            <a:r>
              <a:rPr dirty="0" sz="1800" spc="-5" b="1">
                <a:solidFill>
                  <a:srgbClr val="C00000"/>
                </a:solidFill>
                <a:latin typeface="Wingdings 2"/>
                <a:cs typeface="Wingdings 2"/>
              </a:rPr>
              <a:t></a:t>
            </a:r>
            <a:endParaRPr sz="1800">
              <a:latin typeface="Wingdings 2"/>
              <a:cs typeface="Wingdings 2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722109" y="5707847"/>
            <a:ext cx="48260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0"/>
              </a:lnSpc>
            </a:pPr>
            <a:r>
              <a:rPr dirty="0" sz="1800">
                <a:latin typeface="돋움"/>
                <a:cs typeface="돋움"/>
              </a:rPr>
              <a:t>부산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84878" y="507809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16907" y="3638169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62269" y="495185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980301" y="2576829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22446" y="356590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18175" y="295579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17821" y="1059941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30727" y="125437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45204" y="276161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59201" y="294627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966331" y="4773879"/>
            <a:ext cx="1403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372225" y="38229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779768" y="1327150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919220" y="2951226"/>
            <a:ext cx="897255" cy="548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015">
              <a:lnSpc>
                <a:spcPts val="2060"/>
              </a:lnSpc>
              <a:spcBef>
                <a:spcPts val="100"/>
              </a:spcBef>
            </a:pP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D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dirty="0" sz="1800" spc="-8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22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60"/>
              </a:lnSpc>
            </a:pPr>
            <a:r>
              <a:rPr dirty="0" sz="1800">
                <a:latin typeface="돋움"/>
                <a:cs typeface="돋움"/>
              </a:rPr>
              <a:t>대전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28773" y="1945132"/>
            <a:ext cx="842644" cy="68326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525"/>
              </a:spcBef>
            </a:pPr>
            <a:r>
              <a:rPr dirty="0" sz="1800">
                <a:latin typeface="돋움"/>
                <a:cs typeface="돋움"/>
              </a:rPr>
              <a:t>천안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112645" y="3582161"/>
            <a:ext cx="662940" cy="104521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algn="ctr" marL="22225">
              <a:lnSpc>
                <a:spcPct val="100000"/>
              </a:lnSpc>
              <a:spcBef>
                <a:spcPts val="220"/>
              </a:spcBef>
            </a:pPr>
            <a:r>
              <a:rPr dirty="0" sz="1800">
                <a:latin typeface="돋움"/>
                <a:cs typeface="돋움"/>
              </a:rPr>
              <a:t>논산</a:t>
            </a:r>
            <a:endParaRPr sz="1800">
              <a:latin typeface="돋움"/>
              <a:cs typeface="돋움"/>
            </a:endParaRPr>
          </a:p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D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dirty="0" sz="1800" spc="-9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  <a:p>
            <a:pPr marL="410845">
              <a:lnSpc>
                <a:spcPct val="100000"/>
              </a:lnSpc>
              <a:spcBef>
                <a:spcPts val="1300"/>
              </a:spcBef>
            </a:pPr>
            <a:r>
              <a:rPr dirty="0" sz="1800">
                <a:latin typeface="Times New Roman"/>
                <a:cs typeface="Times New Roman"/>
              </a:rPr>
              <a:t>13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044189" y="4775961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37809" y="4513579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235443" y="3440893"/>
            <a:ext cx="495934" cy="81216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D=∞</a:t>
            </a:r>
            <a:endParaRPr sz="1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935"/>
              </a:spcBef>
            </a:pPr>
            <a:r>
              <a:rPr dirty="0" sz="1800" spc="-5">
                <a:latin typeface="돋움"/>
                <a:cs typeface="돋움"/>
              </a:rPr>
              <a:t>포항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853555" y="531850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943350" y="469772"/>
            <a:ext cx="434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D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901946" y="1385138"/>
            <a:ext cx="10255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3590" algn="l"/>
              </a:tabLst>
            </a:pP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D</a:t>
            </a: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 = 15	</a:t>
            </a:r>
            <a:r>
              <a:rPr dirty="0" sz="1800" spc="-5">
                <a:latin typeface="Times New Roman"/>
                <a:cs typeface="Times New Roman"/>
              </a:rPr>
              <a:t>21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3992" y="2336292"/>
            <a:ext cx="242316" cy="242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426708" y="1464563"/>
            <a:ext cx="242315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1588" y="585216"/>
            <a:ext cx="240791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0508" y="5649467"/>
            <a:ext cx="242315" cy="240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02635" y="3633215"/>
            <a:ext cx="242316" cy="240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09672" y="5097779"/>
            <a:ext cx="240792" cy="2423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52444" y="3313176"/>
            <a:ext cx="240791" cy="2423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30240" y="4280915"/>
            <a:ext cx="240791" cy="2423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007352" y="3848100"/>
            <a:ext cx="242316" cy="2423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91100" y="1752600"/>
            <a:ext cx="242315" cy="2423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05150" y="814577"/>
            <a:ext cx="577215" cy="1535430"/>
          </a:xfrm>
          <a:custGeom>
            <a:avLst/>
            <a:gdLst/>
            <a:ahLst/>
            <a:cxnLst/>
            <a:rect l="l" t="t" r="r" b="b"/>
            <a:pathLst>
              <a:path w="577214" h="1535430">
                <a:moveTo>
                  <a:pt x="576961" y="0"/>
                </a:moveTo>
                <a:lnTo>
                  <a:pt x="0" y="153543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48278" y="3510534"/>
            <a:ext cx="1993900" cy="890905"/>
          </a:xfrm>
          <a:custGeom>
            <a:avLst/>
            <a:gdLst/>
            <a:ahLst/>
            <a:cxnLst/>
            <a:rect l="l" t="t" r="r" b="b"/>
            <a:pathLst>
              <a:path w="1993900" h="890904">
                <a:moveTo>
                  <a:pt x="1993646" y="890777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88458" y="1949957"/>
            <a:ext cx="661670" cy="2344420"/>
          </a:xfrm>
          <a:custGeom>
            <a:avLst/>
            <a:gdLst/>
            <a:ahLst/>
            <a:cxnLst/>
            <a:rect l="l" t="t" r="r" b="b"/>
            <a:pathLst>
              <a:path w="661670" h="2344420">
                <a:moveTo>
                  <a:pt x="661542" y="2344039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58078" y="3969258"/>
            <a:ext cx="1062355" cy="432434"/>
          </a:xfrm>
          <a:custGeom>
            <a:avLst/>
            <a:gdLst/>
            <a:ahLst/>
            <a:cxnLst/>
            <a:rect l="l" t="t" r="r" b="b"/>
            <a:pathLst>
              <a:path w="1062354" h="432435">
                <a:moveTo>
                  <a:pt x="1062354" y="0"/>
                </a:moveTo>
                <a:lnTo>
                  <a:pt x="0" y="43205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27597" y="4478273"/>
            <a:ext cx="544830" cy="1184275"/>
          </a:xfrm>
          <a:custGeom>
            <a:avLst/>
            <a:gdLst/>
            <a:ahLst/>
            <a:cxnLst/>
            <a:rect l="l" t="t" r="r" b="b"/>
            <a:pathLst>
              <a:path w="544829" h="1184275">
                <a:moveTo>
                  <a:pt x="544449" y="1183767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37510" y="5218938"/>
            <a:ext cx="3425825" cy="551815"/>
          </a:xfrm>
          <a:custGeom>
            <a:avLst/>
            <a:gdLst/>
            <a:ahLst/>
            <a:cxnLst/>
            <a:rect l="l" t="t" r="r" b="b"/>
            <a:pathLst>
              <a:path w="3425825" h="551814">
                <a:moveTo>
                  <a:pt x="3425316" y="551332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81350" y="2533650"/>
            <a:ext cx="491490" cy="793115"/>
          </a:xfrm>
          <a:custGeom>
            <a:avLst/>
            <a:gdLst/>
            <a:ahLst/>
            <a:cxnLst/>
            <a:rect l="l" t="t" r="r" b="b"/>
            <a:pathLst>
              <a:path w="491489" h="793114">
                <a:moveTo>
                  <a:pt x="491363" y="792734"/>
                </a:moveTo>
                <a:lnTo>
                  <a:pt x="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99994" y="3510534"/>
            <a:ext cx="596265" cy="166370"/>
          </a:xfrm>
          <a:custGeom>
            <a:avLst/>
            <a:gdLst/>
            <a:ahLst/>
            <a:cxnLst/>
            <a:rect l="l" t="t" r="r" b="b"/>
            <a:pathLst>
              <a:path w="596264" h="166370">
                <a:moveTo>
                  <a:pt x="596138" y="0"/>
                </a:moveTo>
                <a:lnTo>
                  <a:pt x="0" y="16624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30829" y="3861053"/>
            <a:ext cx="93980" cy="1249045"/>
          </a:xfrm>
          <a:custGeom>
            <a:avLst/>
            <a:gdLst/>
            <a:ahLst/>
            <a:cxnLst/>
            <a:rect l="l" t="t" r="r" b="b"/>
            <a:pathLst>
              <a:path w="93980" h="1249045">
                <a:moveTo>
                  <a:pt x="0" y="1248918"/>
                </a:moveTo>
                <a:lnTo>
                  <a:pt x="9359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220461" y="1585722"/>
            <a:ext cx="1219200" cy="287655"/>
          </a:xfrm>
          <a:custGeom>
            <a:avLst/>
            <a:gdLst/>
            <a:ahLst/>
            <a:cxnLst/>
            <a:rect l="l" t="t" r="r" b="b"/>
            <a:pathLst>
              <a:path w="1219200" h="287655">
                <a:moveTo>
                  <a:pt x="1219073" y="0"/>
                </a:moveTo>
                <a:lnTo>
                  <a:pt x="0" y="28752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23794" y="2565654"/>
            <a:ext cx="181610" cy="1080135"/>
          </a:xfrm>
          <a:custGeom>
            <a:avLst/>
            <a:gdLst/>
            <a:ahLst/>
            <a:cxnLst/>
            <a:rect l="l" t="t" r="r" b="b"/>
            <a:pathLst>
              <a:path w="181610" h="1080135">
                <a:moveTo>
                  <a:pt x="0" y="1080135"/>
                </a:moveTo>
                <a:lnTo>
                  <a:pt x="18122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58946" y="782573"/>
            <a:ext cx="1278255" cy="1014730"/>
          </a:xfrm>
          <a:custGeom>
            <a:avLst/>
            <a:gdLst/>
            <a:ahLst/>
            <a:cxnLst/>
            <a:rect l="l" t="t" r="r" b="b"/>
            <a:pathLst>
              <a:path w="1278254" h="1014730">
                <a:moveTo>
                  <a:pt x="1278127" y="1014476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47866" y="1693926"/>
            <a:ext cx="581660" cy="2167890"/>
          </a:xfrm>
          <a:custGeom>
            <a:avLst/>
            <a:gdLst/>
            <a:ahLst/>
            <a:cxnLst/>
            <a:rect l="l" t="t" r="r" b="b"/>
            <a:pathLst>
              <a:path w="581659" h="2167890">
                <a:moveTo>
                  <a:pt x="581151" y="216789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547866" y="4077461"/>
            <a:ext cx="581660" cy="1616075"/>
          </a:xfrm>
          <a:custGeom>
            <a:avLst/>
            <a:gdLst/>
            <a:ahLst/>
            <a:cxnLst/>
            <a:rect l="l" t="t" r="r" b="b"/>
            <a:pathLst>
              <a:path w="581659" h="1616075">
                <a:moveTo>
                  <a:pt x="0" y="1615808"/>
                </a:moveTo>
                <a:lnTo>
                  <a:pt x="58115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914904" y="476503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서울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66797" y="545053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광주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35370" y="435419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대구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38798" y="1072641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강릉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418076" y="1930920"/>
            <a:ext cx="482346" cy="5112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409313" y="1714322"/>
            <a:ext cx="482600" cy="570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145"/>
              </a:lnSpc>
              <a:spcBef>
                <a:spcPts val="100"/>
              </a:spcBef>
            </a:pPr>
            <a:r>
              <a:rPr dirty="0" sz="1800" spc="-5">
                <a:latin typeface="돋움"/>
                <a:cs typeface="돋움"/>
              </a:rPr>
              <a:t>원주</a:t>
            </a:r>
            <a:endParaRPr sz="1800">
              <a:latin typeface="돋움"/>
              <a:cs typeface="돋움"/>
            </a:endParaRPr>
          </a:p>
          <a:p>
            <a:pPr algn="ctr">
              <a:lnSpc>
                <a:spcPts val="2145"/>
              </a:lnSpc>
            </a:pPr>
            <a:r>
              <a:rPr dirty="0" sz="1800" spc="-5" b="1">
                <a:solidFill>
                  <a:srgbClr val="C00000"/>
                </a:solidFill>
                <a:latin typeface="Wingdings 2"/>
                <a:cs typeface="Wingdings 2"/>
              </a:rPr>
              <a:t></a:t>
            </a:r>
            <a:endParaRPr sz="1800">
              <a:latin typeface="Wingdings 2"/>
              <a:cs typeface="Wingdings 2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722109" y="5707847"/>
            <a:ext cx="48260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0"/>
              </a:lnSpc>
            </a:pPr>
            <a:r>
              <a:rPr dirty="0" sz="1800">
                <a:latin typeface="돋움"/>
                <a:cs typeface="돋움"/>
              </a:rPr>
              <a:t>부산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84878" y="507809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16907" y="3638169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62269" y="495185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980301" y="2576829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22446" y="356590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18175" y="295579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17821" y="1059941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30727" y="125437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45204" y="276161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59201" y="294627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966331" y="4773879"/>
            <a:ext cx="1403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372225" y="38229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55465" y="2988690"/>
            <a:ext cx="662940" cy="511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910"/>
              </a:lnSpc>
              <a:spcBef>
                <a:spcPts val="100"/>
              </a:spcBef>
            </a:pP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D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dirty="0" sz="1800" spc="-8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22</a:t>
            </a:r>
            <a:endParaRPr sz="1800">
              <a:latin typeface="Times New Roman"/>
              <a:cs typeface="Times New Roman"/>
            </a:endParaRPr>
          </a:p>
          <a:p>
            <a:pPr algn="ctr" marR="44450">
              <a:lnSpc>
                <a:spcPts val="1910"/>
              </a:lnSpc>
            </a:pPr>
            <a:r>
              <a:rPr dirty="0" sz="1800">
                <a:latin typeface="돋움"/>
                <a:cs typeface="돋움"/>
              </a:rPr>
              <a:t>대전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133345" y="1945132"/>
            <a:ext cx="838200" cy="68326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367665">
              <a:lnSpc>
                <a:spcPct val="100000"/>
              </a:lnSpc>
              <a:spcBef>
                <a:spcPts val="525"/>
              </a:spcBef>
            </a:pPr>
            <a:r>
              <a:rPr dirty="0" sz="1800">
                <a:latin typeface="돋움"/>
                <a:cs typeface="돋움"/>
              </a:rPr>
              <a:t>천안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12645" y="3582161"/>
            <a:ext cx="662940" cy="104521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algn="ctr" marL="22225">
              <a:lnSpc>
                <a:spcPct val="100000"/>
              </a:lnSpc>
              <a:spcBef>
                <a:spcPts val="220"/>
              </a:spcBef>
            </a:pPr>
            <a:r>
              <a:rPr dirty="0" sz="1800">
                <a:latin typeface="돋움"/>
                <a:cs typeface="돋움"/>
              </a:rPr>
              <a:t>논산</a:t>
            </a:r>
            <a:endParaRPr sz="1800">
              <a:latin typeface="돋움"/>
              <a:cs typeface="돋움"/>
            </a:endParaRPr>
          </a:p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D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dirty="0" sz="1800" spc="-9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  <a:p>
            <a:pPr marL="410845">
              <a:lnSpc>
                <a:spcPct val="100000"/>
              </a:lnSpc>
              <a:spcBef>
                <a:spcPts val="1300"/>
              </a:spcBef>
            </a:pPr>
            <a:r>
              <a:rPr dirty="0" sz="1800">
                <a:latin typeface="Times New Roman"/>
                <a:cs typeface="Times New Roman"/>
              </a:rPr>
              <a:t>13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44189" y="4775961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235443" y="3440893"/>
            <a:ext cx="495934" cy="81216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D=∞</a:t>
            </a:r>
            <a:endParaRPr sz="1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935"/>
              </a:spcBef>
            </a:pPr>
            <a:r>
              <a:rPr dirty="0" sz="1800" spc="-5">
                <a:latin typeface="돋움"/>
                <a:cs typeface="돋움"/>
              </a:rPr>
              <a:t>포항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53555" y="531850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943350" y="469772"/>
            <a:ext cx="434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D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96739" y="1385138"/>
            <a:ext cx="1030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8670" algn="l"/>
              </a:tabLst>
            </a:pPr>
            <a:r>
              <a:rPr dirty="0" sz="1800" spc="-5">
                <a:latin typeface="Times New Roman"/>
                <a:cs typeface="Times New Roman"/>
              </a:rPr>
              <a:t>D</a:t>
            </a:r>
            <a:r>
              <a:rPr dirty="0" sz="1800" spc="-5">
                <a:latin typeface="Times New Roman"/>
                <a:cs typeface="Times New Roman"/>
              </a:rPr>
              <a:t> = 15	</a:t>
            </a:r>
            <a:r>
              <a:rPr dirty="0" sz="1800" spc="-5">
                <a:latin typeface="Times New Roman"/>
                <a:cs typeface="Times New Roman"/>
              </a:rPr>
              <a:t>21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757161" y="1200150"/>
            <a:ext cx="16046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 15 + 21 =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36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454397" y="4513579"/>
            <a:ext cx="14903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 15 + 7 =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22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3992" y="2336292"/>
            <a:ext cx="242316" cy="242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426708" y="1464563"/>
            <a:ext cx="242315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1588" y="585216"/>
            <a:ext cx="240791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0508" y="5649467"/>
            <a:ext cx="242315" cy="240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02635" y="3633215"/>
            <a:ext cx="242316" cy="240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09672" y="5097779"/>
            <a:ext cx="240792" cy="2423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30240" y="4280915"/>
            <a:ext cx="240791" cy="2423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007352" y="3848100"/>
            <a:ext cx="242316" cy="2423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91100" y="1752600"/>
            <a:ext cx="242315" cy="242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05150" y="814577"/>
            <a:ext cx="577215" cy="1535430"/>
          </a:xfrm>
          <a:custGeom>
            <a:avLst/>
            <a:gdLst/>
            <a:ahLst/>
            <a:cxnLst/>
            <a:rect l="l" t="t" r="r" b="b"/>
            <a:pathLst>
              <a:path w="577214" h="1535430">
                <a:moveTo>
                  <a:pt x="576961" y="0"/>
                </a:moveTo>
                <a:lnTo>
                  <a:pt x="0" y="153543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48278" y="3510534"/>
            <a:ext cx="1993900" cy="890905"/>
          </a:xfrm>
          <a:custGeom>
            <a:avLst/>
            <a:gdLst/>
            <a:ahLst/>
            <a:cxnLst/>
            <a:rect l="l" t="t" r="r" b="b"/>
            <a:pathLst>
              <a:path w="1993900" h="890904">
                <a:moveTo>
                  <a:pt x="1993646" y="890777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88458" y="1949957"/>
            <a:ext cx="661670" cy="2344420"/>
          </a:xfrm>
          <a:custGeom>
            <a:avLst/>
            <a:gdLst/>
            <a:ahLst/>
            <a:cxnLst/>
            <a:rect l="l" t="t" r="r" b="b"/>
            <a:pathLst>
              <a:path w="661670" h="2344420">
                <a:moveTo>
                  <a:pt x="661542" y="2344039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58078" y="3969258"/>
            <a:ext cx="1062355" cy="432434"/>
          </a:xfrm>
          <a:custGeom>
            <a:avLst/>
            <a:gdLst/>
            <a:ahLst/>
            <a:cxnLst/>
            <a:rect l="l" t="t" r="r" b="b"/>
            <a:pathLst>
              <a:path w="1062354" h="432435">
                <a:moveTo>
                  <a:pt x="1062354" y="0"/>
                </a:moveTo>
                <a:lnTo>
                  <a:pt x="0" y="43205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27597" y="4478273"/>
            <a:ext cx="544830" cy="1184275"/>
          </a:xfrm>
          <a:custGeom>
            <a:avLst/>
            <a:gdLst/>
            <a:ahLst/>
            <a:cxnLst/>
            <a:rect l="l" t="t" r="r" b="b"/>
            <a:pathLst>
              <a:path w="544829" h="1184275">
                <a:moveTo>
                  <a:pt x="544449" y="1183767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37510" y="5218938"/>
            <a:ext cx="3425825" cy="551815"/>
          </a:xfrm>
          <a:custGeom>
            <a:avLst/>
            <a:gdLst/>
            <a:ahLst/>
            <a:cxnLst/>
            <a:rect l="l" t="t" r="r" b="b"/>
            <a:pathLst>
              <a:path w="3425825" h="551814">
                <a:moveTo>
                  <a:pt x="3425316" y="551332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81350" y="2533650"/>
            <a:ext cx="491490" cy="793115"/>
          </a:xfrm>
          <a:custGeom>
            <a:avLst/>
            <a:gdLst/>
            <a:ahLst/>
            <a:cxnLst/>
            <a:rect l="l" t="t" r="r" b="b"/>
            <a:pathLst>
              <a:path w="491489" h="793114">
                <a:moveTo>
                  <a:pt x="491363" y="792734"/>
                </a:moveTo>
                <a:lnTo>
                  <a:pt x="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99994" y="3510534"/>
            <a:ext cx="596265" cy="166370"/>
          </a:xfrm>
          <a:custGeom>
            <a:avLst/>
            <a:gdLst/>
            <a:ahLst/>
            <a:cxnLst/>
            <a:rect l="l" t="t" r="r" b="b"/>
            <a:pathLst>
              <a:path w="596264" h="166370">
                <a:moveTo>
                  <a:pt x="596138" y="0"/>
                </a:moveTo>
                <a:lnTo>
                  <a:pt x="0" y="16624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30829" y="3861053"/>
            <a:ext cx="93980" cy="1249045"/>
          </a:xfrm>
          <a:custGeom>
            <a:avLst/>
            <a:gdLst/>
            <a:ahLst/>
            <a:cxnLst/>
            <a:rect l="l" t="t" r="r" b="b"/>
            <a:pathLst>
              <a:path w="93980" h="1249045">
                <a:moveTo>
                  <a:pt x="0" y="1248918"/>
                </a:moveTo>
                <a:lnTo>
                  <a:pt x="9359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20461" y="1585722"/>
            <a:ext cx="1219200" cy="287655"/>
          </a:xfrm>
          <a:custGeom>
            <a:avLst/>
            <a:gdLst/>
            <a:ahLst/>
            <a:cxnLst/>
            <a:rect l="l" t="t" r="r" b="b"/>
            <a:pathLst>
              <a:path w="1219200" h="287655">
                <a:moveTo>
                  <a:pt x="1219073" y="0"/>
                </a:moveTo>
                <a:lnTo>
                  <a:pt x="0" y="28752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23794" y="2565654"/>
            <a:ext cx="181610" cy="1080135"/>
          </a:xfrm>
          <a:custGeom>
            <a:avLst/>
            <a:gdLst/>
            <a:ahLst/>
            <a:cxnLst/>
            <a:rect l="l" t="t" r="r" b="b"/>
            <a:pathLst>
              <a:path w="181610" h="1080135">
                <a:moveTo>
                  <a:pt x="0" y="1080135"/>
                </a:moveTo>
                <a:lnTo>
                  <a:pt x="18122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58946" y="782573"/>
            <a:ext cx="1278255" cy="1014730"/>
          </a:xfrm>
          <a:custGeom>
            <a:avLst/>
            <a:gdLst/>
            <a:ahLst/>
            <a:cxnLst/>
            <a:rect l="l" t="t" r="r" b="b"/>
            <a:pathLst>
              <a:path w="1278254" h="1014730">
                <a:moveTo>
                  <a:pt x="1278127" y="1014476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47866" y="1693926"/>
            <a:ext cx="581660" cy="2167890"/>
          </a:xfrm>
          <a:custGeom>
            <a:avLst/>
            <a:gdLst/>
            <a:ahLst/>
            <a:cxnLst/>
            <a:rect l="l" t="t" r="r" b="b"/>
            <a:pathLst>
              <a:path w="581659" h="2167890">
                <a:moveTo>
                  <a:pt x="581151" y="216789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47866" y="4077461"/>
            <a:ext cx="581660" cy="1616075"/>
          </a:xfrm>
          <a:custGeom>
            <a:avLst/>
            <a:gdLst/>
            <a:ahLst/>
            <a:cxnLst/>
            <a:rect l="l" t="t" r="r" b="b"/>
            <a:pathLst>
              <a:path w="581659" h="1616075">
                <a:moveTo>
                  <a:pt x="0" y="1615808"/>
                </a:moveTo>
                <a:lnTo>
                  <a:pt x="58115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914904" y="476503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서울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66797" y="545053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광주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386583" y="3541788"/>
            <a:ext cx="482345" cy="5112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135370" y="435419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대구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38798" y="1072641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강릉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09313" y="1714322"/>
            <a:ext cx="4826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돋움"/>
                <a:cs typeface="돋움"/>
              </a:rPr>
              <a:t>원주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84878" y="507809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62269" y="495185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80301" y="2576829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18175" y="295579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17821" y="1059941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30727" y="125437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45204" y="276161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59201" y="294627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966331" y="4773879"/>
            <a:ext cx="1403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372225" y="38229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744716" y="1200150"/>
            <a:ext cx="662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D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dirty="0" sz="1800" spc="-8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36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22446" y="3062859"/>
            <a:ext cx="1498600" cy="1155700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639445">
              <a:lnSpc>
                <a:spcPct val="100000"/>
              </a:lnSpc>
              <a:spcBef>
                <a:spcPts val="1295"/>
              </a:spcBef>
            </a:pP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D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dirty="0" sz="1800" spc="-3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22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baseline="18518" sz="2700">
                <a:latin typeface="Times New Roman"/>
                <a:cs typeface="Times New Roman"/>
              </a:rPr>
              <a:t>3</a:t>
            </a:r>
            <a:r>
              <a:rPr dirty="0" baseline="18518" sz="27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돋움"/>
                <a:cs typeface="돋움"/>
              </a:rPr>
              <a:t>대전</a:t>
            </a:r>
            <a:endParaRPr sz="1800">
              <a:latin typeface="돋움"/>
              <a:cs typeface="돋움"/>
            </a:endParaRPr>
          </a:p>
          <a:p>
            <a:pPr algn="r" marR="5080">
              <a:lnSpc>
                <a:spcPct val="100000"/>
              </a:lnSpc>
              <a:spcBef>
                <a:spcPts val="25"/>
              </a:spcBef>
            </a:pPr>
            <a:r>
              <a:rPr dirty="0" sz="1800" spc="-5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85848" y="1945132"/>
            <a:ext cx="885190" cy="68326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414655">
              <a:lnSpc>
                <a:spcPct val="100000"/>
              </a:lnSpc>
              <a:spcBef>
                <a:spcPts val="525"/>
              </a:spcBef>
            </a:pPr>
            <a:r>
              <a:rPr dirty="0" sz="1800">
                <a:latin typeface="돋움"/>
                <a:cs typeface="돋움"/>
              </a:rPr>
              <a:t>천안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96617" y="3579114"/>
            <a:ext cx="868680" cy="1048385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algn="r" marR="52069">
              <a:lnSpc>
                <a:spcPct val="100000"/>
              </a:lnSpc>
              <a:spcBef>
                <a:spcPts val="234"/>
              </a:spcBef>
            </a:pPr>
            <a:r>
              <a:rPr dirty="0" sz="1800">
                <a:latin typeface="돋움"/>
                <a:cs typeface="돋움"/>
              </a:rPr>
              <a:t>논산</a:t>
            </a:r>
            <a:r>
              <a:rPr dirty="0" sz="1800" spc="-260">
                <a:latin typeface="돋움"/>
                <a:cs typeface="돋움"/>
              </a:rPr>
              <a:t> </a:t>
            </a:r>
            <a:r>
              <a:rPr dirty="0" sz="1800" spc="-5" b="1">
                <a:solidFill>
                  <a:srgbClr val="C00000"/>
                </a:solidFill>
                <a:latin typeface="Wingdings 2"/>
                <a:cs typeface="Wingdings 2"/>
              </a:rPr>
              <a:t></a:t>
            </a:r>
            <a:endParaRPr sz="1800">
              <a:latin typeface="Wingdings 2"/>
              <a:cs typeface="Wingdings 2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D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dirty="0" sz="1800" spc="-3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305"/>
              </a:spcBef>
            </a:pPr>
            <a:r>
              <a:rPr dirty="0" sz="1800">
                <a:latin typeface="Times New Roman"/>
                <a:cs typeface="Times New Roman"/>
              </a:rPr>
              <a:t>13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44189" y="4775961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11826" y="4462094"/>
            <a:ext cx="6629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D =</a:t>
            </a:r>
            <a:r>
              <a:rPr dirty="0" sz="1800" spc="-9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22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235443" y="3440893"/>
            <a:ext cx="495934" cy="81216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D=∞</a:t>
            </a:r>
            <a:endParaRPr sz="1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935"/>
              </a:spcBef>
            </a:pPr>
            <a:r>
              <a:rPr dirty="0" sz="1800" spc="-5">
                <a:latin typeface="돋움"/>
                <a:cs typeface="돋움"/>
              </a:rPr>
              <a:t>포항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853555" y="531850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943350" y="469772"/>
            <a:ext cx="434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D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96739" y="1385138"/>
            <a:ext cx="1030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8670" algn="l"/>
              </a:tabLst>
            </a:pPr>
            <a:r>
              <a:rPr dirty="0" sz="1800" spc="-5">
                <a:latin typeface="Times New Roman"/>
                <a:cs typeface="Times New Roman"/>
              </a:rPr>
              <a:t>D</a:t>
            </a:r>
            <a:r>
              <a:rPr dirty="0" sz="1800" spc="-5">
                <a:latin typeface="Times New Roman"/>
                <a:cs typeface="Times New Roman"/>
              </a:rPr>
              <a:t> = 15	</a:t>
            </a:r>
            <a:r>
              <a:rPr dirty="0" sz="1800" spc="-5">
                <a:latin typeface="Times New Roman"/>
                <a:cs typeface="Times New Roman"/>
              </a:rPr>
              <a:t>21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561588" y="3313176"/>
            <a:ext cx="240791" cy="2423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6722109" y="5707847"/>
            <a:ext cx="48260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0"/>
              </a:lnSpc>
            </a:pPr>
            <a:r>
              <a:rPr dirty="0" sz="1800">
                <a:latin typeface="돋움"/>
                <a:cs typeface="돋움"/>
              </a:rPr>
              <a:t>부산</a:t>
            </a:r>
            <a:endParaRPr sz="18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3992" y="2336292"/>
            <a:ext cx="242316" cy="242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426708" y="1464563"/>
            <a:ext cx="242315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1588" y="585216"/>
            <a:ext cx="240791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0508" y="5649467"/>
            <a:ext cx="242315" cy="240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02635" y="3633215"/>
            <a:ext cx="242316" cy="240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09672" y="5097779"/>
            <a:ext cx="240792" cy="2423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30240" y="4280915"/>
            <a:ext cx="240791" cy="2423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007352" y="3848100"/>
            <a:ext cx="242316" cy="2423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91100" y="1752600"/>
            <a:ext cx="242315" cy="242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05150" y="814577"/>
            <a:ext cx="577215" cy="1535430"/>
          </a:xfrm>
          <a:custGeom>
            <a:avLst/>
            <a:gdLst/>
            <a:ahLst/>
            <a:cxnLst/>
            <a:rect l="l" t="t" r="r" b="b"/>
            <a:pathLst>
              <a:path w="577214" h="1535430">
                <a:moveTo>
                  <a:pt x="576961" y="0"/>
                </a:moveTo>
                <a:lnTo>
                  <a:pt x="0" y="153543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48278" y="3510534"/>
            <a:ext cx="1993900" cy="890905"/>
          </a:xfrm>
          <a:custGeom>
            <a:avLst/>
            <a:gdLst/>
            <a:ahLst/>
            <a:cxnLst/>
            <a:rect l="l" t="t" r="r" b="b"/>
            <a:pathLst>
              <a:path w="1993900" h="890904">
                <a:moveTo>
                  <a:pt x="1993646" y="890777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88458" y="1949957"/>
            <a:ext cx="661670" cy="2344420"/>
          </a:xfrm>
          <a:custGeom>
            <a:avLst/>
            <a:gdLst/>
            <a:ahLst/>
            <a:cxnLst/>
            <a:rect l="l" t="t" r="r" b="b"/>
            <a:pathLst>
              <a:path w="661670" h="2344420">
                <a:moveTo>
                  <a:pt x="661542" y="2344039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58078" y="3969258"/>
            <a:ext cx="1062355" cy="432434"/>
          </a:xfrm>
          <a:custGeom>
            <a:avLst/>
            <a:gdLst/>
            <a:ahLst/>
            <a:cxnLst/>
            <a:rect l="l" t="t" r="r" b="b"/>
            <a:pathLst>
              <a:path w="1062354" h="432435">
                <a:moveTo>
                  <a:pt x="1062354" y="0"/>
                </a:moveTo>
                <a:lnTo>
                  <a:pt x="0" y="43205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27597" y="4478273"/>
            <a:ext cx="544830" cy="1184275"/>
          </a:xfrm>
          <a:custGeom>
            <a:avLst/>
            <a:gdLst/>
            <a:ahLst/>
            <a:cxnLst/>
            <a:rect l="l" t="t" r="r" b="b"/>
            <a:pathLst>
              <a:path w="544829" h="1184275">
                <a:moveTo>
                  <a:pt x="544449" y="1183767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37510" y="5218938"/>
            <a:ext cx="3425825" cy="551815"/>
          </a:xfrm>
          <a:custGeom>
            <a:avLst/>
            <a:gdLst/>
            <a:ahLst/>
            <a:cxnLst/>
            <a:rect l="l" t="t" r="r" b="b"/>
            <a:pathLst>
              <a:path w="3425825" h="551814">
                <a:moveTo>
                  <a:pt x="3425316" y="551332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81350" y="2533650"/>
            <a:ext cx="491490" cy="793115"/>
          </a:xfrm>
          <a:custGeom>
            <a:avLst/>
            <a:gdLst/>
            <a:ahLst/>
            <a:cxnLst/>
            <a:rect l="l" t="t" r="r" b="b"/>
            <a:pathLst>
              <a:path w="491489" h="793114">
                <a:moveTo>
                  <a:pt x="491363" y="792734"/>
                </a:moveTo>
                <a:lnTo>
                  <a:pt x="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99994" y="3510534"/>
            <a:ext cx="596265" cy="166370"/>
          </a:xfrm>
          <a:custGeom>
            <a:avLst/>
            <a:gdLst/>
            <a:ahLst/>
            <a:cxnLst/>
            <a:rect l="l" t="t" r="r" b="b"/>
            <a:pathLst>
              <a:path w="596264" h="166370">
                <a:moveTo>
                  <a:pt x="596138" y="0"/>
                </a:moveTo>
                <a:lnTo>
                  <a:pt x="0" y="16624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30829" y="3861053"/>
            <a:ext cx="93980" cy="1249045"/>
          </a:xfrm>
          <a:custGeom>
            <a:avLst/>
            <a:gdLst/>
            <a:ahLst/>
            <a:cxnLst/>
            <a:rect l="l" t="t" r="r" b="b"/>
            <a:pathLst>
              <a:path w="93980" h="1249045">
                <a:moveTo>
                  <a:pt x="0" y="1248918"/>
                </a:moveTo>
                <a:lnTo>
                  <a:pt x="9359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20461" y="1585722"/>
            <a:ext cx="1219200" cy="287655"/>
          </a:xfrm>
          <a:custGeom>
            <a:avLst/>
            <a:gdLst/>
            <a:ahLst/>
            <a:cxnLst/>
            <a:rect l="l" t="t" r="r" b="b"/>
            <a:pathLst>
              <a:path w="1219200" h="287655">
                <a:moveTo>
                  <a:pt x="1219073" y="0"/>
                </a:moveTo>
                <a:lnTo>
                  <a:pt x="0" y="28752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23794" y="2565654"/>
            <a:ext cx="181610" cy="1080135"/>
          </a:xfrm>
          <a:custGeom>
            <a:avLst/>
            <a:gdLst/>
            <a:ahLst/>
            <a:cxnLst/>
            <a:rect l="l" t="t" r="r" b="b"/>
            <a:pathLst>
              <a:path w="181610" h="1080135">
                <a:moveTo>
                  <a:pt x="0" y="1080135"/>
                </a:moveTo>
                <a:lnTo>
                  <a:pt x="18122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58946" y="782573"/>
            <a:ext cx="1278255" cy="1014730"/>
          </a:xfrm>
          <a:custGeom>
            <a:avLst/>
            <a:gdLst/>
            <a:ahLst/>
            <a:cxnLst/>
            <a:rect l="l" t="t" r="r" b="b"/>
            <a:pathLst>
              <a:path w="1278254" h="1014730">
                <a:moveTo>
                  <a:pt x="1278127" y="1014476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47866" y="1693926"/>
            <a:ext cx="581660" cy="2167890"/>
          </a:xfrm>
          <a:custGeom>
            <a:avLst/>
            <a:gdLst/>
            <a:ahLst/>
            <a:cxnLst/>
            <a:rect l="l" t="t" r="r" b="b"/>
            <a:pathLst>
              <a:path w="581659" h="2167890">
                <a:moveTo>
                  <a:pt x="581151" y="216789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47866" y="4077461"/>
            <a:ext cx="581660" cy="1616075"/>
          </a:xfrm>
          <a:custGeom>
            <a:avLst/>
            <a:gdLst/>
            <a:ahLst/>
            <a:cxnLst/>
            <a:rect l="l" t="t" r="r" b="b"/>
            <a:pathLst>
              <a:path w="581659" h="1616075">
                <a:moveTo>
                  <a:pt x="0" y="1615808"/>
                </a:moveTo>
                <a:lnTo>
                  <a:pt x="58115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914904" y="476503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서울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386583" y="3541788"/>
            <a:ext cx="482345" cy="5112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135370" y="435419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대구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38798" y="1072641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강릉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09313" y="1714322"/>
            <a:ext cx="4826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돋움"/>
                <a:cs typeface="돋움"/>
              </a:rPr>
              <a:t>원주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66665" y="3918280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80301" y="2576829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22446" y="3641217"/>
            <a:ext cx="7194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>
                <a:latin typeface="Times New Roman"/>
                <a:cs typeface="Times New Roman"/>
              </a:rPr>
              <a:t>3</a:t>
            </a:r>
            <a:r>
              <a:rPr dirty="0" baseline="18518" sz="2700" spc="622">
                <a:latin typeface="Times New Roman"/>
                <a:cs typeface="Times New Roman"/>
              </a:rPr>
              <a:t> </a:t>
            </a:r>
            <a:r>
              <a:rPr dirty="0" sz="1800">
                <a:latin typeface="돋움"/>
                <a:cs typeface="돋움"/>
              </a:rPr>
              <a:t>대전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18175" y="295579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17821" y="1059941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30727" y="125437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45204" y="276161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59201" y="294627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72225" y="38229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826122" y="1200353"/>
            <a:ext cx="6629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D =</a:t>
            </a:r>
            <a:r>
              <a:rPr dirty="0" sz="1800" spc="-9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36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64051" y="3011804"/>
            <a:ext cx="14903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 22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Wingdings 3"/>
                <a:cs typeface="Wingdings 3"/>
              </a:rPr>
              <a:t></a:t>
            </a:r>
            <a:endParaRPr sz="1800">
              <a:latin typeface="Wingdings 3"/>
              <a:cs typeface="Wingdings 3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 16 + 3 =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97151" y="1945132"/>
            <a:ext cx="874394" cy="68326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403860">
              <a:lnSpc>
                <a:spcPct val="100000"/>
              </a:lnSpc>
              <a:spcBef>
                <a:spcPts val="525"/>
              </a:spcBef>
            </a:pPr>
            <a:r>
              <a:rPr dirty="0" sz="1800">
                <a:latin typeface="돋움"/>
                <a:cs typeface="돋움"/>
              </a:rPr>
              <a:t>천안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03805" y="3579114"/>
            <a:ext cx="796925" cy="1048385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dirty="0" sz="1800">
                <a:latin typeface="돋움"/>
                <a:cs typeface="돋움"/>
              </a:rPr>
              <a:t>논산</a:t>
            </a:r>
            <a:r>
              <a:rPr dirty="0" sz="1800" spc="-200">
                <a:latin typeface="돋움"/>
                <a:cs typeface="돋움"/>
              </a:rPr>
              <a:t> </a:t>
            </a:r>
            <a:r>
              <a:rPr dirty="0" sz="1800" spc="-5" b="1">
                <a:solidFill>
                  <a:srgbClr val="C00000"/>
                </a:solidFill>
                <a:latin typeface="Wingdings 2"/>
                <a:cs typeface="Wingdings 2"/>
              </a:rPr>
              <a:t></a:t>
            </a:r>
            <a:endParaRPr sz="1800">
              <a:latin typeface="Wingdings 2"/>
              <a:cs typeface="Wingdings 2"/>
            </a:endParaRPr>
          </a:p>
          <a:p>
            <a:pPr marL="146685">
              <a:lnSpc>
                <a:spcPct val="100000"/>
              </a:lnSpc>
              <a:spcBef>
                <a:spcPts val="13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  <a:spcBef>
                <a:spcPts val="1305"/>
              </a:spcBef>
            </a:pPr>
            <a:r>
              <a:rPr dirty="0" sz="1800">
                <a:latin typeface="Times New Roman"/>
                <a:cs typeface="Times New Roman"/>
              </a:rPr>
              <a:t>13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279263" y="4503496"/>
            <a:ext cx="6629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D =</a:t>
            </a:r>
            <a:r>
              <a:rPr dirty="0" sz="1800" spc="-9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22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235443" y="3440893"/>
            <a:ext cx="495934" cy="81216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D=∞</a:t>
            </a:r>
            <a:endParaRPr sz="1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935"/>
              </a:spcBef>
            </a:pPr>
            <a:r>
              <a:rPr dirty="0" sz="1800" spc="-5">
                <a:latin typeface="돋움"/>
                <a:cs typeface="돋움"/>
              </a:rPr>
              <a:t>포항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943350" y="469772"/>
            <a:ext cx="434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D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869941" y="1385138"/>
            <a:ext cx="10579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5975" algn="l"/>
              </a:tabLst>
            </a:pPr>
            <a:r>
              <a:rPr dirty="0" sz="1800" spc="-5">
                <a:latin typeface="Times New Roman"/>
                <a:cs typeface="Times New Roman"/>
              </a:rPr>
              <a:t>D</a:t>
            </a:r>
            <a:r>
              <a:rPr dirty="0" sz="1800" spc="-5">
                <a:latin typeface="Times New Roman"/>
                <a:cs typeface="Times New Roman"/>
              </a:rPr>
              <a:t> = 15	</a:t>
            </a:r>
            <a:r>
              <a:rPr dirty="0" sz="1800" spc="-5">
                <a:latin typeface="Times New Roman"/>
                <a:cs typeface="Times New Roman"/>
              </a:rPr>
              <a:t>21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22219" y="2851785"/>
            <a:ext cx="430530" cy="659765"/>
          </a:xfrm>
          <a:custGeom>
            <a:avLst/>
            <a:gdLst/>
            <a:ahLst/>
            <a:cxnLst/>
            <a:rect l="l" t="t" r="r" b="b"/>
            <a:pathLst>
              <a:path w="430529" h="659764">
                <a:moveTo>
                  <a:pt x="110743" y="0"/>
                </a:moveTo>
                <a:lnTo>
                  <a:pt x="89788" y="74802"/>
                </a:lnTo>
                <a:lnTo>
                  <a:pt x="114807" y="81787"/>
                </a:lnTo>
                <a:lnTo>
                  <a:pt x="135636" y="6857"/>
                </a:lnTo>
                <a:lnTo>
                  <a:pt x="110743" y="0"/>
                </a:lnTo>
                <a:close/>
              </a:path>
              <a:path w="430529" h="659764">
                <a:moveTo>
                  <a:pt x="82931" y="99822"/>
                </a:moveTo>
                <a:lnTo>
                  <a:pt x="70993" y="143128"/>
                </a:lnTo>
                <a:lnTo>
                  <a:pt x="62483" y="174878"/>
                </a:lnTo>
                <a:lnTo>
                  <a:pt x="87503" y="181610"/>
                </a:lnTo>
                <a:lnTo>
                  <a:pt x="96012" y="149987"/>
                </a:lnTo>
                <a:lnTo>
                  <a:pt x="107823" y="106679"/>
                </a:lnTo>
                <a:lnTo>
                  <a:pt x="82931" y="99822"/>
                </a:lnTo>
                <a:close/>
              </a:path>
              <a:path w="430529" h="659764">
                <a:moveTo>
                  <a:pt x="55880" y="200151"/>
                </a:moveTo>
                <a:lnTo>
                  <a:pt x="46862" y="235712"/>
                </a:lnTo>
                <a:lnTo>
                  <a:pt x="37083" y="275716"/>
                </a:lnTo>
                <a:lnTo>
                  <a:pt x="62230" y="281813"/>
                </a:lnTo>
                <a:lnTo>
                  <a:pt x="72008" y="242062"/>
                </a:lnTo>
                <a:lnTo>
                  <a:pt x="81025" y="206501"/>
                </a:lnTo>
                <a:lnTo>
                  <a:pt x="55880" y="200151"/>
                </a:lnTo>
                <a:close/>
              </a:path>
              <a:path w="430529" h="659764">
                <a:moveTo>
                  <a:pt x="31242" y="301116"/>
                </a:moveTo>
                <a:lnTo>
                  <a:pt x="26162" y="323595"/>
                </a:lnTo>
                <a:lnTo>
                  <a:pt x="17780" y="365251"/>
                </a:lnTo>
                <a:lnTo>
                  <a:pt x="15493" y="377825"/>
                </a:lnTo>
                <a:lnTo>
                  <a:pt x="41020" y="382397"/>
                </a:lnTo>
                <a:lnTo>
                  <a:pt x="43180" y="370459"/>
                </a:lnTo>
                <a:lnTo>
                  <a:pt x="51435" y="329311"/>
                </a:lnTo>
                <a:lnTo>
                  <a:pt x="56514" y="306831"/>
                </a:lnTo>
                <a:lnTo>
                  <a:pt x="31242" y="301116"/>
                </a:lnTo>
                <a:close/>
              </a:path>
              <a:path w="430529" h="659764">
                <a:moveTo>
                  <a:pt x="10922" y="403351"/>
                </a:moveTo>
                <a:lnTo>
                  <a:pt x="7747" y="424561"/>
                </a:lnTo>
                <a:lnTo>
                  <a:pt x="5206" y="443102"/>
                </a:lnTo>
                <a:lnTo>
                  <a:pt x="3175" y="461137"/>
                </a:lnTo>
                <a:lnTo>
                  <a:pt x="1397" y="481964"/>
                </a:lnTo>
                <a:lnTo>
                  <a:pt x="27305" y="483615"/>
                </a:lnTo>
                <a:lnTo>
                  <a:pt x="27431" y="480949"/>
                </a:lnTo>
                <a:lnTo>
                  <a:pt x="28956" y="464057"/>
                </a:lnTo>
                <a:lnTo>
                  <a:pt x="30861" y="446531"/>
                </a:lnTo>
                <a:lnTo>
                  <a:pt x="33400" y="428370"/>
                </a:lnTo>
                <a:lnTo>
                  <a:pt x="36449" y="407924"/>
                </a:lnTo>
                <a:lnTo>
                  <a:pt x="10922" y="403351"/>
                </a:lnTo>
                <a:close/>
              </a:path>
              <a:path w="430529" h="659764">
                <a:moveTo>
                  <a:pt x="126" y="508126"/>
                </a:moveTo>
                <a:lnTo>
                  <a:pt x="1778" y="556640"/>
                </a:lnTo>
                <a:lnTo>
                  <a:pt x="7874" y="589152"/>
                </a:lnTo>
                <a:lnTo>
                  <a:pt x="32893" y="582294"/>
                </a:lnTo>
                <a:lnTo>
                  <a:pt x="31623" y="577850"/>
                </a:lnTo>
                <a:lnTo>
                  <a:pt x="29337" y="566801"/>
                </a:lnTo>
                <a:lnTo>
                  <a:pt x="27686" y="554481"/>
                </a:lnTo>
                <a:lnTo>
                  <a:pt x="26543" y="541274"/>
                </a:lnTo>
                <a:lnTo>
                  <a:pt x="25907" y="527430"/>
                </a:lnTo>
                <a:lnTo>
                  <a:pt x="25939" y="511810"/>
                </a:lnTo>
                <a:lnTo>
                  <a:pt x="26035" y="509142"/>
                </a:lnTo>
                <a:lnTo>
                  <a:pt x="126" y="508126"/>
                </a:lnTo>
                <a:close/>
              </a:path>
              <a:path w="430529" h="659764">
                <a:moveTo>
                  <a:pt x="41148" y="604265"/>
                </a:moveTo>
                <a:lnTo>
                  <a:pt x="17780" y="615568"/>
                </a:lnTo>
                <a:lnTo>
                  <a:pt x="18542" y="616965"/>
                </a:lnTo>
                <a:lnTo>
                  <a:pt x="24764" y="626744"/>
                </a:lnTo>
                <a:lnTo>
                  <a:pt x="25145" y="627379"/>
                </a:lnTo>
                <a:lnTo>
                  <a:pt x="25654" y="628014"/>
                </a:lnTo>
                <a:lnTo>
                  <a:pt x="26288" y="628523"/>
                </a:lnTo>
                <a:lnTo>
                  <a:pt x="33019" y="635635"/>
                </a:lnTo>
                <a:lnTo>
                  <a:pt x="34036" y="636651"/>
                </a:lnTo>
                <a:lnTo>
                  <a:pt x="34670" y="637031"/>
                </a:lnTo>
                <a:lnTo>
                  <a:pt x="43053" y="643254"/>
                </a:lnTo>
                <a:lnTo>
                  <a:pt x="43687" y="643636"/>
                </a:lnTo>
                <a:lnTo>
                  <a:pt x="44195" y="643889"/>
                </a:lnTo>
                <a:lnTo>
                  <a:pt x="53212" y="648715"/>
                </a:lnTo>
                <a:lnTo>
                  <a:pt x="64897" y="653034"/>
                </a:lnTo>
                <a:lnTo>
                  <a:pt x="77216" y="656209"/>
                </a:lnTo>
                <a:lnTo>
                  <a:pt x="90297" y="658367"/>
                </a:lnTo>
                <a:lnTo>
                  <a:pt x="93599" y="658622"/>
                </a:lnTo>
                <a:lnTo>
                  <a:pt x="95631" y="632713"/>
                </a:lnTo>
                <a:lnTo>
                  <a:pt x="94233" y="632713"/>
                </a:lnTo>
                <a:lnTo>
                  <a:pt x="83566" y="631189"/>
                </a:lnTo>
                <a:lnTo>
                  <a:pt x="73913" y="628776"/>
                </a:lnTo>
                <a:lnTo>
                  <a:pt x="65278" y="625728"/>
                </a:lnTo>
                <a:lnTo>
                  <a:pt x="58210" y="622045"/>
                </a:lnTo>
                <a:lnTo>
                  <a:pt x="57912" y="622045"/>
                </a:lnTo>
                <a:lnTo>
                  <a:pt x="56261" y="621029"/>
                </a:lnTo>
                <a:lnTo>
                  <a:pt x="56542" y="621029"/>
                </a:lnTo>
                <a:lnTo>
                  <a:pt x="52092" y="617727"/>
                </a:lnTo>
                <a:lnTo>
                  <a:pt x="51688" y="617727"/>
                </a:lnTo>
                <a:lnTo>
                  <a:pt x="50037" y="616203"/>
                </a:lnTo>
                <a:lnTo>
                  <a:pt x="50246" y="616203"/>
                </a:lnTo>
                <a:lnTo>
                  <a:pt x="46760" y="612520"/>
                </a:lnTo>
                <a:lnTo>
                  <a:pt x="46481" y="612520"/>
                </a:lnTo>
                <a:lnTo>
                  <a:pt x="44957" y="610615"/>
                </a:lnTo>
                <a:lnTo>
                  <a:pt x="45176" y="610615"/>
                </a:lnTo>
                <a:lnTo>
                  <a:pt x="41782" y="605663"/>
                </a:lnTo>
                <a:lnTo>
                  <a:pt x="41148" y="604265"/>
                </a:lnTo>
                <a:close/>
              </a:path>
              <a:path w="430529" h="659764">
                <a:moveTo>
                  <a:pt x="56261" y="621029"/>
                </a:moveTo>
                <a:lnTo>
                  <a:pt x="57912" y="622045"/>
                </a:lnTo>
                <a:lnTo>
                  <a:pt x="57207" y="621523"/>
                </a:lnTo>
                <a:lnTo>
                  <a:pt x="56261" y="621029"/>
                </a:lnTo>
                <a:close/>
              </a:path>
              <a:path w="430529" h="659764">
                <a:moveTo>
                  <a:pt x="57207" y="621523"/>
                </a:moveTo>
                <a:lnTo>
                  <a:pt x="57912" y="622045"/>
                </a:lnTo>
                <a:lnTo>
                  <a:pt x="58210" y="622045"/>
                </a:lnTo>
                <a:lnTo>
                  <a:pt x="57207" y="621523"/>
                </a:lnTo>
                <a:close/>
              </a:path>
              <a:path w="430529" h="659764">
                <a:moveTo>
                  <a:pt x="56542" y="621029"/>
                </a:moveTo>
                <a:lnTo>
                  <a:pt x="56261" y="621029"/>
                </a:lnTo>
                <a:lnTo>
                  <a:pt x="57207" y="621523"/>
                </a:lnTo>
                <a:lnTo>
                  <a:pt x="56542" y="621029"/>
                </a:lnTo>
                <a:close/>
              </a:path>
              <a:path w="430529" h="659764">
                <a:moveTo>
                  <a:pt x="50037" y="616203"/>
                </a:moveTo>
                <a:lnTo>
                  <a:pt x="51688" y="617727"/>
                </a:lnTo>
                <a:lnTo>
                  <a:pt x="50738" y="616723"/>
                </a:lnTo>
                <a:lnTo>
                  <a:pt x="50037" y="616203"/>
                </a:lnTo>
                <a:close/>
              </a:path>
              <a:path w="430529" h="659764">
                <a:moveTo>
                  <a:pt x="50738" y="616723"/>
                </a:moveTo>
                <a:lnTo>
                  <a:pt x="51688" y="617727"/>
                </a:lnTo>
                <a:lnTo>
                  <a:pt x="52092" y="617727"/>
                </a:lnTo>
                <a:lnTo>
                  <a:pt x="50738" y="616723"/>
                </a:lnTo>
                <a:close/>
              </a:path>
              <a:path w="430529" h="659764">
                <a:moveTo>
                  <a:pt x="50246" y="616203"/>
                </a:moveTo>
                <a:lnTo>
                  <a:pt x="50037" y="616203"/>
                </a:lnTo>
                <a:lnTo>
                  <a:pt x="50738" y="616723"/>
                </a:lnTo>
                <a:lnTo>
                  <a:pt x="50246" y="616203"/>
                </a:lnTo>
                <a:close/>
              </a:path>
              <a:path w="430529" h="659764">
                <a:moveTo>
                  <a:pt x="44957" y="610615"/>
                </a:moveTo>
                <a:lnTo>
                  <a:pt x="46481" y="612520"/>
                </a:lnTo>
                <a:lnTo>
                  <a:pt x="45750" y="611453"/>
                </a:lnTo>
                <a:lnTo>
                  <a:pt x="44957" y="610615"/>
                </a:lnTo>
                <a:close/>
              </a:path>
              <a:path w="430529" h="659764">
                <a:moveTo>
                  <a:pt x="45750" y="611453"/>
                </a:moveTo>
                <a:lnTo>
                  <a:pt x="46481" y="612520"/>
                </a:lnTo>
                <a:lnTo>
                  <a:pt x="46760" y="612520"/>
                </a:lnTo>
                <a:lnTo>
                  <a:pt x="45750" y="611453"/>
                </a:lnTo>
                <a:close/>
              </a:path>
              <a:path w="430529" h="659764">
                <a:moveTo>
                  <a:pt x="45176" y="610615"/>
                </a:moveTo>
                <a:lnTo>
                  <a:pt x="44957" y="610615"/>
                </a:lnTo>
                <a:lnTo>
                  <a:pt x="45750" y="611453"/>
                </a:lnTo>
                <a:lnTo>
                  <a:pt x="45176" y="610615"/>
                </a:lnTo>
                <a:close/>
              </a:path>
              <a:path w="430529" h="659764">
                <a:moveTo>
                  <a:pt x="194691" y="623824"/>
                </a:moveTo>
                <a:lnTo>
                  <a:pt x="145669" y="631825"/>
                </a:lnTo>
                <a:lnTo>
                  <a:pt x="120014" y="633476"/>
                </a:lnTo>
                <a:lnTo>
                  <a:pt x="121031" y="659384"/>
                </a:lnTo>
                <a:lnTo>
                  <a:pt x="163322" y="655701"/>
                </a:lnTo>
                <a:lnTo>
                  <a:pt x="200279" y="649224"/>
                </a:lnTo>
                <a:lnTo>
                  <a:pt x="194691" y="623824"/>
                </a:lnTo>
                <a:close/>
              </a:path>
              <a:path w="430529" h="659764">
                <a:moveTo>
                  <a:pt x="294131" y="598169"/>
                </a:moveTo>
                <a:lnTo>
                  <a:pt x="284353" y="601090"/>
                </a:lnTo>
                <a:lnTo>
                  <a:pt x="253238" y="609853"/>
                </a:lnTo>
                <a:lnTo>
                  <a:pt x="221614" y="617854"/>
                </a:lnTo>
                <a:lnTo>
                  <a:pt x="219963" y="618236"/>
                </a:lnTo>
                <a:lnTo>
                  <a:pt x="225551" y="643636"/>
                </a:lnTo>
                <a:lnTo>
                  <a:pt x="227330" y="643254"/>
                </a:lnTo>
                <a:lnTo>
                  <a:pt x="259715" y="634873"/>
                </a:lnTo>
                <a:lnTo>
                  <a:pt x="291465" y="625982"/>
                </a:lnTo>
                <a:lnTo>
                  <a:pt x="301497" y="622935"/>
                </a:lnTo>
                <a:lnTo>
                  <a:pt x="294131" y="598169"/>
                </a:lnTo>
                <a:close/>
              </a:path>
              <a:path w="430529" h="659764">
                <a:moveTo>
                  <a:pt x="426299" y="577468"/>
                </a:moveTo>
                <a:lnTo>
                  <a:pt x="364235" y="577468"/>
                </a:lnTo>
                <a:lnTo>
                  <a:pt x="371094" y="602488"/>
                </a:lnTo>
                <a:lnTo>
                  <a:pt x="358375" y="605963"/>
                </a:lnTo>
                <a:lnTo>
                  <a:pt x="364744" y="630809"/>
                </a:lnTo>
                <a:lnTo>
                  <a:pt x="426299" y="577468"/>
                </a:lnTo>
                <a:close/>
              </a:path>
              <a:path w="430529" h="659764">
                <a:moveTo>
                  <a:pt x="351939" y="580855"/>
                </a:moveTo>
                <a:lnTo>
                  <a:pt x="343027" y="583311"/>
                </a:lnTo>
                <a:lnTo>
                  <a:pt x="318769" y="590803"/>
                </a:lnTo>
                <a:lnTo>
                  <a:pt x="326390" y="615568"/>
                </a:lnTo>
                <a:lnTo>
                  <a:pt x="350646" y="608076"/>
                </a:lnTo>
                <a:lnTo>
                  <a:pt x="358375" y="605963"/>
                </a:lnTo>
                <a:lnTo>
                  <a:pt x="351939" y="580855"/>
                </a:lnTo>
                <a:close/>
              </a:path>
              <a:path w="430529" h="659764">
                <a:moveTo>
                  <a:pt x="364235" y="577468"/>
                </a:moveTo>
                <a:lnTo>
                  <a:pt x="351939" y="580855"/>
                </a:lnTo>
                <a:lnTo>
                  <a:pt x="358375" y="605963"/>
                </a:lnTo>
                <a:lnTo>
                  <a:pt x="371094" y="602488"/>
                </a:lnTo>
                <a:lnTo>
                  <a:pt x="364235" y="577468"/>
                </a:lnTo>
                <a:close/>
              </a:path>
              <a:path w="430529" h="659764">
                <a:moveTo>
                  <a:pt x="345440" y="555498"/>
                </a:moveTo>
                <a:lnTo>
                  <a:pt x="351939" y="580855"/>
                </a:lnTo>
                <a:lnTo>
                  <a:pt x="364235" y="577468"/>
                </a:lnTo>
                <a:lnTo>
                  <a:pt x="426299" y="577468"/>
                </a:lnTo>
                <a:lnTo>
                  <a:pt x="430403" y="573913"/>
                </a:lnTo>
                <a:lnTo>
                  <a:pt x="345440" y="55549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542538" y="3310890"/>
            <a:ext cx="257810" cy="251460"/>
          </a:xfrm>
          <a:custGeom>
            <a:avLst/>
            <a:gdLst/>
            <a:ahLst/>
            <a:cxnLst/>
            <a:rect l="l" t="t" r="r" b="b"/>
            <a:pathLst>
              <a:path w="257810" h="251460">
                <a:moveTo>
                  <a:pt x="128777" y="0"/>
                </a:moveTo>
                <a:lnTo>
                  <a:pt x="78652" y="9876"/>
                </a:lnTo>
                <a:lnTo>
                  <a:pt x="37719" y="36814"/>
                </a:lnTo>
                <a:lnTo>
                  <a:pt x="10120" y="76777"/>
                </a:lnTo>
                <a:lnTo>
                  <a:pt x="0" y="125730"/>
                </a:lnTo>
                <a:lnTo>
                  <a:pt x="10120" y="174682"/>
                </a:lnTo>
                <a:lnTo>
                  <a:pt x="37719" y="214645"/>
                </a:lnTo>
                <a:lnTo>
                  <a:pt x="78652" y="241583"/>
                </a:lnTo>
                <a:lnTo>
                  <a:pt x="128777" y="251460"/>
                </a:lnTo>
                <a:lnTo>
                  <a:pt x="178903" y="241583"/>
                </a:lnTo>
                <a:lnTo>
                  <a:pt x="219837" y="214645"/>
                </a:lnTo>
                <a:lnTo>
                  <a:pt x="247435" y="174682"/>
                </a:lnTo>
                <a:lnTo>
                  <a:pt x="257556" y="125730"/>
                </a:lnTo>
                <a:lnTo>
                  <a:pt x="247435" y="76777"/>
                </a:lnTo>
                <a:lnTo>
                  <a:pt x="219837" y="36814"/>
                </a:lnTo>
                <a:lnTo>
                  <a:pt x="178903" y="9876"/>
                </a:lnTo>
                <a:lnTo>
                  <a:pt x="12877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616705" y="3385946"/>
            <a:ext cx="109220" cy="26670"/>
          </a:xfrm>
          <a:custGeom>
            <a:avLst/>
            <a:gdLst/>
            <a:ahLst/>
            <a:cxnLst/>
            <a:rect l="l" t="t" r="r" b="b"/>
            <a:pathLst>
              <a:path w="109220" h="26670">
                <a:moveTo>
                  <a:pt x="20701" y="0"/>
                </a:moveTo>
                <a:lnTo>
                  <a:pt x="5969" y="0"/>
                </a:lnTo>
                <a:lnTo>
                  <a:pt x="0" y="5841"/>
                </a:lnTo>
                <a:lnTo>
                  <a:pt x="0" y="20319"/>
                </a:lnTo>
                <a:lnTo>
                  <a:pt x="5969" y="26162"/>
                </a:lnTo>
                <a:lnTo>
                  <a:pt x="20701" y="26162"/>
                </a:lnTo>
                <a:lnTo>
                  <a:pt x="26797" y="20319"/>
                </a:lnTo>
                <a:lnTo>
                  <a:pt x="26797" y="5841"/>
                </a:lnTo>
                <a:lnTo>
                  <a:pt x="20701" y="0"/>
                </a:lnTo>
                <a:close/>
              </a:path>
              <a:path w="109220" h="26670">
                <a:moveTo>
                  <a:pt x="103251" y="0"/>
                </a:moveTo>
                <a:lnTo>
                  <a:pt x="88519" y="0"/>
                </a:lnTo>
                <a:lnTo>
                  <a:pt x="82423" y="5841"/>
                </a:lnTo>
                <a:lnTo>
                  <a:pt x="82423" y="20319"/>
                </a:lnTo>
                <a:lnTo>
                  <a:pt x="88519" y="26162"/>
                </a:lnTo>
                <a:lnTo>
                  <a:pt x="103251" y="26162"/>
                </a:lnTo>
                <a:lnTo>
                  <a:pt x="109220" y="20319"/>
                </a:lnTo>
                <a:lnTo>
                  <a:pt x="109220" y="5841"/>
                </a:lnTo>
                <a:lnTo>
                  <a:pt x="103251" y="0"/>
                </a:lnTo>
                <a:close/>
              </a:path>
            </a:pathLst>
          </a:custGeom>
          <a:solidFill>
            <a:srgbClr val="CDC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616705" y="3385946"/>
            <a:ext cx="27305" cy="26670"/>
          </a:xfrm>
          <a:custGeom>
            <a:avLst/>
            <a:gdLst/>
            <a:ahLst/>
            <a:cxnLst/>
            <a:rect l="l" t="t" r="r" b="b"/>
            <a:pathLst>
              <a:path w="27304" h="26670">
                <a:moveTo>
                  <a:pt x="0" y="13080"/>
                </a:moveTo>
                <a:lnTo>
                  <a:pt x="0" y="5841"/>
                </a:lnTo>
                <a:lnTo>
                  <a:pt x="5969" y="0"/>
                </a:lnTo>
                <a:lnTo>
                  <a:pt x="13335" y="0"/>
                </a:lnTo>
                <a:lnTo>
                  <a:pt x="20701" y="0"/>
                </a:lnTo>
                <a:lnTo>
                  <a:pt x="26797" y="5841"/>
                </a:lnTo>
                <a:lnTo>
                  <a:pt x="26797" y="13080"/>
                </a:lnTo>
                <a:lnTo>
                  <a:pt x="26797" y="20319"/>
                </a:lnTo>
                <a:lnTo>
                  <a:pt x="20701" y="26162"/>
                </a:lnTo>
                <a:lnTo>
                  <a:pt x="13335" y="26162"/>
                </a:lnTo>
                <a:lnTo>
                  <a:pt x="5969" y="26162"/>
                </a:lnTo>
                <a:lnTo>
                  <a:pt x="0" y="20319"/>
                </a:lnTo>
                <a:lnTo>
                  <a:pt x="0" y="1308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699128" y="3385946"/>
            <a:ext cx="27305" cy="26670"/>
          </a:xfrm>
          <a:custGeom>
            <a:avLst/>
            <a:gdLst/>
            <a:ahLst/>
            <a:cxnLst/>
            <a:rect l="l" t="t" r="r" b="b"/>
            <a:pathLst>
              <a:path w="27304" h="26670">
                <a:moveTo>
                  <a:pt x="0" y="13080"/>
                </a:moveTo>
                <a:lnTo>
                  <a:pt x="0" y="5841"/>
                </a:lnTo>
                <a:lnTo>
                  <a:pt x="6096" y="0"/>
                </a:lnTo>
                <a:lnTo>
                  <a:pt x="13462" y="0"/>
                </a:lnTo>
                <a:lnTo>
                  <a:pt x="20828" y="0"/>
                </a:lnTo>
                <a:lnTo>
                  <a:pt x="26797" y="5841"/>
                </a:lnTo>
                <a:lnTo>
                  <a:pt x="26797" y="13080"/>
                </a:lnTo>
                <a:lnTo>
                  <a:pt x="26797" y="20319"/>
                </a:lnTo>
                <a:lnTo>
                  <a:pt x="20828" y="26162"/>
                </a:lnTo>
                <a:lnTo>
                  <a:pt x="13462" y="26162"/>
                </a:lnTo>
                <a:lnTo>
                  <a:pt x="6096" y="26162"/>
                </a:lnTo>
                <a:lnTo>
                  <a:pt x="0" y="20319"/>
                </a:lnTo>
                <a:lnTo>
                  <a:pt x="0" y="1308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601465" y="3491484"/>
            <a:ext cx="139700" cy="23495"/>
          </a:xfrm>
          <a:custGeom>
            <a:avLst/>
            <a:gdLst/>
            <a:ahLst/>
            <a:cxnLst/>
            <a:rect l="l" t="t" r="r" b="b"/>
            <a:pathLst>
              <a:path w="139700" h="23495">
                <a:moveTo>
                  <a:pt x="0" y="0"/>
                </a:moveTo>
                <a:lnTo>
                  <a:pt x="34932" y="17502"/>
                </a:lnTo>
                <a:lnTo>
                  <a:pt x="69818" y="23336"/>
                </a:lnTo>
                <a:lnTo>
                  <a:pt x="104655" y="17502"/>
                </a:lnTo>
                <a:lnTo>
                  <a:pt x="139446" y="0"/>
                </a:lnTo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542538" y="3310890"/>
            <a:ext cx="257810" cy="251460"/>
          </a:xfrm>
          <a:custGeom>
            <a:avLst/>
            <a:gdLst/>
            <a:ahLst/>
            <a:cxnLst/>
            <a:rect l="l" t="t" r="r" b="b"/>
            <a:pathLst>
              <a:path w="257810" h="251460">
                <a:moveTo>
                  <a:pt x="0" y="125730"/>
                </a:moveTo>
                <a:lnTo>
                  <a:pt x="10120" y="76777"/>
                </a:lnTo>
                <a:lnTo>
                  <a:pt x="37719" y="36814"/>
                </a:lnTo>
                <a:lnTo>
                  <a:pt x="78652" y="9876"/>
                </a:lnTo>
                <a:lnTo>
                  <a:pt x="128777" y="0"/>
                </a:lnTo>
                <a:lnTo>
                  <a:pt x="178903" y="9876"/>
                </a:lnTo>
                <a:lnTo>
                  <a:pt x="219837" y="36814"/>
                </a:lnTo>
                <a:lnTo>
                  <a:pt x="247435" y="76777"/>
                </a:lnTo>
                <a:lnTo>
                  <a:pt x="257556" y="125730"/>
                </a:lnTo>
                <a:lnTo>
                  <a:pt x="247435" y="174682"/>
                </a:lnTo>
                <a:lnTo>
                  <a:pt x="219837" y="214645"/>
                </a:lnTo>
                <a:lnTo>
                  <a:pt x="178903" y="241583"/>
                </a:lnTo>
                <a:lnTo>
                  <a:pt x="128777" y="251460"/>
                </a:lnTo>
                <a:lnTo>
                  <a:pt x="78652" y="241583"/>
                </a:lnTo>
                <a:lnTo>
                  <a:pt x="37719" y="214645"/>
                </a:lnTo>
                <a:lnTo>
                  <a:pt x="10120" y="174682"/>
                </a:lnTo>
                <a:lnTo>
                  <a:pt x="0" y="12573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6966331" y="4798803"/>
            <a:ext cx="140335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65"/>
              </a:lnSpc>
            </a:pPr>
            <a:r>
              <a:rPr dirty="0" sz="180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566797" y="4885689"/>
            <a:ext cx="2172335" cy="851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3550">
              <a:lnSpc>
                <a:spcPts val="1839"/>
              </a:lnSpc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 16 + 13 =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29</a:t>
            </a:r>
            <a:endParaRPr sz="1800">
              <a:latin typeface="Times New Roman"/>
              <a:cs typeface="Times New Roman"/>
            </a:endParaRPr>
          </a:p>
          <a:p>
            <a:pPr algn="r" marR="5080">
              <a:lnSpc>
                <a:spcPts val="1935"/>
              </a:lnSpc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55"/>
              </a:lnSpc>
              <a:spcBef>
                <a:spcPts val="770"/>
              </a:spcBef>
            </a:pPr>
            <a:r>
              <a:rPr dirty="0" sz="1800">
                <a:latin typeface="돋움"/>
                <a:cs typeface="돋움"/>
              </a:rPr>
              <a:t>광주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962269" y="4976748"/>
            <a:ext cx="139700" cy="278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65"/>
              </a:lnSpc>
            </a:pPr>
            <a:r>
              <a:rPr dirty="0" sz="180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722109" y="5343397"/>
            <a:ext cx="614045" cy="618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4145">
              <a:lnSpc>
                <a:spcPts val="2065"/>
              </a:lnSpc>
            </a:pPr>
            <a:r>
              <a:rPr dirty="0" sz="1800" spc="-1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55"/>
              </a:lnSpc>
              <a:spcBef>
                <a:spcPts val="650"/>
              </a:spcBef>
            </a:pPr>
            <a:r>
              <a:rPr dirty="0" sz="1800">
                <a:latin typeface="돋움"/>
                <a:cs typeface="돋움"/>
              </a:rPr>
              <a:t>부산</a:t>
            </a:r>
            <a:endParaRPr sz="18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3992" y="2336292"/>
            <a:ext cx="242316" cy="242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426708" y="1464563"/>
            <a:ext cx="242315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1588" y="585216"/>
            <a:ext cx="240791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0508" y="5649467"/>
            <a:ext cx="242315" cy="240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02635" y="3633215"/>
            <a:ext cx="242316" cy="240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09672" y="5097779"/>
            <a:ext cx="240792" cy="2423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30240" y="4280915"/>
            <a:ext cx="240791" cy="2423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007352" y="3848100"/>
            <a:ext cx="242316" cy="2423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91100" y="1752600"/>
            <a:ext cx="242315" cy="242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05150" y="814577"/>
            <a:ext cx="577215" cy="1535430"/>
          </a:xfrm>
          <a:custGeom>
            <a:avLst/>
            <a:gdLst/>
            <a:ahLst/>
            <a:cxnLst/>
            <a:rect l="l" t="t" r="r" b="b"/>
            <a:pathLst>
              <a:path w="577214" h="1535430">
                <a:moveTo>
                  <a:pt x="576961" y="0"/>
                </a:moveTo>
                <a:lnTo>
                  <a:pt x="0" y="153543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48278" y="3510534"/>
            <a:ext cx="1993900" cy="890905"/>
          </a:xfrm>
          <a:custGeom>
            <a:avLst/>
            <a:gdLst/>
            <a:ahLst/>
            <a:cxnLst/>
            <a:rect l="l" t="t" r="r" b="b"/>
            <a:pathLst>
              <a:path w="1993900" h="890904">
                <a:moveTo>
                  <a:pt x="1993646" y="890777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88458" y="1949957"/>
            <a:ext cx="661670" cy="2344420"/>
          </a:xfrm>
          <a:custGeom>
            <a:avLst/>
            <a:gdLst/>
            <a:ahLst/>
            <a:cxnLst/>
            <a:rect l="l" t="t" r="r" b="b"/>
            <a:pathLst>
              <a:path w="661670" h="2344420">
                <a:moveTo>
                  <a:pt x="661542" y="2344039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58078" y="3969258"/>
            <a:ext cx="1062355" cy="432434"/>
          </a:xfrm>
          <a:custGeom>
            <a:avLst/>
            <a:gdLst/>
            <a:ahLst/>
            <a:cxnLst/>
            <a:rect l="l" t="t" r="r" b="b"/>
            <a:pathLst>
              <a:path w="1062354" h="432435">
                <a:moveTo>
                  <a:pt x="1062354" y="0"/>
                </a:moveTo>
                <a:lnTo>
                  <a:pt x="0" y="43205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27597" y="4478273"/>
            <a:ext cx="544830" cy="1184275"/>
          </a:xfrm>
          <a:custGeom>
            <a:avLst/>
            <a:gdLst/>
            <a:ahLst/>
            <a:cxnLst/>
            <a:rect l="l" t="t" r="r" b="b"/>
            <a:pathLst>
              <a:path w="544829" h="1184275">
                <a:moveTo>
                  <a:pt x="544449" y="1183767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37510" y="5218938"/>
            <a:ext cx="3425825" cy="551815"/>
          </a:xfrm>
          <a:custGeom>
            <a:avLst/>
            <a:gdLst/>
            <a:ahLst/>
            <a:cxnLst/>
            <a:rect l="l" t="t" r="r" b="b"/>
            <a:pathLst>
              <a:path w="3425825" h="551814">
                <a:moveTo>
                  <a:pt x="3425316" y="551332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81350" y="2533650"/>
            <a:ext cx="491490" cy="793115"/>
          </a:xfrm>
          <a:custGeom>
            <a:avLst/>
            <a:gdLst/>
            <a:ahLst/>
            <a:cxnLst/>
            <a:rect l="l" t="t" r="r" b="b"/>
            <a:pathLst>
              <a:path w="491489" h="793114">
                <a:moveTo>
                  <a:pt x="491363" y="792734"/>
                </a:moveTo>
                <a:lnTo>
                  <a:pt x="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99994" y="3510534"/>
            <a:ext cx="596265" cy="166370"/>
          </a:xfrm>
          <a:custGeom>
            <a:avLst/>
            <a:gdLst/>
            <a:ahLst/>
            <a:cxnLst/>
            <a:rect l="l" t="t" r="r" b="b"/>
            <a:pathLst>
              <a:path w="596264" h="166370">
                <a:moveTo>
                  <a:pt x="596138" y="0"/>
                </a:moveTo>
                <a:lnTo>
                  <a:pt x="0" y="16624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30829" y="3861053"/>
            <a:ext cx="93980" cy="1249045"/>
          </a:xfrm>
          <a:custGeom>
            <a:avLst/>
            <a:gdLst/>
            <a:ahLst/>
            <a:cxnLst/>
            <a:rect l="l" t="t" r="r" b="b"/>
            <a:pathLst>
              <a:path w="93980" h="1249045">
                <a:moveTo>
                  <a:pt x="0" y="1248918"/>
                </a:moveTo>
                <a:lnTo>
                  <a:pt x="9359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20461" y="1585722"/>
            <a:ext cx="1219200" cy="287655"/>
          </a:xfrm>
          <a:custGeom>
            <a:avLst/>
            <a:gdLst/>
            <a:ahLst/>
            <a:cxnLst/>
            <a:rect l="l" t="t" r="r" b="b"/>
            <a:pathLst>
              <a:path w="1219200" h="287655">
                <a:moveTo>
                  <a:pt x="1219073" y="0"/>
                </a:moveTo>
                <a:lnTo>
                  <a:pt x="0" y="28752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23794" y="2565654"/>
            <a:ext cx="181610" cy="1080135"/>
          </a:xfrm>
          <a:custGeom>
            <a:avLst/>
            <a:gdLst/>
            <a:ahLst/>
            <a:cxnLst/>
            <a:rect l="l" t="t" r="r" b="b"/>
            <a:pathLst>
              <a:path w="181610" h="1080135">
                <a:moveTo>
                  <a:pt x="0" y="1080135"/>
                </a:moveTo>
                <a:lnTo>
                  <a:pt x="18122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58946" y="782573"/>
            <a:ext cx="1278255" cy="1014730"/>
          </a:xfrm>
          <a:custGeom>
            <a:avLst/>
            <a:gdLst/>
            <a:ahLst/>
            <a:cxnLst/>
            <a:rect l="l" t="t" r="r" b="b"/>
            <a:pathLst>
              <a:path w="1278254" h="1014730">
                <a:moveTo>
                  <a:pt x="1278127" y="1014476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47866" y="1693926"/>
            <a:ext cx="581660" cy="2167890"/>
          </a:xfrm>
          <a:custGeom>
            <a:avLst/>
            <a:gdLst/>
            <a:ahLst/>
            <a:cxnLst/>
            <a:rect l="l" t="t" r="r" b="b"/>
            <a:pathLst>
              <a:path w="581659" h="2167890">
                <a:moveTo>
                  <a:pt x="581151" y="216789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47866" y="4077461"/>
            <a:ext cx="581660" cy="1616075"/>
          </a:xfrm>
          <a:custGeom>
            <a:avLst/>
            <a:gdLst/>
            <a:ahLst/>
            <a:cxnLst/>
            <a:rect l="l" t="t" r="r" b="b"/>
            <a:pathLst>
              <a:path w="581659" h="1616075">
                <a:moveTo>
                  <a:pt x="0" y="1615808"/>
                </a:moveTo>
                <a:lnTo>
                  <a:pt x="58115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914904" y="476503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서울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66797" y="545053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광주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35370" y="435419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대구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67684" y="3857256"/>
            <a:ext cx="482346" cy="5112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699509" y="3910965"/>
            <a:ext cx="2006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C00000"/>
                </a:solidFill>
                <a:latin typeface="Wingdings 2"/>
                <a:cs typeface="Wingdings 2"/>
              </a:rPr>
              <a:t></a:t>
            </a:r>
            <a:endParaRPr sz="1800">
              <a:latin typeface="Wingdings 2"/>
              <a:cs typeface="Wingdings 2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38798" y="1072641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강릉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09313" y="1714322"/>
            <a:ext cx="4826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돋움"/>
                <a:cs typeface="돋움"/>
              </a:rPr>
              <a:t>원주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84878" y="507809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66665" y="3918280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62269" y="495185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980301" y="2576829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11298" y="4327397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18175" y="295579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17821" y="1059941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30727" y="125437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45204" y="276161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59201" y="294627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966331" y="4773879"/>
            <a:ext cx="1403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372225" y="38229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744716" y="1200150"/>
            <a:ext cx="662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D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dirty="0" sz="1800" spc="-8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36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22446" y="3125596"/>
            <a:ext cx="1303020" cy="81534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652780">
              <a:lnSpc>
                <a:spcPct val="100000"/>
              </a:lnSpc>
              <a:spcBef>
                <a:spcPts val="1050"/>
              </a:spcBef>
            </a:pP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D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dirty="0" sz="1800" spc="-8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baseline="18518" sz="2700">
                <a:latin typeface="Times New Roman"/>
                <a:cs typeface="Times New Roman"/>
              </a:rPr>
              <a:t>3</a:t>
            </a:r>
            <a:r>
              <a:rPr dirty="0" baseline="18518" sz="27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돋움"/>
                <a:cs typeface="돋움"/>
              </a:rPr>
              <a:t>대전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18105" y="1945132"/>
            <a:ext cx="853440" cy="68326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382905">
              <a:lnSpc>
                <a:spcPct val="100000"/>
              </a:lnSpc>
              <a:spcBef>
                <a:spcPts val="525"/>
              </a:spcBef>
            </a:pPr>
            <a:r>
              <a:rPr dirty="0" sz="1800">
                <a:latin typeface="돋움"/>
                <a:cs typeface="돋움"/>
              </a:rPr>
              <a:t>천안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79117" y="3597655"/>
            <a:ext cx="66230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705">
              <a:lnSpc>
                <a:spcPts val="2045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논산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ts val="2039"/>
              </a:lnSpc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075558" y="4875021"/>
            <a:ext cx="662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D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dirty="0" sz="1800" spc="-8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29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74055" y="4553204"/>
            <a:ext cx="662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D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dirty="0" sz="1800" spc="-8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22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235443" y="3440893"/>
            <a:ext cx="495934" cy="81216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D=∞</a:t>
            </a:r>
            <a:endParaRPr sz="1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935"/>
              </a:spcBef>
            </a:pPr>
            <a:r>
              <a:rPr dirty="0" sz="1800" spc="-5">
                <a:latin typeface="돋움"/>
                <a:cs typeface="돋움"/>
              </a:rPr>
              <a:t>포항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853555" y="531850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943350" y="469772"/>
            <a:ext cx="434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D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901946" y="1385138"/>
            <a:ext cx="10255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3590" algn="l"/>
              </a:tabLst>
            </a:pPr>
            <a:r>
              <a:rPr dirty="0" sz="1800" spc="-5">
                <a:latin typeface="Times New Roman"/>
                <a:cs typeface="Times New Roman"/>
              </a:rPr>
              <a:t>D</a:t>
            </a:r>
            <a:r>
              <a:rPr dirty="0" sz="1800" spc="-5">
                <a:latin typeface="Times New Roman"/>
                <a:cs typeface="Times New Roman"/>
              </a:rPr>
              <a:t> = 15	</a:t>
            </a:r>
            <a:r>
              <a:rPr dirty="0" sz="1800" spc="-5">
                <a:latin typeface="Times New Roman"/>
                <a:cs typeface="Times New Roman"/>
              </a:rPr>
              <a:t>21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566159" y="3313176"/>
            <a:ext cx="240791" cy="2423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6722109" y="5707847"/>
            <a:ext cx="48260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0"/>
              </a:lnSpc>
            </a:pPr>
            <a:r>
              <a:rPr dirty="0" sz="1800">
                <a:latin typeface="돋움"/>
                <a:cs typeface="돋움"/>
              </a:rPr>
              <a:t>부산</a:t>
            </a:r>
            <a:endParaRPr sz="18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3992" y="2336292"/>
            <a:ext cx="242316" cy="242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426708" y="1464563"/>
            <a:ext cx="242315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1588" y="585216"/>
            <a:ext cx="240791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0508" y="5649467"/>
            <a:ext cx="242315" cy="240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02635" y="3633215"/>
            <a:ext cx="242316" cy="240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09672" y="5097779"/>
            <a:ext cx="240792" cy="2423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30240" y="4280915"/>
            <a:ext cx="240791" cy="2423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007352" y="3848100"/>
            <a:ext cx="242316" cy="2423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91100" y="1752600"/>
            <a:ext cx="242315" cy="242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05150" y="814577"/>
            <a:ext cx="577215" cy="1535430"/>
          </a:xfrm>
          <a:custGeom>
            <a:avLst/>
            <a:gdLst/>
            <a:ahLst/>
            <a:cxnLst/>
            <a:rect l="l" t="t" r="r" b="b"/>
            <a:pathLst>
              <a:path w="577214" h="1535430">
                <a:moveTo>
                  <a:pt x="576961" y="0"/>
                </a:moveTo>
                <a:lnTo>
                  <a:pt x="0" y="153543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48278" y="3510534"/>
            <a:ext cx="1993900" cy="890905"/>
          </a:xfrm>
          <a:custGeom>
            <a:avLst/>
            <a:gdLst/>
            <a:ahLst/>
            <a:cxnLst/>
            <a:rect l="l" t="t" r="r" b="b"/>
            <a:pathLst>
              <a:path w="1993900" h="890904">
                <a:moveTo>
                  <a:pt x="1993646" y="890777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88458" y="1949957"/>
            <a:ext cx="661670" cy="2344420"/>
          </a:xfrm>
          <a:custGeom>
            <a:avLst/>
            <a:gdLst/>
            <a:ahLst/>
            <a:cxnLst/>
            <a:rect l="l" t="t" r="r" b="b"/>
            <a:pathLst>
              <a:path w="661670" h="2344420">
                <a:moveTo>
                  <a:pt x="661542" y="2344039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58078" y="3969258"/>
            <a:ext cx="1062355" cy="432434"/>
          </a:xfrm>
          <a:custGeom>
            <a:avLst/>
            <a:gdLst/>
            <a:ahLst/>
            <a:cxnLst/>
            <a:rect l="l" t="t" r="r" b="b"/>
            <a:pathLst>
              <a:path w="1062354" h="432435">
                <a:moveTo>
                  <a:pt x="1062354" y="0"/>
                </a:moveTo>
                <a:lnTo>
                  <a:pt x="0" y="43205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27597" y="4478273"/>
            <a:ext cx="544830" cy="1184275"/>
          </a:xfrm>
          <a:custGeom>
            <a:avLst/>
            <a:gdLst/>
            <a:ahLst/>
            <a:cxnLst/>
            <a:rect l="l" t="t" r="r" b="b"/>
            <a:pathLst>
              <a:path w="544829" h="1184275">
                <a:moveTo>
                  <a:pt x="544449" y="1183767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37510" y="5218938"/>
            <a:ext cx="3425825" cy="551815"/>
          </a:xfrm>
          <a:custGeom>
            <a:avLst/>
            <a:gdLst/>
            <a:ahLst/>
            <a:cxnLst/>
            <a:rect l="l" t="t" r="r" b="b"/>
            <a:pathLst>
              <a:path w="3425825" h="551814">
                <a:moveTo>
                  <a:pt x="3425316" y="551332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81350" y="2533650"/>
            <a:ext cx="491490" cy="793115"/>
          </a:xfrm>
          <a:custGeom>
            <a:avLst/>
            <a:gdLst/>
            <a:ahLst/>
            <a:cxnLst/>
            <a:rect l="l" t="t" r="r" b="b"/>
            <a:pathLst>
              <a:path w="491489" h="793114">
                <a:moveTo>
                  <a:pt x="491363" y="792734"/>
                </a:moveTo>
                <a:lnTo>
                  <a:pt x="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99994" y="3510534"/>
            <a:ext cx="596265" cy="166370"/>
          </a:xfrm>
          <a:custGeom>
            <a:avLst/>
            <a:gdLst/>
            <a:ahLst/>
            <a:cxnLst/>
            <a:rect l="l" t="t" r="r" b="b"/>
            <a:pathLst>
              <a:path w="596264" h="166370">
                <a:moveTo>
                  <a:pt x="596138" y="0"/>
                </a:moveTo>
                <a:lnTo>
                  <a:pt x="0" y="16624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30829" y="3861053"/>
            <a:ext cx="93980" cy="1249045"/>
          </a:xfrm>
          <a:custGeom>
            <a:avLst/>
            <a:gdLst/>
            <a:ahLst/>
            <a:cxnLst/>
            <a:rect l="l" t="t" r="r" b="b"/>
            <a:pathLst>
              <a:path w="93980" h="1249045">
                <a:moveTo>
                  <a:pt x="0" y="1248918"/>
                </a:moveTo>
                <a:lnTo>
                  <a:pt x="9359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20461" y="1585722"/>
            <a:ext cx="1219200" cy="287655"/>
          </a:xfrm>
          <a:custGeom>
            <a:avLst/>
            <a:gdLst/>
            <a:ahLst/>
            <a:cxnLst/>
            <a:rect l="l" t="t" r="r" b="b"/>
            <a:pathLst>
              <a:path w="1219200" h="287655">
                <a:moveTo>
                  <a:pt x="1219073" y="0"/>
                </a:moveTo>
                <a:lnTo>
                  <a:pt x="0" y="28752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23794" y="2565654"/>
            <a:ext cx="181610" cy="1080135"/>
          </a:xfrm>
          <a:custGeom>
            <a:avLst/>
            <a:gdLst/>
            <a:ahLst/>
            <a:cxnLst/>
            <a:rect l="l" t="t" r="r" b="b"/>
            <a:pathLst>
              <a:path w="181610" h="1080135">
                <a:moveTo>
                  <a:pt x="0" y="1080135"/>
                </a:moveTo>
                <a:lnTo>
                  <a:pt x="18122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58946" y="782573"/>
            <a:ext cx="1278255" cy="1014730"/>
          </a:xfrm>
          <a:custGeom>
            <a:avLst/>
            <a:gdLst/>
            <a:ahLst/>
            <a:cxnLst/>
            <a:rect l="l" t="t" r="r" b="b"/>
            <a:pathLst>
              <a:path w="1278254" h="1014730">
                <a:moveTo>
                  <a:pt x="1278127" y="1014476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47866" y="1693926"/>
            <a:ext cx="581660" cy="2167890"/>
          </a:xfrm>
          <a:custGeom>
            <a:avLst/>
            <a:gdLst/>
            <a:ahLst/>
            <a:cxnLst/>
            <a:rect l="l" t="t" r="r" b="b"/>
            <a:pathLst>
              <a:path w="581659" h="2167890">
                <a:moveTo>
                  <a:pt x="581151" y="216789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47866" y="4077461"/>
            <a:ext cx="581660" cy="1616075"/>
          </a:xfrm>
          <a:custGeom>
            <a:avLst/>
            <a:gdLst/>
            <a:ahLst/>
            <a:cxnLst/>
            <a:rect l="l" t="t" r="r" b="b"/>
            <a:pathLst>
              <a:path w="581659" h="1616075">
                <a:moveTo>
                  <a:pt x="0" y="1615808"/>
                </a:moveTo>
                <a:lnTo>
                  <a:pt x="58115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914904" y="476503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서울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66797" y="545053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광주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35370" y="435419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대구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67684" y="3857256"/>
            <a:ext cx="482346" cy="5112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699509" y="3910965"/>
            <a:ext cx="2006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C00000"/>
                </a:solidFill>
                <a:latin typeface="Wingdings 2"/>
                <a:cs typeface="Wingdings 2"/>
              </a:rPr>
              <a:t></a:t>
            </a:r>
            <a:endParaRPr sz="1800">
              <a:latin typeface="Wingdings 2"/>
              <a:cs typeface="Wingdings 2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38798" y="1072641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강릉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09313" y="1714322"/>
            <a:ext cx="4826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돋움"/>
                <a:cs typeface="돋움"/>
              </a:rPr>
              <a:t>원주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84878" y="507809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66665" y="3918280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80301" y="2576829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11298" y="4327397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18175" y="295579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17821" y="1059941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30727" y="125437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45204" y="276161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59201" y="294627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66331" y="4773879"/>
            <a:ext cx="1403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372225" y="38229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798056" y="1200150"/>
            <a:ext cx="662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D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dirty="0" sz="1800" spc="-8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36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22446" y="3125596"/>
            <a:ext cx="1303020" cy="81534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652780">
              <a:lnSpc>
                <a:spcPct val="100000"/>
              </a:lnSpc>
              <a:spcBef>
                <a:spcPts val="105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baseline="18518" sz="2700">
                <a:latin typeface="Times New Roman"/>
                <a:cs typeface="Times New Roman"/>
              </a:rPr>
              <a:t>3</a:t>
            </a:r>
            <a:r>
              <a:rPr dirty="0" baseline="18518" sz="27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돋움"/>
                <a:cs typeface="돋움"/>
              </a:rPr>
              <a:t>대전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118105" y="1945132"/>
            <a:ext cx="853440" cy="68326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382905">
              <a:lnSpc>
                <a:spcPct val="100000"/>
              </a:lnSpc>
              <a:spcBef>
                <a:spcPts val="525"/>
              </a:spcBef>
            </a:pPr>
            <a:r>
              <a:rPr dirty="0" sz="1800">
                <a:latin typeface="돋움"/>
                <a:cs typeface="돋움"/>
              </a:rPr>
              <a:t>천안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79117" y="3597655"/>
            <a:ext cx="66230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705">
              <a:lnSpc>
                <a:spcPts val="2045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논산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ts val="2039"/>
              </a:lnSpc>
            </a:pPr>
            <a:r>
              <a:rPr dirty="0" sz="1800" spc="-5">
                <a:latin typeface="Times New Roman"/>
                <a:cs typeface="Times New Roman"/>
              </a:rPr>
              <a:t>D=</a:t>
            </a:r>
            <a:r>
              <a:rPr dirty="0" sz="1800" spc="3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92957" y="4860797"/>
            <a:ext cx="662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D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dirty="0" sz="1800" spc="-8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29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88484" y="4413884"/>
            <a:ext cx="1213485" cy="838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D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dirty="0" sz="1800" spc="-1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22</a:t>
            </a:r>
            <a:endParaRPr sz="1800">
              <a:latin typeface="Times New Roman"/>
              <a:cs typeface="Times New Roman"/>
            </a:endParaRPr>
          </a:p>
          <a:p>
            <a:pPr marL="203200">
              <a:lnSpc>
                <a:spcPts val="2120"/>
              </a:lnSpc>
            </a:pP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&lt;</a:t>
            </a:r>
            <a:r>
              <a:rPr dirty="0" sz="1800" spc="-3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(19+10)</a:t>
            </a:r>
            <a:endParaRPr sz="1800">
              <a:latin typeface="Times New Roman"/>
              <a:cs typeface="Times New Roman"/>
            </a:endParaRPr>
          </a:p>
          <a:p>
            <a:pPr algn="r" marR="5080">
              <a:lnSpc>
                <a:spcPts val="2120"/>
              </a:lnSpc>
            </a:pPr>
            <a:r>
              <a:rPr dirty="0" sz="180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235443" y="3440893"/>
            <a:ext cx="495934" cy="81216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D=∞</a:t>
            </a:r>
            <a:endParaRPr sz="1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935"/>
              </a:spcBef>
            </a:pPr>
            <a:r>
              <a:rPr dirty="0" sz="1800" spc="-5">
                <a:latin typeface="돋움"/>
                <a:cs typeface="돋움"/>
              </a:rPr>
              <a:t>포항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853555" y="531850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943350" y="469772"/>
            <a:ext cx="434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D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896739" y="1385138"/>
            <a:ext cx="1030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8670" algn="l"/>
              </a:tabLst>
            </a:pPr>
            <a:r>
              <a:rPr dirty="0" sz="1800" spc="-5">
                <a:latin typeface="Times New Roman"/>
                <a:cs typeface="Times New Roman"/>
              </a:rPr>
              <a:t>D</a:t>
            </a:r>
            <a:r>
              <a:rPr dirty="0" sz="1800" spc="-5">
                <a:latin typeface="Times New Roman"/>
                <a:cs typeface="Times New Roman"/>
              </a:rPr>
              <a:t> = 15	</a:t>
            </a:r>
            <a:r>
              <a:rPr dirty="0" sz="1800" spc="-5">
                <a:latin typeface="Times New Roman"/>
                <a:cs typeface="Times New Roman"/>
              </a:rPr>
              <a:t>21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566159" y="3313176"/>
            <a:ext cx="240791" cy="2423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6722109" y="5707847"/>
            <a:ext cx="48260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0"/>
              </a:lnSpc>
            </a:pPr>
            <a:r>
              <a:rPr dirty="0" sz="1800">
                <a:latin typeface="돋움"/>
                <a:cs typeface="돋움"/>
              </a:rPr>
              <a:t>부산</a:t>
            </a:r>
            <a:endParaRPr sz="18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3992" y="2336292"/>
            <a:ext cx="242316" cy="242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426708" y="1464563"/>
            <a:ext cx="242315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1588" y="585216"/>
            <a:ext cx="240791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0508" y="5649467"/>
            <a:ext cx="242315" cy="240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02635" y="3633215"/>
            <a:ext cx="242316" cy="240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09672" y="5097779"/>
            <a:ext cx="240792" cy="2423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30240" y="4280915"/>
            <a:ext cx="240791" cy="2423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007352" y="3848100"/>
            <a:ext cx="242316" cy="2423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91100" y="1752600"/>
            <a:ext cx="242315" cy="242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05150" y="814577"/>
            <a:ext cx="577215" cy="1535430"/>
          </a:xfrm>
          <a:custGeom>
            <a:avLst/>
            <a:gdLst/>
            <a:ahLst/>
            <a:cxnLst/>
            <a:rect l="l" t="t" r="r" b="b"/>
            <a:pathLst>
              <a:path w="577214" h="1535430">
                <a:moveTo>
                  <a:pt x="576961" y="0"/>
                </a:moveTo>
                <a:lnTo>
                  <a:pt x="0" y="153543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48278" y="3510534"/>
            <a:ext cx="1993900" cy="890905"/>
          </a:xfrm>
          <a:custGeom>
            <a:avLst/>
            <a:gdLst/>
            <a:ahLst/>
            <a:cxnLst/>
            <a:rect l="l" t="t" r="r" b="b"/>
            <a:pathLst>
              <a:path w="1993900" h="890904">
                <a:moveTo>
                  <a:pt x="1993646" y="890777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88458" y="1949957"/>
            <a:ext cx="661670" cy="2344420"/>
          </a:xfrm>
          <a:custGeom>
            <a:avLst/>
            <a:gdLst/>
            <a:ahLst/>
            <a:cxnLst/>
            <a:rect l="l" t="t" r="r" b="b"/>
            <a:pathLst>
              <a:path w="661670" h="2344420">
                <a:moveTo>
                  <a:pt x="661542" y="2344039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58078" y="3969258"/>
            <a:ext cx="1062355" cy="432434"/>
          </a:xfrm>
          <a:custGeom>
            <a:avLst/>
            <a:gdLst/>
            <a:ahLst/>
            <a:cxnLst/>
            <a:rect l="l" t="t" r="r" b="b"/>
            <a:pathLst>
              <a:path w="1062354" h="432435">
                <a:moveTo>
                  <a:pt x="1062354" y="0"/>
                </a:moveTo>
                <a:lnTo>
                  <a:pt x="0" y="43205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27597" y="4478273"/>
            <a:ext cx="544830" cy="1184275"/>
          </a:xfrm>
          <a:custGeom>
            <a:avLst/>
            <a:gdLst/>
            <a:ahLst/>
            <a:cxnLst/>
            <a:rect l="l" t="t" r="r" b="b"/>
            <a:pathLst>
              <a:path w="544829" h="1184275">
                <a:moveTo>
                  <a:pt x="544449" y="1183767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37510" y="5218938"/>
            <a:ext cx="3425825" cy="551815"/>
          </a:xfrm>
          <a:custGeom>
            <a:avLst/>
            <a:gdLst/>
            <a:ahLst/>
            <a:cxnLst/>
            <a:rect l="l" t="t" r="r" b="b"/>
            <a:pathLst>
              <a:path w="3425825" h="551814">
                <a:moveTo>
                  <a:pt x="3425316" y="551332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81350" y="2533650"/>
            <a:ext cx="491490" cy="793115"/>
          </a:xfrm>
          <a:custGeom>
            <a:avLst/>
            <a:gdLst/>
            <a:ahLst/>
            <a:cxnLst/>
            <a:rect l="l" t="t" r="r" b="b"/>
            <a:pathLst>
              <a:path w="491489" h="793114">
                <a:moveTo>
                  <a:pt x="491363" y="792734"/>
                </a:moveTo>
                <a:lnTo>
                  <a:pt x="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99994" y="3510534"/>
            <a:ext cx="596265" cy="166370"/>
          </a:xfrm>
          <a:custGeom>
            <a:avLst/>
            <a:gdLst/>
            <a:ahLst/>
            <a:cxnLst/>
            <a:rect l="l" t="t" r="r" b="b"/>
            <a:pathLst>
              <a:path w="596264" h="166370">
                <a:moveTo>
                  <a:pt x="596138" y="0"/>
                </a:moveTo>
                <a:lnTo>
                  <a:pt x="0" y="16624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30829" y="3861053"/>
            <a:ext cx="93980" cy="1249045"/>
          </a:xfrm>
          <a:custGeom>
            <a:avLst/>
            <a:gdLst/>
            <a:ahLst/>
            <a:cxnLst/>
            <a:rect l="l" t="t" r="r" b="b"/>
            <a:pathLst>
              <a:path w="93980" h="1249045">
                <a:moveTo>
                  <a:pt x="0" y="1248918"/>
                </a:moveTo>
                <a:lnTo>
                  <a:pt x="9359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20461" y="1585722"/>
            <a:ext cx="1219200" cy="287655"/>
          </a:xfrm>
          <a:custGeom>
            <a:avLst/>
            <a:gdLst/>
            <a:ahLst/>
            <a:cxnLst/>
            <a:rect l="l" t="t" r="r" b="b"/>
            <a:pathLst>
              <a:path w="1219200" h="287655">
                <a:moveTo>
                  <a:pt x="1219073" y="0"/>
                </a:moveTo>
                <a:lnTo>
                  <a:pt x="0" y="28752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23794" y="2565654"/>
            <a:ext cx="181610" cy="1080135"/>
          </a:xfrm>
          <a:custGeom>
            <a:avLst/>
            <a:gdLst/>
            <a:ahLst/>
            <a:cxnLst/>
            <a:rect l="l" t="t" r="r" b="b"/>
            <a:pathLst>
              <a:path w="181610" h="1080135">
                <a:moveTo>
                  <a:pt x="0" y="1080135"/>
                </a:moveTo>
                <a:lnTo>
                  <a:pt x="18122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58946" y="782573"/>
            <a:ext cx="1278255" cy="1014730"/>
          </a:xfrm>
          <a:custGeom>
            <a:avLst/>
            <a:gdLst/>
            <a:ahLst/>
            <a:cxnLst/>
            <a:rect l="l" t="t" r="r" b="b"/>
            <a:pathLst>
              <a:path w="1278254" h="1014730">
                <a:moveTo>
                  <a:pt x="1278127" y="1014476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47866" y="1693926"/>
            <a:ext cx="581660" cy="2167890"/>
          </a:xfrm>
          <a:custGeom>
            <a:avLst/>
            <a:gdLst/>
            <a:ahLst/>
            <a:cxnLst/>
            <a:rect l="l" t="t" r="r" b="b"/>
            <a:pathLst>
              <a:path w="581659" h="2167890">
                <a:moveTo>
                  <a:pt x="581151" y="216789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47866" y="4077461"/>
            <a:ext cx="581660" cy="1616075"/>
          </a:xfrm>
          <a:custGeom>
            <a:avLst/>
            <a:gdLst/>
            <a:ahLst/>
            <a:cxnLst/>
            <a:rect l="l" t="t" r="r" b="b"/>
            <a:pathLst>
              <a:path w="581659" h="1616075">
                <a:moveTo>
                  <a:pt x="0" y="1615808"/>
                </a:moveTo>
                <a:lnTo>
                  <a:pt x="58115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914904" y="476503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서울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66797" y="545053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광주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143244" y="4568964"/>
            <a:ext cx="482346" cy="5112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135370" y="4354195"/>
            <a:ext cx="482600" cy="569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14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대구</a:t>
            </a:r>
            <a:endParaRPr sz="1800">
              <a:latin typeface="돋움"/>
              <a:cs typeface="돋움"/>
            </a:endParaRPr>
          </a:p>
          <a:p>
            <a:pPr algn="ctr">
              <a:lnSpc>
                <a:spcPts val="2140"/>
              </a:lnSpc>
            </a:pPr>
            <a:r>
              <a:rPr dirty="0" sz="1800" b="1">
                <a:solidFill>
                  <a:srgbClr val="C00000"/>
                </a:solidFill>
                <a:latin typeface="Wingdings 2"/>
                <a:cs typeface="Wingdings 2"/>
              </a:rPr>
              <a:t></a:t>
            </a:r>
            <a:endParaRPr sz="1800">
              <a:latin typeface="Wingdings 2"/>
              <a:cs typeface="Wingdings 2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38798" y="1072641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강릉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09313" y="1714322"/>
            <a:ext cx="4826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돋움"/>
                <a:cs typeface="돋움"/>
              </a:rPr>
              <a:t>원주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84878" y="507809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62269" y="495185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80301" y="2576829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11298" y="4327397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18175" y="295579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17821" y="1059941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30727" y="125437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45204" y="276161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59201" y="294627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66331" y="4773879"/>
            <a:ext cx="1403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372225" y="38229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798056" y="1200150"/>
            <a:ext cx="662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D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dirty="0" sz="1800" spc="-8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36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22446" y="3125596"/>
            <a:ext cx="1498600" cy="1092835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652780">
              <a:lnSpc>
                <a:spcPct val="100000"/>
              </a:lnSpc>
              <a:spcBef>
                <a:spcPts val="105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baseline="18518" sz="2700">
                <a:latin typeface="Times New Roman"/>
                <a:cs typeface="Times New Roman"/>
              </a:rPr>
              <a:t>3</a:t>
            </a:r>
            <a:r>
              <a:rPr dirty="0" baseline="18518" sz="27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돋움"/>
                <a:cs typeface="돋움"/>
              </a:rPr>
              <a:t>대전</a:t>
            </a:r>
            <a:endParaRPr sz="1800">
              <a:latin typeface="돋움"/>
              <a:cs typeface="돋움"/>
            </a:endParaRPr>
          </a:p>
          <a:p>
            <a:pPr algn="r" marR="5080">
              <a:lnSpc>
                <a:spcPct val="100000"/>
              </a:lnSpc>
              <a:spcBef>
                <a:spcPts val="25"/>
              </a:spcBef>
            </a:pPr>
            <a:r>
              <a:rPr dirty="0" sz="1800" spc="-5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85848" y="1945132"/>
            <a:ext cx="885190" cy="68326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414655">
              <a:lnSpc>
                <a:spcPct val="100000"/>
              </a:lnSpc>
              <a:spcBef>
                <a:spcPts val="525"/>
              </a:spcBef>
            </a:pPr>
            <a:r>
              <a:rPr dirty="0" sz="1800">
                <a:latin typeface="돋움"/>
                <a:cs typeface="돋움"/>
              </a:rPr>
              <a:t>천안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79117" y="3597655"/>
            <a:ext cx="66230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705">
              <a:lnSpc>
                <a:spcPts val="2045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논산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ts val="2039"/>
              </a:lnSpc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92957" y="4860797"/>
            <a:ext cx="662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D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dirty="0" sz="1800" spc="-8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29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11673" y="4413884"/>
            <a:ext cx="662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D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dirty="0" sz="1800" spc="-8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22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235443" y="3440893"/>
            <a:ext cx="495934" cy="81216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D=∞</a:t>
            </a:r>
            <a:endParaRPr sz="1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935"/>
              </a:spcBef>
            </a:pPr>
            <a:r>
              <a:rPr dirty="0" sz="1800" spc="-5">
                <a:latin typeface="돋움"/>
                <a:cs typeface="돋움"/>
              </a:rPr>
              <a:t>포항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53555" y="531850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943350" y="469772"/>
            <a:ext cx="434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D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96739" y="1385138"/>
            <a:ext cx="1030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8670" algn="l"/>
              </a:tabLst>
            </a:pPr>
            <a:r>
              <a:rPr dirty="0" sz="1800" spc="-5">
                <a:latin typeface="Times New Roman"/>
                <a:cs typeface="Times New Roman"/>
              </a:rPr>
              <a:t>D</a:t>
            </a:r>
            <a:r>
              <a:rPr dirty="0" sz="1800" spc="-5">
                <a:latin typeface="Times New Roman"/>
                <a:cs typeface="Times New Roman"/>
              </a:rPr>
              <a:t> = 15	</a:t>
            </a:r>
            <a:r>
              <a:rPr dirty="0" sz="1800" spc="-5">
                <a:latin typeface="Times New Roman"/>
                <a:cs typeface="Times New Roman"/>
              </a:rPr>
              <a:t>21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566159" y="3313176"/>
            <a:ext cx="240791" cy="2423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6722109" y="5707847"/>
            <a:ext cx="48260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0"/>
              </a:lnSpc>
            </a:pPr>
            <a:r>
              <a:rPr dirty="0" sz="1800">
                <a:latin typeface="돋움"/>
                <a:cs typeface="돋움"/>
              </a:rPr>
              <a:t>부산</a:t>
            </a:r>
            <a:endParaRPr sz="18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717880"/>
            <a:ext cx="8041640" cy="4171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1206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1: change</a:t>
            </a:r>
            <a:r>
              <a:rPr dirty="0" sz="2800" spc="-5">
                <a:latin typeface="돋움"/>
                <a:cs typeface="돋움"/>
              </a:rPr>
              <a:t>를</a:t>
            </a:r>
            <a:r>
              <a:rPr dirty="0" sz="2800" spc="-25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입력인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거스름돈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액수</a:t>
            </a:r>
            <a:r>
              <a:rPr dirty="0" sz="2800" spc="-28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</a:t>
            </a:r>
            <a:r>
              <a:rPr dirty="0" sz="2800" spc="-5">
                <a:latin typeface="돋움"/>
                <a:cs typeface="돋움"/>
              </a:rPr>
              <a:t>로</a:t>
            </a:r>
            <a:r>
              <a:rPr dirty="0" sz="2800" spc="-25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놓고</a:t>
            </a:r>
            <a:r>
              <a:rPr dirty="0" sz="2800" spc="-5">
                <a:latin typeface="Times New Roman"/>
                <a:cs typeface="Times New Roman"/>
              </a:rPr>
              <a:t>,  </a:t>
            </a:r>
            <a:r>
              <a:rPr dirty="0" sz="2800" spc="-5">
                <a:latin typeface="돋움"/>
                <a:cs typeface="돋움"/>
              </a:rPr>
              <a:t>각 동전 카운트를</a:t>
            </a:r>
            <a:r>
              <a:rPr dirty="0" sz="2800" spc="-690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n500 = n100 = n50 = n10 = n1 = 0  </a:t>
            </a:r>
            <a:r>
              <a:rPr dirty="0" sz="2800" spc="-5">
                <a:latin typeface="돋움"/>
                <a:cs typeface="돋움"/>
              </a:rPr>
              <a:t>으로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초기화</a:t>
            </a:r>
            <a:endParaRPr sz="2800">
              <a:latin typeface="돋움"/>
              <a:cs typeface="돋움"/>
            </a:endParaRPr>
          </a:p>
          <a:p>
            <a:pPr marL="355600" marR="5080" indent="-34290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2~6: </a:t>
            </a:r>
            <a:r>
              <a:rPr dirty="0" sz="2800" spc="-5">
                <a:latin typeface="돋움"/>
                <a:cs typeface="돋움"/>
              </a:rPr>
              <a:t>차례로 </a:t>
            </a:r>
            <a:r>
              <a:rPr dirty="0" sz="2800" spc="-5">
                <a:latin typeface="Times New Roman"/>
                <a:cs typeface="Times New Roman"/>
              </a:rPr>
              <a:t>500</a:t>
            </a:r>
            <a:r>
              <a:rPr dirty="0" sz="2800" spc="-5">
                <a:latin typeface="돋움"/>
                <a:cs typeface="돋움"/>
              </a:rPr>
              <a:t>원</a:t>
            </a:r>
            <a:r>
              <a:rPr dirty="0" sz="2800" spc="-5">
                <a:latin typeface="Times New Roman"/>
                <a:cs typeface="Times New Roman"/>
              </a:rPr>
              <a:t>, 100</a:t>
            </a:r>
            <a:r>
              <a:rPr dirty="0" sz="2800" spc="-5">
                <a:latin typeface="돋움"/>
                <a:cs typeface="돋움"/>
              </a:rPr>
              <a:t>원</a:t>
            </a:r>
            <a:r>
              <a:rPr dirty="0" sz="2800" spc="-5">
                <a:latin typeface="Times New Roman"/>
                <a:cs typeface="Times New Roman"/>
              </a:rPr>
              <a:t>, 50</a:t>
            </a:r>
            <a:r>
              <a:rPr dirty="0" sz="2800" spc="-5">
                <a:latin typeface="돋움"/>
                <a:cs typeface="돋움"/>
              </a:rPr>
              <a:t>원</a:t>
            </a:r>
            <a:r>
              <a:rPr dirty="0" sz="2800" spc="-5">
                <a:latin typeface="Times New Roman"/>
                <a:cs typeface="Times New Roman"/>
              </a:rPr>
              <a:t>, 10</a:t>
            </a:r>
            <a:r>
              <a:rPr dirty="0" sz="2800" spc="-5">
                <a:latin typeface="돋움"/>
                <a:cs typeface="돋움"/>
              </a:rPr>
              <a:t>원</a:t>
            </a:r>
            <a:r>
              <a:rPr dirty="0" sz="2800" spc="-5">
                <a:latin typeface="Times New Roman"/>
                <a:cs typeface="Times New Roman"/>
              </a:rPr>
              <a:t>, 1</a:t>
            </a:r>
            <a:r>
              <a:rPr dirty="0" sz="2800" spc="-5">
                <a:latin typeface="돋움"/>
                <a:cs typeface="돋움"/>
              </a:rPr>
              <a:t>원짜  리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동전을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각각의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while-</a:t>
            </a:r>
            <a:r>
              <a:rPr dirty="0" sz="2800" spc="-5">
                <a:latin typeface="돋움"/>
                <a:cs typeface="돋움"/>
              </a:rPr>
              <a:t>루프를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통해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현재</a:t>
            </a:r>
            <a:r>
              <a:rPr dirty="0" sz="2800" spc="-240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남은</a:t>
            </a:r>
            <a:r>
              <a:rPr dirty="0" sz="2800" spc="-240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거  스름돈</a:t>
            </a:r>
            <a:r>
              <a:rPr dirty="0" sz="2800" spc="-240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액수인</a:t>
            </a:r>
            <a:r>
              <a:rPr dirty="0" sz="2800" spc="-225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change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를</a:t>
            </a:r>
            <a:r>
              <a:rPr dirty="0" sz="2800" spc="-250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넘지</a:t>
            </a:r>
            <a:r>
              <a:rPr dirty="0" sz="2800" spc="-240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않는</a:t>
            </a:r>
            <a:r>
              <a:rPr dirty="0" sz="2800" spc="-240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한</a:t>
            </a:r>
            <a:r>
              <a:rPr dirty="0" sz="2800" spc="-250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계속해서</a:t>
            </a:r>
            <a:r>
              <a:rPr dirty="0" sz="2800" spc="-229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같  은 </a:t>
            </a:r>
            <a:r>
              <a:rPr dirty="0" sz="2800" spc="-10">
                <a:solidFill>
                  <a:srgbClr val="FF0000"/>
                </a:solidFill>
                <a:latin typeface="돋움"/>
                <a:cs typeface="돋움"/>
              </a:rPr>
              <a:t>동전으로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거슬러 주고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5">
                <a:latin typeface="돋움"/>
                <a:cs typeface="돋움"/>
              </a:rPr>
              <a:t>그 때마다 각각의 </a:t>
            </a:r>
            <a:r>
              <a:rPr dirty="0" sz="2800" spc="-10">
                <a:latin typeface="돋움"/>
                <a:cs typeface="돋움"/>
              </a:rPr>
              <a:t>동전  </a:t>
            </a:r>
            <a:r>
              <a:rPr dirty="0" sz="2800" spc="-5">
                <a:latin typeface="돋움"/>
                <a:cs typeface="돋움"/>
              </a:rPr>
              <a:t>카운트를 </a:t>
            </a:r>
            <a:r>
              <a:rPr dirty="0" sz="2800" spc="-5">
                <a:latin typeface="Times New Roman"/>
                <a:cs typeface="Times New Roman"/>
              </a:rPr>
              <a:t>1</a:t>
            </a:r>
            <a:r>
              <a:rPr dirty="0" sz="2800" spc="-2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돋움"/>
                <a:cs typeface="돋움"/>
              </a:rPr>
              <a:t>증가시킨다</a:t>
            </a:r>
            <a:r>
              <a:rPr dirty="0" sz="2800" spc="-1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7</a:t>
            </a:r>
            <a:r>
              <a:rPr dirty="0" sz="2800" spc="-5">
                <a:latin typeface="돋움"/>
                <a:cs typeface="돋움"/>
              </a:rPr>
              <a:t>에서는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동전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카운트들의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합을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리턴한다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3992" y="2336292"/>
            <a:ext cx="242316" cy="242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426708" y="1464563"/>
            <a:ext cx="242315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1588" y="585216"/>
            <a:ext cx="240791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0508" y="5649467"/>
            <a:ext cx="242315" cy="240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02635" y="3633215"/>
            <a:ext cx="242316" cy="240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09672" y="5097779"/>
            <a:ext cx="240792" cy="2423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30240" y="4280915"/>
            <a:ext cx="240791" cy="2423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007352" y="3848100"/>
            <a:ext cx="242316" cy="2423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91100" y="1752600"/>
            <a:ext cx="242315" cy="242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05150" y="814577"/>
            <a:ext cx="577215" cy="1535430"/>
          </a:xfrm>
          <a:custGeom>
            <a:avLst/>
            <a:gdLst/>
            <a:ahLst/>
            <a:cxnLst/>
            <a:rect l="l" t="t" r="r" b="b"/>
            <a:pathLst>
              <a:path w="577214" h="1535430">
                <a:moveTo>
                  <a:pt x="576961" y="0"/>
                </a:moveTo>
                <a:lnTo>
                  <a:pt x="0" y="153543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48278" y="3510534"/>
            <a:ext cx="1993900" cy="890905"/>
          </a:xfrm>
          <a:custGeom>
            <a:avLst/>
            <a:gdLst/>
            <a:ahLst/>
            <a:cxnLst/>
            <a:rect l="l" t="t" r="r" b="b"/>
            <a:pathLst>
              <a:path w="1993900" h="890904">
                <a:moveTo>
                  <a:pt x="1993646" y="890777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88458" y="1949957"/>
            <a:ext cx="661670" cy="2344420"/>
          </a:xfrm>
          <a:custGeom>
            <a:avLst/>
            <a:gdLst/>
            <a:ahLst/>
            <a:cxnLst/>
            <a:rect l="l" t="t" r="r" b="b"/>
            <a:pathLst>
              <a:path w="661670" h="2344420">
                <a:moveTo>
                  <a:pt x="661542" y="2344039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58078" y="3969258"/>
            <a:ext cx="1062355" cy="432434"/>
          </a:xfrm>
          <a:custGeom>
            <a:avLst/>
            <a:gdLst/>
            <a:ahLst/>
            <a:cxnLst/>
            <a:rect l="l" t="t" r="r" b="b"/>
            <a:pathLst>
              <a:path w="1062354" h="432435">
                <a:moveTo>
                  <a:pt x="1062354" y="0"/>
                </a:moveTo>
                <a:lnTo>
                  <a:pt x="0" y="43205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27597" y="4478273"/>
            <a:ext cx="544830" cy="1184275"/>
          </a:xfrm>
          <a:custGeom>
            <a:avLst/>
            <a:gdLst/>
            <a:ahLst/>
            <a:cxnLst/>
            <a:rect l="l" t="t" r="r" b="b"/>
            <a:pathLst>
              <a:path w="544829" h="1184275">
                <a:moveTo>
                  <a:pt x="544449" y="1183767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37510" y="5218938"/>
            <a:ext cx="3425825" cy="551815"/>
          </a:xfrm>
          <a:custGeom>
            <a:avLst/>
            <a:gdLst/>
            <a:ahLst/>
            <a:cxnLst/>
            <a:rect l="l" t="t" r="r" b="b"/>
            <a:pathLst>
              <a:path w="3425825" h="551814">
                <a:moveTo>
                  <a:pt x="3425316" y="551332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81350" y="2533650"/>
            <a:ext cx="491490" cy="793115"/>
          </a:xfrm>
          <a:custGeom>
            <a:avLst/>
            <a:gdLst/>
            <a:ahLst/>
            <a:cxnLst/>
            <a:rect l="l" t="t" r="r" b="b"/>
            <a:pathLst>
              <a:path w="491489" h="793114">
                <a:moveTo>
                  <a:pt x="491363" y="792734"/>
                </a:moveTo>
                <a:lnTo>
                  <a:pt x="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99994" y="3510534"/>
            <a:ext cx="596265" cy="166370"/>
          </a:xfrm>
          <a:custGeom>
            <a:avLst/>
            <a:gdLst/>
            <a:ahLst/>
            <a:cxnLst/>
            <a:rect l="l" t="t" r="r" b="b"/>
            <a:pathLst>
              <a:path w="596264" h="166370">
                <a:moveTo>
                  <a:pt x="596138" y="0"/>
                </a:moveTo>
                <a:lnTo>
                  <a:pt x="0" y="16624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30829" y="3861053"/>
            <a:ext cx="93980" cy="1249045"/>
          </a:xfrm>
          <a:custGeom>
            <a:avLst/>
            <a:gdLst/>
            <a:ahLst/>
            <a:cxnLst/>
            <a:rect l="l" t="t" r="r" b="b"/>
            <a:pathLst>
              <a:path w="93980" h="1249045">
                <a:moveTo>
                  <a:pt x="0" y="1248918"/>
                </a:moveTo>
                <a:lnTo>
                  <a:pt x="9359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20461" y="1585722"/>
            <a:ext cx="1219200" cy="287655"/>
          </a:xfrm>
          <a:custGeom>
            <a:avLst/>
            <a:gdLst/>
            <a:ahLst/>
            <a:cxnLst/>
            <a:rect l="l" t="t" r="r" b="b"/>
            <a:pathLst>
              <a:path w="1219200" h="287655">
                <a:moveTo>
                  <a:pt x="1219073" y="0"/>
                </a:moveTo>
                <a:lnTo>
                  <a:pt x="0" y="28752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23794" y="2565654"/>
            <a:ext cx="181610" cy="1080135"/>
          </a:xfrm>
          <a:custGeom>
            <a:avLst/>
            <a:gdLst/>
            <a:ahLst/>
            <a:cxnLst/>
            <a:rect l="l" t="t" r="r" b="b"/>
            <a:pathLst>
              <a:path w="181610" h="1080135">
                <a:moveTo>
                  <a:pt x="0" y="1080135"/>
                </a:moveTo>
                <a:lnTo>
                  <a:pt x="18122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58946" y="782573"/>
            <a:ext cx="1278255" cy="1014730"/>
          </a:xfrm>
          <a:custGeom>
            <a:avLst/>
            <a:gdLst/>
            <a:ahLst/>
            <a:cxnLst/>
            <a:rect l="l" t="t" r="r" b="b"/>
            <a:pathLst>
              <a:path w="1278254" h="1014730">
                <a:moveTo>
                  <a:pt x="1278127" y="1014476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47866" y="1693926"/>
            <a:ext cx="581660" cy="2167890"/>
          </a:xfrm>
          <a:custGeom>
            <a:avLst/>
            <a:gdLst/>
            <a:ahLst/>
            <a:cxnLst/>
            <a:rect l="l" t="t" r="r" b="b"/>
            <a:pathLst>
              <a:path w="581659" h="2167890">
                <a:moveTo>
                  <a:pt x="581151" y="216789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47866" y="4077461"/>
            <a:ext cx="581660" cy="1616075"/>
          </a:xfrm>
          <a:custGeom>
            <a:avLst/>
            <a:gdLst/>
            <a:ahLst/>
            <a:cxnLst/>
            <a:rect l="l" t="t" r="r" b="b"/>
            <a:pathLst>
              <a:path w="581659" h="1616075">
                <a:moveTo>
                  <a:pt x="0" y="1615808"/>
                </a:moveTo>
                <a:lnTo>
                  <a:pt x="58115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914904" y="476503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서울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43244" y="4568964"/>
            <a:ext cx="482346" cy="5112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135370" y="4354195"/>
            <a:ext cx="482600" cy="569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14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대구</a:t>
            </a:r>
            <a:endParaRPr sz="1800">
              <a:latin typeface="돋움"/>
              <a:cs typeface="돋움"/>
            </a:endParaRPr>
          </a:p>
          <a:p>
            <a:pPr algn="ctr">
              <a:lnSpc>
                <a:spcPts val="2140"/>
              </a:lnSpc>
            </a:pPr>
            <a:r>
              <a:rPr dirty="0" sz="1800" b="1">
                <a:solidFill>
                  <a:srgbClr val="C00000"/>
                </a:solidFill>
                <a:latin typeface="Wingdings 2"/>
                <a:cs typeface="Wingdings 2"/>
              </a:rPr>
              <a:t></a:t>
            </a:r>
            <a:endParaRPr sz="1800">
              <a:latin typeface="Wingdings 2"/>
              <a:cs typeface="Wingdings 2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48270" y="3952697"/>
            <a:ext cx="4826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돋움"/>
                <a:cs typeface="돋움"/>
              </a:rPr>
              <a:t>포항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38798" y="1072641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강릉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09313" y="1714322"/>
            <a:ext cx="4826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돋움"/>
                <a:cs typeface="돋움"/>
              </a:rPr>
              <a:t>원주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84878" y="507809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62269" y="495185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80301" y="2576829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11298" y="4327397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18175" y="295579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17821" y="1059941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30727" y="125437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45204" y="276161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59201" y="294627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372225" y="38229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798056" y="1200150"/>
            <a:ext cx="662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D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dirty="0" sz="1800" spc="-8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36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22446" y="3125596"/>
            <a:ext cx="1498600" cy="1092835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652780">
              <a:lnSpc>
                <a:spcPct val="100000"/>
              </a:lnSpc>
              <a:spcBef>
                <a:spcPts val="105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baseline="18518" sz="2700">
                <a:latin typeface="Times New Roman"/>
                <a:cs typeface="Times New Roman"/>
              </a:rPr>
              <a:t>3</a:t>
            </a:r>
            <a:r>
              <a:rPr dirty="0" baseline="18518" sz="27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돋움"/>
                <a:cs typeface="돋움"/>
              </a:rPr>
              <a:t>대전</a:t>
            </a:r>
            <a:endParaRPr sz="1800">
              <a:latin typeface="돋움"/>
              <a:cs typeface="돋움"/>
            </a:endParaRPr>
          </a:p>
          <a:p>
            <a:pPr algn="r" marR="5080">
              <a:lnSpc>
                <a:spcPct val="100000"/>
              </a:lnSpc>
              <a:spcBef>
                <a:spcPts val="25"/>
              </a:spcBef>
            </a:pPr>
            <a:r>
              <a:rPr dirty="0" sz="1800" spc="-5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18105" y="1945132"/>
            <a:ext cx="853440" cy="68326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382905">
              <a:lnSpc>
                <a:spcPct val="100000"/>
              </a:lnSpc>
              <a:spcBef>
                <a:spcPts val="525"/>
              </a:spcBef>
            </a:pPr>
            <a:r>
              <a:rPr dirty="0" sz="1800">
                <a:latin typeface="돋움"/>
                <a:cs typeface="돋움"/>
              </a:rPr>
              <a:t>천안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79117" y="3597655"/>
            <a:ext cx="66230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705">
              <a:lnSpc>
                <a:spcPts val="2045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논산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ts val="2039"/>
              </a:lnSpc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92957" y="4860797"/>
            <a:ext cx="662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D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dirty="0" sz="1800" spc="-8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29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11673" y="4413884"/>
            <a:ext cx="662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177531" y="3427221"/>
            <a:ext cx="16624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 22 + 19 =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41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43350" y="469772"/>
            <a:ext cx="434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D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901946" y="1385138"/>
            <a:ext cx="10255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3590" algn="l"/>
              </a:tabLst>
            </a:pPr>
            <a:r>
              <a:rPr dirty="0" sz="1800" spc="-5">
                <a:latin typeface="Times New Roman"/>
                <a:cs typeface="Times New Roman"/>
              </a:rPr>
              <a:t>D</a:t>
            </a:r>
            <a:r>
              <a:rPr dirty="0" sz="1800" spc="-5">
                <a:latin typeface="Times New Roman"/>
                <a:cs typeface="Times New Roman"/>
              </a:rPr>
              <a:t> = 15	</a:t>
            </a:r>
            <a:r>
              <a:rPr dirty="0" sz="1800" spc="-5">
                <a:latin typeface="Times New Roman"/>
                <a:cs typeface="Times New Roman"/>
              </a:rPr>
              <a:t>21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566159" y="3313176"/>
            <a:ext cx="240791" cy="2423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6741032" y="4625781"/>
            <a:ext cx="1490345" cy="871219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237490">
              <a:lnSpc>
                <a:spcPct val="100000"/>
              </a:lnSpc>
              <a:spcBef>
                <a:spcPts val="1265"/>
              </a:spcBef>
            </a:pPr>
            <a:r>
              <a:rPr dirty="0" sz="180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1800">
                <a:latin typeface="Times New Roman"/>
                <a:cs typeface="Times New Roman"/>
              </a:rPr>
              <a:t>D = 22 + 9 =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31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566797" y="5482905"/>
            <a:ext cx="48260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0"/>
              </a:lnSpc>
            </a:pPr>
            <a:r>
              <a:rPr dirty="0" sz="1800">
                <a:latin typeface="돋움"/>
                <a:cs typeface="돋움"/>
              </a:rPr>
              <a:t>광주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722109" y="5707847"/>
            <a:ext cx="48260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0"/>
              </a:lnSpc>
            </a:pPr>
            <a:r>
              <a:rPr dirty="0" sz="1800">
                <a:latin typeface="돋움"/>
                <a:cs typeface="돋움"/>
              </a:rPr>
              <a:t>부산</a:t>
            </a:r>
            <a:endParaRPr sz="18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3992" y="2336292"/>
            <a:ext cx="242316" cy="242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426708" y="1464563"/>
            <a:ext cx="242315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1588" y="585216"/>
            <a:ext cx="240791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0508" y="5649467"/>
            <a:ext cx="242315" cy="240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02635" y="3633215"/>
            <a:ext cx="242316" cy="240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09672" y="5097779"/>
            <a:ext cx="240792" cy="2423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30240" y="4280915"/>
            <a:ext cx="240791" cy="2423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007352" y="3848100"/>
            <a:ext cx="242316" cy="2423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91100" y="1752600"/>
            <a:ext cx="242315" cy="242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05150" y="814577"/>
            <a:ext cx="577215" cy="1535430"/>
          </a:xfrm>
          <a:custGeom>
            <a:avLst/>
            <a:gdLst/>
            <a:ahLst/>
            <a:cxnLst/>
            <a:rect l="l" t="t" r="r" b="b"/>
            <a:pathLst>
              <a:path w="577214" h="1535430">
                <a:moveTo>
                  <a:pt x="576961" y="0"/>
                </a:moveTo>
                <a:lnTo>
                  <a:pt x="0" y="153543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48278" y="3510534"/>
            <a:ext cx="1993900" cy="890905"/>
          </a:xfrm>
          <a:custGeom>
            <a:avLst/>
            <a:gdLst/>
            <a:ahLst/>
            <a:cxnLst/>
            <a:rect l="l" t="t" r="r" b="b"/>
            <a:pathLst>
              <a:path w="1993900" h="890904">
                <a:moveTo>
                  <a:pt x="1993646" y="890777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88458" y="1949957"/>
            <a:ext cx="661670" cy="2344420"/>
          </a:xfrm>
          <a:custGeom>
            <a:avLst/>
            <a:gdLst/>
            <a:ahLst/>
            <a:cxnLst/>
            <a:rect l="l" t="t" r="r" b="b"/>
            <a:pathLst>
              <a:path w="661670" h="2344420">
                <a:moveTo>
                  <a:pt x="661542" y="2344039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58078" y="3969258"/>
            <a:ext cx="1062355" cy="432434"/>
          </a:xfrm>
          <a:custGeom>
            <a:avLst/>
            <a:gdLst/>
            <a:ahLst/>
            <a:cxnLst/>
            <a:rect l="l" t="t" r="r" b="b"/>
            <a:pathLst>
              <a:path w="1062354" h="432435">
                <a:moveTo>
                  <a:pt x="1062354" y="0"/>
                </a:moveTo>
                <a:lnTo>
                  <a:pt x="0" y="43205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27597" y="4478273"/>
            <a:ext cx="544830" cy="1184275"/>
          </a:xfrm>
          <a:custGeom>
            <a:avLst/>
            <a:gdLst/>
            <a:ahLst/>
            <a:cxnLst/>
            <a:rect l="l" t="t" r="r" b="b"/>
            <a:pathLst>
              <a:path w="544829" h="1184275">
                <a:moveTo>
                  <a:pt x="544449" y="1183767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37510" y="5218938"/>
            <a:ext cx="3425825" cy="551815"/>
          </a:xfrm>
          <a:custGeom>
            <a:avLst/>
            <a:gdLst/>
            <a:ahLst/>
            <a:cxnLst/>
            <a:rect l="l" t="t" r="r" b="b"/>
            <a:pathLst>
              <a:path w="3425825" h="551814">
                <a:moveTo>
                  <a:pt x="3425316" y="551332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81350" y="2533650"/>
            <a:ext cx="491490" cy="793115"/>
          </a:xfrm>
          <a:custGeom>
            <a:avLst/>
            <a:gdLst/>
            <a:ahLst/>
            <a:cxnLst/>
            <a:rect l="l" t="t" r="r" b="b"/>
            <a:pathLst>
              <a:path w="491489" h="793114">
                <a:moveTo>
                  <a:pt x="491363" y="792734"/>
                </a:moveTo>
                <a:lnTo>
                  <a:pt x="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99994" y="3510534"/>
            <a:ext cx="596265" cy="166370"/>
          </a:xfrm>
          <a:custGeom>
            <a:avLst/>
            <a:gdLst/>
            <a:ahLst/>
            <a:cxnLst/>
            <a:rect l="l" t="t" r="r" b="b"/>
            <a:pathLst>
              <a:path w="596264" h="166370">
                <a:moveTo>
                  <a:pt x="596138" y="0"/>
                </a:moveTo>
                <a:lnTo>
                  <a:pt x="0" y="16624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30829" y="3861053"/>
            <a:ext cx="93980" cy="1249045"/>
          </a:xfrm>
          <a:custGeom>
            <a:avLst/>
            <a:gdLst/>
            <a:ahLst/>
            <a:cxnLst/>
            <a:rect l="l" t="t" r="r" b="b"/>
            <a:pathLst>
              <a:path w="93980" h="1249045">
                <a:moveTo>
                  <a:pt x="0" y="1248918"/>
                </a:moveTo>
                <a:lnTo>
                  <a:pt x="9359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20461" y="1585722"/>
            <a:ext cx="1219200" cy="287655"/>
          </a:xfrm>
          <a:custGeom>
            <a:avLst/>
            <a:gdLst/>
            <a:ahLst/>
            <a:cxnLst/>
            <a:rect l="l" t="t" r="r" b="b"/>
            <a:pathLst>
              <a:path w="1219200" h="287655">
                <a:moveTo>
                  <a:pt x="1219073" y="0"/>
                </a:moveTo>
                <a:lnTo>
                  <a:pt x="0" y="28752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23794" y="2565654"/>
            <a:ext cx="181610" cy="1080135"/>
          </a:xfrm>
          <a:custGeom>
            <a:avLst/>
            <a:gdLst/>
            <a:ahLst/>
            <a:cxnLst/>
            <a:rect l="l" t="t" r="r" b="b"/>
            <a:pathLst>
              <a:path w="181610" h="1080135">
                <a:moveTo>
                  <a:pt x="0" y="1080135"/>
                </a:moveTo>
                <a:lnTo>
                  <a:pt x="18122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58946" y="782573"/>
            <a:ext cx="1278255" cy="1014730"/>
          </a:xfrm>
          <a:custGeom>
            <a:avLst/>
            <a:gdLst/>
            <a:ahLst/>
            <a:cxnLst/>
            <a:rect l="l" t="t" r="r" b="b"/>
            <a:pathLst>
              <a:path w="1278254" h="1014730">
                <a:moveTo>
                  <a:pt x="1278127" y="1014476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47866" y="1693926"/>
            <a:ext cx="581660" cy="2167890"/>
          </a:xfrm>
          <a:custGeom>
            <a:avLst/>
            <a:gdLst/>
            <a:ahLst/>
            <a:cxnLst/>
            <a:rect l="l" t="t" r="r" b="b"/>
            <a:pathLst>
              <a:path w="581659" h="2167890">
                <a:moveTo>
                  <a:pt x="581151" y="216789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47866" y="4077461"/>
            <a:ext cx="581660" cy="1616075"/>
          </a:xfrm>
          <a:custGeom>
            <a:avLst/>
            <a:gdLst/>
            <a:ahLst/>
            <a:cxnLst/>
            <a:rect l="l" t="t" r="r" b="b"/>
            <a:pathLst>
              <a:path w="581659" h="1616075">
                <a:moveTo>
                  <a:pt x="0" y="1615808"/>
                </a:moveTo>
                <a:lnTo>
                  <a:pt x="58115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914904" y="476503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서울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900172" y="5301996"/>
            <a:ext cx="482346" cy="5112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518029" y="5356656"/>
            <a:ext cx="7143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돋움"/>
                <a:cs typeface="돋움"/>
              </a:rPr>
              <a:t>광주</a:t>
            </a:r>
            <a:r>
              <a:rPr dirty="0" sz="1800" spc="-235">
                <a:latin typeface="돋움"/>
                <a:cs typeface="돋움"/>
              </a:rPr>
              <a:t> </a:t>
            </a:r>
            <a:r>
              <a:rPr dirty="0" sz="1800" b="1">
                <a:solidFill>
                  <a:srgbClr val="C00000"/>
                </a:solidFill>
                <a:latin typeface="Wingdings 2"/>
                <a:cs typeface="Wingdings 2"/>
              </a:rPr>
              <a:t></a:t>
            </a:r>
            <a:endParaRPr sz="1800">
              <a:latin typeface="Wingdings 2"/>
              <a:cs typeface="Wingdings 2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35370" y="435419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대구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38798" y="1072641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강릉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09313" y="1714322"/>
            <a:ext cx="4826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돋움"/>
                <a:cs typeface="돋움"/>
              </a:rPr>
              <a:t>원주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84878" y="507809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62269" y="495185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80301" y="2576829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11298" y="4327397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18175" y="295579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17821" y="1059941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30727" y="125437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45204" y="276161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59201" y="294627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66331" y="4773879"/>
            <a:ext cx="1403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372225" y="38229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670293" y="1314703"/>
            <a:ext cx="662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D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dirty="0" sz="1800" spc="-8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36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22446" y="3125596"/>
            <a:ext cx="1498600" cy="1092835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652780">
              <a:lnSpc>
                <a:spcPct val="100000"/>
              </a:lnSpc>
              <a:spcBef>
                <a:spcPts val="105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baseline="18518" sz="2700">
                <a:latin typeface="Times New Roman"/>
                <a:cs typeface="Times New Roman"/>
              </a:rPr>
              <a:t>3</a:t>
            </a:r>
            <a:r>
              <a:rPr dirty="0" baseline="18518" sz="27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돋움"/>
                <a:cs typeface="돋움"/>
              </a:rPr>
              <a:t>대전</a:t>
            </a:r>
            <a:endParaRPr sz="1800">
              <a:latin typeface="돋움"/>
              <a:cs typeface="돋움"/>
            </a:endParaRPr>
          </a:p>
          <a:p>
            <a:pPr algn="r" marR="5080">
              <a:lnSpc>
                <a:spcPct val="100000"/>
              </a:lnSpc>
              <a:spcBef>
                <a:spcPts val="25"/>
              </a:spcBef>
            </a:pPr>
            <a:r>
              <a:rPr dirty="0" sz="1800" spc="-5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97151" y="1945132"/>
            <a:ext cx="874394" cy="68326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403860">
              <a:lnSpc>
                <a:spcPct val="100000"/>
              </a:lnSpc>
              <a:spcBef>
                <a:spcPts val="525"/>
              </a:spcBef>
            </a:pPr>
            <a:r>
              <a:rPr dirty="0" sz="1800">
                <a:latin typeface="돋움"/>
                <a:cs typeface="돋움"/>
              </a:rPr>
              <a:t>천안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79117" y="3597655"/>
            <a:ext cx="66230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705">
              <a:lnSpc>
                <a:spcPts val="2045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논산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ts val="2039"/>
              </a:lnSpc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92957" y="4860797"/>
            <a:ext cx="662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D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dirty="0" sz="1800" spc="-8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29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11673" y="4413884"/>
            <a:ext cx="662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248270" y="3513996"/>
            <a:ext cx="703580" cy="73914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53340">
              <a:lnSpc>
                <a:spcPct val="100000"/>
              </a:lnSpc>
              <a:spcBef>
                <a:spcPts val="745"/>
              </a:spcBef>
            </a:pP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D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dirty="0" sz="1800" spc="-8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41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800" spc="-5">
                <a:latin typeface="돋움"/>
                <a:cs typeface="돋움"/>
              </a:rPr>
              <a:t>포항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943350" y="469772"/>
            <a:ext cx="434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D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69941" y="1385138"/>
            <a:ext cx="10579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5975" algn="l"/>
              </a:tabLst>
            </a:pPr>
            <a:r>
              <a:rPr dirty="0" sz="1800" spc="-5">
                <a:latin typeface="Times New Roman"/>
                <a:cs typeface="Times New Roman"/>
              </a:rPr>
              <a:t>D</a:t>
            </a:r>
            <a:r>
              <a:rPr dirty="0" sz="1800" spc="-5">
                <a:latin typeface="Times New Roman"/>
                <a:cs typeface="Times New Roman"/>
              </a:rPr>
              <a:t> = 15	</a:t>
            </a:r>
            <a:r>
              <a:rPr dirty="0" sz="1800" spc="-5">
                <a:latin typeface="Times New Roman"/>
                <a:cs typeface="Times New Roman"/>
              </a:rPr>
              <a:t>21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566159" y="3313176"/>
            <a:ext cx="240791" cy="2423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6704838" y="5350255"/>
            <a:ext cx="662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D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dirty="0" sz="1800" spc="-8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31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722109" y="5707847"/>
            <a:ext cx="48260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0"/>
              </a:lnSpc>
            </a:pPr>
            <a:r>
              <a:rPr dirty="0" sz="1800">
                <a:latin typeface="돋움"/>
                <a:cs typeface="돋움"/>
              </a:rPr>
              <a:t>부산</a:t>
            </a:r>
            <a:endParaRPr sz="18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3992" y="2336292"/>
            <a:ext cx="242316" cy="242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426708" y="1464563"/>
            <a:ext cx="242315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1588" y="585216"/>
            <a:ext cx="240791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0508" y="5649467"/>
            <a:ext cx="242315" cy="240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02635" y="3633215"/>
            <a:ext cx="242316" cy="240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09672" y="5097779"/>
            <a:ext cx="240792" cy="2423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30240" y="4280915"/>
            <a:ext cx="240791" cy="2423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007352" y="3848100"/>
            <a:ext cx="242316" cy="2423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91100" y="1752600"/>
            <a:ext cx="242315" cy="242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05150" y="814577"/>
            <a:ext cx="577215" cy="1535430"/>
          </a:xfrm>
          <a:custGeom>
            <a:avLst/>
            <a:gdLst/>
            <a:ahLst/>
            <a:cxnLst/>
            <a:rect l="l" t="t" r="r" b="b"/>
            <a:pathLst>
              <a:path w="577214" h="1535430">
                <a:moveTo>
                  <a:pt x="576961" y="0"/>
                </a:moveTo>
                <a:lnTo>
                  <a:pt x="0" y="153543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48278" y="3510534"/>
            <a:ext cx="1993900" cy="890905"/>
          </a:xfrm>
          <a:custGeom>
            <a:avLst/>
            <a:gdLst/>
            <a:ahLst/>
            <a:cxnLst/>
            <a:rect l="l" t="t" r="r" b="b"/>
            <a:pathLst>
              <a:path w="1993900" h="890904">
                <a:moveTo>
                  <a:pt x="1993646" y="890777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88458" y="1949957"/>
            <a:ext cx="661670" cy="2344420"/>
          </a:xfrm>
          <a:custGeom>
            <a:avLst/>
            <a:gdLst/>
            <a:ahLst/>
            <a:cxnLst/>
            <a:rect l="l" t="t" r="r" b="b"/>
            <a:pathLst>
              <a:path w="661670" h="2344420">
                <a:moveTo>
                  <a:pt x="661542" y="2344039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58078" y="3969258"/>
            <a:ext cx="1062355" cy="432434"/>
          </a:xfrm>
          <a:custGeom>
            <a:avLst/>
            <a:gdLst/>
            <a:ahLst/>
            <a:cxnLst/>
            <a:rect l="l" t="t" r="r" b="b"/>
            <a:pathLst>
              <a:path w="1062354" h="432435">
                <a:moveTo>
                  <a:pt x="1062354" y="0"/>
                </a:moveTo>
                <a:lnTo>
                  <a:pt x="0" y="43205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27597" y="4478273"/>
            <a:ext cx="544830" cy="1184275"/>
          </a:xfrm>
          <a:custGeom>
            <a:avLst/>
            <a:gdLst/>
            <a:ahLst/>
            <a:cxnLst/>
            <a:rect l="l" t="t" r="r" b="b"/>
            <a:pathLst>
              <a:path w="544829" h="1184275">
                <a:moveTo>
                  <a:pt x="544449" y="1183767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37510" y="5218938"/>
            <a:ext cx="3425825" cy="551815"/>
          </a:xfrm>
          <a:custGeom>
            <a:avLst/>
            <a:gdLst/>
            <a:ahLst/>
            <a:cxnLst/>
            <a:rect l="l" t="t" r="r" b="b"/>
            <a:pathLst>
              <a:path w="3425825" h="551814">
                <a:moveTo>
                  <a:pt x="3425316" y="551332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81350" y="2533650"/>
            <a:ext cx="491490" cy="793115"/>
          </a:xfrm>
          <a:custGeom>
            <a:avLst/>
            <a:gdLst/>
            <a:ahLst/>
            <a:cxnLst/>
            <a:rect l="l" t="t" r="r" b="b"/>
            <a:pathLst>
              <a:path w="491489" h="793114">
                <a:moveTo>
                  <a:pt x="491363" y="792734"/>
                </a:moveTo>
                <a:lnTo>
                  <a:pt x="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99994" y="3510534"/>
            <a:ext cx="596265" cy="166370"/>
          </a:xfrm>
          <a:custGeom>
            <a:avLst/>
            <a:gdLst/>
            <a:ahLst/>
            <a:cxnLst/>
            <a:rect l="l" t="t" r="r" b="b"/>
            <a:pathLst>
              <a:path w="596264" h="166370">
                <a:moveTo>
                  <a:pt x="596138" y="0"/>
                </a:moveTo>
                <a:lnTo>
                  <a:pt x="0" y="16624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30829" y="3861053"/>
            <a:ext cx="93980" cy="1249045"/>
          </a:xfrm>
          <a:custGeom>
            <a:avLst/>
            <a:gdLst/>
            <a:ahLst/>
            <a:cxnLst/>
            <a:rect l="l" t="t" r="r" b="b"/>
            <a:pathLst>
              <a:path w="93980" h="1249045">
                <a:moveTo>
                  <a:pt x="0" y="1248918"/>
                </a:moveTo>
                <a:lnTo>
                  <a:pt x="9359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20461" y="1585722"/>
            <a:ext cx="1219200" cy="287655"/>
          </a:xfrm>
          <a:custGeom>
            <a:avLst/>
            <a:gdLst/>
            <a:ahLst/>
            <a:cxnLst/>
            <a:rect l="l" t="t" r="r" b="b"/>
            <a:pathLst>
              <a:path w="1219200" h="287655">
                <a:moveTo>
                  <a:pt x="1219073" y="0"/>
                </a:moveTo>
                <a:lnTo>
                  <a:pt x="0" y="28752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23794" y="2565654"/>
            <a:ext cx="181610" cy="1080135"/>
          </a:xfrm>
          <a:custGeom>
            <a:avLst/>
            <a:gdLst/>
            <a:ahLst/>
            <a:cxnLst/>
            <a:rect l="l" t="t" r="r" b="b"/>
            <a:pathLst>
              <a:path w="181610" h="1080135">
                <a:moveTo>
                  <a:pt x="0" y="1080135"/>
                </a:moveTo>
                <a:lnTo>
                  <a:pt x="18122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58946" y="782573"/>
            <a:ext cx="1278255" cy="1014730"/>
          </a:xfrm>
          <a:custGeom>
            <a:avLst/>
            <a:gdLst/>
            <a:ahLst/>
            <a:cxnLst/>
            <a:rect l="l" t="t" r="r" b="b"/>
            <a:pathLst>
              <a:path w="1278254" h="1014730">
                <a:moveTo>
                  <a:pt x="1278127" y="1014476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47866" y="1693926"/>
            <a:ext cx="581660" cy="2167890"/>
          </a:xfrm>
          <a:custGeom>
            <a:avLst/>
            <a:gdLst/>
            <a:ahLst/>
            <a:cxnLst/>
            <a:rect l="l" t="t" r="r" b="b"/>
            <a:pathLst>
              <a:path w="581659" h="2167890">
                <a:moveTo>
                  <a:pt x="581151" y="216789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47866" y="4077461"/>
            <a:ext cx="581660" cy="1616075"/>
          </a:xfrm>
          <a:custGeom>
            <a:avLst/>
            <a:gdLst/>
            <a:ahLst/>
            <a:cxnLst/>
            <a:rect l="l" t="t" r="r" b="b"/>
            <a:pathLst>
              <a:path w="581659" h="1616075">
                <a:moveTo>
                  <a:pt x="0" y="1615808"/>
                </a:moveTo>
                <a:lnTo>
                  <a:pt x="58115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914904" y="476503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서울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068311" y="5618988"/>
            <a:ext cx="482346" cy="5112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635376" y="5358180"/>
            <a:ext cx="4826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돋움"/>
                <a:cs typeface="돋움"/>
              </a:rPr>
              <a:t>광주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35370" y="435419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대구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38798" y="1072641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강릉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09313" y="1714322"/>
            <a:ext cx="4826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돋움"/>
                <a:cs typeface="돋움"/>
              </a:rPr>
              <a:t>원주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84878" y="507809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62269" y="495185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80301" y="2576829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11298" y="4327397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18175" y="295579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17821" y="1059941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30727" y="125437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45204" y="276161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59201" y="294627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66331" y="4773879"/>
            <a:ext cx="1403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372225" y="38229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670293" y="1314703"/>
            <a:ext cx="662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D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dirty="0" sz="1800" spc="-8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36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22446" y="3125596"/>
            <a:ext cx="1498600" cy="1092835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652780">
              <a:lnSpc>
                <a:spcPct val="100000"/>
              </a:lnSpc>
              <a:spcBef>
                <a:spcPts val="105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baseline="18518" sz="2700">
                <a:latin typeface="Times New Roman"/>
                <a:cs typeface="Times New Roman"/>
              </a:rPr>
              <a:t>3</a:t>
            </a:r>
            <a:r>
              <a:rPr dirty="0" baseline="18518" sz="27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돋움"/>
                <a:cs typeface="돋움"/>
              </a:rPr>
              <a:t>대전</a:t>
            </a:r>
            <a:endParaRPr sz="1800">
              <a:latin typeface="돋움"/>
              <a:cs typeface="돋움"/>
            </a:endParaRPr>
          </a:p>
          <a:p>
            <a:pPr algn="r" marR="5080">
              <a:lnSpc>
                <a:spcPct val="100000"/>
              </a:lnSpc>
              <a:spcBef>
                <a:spcPts val="25"/>
              </a:spcBef>
            </a:pPr>
            <a:r>
              <a:rPr dirty="0" sz="1800" spc="-5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18105" y="1945132"/>
            <a:ext cx="853440" cy="68326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382905">
              <a:lnSpc>
                <a:spcPct val="100000"/>
              </a:lnSpc>
              <a:spcBef>
                <a:spcPts val="525"/>
              </a:spcBef>
            </a:pPr>
            <a:r>
              <a:rPr dirty="0" sz="1800">
                <a:latin typeface="돋움"/>
                <a:cs typeface="돋움"/>
              </a:rPr>
              <a:t>천안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79117" y="3597655"/>
            <a:ext cx="66230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705">
              <a:lnSpc>
                <a:spcPts val="2045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논산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ts val="2039"/>
              </a:lnSpc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92957" y="4860797"/>
            <a:ext cx="662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11673" y="4413884"/>
            <a:ext cx="662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248270" y="3513996"/>
            <a:ext cx="703580" cy="73914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53340">
              <a:lnSpc>
                <a:spcPct val="100000"/>
              </a:lnSpc>
              <a:spcBef>
                <a:spcPts val="745"/>
              </a:spcBef>
            </a:pP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D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dirty="0" sz="1800" spc="-8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41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800" spc="-5">
                <a:latin typeface="돋움"/>
                <a:cs typeface="돋움"/>
              </a:rPr>
              <a:t>포항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943350" y="469772"/>
            <a:ext cx="434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D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901946" y="1385138"/>
            <a:ext cx="10255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3590" algn="l"/>
              </a:tabLst>
            </a:pPr>
            <a:r>
              <a:rPr dirty="0" sz="1800" spc="-5">
                <a:latin typeface="Times New Roman"/>
                <a:cs typeface="Times New Roman"/>
              </a:rPr>
              <a:t>D</a:t>
            </a:r>
            <a:r>
              <a:rPr dirty="0" sz="1800" spc="-5">
                <a:latin typeface="Times New Roman"/>
                <a:cs typeface="Times New Roman"/>
              </a:rPr>
              <a:t> = 15	</a:t>
            </a:r>
            <a:r>
              <a:rPr dirty="0" sz="1800" spc="-5">
                <a:latin typeface="Times New Roman"/>
                <a:cs typeface="Times New Roman"/>
              </a:rPr>
              <a:t>21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566159" y="3313176"/>
            <a:ext cx="240791" cy="2423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6687439" y="5300878"/>
            <a:ext cx="714375" cy="67310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484"/>
              </a:spcBef>
            </a:pP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D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dirty="0" sz="1800" spc="-6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31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800">
                <a:latin typeface="돋움"/>
                <a:cs typeface="돋움"/>
              </a:rPr>
              <a:t>부산</a:t>
            </a:r>
            <a:r>
              <a:rPr dirty="0" sz="1800" spc="-240">
                <a:latin typeface="돋움"/>
                <a:cs typeface="돋움"/>
              </a:rPr>
              <a:t> </a:t>
            </a:r>
            <a:r>
              <a:rPr dirty="0" sz="1800" spc="-5" b="1">
                <a:solidFill>
                  <a:srgbClr val="C00000"/>
                </a:solidFill>
                <a:latin typeface="Wingdings 2"/>
                <a:cs typeface="Wingdings 2"/>
              </a:rPr>
              <a:t></a:t>
            </a:r>
            <a:endParaRPr sz="1800">
              <a:latin typeface="Wingdings 2"/>
              <a:cs typeface="Wingdings 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3992" y="2336292"/>
            <a:ext cx="242316" cy="242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426708" y="1464563"/>
            <a:ext cx="242315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1588" y="585216"/>
            <a:ext cx="240791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0508" y="5649467"/>
            <a:ext cx="242315" cy="240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02635" y="3633215"/>
            <a:ext cx="242316" cy="240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09672" y="5097779"/>
            <a:ext cx="240792" cy="2423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30240" y="4280915"/>
            <a:ext cx="240791" cy="2423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91100" y="1752600"/>
            <a:ext cx="242315" cy="2423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05150" y="814577"/>
            <a:ext cx="577215" cy="1535430"/>
          </a:xfrm>
          <a:custGeom>
            <a:avLst/>
            <a:gdLst/>
            <a:ahLst/>
            <a:cxnLst/>
            <a:rect l="l" t="t" r="r" b="b"/>
            <a:pathLst>
              <a:path w="577214" h="1535430">
                <a:moveTo>
                  <a:pt x="576961" y="0"/>
                </a:moveTo>
                <a:lnTo>
                  <a:pt x="0" y="153543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48278" y="3510534"/>
            <a:ext cx="1993900" cy="890905"/>
          </a:xfrm>
          <a:custGeom>
            <a:avLst/>
            <a:gdLst/>
            <a:ahLst/>
            <a:cxnLst/>
            <a:rect l="l" t="t" r="r" b="b"/>
            <a:pathLst>
              <a:path w="1993900" h="890904">
                <a:moveTo>
                  <a:pt x="1993646" y="890777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88458" y="1949957"/>
            <a:ext cx="661670" cy="2344420"/>
          </a:xfrm>
          <a:custGeom>
            <a:avLst/>
            <a:gdLst/>
            <a:ahLst/>
            <a:cxnLst/>
            <a:rect l="l" t="t" r="r" b="b"/>
            <a:pathLst>
              <a:path w="661670" h="2344420">
                <a:moveTo>
                  <a:pt x="661542" y="2344039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58078" y="3969258"/>
            <a:ext cx="1062355" cy="432434"/>
          </a:xfrm>
          <a:custGeom>
            <a:avLst/>
            <a:gdLst/>
            <a:ahLst/>
            <a:cxnLst/>
            <a:rect l="l" t="t" r="r" b="b"/>
            <a:pathLst>
              <a:path w="1062354" h="432435">
                <a:moveTo>
                  <a:pt x="1062354" y="0"/>
                </a:moveTo>
                <a:lnTo>
                  <a:pt x="0" y="43205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27597" y="4478273"/>
            <a:ext cx="544830" cy="1184275"/>
          </a:xfrm>
          <a:custGeom>
            <a:avLst/>
            <a:gdLst/>
            <a:ahLst/>
            <a:cxnLst/>
            <a:rect l="l" t="t" r="r" b="b"/>
            <a:pathLst>
              <a:path w="544829" h="1184275">
                <a:moveTo>
                  <a:pt x="544449" y="1183767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37510" y="5218938"/>
            <a:ext cx="3425825" cy="551815"/>
          </a:xfrm>
          <a:custGeom>
            <a:avLst/>
            <a:gdLst/>
            <a:ahLst/>
            <a:cxnLst/>
            <a:rect l="l" t="t" r="r" b="b"/>
            <a:pathLst>
              <a:path w="3425825" h="551814">
                <a:moveTo>
                  <a:pt x="3425316" y="551332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81350" y="2533650"/>
            <a:ext cx="491490" cy="793115"/>
          </a:xfrm>
          <a:custGeom>
            <a:avLst/>
            <a:gdLst/>
            <a:ahLst/>
            <a:cxnLst/>
            <a:rect l="l" t="t" r="r" b="b"/>
            <a:pathLst>
              <a:path w="491489" h="793114">
                <a:moveTo>
                  <a:pt x="491363" y="792734"/>
                </a:moveTo>
                <a:lnTo>
                  <a:pt x="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99994" y="3510534"/>
            <a:ext cx="596265" cy="166370"/>
          </a:xfrm>
          <a:custGeom>
            <a:avLst/>
            <a:gdLst/>
            <a:ahLst/>
            <a:cxnLst/>
            <a:rect l="l" t="t" r="r" b="b"/>
            <a:pathLst>
              <a:path w="596264" h="166370">
                <a:moveTo>
                  <a:pt x="596138" y="0"/>
                </a:moveTo>
                <a:lnTo>
                  <a:pt x="0" y="16624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30829" y="3861053"/>
            <a:ext cx="93980" cy="1249045"/>
          </a:xfrm>
          <a:custGeom>
            <a:avLst/>
            <a:gdLst/>
            <a:ahLst/>
            <a:cxnLst/>
            <a:rect l="l" t="t" r="r" b="b"/>
            <a:pathLst>
              <a:path w="93980" h="1249045">
                <a:moveTo>
                  <a:pt x="0" y="1248918"/>
                </a:moveTo>
                <a:lnTo>
                  <a:pt x="9359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220461" y="1585722"/>
            <a:ext cx="1219200" cy="287655"/>
          </a:xfrm>
          <a:custGeom>
            <a:avLst/>
            <a:gdLst/>
            <a:ahLst/>
            <a:cxnLst/>
            <a:rect l="l" t="t" r="r" b="b"/>
            <a:pathLst>
              <a:path w="1219200" h="287655">
                <a:moveTo>
                  <a:pt x="1219073" y="0"/>
                </a:moveTo>
                <a:lnTo>
                  <a:pt x="0" y="28752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23794" y="2565654"/>
            <a:ext cx="181610" cy="1080135"/>
          </a:xfrm>
          <a:custGeom>
            <a:avLst/>
            <a:gdLst/>
            <a:ahLst/>
            <a:cxnLst/>
            <a:rect l="l" t="t" r="r" b="b"/>
            <a:pathLst>
              <a:path w="181610" h="1080135">
                <a:moveTo>
                  <a:pt x="0" y="1080135"/>
                </a:moveTo>
                <a:lnTo>
                  <a:pt x="18122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58946" y="782573"/>
            <a:ext cx="1278255" cy="1014730"/>
          </a:xfrm>
          <a:custGeom>
            <a:avLst/>
            <a:gdLst/>
            <a:ahLst/>
            <a:cxnLst/>
            <a:rect l="l" t="t" r="r" b="b"/>
            <a:pathLst>
              <a:path w="1278254" h="1014730">
                <a:moveTo>
                  <a:pt x="1278127" y="1014476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547866" y="1693926"/>
            <a:ext cx="581660" cy="2167890"/>
          </a:xfrm>
          <a:custGeom>
            <a:avLst/>
            <a:gdLst/>
            <a:ahLst/>
            <a:cxnLst/>
            <a:rect l="l" t="t" r="r" b="b"/>
            <a:pathLst>
              <a:path w="581659" h="2167890">
                <a:moveTo>
                  <a:pt x="581151" y="216789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47866" y="4077461"/>
            <a:ext cx="581660" cy="1616075"/>
          </a:xfrm>
          <a:custGeom>
            <a:avLst/>
            <a:gdLst/>
            <a:ahLst/>
            <a:cxnLst/>
            <a:rect l="l" t="t" r="r" b="b"/>
            <a:pathLst>
              <a:path w="581659" h="1616075">
                <a:moveTo>
                  <a:pt x="0" y="1615808"/>
                </a:moveTo>
                <a:lnTo>
                  <a:pt x="58115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914904" y="476503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서울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35376" y="5358180"/>
            <a:ext cx="4826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돋움"/>
                <a:cs typeface="돋움"/>
              </a:rPr>
              <a:t>광주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35370" y="435419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대구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38798" y="1072641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강릉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09313" y="1714322"/>
            <a:ext cx="4826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돋움"/>
                <a:cs typeface="돋움"/>
              </a:rPr>
              <a:t>원주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84878" y="507809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62269" y="495185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80301" y="2576829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11298" y="4327397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18175" y="295579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17821" y="1059941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30727" y="125437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45204" y="276161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59201" y="294627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66331" y="4773879"/>
            <a:ext cx="1403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372225" y="38229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70293" y="1314703"/>
            <a:ext cx="662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D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dirty="0" sz="1800" spc="-8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36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22446" y="3125596"/>
            <a:ext cx="1498600" cy="1092835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652780">
              <a:lnSpc>
                <a:spcPct val="100000"/>
              </a:lnSpc>
              <a:spcBef>
                <a:spcPts val="105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baseline="18518" sz="2700">
                <a:latin typeface="Times New Roman"/>
                <a:cs typeface="Times New Roman"/>
              </a:rPr>
              <a:t>3</a:t>
            </a:r>
            <a:r>
              <a:rPr dirty="0" baseline="18518" sz="27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돋움"/>
                <a:cs typeface="돋움"/>
              </a:rPr>
              <a:t>대전</a:t>
            </a:r>
            <a:endParaRPr sz="1800">
              <a:latin typeface="돋움"/>
              <a:cs typeface="돋움"/>
            </a:endParaRPr>
          </a:p>
          <a:p>
            <a:pPr algn="r" marR="5080">
              <a:lnSpc>
                <a:spcPct val="100000"/>
              </a:lnSpc>
              <a:spcBef>
                <a:spcPts val="25"/>
              </a:spcBef>
            </a:pPr>
            <a:r>
              <a:rPr dirty="0" sz="1800" spc="-5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85848" y="1945132"/>
            <a:ext cx="885190" cy="68326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414655">
              <a:lnSpc>
                <a:spcPct val="100000"/>
              </a:lnSpc>
              <a:spcBef>
                <a:spcPts val="525"/>
              </a:spcBef>
            </a:pPr>
            <a:r>
              <a:rPr dirty="0" sz="1800">
                <a:latin typeface="돋움"/>
                <a:cs typeface="돋움"/>
              </a:rPr>
              <a:t>천안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79117" y="3597655"/>
            <a:ext cx="66230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705">
              <a:lnSpc>
                <a:spcPts val="2045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논산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ts val="2039"/>
              </a:lnSpc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92957" y="4860797"/>
            <a:ext cx="662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011673" y="4413884"/>
            <a:ext cx="662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248270" y="3397757"/>
            <a:ext cx="1562735" cy="8553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 41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Wingdings 3"/>
                <a:cs typeface="Wingdings 3"/>
              </a:rPr>
              <a:t></a:t>
            </a:r>
            <a:endParaRPr sz="1800">
              <a:latin typeface="Wingdings 3"/>
              <a:cs typeface="Wingdings 3"/>
            </a:endParaRPr>
          </a:p>
          <a:p>
            <a:pPr marL="84455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 31 + 5 =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36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800" spc="-5">
                <a:latin typeface="돋움"/>
                <a:cs typeface="돋움"/>
              </a:rPr>
              <a:t>포항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43350" y="469772"/>
            <a:ext cx="434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D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88229" y="1385138"/>
            <a:ext cx="103949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7560" algn="l"/>
              </a:tabLst>
            </a:pPr>
            <a:r>
              <a:rPr dirty="0" sz="1800" spc="-5">
                <a:latin typeface="Times New Roman"/>
                <a:cs typeface="Times New Roman"/>
              </a:rPr>
              <a:t>D</a:t>
            </a:r>
            <a:r>
              <a:rPr dirty="0" sz="1800" spc="-5">
                <a:latin typeface="Times New Roman"/>
                <a:cs typeface="Times New Roman"/>
              </a:rPr>
              <a:t> = 15	</a:t>
            </a:r>
            <a:r>
              <a:rPr dirty="0" sz="1800" spc="-5">
                <a:latin typeface="Times New Roman"/>
                <a:cs typeface="Times New Roman"/>
              </a:rPr>
              <a:t>21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566159" y="3313176"/>
            <a:ext cx="240791" cy="242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6704838" y="5350255"/>
            <a:ext cx="662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31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992873" y="3844290"/>
            <a:ext cx="259079" cy="251460"/>
          </a:xfrm>
          <a:custGeom>
            <a:avLst/>
            <a:gdLst/>
            <a:ahLst/>
            <a:cxnLst/>
            <a:rect l="l" t="t" r="r" b="b"/>
            <a:pathLst>
              <a:path w="259079" h="251460">
                <a:moveTo>
                  <a:pt x="129540" y="0"/>
                </a:moveTo>
                <a:lnTo>
                  <a:pt x="79134" y="9876"/>
                </a:lnTo>
                <a:lnTo>
                  <a:pt x="37957" y="36814"/>
                </a:lnTo>
                <a:lnTo>
                  <a:pt x="10185" y="76777"/>
                </a:lnTo>
                <a:lnTo>
                  <a:pt x="0" y="125730"/>
                </a:lnTo>
                <a:lnTo>
                  <a:pt x="10185" y="174682"/>
                </a:lnTo>
                <a:lnTo>
                  <a:pt x="37957" y="214645"/>
                </a:lnTo>
                <a:lnTo>
                  <a:pt x="79134" y="241583"/>
                </a:lnTo>
                <a:lnTo>
                  <a:pt x="129540" y="251460"/>
                </a:lnTo>
                <a:lnTo>
                  <a:pt x="179945" y="241583"/>
                </a:lnTo>
                <a:lnTo>
                  <a:pt x="221122" y="214645"/>
                </a:lnTo>
                <a:lnTo>
                  <a:pt x="248894" y="174682"/>
                </a:lnTo>
                <a:lnTo>
                  <a:pt x="259079" y="125730"/>
                </a:lnTo>
                <a:lnTo>
                  <a:pt x="248894" y="76777"/>
                </a:lnTo>
                <a:lnTo>
                  <a:pt x="221122" y="36814"/>
                </a:lnTo>
                <a:lnTo>
                  <a:pt x="179945" y="9876"/>
                </a:lnTo>
                <a:lnTo>
                  <a:pt x="12954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067422" y="3919346"/>
            <a:ext cx="110489" cy="26670"/>
          </a:xfrm>
          <a:custGeom>
            <a:avLst/>
            <a:gdLst/>
            <a:ahLst/>
            <a:cxnLst/>
            <a:rect l="l" t="t" r="r" b="b"/>
            <a:pathLst>
              <a:path w="110490" h="26670">
                <a:moveTo>
                  <a:pt x="20954" y="0"/>
                </a:moveTo>
                <a:lnTo>
                  <a:pt x="6096" y="0"/>
                </a:lnTo>
                <a:lnTo>
                  <a:pt x="0" y="5841"/>
                </a:lnTo>
                <a:lnTo>
                  <a:pt x="0" y="20319"/>
                </a:lnTo>
                <a:lnTo>
                  <a:pt x="6096" y="26161"/>
                </a:lnTo>
                <a:lnTo>
                  <a:pt x="20954" y="26161"/>
                </a:lnTo>
                <a:lnTo>
                  <a:pt x="26924" y="20319"/>
                </a:lnTo>
                <a:lnTo>
                  <a:pt x="26924" y="5841"/>
                </a:lnTo>
                <a:lnTo>
                  <a:pt x="20954" y="0"/>
                </a:lnTo>
                <a:close/>
              </a:path>
              <a:path w="110490" h="26670">
                <a:moveTo>
                  <a:pt x="103885" y="0"/>
                </a:moveTo>
                <a:lnTo>
                  <a:pt x="89026" y="0"/>
                </a:lnTo>
                <a:lnTo>
                  <a:pt x="83057" y="5841"/>
                </a:lnTo>
                <a:lnTo>
                  <a:pt x="83057" y="20319"/>
                </a:lnTo>
                <a:lnTo>
                  <a:pt x="89026" y="26161"/>
                </a:lnTo>
                <a:lnTo>
                  <a:pt x="103885" y="26161"/>
                </a:lnTo>
                <a:lnTo>
                  <a:pt x="109981" y="20319"/>
                </a:lnTo>
                <a:lnTo>
                  <a:pt x="109981" y="5841"/>
                </a:lnTo>
                <a:lnTo>
                  <a:pt x="103885" y="0"/>
                </a:lnTo>
                <a:close/>
              </a:path>
            </a:pathLst>
          </a:custGeom>
          <a:solidFill>
            <a:srgbClr val="CDC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067422" y="3919346"/>
            <a:ext cx="27305" cy="26670"/>
          </a:xfrm>
          <a:custGeom>
            <a:avLst/>
            <a:gdLst/>
            <a:ahLst/>
            <a:cxnLst/>
            <a:rect l="l" t="t" r="r" b="b"/>
            <a:pathLst>
              <a:path w="27304" h="26670">
                <a:moveTo>
                  <a:pt x="0" y="13080"/>
                </a:moveTo>
                <a:lnTo>
                  <a:pt x="0" y="5841"/>
                </a:lnTo>
                <a:lnTo>
                  <a:pt x="6096" y="0"/>
                </a:lnTo>
                <a:lnTo>
                  <a:pt x="13461" y="0"/>
                </a:lnTo>
                <a:lnTo>
                  <a:pt x="20954" y="0"/>
                </a:lnTo>
                <a:lnTo>
                  <a:pt x="26924" y="5841"/>
                </a:lnTo>
                <a:lnTo>
                  <a:pt x="26924" y="13080"/>
                </a:lnTo>
                <a:lnTo>
                  <a:pt x="26924" y="20319"/>
                </a:lnTo>
                <a:lnTo>
                  <a:pt x="20954" y="26161"/>
                </a:lnTo>
                <a:lnTo>
                  <a:pt x="13461" y="26161"/>
                </a:lnTo>
                <a:lnTo>
                  <a:pt x="6096" y="26161"/>
                </a:lnTo>
                <a:lnTo>
                  <a:pt x="0" y="20319"/>
                </a:lnTo>
                <a:lnTo>
                  <a:pt x="0" y="1308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150481" y="3919346"/>
            <a:ext cx="27305" cy="26670"/>
          </a:xfrm>
          <a:custGeom>
            <a:avLst/>
            <a:gdLst/>
            <a:ahLst/>
            <a:cxnLst/>
            <a:rect l="l" t="t" r="r" b="b"/>
            <a:pathLst>
              <a:path w="27304" h="26670">
                <a:moveTo>
                  <a:pt x="0" y="13080"/>
                </a:moveTo>
                <a:lnTo>
                  <a:pt x="0" y="5841"/>
                </a:lnTo>
                <a:lnTo>
                  <a:pt x="5969" y="0"/>
                </a:lnTo>
                <a:lnTo>
                  <a:pt x="13462" y="0"/>
                </a:lnTo>
                <a:lnTo>
                  <a:pt x="20827" y="0"/>
                </a:lnTo>
                <a:lnTo>
                  <a:pt x="26924" y="5841"/>
                </a:lnTo>
                <a:lnTo>
                  <a:pt x="26924" y="13080"/>
                </a:lnTo>
                <a:lnTo>
                  <a:pt x="26924" y="20319"/>
                </a:lnTo>
                <a:lnTo>
                  <a:pt x="20827" y="26161"/>
                </a:lnTo>
                <a:lnTo>
                  <a:pt x="13462" y="26161"/>
                </a:lnTo>
                <a:lnTo>
                  <a:pt x="5969" y="26161"/>
                </a:lnTo>
                <a:lnTo>
                  <a:pt x="0" y="20319"/>
                </a:lnTo>
                <a:lnTo>
                  <a:pt x="0" y="1308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052182" y="4024884"/>
            <a:ext cx="140335" cy="23495"/>
          </a:xfrm>
          <a:custGeom>
            <a:avLst/>
            <a:gdLst/>
            <a:ahLst/>
            <a:cxnLst/>
            <a:rect l="l" t="t" r="r" b="b"/>
            <a:pathLst>
              <a:path w="140334" h="23495">
                <a:moveTo>
                  <a:pt x="0" y="0"/>
                </a:moveTo>
                <a:lnTo>
                  <a:pt x="35125" y="17502"/>
                </a:lnTo>
                <a:lnTo>
                  <a:pt x="70215" y="23336"/>
                </a:lnTo>
                <a:lnTo>
                  <a:pt x="105281" y="17502"/>
                </a:lnTo>
                <a:lnTo>
                  <a:pt x="140335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992873" y="3844290"/>
            <a:ext cx="259079" cy="251460"/>
          </a:xfrm>
          <a:custGeom>
            <a:avLst/>
            <a:gdLst/>
            <a:ahLst/>
            <a:cxnLst/>
            <a:rect l="l" t="t" r="r" b="b"/>
            <a:pathLst>
              <a:path w="259079" h="251460">
                <a:moveTo>
                  <a:pt x="0" y="125730"/>
                </a:moveTo>
                <a:lnTo>
                  <a:pt x="10185" y="76777"/>
                </a:lnTo>
                <a:lnTo>
                  <a:pt x="37957" y="36814"/>
                </a:lnTo>
                <a:lnTo>
                  <a:pt x="79134" y="9876"/>
                </a:lnTo>
                <a:lnTo>
                  <a:pt x="129540" y="0"/>
                </a:lnTo>
                <a:lnTo>
                  <a:pt x="179945" y="9876"/>
                </a:lnTo>
                <a:lnTo>
                  <a:pt x="221122" y="36814"/>
                </a:lnTo>
                <a:lnTo>
                  <a:pt x="248894" y="76777"/>
                </a:lnTo>
                <a:lnTo>
                  <a:pt x="259079" y="125730"/>
                </a:lnTo>
                <a:lnTo>
                  <a:pt x="248894" y="174682"/>
                </a:lnTo>
                <a:lnTo>
                  <a:pt x="221122" y="214645"/>
                </a:lnTo>
                <a:lnTo>
                  <a:pt x="179945" y="241583"/>
                </a:lnTo>
                <a:lnTo>
                  <a:pt x="129540" y="251460"/>
                </a:lnTo>
                <a:lnTo>
                  <a:pt x="79134" y="241583"/>
                </a:lnTo>
                <a:lnTo>
                  <a:pt x="37957" y="214645"/>
                </a:lnTo>
                <a:lnTo>
                  <a:pt x="10185" y="174682"/>
                </a:lnTo>
                <a:lnTo>
                  <a:pt x="0" y="12573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330822" y="4208526"/>
            <a:ext cx="651510" cy="1192530"/>
          </a:xfrm>
          <a:custGeom>
            <a:avLst/>
            <a:gdLst/>
            <a:ahLst/>
            <a:cxnLst/>
            <a:rect l="l" t="t" r="r" b="b"/>
            <a:pathLst>
              <a:path w="651509" h="1192529">
                <a:moveTo>
                  <a:pt x="28701" y="875411"/>
                </a:moveTo>
                <a:lnTo>
                  <a:pt x="0" y="879856"/>
                </a:lnTo>
                <a:lnTo>
                  <a:pt x="6096" y="918082"/>
                </a:lnTo>
                <a:lnTo>
                  <a:pt x="12191" y="955801"/>
                </a:lnTo>
                <a:lnTo>
                  <a:pt x="18414" y="992505"/>
                </a:lnTo>
                <a:lnTo>
                  <a:pt x="18923" y="994663"/>
                </a:lnTo>
                <a:lnTo>
                  <a:pt x="47371" y="989203"/>
                </a:lnTo>
                <a:lnTo>
                  <a:pt x="46989" y="987551"/>
                </a:lnTo>
                <a:lnTo>
                  <a:pt x="40766" y="951103"/>
                </a:lnTo>
                <a:lnTo>
                  <a:pt x="34671" y="913638"/>
                </a:lnTo>
                <a:lnTo>
                  <a:pt x="28701" y="875411"/>
                </a:lnTo>
                <a:close/>
              </a:path>
              <a:path w="651509" h="1192529">
                <a:moveTo>
                  <a:pt x="65024" y="1073277"/>
                </a:moveTo>
                <a:lnTo>
                  <a:pt x="36956" y="1080643"/>
                </a:lnTo>
                <a:lnTo>
                  <a:pt x="40004" y="1092200"/>
                </a:lnTo>
                <a:lnTo>
                  <a:pt x="44196" y="1106551"/>
                </a:lnTo>
                <a:lnTo>
                  <a:pt x="57785" y="1145032"/>
                </a:lnTo>
                <a:lnTo>
                  <a:pt x="80390" y="1183386"/>
                </a:lnTo>
                <a:lnTo>
                  <a:pt x="88646" y="1191387"/>
                </a:lnTo>
                <a:lnTo>
                  <a:pt x="89153" y="1191895"/>
                </a:lnTo>
                <a:lnTo>
                  <a:pt x="90169" y="1192530"/>
                </a:lnTo>
                <a:lnTo>
                  <a:pt x="106882" y="1168981"/>
                </a:lnTo>
                <a:lnTo>
                  <a:pt x="106044" y="1168273"/>
                </a:lnTo>
                <a:lnTo>
                  <a:pt x="106172" y="1168273"/>
                </a:lnTo>
                <a:lnTo>
                  <a:pt x="84581" y="1134237"/>
                </a:lnTo>
                <a:lnTo>
                  <a:pt x="68072" y="1084834"/>
                </a:lnTo>
                <a:lnTo>
                  <a:pt x="65024" y="1073277"/>
                </a:lnTo>
                <a:close/>
              </a:path>
              <a:path w="651509" h="1192529">
                <a:moveTo>
                  <a:pt x="106906" y="1168946"/>
                </a:moveTo>
                <a:lnTo>
                  <a:pt x="107696" y="1169670"/>
                </a:lnTo>
                <a:lnTo>
                  <a:pt x="106906" y="1168946"/>
                </a:lnTo>
                <a:close/>
              </a:path>
              <a:path w="651509" h="1192529">
                <a:moveTo>
                  <a:pt x="106044" y="1168273"/>
                </a:moveTo>
                <a:lnTo>
                  <a:pt x="106882" y="1168981"/>
                </a:lnTo>
                <a:lnTo>
                  <a:pt x="106620" y="1168683"/>
                </a:lnTo>
                <a:lnTo>
                  <a:pt x="106044" y="1168273"/>
                </a:lnTo>
                <a:close/>
              </a:path>
              <a:path w="651509" h="1192529">
                <a:moveTo>
                  <a:pt x="106620" y="1168683"/>
                </a:moveTo>
                <a:lnTo>
                  <a:pt x="106906" y="1168946"/>
                </a:lnTo>
                <a:lnTo>
                  <a:pt x="106620" y="1168683"/>
                </a:lnTo>
                <a:close/>
              </a:path>
              <a:path w="651509" h="1192529">
                <a:moveTo>
                  <a:pt x="106172" y="1168273"/>
                </a:moveTo>
                <a:lnTo>
                  <a:pt x="106044" y="1168273"/>
                </a:lnTo>
                <a:lnTo>
                  <a:pt x="106620" y="1168683"/>
                </a:lnTo>
                <a:lnTo>
                  <a:pt x="106172" y="1168273"/>
                </a:lnTo>
                <a:close/>
              </a:path>
              <a:path w="651509" h="1192529">
                <a:moveTo>
                  <a:pt x="218567" y="1048639"/>
                </a:moveTo>
                <a:lnTo>
                  <a:pt x="190373" y="1099947"/>
                </a:lnTo>
                <a:lnTo>
                  <a:pt x="161671" y="1142365"/>
                </a:lnTo>
                <a:lnTo>
                  <a:pt x="159892" y="1144524"/>
                </a:lnTo>
                <a:lnTo>
                  <a:pt x="181991" y="1163193"/>
                </a:lnTo>
                <a:lnTo>
                  <a:pt x="214883" y="1115314"/>
                </a:lnTo>
                <a:lnTo>
                  <a:pt x="237235" y="1075436"/>
                </a:lnTo>
                <a:lnTo>
                  <a:pt x="244221" y="1061974"/>
                </a:lnTo>
                <a:lnTo>
                  <a:pt x="218567" y="1048639"/>
                </a:lnTo>
                <a:close/>
              </a:path>
              <a:path w="651509" h="1192529">
                <a:moveTo>
                  <a:pt x="302005" y="865251"/>
                </a:moveTo>
                <a:lnTo>
                  <a:pt x="285623" y="904240"/>
                </a:lnTo>
                <a:lnTo>
                  <a:pt x="259587" y="963168"/>
                </a:lnTo>
                <a:lnTo>
                  <a:pt x="256031" y="971042"/>
                </a:lnTo>
                <a:lnTo>
                  <a:pt x="282321" y="983107"/>
                </a:lnTo>
                <a:lnTo>
                  <a:pt x="285876" y="975232"/>
                </a:lnTo>
                <a:lnTo>
                  <a:pt x="298830" y="946276"/>
                </a:lnTo>
                <a:lnTo>
                  <a:pt x="312166" y="915797"/>
                </a:lnTo>
                <a:lnTo>
                  <a:pt x="328802" y="876426"/>
                </a:lnTo>
                <a:lnTo>
                  <a:pt x="302005" y="865251"/>
                </a:lnTo>
                <a:close/>
              </a:path>
              <a:path w="651509" h="1192529">
                <a:moveTo>
                  <a:pt x="377062" y="677544"/>
                </a:moveTo>
                <a:lnTo>
                  <a:pt x="370204" y="695579"/>
                </a:lnTo>
                <a:lnTo>
                  <a:pt x="355346" y="733298"/>
                </a:lnTo>
                <a:lnTo>
                  <a:pt x="340995" y="770001"/>
                </a:lnTo>
                <a:lnTo>
                  <a:pt x="334899" y="785113"/>
                </a:lnTo>
                <a:lnTo>
                  <a:pt x="361696" y="795909"/>
                </a:lnTo>
                <a:lnTo>
                  <a:pt x="367792" y="780669"/>
                </a:lnTo>
                <a:lnTo>
                  <a:pt x="382397" y="743966"/>
                </a:lnTo>
                <a:lnTo>
                  <a:pt x="397128" y="706119"/>
                </a:lnTo>
                <a:lnTo>
                  <a:pt x="404113" y="687832"/>
                </a:lnTo>
                <a:lnTo>
                  <a:pt x="377062" y="677544"/>
                </a:lnTo>
                <a:close/>
              </a:path>
              <a:path w="651509" h="1192529">
                <a:moveTo>
                  <a:pt x="448309" y="487934"/>
                </a:moveTo>
                <a:lnTo>
                  <a:pt x="446658" y="492632"/>
                </a:lnTo>
                <a:lnTo>
                  <a:pt x="430910" y="534924"/>
                </a:lnTo>
                <a:lnTo>
                  <a:pt x="415544" y="576453"/>
                </a:lnTo>
                <a:lnTo>
                  <a:pt x="408050" y="596392"/>
                </a:lnTo>
                <a:lnTo>
                  <a:pt x="435101" y="606551"/>
                </a:lnTo>
                <a:lnTo>
                  <a:pt x="442595" y="586613"/>
                </a:lnTo>
                <a:lnTo>
                  <a:pt x="473836" y="502666"/>
                </a:lnTo>
                <a:lnTo>
                  <a:pt x="475487" y="497967"/>
                </a:lnTo>
                <a:lnTo>
                  <a:pt x="448309" y="487934"/>
                </a:lnTo>
                <a:close/>
              </a:path>
              <a:path w="651509" h="1192529">
                <a:moveTo>
                  <a:pt x="517525" y="297561"/>
                </a:moveTo>
                <a:lnTo>
                  <a:pt x="494410" y="361823"/>
                </a:lnTo>
                <a:lnTo>
                  <a:pt x="478281" y="406146"/>
                </a:lnTo>
                <a:lnTo>
                  <a:pt x="478281" y="406400"/>
                </a:lnTo>
                <a:lnTo>
                  <a:pt x="505459" y="416306"/>
                </a:lnTo>
                <a:lnTo>
                  <a:pt x="505586" y="416051"/>
                </a:lnTo>
                <a:lnTo>
                  <a:pt x="544829" y="307340"/>
                </a:lnTo>
                <a:lnTo>
                  <a:pt x="517525" y="297561"/>
                </a:lnTo>
                <a:close/>
              </a:path>
              <a:path w="651509" h="1192529">
                <a:moveTo>
                  <a:pt x="585851" y="106806"/>
                </a:moveTo>
                <a:lnTo>
                  <a:pt x="559561" y="180594"/>
                </a:lnTo>
                <a:lnTo>
                  <a:pt x="546861" y="215773"/>
                </a:lnTo>
                <a:lnTo>
                  <a:pt x="574167" y="225551"/>
                </a:lnTo>
                <a:lnTo>
                  <a:pt x="586867" y="190373"/>
                </a:lnTo>
                <a:lnTo>
                  <a:pt x="613155" y="116459"/>
                </a:lnTo>
                <a:lnTo>
                  <a:pt x="585851" y="106806"/>
                </a:lnTo>
                <a:close/>
              </a:path>
              <a:path w="651509" h="1192529">
                <a:moveTo>
                  <a:pt x="639191" y="0"/>
                </a:moveTo>
                <a:lnTo>
                  <a:pt x="569213" y="67310"/>
                </a:lnTo>
                <a:lnTo>
                  <a:pt x="651001" y="96393"/>
                </a:lnTo>
                <a:lnTo>
                  <a:pt x="63919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6804786" y="5707847"/>
            <a:ext cx="48260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0"/>
              </a:lnSpc>
            </a:pPr>
            <a:r>
              <a:rPr dirty="0" sz="1800">
                <a:latin typeface="돋움"/>
                <a:cs typeface="돋움"/>
              </a:rPr>
              <a:t>부산</a:t>
            </a:r>
            <a:endParaRPr sz="18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3992" y="2336292"/>
            <a:ext cx="242316" cy="242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426708" y="1464563"/>
            <a:ext cx="242315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1588" y="585216"/>
            <a:ext cx="240791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0508" y="5649467"/>
            <a:ext cx="242315" cy="240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02635" y="3633215"/>
            <a:ext cx="242316" cy="240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09672" y="5097779"/>
            <a:ext cx="240792" cy="2423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30240" y="4280915"/>
            <a:ext cx="240791" cy="2423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91100" y="1752600"/>
            <a:ext cx="242315" cy="2423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05150" y="814577"/>
            <a:ext cx="577215" cy="1535430"/>
          </a:xfrm>
          <a:custGeom>
            <a:avLst/>
            <a:gdLst/>
            <a:ahLst/>
            <a:cxnLst/>
            <a:rect l="l" t="t" r="r" b="b"/>
            <a:pathLst>
              <a:path w="577214" h="1535430">
                <a:moveTo>
                  <a:pt x="576961" y="0"/>
                </a:moveTo>
                <a:lnTo>
                  <a:pt x="0" y="153543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48278" y="3510534"/>
            <a:ext cx="1993900" cy="890905"/>
          </a:xfrm>
          <a:custGeom>
            <a:avLst/>
            <a:gdLst/>
            <a:ahLst/>
            <a:cxnLst/>
            <a:rect l="l" t="t" r="r" b="b"/>
            <a:pathLst>
              <a:path w="1993900" h="890904">
                <a:moveTo>
                  <a:pt x="1993646" y="890777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88458" y="1949957"/>
            <a:ext cx="661670" cy="2344420"/>
          </a:xfrm>
          <a:custGeom>
            <a:avLst/>
            <a:gdLst/>
            <a:ahLst/>
            <a:cxnLst/>
            <a:rect l="l" t="t" r="r" b="b"/>
            <a:pathLst>
              <a:path w="661670" h="2344420">
                <a:moveTo>
                  <a:pt x="661542" y="2344039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58078" y="3969258"/>
            <a:ext cx="1062355" cy="432434"/>
          </a:xfrm>
          <a:custGeom>
            <a:avLst/>
            <a:gdLst/>
            <a:ahLst/>
            <a:cxnLst/>
            <a:rect l="l" t="t" r="r" b="b"/>
            <a:pathLst>
              <a:path w="1062354" h="432435">
                <a:moveTo>
                  <a:pt x="1062354" y="0"/>
                </a:moveTo>
                <a:lnTo>
                  <a:pt x="0" y="43205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27597" y="4478273"/>
            <a:ext cx="544830" cy="1184275"/>
          </a:xfrm>
          <a:custGeom>
            <a:avLst/>
            <a:gdLst/>
            <a:ahLst/>
            <a:cxnLst/>
            <a:rect l="l" t="t" r="r" b="b"/>
            <a:pathLst>
              <a:path w="544829" h="1184275">
                <a:moveTo>
                  <a:pt x="544449" y="1183767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37510" y="5218938"/>
            <a:ext cx="3425825" cy="551815"/>
          </a:xfrm>
          <a:custGeom>
            <a:avLst/>
            <a:gdLst/>
            <a:ahLst/>
            <a:cxnLst/>
            <a:rect l="l" t="t" r="r" b="b"/>
            <a:pathLst>
              <a:path w="3425825" h="551814">
                <a:moveTo>
                  <a:pt x="3425316" y="551332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81350" y="2533650"/>
            <a:ext cx="491490" cy="793115"/>
          </a:xfrm>
          <a:custGeom>
            <a:avLst/>
            <a:gdLst/>
            <a:ahLst/>
            <a:cxnLst/>
            <a:rect l="l" t="t" r="r" b="b"/>
            <a:pathLst>
              <a:path w="491489" h="793114">
                <a:moveTo>
                  <a:pt x="491363" y="792734"/>
                </a:moveTo>
                <a:lnTo>
                  <a:pt x="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99994" y="3510534"/>
            <a:ext cx="596265" cy="166370"/>
          </a:xfrm>
          <a:custGeom>
            <a:avLst/>
            <a:gdLst/>
            <a:ahLst/>
            <a:cxnLst/>
            <a:rect l="l" t="t" r="r" b="b"/>
            <a:pathLst>
              <a:path w="596264" h="166370">
                <a:moveTo>
                  <a:pt x="596138" y="0"/>
                </a:moveTo>
                <a:lnTo>
                  <a:pt x="0" y="16624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30829" y="3861053"/>
            <a:ext cx="93980" cy="1249045"/>
          </a:xfrm>
          <a:custGeom>
            <a:avLst/>
            <a:gdLst/>
            <a:ahLst/>
            <a:cxnLst/>
            <a:rect l="l" t="t" r="r" b="b"/>
            <a:pathLst>
              <a:path w="93980" h="1249045">
                <a:moveTo>
                  <a:pt x="0" y="1248918"/>
                </a:moveTo>
                <a:lnTo>
                  <a:pt x="9359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220461" y="1585722"/>
            <a:ext cx="1219200" cy="287655"/>
          </a:xfrm>
          <a:custGeom>
            <a:avLst/>
            <a:gdLst/>
            <a:ahLst/>
            <a:cxnLst/>
            <a:rect l="l" t="t" r="r" b="b"/>
            <a:pathLst>
              <a:path w="1219200" h="287655">
                <a:moveTo>
                  <a:pt x="1219073" y="0"/>
                </a:moveTo>
                <a:lnTo>
                  <a:pt x="0" y="28752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23794" y="2565654"/>
            <a:ext cx="181610" cy="1080135"/>
          </a:xfrm>
          <a:custGeom>
            <a:avLst/>
            <a:gdLst/>
            <a:ahLst/>
            <a:cxnLst/>
            <a:rect l="l" t="t" r="r" b="b"/>
            <a:pathLst>
              <a:path w="181610" h="1080135">
                <a:moveTo>
                  <a:pt x="0" y="1080135"/>
                </a:moveTo>
                <a:lnTo>
                  <a:pt x="18122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58946" y="782573"/>
            <a:ext cx="1278255" cy="1014730"/>
          </a:xfrm>
          <a:custGeom>
            <a:avLst/>
            <a:gdLst/>
            <a:ahLst/>
            <a:cxnLst/>
            <a:rect l="l" t="t" r="r" b="b"/>
            <a:pathLst>
              <a:path w="1278254" h="1014730">
                <a:moveTo>
                  <a:pt x="1278127" y="1014476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547866" y="1693926"/>
            <a:ext cx="581660" cy="2167890"/>
          </a:xfrm>
          <a:custGeom>
            <a:avLst/>
            <a:gdLst/>
            <a:ahLst/>
            <a:cxnLst/>
            <a:rect l="l" t="t" r="r" b="b"/>
            <a:pathLst>
              <a:path w="581659" h="2167890">
                <a:moveTo>
                  <a:pt x="581151" y="216789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47866" y="4077461"/>
            <a:ext cx="581660" cy="1616075"/>
          </a:xfrm>
          <a:custGeom>
            <a:avLst/>
            <a:gdLst/>
            <a:ahLst/>
            <a:cxnLst/>
            <a:rect l="l" t="t" r="r" b="b"/>
            <a:pathLst>
              <a:path w="581659" h="1616075">
                <a:moveTo>
                  <a:pt x="0" y="1615808"/>
                </a:moveTo>
                <a:lnTo>
                  <a:pt x="58115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914904" y="476503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서울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35376" y="5358180"/>
            <a:ext cx="4826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돋움"/>
                <a:cs typeface="돋움"/>
              </a:rPr>
              <a:t>광주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35370" y="435419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대구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533388" y="1018044"/>
            <a:ext cx="482346" cy="5112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409313" y="1714322"/>
            <a:ext cx="4826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돋움"/>
                <a:cs typeface="돋움"/>
              </a:rPr>
              <a:t>원주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84878" y="507809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62269" y="495185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80301" y="2576829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11298" y="4327397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18175" y="295579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17821" y="1059941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30727" y="125437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45204" y="276161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59201" y="294627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66331" y="4773879"/>
            <a:ext cx="1403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372225" y="38229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152515" y="1071117"/>
            <a:ext cx="118110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39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강릉</a:t>
            </a:r>
            <a:r>
              <a:rPr dirty="0" sz="1800" spc="-170">
                <a:latin typeface="돋움"/>
                <a:cs typeface="돋움"/>
              </a:rPr>
              <a:t> </a:t>
            </a:r>
            <a:r>
              <a:rPr dirty="0" sz="1800" spc="-5" b="1">
                <a:solidFill>
                  <a:srgbClr val="C00000"/>
                </a:solidFill>
                <a:latin typeface="Wingdings 2"/>
                <a:cs typeface="Wingdings 2"/>
              </a:rPr>
              <a:t></a:t>
            </a:r>
            <a:endParaRPr sz="1800">
              <a:latin typeface="Wingdings 2"/>
              <a:cs typeface="Wingdings 2"/>
            </a:endParaRPr>
          </a:p>
          <a:p>
            <a:pPr marL="530225">
              <a:lnSpc>
                <a:spcPts val="2039"/>
              </a:lnSpc>
            </a:pP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D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dirty="0" sz="1800" spc="-8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36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22446" y="3125596"/>
            <a:ext cx="1498600" cy="1092835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652780">
              <a:lnSpc>
                <a:spcPct val="100000"/>
              </a:lnSpc>
              <a:spcBef>
                <a:spcPts val="105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baseline="18518" sz="2700">
                <a:latin typeface="Times New Roman"/>
                <a:cs typeface="Times New Roman"/>
              </a:rPr>
              <a:t>3</a:t>
            </a:r>
            <a:r>
              <a:rPr dirty="0" baseline="18518" sz="27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돋움"/>
                <a:cs typeface="돋움"/>
              </a:rPr>
              <a:t>대전</a:t>
            </a:r>
            <a:endParaRPr sz="1800">
              <a:latin typeface="돋움"/>
              <a:cs typeface="돋움"/>
            </a:endParaRPr>
          </a:p>
          <a:p>
            <a:pPr algn="r" marR="5080">
              <a:lnSpc>
                <a:spcPct val="100000"/>
              </a:lnSpc>
              <a:spcBef>
                <a:spcPts val="25"/>
              </a:spcBef>
            </a:pPr>
            <a:r>
              <a:rPr dirty="0" sz="1800" spc="-5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04770" y="1945132"/>
            <a:ext cx="866775" cy="68326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396240">
              <a:lnSpc>
                <a:spcPct val="100000"/>
              </a:lnSpc>
              <a:spcBef>
                <a:spcPts val="525"/>
              </a:spcBef>
            </a:pPr>
            <a:r>
              <a:rPr dirty="0" sz="1800">
                <a:latin typeface="돋움"/>
                <a:cs typeface="돋움"/>
              </a:rPr>
              <a:t>천안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79117" y="3597655"/>
            <a:ext cx="66230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705">
              <a:lnSpc>
                <a:spcPts val="2045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논산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ts val="2039"/>
              </a:lnSpc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92957" y="4860797"/>
            <a:ext cx="662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011673" y="4413884"/>
            <a:ext cx="662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248270" y="3546994"/>
            <a:ext cx="765810" cy="70612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15570">
              <a:lnSpc>
                <a:spcPct val="100000"/>
              </a:lnSpc>
              <a:spcBef>
                <a:spcPts val="615"/>
              </a:spcBef>
            </a:pP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D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dirty="0" sz="1800" spc="-8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36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800" spc="-5">
                <a:latin typeface="돋움"/>
                <a:cs typeface="돋움"/>
              </a:rPr>
              <a:t>포항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43350" y="469772"/>
            <a:ext cx="434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D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901946" y="1385138"/>
            <a:ext cx="10255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3590" algn="l"/>
              </a:tabLst>
            </a:pPr>
            <a:r>
              <a:rPr dirty="0" sz="1800" spc="-5">
                <a:latin typeface="Times New Roman"/>
                <a:cs typeface="Times New Roman"/>
              </a:rPr>
              <a:t>D</a:t>
            </a:r>
            <a:r>
              <a:rPr dirty="0" sz="1800" spc="-5">
                <a:latin typeface="Times New Roman"/>
                <a:cs typeface="Times New Roman"/>
              </a:rPr>
              <a:t> = 15	</a:t>
            </a:r>
            <a:r>
              <a:rPr dirty="0" sz="1800" spc="-5">
                <a:latin typeface="Times New Roman"/>
                <a:cs typeface="Times New Roman"/>
              </a:rPr>
              <a:t>21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566159" y="3313176"/>
            <a:ext cx="240791" cy="2423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6704838" y="5350255"/>
            <a:ext cx="662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31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007352" y="3835908"/>
            <a:ext cx="242316" cy="2423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6804786" y="5707847"/>
            <a:ext cx="48260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0"/>
              </a:lnSpc>
            </a:pPr>
            <a:r>
              <a:rPr dirty="0" sz="1800">
                <a:latin typeface="돋움"/>
                <a:cs typeface="돋움"/>
              </a:rPr>
              <a:t>부산</a:t>
            </a:r>
            <a:endParaRPr sz="18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3992" y="2336292"/>
            <a:ext cx="242316" cy="242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426708" y="1464563"/>
            <a:ext cx="242315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1588" y="585216"/>
            <a:ext cx="240791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0508" y="5649467"/>
            <a:ext cx="242315" cy="240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02635" y="3633215"/>
            <a:ext cx="242316" cy="240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09672" y="5097779"/>
            <a:ext cx="240792" cy="2423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30240" y="4280915"/>
            <a:ext cx="240791" cy="2423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91100" y="1752600"/>
            <a:ext cx="242315" cy="2423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05150" y="814577"/>
            <a:ext cx="577215" cy="1535430"/>
          </a:xfrm>
          <a:custGeom>
            <a:avLst/>
            <a:gdLst/>
            <a:ahLst/>
            <a:cxnLst/>
            <a:rect l="l" t="t" r="r" b="b"/>
            <a:pathLst>
              <a:path w="577214" h="1535430">
                <a:moveTo>
                  <a:pt x="576961" y="0"/>
                </a:moveTo>
                <a:lnTo>
                  <a:pt x="0" y="153543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48278" y="3510534"/>
            <a:ext cx="1993900" cy="890905"/>
          </a:xfrm>
          <a:custGeom>
            <a:avLst/>
            <a:gdLst/>
            <a:ahLst/>
            <a:cxnLst/>
            <a:rect l="l" t="t" r="r" b="b"/>
            <a:pathLst>
              <a:path w="1993900" h="890904">
                <a:moveTo>
                  <a:pt x="1993646" y="890777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88458" y="1949957"/>
            <a:ext cx="661670" cy="2344420"/>
          </a:xfrm>
          <a:custGeom>
            <a:avLst/>
            <a:gdLst/>
            <a:ahLst/>
            <a:cxnLst/>
            <a:rect l="l" t="t" r="r" b="b"/>
            <a:pathLst>
              <a:path w="661670" h="2344420">
                <a:moveTo>
                  <a:pt x="661542" y="2344039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58078" y="3969258"/>
            <a:ext cx="1062355" cy="432434"/>
          </a:xfrm>
          <a:custGeom>
            <a:avLst/>
            <a:gdLst/>
            <a:ahLst/>
            <a:cxnLst/>
            <a:rect l="l" t="t" r="r" b="b"/>
            <a:pathLst>
              <a:path w="1062354" h="432435">
                <a:moveTo>
                  <a:pt x="1062354" y="0"/>
                </a:moveTo>
                <a:lnTo>
                  <a:pt x="0" y="43205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27597" y="4478273"/>
            <a:ext cx="544830" cy="1184275"/>
          </a:xfrm>
          <a:custGeom>
            <a:avLst/>
            <a:gdLst/>
            <a:ahLst/>
            <a:cxnLst/>
            <a:rect l="l" t="t" r="r" b="b"/>
            <a:pathLst>
              <a:path w="544829" h="1184275">
                <a:moveTo>
                  <a:pt x="544449" y="1183767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37510" y="5218938"/>
            <a:ext cx="3425825" cy="551815"/>
          </a:xfrm>
          <a:custGeom>
            <a:avLst/>
            <a:gdLst/>
            <a:ahLst/>
            <a:cxnLst/>
            <a:rect l="l" t="t" r="r" b="b"/>
            <a:pathLst>
              <a:path w="3425825" h="551814">
                <a:moveTo>
                  <a:pt x="3425316" y="551332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81350" y="2533650"/>
            <a:ext cx="491490" cy="793115"/>
          </a:xfrm>
          <a:custGeom>
            <a:avLst/>
            <a:gdLst/>
            <a:ahLst/>
            <a:cxnLst/>
            <a:rect l="l" t="t" r="r" b="b"/>
            <a:pathLst>
              <a:path w="491489" h="793114">
                <a:moveTo>
                  <a:pt x="491363" y="792734"/>
                </a:moveTo>
                <a:lnTo>
                  <a:pt x="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99994" y="3510534"/>
            <a:ext cx="596265" cy="166370"/>
          </a:xfrm>
          <a:custGeom>
            <a:avLst/>
            <a:gdLst/>
            <a:ahLst/>
            <a:cxnLst/>
            <a:rect l="l" t="t" r="r" b="b"/>
            <a:pathLst>
              <a:path w="596264" h="166370">
                <a:moveTo>
                  <a:pt x="596138" y="0"/>
                </a:moveTo>
                <a:lnTo>
                  <a:pt x="0" y="16624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30829" y="3861053"/>
            <a:ext cx="93980" cy="1249045"/>
          </a:xfrm>
          <a:custGeom>
            <a:avLst/>
            <a:gdLst/>
            <a:ahLst/>
            <a:cxnLst/>
            <a:rect l="l" t="t" r="r" b="b"/>
            <a:pathLst>
              <a:path w="93980" h="1249045">
                <a:moveTo>
                  <a:pt x="0" y="1248918"/>
                </a:moveTo>
                <a:lnTo>
                  <a:pt x="9359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220461" y="1585722"/>
            <a:ext cx="1219200" cy="287655"/>
          </a:xfrm>
          <a:custGeom>
            <a:avLst/>
            <a:gdLst/>
            <a:ahLst/>
            <a:cxnLst/>
            <a:rect l="l" t="t" r="r" b="b"/>
            <a:pathLst>
              <a:path w="1219200" h="287655">
                <a:moveTo>
                  <a:pt x="1219073" y="0"/>
                </a:moveTo>
                <a:lnTo>
                  <a:pt x="0" y="28752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23794" y="2565654"/>
            <a:ext cx="181610" cy="1080135"/>
          </a:xfrm>
          <a:custGeom>
            <a:avLst/>
            <a:gdLst/>
            <a:ahLst/>
            <a:cxnLst/>
            <a:rect l="l" t="t" r="r" b="b"/>
            <a:pathLst>
              <a:path w="181610" h="1080135">
                <a:moveTo>
                  <a:pt x="0" y="1080135"/>
                </a:moveTo>
                <a:lnTo>
                  <a:pt x="18122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58946" y="782573"/>
            <a:ext cx="1278255" cy="1014730"/>
          </a:xfrm>
          <a:custGeom>
            <a:avLst/>
            <a:gdLst/>
            <a:ahLst/>
            <a:cxnLst/>
            <a:rect l="l" t="t" r="r" b="b"/>
            <a:pathLst>
              <a:path w="1278254" h="1014730">
                <a:moveTo>
                  <a:pt x="1278127" y="1014476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547866" y="1693926"/>
            <a:ext cx="581660" cy="2167890"/>
          </a:xfrm>
          <a:custGeom>
            <a:avLst/>
            <a:gdLst/>
            <a:ahLst/>
            <a:cxnLst/>
            <a:rect l="l" t="t" r="r" b="b"/>
            <a:pathLst>
              <a:path w="581659" h="2167890">
                <a:moveTo>
                  <a:pt x="581151" y="216789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47866" y="4077461"/>
            <a:ext cx="581660" cy="1616075"/>
          </a:xfrm>
          <a:custGeom>
            <a:avLst/>
            <a:gdLst/>
            <a:ahLst/>
            <a:cxnLst/>
            <a:rect l="l" t="t" r="r" b="b"/>
            <a:pathLst>
              <a:path w="581659" h="1616075">
                <a:moveTo>
                  <a:pt x="0" y="1615808"/>
                </a:moveTo>
                <a:lnTo>
                  <a:pt x="58115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914904" y="476503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서울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35376" y="5358180"/>
            <a:ext cx="4826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돋움"/>
                <a:cs typeface="돋움"/>
              </a:rPr>
              <a:t>광주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35370" y="435419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대구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255764" y="4168152"/>
            <a:ext cx="482346" cy="5112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409313" y="1714322"/>
            <a:ext cx="4826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돋움"/>
                <a:cs typeface="돋움"/>
              </a:rPr>
              <a:t>원주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84878" y="507809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62269" y="495185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80301" y="2576829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11298" y="4327397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18175" y="295579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17821" y="1059941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30727" y="125437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45204" y="276161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59201" y="294627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66331" y="4773879"/>
            <a:ext cx="1403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372225" y="38229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69863" y="1072641"/>
            <a:ext cx="1063625" cy="542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35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강릉</a:t>
            </a:r>
            <a:endParaRPr sz="1800">
              <a:latin typeface="돋움"/>
              <a:cs typeface="돋움"/>
            </a:endParaRPr>
          </a:p>
          <a:p>
            <a:pPr marL="412750">
              <a:lnSpc>
                <a:spcPts val="2035"/>
              </a:lnSpc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36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22446" y="3125596"/>
            <a:ext cx="1498600" cy="1092835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652780">
              <a:lnSpc>
                <a:spcPct val="100000"/>
              </a:lnSpc>
              <a:spcBef>
                <a:spcPts val="105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baseline="18518" sz="2700">
                <a:latin typeface="Times New Roman"/>
                <a:cs typeface="Times New Roman"/>
              </a:rPr>
              <a:t>3</a:t>
            </a:r>
            <a:r>
              <a:rPr dirty="0" baseline="18518" sz="27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돋움"/>
                <a:cs typeface="돋움"/>
              </a:rPr>
              <a:t>대전</a:t>
            </a:r>
            <a:endParaRPr sz="1800">
              <a:latin typeface="돋움"/>
              <a:cs typeface="돋움"/>
            </a:endParaRPr>
          </a:p>
          <a:p>
            <a:pPr algn="r" marR="5080">
              <a:lnSpc>
                <a:spcPct val="100000"/>
              </a:lnSpc>
              <a:spcBef>
                <a:spcPts val="25"/>
              </a:spcBef>
            </a:pPr>
            <a:r>
              <a:rPr dirty="0" sz="1800" spc="-5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85848" y="1945132"/>
            <a:ext cx="885190" cy="68326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414655">
              <a:lnSpc>
                <a:spcPct val="100000"/>
              </a:lnSpc>
              <a:spcBef>
                <a:spcPts val="525"/>
              </a:spcBef>
            </a:pPr>
            <a:r>
              <a:rPr dirty="0" sz="1800">
                <a:latin typeface="돋움"/>
                <a:cs typeface="돋움"/>
              </a:rPr>
              <a:t>천안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79117" y="3597655"/>
            <a:ext cx="66230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705">
              <a:lnSpc>
                <a:spcPts val="2045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논산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ts val="2039"/>
              </a:lnSpc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92957" y="4860797"/>
            <a:ext cx="662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011673" y="4413884"/>
            <a:ext cx="662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248270" y="3546994"/>
            <a:ext cx="765810" cy="975994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15570">
              <a:lnSpc>
                <a:spcPct val="100000"/>
              </a:lnSpc>
              <a:spcBef>
                <a:spcPts val="615"/>
              </a:spcBef>
            </a:pP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D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dirty="0" sz="1800" spc="-8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36</a:t>
            </a:r>
            <a:endParaRPr sz="1800">
              <a:latin typeface="Times New Roman"/>
              <a:cs typeface="Times New Roman"/>
            </a:endParaRPr>
          </a:p>
          <a:p>
            <a:pPr algn="ctr" marR="274955">
              <a:lnSpc>
                <a:spcPts val="2145"/>
              </a:lnSpc>
              <a:spcBef>
                <a:spcPts val="520"/>
              </a:spcBef>
            </a:pPr>
            <a:r>
              <a:rPr dirty="0" sz="1800" spc="-5">
                <a:latin typeface="돋움"/>
                <a:cs typeface="돋움"/>
              </a:rPr>
              <a:t>포항</a:t>
            </a:r>
            <a:endParaRPr sz="1800">
              <a:latin typeface="돋움"/>
              <a:cs typeface="돋움"/>
            </a:endParaRPr>
          </a:p>
          <a:p>
            <a:pPr marL="152400">
              <a:lnSpc>
                <a:spcPts val="2145"/>
              </a:lnSpc>
            </a:pPr>
            <a:r>
              <a:rPr dirty="0" sz="1800" spc="-5" b="1">
                <a:solidFill>
                  <a:srgbClr val="C00000"/>
                </a:solidFill>
                <a:latin typeface="Wingdings 2"/>
                <a:cs typeface="Wingdings 2"/>
              </a:rPr>
              <a:t></a:t>
            </a:r>
            <a:endParaRPr sz="1800">
              <a:latin typeface="Wingdings 2"/>
              <a:cs typeface="Wingdings 2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43350" y="469772"/>
            <a:ext cx="434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D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95469" y="1385138"/>
            <a:ext cx="10318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9940" algn="l"/>
              </a:tabLst>
            </a:pPr>
            <a:r>
              <a:rPr dirty="0" sz="1800" spc="-5">
                <a:latin typeface="Times New Roman"/>
                <a:cs typeface="Times New Roman"/>
              </a:rPr>
              <a:t>D</a:t>
            </a:r>
            <a:r>
              <a:rPr dirty="0" sz="1800" spc="-5">
                <a:latin typeface="Times New Roman"/>
                <a:cs typeface="Times New Roman"/>
              </a:rPr>
              <a:t> = 15	</a:t>
            </a:r>
            <a:r>
              <a:rPr dirty="0" sz="1800" spc="-5">
                <a:latin typeface="Times New Roman"/>
                <a:cs typeface="Times New Roman"/>
              </a:rPr>
              <a:t>21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566159" y="3313176"/>
            <a:ext cx="240791" cy="2423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6704838" y="5350255"/>
            <a:ext cx="662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31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007352" y="3835908"/>
            <a:ext cx="242316" cy="2423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6804786" y="5707847"/>
            <a:ext cx="48260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0"/>
              </a:lnSpc>
            </a:pPr>
            <a:r>
              <a:rPr dirty="0" sz="1800">
                <a:latin typeface="돋움"/>
                <a:cs typeface="돋움"/>
              </a:rPr>
              <a:t>부산</a:t>
            </a:r>
            <a:endParaRPr sz="18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3992" y="2336292"/>
            <a:ext cx="242316" cy="242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426708" y="1464563"/>
            <a:ext cx="242315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1588" y="585216"/>
            <a:ext cx="240791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0508" y="5649467"/>
            <a:ext cx="242315" cy="240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02635" y="3633215"/>
            <a:ext cx="242316" cy="240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09672" y="5097779"/>
            <a:ext cx="240792" cy="2423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30240" y="4280915"/>
            <a:ext cx="240791" cy="2423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91100" y="1752600"/>
            <a:ext cx="242315" cy="2423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05150" y="814577"/>
            <a:ext cx="577215" cy="1535430"/>
          </a:xfrm>
          <a:custGeom>
            <a:avLst/>
            <a:gdLst/>
            <a:ahLst/>
            <a:cxnLst/>
            <a:rect l="l" t="t" r="r" b="b"/>
            <a:pathLst>
              <a:path w="577214" h="1535430">
                <a:moveTo>
                  <a:pt x="576961" y="0"/>
                </a:moveTo>
                <a:lnTo>
                  <a:pt x="0" y="153543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48278" y="3510534"/>
            <a:ext cx="1993900" cy="890905"/>
          </a:xfrm>
          <a:custGeom>
            <a:avLst/>
            <a:gdLst/>
            <a:ahLst/>
            <a:cxnLst/>
            <a:rect l="l" t="t" r="r" b="b"/>
            <a:pathLst>
              <a:path w="1993900" h="890904">
                <a:moveTo>
                  <a:pt x="1993646" y="890777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88458" y="1949957"/>
            <a:ext cx="661670" cy="2344420"/>
          </a:xfrm>
          <a:custGeom>
            <a:avLst/>
            <a:gdLst/>
            <a:ahLst/>
            <a:cxnLst/>
            <a:rect l="l" t="t" r="r" b="b"/>
            <a:pathLst>
              <a:path w="661670" h="2344420">
                <a:moveTo>
                  <a:pt x="661542" y="2344039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58078" y="3969258"/>
            <a:ext cx="1062355" cy="432434"/>
          </a:xfrm>
          <a:custGeom>
            <a:avLst/>
            <a:gdLst/>
            <a:ahLst/>
            <a:cxnLst/>
            <a:rect l="l" t="t" r="r" b="b"/>
            <a:pathLst>
              <a:path w="1062354" h="432435">
                <a:moveTo>
                  <a:pt x="1062354" y="0"/>
                </a:moveTo>
                <a:lnTo>
                  <a:pt x="0" y="43205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27597" y="4478273"/>
            <a:ext cx="544830" cy="1184275"/>
          </a:xfrm>
          <a:custGeom>
            <a:avLst/>
            <a:gdLst/>
            <a:ahLst/>
            <a:cxnLst/>
            <a:rect l="l" t="t" r="r" b="b"/>
            <a:pathLst>
              <a:path w="544829" h="1184275">
                <a:moveTo>
                  <a:pt x="544449" y="1183767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37510" y="5218938"/>
            <a:ext cx="3425825" cy="551815"/>
          </a:xfrm>
          <a:custGeom>
            <a:avLst/>
            <a:gdLst/>
            <a:ahLst/>
            <a:cxnLst/>
            <a:rect l="l" t="t" r="r" b="b"/>
            <a:pathLst>
              <a:path w="3425825" h="551814">
                <a:moveTo>
                  <a:pt x="3425316" y="551332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81350" y="2533650"/>
            <a:ext cx="491490" cy="793115"/>
          </a:xfrm>
          <a:custGeom>
            <a:avLst/>
            <a:gdLst/>
            <a:ahLst/>
            <a:cxnLst/>
            <a:rect l="l" t="t" r="r" b="b"/>
            <a:pathLst>
              <a:path w="491489" h="793114">
                <a:moveTo>
                  <a:pt x="491363" y="792734"/>
                </a:moveTo>
                <a:lnTo>
                  <a:pt x="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99994" y="3510534"/>
            <a:ext cx="596265" cy="166370"/>
          </a:xfrm>
          <a:custGeom>
            <a:avLst/>
            <a:gdLst/>
            <a:ahLst/>
            <a:cxnLst/>
            <a:rect l="l" t="t" r="r" b="b"/>
            <a:pathLst>
              <a:path w="596264" h="166370">
                <a:moveTo>
                  <a:pt x="596138" y="0"/>
                </a:moveTo>
                <a:lnTo>
                  <a:pt x="0" y="16624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30829" y="3861053"/>
            <a:ext cx="93980" cy="1249045"/>
          </a:xfrm>
          <a:custGeom>
            <a:avLst/>
            <a:gdLst/>
            <a:ahLst/>
            <a:cxnLst/>
            <a:rect l="l" t="t" r="r" b="b"/>
            <a:pathLst>
              <a:path w="93980" h="1249045">
                <a:moveTo>
                  <a:pt x="0" y="1248918"/>
                </a:moveTo>
                <a:lnTo>
                  <a:pt x="9359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220461" y="1585722"/>
            <a:ext cx="1219200" cy="287655"/>
          </a:xfrm>
          <a:custGeom>
            <a:avLst/>
            <a:gdLst/>
            <a:ahLst/>
            <a:cxnLst/>
            <a:rect l="l" t="t" r="r" b="b"/>
            <a:pathLst>
              <a:path w="1219200" h="287655">
                <a:moveTo>
                  <a:pt x="1219073" y="0"/>
                </a:moveTo>
                <a:lnTo>
                  <a:pt x="0" y="28752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23794" y="2565654"/>
            <a:ext cx="181610" cy="1080135"/>
          </a:xfrm>
          <a:custGeom>
            <a:avLst/>
            <a:gdLst/>
            <a:ahLst/>
            <a:cxnLst/>
            <a:rect l="l" t="t" r="r" b="b"/>
            <a:pathLst>
              <a:path w="181610" h="1080135">
                <a:moveTo>
                  <a:pt x="0" y="1080135"/>
                </a:moveTo>
                <a:lnTo>
                  <a:pt x="18122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58946" y="782573"/>
            <a:ext cx="1278255" cy="1014730"/>
          </a:xfrm>
          <a:custGeom>
            <a:avLst/>
            <a:gdLst/>
            <a:ahLst/>
            <a:cxnLst/>
            <a:rect l="l" t="t" r="r" b="b"/>
            <a:pathLst>
              <a:path w="1278254" h="1014730">
                <a:moveTo>
                  <a:pt x="1278127" y="1014476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547866" y="1693926"/>
            <a:ext cx="581660" cy="2167890"/>
          </a:xfrm>
          <a:custGeom>
            <a:avLst/>
            <a:gdLst/>
            <a:ahLst/>
            <a:cxnLst/>
            <a:rect l="l" t="t" r="r" b="b"/>
            <a:pathLst>
              <a:path w="581659" h="2167890">
                <a:moveTo>
                  <a:pt x="581151" y="216789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47866" y="4077461"/>
            <a:ext cx="581660" cy="1616075"/>
          </a:xfrm>
          <a:custGeom>
            <a:avLst/>
            <a:gdLst/>
            <a:ahLst/>
            <a:cxnLst/>
            <a:rect l="l" t="t" r="r" b="b"/>
            <a:pathLst>
              <a:path w="581659" h="1616075">
                <a:moveTo>
                  <a:pt x="0" y="1615808"/>
                </a:moveTo>
                <a:lnTo>
                  <a:pt x="58115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914904" y="476503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서울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35376" y="5358180"/>
            <a:ext cx="4826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돋움"/>
                <a:cs typeface="돋움"/>
              </a:rPr>
              <a:t>광주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35370" y="435419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대구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09313" y="1714322"/>
            <a:ext cx="4826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돋움"/>
                <a:cs typeface="돋움"/>
              </a:rPr>
              <a:t>원주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84878" y="507809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62269" y="495185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80301" y="2576829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11298" y="4327397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18175" y="295579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17821" y="1059941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30727" y="125437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45204" y="276161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59201" y="294627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66331" y="4773879"/>
            <a:ext cx="1403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72225" y="38229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69863" y="1072641"/>
            <a:ext cx="1063625" cy="542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35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강릉</a:t>
            </a:r>
            <a:endParaRPr sz="1800">
              <a:latin typeface="돋움"/>
              <a:cs typeface="돋움"/>
            </a:endParaRPr>
          </a:p>
          <a:p>
            <a:pPr marL="412750">
              <a:lnSpc>
                <a:spcPts val="2035"/>
              </a:lnSpc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36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22446" y="3125596"/>
            <a:ext cx="1498600" cy="1092835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652780">
              <a:lnSpc>
                <a:spcPct val="100000"/>
              </a:lnSpc>
              <a:spcBef>
                <a:spcPts val="105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baseline="18518" sz="2700">
                <a:latin typeface="Times New Roman"/>
                <a:cs typeface="Times New Roman"/>
              </a:rPr>
              <a:t>3</a:t>
            </a:r>
            <a:r>
              <a:rPr dirty="0" baseline="18518" sz="27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돋움"/>
                <a:cs typeface="돋움"/>
              </a:rPr>
              <a:t>대전</a:t>
            </a:r>
            <a:endParaRPr sz="1800">
              <a:latin typeface="돋움"/>
              <a:cs typeface="돋움"/>
            </a:endParaRPr>
          </a:p>
          <a:p>
            <a:pPr algn="r" marR="5080">
              <a:lnSpc>
                <a:spcPct val="100000"/>
              </a:lnSpc>
              <a:spcBef>
                <a:spcPts val="25"/>
              </a:spcBef>
            </a:pPr>
            <a:r>
              <a:rPr dirty="0" sz="1800" spc="-5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85848" y="1945132"/>
            <a:ext cx="885190" cy="68326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414655">
              <a:lnSpc>
                <a:spcPct val="100000"/>
              </a:lnSpc>
              <a:spcBef>
                <a:spcPts val="525"/>
              </a:spcBef>
            </a:pPr>
            <a:r>
              <a:rPr dirty="0" sz="1800">
                <a:latin typeface="돋움"/>
                <a:cs typeface="돋움"/>
              </a:rPr>
              <a:t>천안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79117" y="3597655"/>
            <a:ext cx="66230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705">
              <a:lnSpc>
                <a:spcPts val="2045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논산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ts val="2039"/>
              </a:lnSpc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92957" y="4860797"/>
            <a:ext cx="662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11673" y="4413884"/>
            <a:ext cx="662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248270" y="3546994"/>
            <a:ext cx="765810" cy="70612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15570">
              <a:lnSpc>
                <a:spcPct val="100000"/>
              </a:lnSpc>
              <a:spcBef>
                <a:spcPts val="615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36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800" spc="-5">
                <a:latin typeface="돋움"/>
                <a:cs typeface="돋움"/>
              </a:rPr>
              <a:t>포항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943350" y="469772"/>
            <a:ext cx="434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D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895469" y="1385138"/>
            <a:ext cx="10318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9940" algn="l"/>
              </a:tabLst>
            </a:pPr>
            <a:r>
              <a:rPr dirty="0" sz="1800" spc="-5">
                <a:latin typeface="Times New Roman"/>
                <a:cs typeface="Times New Roman"/>
              </a:rPr>
              <a:t>D</a:t>
            </a:r>
            <a:r>
              <a:rPr dirty="0" sz="1800" spc="-5">
                <a:latin typeface="Times New Roman"/>
                <a:cs typeface="Times New Roman"/>
              </a:rPr>
              <a:t> = 15	</a:t>
            </a:r>
            <a:r>
              <a:rPr dirty="0" sz="1800" spc="-5">
                <a:latin typeface="Times New Roman"/>
                <a:cs typeface="Times New Roman"/>
              </a:rPr>
              <a:t>21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566159" y="3313176"/>
            <a:ext cx="240791" cy="242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6704838" y="5350255"/>
            <a:ext cx="662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31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007352" y="3835908"/>
            <a:ext cx="242316" cy="2423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6804786" y="5707847"/>
            <a:ext cx="48260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0"/>
              </a:lnSpc>
            </a:pPr>
            <a:r>
              <a:rPr dirty="0" sz="1800">
                <a:latin typeface="돋움"/>
                <a:cs typeface="돋움"/>
              </a:rPr>
              <a:t>부산</a:t>
            </a:r>
            <a:endParaRPr sz="18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36342" y="1953005"/>
            <a:ext cx="1836420" cy="1057910"/>
          </a:xfrm>
          <a:custGeom>
            <a:avLst/>
            <a:gdLst/>
            <a:ahLst/>
            <a:cxnLst/>
            <a:rect l="l" t="t" r="r" b="b"/>
            <a:pathLst>
              <a:path w="1836420" h="1057910">
                <a:moveTo>
                  <a:pt x="1836166" y="0"/>
                </a:moveTo>
                <a:lnTo>
                  <a:pt x="0" y="1057529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0382" y="1951482"/>
            <a:ext cx="1829435" cy="1060450"/>
          </a:xfrm>
          <a:custGeom>
            <a:avLst/>
            <a:gdLst/>
            <a:ahLst/>
            <a:cxnLst/>
            <a:rect l="l" t="t" r="r" b="b"/>
            <a:pathLst>
              <a:path w="1829435" h="1060450">
                <a:moveTo>
                  <a:pt x="0" y="0"/>
                </a:moveTo>
                <a:lnTo>
                  <a:pt x="1829180" y="1059941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36342" y="3010661"/>
            <a:ext cx="1857375" cy="478155"/>
          </a:xfrm>
          <a:custGeom>
            <a:avLst/>
            <a:gdLst/>
            <a:ahLst/>
            <a:cxnLst/>
            <a:rect l="l" t="t" r="r" b="b"/>
            <a:pathLst>
              <a:path w="1857375" h="478154">
                <a:moveTo>
                  <a:pt x="1857247" y="478154"/>
                </a:moveTo>
                <a:lnTo>
                  <a:pt x="0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07814" y="3022854"/>
            <a:ext cx="1801495" cy="467359"/>
          </a:xfrm>
          <a:custGeom>
            <a:avLst/>
            <a:gdLst/>
            <a:ahLst/>
            <a:cxnLst/>
            <a:rect l="l" t="t" r="r" b="b"/>
            <a:pathLst>
              <a:path w="1801495" h="467360">
                <a:moveTo>
                  <a:pt x="1801240" y="0"/>
                </a:moveTo>
                <a:lnTo>
                  <a:pt x="0" y="466851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30245" y="3010661"/>
            <a:ext cx="799465" cy="1967230"/>
          </a:xfrm>
          <a:custGeom>
            <a:avLst/>
            <a:gdLst/>
            <a:ahLst/>
            <a:cxnLst/>
            <a:rect l="l" t="t" r="r" b="b"/>
            <a:pathLst>
              <a:path w="799464" h="1967229">
                <a:moveTo>
                  <a:pt x="799083" y="1966849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34917" y="4978146"/>
            <a:ext cx="2225675" cy="0"/>
          </a:xfrm>
          <a:custGeom>
            <a:avLst/>
            <a:gdLst/>
            <a:ahLst/>
            <a:cxnLst/>
            <a:rect l="l" t="t" r="r" b="b"/>
            <a:pathLst>
              <a:path w="2225675" h="0">
                <a:moveTo>
                  <a:pt x="2225294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61482" y="3010661"/>
            <a:ext cx="648335" cy="1962150"/>
          </a:xfrm>
          <a:custGeom>
            <a:avLst/>
            <a:gdLst/>
            <a:ahLst/>
            <a:cxnLst/>
            <a:rect l="l" t="t" r="r" b="b"/>
            <a:pathLst>
              <a:path w="648335" h="1962150">
                <a:moveTo>
                  <a:pt x="648080" y="0"/>
                </a:moveTo>
                <a:lnTo>
                  <a:pt x="0" y="196189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00194" y="3489197"/>
            <a:ext cx="1160145" cy="1493520"/>
          </a:xfrm>
          <a:custGeom>
            <a:avLst/>
            <a:gdLst/>
            <a:ahLst/>
            <a:cxnLst/>
            <a:rect l="l" t="t" r="r" b="b"/>
            <a:pathLst>
              <a:path w="1160145" h="1493520">
                <a:moveTo>
                  <a:pt x="1160144" y="149352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36342" y="3006089"/>
            <a:ext cx="3024505" cy="1967230"/>
          </a:xfrm>
          <a:custGeom>
            <a:avLst/>
            <a:gdLst/>
            <a:ahLst/>
            <a:cxnLst/>
            <a:rect l="l" t="t" r="r" b="b"/>
            <a:pathLst>
              <a:path w="3024504" h="1967229">
                <a:moveTo>
                  <a:pt x="3024378" y="1966849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86478" y="1953005"/>
            <a:ext cx="13970" cy="1536065"/>
          </a:xfrm>
          <a:custGeom>
            <a:avLst/>
            <a:gdLst/>
            <a:ahLst/>
            <a:cxnLst/>
            <a:rect l="l" t="t" r="r" b="b"/>
            <a:pathLst>
              <a:path w="13970" h="1536064">
                <a:moveTo>
                  <a:pt x="0" y="0"/>
                </a:moveTo>
                <a:lnTo>
                  <a:pt x="13970" y="1535684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64361" y="401777"/>
            <a:ext cx="641540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퀴즈</a:t>
            </a:r>
            <a:r>
              <a:rPr dirty="0" spc="-315"/>
              <a:t> </a:t>
            </a:r>
            <a:r>
              <a:rPr dirty="0">
                <a:latin typeface="Times New Roman"/>
                <a:cs typeface="Times New Roman"/>
              </a:rPr>
              <a:t>–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Dijkstra</a:t>
            </a:r>
            <a:r>
              <a:rPr dirty="0" spc="-5"/>
              <a:t>의</a:t>
            </a:r>
            <a:r>
              <a:rPr dirty="0" spc="-305"/>
              <a:t> </a:t>
            </a:r>
            <a:r>
              <a:rPr dirty="0" spc="-5"/>
              <a:t>최단</a:t>
            </a:r>
            <a:r>
              <a:rPr dirty="0" spc="-315"/>
              <a:t> </a:t>
            </a:r>
            <a:r>
              <a:rPr dirty="0" spc="-5"/>
              <a:t>경로</a:t>
            </a:r>
            <a:r>
              <a:rPr dirty="0" spc="-315"/>
              <a:t> </a:t>
            </a:r>
            <a:r>
              <a:rPr dirty="0" spc="-5"/>
              <a:t>적용</a:t>
            </a:r>
          </a:p>
        </p:txBody>
      </p:sp>
      <p:sp>
        <p:nvSpPr>
          <p:cNvPr id="13" name="object 13"/>
          <p:cNvSpPr/>
          <p:nvPr/>
        </p:nvSpPr>
        <p:spPr>
          <a:xfrm>
            <a:off x="4321302" y="1701545"/>
            <a:ext cx="502920" cy="504825"/>
          </a:xfrm>
          <a:custGeom>
            <a:avLst/>
            <a:gdLst/>
            <a:ahLst/>
            <a:cxnLst/>
            <a:rect l="l" t="t" r="r" b="b"/>
            <a:pathLst>
              <a:path w="502920" h="504825">
                <a:moveTo>
                  <a:pt x="251460" y="0"/>
                </a:moveTo>
                <a:lnTo>
                  <a:pt x="206243" y="4062"/>
                </a:lnTo>
                <a:lnTo>
                  <a:pt x="163693" y="15777"/>
                </a:lnTo>
                <a:lnTo>
                  <a:pt x="124516" y="34431"/>
                </a:lnTo>
                <a:lnTo>
                  <a:pt x="89422" y="59312"/>
                </a:lnTo>
                <a:lnTo>
                  <a:pt x="59120" y="89710"/>
                </a:lnTo>
                <a:lnTo>
                  <a:pt x="34318" y="124911"/>
                </a:lnTo>
                <a:lnTo>
                  <a:pt x="15725" y="164205"/>
                </a:lnTo>
                <a:lnTo>
                  <a:pt x="4049" y="206879"/>
                </a:lnTo>
                <a:lnTo>
                  <a:pt x="0" y="252221"/>
                </a:lnTo>
                <a:lnTo>
                  <a:pt x="4049" y="297564"/>
                </a:lnTo>
                <a:lnTo>
                  <a:pt x="15725" y="340238"/>
                </a:lnTo>
                <a:lnTo>
                  <a:pt x="34318" y="379532"/>
                </a:lnTo>
                <a:lnTo>
                  <a:pt x="59120" y="414733"/>
                </a:lnTo>
                <a:lnTo>
                  <a:pt x="89422" y="445131"/>
                </a:lnTo>
                <a:lnTo>
                  <a:pt x="124516" y="470012"/>
                </a:lnTo>
                <a:lnTo>
                  <a:pt x="163693" y="488666"/>
                </a:lnTo>
                <a:lnTo>
                  <a:pt x="206243" y="500381"/>
                </a:lnTo>
                <a:lnTo>
                  <a:pt x="251460" y="504443"/>
                </a:lnTo>
                <a:lnTo>
                  <a:pt x="296676" y="500381"/>
                </a:lnTo>
                <a:lnTo>
                  <a:pt x="339226" y="488666"/>
                </a:lnTo>
                <a:lnTo>
                  <a:pt x="378403" y="470012"/>
                </a:lnTo>
                <a:lnTo>
                  <a:pt x="413497" y="445131"/>
                </a:lnTo>
                <a:lnTo>
                  <a:pt x="443799" y="414733"/>
                </a:lnTo>
                <a:lnTo>
                  <a:pt x="468601" y="379532"/>
                </a:lnTo>
                <a:lnTo>
                  <a:pt x="487194" y="340238"/>
                </a:lnTo>
                <a:lnTo>
                  <a:pt x="498870" y="297564"/>
                </a:lnTo>
                <a:lnTo>
                  <a:pt x="502920" y="252221"/>
                </a:lnTo>
                <a:lnTo>
                  <a:pt x="498870" y="206879"/>
                </a:lnTo>
                <a:lnTo>
                  <a:pt x="487194" y="164205"/>
                </a:lnTo>
                <a:lnTo>
                  <a:pt x="468601" y="124911"/>
                </a:lnTo>
                <a:lnTo>
                  <a:pt x="443799" y="89710"/>
                </a:lnTo>
                <a:lnTo>
                  <a:pt x="413497" y="59312"/>
                </a:lnTo>
                <a:lnTo>
                  <a:pt x="378403" y="34431"/>
                </a:lnTo>
                <a:lnTo>
                  <a:pt x="339226" y="15777"/>
                </a:lnTo>
                <a:lnTo>
                  <a:pt x="296676" y="4062"/>
                </a:lnTo>
                <a:lnTo>
                  <a:pt x="251460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21302" y="1701545"/>
            <a:ext cx="502920" cy="504825"/>
          </a:xfrm>
          <a:custGeom>
            <a:avLst/>
            <a:gdLst/>
            <a:ahLst/>
            <a:cxnLst/>
            <a:rect l="l" t="t" r="r" b="b"/>
            <a:pathLst>
              <a:path w="502920" h="504825">
                <a:moveTo>
                  <a:pt x="0" y="252221"/>
                </a:moveTo>
                <a:lnTo>
                  <a:pt x="4049" y="206879"/>
                </a:lnTo>
                <a:lnTo>
                  <a:pt x="15725" y="164205"/>
                </a:lnTo>
                <a:lnTo>
                  <a:pt x="34318" y="124911"/>
                </a:lnTo>
                <a:lnTo>
                  <a:pt x="59120" y="89710"/>
                </a:lnTo>
                <a:lnTo>
                  <a:pt x="89422" y="59312"/>
                </a:lnTo>
                <a:lnTo>
                  <a:pt x="124516" y="34431"/>
                </a:lnTo>
                <a:lnTo>
                  <a:pt x="163693" y="15777"/>
                </a:lnTo>
                <a:lnTo>
                  <a:pt x="206243" y="4062"/>
                </a:lnTo>
                <a:lnTo>
                  <a:pt x="251460" y="0"/>
                </a:lnTo>
                <a:lnTo>
                  <a:pt x="296676" y="4062"/>
                </a:lnTo>
                <a:lnTo>
                  <a:pt x="339226" y="15777"/>
                </a:lnTo>
                <a:lnTo>
                  <a:pt x="378403" y="34431"/>
                </a:lnTo>
                <a:lnTo>
                  <a:pt x="413497" y="59312"/>
                </a:lnTo>
                <a:lnTo>
                  <a:pt x="443799" y="89710"/>
                </a:lnTo>
                <a:lnTo>
                  <a:pt x="468601" y="124911"/>
                </a:lnTo>
                <a:lnTo>
                  <a:pt x="487194" y="164205"/>
                </a:lnTo>
                <a:lnTo>
                  <a:pt x="498870" y="206879"/>
                </a:lnTo>
                <a:lnTo>
                  <a:pt x="502920" y="252221"/>
                </a:lnTo>
                <a:lnTo>
                  <a:pt x="498870" y="297564"/>
                </a:lnTo>
                <a:lnTo>
                  <a:pt x="487194" y="340238"/>
                </a:lnTo>
                <a:lnTo>
                  <a:pt x="468601" y="379532"/>
                </a:lnTo>
                <a:lnTo>
                  <a:pt x="443799" y="414733"/>
                </a:lnTo>
                <a:lnTo>
                  <a:pt x="413497" y="445131"/>
                </a:lnTo>
                <a:lnTo>
                  <a:pt x="378403" y="470012"/>
                </a:lnTo>
                <a:lnTo>
                  <a:pt x="339226" y="488666"/>
                </a:lnTo>
                <a:lnTo>
                  <a:pt x="296676" y="500381"/>
                </a:lnTo>
                <a:lnTo>
                  <a:pt x="251460" y="504443"/>
                </a:lnTo>
                <a:lnTo>
                  <a:pt x="206243" y="500381"/>
                </a:lnTo>
                <a:lnTo>
                  <a:pt x="163693" y="488666"/>
                </a:lnTo>
                <a:lnTo>
                  <a:pt x="124516" y="470012"/>
                </a:lnTo>
                <a:lnTo>
                  <a:pt x="89422" y="445131"/>
                </a:lnTo>
                <a:lnTo>
                  <a:pt x="59120" y="414733"/>
                </a:lnTo>
                <a:lnTo>
                  <a:pt x="34318" y="379532"/>
                </a:lnTo>
                <a:lnTo>
                  <a:pt x="15725" y="340238"/>
                </a:lnTo>
                <a:lnTo>
                  <a:pt x="4049" y="297564"/>
                </a:lnTo>
                <a:lnTo>
                  <a:pt x="0" y="25222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478273" y="1795348"/>
            <a:ext cx="1911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84882" y="2759201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252222" y="0"/>
                </a:moveTo>
                <a:lnTo>
                  <a:pt x="206879" y="4062"/>
                </a:lnTo>
                <a:lnTo>
                  <a:pt x="164205" y="15777"/>
                </a:lnTo>
                <a:lnTo>
                  <a:pt x="124911" y="34431"/>
                </a:lnTo>
                <a:lnTo>
                  <a:pt x="89710" y="59312"/>
                </a:lnTo>
                <a:lnTo>
                  <a:pt x="59312" y="89710"/>
                </a:lnTo>
                <a:lnTo>
                  <a:pt x="34431" y="124911"/>
                </a:lnTo>
                <a:lnTo>
                  <a:pt x="15777" y="164205"/>
                </a:lnTo>
                <a:lnTo>
                  <a:pt x="4062" y="206879"/>
                </a:lnTo>
                <a:lnTo>
                  <a:pt x="0" y="252222"/>
                </a:lnTo>
                <a:lnTo>
                  <a:pt x="4062" y="297564"/>
                </a:lnTo>
                <a:lnTo>
                  <a:pt x="15777" y="340238"/>
                </a:lnTo>
                <a:lnTo>
                  <a:pt x="34431" y="379532"/>
                </a:lnTo>
                <a:lnTo>
                  <a:pt x="59312" y="414733"/>
                </a:lnTo>
                <a:lnTo>
                  <a:pt x="89710" y="445131"/>
                </a:lnTo>
                <a:lnTo>
                  <a:pt x="124911" y="470012"/>
                </a:lnTo>
                <a:lnTo>
                  <a:pt x="164205" y="488666"/>
                </a:lnTo>
                <a:lnTo>
                  <a:pt x="206879" y="500381"/>
                </a:lnTo>
                <a:lnTo>
                  <a:pt x="252222" y="504444"/>
                </a:lnTo>
                <a:lnTo>
                  <a:pt x="297564" y="500381"/>
                </a:lnTo>
                <a:lnTo>
                  <a:pt x="340238" y="488666"/>
                </a:lnTo>
                <a:lnTo>
                  <a:pt x="379532" y="470012"/>
                </a:lnTo>
                <a:lnTo>
                  <a:pt x="414733" y="445131"/>
                </a:lnTo>
                <a:lnTo>
                  <a:pt x="445131" y="414733"/>
                </a:lnTo>
                <a:lnTo>
                  <a:pt x="470012" y="379532"/>
                </a:lnTo>
                <a:lnTo>
                  <a:pt x="488666" y="340238"/>
                </a:lnTo>
                <a:lnTo>
                  <a:pt x="500381" y="297564"/>
                </a:lnTo>
                <a:lnTo>
                  <a:pt x="504444" y="252222"/>
                </a:lnTo>
                <a:lnTo>
                  <a:pt x="500381" y="206879"/>
                </a:lnTo>
                <a:lnTo>
                  <a:pt x="488666" y="164205"/>
                </a:lnTo>
                <a:lnTo>
                  <a:pt x="470012" y="124911"/>
                </a:lnTo>
                <a:lnTo>
                  <a:pt x="445131" y="89710"/>
                </a:lnTo>
                <a:lnTo>
                  <a:pt x="414733" y="59312"/>
                </a:lnTo>
                <a:lnTo>
                  <a:pt x="379532" y="34431"/>
                </a:lnTo>
                <a:lnTo>
                  <a:pt x="340238" y="15777"/>
                </a:lnTo>
                <a:lnTo>
                  <a:pt x="297564" y="4062"/>
                </a:lnTo>
                <a:lnTo>
                  <a:pt x="25222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84882" y="2759201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0" y="252222"/>
                </a:moveTo>
                <a:lnTo>
                  <a:pt x="4062" y="206879"/>
                </a:lnTo>
                <a:lnTo>
                  <a:pt x="15777" y="164205"/>
                </a:lnTo>
                <a:lnTo>
                  <a:pt x="34431" y="124911"/>
                </a:lnTo>
                <a:lnTo>
                  <a:pt x="59312" y="89710"/>
                </a:lnTo>
                <a:lnTo>
                  <a:pt x="89710" y="59312"/>
                </a:lnTo>
                <a:lnTo>
                  <a:pt x="124911" y="34431"/>
                </a:lnTo>
                <a:lnTo>
                  <a:pt x="164205" y="15777"/>
                </a:lnTo>
                <a:lnTo>
                  <a:pt x="206879" y="4062"/>
                </a:lnTo>
                <a:lnTo>
                  <a:pt x="252222" y="0"/>
                </a:lnTo>
                <a:lnTo>
                  <a:pt x="297564" y="4062"/>
                </a:lnTo>
                <a:lnTo>
                  <a:pt x="340238" y="15777"/>
                </a:lnTo>
                <a:lnTo>
                  <a:pt x="379532" y="34431"/>
                </a:lnTo>
                <a:lnTo>
                  <a:pt x="414733" y="59312"/>
                </a:lnTo>
                <a:lnTo>
                  <a:pt x="445131" y="89710"/>
                </a:lnTo>
                <a:lnTo>
                  <a:pt x="470012" y="124911"/>
                </a:lnTo>
                <a:lnTo>
                  <a:pt x="488666" y="164205"/>
                </a:lnTo>
                <a:lnTo>
                  <a:pt x="500381" y="206879"/>
                </a:lnTo>
                <a:lnTo>
                  <a:pt x="504444" y="252222"/>
                </a:lnTo>
                <a:lnTo>
                  <a:pt x="500381" y="297564"/>
                </a:lnTo>
                <a:lnTo>
                  <a:pt x="488666" y="340238"/>
                </a:lnTo>
                <a:lnTo>
                  <a:pt x="470012" y="379532"/>
                </a:lnTo>
                <a:lnTo>
                  <a:pt x="445131" y="414733"/>
                </a:lnTo>
                <a:lnTo>
                  <a:pt x="414733" y="445131"/>
                </a:lnTo>
                <a:lnTo>
                  <a:pt x="379532" y="470012"/>
                </a:lnTo>
                <a:lnTo>
                  <a:pt x="340238" y="488666"/>
                </a:lnTo>
                <a:lnTo>
                  <a:pt x="297564" y="500381"/>
                </a:lnTo>
                <a:lnTo>
                  <a:pt x="252222" y="504444"/>
                </a:lnTo>
                <a:lnTo>
                  <a:pt x="206879" y="500381"/>
                </a:lnTo>
                <a:lnTo>
                  <a:pt x="164205" y="488666"/>
                </a:lnTo>
                <a:lnTo>
                  <a:pt x="124911" y="470012"/>
                </a:lnTo>
                <a:lnTo>
                  <a:pt x="89710" y="445131"/>
                </a:lnTo>
                <a:lnTo>
                  <a:pt x="59312" y="414733"/>
                </a:lnTo>
                <a:lnTo>
                  <a:pt x="34431" y="379532"/>
                </a:lnTo>
                <a:lnTo>
                  <a:pt x="15777" y="340238"/>
                </a:lnTo>
                <a:lnTo>
                  <a:pt x="4062" y="297564"/>
                </a:lnTo>
                <a:lnTo>
                  <a:pt x="0" y="25222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647569" y="2853690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48734" y="3237738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252221" y="0"/>
                </a:moveTo>
                <a:lnTo>
                  <a:pt x="206879" y="4049"/>
                </a:lnTo>
                <a:lnTo>
                  <a:pt x="164205" y="15725"/>
                </a:lnTo>
                <a:lnTo>
                  <a:pt x="124911" y="34318"/>
                </a:lnTo>
                <a:lnTo>
                  <a:pt x="89710" y="59120"/>
                </a:lnTo>
                <a:lnTo>
                  <a:pt x="59312" y="89422"/>
                </a:lnTo>
                <a:lnTo>
                  <a:pt x="34431" y="124516"/>
                </a:lnTo>
                <a:lnTo>
                  <a:pt x="15777" y="163693"/>
                </a:lnTo>
                <a:lnTo>
                  <a:pt x="4062" y="206243"/>
                </a:lnTo>
                <a:lnTo>
                  <a:pt x="0" y="251460"/>
                </a:lnTo>
                <a:lnTo>
                  <a:pt x="4062" y="296676"/>
                </a:lnTo>
                <a:lnTo>
                  <a:pt x="15777" y="339226"/>
                </a:lnTo>
                <a:lnTo>
                  <a:pt x="34431" y="378403"/>
                </a:lnTo>
                <a:lnTo>
                  <a:pt x="59312" y="413497"/>
                </a:lnTo>
                <a:lnTo>
                  <a:pt x="89710" y="443799"/>
                </a:lnTo>
                <a:lnTo>
                  <a:pt x="124911" y="468601"/>
                </a:lnTo>
                <a:lnTo>
                  <a:pt x="164205" y="487194"/>
                </a:lnTo>
                <a:lnTo>
                  <a:pt x="206879" y="498870"/>
                </a:lnTo>
                <a:lnTo>
                  <a:pt x="252221" y="502919"/>
                </a:lnTo>
                <a:lnTo>
                  <a:pt x="297564" y="498870"/>
                </a:lnTo>
                <a:lnTo>
                  <a:pt x="340238" y="487194"/>
                </a:lnTo>
                <a:lnTo>
                  <a:pt x="379532" y="468601"/>
                </a:lnTo>
                <a:lnTo>
                  <a:pt x="414733" y="443799"/>
                </a:lnTo>
                <a:lnTo>
                  <a:pt x="445131" y="413497"/>
                </a:lnTo>
                <a:lnTo>
                  <a:pt x="470012" y="378403"/>
                </a:lnTo>
                <a:lnTo>
                  <a:pt x="488666" y="339226"/>
                </a:lnTo>
                <a:lnTo>
                  <a:pt x="500381" y="296676"/>
                </a:lnTo>
                <a:lnTo>
                  <a:pt x="504443" y="251460"/>
                </a:lnTo>
                <a:lnTo>
                  <a:pt x="500381" y="206243"/>
                </a:lnTo>
                <a:lnTo>
                  <a:pt x="488666" y="163693"/>
                </a:lnTo>
                <a:lnTo>
                  <a:pt x="470012" y="124516"/>
                </a:lnTo>
                <a:lnTo>
                  <a:pt x="445131" y="89422"/>
                </a:lnTo>
                <a:lnTo>
                  <a:pt x="414733" y="59120"/>
                </a:lnTo>
                <a:lnTo>
                  <a:pt x="379532" y="34318"/>
                </a:lnTo>
                <a:lnTo>
                  <a:pt x="340238" y="15725"/>
                </a:lnTo>
                <a:lnTo>
                  <a:pt x="297564" y="4049"/>
                </a:lnTo>
                <a:lnTo>
                  <a:pt x="25222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348734" y="3237738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0" y="251460"/>
                </a:moveTo>
                <a:lnTo>
                  <a:pt x="4062" y="206243"/>
                </a:lnTo>
                <a:lnTo>
                  <a:pt x="15777" y="163693"/>
                </a:lnTo>
                <a:lnTo>
                  <a:pt x="34431" y="124516"/>
                </a:lnTo>
                <a:lnTo>
                  <a:pt x="59312" y="89422"/>
                </a:lnTo>
                <a:lnTo>
                  <a:pt x="89710" y="59120"/>
                </a:lnTo>
                <a:lnTo>
                  <a:pt x="124911" y="34318"/>
                </a:lnTo>
                <a:lnTo>
                  <a:pt x="164205" y="15725"/>
                </a:lnTo>
                <a:lnTo>
                  <a:pt x="206879" y="4049"/>
                </a:lnTo>
                <a:lnTo>
                  <a:pt x="252221" y="0"/>
                </a:lnTo>
                <a:lnTo>
                  <a:pt x="297564" y="4049"/>
                </a:lnTo>
                <a:lnTo>
                  <a:pt x="340238" y="15725"/>
                </a:lnTo>
                <a:lnTo>
                  <a:pt x="379532" y="34318"/>
                </a:lnTo>
                <a:lnTo>
                  <a:pt x="414733" y="59120"/>
                </a:lnTo>
                <a:lnTo>
                  <a:pt x="445131" y="89422"/>
                </a:lnTo>
                <a:lnTo>
                  <a:pt x="470012" y="124516"/>
                </a:lnTo>
                <a:lnTo>
                  <a:pt x="488666" y="163693"/>
                </a:lnTo>
                <a:lnTo>
                  <a:pt x="500381" y="206243"/>
                </a:lnTo>
                <a:lnTo>
                  <a:pt x="504443" y="251460"/>
                </a:lnTo>
                <a:lnTo>
                  <a:pt x="500381" y="296676"/>
                </a:lnTo>
                <a:lnTo>
                  <a:pt x="488666" y="339226"/>
                </a:lnTo>
                <a:lnTo>
                  <a:pt x="470012" y="378403"/>
                </a:lnTo>
                <a:lnTo>
                  <a:pt x="445131" y="413497"/>
                </a:lnTo>
                <a:lnTo>
                  <a:pt x="414733" y="443799"/>
                </a:lnTo>
                <a:lnTo>
                  <a:pt x="379532" y="468601"/>
                </a:lnTo>
                <a:lnTo>
                  <a:pt x="340238" y="487194"/>
                </a:lnTo>
                <a:lnTo>
                  <a:pt x="297564" y="498870"/>
                </a:lnTo>
                <a:lnTo>
                  <a:pt x="252221" y="502919"/>
                </a:lnTo>
                <a:lnTo>
                  <a:pt x="206879" y="498870"/>
                </a:lnTo>
                <a:lnTo>
                  <a:pt x="164205" y="487194"/>
                </a:lnTo>
                <a:lnTo>
                  <a:pt x="124911" y="468601"/>
                </a:lnTo>
                <a:lnTo>
                  <a:pt x="89710" y="443799"/>
                </a:lnTo>
                <a:lnTo>
                  <a:pt x="59312" y="413497"/>
                </a:lnTo>
                <a:lnTo>
                  <a:pt x="34431" y="378403"/>
                </a:lnTo>
                <a:lnTo>
                  <a:pt x="15777" y="339226"/>
                </a:lnTo>
                <a:lnTo>
                  <a:pt x="4062" y="296676"/>
                </a:lnTo>
                <a:lnTo>
                  <a:pt x="0" y="25146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512309" y="3331845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56197" y="2733294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252222" y="0"/>
                </a:moveTo>
                <a:lnTo>
                  <a:pt x="206879" y="4062"/>
                </a:lnTo>
                <a:lnTo>
                  <a:pt x="164205" y="15777"/>
                </a:lnTo>
                <a:lnTo>
                  <a:pt x="124911" y="34431"/>
                </a:lnTo>
                <a:lnTo>
                  <a:pt x="89710" y="59312"/>
                </a:lnTo>
                <a:lnTo>
                  <a:pt x="59312" y="89710"/>
                </a:lnTo>
                <a:lnTo>
                  <a:pt x="34431" y="124911"/>
                </a:lnTo>
                <a:lnTo>
                  <a:pt x="15777" y="164205"/>
                </a:lnTo>
                <a:lnTo>
                  <a:pt x="4062" y="206879"/>
                </a:lnTo>
                <a:lnTo>
                  <a:pt x="0" y="252221"/>
                </a:lnTo>
                <a:lnTo>
                  <a:pt x="4062" y="297564"/>
                </a:lnTo>
                <a:lnTo>
                  <a:pt x="15777" y="340238"/>
                </a:lnTo>
                <a:lnTo>
                  <a:pt x="34431" y="379532"/>
                </a:lnTo>
                <a:lnTo>
                  <a:pt x="59312" y="414733"/>
                </a:lnTo>
                <a:lnTo>
                  <a:pt x="89710" y="445131"/>
                </a:lnTo>
                <a:lnTo>
                  <a:pt x="124911" y="470012"/>
                </a:lnTo>
                <a:lnTo>
                  <a:pt x="164205" y="488666"/>
                </a:lnTo>
                <a:lnTo>
                  <a:pt x="206879" y="500381"/>
                </a:lnTo>
                <a:lnTo>
                  <a:pt x="252222" y="504443"/>
                </a:lnTo>
                <a:lnTo>
                  <a:pt x="297564" y="500381"/>
                </a:lnTo>
                <a:lnTo>
                  <a:pt x="340238" y="488666"/>
                </a:lnTo>
                <a:lnTo>
                  <a:pt x="379532" y="470012"/>
                </a:lnTo>
                <a:lnTo>
                  <a:pt x="414733" y="445131"/>
                </a:lnTo>
                <a:lnTo>
                  <a:pt x="445131" y="414733"/>
                </a:lnTo>
                <a:lnTo>
                  <a:pt x="470012" y="379532"/>
                </a:lnTo>
                <a:lnTo>
                  <a:pt x="488666" y="340238"/>
                </a:lnTo>
                <a:lnTo>
                  <a:pt x="500381" y="297564"/>
                </a:lnTo>
                <a:lnTo>
                  <a:pt x="504444" y="252221"/>
                </a:lnTo>
                <a:lnTo>
                  <a:pt x="500381" y="206879"/>
                </a:lnTo>
                <a:lnTo>
                  <a:pt x="488666" y="164205"/>
                </a:lnTo>
                <a:lnTo>
                  <a:pt x="470012" y="124911"/>
                </a:lnTo>
                <a:lnTo>
                  <a:pt x="445131" y="89710"/>
                </a:lnTo>
                <a:lnTo>
                  <a:pt x="414733" y="59312"/>
                </a:lnTo>
                <a:lnTo>
                  <a:pt x="379532" y="34431"/>
                </a:lnTo>
                <a:lnTo>
                  <a:pt x="340238" y="15777"/>
                </a:lnTo>
                <a:lnTo>
                  <a:pt x="297564" y="4062"/>
                </a:lnTo>
                <a:lnTo>
                  <a:pt x="25222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156197" y="2733294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0" y="252221"/>
                </a:moveTo>
                <a:lnTo>
                  <a:pt x="4062" y="206879"/>
                </a:lnTo>
                <a:lnTo>
                  <a:pt x="15777" y="164205"/>
                </a:lnTo>
                <a:lnTo>
                  <a:pt x="34431" y="124911"/>
                </a:lnTo>
                <a:lnTo>
                  <a:pt x="59312" y="89710"/>
                </a:lnTo>
                <a:lnTo>
                  <a:pt x="89710" y="59312"/>
                </a:lnTo>
                <a:lnTo>
                  <a:pt x="124911" y="34431"/>
                </a:lnTo>
                <a:lnTo>
                  <a:pt x="164205" y="15777"/>
                </a:lnTo>
                <a:lnTo>
                  <a:pt x="206879" y="4062"/>
                </a:lnTo>
                <a:lnTo>
                  <a:pt x="252222" y="0"/>
                </a:lnTo>
                <a:lnTo>
                  <a:pt x="297564" y="4062"/>
                </a:lnTo>
                <a:lnTo>
                  <a:pt x="340238" y="15777"/>
                </a:lnTo>
                <a:lnTo>
                  <a:pt x="379532" y="34431"/>
                </a:lnTo>
                <a:lnTo>
                  <a:pt x="414733" y="59312"/>
                </a:lnTo>
                <a:lnTo>
                  <a:pt x="445131" y="89710"/>
                </a:lnTo>
                <a:lnTo>
                  <a:pt x="470012" y="124911"/>
                </a:lnTo>
                <a:lnTo>
                  <a:pt x="488666" y="164205"/>
                </a:lnTo>
                <a:lnTo>
                  <a:pt x="500381" y="206879"/>
                </a:lnTo>
                <a:lnTo>
                  <a:pt x="504444" y="252221"/>
                </a:lnTo>
                <a:lnTo>
                  <a:pt x="500381" y="297564"/>
                </a:lnTo>
                <a:lnTo>
                  <a:pt x="488666" y="340238"/>
                </a:lnTo>
                <a:lnTo>
                  <a:pt x="470012" y="379532"/>
                </a:lnTo>
                <a:lnTo>
                  <a:pt x="445131" y="414733"/>
                </a:lnTo>
                <a:lnTo>
                  <a:pt x="414733" y="445131"/>
                </a:lnTo>
                <a:lnTo>
                  <a:pt x="379532" y="470012"/>
                </a:lnTo>
                <a:lnTo>
                  <a:pt x="340238" y="488666"/>
                </a:lnTo>
                <a:lnTo>
                  <a:pt x="297564" y="500381"/>
                </a:lnTo>
                <a:lnTo>
                  <a:pt x="252222" y="504443"/>
                </a:lnTo>
                <a:lnTo>
                  <a:pt x="206879" y="500381"/>
                </a:lnTo>
                <a:lnTo>
                  <a:pt x="164205" y="488666"/>
                </a:lnTo>
                <a:lnTo>
                  <a:pt x="124911" y="470012"/>
                </a:lnTo>
                <a:lnTo>
                  <a:pt x="89710" y="445131"/>
                </a:lnTo>
                <a:lnTo>
                  <a:pt x="59312" y="414733"/>
                </a:lnTo>
                <a:lnTo>
                  <a:pt x="34431" y="379532"/>
                </a:lnTo>
                <a:lnTo>
                  <a:pt x="15777" y="340238"/>
                </a:lnTo>
                <a:lnTo>
                  <a:pt x="4062" y="297564"/>
                </a:lnTo>
                <a:lnTo>
                  <a:pt x="0" y="25222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314694" y="2827782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277361" y="4725161"/>
            <a:ext cx="502920" cy="504825"/>
          </a:xfrm>
          <a:custGeom>
            <a:avLst/>
            <a:gdLst/>
            <a:ahLst/>
            <a:cxnLst/>
            <a:rect l="l" t="t" r="r" b="b"/>
            <a:pathLst>
              <a:path w="502920" h="504825">
                <a:moveTo>
                  <a:pt x="251460" y="0"/>
                </a:moveTo>
                <a:lnTo>
                  <a:pt x="206243" y="4062"/>
                </a:lnTo>
                <a:lnTo>
                  <a:pt x="163693" y="15777"/>
                </a:lnTo>
                <a:lnTo>
                  <a:pt x="124516" y="34431"/>
                </a:lnTo>
                <a:lnTo>
                  <a:pt x="89422" y="59312"/>
                </a:lnTo>
                <a:lnTo>
                  <a:pt x="59120" y="89710"/>
                </a:lnTo>
                <a:lnTo>
                  <a:pt x="34318" y="124911"/>
                </a:lnTo>
                <a:lnTo>
                  <a:pt x="15725" y="164205"/>
                </a:lnTo>
                <a:lnTo>
                  <a:pt x="4049" y="206879"/>
                </a:lnTo>
                <a:lnTo>
                  <a:pt x="0" y="252221"/>
                </a:lnTo>
                <a:lnTo>
                  <a:pt x="4049" y="297564"/>
                </a:lnTo>
                <a:lnTo>
                  <a:pt x="15725" y="340238"/>
                </a:lnTo>
                <a:lnTo>
                  <a:pt x="34318" y="379532"/>
                </a:lnTo>
                <a:lnTo>
                  <a:pt x="59120" y="414733"/>
                </a:lnTo>
                <a:lnTo>
                  <a:pt x="89422" y="445131"/>
                </a:lnTo>
                <a:lnTo>
                  <a:pt x="124516" y="470012"/>
                </a:lnTo>
                <a:lnTo>
                  <a:pt x="163693" y="488666"/>
                </a:lnTo>
                <a:lnTo>
                  <a:pt x="206243" y="500381"/>
                </a:lnTo>
                <a:lnTo>
                  <a:pt x="251460" y="504444"/>
                </a:lnTo>
                <a:lnTo>
                  <a:pt x="296676" y="500381"/>
                </a:lnTo>
                <a:lnTo>
                  <a:pt x="339226" y="488666"/>
                </a:lnTo>
                <a:lnTo>
                  <a:pt x="378403" y="470012"/>
                </a:lnTo>
                <a:lnTo>
                  <a:pt x="413497" y="445131"/>
                </a:lnTo>
                <a:lnTo>
                  <a:pt x="443799" y="414733"/>
                </a:lnTo>
                <a:lnTo>
                  <a:pt x="468601" y="379532"/>
                </a:lnTo>
                <a:lnTo>
                  <a:pt x="487194" y="340238"/>
                </a:lnTo>
                <a:lnTo>
                  <a:pt x="498870" y="297564"/>
                </a:lnTo>
                <a:lnTo>
                  <a:pt x="502920" y="252221"/>
                </a:lnTo>
                <a:lnTo>
                  <a:pt x="498870" y="206879"/>
                </a:lnTo>
                <a:lnTo>
                  <a:pt x="487194" y="164205"/>
                </a:lnTo>
                <a:lnTo>
                  <a:pt x="468601" y="124911"/>
                </a:lnTo>
                <a:lnTo>
                  <a:pt x="443799" y="89710"/>
                </a:lnTo>
                <a:lnTo>
                  <a:pt x="413497" y="59312"/>
                </a:lnTo>
                <a:lnTo>
                  <a:pt x="378403" y="34431"/>
                </a:lnTo>
                <a:lnTo>
                  <a:pt x="339226" y="15777"/>
                </a:lnTo>
                <a:lnTo>
                  <a:pt x="296676" y="4062"/>
                </a:lnTo>
                <a:lnTo>
                  <a:pt x="25146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77361" y="4725161"/>
            <a:ext cx="502920" cy="504825"/>
          </a:xfrm>
          <a:custGeom>
            <a:avLst/>
            <a:gdLst/>
            <a:ahLst/>
            <a:cxnLst/>
            <a:rect l="l" t="t" r="r" b="b"/>
            <a:pathLst>
              <a:path w="502920" h="504825">
                <a:moveTo>
                  <a:pt x="0" y="252221"/>
                </a:moveTo>
                <a:lnTo>
                  <a:pt x="4049" y="206879"/>
                </a:lnTo>
                <a:lnTo>
                  <a:pt x="15725" y="164205"/>
                </a:lnTo>
                <a:lnTo>
                  <a:pt x="34318" y="124911"/>
                </a:lnTo>
                <a:lnTo>
                  <a:pt x="59120" y="89710"/>
                </a:lnTo>
                <a:lnTo>
                  <a:pt x="89422" y="59312"/>
                </a:lnTo>
                <a:lnTo>
                  <a:pt x="124516" y="34431"/>
                </a:lnTo>
                <a:lnTo>
                  <a:pt x="163693" y="15777"/>
                </a:lnTo>
                <a:lnTo>
                  <a:pt x="206243" y="4062"/>
                </a:lnTo>
                <a:lnTo>
                  <a:pt x="251460" y="0"/>
                </a:lnTo>
                <a:lnTo>
                  <a:pt x="296676" y="4062"/>
                </a:lnTo>
                <a:lnTo>
                  <a:pt x="339226" y="15777"/>
                </a:lnTo>
                <a:lnTo>
                  <a:pt x="378403" y="34431"/>
                </a:lnTo>
                <a:lnTo>
                  <a:pt x="413497" y="59312"/>
                </a:lnTo>
                <a:lnTo>
                  <a:pt x="443799" y="89710"/>
                </a:lnTo>
                <a:lnTo>
                  <a:pt x="468601" y="124911"/>
                </a:lnTo>
                <a:lnTo>
                  <a:pt x="487194" y="164205"/>
                </a:lnTo>
                <a:lnTo>
                  <a:pt x="498870" y="206879"/>
                </a:lnTo>
                <a:lnTo>
                  <a:pt x="502920" y="252221"/>
                </a:lnTo>
                <a:lnTo>
                  <a:pt x="498870" y="297564"/>
                </a:lnTo>
                <a:lnTo>
                  <a:pt x="487194" y="340238"/>
                </a:lnTo>
                <a:lnTo>
                  <a:pt x="468601" y="379532"/>
                </a:lnTo>
                <a:lnTo>
                  <a:pt x="443799" y="414733"/>
                </a:lnTo>
                <a:lnTo>
                  <a:pt x="413497" y="445131"/>
                </a:lnTo>
                <a:lnTo>
                  <a:pt x="378403" y="470012"/>
                </a:lnTo>
                <a:lnTo>
                  <a:pt x="339226" y="488666"/>
                </a:lnTo>
                <a:lnTo>
                  <a:pt x="296676" y="500381"/>
                </a:lnTo>
                <a:lnTo>
                  <a:pt x="251460" y="504444"/>
                </a:lnTo>
                <a:lnTo>
                  <a:pt x="206243" y="500381"/>
                </a:lnTo>
                <a:lnTo>
                  <a:pt x="163693" y="488666"/>
                </a:lnTo>
                <a:lnTo>
                  <a:pt x="124516" y="470012"/>
                </a:lnTo>
                <a:lnTo>
                  <a:pt x="89422" y="445131"/>
                </a:lnTo>
                <a:lnTo>
                  <a:pt x="59120" y="414733"/>
                </a:lnTo>
                <a:lnTo>
                  <a:pt x="34318" y="379532"/>
                </a:lnTo>
                <a:lnTo>
                  <a:pt x="15725" y="340238"/>
                </a:lnTo>
                <a:lnTo>
                  <a:pt x="4049" y="297564"/>
                </a:lnTo>
                <a:lnTo>
                  <a:pt x="0" y="25222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446145" y="4820792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508497" y="4725161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252222" y="0"/>
                </a:moveTo>
                <a:lnTo>
                  <a:pt x="206879" y="4062"/>
                </a:lnTo>
                <a:lnTo>
                  <a:pt x="164205" y="15777"/>
                </a:lnTo>
                <a:lnTo>
                  <a:pt x="124911" y="34431"/>
                </a:lnTo>
                <a:lnTo>
                  <a:pt x="89710" y="59312"/>
                </a:lnTo>
                <a:lnTo>
                  <a:pt x="59312" y="89710"/>
                </a:lnTo>
                <a:lnTo>
                  <a:pt x="34431" y="124911"/>
                </a:lnTo>
                <a:lnTo>
                  <a:pt x="15777" y="164205"/>
                </a:lnTo>
                <a:lnTo>
                  <a:pt x="4062" y="206879"/>
                </a:lnTo>
                <a:lnTo>
                  <a:pt x="0" y="252221"/>
                </a:lnTo>
                <a:lnTo>
                  <a:pt x="4062" y="297564"/>
                </a:lnTo>
                <a:lnTo>
                  <a:pt x="15777" y="340238"/>
                </a:lnTo>
                <a:lnTo>
                  <a:pt x="34431" y="379532"/>
                </a:lnTo>
                <a:lnTo>
                  <a:pt x="59312" y="414733"/>
                </a:lnTo>
                <a:lnTo>
                  <a:pt x="89710" y="445131"/>
                </a:lnTo>
                <a:lnTo>
                  <a:pt x="124911" y="470012"/>
                </a:lnTo>
                <a:lnTo>
                  <a:pt x="164205" y="488666"/>
                </a:lnTo>
                <a:lnTo>
                  <a:pt x="206879" y="500381"/>
                </a:lnTo>
                <a:lnTo>
                  <a:pt x="252222" y="504444"/>
                </a:lnTo>
                <a:lnTo>
                  <a:pt x="297564" y="500381"/>
                </a:lnTo>
                <a:lnTo>
                  <a:pt x="340238" y="488666"/>
                </a:lnTo>
                <a:lnTo>
                  <a:pt x="379532" y="470012"/>
                </a:lnTo>
                <a:lnTo>
                  <a:pt x="414733" y="445131"/>
                </a:lnTo>
                <a:lnTo>
                  <a:pt x="445131" y="414733"/>
                </a:lnTo>
                <a:lnTo>
                  <a:pt x="470012" y="379532"/>
                </a:lnTo>
                <a:lnTo>
                  <a:pt x="488666" y="340238"/>
                </a:lnTo>
                <a:lnTo>
                  <a:pt x="500381" y="297564"/>
                </a:lnTo>
                <a:lnTo>
                  <a:pt x="504443" y="252221"/>
                </a:lnTo>
                <a:lnTo>
                  <a:pt x="500381" y="206879"/>
                </a:lnTo>
                <a:lnTo>
                  <a:pt x="488666" y="164205"/>
                </a:lnTo>
                <a:lnTo>
                  <a:pt x="470012" y="124911"/>
                </a:lnTo>
                <a:lnTo>
                  <a:pt x="445131" y="89710"/>
                </a:lnTo>
                <a:lnTo>
                  <a:pt x="414733" y="59312"/>
                </a:lnTo>
                <a:lnTo>
                  <a:pt x="379532" y="34431"/>
                </a:lnTo>
                <a:lnTo>
                  <a:pt x="340238" y="15777"/>
                </a:lnTo>
                <a:lnTo>
                  <a:pt x="297564" y="4062"/>
                </a:lnTo>
                <a:lnTo>
                  <a:pt x="25222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508497" y="4725161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0" y="252221"/>
                </a:moveTo>
                <a:lnTo>
                  <a:pt x="4062" y="206879"/>
                </a:lnTo>
                <a:lnTo>
                  <a:pt x="15777" y="164205"/>
                </a:lnTo>
                <a:lnTo>
                  <a:pt x="34431" y="124911"/>
                </a:lnTo>
                <a:lnTo>
                  <a:pt x="59312" y="89710"/>
                </a:lnTo>
                <a:lnTo>
                  <a:pt x="89710" y="59312"/>
                </a:lnTo>
                <a:lnTo>
                  <a:pt x="124911" y="34431"/>
                </a:lnTo>
                <a:lnTo>
                  <a:pt x="164205" y="15777"/>
                </a:lnTo>
                <a:lnTo>
                  <a:pt x="206879" y="4062"/>
                </a:lnTo>
                <a:lnTo>
                  <a:pt x="252222" y="0"/>
                </a:lnTo>
                <a:lnTo>
                  <a:pt x="297564" y="4062"/>
                </a:lnTo>
                <a:lnTo>
                  <a:pt x="340238" y="15777"/>
                </a:lnTo>
                <a:lnTo>
                  <a:pt x="379532" y="34431"/>
                </a:lnTo>
                <a:lnTo>
                  <a:pt x="414733" y="59312"/>
                </a:lnTo>
                <a:lnTo>
                  <a:pt x="445131" y="89710"/>
                </a:lnTo>
                <a:lnTo>
                  <a:pt x="470012" y="124911"/>
                </a:lnTo>
                <a:lnTo>
                  <a:pt x="488666" y="164205"/>
                </a:lnTo>
                <a:lnTo>
                  <a:pt x="500381" y="206879"/>
                </a:lnTo>
                <a:lnTo>
                  <a:pt x="504443" y="252221"/>
                </a:lnTo>
                <a:lnTo>
                  <a:pt x="500381" y="297564"/>
                </a:lnTo>
                <a:lnTo>
                  <a:pt x="488666" y="340238"/>
                </a:lnTo>
                <a:lnTo>
                  <a:pt x="470012" y="379532"/>
                </a:lnTo>
                <a:lnTo>
                  <a:pt x="445131" y="414733"/>
                </a:lnTo>
                <a:lnTo>
                  <a:pt x="414733" y="445131"/>
                </a:lnTo>
                <a:lnTo>
                  <a:pt x="379532" y="470012"/>
                </a:lnTo>
                <a:lnTo>
                  <a:pt x="340238" y="488666"/>
                </a:lnTo>
                <a:lnTo>
                  <a:pt x="297564" y="500381"/>
                </a:lnTo>
                <a:lnTo>
                  <a:pt x="252222" y="504444"/>
                </a:lnTo>
                <a:lnTo>
                  <a:pt x="206879" y="500381"/>
                </a:lnTo>
                <a:lnTo>
                  <a:pt x="164205" y="488666"/>
                </a:lnTo>
                <a:lnTo>
                  <a:pt x="124911" y="470012"/>
                </a:lnTo>
                <a:lnTo>
                  <a:pt x="89710" y="445131"/>
                </a:lnTo>
                <a:lnTo>
                  <a:pt x="59312" y="414733"/>
                </a:lnTo>
                <a:lnTo>
                  <a:pt x="34431" y="379532"/>
                </a:lnTo>
                <a:lnTo>
                  <a:pt x="15777" y="340238"/>
                </a:lnTo>
                <a:lnTo>
                  <a:pt x="4062" y="297564"/>
                </a:lnTo>
                <a:lnTo>
                  <a:pt x="0" y="25222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684646" y="4820792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31" name="object 31"/>
          <p:cNvSpPr txBox="1"/>
          <p:nvPr/>
        </p:nvSpPr>
        <p:spPr>
          <a:xfrm>
            <a:off x="3551682" y="220256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00496" y="2228469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91888" y="2602229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51834" y="3013964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79465" y="2979877"/>
            <a:ext cx="1403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34685" y="3965270"/>
            <a:ext cx="1403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43934" y="3965270"/>
            <a:ext cx="1403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23158" y="408927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41011" y="4998846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193663" y="390156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1085494" y="361569"/>
            <a:ext cx="6969759" cy="562356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b="0" spc="-25">
                <a:latin typeface="Times New Roman"/>
                <a:cs typeface="Times New Roman"/>
              </a:rPr>
              <a:t>Dijkstra’s </a:t>
            </a:r>
            <a:r>
              <a:rPr b="0" spc="-5">
                <a:latin typeface="Times New Roman"/>
                <a:cs typeface="Times New Roman"/>
              </a:rPr>
              <a:t>shortest </a:t>
            </a:r>
            <a:r>
              <a:rPr>
                <a:latin typeface="Times New Roman"/>
                <a:cs typeface="Times New Roman"/>
              </a:rPr>
              <a:t>path </a:t>
            </a:r>
            <a:r>
              <a:rPr b="0" spc="-5">
                <a:latin typeface="Times New Roman"/>
                <a:cs typeface="Times New Roman"/>
              </a:rPr>
              <a:t>Python </a:t>
            </a:r>
            <a:r>
              <a:rPr>
                <a:latin typeface="Times New Roman"/>
                <a:cs typeface="Times New Roman"/>
              </a:rPr>
              <a:t>code</a:t>
            </a:r>
            <a:r>
              <a:rPr b="0" spc="-6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412747"/>
            <a:ext cx="8229600" cy="4714240"/>
          </a:xfrm>
          <a:custGeom>
            <a:avLst/>
            <a:gdLst/>
            <a:rect l="l" t="t" r="r" b="b"/>
            <a:pathLst>
              <a:path w="8229600" h="4714240">
                <a:moveTo>
                  <a:pt x="0" y="4713732"/>
                </a:moveTo>
                <a:lnTo>
                  <a:pt x="8229600" y="4713732"/>
                </a:lnTo>
                <a:lnTo>
                  <a:pt x="8229600" y="0"/>
                </a:lnTo>
                <a:lnTo>
                  <a:pt x="0" y="0"/>
                </a:lnTo>
                <a:lnTo>
                  <a:pt x="0" y="471373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457200" y="1412747"/>
            <a:ext cx="8229600" cy="4714240"/>
          </a:xfrm>
          <a:custGeom>
            <a:avLst/>
            <a:gdLst/>
            <a:rect l="l" t="t" r="r" b="b"/>
            <a:pathLst>
              <a:path w="8229600" h="4714240">
                <a:moveTo>
                  <a:pt x="0" y="4713732"/>
                </a:moveTo>
                <a:lnTo>
                  <a:pt x="8229600" y="4713732"/>
                </a:lnTo>
                <a:lnTo>
                  <a:pt x="8229600" y="0"/>
                </a:lnTo>
                <a:lnTo>
                  <a:pt x="0" y="0"/>
                </a:lnTo>
                <a:lnTo>
                  <a:pt x="0" y="47137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535940" y="1342009"/>
            <a:ext cx="4395470" cy="1410716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105535" marR="278765">
              <a:lnSpc>
                <a:spcPct val="127800"/>
              </a:lnSpc>
              <a:spcBef>
                <a:spcPts val="100"/>
              </a:spcBef>
              <a:defRPr/>
            </a:pPr>
            <a:endParaRPr sz="1800" b="0" spc="-1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defRPr/>
            </a:pPr>
            <a:r>
              <a:rPr sz="1800" b="0" spc="-10">
                <a:latin typeface="Courier New"/>
                <a:cs typeface="Courier New"/>
              </a:rPr>
              <a:t>graph </a:t>
            </a:r>
            <a:r>
              <a:rPr sz="1800">
                <a:latin typeface="Courier New"/>
                <a:cs typeface="Courier New"/>
              </a:rPr>
              <a:t>=</a:t>
            </a:r>
            <a:r>
              <a:rPr sz="1800" b="0" spc="-30">
                <a:latin typeface="Courier New"/>
                <a:cs typeface="Courier New"/>
              </a:rPr>
              <a:t> </a:t>
            </a:r>
            <a:r>
              <a:rPr sz="1800" b="0" spc="-10">
                <a:latin typeface="Courier New"/>
                <a:cs typeface="Courier New"/>
              </a:rPr>
              <a:t>{…}</a:t>
            </a:r>
            <a:endParaRPr sz="1800" b="0" spc="-1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defRPr/>
            </a:pPr>
            <a:r>
              <a:rPr sz="1800" b="0" spc="-5">
                <a:latin typeface="Courier New"/>
                <a:cs typeface="Courier New"/>
              </a:rPr>
              <a:t>Adj </a:t>
            </a:r>
            <a:r>
              <a:rPr sz="1800">
                <a:latin typeface="Courier New"/>
                <a:cs typeface="Courier New"/>
              </a:rPr>
              <a:t>=</a:t>
            </a:r>
            <a:r>
              <a:rPr sz="1800" b="0" spc="-35">
                <a:latin typeface="Courier New"/>
                <a:cs typeface="Courier New"/>
              </a:rPr>
              <a:t> </a:t>
            </a:r>
            <a:r>
              <a:rPr sz="1800" b="0" spc="-10">
                <a:latin typeface="Courier New"/>
                <a:cs typeface="Courier New"/>
              </a:rPr>
              <a:t>setAdj(graph)</a:t>
            </a:r>
            <a:endParaRPr sz="1800" b="0" spc="-1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defRPr/>
            </a:pPr>
            <a:r>
              <a:rPr sz="1800" b="0" spc="-10">
                <a:latin typeface="Courier New"/>
                <a:cs typeface="Courier New"/>
              </a:rPr>
              <a:t>print(Dijkstra(graph, Adj,</a:t>
            </a:r>
            <a:r>
              <a:rPr sz="1800" b="0" spc="-60">
                <a:latin typeface="Courier New"/>
                <a:cs typeface="Courier New"/>
              </a:rPr>
              <a:t> </a:t>
            </a:r>
            <a:r>
              <a:rPr sz="1800" b="0" spc="-10">
                <a:latin typeface="Courier New"/>
                <a:cs typeface="Courier New"/>
              </a:rPr>
              <a:t>'A'))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341359" y="6448280"/>
            <a:ext cx="279400" cy="171594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25400">
              <a:lnSpc>
                <a:spcPts val="1410"/>
              </a:lnSpc>
              <a:defRPr/>
            </a:pPr>
            <a:fld id="{81D60167-4931-47E6-BA6A-407CBD079E47}" type="slidenum">
              <a:rPr lang="en-US"/>
              <a:pPr marL="25400">
                <a:lnSpc>
                  <a:spcPts val="1410"/>
                </a:lnSpc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응</a:t>
            </a:r>
            <a:r>
              <a:rPr dirty="0" spc="-395"/>
              <a:t> </a:t>
            </a:r>
            <a:r>
              <a:rPr dirty="0"/>
              <a:t>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5424"/>
            <a:ext cx="7912100" cy="451929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355600" marR="5080" indent="-3429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10">
                <a:latin typeface="돋움"/>
                <a:cs typeface="돋움"/>
              </a:rPr>
              <a:t>맵퀘스트 </a:t>
            </a:r>
            <a:r>
              <a:rPr dirty="0" sz="2800" spc="-5">
                <a:latin typeface="Times New Roman"/>
                <a:cs typeface="Times New Roman"/>
              </a:rPr>
              <a:t>(Mapquest)</a:t>
            </a:r>
            <a:r>
              <a:rPr dirty="0" sz="2800" spc="-5">
                <a:latin typeface="돋움"/>
                <a:cs typeface="돋움"/>
              </a:rPr>
              <a:t>와 구글</a:t>
            </a:r>
            <a:r>
              <a:rPr dirty="0" sz="2800" spc="-650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(Google) </a:t>
            </a:r>
            <a:r>
              <a:rPr dirty="0" sz="2800" spc="-10">
                <a:latin typeface="돋움"/>
                <a:cs typeface="돋움"/>
              </a:rPr>
              <a:t>웹사이트의  </a:t>
            </a:r>
            <a:r>
              <a:rPr dirty="0" sz="2800" spc="-5">
                <a:latin typeface="돋움"/>
                <a:cs typeface="돋움"/>
              </a:rPr>
              <a:t>지도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서비스</a:t>
            </a:r>
            <a:endParaRPr sz="2800">
              <a:latin typeface="돋움"/>
              <a:cs typeface="돋움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자동차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네비게이션</a:t>
            </a:r>
            <a:endParaRPr sz="2800">
              <a:latin typeface="돋움"/>
              <a:cs typeface="돋움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10">
                <a:latin typeface="돋움"/>
                <a:cs typeface="돋움"/>
              </a:rPr>
              <a:t>네트워크와 </a:t>
            </a:r>
            <a:r>
              <a:rPr dirty="0" sz="2800" spc="-5">
                <a:latin typeface="돋움"/>
                <a:cs typeface="돋움"/>
              </a:rPr>
              <a:t>통신</a:t>
            </a:r>
            <a:r>
              <a:rPr dirty="0" sz="2800" spc="-440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분야</a:t>
            </a:r>
            <a:endParaRPr sz="2800">
              <a:latin typeface="돋움"/>
              <a:cs typeface="돋움"/>
            </a:endParaRPr>
          </a:p>
          <a:p>
            <a:pPr marL="355600" indent="-3429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모바일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네트워크</a:t>
            </a:r>
            <a:endParaRPr sz="2800">
              <a:latin typeface="돋움"/>
              <a:cs typeface="돋움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산업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공학</a:t>
            </a:r>
            <a:endParaRPr sz="2800">
              <a:latin typeface="돋움"/>
              <a:cs typeface="돋움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경영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공학의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운영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연구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(Operation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Research)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로봇</a:t>
            </a:r>
            <a:r>
              <a:rPr dirty="0" sz="2800" spc="-33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공학</a:t>
            </a:r>
            <a:endParaRPr sz="2800">
              <a:latin typeface="돋움"/>
              <a:cs typeface="돋움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교통</a:t>
            </a:r>
            <a:r>
              <a:rPr dirty="0" sz="2800" spc="-33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공학</a:t>
            </a:r>
            <a:endParaRPr sz="2800">
              <a:latin typeface="돋움"/>
              <a:cs typeface="돋움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VLSI </a:t>
            </a:r>
            <a:r>
              <a:rPr dirty="0" sz="2800" spc="-5">
                <a:latin typeface="돋움"/>
                <a:cs typeface="돋움"/>
              </a:rPr>
              <a:t>디자인 분야</a:t>
            </a:r>
            <a:r>
              <a:rPr dirty="0" sz="2800" spc="-434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등</a:t>
            </a:r>
            <a:endParaRPr sz="28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717880"/>
            <a:ext cx="8041005" cy="3592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CoinChange </a:t>
            </a:r>
            <a:r>
              <a:rPr dirty="0" sz="2800" spc="-10">
                <a:latin typeface="돋움"/>
                <a:cs typeface="돋움"/>
              </a:rPr>
              <a:t>알고리즘은 남아있는 </a:t>
            </a:r>
            <a:r>
              <a:rPr dirty="0" sz="2800" spc="-5">
                <a:latin typeface="돋움"/>
                <a:cs typeface="돋움"/>
              </a:rPr>
              <a:t>거스름돈인  </a:t>
            </a:r>
            <a:r>
              <a:rPr dirty="0" sz="2800" spc="-5">
                <a:latin typeface="Times New Roman"/>
                <a:cs typeface="Times New Roman"/>
              </a:rPr>
              <a:t>change</a:t>
            </a:r>
            <a:r>
              <a:rPr dirty="0" sz="2800" spc="-5">
                <a:latin typeface="돋움"/>
                <a:cs typeface="돋움"/>
              </a:rPr>
              <a:t>에</a:t>
            </a:r>
            <a:r>
              <a:rPr dirty="0" sz="2800" spc="-25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대해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가장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높은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액면의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동전을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거스르며</a:t>
            </a:r>
            <a:r>
              <a:rPr dirty="0" sz="2800" spc="-5">
                <a:latin typeface="Times New Roman"/>
                <a:cs typeface="Times New Roman"/>
              </a:rPr>
              <a:t>,  500</a:t>
            </a:r>
            <a:r>
              <a:rPr dirty="0" sz="2800" spc="-5">
                <a:latin typeface="돋움"/>
                <a:cs typeface="돋움"/>
              </a:rPr>
              <a:t>원짜리 동전을 처리하는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line 2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에서는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100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원짜  리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, 50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원짜리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, 10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원짜리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, 1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원짜리 동전을 몇 </a:t>
            </a:r>
            <a:r>
              <a:rPr dirty="0" sz="2800" spc="-10">
                <a:solidFill>
                  <a:srgbClr val="FF0000"/>
                </a:solidFill>
                <a:latin typeface="돋움"/>
                <a:cs typeface="돋움"/>
              </a:rPr>
              <a:t>개씩 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거슬러</a:t>
            </a:r>
            <a:r>
              <a:rPr dirty="0" sz="2800" spc="-245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주어야</a:t>
            </a:r>
            <a:r>
              <a:rPr dirty="0" sz="2800" spc="-229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할</a:t>
            </a:r>
            <a:r>
              <a:rPr dirty="0" sz="2800" spc="-254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것인지에</a:t>
            </a:r>
            <a:r>
              <a:rPr dirty="0" sz="2800" spc="-229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대해서는</a:t>
            </a:r>
            <a:r>
              <a:rPr dirty="0" u="heavy" sz="2800" spc="-229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돋움"/>
                <a:cs typeface="돋움"/>
              </a:rPr>
              <a:t> </a:t>
            </a:r>
            <a:r>
              <a:rPr dirty="0" u="heavy" sz="2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돋움"/>
                <a:cs typeface="돋움"/>
              </a:rPr>
              <a:t>전혀</a:t>
            </a:r>
            <a:r>
              <a:rPr dirty="0" u="heavy" sz="2800" spc="-24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돋움"/>
                <a:cs typeface="돋움"/>
              </a:rPr>
              <a:t> </a:t>
            </a:r>
            <a:r>
              <a:rPr dirty="0" u="heavy" sz="2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돋움"/>
                <a:cs typeface="돋움"/>
              </a:rPr>
              <a:t>고려하</a:t>
            </a:r>
            <a:endParaRPr sz="2800">
              <a:latin typeface="돋움"/>
              <a:cs typeface="돋움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u="heavy" sz="2800" spc="-70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돋움"/>
                <a:cs typeface="돋움"/>
              </a:rPr>
              <a:t>지</a:t>
            </a:r>
            <a:r>
              <a:rPr dirty="0" u="heavy" sz="2800" spc="-23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돋움"/>
                <a:cs typeface="돋움"/>
              </a:rPr>
              <a:t> </a:t>
            </a:r>
            <a:r>
              <a:rPr dirty="0" u="heavy" sz="2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돋움"/>
                <a:cs typeface="돋움"/>
              </a:rPr>
              <a:t>않는다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12065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이것이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바로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그리디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알고리즘의</a:t>
            </a:r>
            <a:r>
              <a:rPr dirty="0" u="heavy" sz="2800" spc="-23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돋움"/>
                <a:cs typeface="돋움"/>
              </a:rPr>
              <a:t> </a:t>
            </a:r>
            <a:r>
              <a:rPr dirty="0" u="heavy" sz="2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돋움"/>
                <a:cs typeface="돋움"/>
              </a:rPr>
              <a:t>근시안적</a:t>
            </a:r>
            <a:r>
              <a:rPr dirty="0" sz="2800" spc="-5">
                <a:latin typeface="돋움"/>
                <a:cs typeface="돋움"/>
              </a:rPr>
              <a:t>인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특성  </a:t>
            </a:r>
            <a:r>
              <a:rPr dirty="0" sz="2800" spc="-5">
                <a:latin typeface="돋움"/>
                <a:cs typeface="돋움"/>
              </a:rPr>
              <a:t>이다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105" y="366140"/>
            <a:ext cx="36391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imes New Roman"/>
                <a:cs typeface="Times New Roman"/>
              </a:rPr>
              <a:t>4.4 </a:t>
            </a:r>
            <a:r>
              <a:rPr dirty="0" spc="35" b="1">
                <a:latin typeface="돋움"/>
                <a:cs typeface="돋움"/>
              </a:rPr>
              <a:t>부분 배낭</a:t>
            </a:r>
            <a:r>
              <a:rPr dirty="0" spc="-855" b="1">
                <a:latin typeface="돋움"/>
                <a:cs typeface="돋움"/>
              </a:rPr>
              <a:t> </a:t>
            </a:r>
            <a:r>
              <a:rPr dirty="0" spc="10" b="1">
                <a:latin typeface="돋움"/>
                <a:cs typeface="돋움"/>
              </a:rPr>
              <a:t>문제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38097"/>
            <a:ext cx="7973059" cy="2905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배낭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(Knapsack) </a:t>
            </a:r>
            <a:r>
              <a:rPr dirty="0" sz="2800" spc="-5">
                <a:latin typeface="돋움"/>
                <a:cs typeface="돋움"/>
              </a:rPr>
              <a:t>문제</a:t>
            </a:r>
            <a:r>
              <a:rPr dirty="0" sz="2800" spc="-5">
                <a:latin typeface="Times New Roman"/>
                <a:cs typeface="Times New Roman"/>
              </a:rPr>
              <a:t>:</a:t>
            </a:r>
            <a:r>
              <a:rPr dirty="0" sz="2800" spc="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돋움"/>
                <a:cs typeface="돋움"/>
              </a:rPr>
              <a:t>개의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물건이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있고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5">
                <a:latin typeface="돋움"/>
                <a:cs typeface="돋움"/>
              </a:rPr>
              <a:t>각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물건  </a:t>
            </a:r>
            <a:r>
              <a:rPr dirty="0" sz="2800" spc="-5">
                <a:latin typeface="돋움"/>
                <a:cs typeface="돋움"/>
              </a:rPr>
              <a:t>은 무게와 가치를 가지고 있으며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5">
                <a:latin typeface="돋움"/>
                <a:cs typeface="돋움"/>
              </a:rPr>
              <a:t>배낭이 한정된  무게의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물건들을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담을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수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있을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때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5">
                <a:latin typeface="돋움"/>
                <a:cs typeface="돋움"/>
              </a:rPr>
              <a:t>최대의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가치를  갖도록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배낭에</a:t>
            </a:r>
            <a:r>
              <a:rPr dirty="0" sz="2800" spc="-22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넣을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물건들을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정하는</a:t>
            </a:r>
            <a:r>
              <a:rPr dirty="0" sz="2800" spc="-220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문제</a:t>
            </a:r>
            <a:endParaRPr sz="2800">
              <a:latin typeface="돋움"/>
              <a:cs typeface="돋움"/>
            </a:endParaRPr>
          </a:p>
          <a:p>
            <a:pPr marL="355600" indent="-342900">
              <a:lnSpc>
                <a:spcPct val="100000"/>
              </a:lnSpc>
              <a:spcBef>
                <a:spcPts val="24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0-1 </a:t>
            </a:r>
            <a:r>
              <a:rPr dirty="0" sz="2800" spc="-5">
                <a:latin typeface="돋움"/>
                <a:cs typeface="돋움"/>
              </a:rPr>
              <a:t>배낭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문제</a:t>
            </a:r>
            <a:endParaRPr sz="2800">
              <a:latin typeface="돋움"/>
              <a:cs typeface="돋움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dirty="0" sz="2400">
                <a:latin typeface="Arial"/>
                <a:cs typeface="Arial"/>
              </a:rPr>
              <a:t>– </a:t>
            </a:r>
            <a:r>
              <a:rPr dirty="0" sz="2400">
                <a:latin typeface="돋움"/>
                <a:cs typeface="돋움"/>
              </a:rPr>
              <a:t>물건을 쪼갤 수</a:t>
            </a:r>
            <a:r>
              <a:rPr dirty="0" sz="2400" spc="-37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없다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76444" y="3154679"/>
            <a:ext cx="3563111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717880"/>
            <a:ext cx="7980680" cy="49034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0-1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배낭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문제는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물건을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통째로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배낭에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넣어야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되  지만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부분 배낭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(Fractional Knapsack)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문제</a:t>
            </a:r>
            <a:r>
              <a:rPr dirty="0" sz="2800" spc="-5">
                <a:latin typeface="돋움"/>
                <a:cs typeface="돋움"/>
              </a:rPr>
              <a:t>는</a:t>
            </a:r>
            <a:r>
              <a:rPr dirty="0" sz="2800" spc="-68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물건  을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0000CC"/>
                </a:solidFill>
                <a:latin typeface="돋움"/>
                <a:cs typeface="돋움"/>
              </a:rPr>
              <a:t>부분적으로</a:t>
            </a:r>
            <a:r>
              <a:rPr dirty="0" sz="2800" spc="-22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0000CC"/>
                </a:solidFill>
                <a:latin typeface="돋움"/>
                <a:cs typeface="돋움"/>
              </a:rPr>
              <a:t>담는</a:t>
            </a:r>
            <a:r>
              <a:rPr dirty="0" sz="2800" spc="-235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0000CC"/>
                </a:solidFill>
                <a:latin typeface="돋움"/>
                <a:cs typeface="돋움"/>
              </a:rPr>
              <a:t>것을</a:t>
            </a:r>
            <a:r>
              <a:rPr dirty="0" sz="2800" spc="-235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0000CC"/>
                </a:solidFill>
                <a:latin typeface="돋움"/>
                <a:cs typeface="돋움"/>
              </a:rPr>
              <a:t>허용</a:t>
            </a:r>
            <a:endParaRPr sz="2800">
              <a:latin typeface="돋움"/>
              <a:cs typeface="돋움"/>
            </a:endParaRPr>
          </a:p>
          <a:p>
            <a:pPr marL="355600" marR="30480" indent="-342900">
              <a:lnSpc>
                <a:spcPct val="100000"/>
              </a:lnSpc>
              <a:spcBef>
                <a:spcPts val="24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부분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배낭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문제에서는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물건을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부분적으로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배낭에  담을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수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있으므로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최적해를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위해서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‘욕심을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내어’</a:t>
            </a:r>
            <a:endParaRPr sz="2800">
              <a:latin typeface="돋움"/>
              <a:cs typeface="돋움"/>
            </a:endParaRPr>
          </a:p>
          <a:p>
            <a:pPr marL="355600" marR="149225" indent="-635">
              <a:lnSpc>
                <a:spcPct val="100000"/>
              </a:lnSpc>
            </a:pPr>
            <a:r>
              <a:rPr dirty="0" u="heavy" sz="2800" spc="-70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단위</a:t>
            </a:r>
            <a:r>
              <a:rPr dirty="0" u="heavy" sz="2800" spc="-24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 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무게</a:t>
            </a:r>
            <a:r>
              <a:rPr dirty="0" u="heavy" sz="2800" spc="-24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 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당</a:t>
            </a:r>
            <a:r>
              <a:rPr dirty="0" u="heavy" sz="2800" spc="-24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 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가장</a:t>
            </a:r>
            <a:r>
              <a:rPr dirty="0" u="heavy" sz="2800" spc="-24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 </a:t>
            </a:r>
            <a:r>
              <a:rPr dirty="0" u="heavy" sz="2800" spc="-1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값나가는</a:t>
            </a:r>
            <a:r>
              <a:rPr dirty="0" u="heavy" sz="2800" spc="-24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 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물건</a:t>
            </a:r>
            <a:r>
              <a:rPr dirty="0" sz="2800" spc="-5">
                <a:latin typeface="돋움"/>
                <a:cs typeface="돋움"/>
              </a:rPr>
              <a:t>을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배낭에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넣고</a:t>
            </a:r>
            <a:r>
              <a:rPr dirty="0" sz="2800" spc="-5">
                <a:latin typeface="Times New Roman"/>
                <a:cs typeface="Times New Roman"/>
              </a:rPr>
              <a:t>,  </a:t>
            </a:r>
            <a:r>
              <a:rPr dirty="0" sz="2800" spc="-5">
                <a:latin typeface="돋움"/>
                <a:cs typeface="돋움"/>
              </a:rPr>
              <a:t>계속해서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그</a:t>
            </a:r>
            <a:r>
              <a:rPr dirty="0" sz="2800" spc="-254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다음으로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값나가는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물건을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넣는다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algn="just" marL="355600" marR="222250" indent="-342900">
              <a:lnSpc>
                <a:spcPct val="100000"/>
              </a:lnSpc>
              <a:spcBef>
                <a:spcPts val="2405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그런데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만일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그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다음으로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값나가는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물건을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‘통째  </a:t>
            </a:r>
            <a:r>
              <a:rPr dirty="0" sz="2800" spc="-5">
                <a:latin typeface="돋움"/>
                <a:cs typeface="돋움"/>
              </a:rPr>
              <a:t>로’</a:t>
            </a:r>
            <a:r>
              <a:rPr dirty="0" sz="2800" spc="-254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배낭에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넣을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수</a:t>
            </a:r>
            <a:r>
              <a:rPr dirty="0" sz="2800" spc="-254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없게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되면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배낭에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넣을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수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있  을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만큼만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물건을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부분적으로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배낭에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담는다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1451"/>
            <a:ext cx="3582035" cy="5594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>
                <a:solidFill>
                  <a:srgbClr val="FF0000"/>
                </a:solidFill>
                <a:latin typeface="Times New Roman"/>
                <a:cs typeface="Times New Roman"/>
              </a:rPr>
              <a:t>FractionalKnapsa</a:t>
            </a:r>
            <a:r>
              <a:rPr dirty="0" sz="3500" spc="-2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z="350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83996"/>
            <a:ext cx="8042275" cy="491934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400">
                <a:latin typeface="돋움"/>
                <a:cs typeface="돋움"/>
              </a:rPr>
              <a:t>입력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</a:t>
            </a:r>
            <a:r>
              <a:rPr dirty="0" sz="2400" spc="-5">
                <a:latin typeface="돋움"/>
                <a:cs typeface="돋움"/>
              </a:rPr>
              <a:t>개의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물건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돋움"/>
                <a:cs typeface="돋움"/>
              </a:rPr>
              <a:t>각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물건의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무게와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가치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돋움"/>
                <a:cs typeface="돋움"/>
              </a:rPr>
              <a:t>배낭의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용량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815975" marR="53975" indent="-803910">
              <a:lnSpc>
                <a:spcPts val="2590"/>
              </a:lnSpc>
              <a:spcBef>
                <a:spcPts val="640"/>
              </a:spcBef>
            </a:pPr>
            <a:r>
              <a:rPr dirty="0" sz="2400">
                <a:latin typeface="돋움"/>
                <a:cs typeface="돋움"/>
              </a:rPr>
              <a:t>출력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돋움"/>
                <a:cs typeface="돋움"/>
              </a:rPr>
              <a:t>배낭에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담은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물건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리스트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</a:t>
            </a:r>
            <a:r>
              <a:rPr dirty="0" sz="2400" spc="-5">
                <a:latin typeface="돋움"/>
                <a:cs typeface="돋움"/>
              </a:rPr>
              <a:t>과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배낭에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담은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물건의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가치  합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spcBef>
                <a:spcPts val="215"/>
              </a:spcBef>
              <a:buFont typeface="Times New Roman"/>
              <a:buAutoNum type="arabicPeriod"/>
              <a:tabLst>
                <a:tab pos="368300" algn="l"/>
              </a:tabLst>
            </a:pPr>
            <a:r>
              <a:rPr dirty="0" sz="2800" spc="-5">
                <a:latin typeface="돋움"/>
                <a:cs typeface="돋움"/>
              </a:rPr>
              <a:t>각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물건에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대해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단위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무게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당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가치를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계산한다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75285" marR="5080" indent="-362585">
              <a:lnSpc>
                <a:spcPts val="3020"/>
              </a:lnSpc>
              <a:spcBef>
                <a:spcPts val="645"/>
              </a:spcBef>
              <a:buFont typeface="Times New Roman"/>
              <a:buAutoNum type="arabicPeriod"/>
              <a:tabLst>
                <a:tab pos="368300" algn="l"/>
              </a:tabLst>
            </a:pPr>
            <a:r>
              <a:rPr dirty="0" sz="2800" spc="-5">
                <a:latin typeface="돋움"/>
                <a:cs typeface="돋움"/>
              </a:rPr>
              <a:t>물건들을</a:t>
            </a:r>
            <a:r>
              <a:rPr dirty="0" u="heavy" sz="2800" spc="-235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 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단위</a:t>
            </a:r>
            <a:r>
              <a:rPr dirty="0" u="heavy" sz="2800" spc="-245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 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무게</a:t>
            </a:r>
            <a:r>
              <a:rPr dirty="0" u="heavy" sz="2800" spc="-245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 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당</a:t>
            </a:r>
            <a:r>
              <a:rPr dirty="0" u="heavy" sz="2800" spc="-245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 </a:t>
            </a:r>
            <a:r>
              <a:rPr dirty="0" u="heavy" sz="2800" spc="-1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가치</a:t>
            </a:r>
            <a:r>
              <a:rPr dirty="0" sz="2800" spc="-10">
                <a:latin typeface="돋움"/>
                <a:cs typeface="돋움"/>
              </a:rPr>
              <a:t>를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기준으로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내림차순  으로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b="1">
                <a:latin typeface="돋움"/>
                <a:cs typeface="돋움"/>
              </a:rPr>
              <a:t>정렬</a:t>
            </a:r>
            <a:r>
              <a:rPr dirty="0" sz="2800">
                <a:latin typeface="돋움"/>
                <a:cs typeface="돋움"/>
              </a:rPr>
              <a:t>하고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정렬된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물건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리스트를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</a:t>
            </a:r>
            <a:r>
              <a:rPr dirty="0" sz="2800" spc="-5">
                <a:latin typeface="돋움"/>
                <a:cs typeface="돋움"/>
              </a:rPr>
              <a:t>라고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하자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2800" spc="-5">
                <a:latin typeface="Times New Roman"/>
                <a:cs typeface="Times New Roman"/>
              </a:rPr>
              <a:t>3. L = </a:t>
            </a:r>
            <a:r>
              <a:rPr dirty="0" sz="2800" spc="-5">
                <a:latin typeface="Cambria Math"/>
                <a:cs typeface="Cambria Math"/>
              </a:rPr>
              <a:t>∅</a:t>
            </a:r>
            <a:r>
              <a:rPr dirty="0" sz="2800" spc="-5">
                <a:latin typeface="Times New Roman"/>
                <a:cs typeface="Times New Roman"/>
              </a:rPr>
              <a:t>, w = 0, v =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730250" marR="119380" indent="-355600">
              <a:lnSpc>
                <a:spcPts val="2810"/>
              </a:lnSpc>
              <a:spcBef>
                <a:spcPts val="670"/>
              </a:spcBef>
            </a:pP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//</a:t>
            </a:r>
            <a:r>
              <a:rPr dirty="0" sz="2600" spc="-1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r>
              <a:rPr dirty="0" sz="2600">
                <a:solidFill>
                  <a:srgbClr val="0000CC"/>
                </a:solidFill>
                <a:latin typeface="돋움"/>
                <a:cs typeface="돋움"/>
              </a:rPr>
              <a:t>은</a:t>
            </a:r>
            <a:r>
              <a:rPr dirty="0" sz="2600" spc="-24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600">
                <a:solidFill>
                  <a:srgbClr val="0000CC"/>
                </a:solidFill>
                <a:latin typeface="돋움"/>
                <a:cs typeface="돋움"/>
              </a:rPr>
              <a:t>배낭에</a:t>
            </a:r>
            <a:r>
              <a:rPr dirty="0" sz="2600" spc="-235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600">
                <a:solidFill>
                  <a:srgbClr val="0000CC"/>
                </a:solidFill>
                <a:latin typeface="돋움"/>
                <a:cs typeface="돋움"/>
              </a:rPr>
              <a:t>담을</a:t>
            </a:r>
            <a:r>
              <a:rPr dirty="0" sz="2600" spc="-229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600">
                <a:solidFill>
                  <a:srgbClr val="0000CC"/>
                </a:solidFill>
                <a:latin typeface="돋움"/>
                <a:cs typeface="돋움"/>
              </a:rPr>
              <a:t>물건</a:t>
            </a:r>
            <a:r>
              <a:rPr dirty="0" sz="2600" spc="-24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600">
                <a:solidFill>
                  <a:srgbClr val="0000CC"/>
                </a:solidFill>
                <a:latin typeface="돋움"/>
                <a:cs typeface="돋움"/>
              </a:rPr>
              <a:t>리스트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,</a:t>
            </a:r>
            <a:r>
              <a:rPr dirty="0" sz="2600" spc="-1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w</a:t>
            </a:r>
            <a:r>
              <a:rPr dirty="0" sz="2600">
                <a:solidFill>
                  <a:srgbClr val="0000CC"/>
                </a:solidFill>
                <a:latin typeface="돋움"/>
                <a:cs typeface="돋움"/>
              </a:rPr>
              <a:t>는</a:t>
            </a:r>
            <a:r>
              <a:rPr dirty="0" sz="2600" spc="-24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600">
                <a:solidFill>
                  <a:srgbClr val="0000CC"/>
                </a:solidFill>
                <a:latin typeface="돋움"/>
                <a:cs typeface="돋움"/>
              </a:rPr>
              <a:t>배낭에</a:t>
            </a:r>
            <a:r>
              <a:rPr dirty="0" sz="2600" spc="-235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600">
                <a:solidFill>
                  <a:srgbClr val="0000CC"/>
                </a:solidFill>
                <a:latin typeface="돋움"/>
                <a:cs typeface="돋움"/>
              </a:rPr>
              <a:t>담긴</a:t>
            </a:r>
            <a:r>
              <a:rPr dirty="0" sz="2600" spc="-24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600">
                <a:solidFill>
                  <a:srgbClr val="0000CC"/>
                </a:solidFill>
                <a:latin typeface="돋움"/>
                <a:cs typeface="돋움"/>
              </a:rPr>
              <a:t>물  건들의</a:t>
            </a:r>
            <a:r>
              <a:rPr dirty="0" sz="2600" spc="-245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600">
                <a:solidFill>
                  <a:srgbClr val="0000CC"/>
                </a:solidFill>
                <a:latin typeface="돋움"/>
                <a:cs typeface="돋움"/>
              </a:rPr>
              <a:t>무게</a:t>
            </a:r>
            <a:r>
              <a:rPr dirty="0" sz="2600" spc="-225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600">
                <a:solidFill>
                  <a:srgbClr val="0000CC"/>
                </a:solidFill>
                <a:latin typeface="돋움"/>
                <a:cs typeface="돋움"/>
              </a:rPr>
              <a:t>합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,</a:t>
            </a:r>
            <a:r>
              <a:rPr dirty="0" sz="2600" spc="-1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sz="2600">
                <a:solidFill>
                  <a:srgbClr val="0000CC"/>
                </a:solidFill>
                <a:latin typeface="돋움"/>
                <a:cs typeface="돋움"/>
              </a:rPr>
              <a:t>는</a:t>
            </a:r>
            <a:r>
              <a:rPr dirty="0" sz="2600" spc="-24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600">
                <a:solidFill>
                  <a:srgbClr val="0000CC"/>
                </a:solidFill>
                <a:latin typeface="돋움"/>
                <a:cs typeface="돋움"/>
              </a:rPr>
              <a:t>배낭에</a:t>
            </a:r>
            <a:r>
              <a:rPr dirty="0" sz="2600" spc="-24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600">
                <a:solidFill>
                  <a:srgbClr val="0000CC"/>
                </a:solidFill>
                <a:latin typeface="돋움"/>
                <a:cs typeface="돋움"/>
              </a:rPr>
              <a:t>담긴</a:t>
            </a:r>
            <a:r>
              <a:rPr dirty="0" sz="2600" spc="-229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600">
                <a:solidFill>
                  <a:srgbClr val="0000CC"/>
                </a:solidFill>
                <a:latin typeface="돋움"/>
                <a:cs typeface="돋움"/>
              </a:rPr>
              <a:t>물건들</a:t>
            </a:r>
            <a:r>
              <a:rPr dirty="0" sz="2600" spc="-24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600">
                <a:solidFill>
                  <a:srgbClr val="0000CC"/>
                </a:solidFill>
                <a:latin typeface="돋움"/>
                <a:cs typeface="돋움"/>
              </a:rPr>
              <a:t>가치의</a:t>
            </a:r>
            <a:r>
              <a:rPr dirty="0" sz="2600" spc="-24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600" spc="0">
                <a:solidFill>
                  <a:srgbClr val="0000CC"/>
                </a:solidFill>
                <a:latin typeface="돋움"/>
                <a:cs typeface="돋움"/>
              </a:rPr>
              <a:t>합  </a:t>
            </a:r>
            <a:r>
              <a:rPr dirty="0" sz="2600">
                <a:solidFill>
                  <a:srgbClr val="0000CC"/>
                </a:solidFill>
                <a:latin typeface="돋움"/>
                <a:cs typeface="돋움"/>
              </a:rPr>
              <a:t>이다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 marR="87630">
              <a:lnSpc>
                <a:spcPts val="3020"/>
              </a:lnSpc>
              <a:spcBef>
                <a:spcPts val="600"/>
              </a:spcBef>
            </a:pPr>
            <a:r>
              <a:rPr dirty="0" sz="2800" spc="-5">
                <a:latin typeface="Times New Roman"/>
                <a:cs typeface="Times New Roman"/>
              </a:rPr>
              <a:t>4.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</a:t>
            </a:r>
            <a:r>
              <a:rPr dirty="0" sz="2800" spc="-5">
                <a:latin typeface="돋움"/>
                <a:cs typeface="돋움"/>
              </a:rPr>
              <a:t>에서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단위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무게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당</a:t>
            </a:r>
            <a:r>
              <a:rPr dirty="0" sz="2800" spc="-25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가치가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가장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큰</a:t>
            </a:r>
            <a:r>
              <a:rPr dirty="0" sz="2800" spc="-25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물건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x</a:t>
            </a:r>
            <a:r>
              <a:rPr dirty="0" sz="2800" spc="-5">
                <a:latin typeface="돋움"/>
                <a:cs typeface="돋움"/>
              </a:rPr>
              <a:t>를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가져  온다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642808"/>
            <a:ext cx="8072120" cy="532638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705"/>
              </a:spcBef>
              <a:buAutoNum type="arabicPeriod" startAt="5"/>
              <a:tabLst>
                <a:tab pos="318135" algn="l"/>
              </a:tabLst>
            </a:pPr>
            <a:r>
              <a:rPr dirty="0" sz="2400" spc="-5">
                <a:latin typeface="Times New Roman"/>
                <a:cs typeface="Times New Roman"/>
              </a:rPr>
              <a:t>while </a:t>
            </a:r>
            <a:r>
              <a:rPr dirty="0" sz="2400">
                <a:latin typeface="Times New Roman"/>
                <a:cs typeface="Times New Roman"/>
              </a:rPr>
              <a:t>((w + x</a:t>
            </a:r>
            <a:r>
              <a:rPr dirty="0" sz="2400">
                <a:latin typeface="돋움"/>
                <a:cs typeface="돋움"/>
              </a:rPr>
              <a:t>의 </a:t>
            </a:r>
            <a:r>
              <a:rPr dirty="0" sz="2400" spc="-5">
                <a:latin typeface="돋움"/>
                <a:cs typeface="돋움"/>
              </a:rPr>
              <a:t>무게</a:t>
            </a:r>
            <a:r>
              <a:rPr dirty="0" sz="2400" spc="-5">
                <a:latin typeface="Times New Roman"/>
                <a:cs typeface="Times New Roman"/>
              </a:rPr>
              <a:t>) </a:t>
            </a:r>
            <a:r>
              <a:rPr dirty="0" sz="2400">
                <a:latin typeface="Times New Roman"/>
                <a:cs typeface="Times New Roman"/>
              </a:rPr>
              <a:t>≤ C )</a:t>
            </a:r>
            <a:r>
              <a:rPr dirty="0" sz="2400" spc="-25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927100" indent="-914400">
              <a:lnSpc>
                <a:spcPct val="100000"/>
              </a:lnSpc>
              <a:spcBef>
                <a:spcPts val="600"/>
              </a:spcBef>
              <a:buAutoNum type="arabicPeriod" startAt="5"/>
              <a:tabLst>
                <a:tab pos="927100" algn="l"/>
                <a:tab pos="927735" algn="l"/>
              </a:tabLst>
            </a:pPr>
            <a:r>
              <a:rPr dirty="0" sz="2400">
                <a:latin typeface="Times New Roman"/>
                <a:cs typeface="Times New Roman"/>
              </a:rPr>
              <a:t>x</a:t>
            </a:r>
            <a:r>
              <a:rPr dirty="0" sz="2400">
                <a:latin typeface="돋움"/>
                <a:cs typeface="돋움"/>
              </a:rPr>
              <a:t>를 </a:t>
            </a:r>
            <a:r>
              <a:rPr dirty="0" sz="2400" spc="-5">
                <a:latin typeface="Times New Roman"/>
                <a:cs typeface="Times New Roman"/>
              </a:rPr>
              <a:t>L</a:t>
            </a:r>
            <a:r>
              <a:rPr dirty="0" sz="2400" spc="-5">
                <a:latin typeface="돋움"/>
                <a:cs typeface="돋움"/>
              </a:rPr>
              <a:t>에</a:t>
            </a:r>
            <a:r>
              <a:rPr dirty="0" sz="2400" spc="-415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추가시킨다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927100" indent="-914400">
              <a:lnSpc>
                <a:spcPct val="100000"/>
              </a:lnSpc>
              <a:spcBef>
                <a:spcPts val="600"/>
              </a:spcBef>
              <a:buAutoNum type="arabicPeriod" startAt="5"/>
              <a:tabLst>
                <a:tab pos="927100" algn="l"/>
                <a:tab pos="927735" algn="l"/>
              </a:tabLst>
            </a:pPr>
            <a:r>
              <a:rPr dirty="0" sz="2400" spc="-5">
                <a:latin typeface="Times New Roman"/>
                <a:cs typeface="Times New Roman"/>
              </a:rPr>
              <a:t>w </a:t>
            </a:r>
            <a:r>
              <a:rPr dirty="0" sz="2400">
                <a:latin typeface="Times New Roman"/>
                <a:cs typeface="Times New Roman"/>
              </a:rPr>
              <a:t>= </a:t>
            </a:r>
            <a:r>
              <a:rPr dirty="0" sz="2400" spc="-5">
                <a:latin typeface="Times New Roman"/>
                <a:cs typeface="Times New Roman"/>
              </a:rPr>
              <a:t>w </a:t>
            </a:r>
            <a:r>
              <a:rPr dirty="0" sz="2400">
                <a:latin typeface="Times New Roman"/>
                <a:cs typeface="Times New Roman"/>
              </a:rPr>
              <a:t>+ x</a:t>
            </a:r>
            <a:r>
              <a:rPr dirty="0" sz="2400">
                <a:latin typeface="돋움"/>
                <a:cs typeface="돋움"/>
              </a:rPr>
              <a:t>의</a:t>
            </a:r>
            <a:r>
              <a:rPr dirty="0" sz="2400" spc="-20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무게</a:t>
            </a:r>
            <a:endParaRPr sz="2400">
              <a:latin typeface="돋움"/>
              <a:cs typeface="돋움"/>
            </a:endParaRPr>
          </a:p>
          <a:p>
            <a:pPr marL="927100" indent="-914400">
              <a:lnSpc>
                <a:spcPct val="100000"/>
              </a:lnSpc>
              <a:spcBef>
                <a:spcPts val="600"/>
              </a:spcBef>
              <a:buAutoNum type="arabicPeriod" startAt="5"/>
              <a:tabLst>
                <a:tab pos="927100" algn="l"/>
                <a:tab pos="927735" algn="l"/>
              </a:tabLst>
            </a:pPr>
            <a:r>
              <a:rPr dirty="0" sz="2400">
                <a:latin typeface="Times New Roman"/>
                <a:cs typeface="Times New Roman"/>
              </a:rPr>
              <a:t>v = v + </a:t>
            </a:r>
            <a:r>
              <a:rPr dirty="0" sz="2400" spc="-5">
                <a:latin typeface="Times New Roman"/>
                <a:cs typeface="Times New Roman"/>
              </a:rPr>
              <a:t>x</a:t>
            </a:r>
            <a:r>
              <a:rPr dirty="0" sz="2400" spc="-5">
                <a:latin typeface="돋움"/>
                <a:cs typeface="돋움"/>
              </a:rPr>
              <a:t>의</a:t>
            </a:r>
            <a:r>
              <a:rPr dirty="0" sz="2400" spc="-229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가치</a:t>
            </a:r>
            <a:endParaRPr sz="2400">
              <a:latin typeface="돋움"/>
              <a:cs typeface="돋움"/>
            </a:endParaRPr>
          </a:p>
          <a:p>
            <a:pPr marL="927100" indent="-914400">
              <a:lnSpc>
                <a:spcPct val="100000"/>
              </a:lnSpc>
              <a:spcBef>
                <a:spcPts val="605"/>
              </a:spcBef>
              <a:buAutoNum type="arabicPeriod" startAt="5"/>
              <a:tabLst>
                <a:tab pos="927100" algn="l"/>
                <a:tab pos="927735" algn="l"/>
              </a:tabLst>
            </a:pPr>
            <a:r>
              <a:rPr dirty="0" sz="2400">
                <a:latin typeface="Times New Roman"/>
                <a:cs typeface="Times New Roman"/>
              </a:rPr>
              <a:t>x</a:t>
            </a:r>
            <a:r>
              <a:rPr dirty="0" sz="2400">
                <a:latin typeface="돋움"/>
                <a:cs typeface="돋움"/>
              </a:rPr>
              <a:t>를 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 spc="-5">
                <a:latin typeface="돋움"/>
                <a:cs typeface="돋움"/>
              </a:rPr>
              <a:t>에서</a:t>
            </a:r>
            <a:r>
              <a:rPr dirty="0" sz="2400" spc="-409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제거한다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878205" indent="-865505">
              <a:lnSpc>
                <a:spcPct val="100000"/>
              </a:lnSpc>
              <a:spcBef>
                <a:spcPts val="600"/>
              </a:spcBef>
              <a:buAutoNum type="arabicPeriod" startAt="5"/>
              <a:tabLst>
                <a:tab pos="878205" algn="l"/>
                <a:tab pos="878840" algn="l"/>
              </a:tabLst>
            </a:pP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 spc="-5">
                <a:latin typeface="돋움"/>
                <a:cs typeface="돋움"/>
              </a:rPr>
              <a:t>에서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단위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무게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당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가치가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가장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큰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물건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x</a:t>
            </a:r>
            <a:r>
              <a:rPr dirty="0" sz="2400">
                <a:latin typeface="돋움"/>
                <a:cs typeface="돋움"/>
              </a:rPr>
              <a:t>를</a:t>
            </a:r>
            <a:r>
              <a:rPr dirty="0" sz="2400" spc="-215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가져온다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56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459105" indent="-446405">
              <a:lnSpc>
                <a:spcPct val="100000"/>
              </a:lnSpc>
              <a:spcBef>
                <a:spcPts val="600"/>
              </a:spcBef>
              <a:buAutoNum type="arabicPeriod" startAt="11"/>
              <a:tabLst>
                <a:tab pos="459740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((C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5">
                <a:latin typeface="Times New Roman"/>
                <a:cs typeface="Times New Roman"/>
              </a:rPr>
              <a:t> w)</a:t>
            </a:r>
            <a:r>
              <a:rPr dirty="0" sz="2400">
                <a:latin typeface="Times New Roman"/>
                <a:cs typeface="Times New Roman"/>
              </a:rPr>
              <a:t> &gt;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0){</a:t>
            </a:r>
            <a:r>
              <a:rPr dirty="0" sz="2400" spc="0">
                <a:latin typeface="Times New Roman"/>
                <a:cs typeface="Times New Roman"/>
              </a:rPr>
              <a:t> </a:t>
            </a:r>
            <a:r>
              <a:rPr dirty="0" sz="1900" spc="-5">
                <a:solidFill>
                  <a:srgbClr val="0000CC"/>
                </a:solidFill>
                <a:latin typeface="Times New Roman"/>
                <a:cs typeface="Times New Roman"/>
              </a:rPr>
              <a:t>//</a:t>
            </a:r>
            <a:r>
              <a:rPr dirty="0" sz="1900" spc="-1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solidFill>
                  <a:srgbClr val="0000CC"/>
                </a:solidFill>
                <a:latin typeface="돋움"/>
                <a:cs typeface="돋움"/>
              </a:rPr>
              <a:t>배낭에</a:t>
            </a:r>
            <a:r>
              <a:rPr dirty="0" sz="1900" spc="-16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1900" spc="-5">
                <a:solidFill>
                  <a:srgbClr val="0000CC"/>
                </a:solidFill>
                <a:latin typeface="돋움"/>
                <a:cs typeface="돋움"/>
              </a:rPr>
              <a:t>물건을</a:t>
            </a:r>
            <a:r>
              <a:rPr dirty="0" sz="1900" spc="-15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1900" spc="-5">
                <a:solidFill>
                  <a:srgbClr val="0000CC"/>
                </a:solidFill>
                <a:latin typeface="돋움"/>
                <a:cs typeface="돋움"/>
              </a:rPr>
              <a:t>부분적으로</a:t>
            </a:r>
            <a:r>
              <a:rPr dirty="0" sz="1900" spc="-15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1900" spc="-5">
                <a:solidFill>
                  <a:srgbClr val="0000CC"/>
                </a:solidFill>
                <a:latin typeface="돋움"/>
                <a:cs typeface="돋움"/>
              </a:rPr>
              <a:t>담을</a:t>
            </a:r>
            <a:r>
              <a:rPr dirty="0" sz="1900" spc="-16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1900" spc="-5">
                <a:solidFill>
                  <a:srgbClr val="0000CC"/>
                </a:solidFill>
                <a:latin typeface="돋움"/>
                <a:cs typeface="돋움"/>
              </a:rPr>
              <a:t>여유가</a:t>
            </a:r>
            <a:r>
              <a:rPr dirty="0" sz="1900" spc="-15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1900" spc="-5">
                <a:solidFill>
                  <a:srgbClr val="0000CC"/>
                </a:solidFill>
                <a:latin typeface="돋움"/>
                <a:cs typeface="돋움"/>
              </a:rPr>
              <a:t>있으면</a:t>
            </a:r>
            <a:endParaRPr sz="1900">
              <a:latin typeface="돋움"/>
              <a:cs typeface="돋움"/>
            </a:endParaRPr>
          </a:p>
          <a:p>
            <a:pPr marL="927100" indent="-914400">
              <a:lnSpc>
                <a:spcPct val="100000"/>
              </a:lnSpc>
              <a:spcBef>
                <a:spcPts val="635"/>
              </a:spcBef>
              <a:buFont typeface="Times New Roman"/>
              <a:buAutoNum type="arabicPeriod" startAt="11"/>
              <a:tabLst>
                <a:tab pos="927100" algn="l"/>
                <a:tab pos="927735" algn="l"/>
              </a:tabLst>
            </a:pPr>
            <a:r>
              <a:rPr dirty="0" sz="2400">
                <a:latin typeface="돋움"/>
                <a:cs typeface="돋움"/>
              </a:rPr>
              <a:t>물건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x</a:t>
            </a:r>
            <a:r>
              <a:rPr dirty="0" sz="2400">
                <a:latin typeface="돋움"/>
                <a:cs typeface="돋움"/>
              </a:rPr>
              <a:t>를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(C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5">
                <a:latin typeface="Times New Roman"/>
                <a:cs typeface="Times New Roman"/>
              </a:rPr>
              <a:t> w)</a:t>
            </a:r>
            <a:r>
              <a:rPr dirty="0" sz="2400" spc="-5">
                <a:latin typeface="돋움"/>
                <a:cs typeface="돋움"/>
              </a:rPr>
              <a:t>만큼만</a:t>
            </a:r>
            <a:r>
              <a:rPr dirty="0" sz="2400" spc="-204">
                <a:latin typeface="돋움"/>
                <a:cs typeface="돋움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</a:t>
            </a:r>
            <a:r>
              <a:rPr dirty="0" sz="2400" spc="-5">
                <a:latin typeface="돋움"/>
                <a:cs typeface="돋움"/>
              </a:rPr>
              <a:t>에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추가한다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927100" indent="-914400">
              <a:lnSpc>
                <a:spcPct val="100000"/>
              </a:lnSpc>
              <a:spcBef>
                <a:spcPts val="600"/>
              </a:spcBef>
              <a:buAutoNum type="arabicPeriod" startAt="11"/>
              <a:tabLst>
                <a:tab pos="927100" algn="l"/>
                <a:tab pos="927735" algn="l"/>
              </a:tabLst>
            </a:pPr>
            <a:r>
              <a:rPr dirty="0" sz="2400">
                <a:latin typeface="Times New Roman"/>
                <a:cs typeface="Times New Roman"/>
              </a:rPr>
              <a:t>v = v + (C – </a:t>
            </a:r>
            <a:r>
              <a:rPr dirty="0" sz="2400" spc="-5">
                <a:latin typeface="Times New Roman"/>
                <a:cs typeface="Times New Roman"/>
              </a:rPr>
              <a:t>w)</a:t>
            </a:r>
            <a:r>
              <a:rPr dirty="0" sz="2400" spc="-5">
                <a:latin typeface="돋움"/>
                <a:cs typeface="돋움"/>
              </a:rPr>
              <a:t>만큼의 </a:t>
            </a:r>
            <a:r>
              <a:rPr dirty="0" sz="2400" spc="-5">
                <a:latin typeface="Times New Roman"/>
                <a:cs typeface="Times New Roman"/>
              </a:rPr>
              <a:t>x</a:t>
            </a:r>
            <a:r>
              <a:rPr dirty="0" sz="2400" spc="-5">
                <a:latin typeface="돋움"/>
                <a:cs typeface="돋움"/>
              </a:rPr>
              <a:t>의</a:t>
            </a:r>
            <a:r>
              <a:rPr dirty="0" sz="2400" spc="-440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가치</a:t>
            </a:r>
            <a:endParaRPr sz="2400">
              <a:latin typeface="돋움"/>
              <a:cs typeface="돋움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AutoNum type="arabicPeriod" startAt="14"/>
              <a:tabLst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return L,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678256"/>
            <a:ext cx="8047990" cy="516064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355600" marR="283210" indent="-342900">
              <a:lnSpc>
                <a:spcPts val="2810"/>
              </a:lnSpc>
              <a:spcBef>
                <a:spcPts val="4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600">
                <a:latin typeface="Times New Roman"/>
                <a:cs typeface="Times New Roman"/>
              </a:rPr>
              <a:t>Line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1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~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2: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0">
                <a:latin typeface="돋움"/>
                <a:cs typeface="돋움"/>
              </a:rPr>
              <a:t>각</a:t>
            </a:r>
            <a:r>
              <a:rPr dirty="0" sz="2600" spc="-22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물건의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단위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무게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 spc="0">
                <a:latin typeface="돋움"/>
                <a:cs typeface="돋움"/>
              </a:rPr>
              <a:t>당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가치를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계산하여</a:t>
            </a:r>
            <a:r>
              <a:rPr dirty="0" sz="2600">
                <a:latin typeface="Times New Roman"/>
                <a:cs typeface="Times New Roman"/>
              </a:rPr>
              <a:t>,  </a:t>
            </a:r>
            <a:r>
              <a:rPr dirty="0" sz="2600">
                <a:latin typeface="돋움"/>
                <a:cs typeface="돋움"/>
              </a:rPr>
              <a:t>이를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기준으로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물건들을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내림차순으로</a:t>
            </a:r>
            <a:r>
              <a:rPr dirty="0" sz="2600" spc="-260">
                <a:latin typeface="돋움"/>
                <a:cs typeface="돋움"/>
              </a:rPr>
              <a:t> </a:t>
            </a:r>
            <a:r>
              <a:rPr dirty="0" sz="2600">
                <a:solidFill>
                  <a:srgbClr val="0000CC"/>
                </a:solidFill>
                <a:latin typeface="돋움"/>
                <a:cs typeface="돋움"/>
              </a:rPr>
              <a:t>정렬</a:t>
            </a:r>
            <a:r>
              <a:rPr dirty="0" sz="2600">
                <a:latin typeface="돋움"/>
                <a:cs typeface="돋움"/>
              </a:rPr>
              <a:t>한다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0000"/>
              </a:lnSpc>
              <a:spcBef>
                <a:spcPts val="11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600">
                <a:latin typeface="Times New Roman"/>
                <a:cs typeface="Times New Roman"/>
              </a:rPr>
              <a:t>Line 5 ~ 10</a:t>
            </a:r>
            <a:r>
              <a:rPr dirty="0" sz="2600">
                <a:latin typeface="돋움"/>
                <a:cs typeface="돋움"/>
              </a:rPr>
              <a:t>의 </a:t>
            </a:r>
            <a:r>
              <a:rPr dirty="0" sz="2600">
                <a:latin typeface="Times New Roman"/>
                <a:cs typeface="Times New Roman"/>
              </a:rPr>
              <a:t>while-</a:t>
            </a:r>
            <a:r>
              <a:rPr dirty="0" sz="2600">
                <a:latin typeface="돋움"/>
                <a:cs typeface="돋움"/>
              </a:rPr>
              <a:t>루프를 통해서 다음으로 단위 무  </a:t>
            </a:r>
            <a:r>
              <a:rPr dirty="0" sz="2600" spc="0">
                <a:latin typeface="돋움"/>
                <a:cs typeface="돋움"/>
              </a:rPr>
              <a:t>게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 spc="0">
                <a:latin typeface="돋움"/>
                <a:cs typeface="돋움"/>
              </a:rPr>
              <a:t>당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값나가는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물건을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가져다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배낭에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담고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돋움"/>
                <a:cs typeface="돋움"/>
              </a:rPr>
              <a:t>만일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가져  온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물건을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배낭에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담을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경우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배낭의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용량이</a:t>
            </a:r>
            <a:r>
              <a:rPr dirty="0" sz="2600" spc="-22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초과되면</a:t>
            </a:r>
            <a:r>
              <a:rPr dirty="0" sz="2600">
                <a:latin typeface="Times New Roman"/>
                <a:cs typeface="Times New Roman"/>
              </a:rPr>
              <a:t>,  </a:t>
            </a:r>
            <a:r>
              <a:rPr dirty="0" sz="2600" spc="-5">
                <a:latin typeface="Times New Roman"/>
                <a:cs typeface="Times New Roman"/>
              </a:rPr>
              <a:t>(</a:t>
            </a:r>
            <a:r>
              <a:rPr dirty="0" sz="2600" spc="-5">
                <a:latin typeface="돋움"/>
                <a:cs typeface="돋움"/>
              </a:rPr>
              <a:t>즉</a:t>
            </a:r>
            <a:r>
              <a:rPr dirty="0" sz="2600" spc="-5">
                <a:latin typeface="Times New Roman"/>
                <a:cs typeface="Times New Roman"/>
              </a:rPr>
              <a:t>, </a:t>
            </a:r>
            <a:r>
              <a:rPr dirty="0" sz="2600">
                <a:latin typeface="Times New Roman"/>
                <a:cs typeface="Times New Roman"/>
              </a:rPr>
              <a:t>while-</a:t>
            </a:r>
            <a:r>
              <a:rPr dirty="0" sz="2600">
                <a:latin typeface="돋움"/>
                <a:cs typeface="돋움"/>
              </a:rPr>
              <a:t>루프의 조건이 ‘거짓’이 되면</a:t>
            </a:r>
            <a:r>
              <a:rPr dirty="0" sz="2600">
                <a:latin typeface="Times New Roman"/>
                <a:cs typeface="Times New Roman"/>
              </a:rPr>
              <a:t>) </a:t>
            </a:r>
            <a:r>
              <a:rPr dirty="0" sz="2600">
                <a:latin typeface="돋움"/>
                <a:cs typeface="돋움"/>
              </a:rPr>
              <a:t>가져온 물건  을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‘통째로’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담을</a:t>
            </a:r>
            <a:r>
              <a:rPr dirty="0" sz="2600" spc="-22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수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없게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되어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루프를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종료한다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algn="just" marL="355600" marR="133985" indent="-342900">
              <a:lnSpc>
                <a:spcPct val="90000"/>
              </a:lnSpc>
              <a:spcBef>
                <a:spcPts val="1200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2600">
                <a:latin typeface="Times New Roman"/>
                <a:cs typeface="Times New Roman"/>
              </a:rPr>
              <a:t>Line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30">
                <a:latin typeface="Times New Roman"/>
                <a:cs typeface="Times New Roman"/>
              </a:rPr>
              <a:t>11: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돋움"/>
                <a:cs typeface="돋움"/>
              </a:rPr>
              <a:t>현재까지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배낭에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 spc="0">
                <a:latin typeface="돋움"/>
                <a:cs typeface="돋움"/>
              </a:rPr>
              <a:t>담은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물건들의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무게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 spc="0">
                <a:latin typeface="Times New Roman"/>
                <a:cs typeface="Times New Roman"/>
              </a:rPr>
              <a:t>w</a:t>
            </a:r>
            <a:r>
              <a:rPr dirty="0" sz="2600" spc="0">
                <a:latin typeface="돋움"/>
                <a:cs typeface="돋움"/>
              </a:rPr>
              <a:t>가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 spc="0">
                <a:latin typeface="돋움"/>
                <a:cs typeface="돋움"/>
              </a:rPr>
              <a:t>배  </a:t>
            </a:r>
            <a:r>
              <a:rPr dirty="0" sz="2600">
                <a:latin typeface="돋움"/>
                <a:cs typeface="돋움"/>
              </a:rPr>
              <a:t>낭의</a:t>
            </a:r>
            <a:r>
              <a:rPr dirty="0" sz="2600" spc="-24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용량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돋움"/>
                <a:cs typeface="돋움"/>
              </a:rPr>
              <a:t>보다</a:t>
            </a:r>
            <a:r>
              <a:rPr dirty="0" sz="2600" spc="-24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작으면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(</a:t>
            </a:r>
            <a:r>
              <a:rPr dirty="0" sz="2600">
                <a:latin typeface="돋움"/>
                <a:cs typeface="돋움"/>
              </a:rPr>
              <a:t>즉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if-</a:t>
            </a:r>
            <a:r>
              <a:rPr dirty="0" sz="2600">
                <a:latin typeface="돋움"/>
                <a:cs typeface="돋움"/>
              </a:rPr>
              <a:t>조건이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‘참’이면</a:t>
            </a:r>
            <a:r>
              <a:rPr dirty="0" sz="2600">
                <a:latin typeface="Times New Roman"/>
                <a:cs typeface="Times New Roman"/>
              </a:rPr>
              <a:t>)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line  </a:t>
            </a:r>
            <a:r>
              <a:rPr dirty="0" sz="2600">
                <a:latin typeface="Times New Roman"/>
                <a:cs typeface="Times New Roman"/>
              </a:rPr>
              <a:t>12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~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13</a:t>
            </a:r>
            <a:r>
              <a:rPr dirty="0" sz="2600">
                <a:latin typeface="돋움"/>
                <a:cs typeface="돋움"/>
              </a:rPr>
              <a:t>에서</a:t>
            </a:r>
            <a:r>
              <a:rPr dirty="0" sz="2600" spc="-25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해당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물건을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(C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–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w)</a:t>
            </a:r>
            <a:r>
              <a:rPr dirty="0" sz="2600">
                <a:latin typeface="돋움"/>
                <a:cs typeface="돋움"/>
              </a:rPr>
              <a:t>만큼만</a:t>
            </a:r>
            <a:r>
              <a:rPr dirty="0" sz="2600" spc="-25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배낭에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담고</a:t>
            </a:r>
            <a:r>
              <a:rPr dirty="0" sz="2600">
                <a:latin typeface="Times New Roman"/>
                <a:cs typeface="Times New Roman"/>
              </a:rPr>
              <a:t>,  (C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–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w)</a:t>
            </a:r>
            <a:r>
              <a:rPr dirty="0" sz="2600">
                <a:latin typeface="돋움"/>
                <a:cs typeface="돋움"/>
              </a:rPr>
              <a:t>만큼의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x</a:t>
            </a:r>
            <a:r>
              <a:rPr dirty="0" sz="2600">
                <a:latin typeface="돋움"/>
                <a:cs typeface="돋움"/>
              </a:rPr>
              <a:t>의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가치를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증가시킨다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ts val="2965"/>
              </a:lnSpc>
              <a:spcBef>
                <a:spcPts val="8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600">
                <a:latin typeface="Times New Roman"/>
                <a:cs typeface="Times New Roman"/>
              </a:rPr>
              <a:t>Line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14: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돋움"/>
                <a:cs typeface="돋움"/>
              </a:rPr>
              <a:t>최종적으로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배낭에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담긴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물건들의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리스트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</a:t>
            </a:r>
            <a:endParaRPr sz="2600">
              <a:latin typeface="Times New Roman"/>
              <a:cs typeface="Times New Roman"/>
            </a:endParaRPr>
          </a:p>
          <a:p>
            <a:pPr marL="355600">
              <a:lnSpc>
                <a:spcPts val="2965"/>
              </a:lnSpc>
            </a:pPr>
            <a:r>
              <a:rPr dirty="0" sz="2600">
                <a:latin typeface="돋움"/>
                <a:cs typeface="돋움"/>
              </a:rPr>
              <a:t>과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배낭에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담긴</a:t>
            </a:r>
            <a:r>
              <a:rPr dirty="0" sz="2600" spc="-22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물건들의</a:t>
            </a:r>
            <a:r>
              <a:rPr dirty="0" sz="2600" spc="-25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가치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합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</a:t>
            </a:r>
            <a:r>
              <a:rPr dirty="0" sz="2600">
                <a:latin typeface="돋움"/>
                <a:cs typeface="돋움"/>
              </a:rPr>
              <a:t>를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리턴한다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046" y="366140"/>
            <a:ext cx="2311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시간복잡도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38097"/>
            <a:ext cx="8014334" cy="401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1: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돋움"/>
                <a:cs typeface="돋움"/>
              </a:rPr>
              <a:t>개의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물건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각각의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단위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무게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당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가치를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계  산하는 데는 </a:t>
            </a:r>
            <a:r>
              <a:rPr dirty="0" sz="2800" spc="-5" i="1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Times New Roman"/>
                <a:cs typeface="Times New Roman"/>
              </a:rPr>
              <a:t>) </a:t>
            </a:r>
            <a:r>
              <a:rPr dirty="0" sz="2800" spc="-5">
                <a:latin typeface="돋움"/>
                <a:cs typeface="돋움"/>
              </a:rPr>
              <a:t>시간 걸리고</a:t>
            </a:r>
            <a:r>
              <a:rPr dirty="0" sz="2800" spc="-5">
                <a:latin typeface="Times New Roman"/>
                <a:cs typeface="Times New Roman"/>
              </a:rPr>
              <a:t>, line 2</a:t>
            </a:r>
            <a:r>
              <a:rPr dirty="0" sz="2800" spc="-5">
                <a:latin typeface="돋움"/>
                <a:cs typeface="돋움"/>
              </a:rPr>
              <a:t>에서 물건의  단위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무게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당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가치에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대해서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내림차순으로</a:t>
            </a:r>
            <a:r>
              <a:rPr dirty="0" sz="2800" spc="-22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정렬하  기 위해 </a:t>
            </a:r>
            <a:r>
              <a:rPr dirty="0" sz="2800" spc="-5" i="1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Times New Roman"/>
                <a:cs typeface="Times New Roman"/>
              </a:rPr>
              <a:t>log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Times New Roman"/>
                <a:cs typeface="Times New Roman"/>
              </a:rPr>
              <a:t>) </a:t>
            </a:r>
            <a:r>
              <a:rPr dirty="0" sz="2800" spc="-5">
                <a:latin typeface="돋움"/>
                <a:cs typeface="돋움"/>
              </a:rPr>
              <a:t>시간이</a:t>
            </a:r>
            <a:r>
              <a:rPr dirty="0" sz="2800" spc="-68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걸린다</a:t>
            </a:r>
            <a:r>
              <a:rPr dirty="0" sz="2800" spc="-1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algn="just" marL="355600" marR="131445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5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~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10</a:t>
            </a:r>
            <a:r>
              <a:rPr dirty="0" sz="2800" spc="-5">
                <a:latin typeface="돋움"/>
                <a:cs typeface="돋움"/>
              </a:rPr>
              <a:t>의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while-</a:t>
            </a:r>
            <a:r>
              <a:rPr dirty="0" sz="2800" spc="-5">
                <a:latin typeface="돋움"/>
                <a:cs typeface="돋움"/>
              </a:rPr>
              <a:t>루프의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수행은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돋움"/>
                <a:cs typeface="돋움"/>
              </a:rPr>
              <a:t>번을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넘지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않  으며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5">
                <a:latin typeface="돋움"/>
                <a:cs typeface="돋움"/>
              </a:rPr>
              <a:t>루프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내부의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수행은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(1)</a:t>
            </a:r>
            <a:r>
              <a:rPr dirty="0" sz="2800" spc="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시간이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걸린다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r>
              <a:rPr dirty="0" sz="2800" spc="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또  한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line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5">
                <a:latin typeface="Times New Roman"/>
                <a:cs typeface="Times New Roman"/>
              </a:rPr>
              <a:t>11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~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14</a:t>
            </a:r>
            <a:r>
              <a:rPr dirty="0" sz="2800">
                <a:latin typeface="돋움"/>
                <a:cs typeface="돋움"/>
              </a:rPr>
              <a:t>도</a:t>
            </a:r>
            <a:r>
              <a:rPr dirty="0" sz="2800" spc="-25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각각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(1)</a:t>
            </a:r>
            <a:r>
              <a:rPr dirty="0" sz="2800" spc="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시간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걸린다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ts val="3354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따라서 알고리즘의 시간복잡도는</a:t>
            </a:r>
            <a:r>
              <a:rPr dirty="0" sz="2800" spc="-655">
                <a:latin typeface="돋움"/>
                <a:cs typeface="돋움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Times New Roman"/>
                <a:cs typeface="Times New Roman"/>
              </a:rPr>
              <a:t>) + </a:t>
            </a:r>
            <a:r>
              <a:rPr dirty="0" sz="2800" spc="-5" i="1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Times New Roman"/>
                <a:cs typeface="Times New Roman"/>
              </a:rPr>
              <a:t>log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ts val="3354"/>
              </a:lnSpc>
            </a:pPr>
            <a:r>
              <a:rPr dirty="0" sz="2800" spc="-5">
                <a:latin typeface="Times New Roman"/>
                <a:cs typeface="Times New Roman"/>
              </a:rPr>
              <a:t>+ </a:t>
            </a:r>
            <a:r>
              <a:rPr dirty="0" sz="2800" spc="-5" i="1">
                <a:latin typeface="Times New Roman"/>
                <a:cs typeface="Times New Roman"/>
              </a:rPr>
              <a:t>n </a:t>
            </a:r>
            <a:r>
              <a:rPr dirty="0" sz="2800" spc="-5">
                <a:latin typeface="Wingdings 2"/>
                <a:cs typeface="Wingdings 2"/>
              </a:rPr>
              <a:t>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(1) + </a:t>
            </a:r>
            <a:r>
              <a:rPr dirty="0" sz="2800" spc="-5" i="1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(1) =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log</a:t>
            </a: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dirty="0" sz="2800" spc="-5">
                <a:latin typeface="돋움"/>
                <a:cs typeface="돋움"/>
              </a:rPr>
              <a:t>이다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8364" y="366140"/>
            <a:ext cx="48272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부분배낭 알고리즘</a:t>
            </a:r>
            <a:r>
              <a:rPr dirty="0" spc="-705"/>
              <a:t> </a:t>
            </a:r>
            <a:r>
              <a:rPr dirty="0"/>
              <a:t>예시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38097"/>
            <a:ext cx="8014334" cy="1382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4</a:t>
            </a:r>
            <a:r>
              <a:rPr dirty="0" sz="2800" spc="-5">
                <a:latin typeface="돋움"/>
                <a:cs typeface="돋움"/>
              </a:rPr>
              <a:t>개의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금속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분말이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다음의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그림과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같이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있다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돋움"/>
                <a:cs typeface="돋움"/>
              </a:rPr>
              <a:t>배낭  </a:t>
            </a:r>
            <a:r>
              <a:rPr dirty="0" sz="2800" spc="-5">
                <a:latin typeface="돋움"/>
                <a:cs typeface="돋움"/>
              </a:rPr>
              <a:t>의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최대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용량이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40</a:t>
            </a:r>
            <a:r>
              <a:rPr dirty="0" sz="2800" spc="-5">
                <a:latin typeface="돋움"/>
                <a:cs typeface="돋움"/>
              </a:rPr>
              <a:t>그램일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때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1 ~ 2</a:t>
            </a:r>
            <a:r>
              <a:rPr dirty="0" sz="2800" spc="-5">
                <a:latin typeface="돋움"/>
                <a:cs typeface="돋움"/>
              </a:rPr>
              <a:t>의 결과</a:t>
            </a:r>
            <a:r>
              <a:rPr dirty="0" sz="2800" spc="-5">
                <a:latin typeface="Times New Roman"/>
                <a:cs typeface="Times New Roman"/>
              </a:rPr>
              <a:t>: S = [</a:t>
            </a:r>
            <a:r>
              <a:rPr dirty="0" sz="2800" spc="-5">
                <a:latin typeface="돋움"/>
                <a:cs typeface="돋움"/>
              </a:rPr>
              <a:t>백금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5">
                <a:latin typeface="돋움"/>
                <a:cs typeface="돋움"/>
              </a:rPr>
              <a:t>금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5">
                <a:latin typeface="돋움"/>
                <a:cs typeface="돋움"/>
              </a:rPr>
              <a:t>은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-204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주석</a:t>
            </a:r>
            <a:r>
              <a:rPr dirty="0" sz="2800" spc="-5"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339" y="2794787"/>
            <a:ext cx="735965" cy="2540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-635">
              <a:lnSpc>
                <a:spcPct val="117900"/>
              </a:lnSpc>
              <a:spcBef>
                <a:spcPts val="100"/>
              </a:spcBef>
            </a:pPr>
            <a:r>
              <a:rPr dirty="0" u="heavy" sz="2800" spc="-70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물</a:t>
            </a:r>
            <a:r>
              <a:rPr dirty="0" u="heavy" sz="2800" spc="-1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건 </a:t>
            </a:r>
            <a:r>
              <a:rPr dirty="0" sz="2800" spc="-1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백금  </a:t>
            </a:r>
            <a:r>
              <a:rPr dirty="0" sz="2800" spc="-5">
                <a:latin typeface="돋움"/>
                <a:cs typeface="돋움"/>
              </a:rPr>
              <a:t>금  은  </a:t>
            </a:r>
            <a:r>
              <a:rPr dirty="0" sz="2800" spc="-5">
                <a:latin typeface="돋움"/>
                <a:cs typeface="돋움"/>
              </a:rPr>
              <a:t>주석</a:t>
            </a:r>
            <a:endParaRPr sz="2800">
              <a:latin typeface="돋움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9140" y="2794787"/>
            <a:ext cx="2691130" cy="254063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dirty="0" u="heavy" sz="2800" spc="-7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단위 그램당</a:t>
            </a:r>
            <a:r>
              <a:rPr dirty="0" u="heavy" sz="2800" spc="-545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 </a:t>
            </a:r>
            <a:r>
              <a:rPr dirty="0" u="heavy" sz="2800" spc="-1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가치</a:t>
            </a:r>
            <a:endParaRPr sz="2800">
              <a:latin typeface="돋움"/>
              <a:cs typeface="돋움"/>
            </a:endParaRPr>
          </a:p>
          <a:p>
            <a:pPr algn="ctr" marL="53340">
              <a:lnSpc>
                <a:spcPct val="100000"/>
              </a:lnSpc>
              <a:spcBef>
                <a:spcPts val="600"/>
              </a:spcBef>
            </a:pPr>
            <a:r>
              <a:rPr dirty="0" sz="2800" spc="-5">
                <a:latin typeface="Times New Roman"/>
                <a:cs typeface="Times New Roman"/>
              </a:rPr>
              <a:t>6</a:t>
            </a:r>
            <a:r>
              <a:rPr dirty="0" sz="2800" spc="-5">
                <a:latin typeface="돋움"/>
                <a:cs typeface="돋움"/>
              </a:rPr>
              <a:t>만원</a:t>
            </a:r>
            <a:endParaRPr sz="2800">
              <a:latin typeface="돋움"/>
              <a:cs typeface="돋움"/>
            </a:endParaRPr>
          </a:p>
          <a:p>
            <a:pPr algn="ctr" marL="53340">
              <a:lnSpc>
                <a:spcPct val="100000"/>
              </a:lnSpc>
              <a:spcBef>
                <a:spcPts val="600"/>
              </a:spcBef>
            </a:pPr>
            <a:r>
              <a:rPr dirty="0" sz="2800" spc="-5">
                <a:latin typeface="Times New Roman"/>
                <a:cs typeface="Times New Roman"/>
              </a:rPr>
              <a:t>5</a:t>
            </a:r>
            <a:r>
              <a:rPr dirty="0" sz="2800" spc="-5">
                <a:latin typeface="돋움"/>
                <a:cs typeface="돋움"/>
              </a:rPr>
              <a:t>만원</a:t>
            </a:r>
            <a:endParaRPr sz="2800">
              <a:latin typeface="돋움"/>
              <a:cs typeface="돋움"/>
            </a:endParaRPr>
          </a:p>
          <a:p>
            <a:pPr algn="ctr" marL="53340">
              <a:lnSpc>
                <a:spcPct val="100000"/>
              </a:lnSpc>
              <a:spcBef>
                <a:spcPts val="600"/>
              </a:spcBef>
            </a:pPr>
            <a:r>
              <a:rPr dirty="0" sz="2800" spc="-5">
                <a:latin typeface="Times New Roman"/>
                <a:cs typeface="Times New Roman"/>
              </a:rPr>
              <a:t>4</a:t>
            </a:r>
            <a:r>
              <a:rPr dirty="0" sz="2800" spc="-5">
                <a:latin typeface="돋움"/>
                <a:cs typeface="돋움"/>
              </a:rPr>
              <a:t>천원</a:t>
            </a:r>
            <a:endParaRPr sz="2800">
              <a:latin typeface="돋움"/>
              <a:cs typeface="돋움"/>
            </a:endParaRPr>
          </a:p>
          <a:p>
            <a:pPr algn="ctr" marL="53340">
              <a:lnSpc>
                <a:spcPct val="100000"/>
              </a:lnSpc>
              <a:spcBef>
                <a:spcPts val="600"/>
              </a:spcBef>
            </a:pPr>
            <a:r>
              <a:rPr dirty="0" sz="2800" spc="-5"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돋움"/>
                <a:cs typeface="돋움"/>
              </a:rPr>
              <a:t>천원</a:t>
            </a:r>
            <a:endParaRPr sz="2800">
              <a:latin typeface="돋움"/>
              <a:cs typeface="돋움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36108" y="3717035"/>
            <a:ext cx="3203525" cy="2217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640684"/>
            <a:ext cx="8112759" cy="533146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3: L = </a:t>
            </a:r>
            <a:r>
              <a:rPr dirty="0" sz="2800" spc="-5">
                <a:latin typeface="Cambria Math"/>
                <a:cs typeface="Cambria Math"/>
              </a:rPr>
              <a:t>∅</a:t>
            </a:r>
            <a:r>
              <a:rPr dirty="0" sz="2800" spc="-5">
                <a:latin typeface="Times New Roman"/>
                <a:cs typeface="Times New Roman"/>
              </a:rPr>
              <a:t>, w = 0, v = </a:t>
            </a:r>
            <a:r>
              <a:rPr dirty="0" sz="2800">
                <a:latin typeface="Times New Roman"/>
                <a:cs typeface="Times New Roman"/>
              </a:rPr>
              <a:t>0</a:t>
            </a:r>
            <a:r>
              <a:rPr dirty="0" sz="2800">
                <a:latin typeface="돋움"/>
                <a:cs typeface="돋움"/>
              </a:rPr>
              <a:t>로 </a:t>
            </a:r>
            <a:r>
              <a:rPr dirty="0" sz="2800" spc="-5">
                <a:latin typeface="돋움"/>
                <a:cs typeface="돋움"/>
              </a:rPr>
              <a:t>각각</a:t>
            </a:r>
            <a:r>
              <a:rPr dirty="0" sz="2800" spc="-57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초기화한다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1524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4: S = </a:t>
            </a:r>
            <a:r>
              <a:rPr dirty="0" sz="2800" spc="-10">
                <a:latin typeface="Times New Roman"/>
                <a:cs typeface="Times New Roman"/>
              </a:rPr>
              <a:t>[</a:t>
            </a:r>
            <a:r>
              <a:rPr dirty="0" sz="2800" spc="-10">
                <a:latin typeface="돋움"/>
                <a:cs typeface="돋움"/>
              </a:rPr>
              <a:t>백금</a:t>
            </a:r>
            <a:r>
              <a:rPr dirty="0" sz="2800" spc="-10">
                <a:latin typeface="Times New Roman"/>
                <a:cs typeface="Times New Roman"/>
              </a:rPr>
              <a:t>, </a:t>
            </a:r>
            <a:r>
              <a:rPr dirty="0" sz="2800" spc="-5">
                <a:latin typeface="돋움"/>
                <a:cs typeface="돋움"/>
              </a:rPr>
              <a:t>금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5">
                <a:latin typeface="돋움"/>
                <a:cs typeface="돋움"/>
              </a:rPr>
              <a:t>은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10">
                <a:latin typeface="돋움"/>
                <a:cs typeface="돋움"/>
              </a:rPr>
              <a:t>주석</a:t>
            </a:r>
            <a:r>
              <a:rPr dirty="0" sz="2800" spc="-10">
                <a:latin typeface="Times New Roman"/>
                <a:cs typeface="Times New Roman"/>
              </a:rPr>
              <a:t>]</a:t>
            </a:r>
            <a:r>
              <a:rPr dirty="0" sz="2800" spc="-10">
                <a:latin typeface="돋움"/>
                <a:cs typeface="돋움"/>
              </a:rPr>
              <a:t>로부터 </a:t>
            </a:r>
            <a:r>
              <a:rPr dirty="0" sz="2800" b="1">
                <a:solidFill>
                  <a:srgbClr val="0000CC"/>
                </a:solidFill>
                <a:latin typeface="돋움"/>
                <a:cs typeface="돋움"/>
              </a:rPr>
              <a:t>백금</a:t>
            </a:r>
            <a:r>
              <a:rPr dirty="0" sz="2800">
                <a:latin typeface="돋움"/>
                <a:cs typeface="돋움"/>
              </a:rPr>
              <a:t>을</a:t>
            </a:r>
            <a:r>
              <a:rPr dirty="0" sz="2800" spc="-38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가져  온다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5: while-</a:t>
            </a:r>
            <a:r>
              <a:rPr dirty="0" sz="2800" spc="-5">
                <a:latin typeface="돋움"/>
                <a:cs typeface="돋움"/>
              </a:rPr>
              <a:t>루프의 조건 </a:t>
            </a:r>
            <a:r>
              <a:rPr dirty="0" sz="2800" spc="-5">
                <a:latin typeface="Times New Roman"/>
                <a:cs typeface="Times New Roman"/>
              </a:rPr>
              <a:t>((w + </a:t>
            </a:r>
            <a:r>
              <a:rPr dirty="0" sz="2800" spc="-5">
                <a:latin typeface="돋움"/>
                <a:cs typeface="돋움"/>
              </a:rPr>
              <a:t>백금의</a:t>
            </a:r>
            <a:r>
              <a:rPr dirty="0" sz="2800" spc="-65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무게</a:t>
            </a:r>
            <a:r>
              <a:rPr dirty="0" sz="2800" spc="-5">
                <a:latin typeface="Times New Roman"/>
                <a:cs typeface="Times New Roman"/>
              </a:rPr>
              <a:t>) ≤ C)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= ((0 + 10) &lt; </a:t>
            </a:r>
            <a:r>
              <a:rPr dirty="0" sz="2800">
                <a:latin typeface="Times New Roman"/>
                <a:cs typeface="Times New Roman"/>
              </a:rPr>
              <a:t>40)</a:t>
            </a:r>
            <a:r>
              <a:rPr dirty="0" sz="2800">
                <a:latin typeface="돋움"/>
                <a:cs typeface="돋움"/>
              </a:rPr>
              <a:t>이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‘참’이다</a:t>
            </a:r>
            <a:r>
              <a:rPr dirty="0" sz="2800" spc="-1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6: </a:t>
            </a:r>
            <a:r>
              <a:rPr dirty="0" sz="2800" spc="-5">
                <a:latin typeface="돋움"/>
                <a:cs typeface="돋움"/>
              </a:rPr>
              <a:t>백금을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배낭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L</a:t>
            </a:r>
            <a:r>
              <a:rPr dirty="0" sz="2800" spc="-10">
                <a:latin typeface="돋움"/>
                <a:cs typeface="돋움"/>
              </a:rPr>
              <a:t>에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추가시킨다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즉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=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[</a:t>
            </a:r>
            <a:r>
              <a:rPr dirty="0" sz="2800" spc="-5">
                <a:solidFill>
                  <a:srgbClr val="0000CC"/>
                </a:solidFill>
                <a:latin typeface="돋움"/>
                <a:cs typeface="돋움"/>
              </a:rPr>
              <a:t>백금</a:t>
            </a:r>
            <a:r>
              <a:rPr dirty="0" sz="2800" spc="-5"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800" spc="-5">
                <a:latin typeface="돋움"/>
                <a:cs typeface="돋움"/>
              </a:rPr>
              <a:t>이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된다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7: w = w(</a:t>
            </a:r>
            <a:r>
              <a:rPr dirty="0" sz="2800" spc="-5">
                <a:latin typeface="돋움"/>
                <a:cs typeface="돋움"/>
              </a:rPr>
              <a:t>백금의 무게</a:t>
            </a:r>
            <a:r>
              <a:rPr dirty="0" sz="2800" spc="-5">
                <a:latin typeface="Times New Roman"/>
                <a:cs typeface="Times New Roman"/>
              </a:rPr>
              <a:t>) = 0 + 10g =</a:t>
            </a:r>
            <a:r>
              <a:rPr dirty="0" sz="2800" spc="-204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10g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8: v = v(</a:t>
            </a:r>
            <a:r>
              <a:rPr dirty="0" sz="2800" spc="-5">
                <a:latin typeface="돋움"/>
                <a:cs typeface="돋움"/>
              </a:rPr>
              <a:t>백금의 가치</a:t>
            </a:r>
            <a:r>
              <a:rPr dirty="0" sz="2800" spc="-5">
                <a:latin typeface="Times New Roman"/>
                <a:cs typeface="Times New Roman"/>
              </a:rPr>
              <a:t>) = 0 + </a:t>
            </a:r>
            <a:r>
              <a:rPr dirty="0" sz="2800">
                <a:latin typeface="Times New Roman"/>
                <a:cs typeface="Times New Roman"/>
              </a:rPr>
              <a:t>60</a:t>
            </a:r>
            <a:r>
              <a:rPr dirty="0" sz="2800">
                <a:latin typeface="돋움"/>
                <a:cs typeface="돋움"/>
              </a:rPr>
              <a:t>만원 </a:t>
            </a:r>
            <a:r>
              <a:rPr dirty="0" sz="2800" spc="-5">
                <a:latin typeface="Times New Roman"/>
                <a:cs typeface="Times New Roman"/>
              </a:rPr>
              <a:t>=</a:t>
            </a:r>
            <a:r>
              <a:rPr dirty="0" sz="2800" spc="-484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60</a:t>
            </a:r>
            <a:r>
              <a:rPr dirty="0" sz="2800" spc="-5">
                <a:latin typeface="돋움"/>
                <a:cs typeface="돋움"/>
              </a:rPr>
              <a:t>만원</a:t>
            </a:r>
            <a:endParaRPr sz="2800">
              <a:latin typeface="돋움"/>
              <a:cs typeface="돋움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9: S</a:t>
            </a:r>
            <a:r>
              <a:rPr dirty="0" sz="2800" spc="-5">
                <a:latin typeface="돋움"/>
                <a:cs typeface="돋움"/>
              </a:rPr>
              <a:t>에서 백금을 제거한다</a:t>
            </a:r>
            <a:r>
              <a:rPr dirty="0" sz="2800" spc="-5">
                <a:latin typeface="Times New Roman"/>
                <a:cs typeface="Times New Roman"/>
              </a:rPr>
              <a:t>. S = [</a:t>
            </a:r>
            <a:r>
              <a:rPr dirty="0" sz="2800" spc="-5">
                <a:latin typeface="돋움"/>
                <a:cs typeface="돋움"/>
              </a:rPr>
              <a:t>금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5">
                <a:latin typeface="돋움"/>
                <a:cs typeface="돋움"/>
              </a:rPr>
              <a:t>은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-4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주석</a:t>
            </a:r>
            <a:r>
              <a:rPr dirty="0" sz="2800" spc="-5"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10: S</a:t>
            </a:r>
            <a:r>
              <a:rPr dirty="0" sz="2800" spc="-5">
                <a:latin typeface="돋움"/>
                <a:cs typeface="돋움"/>
              </a:rPr>
              <a:t>에서 </a:t>
            </a:r>
            <a:r>
              <a:rPr dirty="0" sz="2800" b="1">
                <a:solidFill>
                  <a:srgbClr val="0000CC"/>
                </a:solidFill>
                <a:latin typeface="돋움"/>
                <a:cs typeface="돋움"/>
              </a:rPr>
              <a:t>금</a:t>
            </a:r>
            <a:r>
              <a:rPr dirty="0" sz="2800">
                <a:latin typeface="돋움"/>
                <a:cs typeface="돋움"/>
              </a:rPr>
              <a:t>을</a:t>
            </a:r>
            <a:r>
              <a:rPr dirty="0" sz="2800" spc="-45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가져온다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717880"/>
            <a:ext cx="7860665" cy="4751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5: while-</a:t>
            </a:r>
            <a:r>
              <a:rPr dirty="0" sz="2800" spc="-5">
                <a:latin typeface="돋움"/>
                <a:cs typeface="돋움"/>
              </a:rPr>
              <a:t>루프의 조건 </a:t>
            </a:r>
            <a:r>
              <a:rPr dirty="0" sz="2800" spc="-5">
                <a:latin typeface="Times New Roman"/>
                <a:cs typeface="Times New Roman"/>
              </a:rPr>
              <a:t>((w + </a:t>
            </a:r>
            <a:r>
              <a:rPr dirty="0" sz="2800" spc="-5">
                <a:latin typeface="돋움"/>
                <a:cs typeface="돋움"/>
              </a:rPr>
              <a:t>금의</a:t>
            </a:r>
            <a:r>
              <a:rPr dirty="0" sz="2800" spc="-65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무게</a:t>
            </a:r>
            <a:r>
              <a:rPr dirty="0" sz="2800" spc="-5">
                <a:latin typeface="Times New Roman"/>
                <a:cs typeface="Times New Roman"/>
              </a:rPr>
              <a:t>) ≤ C) =  ((10 + 15) &lt; </a:t>
            </a:r>
            <a:r>
              <a:rPr dirty="0" sz="2800">
                <a:latin typeface="Times New Roman"/>
                <a:cs typeface="Times New Roman"/>
              </a:rPr>
              <a:t>40)</a:t>
            </a:r>
            <a:r>
              <a:rPr dirty="0" sz="2800">
                <a:latin typeface="돋움"/>
                <a:cs typeface="돋움"/>
              </a:rPr>
              <a:t>이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‘참’이다</a:t>
            </a:r>
            <a:r>
              <a:rPr dirty="0" sz="2800" spc="-1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6: </a:t>
            </a:r>
            <a:r>
              <a:rPr dirty="0" sz="2800" spc="-5">
                <a:latin typeface="돋움"/>
                <a:cs typeface="돋움"/>
              </a:rPr>
              <a:t>금을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배낭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L</a:t>
            </a:r>
            <a:r>
              <a:rPr dirty="0" sz="2800" spc="-10">
                <a:latin typeface="돋움"/>
                <a:cs typeface="돋움"/>
              </a:rPr>
              <a:t>에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추가시킨다</a:t>
            </a:r>
            <a:r>
              <a:rPr dirty="0" sz="2800" spc="-10">
                <a:latin typeface="Times New Roman"/>
                <a:cs typeface="Times New Roman"/>
              </a:rPr>
              <a:t>.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=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[</a:t>
            </a:r>
            <a:r>
              <a:rPr dirty="0" sz="2800" spc="-5">
                <a:latin typeface="돋움"/>
                <a:cs typeface="돋움"/>
              </a:rPr>
              <a:t>백금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금</a:t>
            </a:r>
            <a:r>
              <a:rPr dirty="0" sz="2800" spc="-5"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7: w = w + (</a:t>
            </a:r>
            <a:r>
              <a:rPr dirty="0" sz="2800" spc="-5">
                <a:latin typeface="돋움"/>
                <a:cs typeface="돋움"/>
              </a:rPr>
              <a:t>금의 무게</a:t>
            </a:r>
            <a:r>
              <a:rPr dirty="0" sz="2800" spc="-5">
                <a:latin typeface="Times New Roman"/>
                <a:cs typeface="Times New Roman"/>
              </a:rPr>
              <a:t>) = 10g + 15g =</a:t>
            </a:r>
            <a:r>
              <a:rPr dirty="0" sz="2800" spc="-2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25g</a:t>
            </a:r>
            <a:endParaRPr sz="2800">
              <a:latin typeface="Times New Roman"/>
              <a:cs typeface="Times New Roman"/>
            </a:endParaRPr>
          </a:p>
          <a:p>
            <a:pPr marL="355600" marR="35179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8: v = v + (</a:t>
            </a:r>
            <a:r>
              <a:rPr dirty="0" sz="2800" spc="-5">
                <a:latin typeface="돋움"/>
                <a:cs typeface="돋움"/>
              </a:rPr>
              <a:t>금의 가치</a:t>
            </a:r>
            <a:r>
              <a:rPr dirty="0" sz="2800" spc="-5">
                <a:latin typeface="Times New Roman"/>
                <a:cs typeface="Times New Roman"/>
              </a:rPr>
              <a:t>) = 60</a:t>
            </a:r>
            <a:r>
              <a:rPr dirty="0" sz="2800" spc="-5">
                <a:latin typeface="돋움"/>
                <a:cs typeface="돋움"/>
              </a:rPr>
              <a:t>만원 </a:t>
            </a:r>
            <a:r>
              <a:rPr dirty="0" sz="2800" spc="-5">
                <a:latin typeface="Times New Roman"/>
                <a:cs typeface="Times New Roman"/>
              </a:rPr>
              <a:t>+ 75</a:t>
            </a:r>
            <a:r>
              <a:rPr dirty="0" sz="2800" spc="-5">
                <a:latin typeface="돋움"/>
                <a:cs typeface="돋움"/>
              </a:rPr>
              <a:t>만원</a:t>
            </a:r>
            <a:r>
              <a:rPr dirty="0" sz="2800" spc="-680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=  135</a:t>
            </a:r>
            <a:r>
              <a:rPr dirty="0" sz="2800" spc="-5">
                <a:latin typeface="돋움"/>
                <a:cs typeface="돋움"/>
              </a:rPr>
              <a:t>만원</a:t>
            </a:r>
            <a:endParaRPr sz="2800">
              <a:latin typeface="돋움"/>
              <a:cs typeface="돋움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9: S</a:t>
            </a:r>
            <a:r>
              <a:rPr dirty="0" sz="2800" spc="-5">
                <a:latin typeface="돋움"/>
                <a:cs typeface="돋움"/>
              </a:rPr>
              <a:t>에서 금을 제거한다</a:t>
            </a:r>
            <a:r>
              <a:rPr dirty="0" sz="2800" spc="-5">
                <a:latin typeface="Times New Roman"/>
                <a:cs typeface="Times New Roman"/>
              </a:rPr>
              <a:t>. S=[</a:t>
            </a:r>
            <a:r>
              <a:rPr dirty="0" sz="2800" spc="-5">
                <a:latin typeface="돋움"/>
                <a:cs typeface="돋움"/>
              </a:rPr>
              <a:t>은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-4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주석</a:t>
            </a:r>
            <a:r>
              <a:rPr dirty="0" sz="2800" spc="-5"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10: S</a:t>
            </a:r>
            <a:r>
              <a:rPr dirty="0" sz="2800" spc="-5">
                <a:latin typeface="돋움"/>
                <a:cs typeface="돋움"/>
              </a:rPr>
              <a:t>에서 </a:t>
            </a:r>
            <a:r>
              <a:rPr dirty="0" sz="2800" b="1">
                <a:solidFill>
                  <a:srgbClr val="0000CC"/>
                </a:solidFill>
                <a:latin typeface="돋움"/>
                <a:cs typeface="돋움"/>
              </a:rPr>
              <a:t>은</a:t>
            </a:r>
            <a:r>
              <a:rPr dirty="0" sz="2800">
                <a:latin typeface="돋움"/>
                <a:cs typeface="돋움"/>
              </a:rPr>
              <a:t>을</a:t>
            </a:r>
            <a:r>
              <a:rPr dirty="0" sz="2800" spc="-45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가져온다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5: while-</a:t>
            </a:r>
            <a:r>
              <a:rPr dirty="0" sz="2800" spc="-5">
                <a:latin typeface="돋움"/>
                <a:cs typeface="돋움"/>
              </a:rPr>
              <a:t>루프의 조건 </a:t>
            </a:r>
            <a:r>
              <a:rPr dirty="0" sz="2800" spc="-5">
                <a:latin typeface="Times New Roman"/>
                <a:cs typeface="Times New Roman"/>
              </a:rPr>
              <a:t>((w + </a:t>
            </a:r>
            <a:r>
              <a:rPr dirty="0" sz="2800" spc="-5">
                <a:latin typeface="돋움"/>
                <a:cs typeface="돋움"/>
              </a:rPr>
              <a:t>은의</a:t>
            </a:r>
            <a:r>
              <a:rPr dirty="0" sz="2800" spc="-65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무게</a:t>
            </a:r>
            <a:r>
              <a:rPr dirty="0" sz="2800" spc="-5">
                <a:latin typeface="Times New Roman"/>
                <a:cs typeface="Times New Roman"/>
              </a:rPr>
              <a:t>) ≤ C) =  ((25 + 25) &lt; </a:t>
            </a:r>
            <a:r>
              <a:rPr dirty="0" sz="2800">
                <a:latin typeface="Times New Roman"/>
                <a:cs typeface="Times New Roman"/>
              </a:rPr>
              <a:t>40)</a:t>
            </a:r>
            <a:r>
              <a:rPr dirty="0" sz="2800">
                <a:latin typeface="돋움"/>
                <a:cs typeface="돋움"/>
              </a:rPr>
              <a:t>이 </a:t>
            </a:r>
            <a:r>
              <a:rPr dirty="0" sz="2800" spc="-10">
                <a:latin typeface="돋움"/>
                <a:cs typeface="돋움"/>
              </a:rPr>
              <a:t>‘거짓’이므로 </a:t>
            </a:r>
            <a:r>
              <a:rPr dirty="0" sz="2800" spc="-5">
                <a:latin typeface="돋움"/>
                <a:cs typeface="돋움"/>
              </a:rPr>
              <a:t>루프를</a:t>
            </a:r>
            <a:r>
              <a:rPr dirty="0" sz="2800" spc="-68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종료한다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81406"/>
            <a:ext cx="8064500" cy="3668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3606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</a:t>
            </a:r>
            <a:r>
              <a:rPr dirty="0" sz="2800" spc="-40">
                <a:latin typeface="Times New Roman"/>
                <a:cs typeface="Times New Roman"/>
              </a:rPr>
              <a:t>11: </a:t>
            </a:r>
            <a:r>
              <a:rPr dirty="0" sz="2800" spc="-5">
                <a:latin typeface="Times New Roman"/>
                <a:cs typeface="Times New Roman"/>
              </a:rPr>
              <a:t>if-</a:t>
            </a:r>
            <a:r>
              <a:rPr dirty="0" sz="2800" spc="-5">
                <a:latin typeface="돋움"/>
                <a:cs typeface="돋움"/>
              </a:rPr>
              <a:t>조건 </a:t>
            </a:r>
            <a:r>
              <a:rPr dirty="0" sz="2800" spc="-5">
                <a:latin typeface="Times New Roman"/>
                <a:cs typeface="Times New Roman"/>
              </a:rPr>
              <a:t>((C – w) &gt; 0)</a:t>
            </a:r>
            <a:r>
              <a:rPr dirty="0" sz="2800" spc="-5">
                <a:latin typeface="돋움"/>
                <a:cs typeface="돋움"/>
              </a:rPr>
              <a:t>이 ‘참’이다</a:t>
            </a:r>
            <a:r>
              <a:rPr dirty="0" sz="2800" spc="-5">
                <a:latin typeface="Times New Roman"/>
                <a:cs typeface="Times New Roman"/>
              </a:rPr>
              <a:t>. </a:t>
            </a:r>
            <a:r>
              <a:rPr dirty="0" sz="2800" spc="-5">
                <a:latin typeface="돋움"/>
                <a:cs typeface="돋움"/>
              </a:rPr>
              <a:t>즉</a:t>
            </a:r>
            <a:r>
              <a:rPr dirty="0" sz="2800" spc="-5">
                <a:latin typeface="Times New Roman"/>
                <a:cs typeface="Times New Roman"/>
              </a:rPr>
              <a:t>, 40</a:t>
            </a:r>
            <a:r>
              <a:rPr dirty="0" sz="2800" spc="-3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–  25 = 15 &gt; 0</a:t>
            </a:r>
            <a:r>
              <a:rPr dirty="0" sz="2800" spc="-5">
                <a:latin typeface="돋움"/>
                <a:cs typeface="돋움"/>
              </a:rPr>
              <a:t>이기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때문이다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300355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12: </a:t>
            </a:r>
            <a:r>
              <a:rPr dirty="0" sz="2800" spc="-5">
                <a:latin typeface="돋움"/>
                <a:cs typeface="돋움"/>
              </a:rPr>
              <a:t>따라서 </a:t>
            </a:r>
            <a:r>
              <a:rPr dirty="0" sz="2800" spc="25" b="1">
                <a:solidFill>
                  <a:srgbClr val="0000CC"/>
                </a:solidFill>
                <a:latin typeface="돋움"/>
                <a:cs typeface="돋움"/>
              </a:rPr>
              <a:t>은을 </a:t>
            </a:r>
            <a:r>
              <a:rPr dirty="0" sz="2800" spc="-5" b="1">
                <a:solidFill>
                  <a:srgbClr val="0000CC"/>
                </a:solidFill>
                <a:latin typeface="Times New Roman"/>
                <a:cs typeface="Times New Roman"/>
              </a:rPr>
              <a:t>C – w = (40 – 25) =</a:t>
            </a:r>
            <a:r>
              <a:rPr dirty="0" sz="2800" spc="-459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CC"/>
                </a:solidFill>
                <a:latin typeface="Times New Roman"/>
                <a:cs typeface="Times New Roman"/>
              </a:rPr>
              <a:t>15g</a:t>
            </a:r>
            <a:r>
              <a:rPr dirty="0" sz="2800" b="1">
                <a:solidFill>
                  <a:srgbClr val="0000CC"/>
                </a:solidFill>
                <a:latin typeface="돋움"/>
                <a:cs typeface="돋움"/>
              </a:rPr>
              <a:t>만큼  </a:t>
            </a:r>
            <a:r>
              <a:rPr dirty="0" sz="2800" spc="50" b="1">
                <a:solidFill>
                  <a:srgbClr val="0000CC"/>
                </a:solidFill>
                <a:latin typeface="돋움"/>
                <a:cs typeface="돋움"/>
              </a:rPr>
              <a:t>만</a:t>
            </a:r>
            <a:r>
              <a:rPr dirty="0" sz="2800" spc="-710" b="1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배낭 </a:t>
            </a:r>
            <a:r>
              <a:rPr dirty="0" sz="2800" spc="-10">
                <a:latin typeface="Times New Roman"/>
                <a:cs typeface="Times New Roman"/>
              </a:rPr>
              <a:t>L</a:t>
            </a:r>
            <a:r>
              <a:rPr dirty="0" sz="2800" spc="-10">
                <a:latin typeface="돋움"/>
                <a:cs typeface="돋움"/>
              </a:rPr>
              <a:t>에 추가시킨다</a:t>
            </a:r>
            <a:r>
              <a:rPr dirty="0" sz="2800" spc="-1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13: v = v + (15g </a:t>
            </a:r>
            <a:r>
              <a:rPr dirty="0" sz="2800" spc="-5">
                <a:latin typeface="돋움"/>
                <a:cs typeface="돋움"/>
              </a:rPr>
              <a:t>× </a:t>
            </a:r>
            <a:r>
              <a:rPr dirty="0" sz="2800" spc="-5">
                <a:latin typeface="Times New Roman"/>
                <a:cs typeface="Times New Roman"/>
              </a:rPr>
              <a:t>4</a:t>
            </a:r>
            <a:r>
              <a:rPr dirty="0" sz="2800" spc="-5">
                <a:latin typeface="돋움"/>
                <a:cs typeface="돋움"/>
              </a:rPr>
              <a:t>천원</a:t>
            </a:r>
            <a:r>
              <a:rPr dirty="0" sz="2800" spc="-5">
                <a:latin typeface="Times New Roman"/>
                <a:cs typeface="Times New Roman"/>
              </a:rPr>
              <a:t>/g) = </a:t>
            </a:r>
            <a:r>
              <a:rPr dirty="0" sz="2800">
                <a:latin typeface="Times New Roman"/>
                <a:cs typeface="Times New Roman"/>
              </a:rPr>
              <a:t>135</a:t>
            </a:r>
            <a:r>
              <a:rPr dirty="0" sz="2800">
                <a:latin typeface="돋움"/>
                <a:cs typeface="돋움"/>
              </a:rPr>
              <a:t>만원 </a:t>
            </a:r>
            <a:r>
              <a:rPr dirty="0" sz="2800" spc="-5">
                <a:latin typeface="Times New Roman"/>
                <a:cs typeface="Times New Roman"/>
              </a:rPr>
              <a:t>+</a:t>
            </a:r>
            <a:r>
              <a:rPr dirty="0" sz="2800" spc="-4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6</a:t>
            </a:r>
            <a:r>
              <a:rPr dirty="0" sz="2800" spc="-5">
                <a:latin typeface="돋움"/>
                <a:cs typeface="돋움"/>
              </a:rPr>
              <a:t>만원</a:t>
            </a:r>
            <a:endParaRPr sz="2800">
              <a:latin typeface="돋움"/>
              <a:cs typeface="돋움"/>
            </a:endParaRPr>
          </a:p>
          <a:p>
            <a:pPr marL="3556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=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141</a:t>
            </a:r>
            <a:r>
              <a:rPr dirty="0" sz="2800" spc="-5">
                <a:latin typeface="돋움"/>
                <a:cs typeface="돋움"/>
              </a:rPr>
              <a:t>만원</a:t>
            </a:r>
            <a:endParaRPr sz="2800">
              <a:latin typeface="돋움"/>
              <a:cs typeface="돋움"/>
            </a:endParaRPr>
          </a:p>
          <a:p>
            <a:pPr marL="355600" marR="2159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14: </a:t>
            </a:r>
            <a:r>
              <a:rPr dirty="0" sz="2800" spc="-5">
                <a:latin typeface="돋움"/>
                <a:cs typeface="돋움"/>
              </a:rPr>
              <a:t>배낭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=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10">
                <a:latin typeface="Times New Roman"/>
                <a:cs typeface="Times New Roman"/>
              </a:rPr>
              <a:t>[</a:t>
            </a:r>
            <a:r>
              <a:rPr dirty="0" sz="2800" spc="10" b="1">
                <a:solidFill>
                  <a:srgbClr val="0000CC"/>
                </a:solidFill>
                <a:latin typeface="돋움"/>
                <a:cs typeface="돋움"/>
              </a:rPr>
              <a:t>백금</a:t>
            </a:r>
            <a:r>
              <a:rPr dirty="0" sz="2800" spc="-280" b="1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800" b="1">
                <a:solidFill>
                  <a:srgbClr val="0000CC"/>
                </a:solidFill>
                <a:latin typeface="Times New Roman"/>
                <a:cs typeface="Times New Roman"/>
              </a:rPr>
              <a:t>10g,</a:t>
            </a:r>
            <a:r>
              <a:rPr dirty="0" sz="2800" spc="-1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800" spc="50" b="1">
                <a:solidFill>
                  <a:srgbClr val="0000CC"/>
                </a:solidFill>
                <a:latin typeface="돋움"/>
                <a:cs typeface="돋움"/>
              </a:rPr>
              <a:t>금</a:t>
            </a:r>
            <a:r>
              <a:rPr dirty="0" sz="2800" spc="-270" b="1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800" spc="-5" b="1">
                <a:solidFill>
                  <a:srgbClr val="0000CC"/>
                </a:solidFill>
                <a:latin typeface="Times New Roman"/>
                <a:cs typeface="Times New Roman"/>
              </a:rPr>
              <a:t>15g,</a:t>
            </a:r>
            <a:r>
              <a:rPr dirty="0" sz="2800" spc="-2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800" spc="50" b="1">
                <a:solidFill>
                  <a:srgbClr val="0000CC"/>
                </a:solidFill>
                <a:latin typeface="돋움"/>
                <a:cs typeface="돋움"/>
              </a:rPr>
              <a:t>은</a:t>
            </a:r>
            <a:r>
              <a:rPr dirty="0" sz="2800" spc="-265" b="1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800" spc="-5" b="1">
                <a:solidFill>
                  <a:srgbClr val="0000CC"/>
                </a:solidFill>
                <a:latin typeface="Times New Roman"/>
                <a:cs typeface="Times New Roman"/>
              </a:rPr>
              <a:t>15g</a:t>
            </a:r>
            <a:r>
              <a:rPr dirty="0" sz="2800" spc="-5">
                <a:latin typeface="Times New Roman"/>
                <a:cs typeface="Times New Roman"/>
              </a:rPr>
              <a:t>]</a:t>
            </a:r>
            <a:r>
              <a:rPr dirty="0" sz="2800" spc="-5">
                <a:latin typeface="돋움"/>
                <a:cs typeface="돋움"/>
              </a:rPr>
              <a:t>과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가치  </a:t>
            </a:r>
            <a:r>
              <a:rPr dirty="0" sz="2800" spc="-5">
                <a:latin typeface="돋움"/>
                <a:cs typeface="돋움"/>
              </a:rPr>
              <a:t>의 합 </a:t>
            </a:r>
            <a:r>
              <a:rPr dirty="0" sz="2800" spc="-5">
                <a:latin typeface="Times New Roman"/>
                <a:cs typeface="Times New Roman"/>
              </a:rPr>
              <a:t>v = 141</a:t>
            </a:r>
            <a:r>
              <a:rPr dirty="0" sz="2800" spc="-5">
                <a:latin typeface="돋움"/>
                <a:cs typeface="돋움"/>
              </a:rPr>
              <a:t>만원을</a:t>
            </a:r>
            <a:r>
              <a:rPr dirty="0" sz="2800" spc="-71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리턴한다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54465" y="4476773"/>
            <a:ext cx="2081869" cy="2013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7880"/>
            <a:ext cx="7726045" cy="4571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762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10">
                <a:latin typeface="돋움"/>
                <a:cs typeface="돋움"/>
              </a:rPr>
              <a:t>거스름돈 </a:t>
            </a:r>
            <a:r>
              <a:rPr dirty="0" sz="2800" spc="-5">
                <a:latin typeface="Times New Roman"/>
                <a:cs typeface="Times New Roman"/>
              </a:rPr>
              <a:t>760</a:t>
            </a:r>
            <a:r>
              <a:rPr dirty="0" sz="2800" spc="-5">
                <a:latin typeface="돋움"/>
                <a:cs typeface="돋움"/>
              </a:rPr>
              <a:t>원에 대해</a:t>
            </a:r>
            <a:r>
              <a:rPr dirty="0" sz="2800" spc="-700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CoinChange </a:t>
            </a:r>
            <a:r>
              <a:rPr dirty="0" sz="2800" spc="-5">
                <a:latin typeface="돋움"/>
                <a:cs typeface="돋움"/>
              </a:rPr>
              <a:t>알고리즘이  수행되는 과정을</a:t>
            </a:r>
            <a:r>
              <a:rPr dirty="0" sz="2800" spc="-45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살펴보자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1: </a:t>
            </a:r>
            <a:r>
              <a:rPr dirty="0" sz="2800" spc="-5">
                <a:latin typeface="돋움"/>
                <a:cs typeface="돋움"/>
              </a:rPr>
              <a:t>변수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초기화</a:t>
            </a:r>
            <a:endParaRPr sz="2800">
              <a:latin typeface="돋움"/>
              <a:cs typeface="돋움"/>
            </a:endParaRPr>
          </a:p>
          <a:p>
            <a:pPr marL="469900">
              <a:lnSpc>
                <a:spcPct val="100000"/>
              </a:lnSpc>
              <a:spcBef>
                <a:spcPts val="555"/>
              </a:spcBef>
            </a:pPr>
            <a:r>
              <a:rPr dirty="0" sz="2400">
                <a:latin typeface="Arial"/>
                <a:cs typeface="Arial"/>
              </a:rPr>
              <a:t>– </a:t>
            </a:r>
            <a:r>
              <a:rPr dirty="0" sz="2400">
                <a:latin typeface="Times New Roman"/>
                <a:cs typeface="Times New Roman"/>
              </a:rPr>
              <a:t>change =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760,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Arial"/>
                <a:cs typeface="Arial"/>
              </a:rPr>
              <a:t>– </a:t>
            </a:r>
            <a:r>
              <a:rPr dirty="0" sz="2400">
                <a:latin typeface="Times New Roman"/>
                <a:cs typeface="Times New Roman"/>
              </a:rPr>
              <a:t>n500 = n100 = n50 = n10 = n1 =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 2: change ≥ 500, while-</a:t>
            </a:r>
            <a:r>
              <a:rPr dirty="0" sz="2800" spc="-5">
                <a:latin typeface="돋움"/>
                <a:cs typeface="돋움"/>
              </a:rPr>
              <a:t>조건이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‘참’</a:t>
            </a:r>
            <a:endParaRPr sz="2800">
              <a:latin typeface="돋움"/>
              <a:cs typeface="돋움"/>
            </a:endParaRPr>
          </a:p>
          <a:p>
            <a:pPr marL="469900">
              <a:lnSpc>
                <a:spcPct val="100000"/>
              </a:lnSpc>
              <a:spcBef>
                <a:spcPts val="555"/>
              </a:spcBef>
            </a:pPr>
            <a:r>
              <a:rPr dirty="0" sz="2400">
                <a:latin typeface="Arial"/>
                <a:cs typeface="Arial"/>
              </a:rPr>
              <a:t>– </a:t>
            </a:r>
            <a:r>
              <a:rPr dirty="0" sz="2400">
                <a:latin typeface="Times New Roman"/>
                <a:cs typeface="Times New Roman"/>
              </a:rPr>
              <a:t>change = change – 500 = 760 – 500 =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260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n500 =</a:t>
            </a:r>
            <a:r>
              <a:rPr dirty="0" sz="2400" spc="22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다음은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change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&lt;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500,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line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2</a:t>
            </a:r>
            <a:r>
              <a:rPr dirty="0" sz="2800" spc="-5">
                <a:latin typeface="돋움"/>
                <a:cs typeface="돋움"/>
              </a:rPr>
              <a:t>의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while-</a:t>
            </a:r>
            <a:r>
              <a:rPr dirty="0" sz="2800" spc="-5">
                <a:latin typeface="돋움"/>
                <a:cs typeface="돋움"/>
              </a:rPr>
              <a:t>루프는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더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이  상 수행되지</a:t>
            </a:r>
            <a:r>
              <a:rPr dirty="0" sz="2800" spc="-45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않는다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80787" y="5088612"/>
            <a:ext cx="1132403" cy="11426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5306" y="361569"/>
            <a:ext cx="69329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Times New Roman"/>
                <a:cs typeface="Times New Roman"/>
              </a:rPr>
              <a:t>Fractional Knapsack Python test</a:t>
            </a:r>
            <a:r>
              <a:rPr dirty="0" spc="65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code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12747"/>
            <a:ext cx="8229600" cy="4714240"/>
          </a:xfrm>
          <a:custGeom>
            <a:avLst/>
            <a:gdLst/>
            <a:ahLst/>
            <a:cxnLst/>
            <a:rect l="l" t="t" r="r" b="b"/>
            <a:pathLst>
              <a:path w="8229600" h="4714240">
                <a:moveTo>
                  <a:pt x="0" y="4713732"/>
                </a:moveTo>
                <a:lnTo>
                  <a:pt x="8229600" y="4713732"/>
                </a:lnTo>
                <a:lnTo>
                  <a:pt x="8229600" y="0"/>
                </a:lnTo>
                <a:lnTo>
                  <a:pt x="0" y="0"/>
                </a:lnTo>
                <a:lnTo>
                  <a:pt x="0" y="471373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1412747"/>
            <a:ext cx="8229600" cy="4714240"/>
          </a:xfrm>
          <a:custGeom>
            <a:avLst/>
            <a:gdLst/>
            <a:ahLst/>
            <a:cxnLst/>
            <a:rect l="l" t="t" r="r" b="b"/>
            <a:pathLst>
              <a:path w="8229600" h="4714240">
                <a:moveTo>
                  <a:pt x="0" y="4713732"/>
                </a:moveTo>
                <a:lnTo>
                  <a:pt x="8229600" y="4713732"/>
                </a:lnTo>
                <a:lnTo>
                  <a:pt x="8229600" y="0"/>
                </a:lnTo>
                <a:lnTo>
                  <a:pt x="0" y="0"/>
                </a:lnTo>
                <a:lnTo>
                  <a:pt x="0" y="47137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5940" y="1339235"/>
            <a:ext cx="7950834" cy="261810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2000" spc="-5">
                <a:latin typeface="Courier New"/>
                <a:cs typeface="Courier New"/>
              </a:rPr>
              <a:t>capacity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40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-5">
                <a:latin typeface="Courier New"/>
                <a:cs typeface="Courier New"/>
              </a:rPr>
              <a:t>values </a:t>
            </a:r>
            <a:r>
              <a:rPr dirty="0" sz="2000">
                <a:latin typeface="Courier New"/>
                <a:cs typeface="Courier New"/>
              </a:rPr>
              <a:t>= </a:t>
            </a:r>
            <a:r>
              <a:rPr dirty="0" sz="2000" spc="-5">
                <a:latin typeface="Courier New"/>
                <a:cs typeface="Courier New"/>
              </a:rPr>
              <a:t>[50000, 600000, 100000,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750000]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-5">
                <a:latin typeface="Courier New"/>
                <a:cs typeface="Courier New"/>
              </a:rPr>
              <a:t>weights </a:t>
            </a:r>
            <a:r>
              <a:rPr dirty="0" sz="2000">
                <a:latin typeface="Courier New"/>
                <a:cs typeface="Courier New"/>
              </a:rPr>
              <a:t>= </a:t>
            </a:r>
            <a:r>
              <a:rPr dirty="0" sz="2000" spc="-5">
                <a:latin typeface="Courier New"/>
                <a:cs typeface="Courier New"/>
              </a:rPr>
              <a:t>[50, 10, 25,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15]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000" spc="-5">
                <a:latin typeface="Courier New"/>
                <a:cs typeface="Courier New"/>
              </a:rPr>
              <a:t>names </a:t>
            </a:r>
            <a:r>
              <a:rPr dirty="0" sz="2000">
                <a:latin typeface="Courier New"/>
                <a:cs typeface="Courier New"/>
              </a:rPr>
              <a:t>= ["</a:t>
            </a:r>
            <a:r>
              <a:rPr dirty="0" sz="2000">
                <a:latin typeface="돋움"/>
                <a:cs typeface="돋움"/>
              </a:rPr>
              <a:t>주석</a:t>
            </a:r>
            <a:r>
              <a:rPr dirty="0" sz="2000">
                <a:latin typeface="Courier New"/>
                <a:cs typeface="Courier New"/>
              </a:rPr>
              <a:t>", "</a:t>
            </a:r>
            <a:r>
              <a:rPr dirty="0" sz="2000">
                <a:latin typeface="돋움"/>
                <a:cs typeface="돋움"/>
              </a:rPr>
              <a:t>백금</a:t>
            </a:r>
            <a:r>
              <a:rPr dirty="0" sz="2000">
                <a:latin typeface="Courier New"/>
                <a:cs typeface="Courier New"/>
              </a:rPr>
              <a:t>", "</a:t>
            </a:r>
            <a:r>
              <a:rPr dirty="0" sz="2000">
                <a:latin typeface="돋움"/>
                <a:cs typeface="돋움"/>
              </a:rPr>
              <a:t>은</a:t>
            </a:r>
            <a:r>
              <a:rPr dirty="0" sz="2000">
                <a:latin typeface="Courier New"/>
                <a:cs typeface="Courier New"/>
              </a:rPr>
              <a:t>",</a:t>
            </a:r>
            <a:r>
              <a:rPr dirty="0" sz="2000" spc="-6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"</a:t>
            </a:r>
            <a:r>
              <a:rPr dirty="0" sz="2000" spc="-5">
                <a:latin typeface="돋움"/>
                <a:cs typeface="돋움"/>
              </a:rPr>
              <a:t>금</a:t>
            </a:r>
            <a:r>
              <a:rPr dirty="0" sz="2000" spc="-5">
                <a:latin typeface="Courier New"/>
                <a:cs typeface="Courier New"/>
              </a:rPr>
              <a:t>"]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000" spc="-5">
                <a:latin typeface="Courier New"/>
                <a:cs typeface="Courier New"/>
              </a:rPr>
              <a:t>opt_value </a:t>
            </a:r>
            <a:r>
              <a:rPr dirty="0" sz="2000">
                <a:latin typeface="Courier New"/>
                <a:cs typeface="Courier New"/>
              </a:rPr>
              <a:t>= </a:t>
            </a:r>
            <a:r>
              <a:rPr dirty="0" sz="2000" spc="-5">
                <a:latin typeface="Courier New"/>
                <a:cs typeface="Courier New"/>
              </a:rPr>
              <a:t>get_optimal_value(capacity, weights,</a:t>
            </a:r>
            <a:r>
              <a:rPr dirty="0" sz="2000" spc="8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val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Courier New"/>
                <a:cs typeface="Courier New"/>
              </a:rPr>
              <a:t>ues,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names)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-5">
                <a:latin typeface="Courier New"/>
                <a:cs typeface="Courier New"/>
              </a:rPr>
              <a:t>print("Value of the knapsack is",</a:t>
            </a:r>
            <a:r>
              <a:rPr dirty="0" sz="2000" spc="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opt_value)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응</a:t>
            </a:r>
            <a:r>
              <a:rPr dirty="0" spc="-395"/>
              <a:t> </a:t>
            </a:r>
            <a:r>
              <a:rPr dirty="0"/>
              <a:t>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38097"/>
            <a:ext cx="8068945" cy="4095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15049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0-1 </a:t>
            </a:r>
            <a:r>
              <a:rPr dirty="0" sz="2800" spc="-5">
                <a:latin typeface="돋움"/>
                <a:cs typeface="돋움"/>
              </a:rPr>
              <a:t>배낭 문제는 최소의 비용으로 자원을 </a:t>
            </a:r>
            <a:r>
              <a:rPr dirty="0" sz="2800" spc="-10">
                <a:latin typeface="돋움"/>
                <a:cs typeface="돋움"/>
              </a:rPr>
              <a:t>할당하  </a:t>
            </a:r>
            <a:r>
              <a:rPr dirty="0" sz="2800" spc="-5">
                <a:latin typeface="돋움"/>
                <a:cs typeface="돋움"/>
              </a:rPr>
              <a:t>는 문제로서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5">
                <a:latin typeface="돋움"/>
                <a:cs typeface="돋움"/>
              </a:rPr>
              <a:t>조합론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5">
                <a:latin typeface="돋움"/>
                <a:cs typeface="돋움"/>
              </a:rPr>
              <a:t>계산이론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5">
                <a:latin typeface="돋움"/>
                <a:cs typeface="돋움"/>
              </a:rPr>
              <a:t>암호학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-229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응용수학  분야에서 기본적인 문제로</a:t>
            </a:r>
            <a:r>
              <a:rPr dirty="0" sz="2800" spc="-67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다루어진다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29718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응용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사례로는</a:t>
            </a:r>
            <a:r>
              <a:rPr dirty="0" sz="2800" spc="-22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‘버리는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부분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최소화시키는’</a:t>
            </a:r>
            <a:r>
              <a:rPr dirty="0" sz="2800" spc="-220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원자  </a:t>
            </a:r>
            <a:r>
              <a:rPr dirty="0" sz="2800" spc="-5">
                <a:latin typeface="돋움"/>
                <a:cs typeface="돋움"/>
              </a:rPr>
              <a:t>재 자르기 </a:t>
            </a:r>
            <a:r>
              <a:rPr dirty="0" sz="2800" spc="-5">
                <a:latin typeface="Times New Roman"/>
                <a:cs typeface="Times New Roman"/>
              </a:rPr>
              <a:t>(Raw Material</a:t>
            </a:r>
            <a:r>
              <a:rPr dirty="0" sz="2800" spc="-459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Cutting),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자산투자</a:t>
            </a:r>
            <a:r>
              <a:rPr dirty="0" sz="2800" spc="-22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및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금융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포트폴리오</a:t>
            </a:r>
            <a:r>
              <a:rPr dirty="0" sz="2800" spc="-21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(Financial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Portfolio)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800" spc="-5">
                <a:latin typeface="돋움"/>
                <a:cs typeface="돋움"/>
              </a:rPr>
              <a:t>에서의 최선의</a:t>
            </a:r>
            <a:r>
              <a:rPr dirty="0" sz="2800" spc="-44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선택</a:t>
            </a:r>
            <a:endParaRPr sz="2800">
              <a:latin typeface="돋움"/>
              <a:cs typeface="돋움"/>
            </a:endParaRPr>
          </a:p>
          <a:p>
            <a:pPr marL="355600" marR="508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Merkle–Hellman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배낭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암호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시스템의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키</a:t>
            </a:r>
            <a:r>
              <a:rPr dirty="0" sz="2800" spc="-250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(Key)</a:t>
            </a:r>
            <a:r>
              <a:rPr dirty="0" sz="2800" spc="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돋움"/>
                <a:cs typeface="돋움"/>
              </a:rPr>
              <a:t>생성  에도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활용된다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105" y="366140"/>
            <a:ext cx="36391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imes New Roman"/>
                <a:cs typeface="Times New Roman"/>
              </a:rPr>
              <a:t>4.5 </a:t>
            </a:r>
            <a:r>
              <a:rPr dirty="0" spc="35" b="1">
                <a:latin typeface="돋움"/>
                <a:cs typeface="돋움"/>
              </a:rPr>
              <a:t>집합 커버</a:t>
            </a:r>
            <a:r>
              <a:rPr dirty="0" spc="-855" b="1">
                <a:latin typeface="돋움"/>
                <a:cs typeface="돋움"/>
              </a:rPr>
              <a:t> </a:t>
            </a:r>
            <a:r>
              <a:rPr dirty="0" spc="10" b="1">
                <a:latin typeface="돋움"/>
                <a:cs typeface="돋움"/>
              </a:rPr>
              <a:t>문제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38097"/>
            <a:ext cx="8014334" cy="26625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돋움"/>
                <a:cs typeface="돋움"/>
              </a:rPr>
              <a:t>개의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원소를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가진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집합인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</a:t>
            </a:r>
            <a:r>
              <a:rPr dirty="0" sz="2800" spc="-5">
                <a:latin typeface="돋움"/>
                <a:cs typeface="돋움"/>
              </a:rPr>
              <a:t>가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있고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</a:t>
            </a:r>
            <a:r>
              <a:rPr dirty="0" sz="2800" spc="-5">
                <a:latin typeface="돋움"/>
                <a:cs typeface="돋움"/>
              </a:rPr>
              <a:t>의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부분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집  합들을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원소로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하는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집합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</a:t>
            </a:r>
            <a:r>
              <a:rPr dirty="0" sz="2800" spc="-5">
                <a:latin typeface="돋움"/>
                <a:cs typeface="돋움"/>
              </a:rPr>
              <a:t>가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주어질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때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</a:t>
            </a:r>
            <a:r>
              <a:rPr dirty="0" sz="2800" spc="-5">
                <a:latin typeface="돋움"/>
                <a:cs typeface="돋움"/>
              </a:rPr>
              <a:t>의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원소  들인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집합들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중에서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어떤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집합들을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선택하여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합집  합하면 </a:t>
            </a:r>
            <a:r>
              <a:rPr dirty="0" sz="2800" spc="-5">
                <a:latin typeface="Times New Roman"/>
                <a:cs typeface="Times New Roman"/>
              </a:rPr>
              <a:t>U</a:t>
            </a:r>
            <a:r>
              <a:rPr dirty="0" sz="2800" spc="-5">
                <a:latin typeface="돋움"/>
                <a:cs typeface="돋움"/>
              </a:rPr>
              <a:t>와 같게</a:t>
            </a:r>
            <a:r>
              <a:rPr dirty="0" sz="2800" spc="-67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되는가</a:t>
            </a:r>
            <a:r>
              <a:rPr dirty="0" sz="2800" spc="-10"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  <a:p>
            <a:pPr marL="355600" marR="201295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집합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커버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(cover) </a:t>
            </a:r>
            <a:r>
              <a:rPr dirty="0" sz="2800" spc="-5">
                <a:latin typeface="돋움"/>
                <a:cs typeface="돋움"/>
              </a:rPr>
              <a:t>문제는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</a:t>
            </a:r>
            <a:r>
              <a:rPr dirty="0" sz="2800" spc="-5">
                <a:latin typeface="돋움"/>
                <a:cs typeface="돋움"/>
              </a:rPr>
              <a:t>에서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선택하는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집합들  의 수를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 최소화</a:t>
            </a:r>
            <a:r>
              <a:rPr dirty="0" sz="2800" spc="-5">
                <a:latin typeface="돋움"/>
                <a:cs typeface="돋움"/>
              </a:rPr>
              <a:t>하는</a:t>
            </a:r>
            <a:r>
              <a:rPr dirty="0" sz="2800" spc="-68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문제이다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0684"/>
            <a:ext cx="7837170" cy="284226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예제</a:t>
            </a:r>
            <a:r>
              <a:rPr dirty="0" sz="2800" spc="-5">
                <a:latin typeface="Times New Roman"/>
                <a:cs typeface="Times New Roman"/>
              </a:rPr>
              <a:t>: </a:t>
            </a:r>
            <a:r>
              <a:rPr dirty="0" sz="2800" spc="-5">
                <a:latin typeface="돋움"/>
                <a:cs typeface="돋움"/>
              </a:rPr>
              <a:t>신도시 계획 학교</a:t>
            </a:r>
            <a:r>
              <a:rPr dirty="0" sz="2800" spc="-67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배치</a:t>
            </a:r>
            <a:endParaRPr sz="2800">
              <a:latin typeface="돋움"/>
              <a:cs typeface="돋움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10</a:t>
            </a:r>
            <a:r>
              <a:rPr dirty="0" sz="2800" spc="-5">
                <a:latin typeface="돋움"/>
                <a:cs typeface="돋움"/>
              </a:rPr>
              <a:t>개의 마을이 신도시에</a:t>
            </a:r>
            <a:r>
              <a:rPr dirty="0" sz="2800" spc="-68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있다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이때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아래의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2</a:t>
            </a:r>
            <a:r>
              <a:rPr dirty="0" sz="2800" spc="-5">
                <a:latin typeface="돋움"/>
                <a:cs typeface="돋움"/>
              </a:rPr>
              <a:t>가지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조건이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만족되도록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학교의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위  치를 선정하여야 한다고</a:t>
            </a:r>
            <a:r>
              <a:rPr dirty="0" sz="2800" spc="-67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가정하자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59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>
                <a:latin typeface="돋움"/>
                <a:cs typeface="돋움"/>
              </a:rPr>
              <a:t>학교는 마을에 위치해야</a:t>
            </a:r>
            <a:r>
              <a:rPr dirty="0" sz="2400" spc="-620">
                <a:latin typeface="돋움"/>
                <a:cs typeface="돋움"/>
              </a:rPr>
              <a:t> </a:t>
            </a:r>
            <a:r>
              <a:rPr dirty="0" sz="2400" spc="-5">
                <a:latin typeface="돋움"/>
                <a:cs typeface="돋움"/>
              </a:rPr>
              <a:t>한다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>
                <a:latin typeface="돋움"/>
                <a:cs typeface="돋움"/>
              </a:rPr>
              <a:t>등교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거리는</a:t>
            </a:r>
            <a:r>
              <a:rPr dirty="0" sz="2400" spc="-204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걸어서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15</a:t>
            </a:r>
            <a:r>
              <a:rPr dirty="0" sz="2400">
                <a:latin typeface="돋움"/>
                <a:cs typeface="돋움"/>
              </a:rPr>
              <a:t>분</a:t>
            </a:r>
            <a:r>
              <a:rPr dirty="0" sz="2400" spc="-204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이내이어야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한다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4259" y="4234005"/>
            <a:ext cx="3294105" cy="1744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52625" y="4220135"/>
            <a:ext cx="3309804" cy="1692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099305" y="6016853"/>
            <a:ext cx="4026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등교</a:t>
            </a:r>
            <a:r>
              <a:rPr dirty="0" sz="1800" spc="-175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거리가</a:t>
            </a:r>
            <a:r>
              <a:rPr dirty="0" sz="1800" spc="-170">
                <a:latin typeface="돋움"/>
                <a:cs typeface="돋움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15</a:t>
            </a:r>
            <a:r>
              <a:rPr dirty="0" sz="1800">
                <a:latin typeface="돋움"/>
                <a:cs typeface="돋움"/>
              </a:rPr>
              <a:t>분</a:t>
            </a:r>
            <a:r>
              <a:rPr dirty="0" sz="1800" spc="-170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이내인</a:t>
            </a:r>
            <a:r>
              <a:rPr dirty="0" sz="1800" spc="-180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마을</a:t>
            </a:r>
            <a:r>
              <a:rPr dirty="0" sz="1800" spc="-170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간의</a:t>
            </a:r>
            <a:r>
              <a:rPr dirty="0" sz="1800" spc="-180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관계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11149" y="3902831"/>
            <a:ext cx="3577915" cy="2067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5940" y="717880"/>
            <a:ext cx="8014334" cy="3668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어느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마을에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학교를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신설해야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학교의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수가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최소로  </a:t>
            </a:r>
            <a:r>
              <a:rPr dirty="0" sz="2800" spc="-5">
                <a:latin typeface="돋움"/>
                <a:cs typeface="돋움"/>
              </a:rPr>
              <a:t>되는가</a:t>
            </a:r>
            <a:r>
              <a:rPr dirty="0" sz="2800" spc="-5"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2</a:t>
            </a:r>
            <a:r>
              <a:rPr dirty="0" sz="2800" spc="-5">
                <a:latin typeface="돋움"/>
                <a:cs typeface="돋움"/>
              </a:rPr>
              <a:t>번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마을에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학교를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만들면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마을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1,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2,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3,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4,</a:t>
            </a:r>
            <a:r>
              <a:rPr dirty="0" sz="2800">
                <a:latin typeface="Times New Roman"/>
                <a:cs typeface="Times New Roman"/>
              </a:rPr>
              <a:t> 8</a:t>
            </a:r>
            <a:r>
              <a:rPr dirty="0" sz="2800">
                <a:latin typeface="돋움"/>
                <a:cs typeface="돋움"/>
              </a:rPr>
              <a:t>의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학생  들이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15</a:t>
            </a:r>
            <a:r>
              <a:rPr dirty="0" sz="2800" spc="-5">
                <a:latin typeface="돋움"/>
                <a:cs typeface="돋움"/>
              </a:rPr>
              <a:t>분</a:t>
            </a:r>
            <a:r>
              <a:rPr dirty="0" sz="2800" spc="-25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이내에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등교할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수</a:t>
            </a:r>
            <a:r>
              <a:rPr dirty="0" sz="2800" spc="-25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있고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>
                <a:latin typeface="돋움"/>
                <a:cs typeface="돋움"/>
              </a:rPr>
              <a:t>즉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5">
                <a:latin typeface="돋움"/>
                <a:cs typeface="돋움"/>
              </a:rPr>
              <a:t>마을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1,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2,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3,  4, 8</a:t>
            </a:r>
            <a:r>
              <a:rPr dirty="0" sz="2800" spc="-5">
                <a:latin typeface="돋움"/>
                <a:cs typeface="돋움"/>
              </a:rPr>
              <a:t>이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‘</a:t>
            </a:r>
            <a:r>
              <a:rPr dirty="0" sz="2800" spc="-5">
                <a:solidFill>
                  <a:srgbClr val="0000CC"/>
                </a:solidFill>
                <a:latin typeface="돋움"/>
                <a:cs typeface="돋움"/>
              </a:rPr>
              <a:t>커버</a:t>
            </a:r>
            <a:r>
              <a:rPr dirty="0" sz="2800" spc="-5">
                <a:latin typeface="돋움"/>
                <a:cs typeface="돋움"/>
              </a:rPr>
              <a:t>’되고</a:t>
            </a:r>
            <a:r>
              <a:rPr dirty="0" sz="2800" spc="-5">
                <a:latin typeface="Times New Roman"/>
                <a:cs typeface="Times New Roman"/>
              </a:rPr>
              <a:t>),</a:t>
            </a:r>
            <a:endParaRPr sz="2800">
              <a:latin typeface="Times New Roman"/>
              <a:cs typeface="Times New Roman"/>
            </a:endParaRPr>
          </a:p>
          <a:p>
            <a:pPr marL="355600" marR="18161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6</a:t>
            </a:r>
            <a:r>
              <a:rPr dirty="0" sz="2800" spc="-5">
                <a:latin typeface="돋움"/>
                <a:cs typeface="돋움"/>
              </a:rPr>
              <a:t>번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마을에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학교를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만들면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마을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5,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6,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7,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9,</a:t>
            </a:r>
            <a:r>
              <a:rPr dirty="0" sz="2800">
                <a:latin typeface="Times New Roman"/>
                <a:cs typeface="Times New Roman"/>
              </a:rPr>
              <a:t> 10</a:t>
            </a:r>
            <a:r>
              <a:rPr dirty="0" sz="2800">
                <a:latin typeface="돋움"/>
                <a:cs typeface="돋움"/>
              </a:rPr>
              <a:t>이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커  </a:t>
            </a:r>
            <a:r>
              <a:rPr dirty="0" sz="2800" spc="-10">
                <a:latin typeface="돋움"/>
                <a:cs typeface="돋움"/>
              </a:rPr>
              <a:t>버된다</a:t>
            </a:r>
            <a:r>
              <a:rPr dirty="0" sz="2800" spc="-1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즉</a:t>
            </a:r>
            <a:r>
              <a:rPr dirty="0" sz="2800" spc="-5">
                <a:latin typeface="Times New Roman"/>
                <a:cs typeface="Times New Roman"/>
              </a:rPr>
              <a:t>, 2</a:t>
            </a:r>
            <a:r>
              <a:rPr dirty="0" sz="2800" spc="-5">
                <a:latin typeface="돋움"/>
                <a:cs typeface="돋움"/>
              </a:rPr>
              <a:t>번과 </a:t>
            </a:r>
            <a:r>
              <a:rPr dirty="0" sz="2800" spc="-5">
                <a:latin typeface="Times New Roman"/>
                <a:cs typeface="Times New Roman"/>
              </a:rPr>
              <a:t>6</a:t>
            </a:r>
            <a:r>
              <a:rPr dirty="0" sz="2800" spc="-5">
                <a:latin typeface="돋움"/>
                <a:cs typeface="돋움"/>
              </a:rPr>
              <a:t>번이</a:t>
            </a:r>
            <a:r>
              <a:rPr dirty="0" sz="2800" spc="-47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최소이다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625974"/>
            <a:ext cx="7988300" cy="220218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600">
                <a:latin typeface="돋움"/>
                <a:cs typeface="돋움"/>
              </a:rPr>
              <a:t>신도시</a:t>
            </a:r>
            <a:r>
              <a:rPr dirty="0" sz="2600" spc="-24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계획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 spc="0">
                <a:latin typeface="돋움"/>
                <a:cs typeface="돋움"/>
              </a:rPr>
              <a:t>문제를</a:t>
            </a:r>
            <a:r>
              <a:rPr dirty="0" sz="2600" spc="-24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집합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 spc="0">
                <a:latin typeface="돋움"/>
                <a:cs typeface="돋움"/>
              </a:rPr>
              <a:t>커버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문제로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변환</a:t>
            </a:r>
            <a:r>
              <a:rPr dirty="0" sz="260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200" spc="-5">
                <a:latin typeface="돋움"/>
                <a:cs typeface="돋움"/>
              </a:rPr>
              <a:t>여기서</a:t>
            </a:r>
            <a:r>
              <a:rPr dirty="0" sz="2200" spc="-185">
                <a:latin typeface="돋움"/>
                <a:cs typeface="돋움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</a:t>
            </a:r>
            <a:r>
              <a:rPr dirty="0" baseline="-21072" sz="2175" spc="-7">
                <a:latin typeface="Times New Roman"/>
                <a:cs typeface="Times New Roman"/>
              </a:rPr>
              <a:t>i</a:t>
            </a:r>
            <a:r>
              <a:rPr dirty="0" sz="2200" spc="-5">
                <a:latin typeface="돋움"/>
                <a:cs typeface="돋움"/>
              </a:rPr>
              <a:t>는</a:t>
            </a:r>
            <a:r>
              <a:rPr dirty="0" sz="2200" spc="-19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마을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</a:t>
            </a:r>
            <a:r>
              <a:rPr dirty="0" sz="2200" spc="-5">
                <a:latin typeface="돋움"/>
                <a:cs typeface="돋움"/>
              </a:rPr>
              <a:t>에</a:t>
            </a:r>
            <a:r>
              <a:rPr dirty="0" sz="2200" spc="-19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학교를</a:t>
            </a:r>
            <a:r>
              <a:rPr dirty="0" sz="2200" spc="-18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배치했을</a:t>
            </a:r>
            <a:r>
              <a:rPr dirty="0" sz="2200" spc="-18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때</a:t>
            </a:r>
            <a:r>
              <a:rPr dirty="0" sz="2200" spc="-19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커버되는</a:t>
            </a:r>
            <a:r>
              <a:rPr dirty="0" sz="2200" spc="-170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마을의</a:t>
            </a:r>
            <a:r>
              <a:rPr dirty="0" sz="2200" spc="-195">
                <a:latin typeface="돋움"/>
                <a:cs typeface="돋움"/>
              </a:rPr>
              <a:t> </a:t>
            </a:r>
            <a:r>
              <a:rPr dirty="0" sz="2200" spc="-5">
                <a:latin typeface="돋움"/>
                <a:cs typeface="돋움"/>
              </a:rPr>
              <a:t>집합  이다</a:t>
            </a:r>
            <a:r>
              <a:rPr dirty="0" sz="2200" spc="-5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75285">
              <a:lnSpc>
                <a:spcPct val="100000"/>
              </a:lnSpc>
              <a:spcBef>
                <a:spcPts val="560"/>
              </a:spcBef>
            </a:pPr>
            <a:r>
              <a:rPr dirty="0" sz="2600">
                <a:latin typeface="Times New Roman"/>
                <a:cs typeface="Times New Roman"/>
              </a:rPr>
              <a:t>U={1, 2, 3, 4, 5, 6, 7, 8, 9, 10} </a:t>
            </a:r>
            <a:r>
              <a:rPr dirty="0" sz="2200" spc="-5">
                <a:solidFill>
                  <a:srgbClr val="0000CC"/>
                </a:solidFill>
                <a:latin typeface="Times New Roman"/>
                <a:cs typeface="Times New Roman"/>
              </a:rPr>
              <a:t>// </a:t>
            </a:r>
            <a:r>
              <a:rPr dirty="0" sz="2200" spc="-10">
                <a:solidFill>
                  <a:srgbClr val="0000CC"/>
                </a:solidFill>
                <a:latin typeface="돋움"/>
                <a:cs typeface="돋움"/>
              </a:rPr>
              <a:t>신도시의 </a:t>
            </a:r>
            <a:r>
              <a:rPr dirty="0" sz="2200" spc="-5">
                <a:solidFill>
                  <a:srgbClr val="0000CC"/>
                </a:solidFill>
                <a:latin typeface="돋움"/>
                <a:cs typeface="돋움"/>
              </a:rPr>
              <a:t>마을</a:t>
            </a:r>
            <a:r>
              <a:rPr dirty="0" sz="2200" spc="-420">
                <a:solidFill>
                  <a:srgbClr val="0000CC"/>
                </a:solidFill>
                <a:latin typeface="돋움"/>
                <a:cs typeface="돋움"/>
              </a:rPr>
              <a:t> </a:t>
            </a:r>
            <a:r>
              <a:rPr dirty="0" sz="2200" spc="-5">
                <a:solidFill>
                  <a:srgbClr val="0000CC"/>
                </a:solidFill>
                <a:latin typeface="Times New Roman"/>
                <a:cs typeface="Times New Roman"/>
              </a:rPr>
              <a:t>10</a:t>
            </a:r>
            <a:r>
              <a:rPr dirty="0" sz="2200" spc="-5">
                <a:solidFill>
                  <a:srgbClr val="0000CC"/>
                </a:solidFill>
                <a:latin typeface="돋움"/>
                <a:cs typeface="돋움"/>
              </a:rPr>
              <a:t>개</a:t>
            </a:r>
            <a:endParaRPr sz="2200">
              <a:latin typeface="돋움"/>
              <a:cs typeface="돋움"/>
            </a:endParaRPr>
          </a:p>
          <a:p>
            <a:pPr marL="375285">
              <a:lnSpc>
                <a:spcPct val="100000"/>
              </a:lnSpc>
              <a:spcBef>
                <a:spcPts val="605"/>
              </a:spcBef>
            </a:pPr>
            <a:r>
              <a:rPr dirty="0" sz="2600">
                <a:latin typeface="Times New Roman"/>
                <a:cs typeface="Times New Roman"/>
              </a:rPr>
              <a:t>F={S</a:t>
            </a:r>
            <a:r>
              <a:rPr dirty="0" baseline="-21241" sz="2550">
                <a:latin typeface="Times New Roman"/>
                <a:cs typeface="Times New Roman"/>
              </a:rPr>
              <a:t>1</a:t>
            </a:r>
            <a:r>
              <a:rPr dirty="0" sz="2600">
                <a:latin typeface="Times New Roman"/>
                <a:cs typeface="Times New Roman"/>
              </a:rPr>
              <a:t>, </a:t>
            </a:r>
            <a:r>
              <a:rPr dirty="0" sz="2600" spc="0">
                <a:latin typeface="Times New Roman"/>
                <a:cs typeface="Times New Roman"/>
              </a:rPr>
              <a:t>S</a:t>
            </a:r>
            <a:r>
              <a:rPr dirty="0" baseline="-21241" sz="2550" spc="0">
                <a:latin typeface="Times New Roman"/>
                <a:cs typeface="Times New Roman"/>
              </a:rPr>
              <a:t>2</a:t>
            </a:r>
            <a:r>
              <a:rPr dirty="0" sz="2600" spc="0">
                <a:latin typeface="Times New Roman"/>
                <a:cs typeface="Times New Roman"/>
              </a:rPr>
              <a:t>, S</a:t>
            </a:r>
            <a:r>
              <a:rPr dirty="0" baseline="-21241" sz="2550" spc="0">
                <a:latin typeface="Times New Roman"/>
                <a:cs typeface="Times New Roman"/>
              </a:rPr>
              <a:t>3</a:t>
            </a:r>
            <a:r>
              <a:rPr dirty="0" sz="2600" spc="0">
                <a:latin typeface="Times New Roman"/>
                <a:cs typeface="Times New Roman"/>
              </a:rPr>
              <a:t>, S</a:t>
            </a:r>
            <a:r>
              <a:rPr dirty="0" baseline="-21241" sz="2550" spc="0">
                <a:latin typeface="Times New Roman"/>
                <a:cs typeface="Times New Roman"/>
              </a:rPr>
              <a:t>4</a:t>
            </a:r>
            <a:r>
              <a:rPr dirty="0" sz="2600" spc="0">
                <a:latin typeface="Times New Roman"/>
                <a:cs typeface="Times New Roman"/>
              </a:rPr>
              <a:t>, S</a:t>
            </a:r>
            <a:r>
              <a:rPr dirty="0" baseline="-21241" sz="2550" spc="0">
                <a:latin typeface="Times New Roman"/>
                <a:cs typeface="Times New Roman"/>
              </a:rPr>
              <a:t>5</a:t>
            </a:r>
            <a:r>
              <a:rPr dirty="0" sz="2600" spc="0">
                <a:latin typeface="Times New Roman"/>
                <a:cs typeface="Times New Roman"/>
              </a:rPr>
              <a:t>, S</a:t>
            </a:r>
            <a:r>
              <a:rPr dirty="0" baseline="-21241" sz="2550" spc="0">
                <a:latin typeface="Times New Roman"/>
                <a:cs typeface="Times New Roman"/>
              </a:rPr>
              <a:t>6</a:t>
            </a:r>
            <a:r>
              <a:rPr dirty="0" sz="2600" spc="0">
                <a:latin typeface="Times New Roman"/>
                <a:cs typeface="Times New Roman"/>
              </a:rPr>
              <a:t>, S</a:t>
            </a:r>
            <a:r>
              <a:rPr dirty="0" baseline="-21241" sz="2550" spc="0">
                <a:latin typeface="Times New Roman"/>
                <a:cs typeface="Times New Roman"/>
              </a:rPr>
              <a:t>7</a:t>
            </a:r>
            <a:r>
              <a:rPr dirty="0" sz="2600" spc="0">
                <a:latin typeface="Times New Roman"/>
                <a:cs typeface="Times New Roman"/>
              </a:rPr>
              <a:t>, S</a:t>
            </a:r>
            <a:r>
              <a:rPr dirty="0" baseline="-21241" sz="2550" spc="0">
                <a:latin typeface="Times New Roman"/>
                <a:cs typeface="Times New Roman"/>
              </a:rPr>
              <a:t>8</a:t>
            </a:r>
            <a:r>
              <a:rPr dirty="0" sz="2600" spc="0">
                <a:latin typeface="Times New Roman"/>
                <a:cs typeface="Times New Roman"/>
              </a:rPr>
              <a:t>, S</a:t>
            </a:r>
            <a:r>
              <a:rPr dirty="0" baseline="-21241" sz="2550" spc="0">
                <a:latin typeface="Times New Roman"/>
                <a:cs typeface="Times New Roman"/>
              </a:rPr>
              <a:t>9</a:t>
            </a:r>
            <a:r>
              <a:rPr dirty="0" sz="2600" spc="0">
                <a:latin typeface="Times New Roman"/>
                <a:cs typeface="Times New Roman"/>
              </a:rPr>
              <a:t>,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spc="0">
                <a:latin typeface="Times New Roman"/>
                <a:cs typeface="Times New Roman"/>
              </a:rPr>
              <a:t>S</a:t>
            </a:r>
            <a:r>
              <a:rPr dirty="0" baseline="-21241" sz="2550" spc="0">
                <a:latin typeface="Times New Roman"/>
                <a:cs typeface="Times New Roman"/>
              </a:rPr>
              <a:t>10</a:t>
            </a:r>
            <a:r>
              <a:rPr dirty="0" sz="2600" spc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3228" y="2803111"/>
            <a:ext cx="1594485" cy="97028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baseline="-21241" sz="2550">
                <a:latin typeface="Times New Roman"/>
                <a:cs typeface="Times New Roman"/>
              </a:rPr>
              <a:t>9</a:t>
            </a:r>
            <a:r>
              <a:rPr dirty="0" sz="2600">
                <a:latin typeface="Times New Roman"/>
                <a:cs typeface="Times New Roman"/>
              </a:rPr>
              <a:t>={6,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9}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baseline="-21241" sz="2550">
                <a:latin typeface="Times New Roman"/>
                <a:cs typeface="Times New Roman"/>
              </a:rPr>
              <a:t>10</a:t>
            </a:r>
            <a:r>
              <a:rPr dirty="0" sz="2600">
                <a:latin typeface="Times New Roman"/>
                <a:cs typeface="Times New Roman"/>
              </a:rPr>
              <a:t>={6,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10}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8956" y="2803111"/>
            <a:ext cx="4855845" cy="144272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2393315" algn="l"/>
              </a:tabLst>
            </a:pP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baseline="-21241" sz="2550">
                <a:latin typeface="Times New Roman"/>
                <a:cs typeface="Times New Roman"/>
              </a:rPr>
              <a:t>1</a:t>
            </a:r>
            <a:r>
              <a:rPr dirty="0" sz="2600">
                <a:latin typeface="Times New Roman"/>
                <a:cs typeface="Times New Roman"/>
              </a:rPr>
              <a:t>={1, 2,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3,</a:t>
            </a:r>
            <a:r>
              <a:rPr dirty="0" sz="2600" spc="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8}	S</a:t>
            </a:r>
            <a:r>
              <a:rPr dirty="0" baseline="-21241" sz="2550">
                <a:latin typeface="Times New Roman"/>
                <a:cs typeface="Times New Roman"/>
              </a:rPr>
              <a:t>5</a:t>
            </a:r>
            <a:r>
              <a:rPr dirty="0" sz="2600">
                <a:latin typeface="Times New Roman"/>
                <a:cs typeface="Times New Roman"/>
              </a:rPr>
              <a:t>={4, 5, 6,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7}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baseline="-21241" sz="2550">
                <a:latin typeface="Times New Roman"/>
                <a:cs typeface="Times New Roman"/>
              </a:rPr>
              <a:t>2</a:t>
            </a:r>
            <a:r>
              <a:rPr dirty="0" sz="2600">
                <a:latin typeface="Times New Roman"/>
                <a:cs typeface="Times New Roman"/>
              </a:rPr>
              <a:t>={1, 2, 3, 4, 8} S</a:t>
            </a:r>
            <a:r>
              <a:rPr dirty="0" baseline="-21241" sz="2550">
                <a:latin typeface="Times New Roman"/>
                <a:cs typeface="Times New Roman"/>
              </a:rPr>
              <a:t>6</a:t>
            </a:r>
            <a:r>
              <a:rPr dirty="0" sz="2600">
                <a:latin typeface="Times New Roman"/>
                <a:cs typeface="Times New Roman"/>
              </a:rPr>
              <a:t>={5, 6, 7, 9,</a:t>
            </a:r>
            <a:r>
              <a:rPr dirty="0" sz="2600" spc="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10}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393315" algn="l"/>
              </a:tabLst>
            </a:pP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baseline="-21241" sz="2550">
                <a:latin typeface="Times New Roman"/>
                <a:cs typeface="Times New Roman"/>
              </a:rPr>
              <a:t>3</a:t>
            </a:r>
            <a:r>
              <a:rPr dirty="0" sz="2600">
                <a:latin typeface="Times New Roman"/>
                <a:cs typeface="Times New Roman"/>
              </a:rPr>
              <a:t>={1, 2,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3,</a:t>
            </a:r>
            <a:r>
              <a:rPr dirty="0" sz="2600" spc="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4}	S</a:t>
            </a:r>
            <a:r>
              <a:rPr dirty="0" baseline="-21241" sz="2550">
                <a:latin typeface="Times New Roman"/>
                <a:cs typeface="Times New Roman"/>
              </a:rPr>
              <a:t>7</a:t>
            </a:r>
            <a:r>
              <a:rPr dirty="0" sz="2600">
                <a:latin typeface="Times New Roman"/>
                <a:cs typeface="Times New Roman"/>
              </a:rPr>
              <a:t>={4, 5, 6,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7}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216117"/>
            <a:ext cx="8020050" cy="177228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375285">
              <a:lnSpc>
                <a:spcPct val="100000"/>
              </a:lnSpc>
              <a:spcBef>
                <a:spcPts val="730"/>
              </a:spcBef>
              <a:tabLst>
                <a:tab pos="3670300" algn="l"/>
              </a:tabLst>
            </a:pP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baseline="-21241" sz="2550">
                <a:latin typeface="Times New Roman"/>
                <a:cs typeface="Times New Roman"/>
              </a:rPr>
              <a:t>4</a:t>
            </a:r>
            <a:r>
              <a:rPr dirty="0" sz="2600">
                <a:latin typeface="Times New Roman"/>
                <a:cs typeface="Times New Roman"/>
              </a:rPr>
              <a:t>={2, 3, 4, 5,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7,</a:t>
            </a:r>
            <a:r>
              <a:rPr dirty="0" sz="2600" spc="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8}	S</a:t>
            </a:r>
            <a:r>
              <a:rPr dirty="0" baseline="-21241" sz="2550">
                <a:latin typeface="Times New Roman"/>
                <a:cs typeface="Times New Roman"/>
              </a:rPr>
              <a:t>8</a:t>
            </a:r>
            <a:r>
              <a:rPr dirty="0" sz="2600">
                <a:latin typeface="Times New Roman"/>
                <a:cs typeface="Times New Roman"/>
              </a:rPr>
              <a:t>={1, 2, 4,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8}</a:t>
            </a:r>
            <a:endParaRPr sz="2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600" spc="0">
                <a:latin typeface="Times New Roman"/>
                <a:cs typeface="Times New Roman"/>
              </a:rPr>
              <a:t>S</a:t>
            </a:r>
            <a:r>
              <a:rPr dirty="0" baseline="-21241" sz="2550" spc="0">
                <a:latin typeface="Times New Roman"/>
                <a:cs typeface="Times New Roman"/>
              </a:rPr>
              <a:t>i </a:t>
            </a:r>
            <a:r>
              <a:rPr dirty="0" sz="2600">
                <a:latin typeface="돋움"/>
                <a:cs typeface="돋움"/>
              </a:rPr>
              <a:t>집합들 중에서 어떤 집합들을 선택하여야 그들의  합집합이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</a:t>
            </a:r>
            <a:r>
              <a:rPr dirty="0" sz="2600">
                <a:latin typeface="돋움"/>
                <a:cs typeface="돋움"/>
              </a:rPr>
              <a:t>와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같은가</a:t>
            </a:r>
            <a:r>
              <a:rPr dirty="0" sz="2600">
                <a:latin typeface="Times New Roman"/>
                <a:cs typeface="Times New Roman"/>
              </a:rPr>
              <a:t>?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돋움"/>
                <a:cs typeface="돋움"/>
              </a:rPr>
              <a:t>단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돋움"/>
                <a:cs typeface="돋움"/>
              </a:rPr>
              <a:t>선택된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집합의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수는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최소이  어야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한다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11784"/>
            <a:ext cx="8011159" cy="9461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/>
              <a:t>이 문제의 답은</a:t>
            </a:r>
            <a:r>
              <a:rPr dirty="0" sz="2800" spc="-600"/>
              <a:t> </a:t>
            </a:r>
            <a:r>
              <a:rPr dirty="0" sz="3200">
                <a:latin typeface="Times New Roman"/>
                <a:cs typeface="Times New Roman"/>
              </a:rPr>
              <a:t>S</a:t>
            </a:r>
            <a:r>
              <a:rPr dirty="0" baseline="-21164" sz="3150">
                <a:latin typeface="Times New Roman"/>
                <a:cs typeface="Times New Roman"/>
              </a:rPr>
              <a:t>2</a:t>
            </a:r>
            <a:r>
              <a:rPr dirty="0" sz="2800">
                <a:latin typeface="바탕"/>
                <a:cs typeface="바탕"/>
              </a:rPr>
              <a:t>∪</a:t>
            </a:r>
            <a:r>
              <a:rPr dirty="0" sz="3200">
                <a:latin typeface="Times New Roman"/>
                <a:cs typeface="Times New Roman"/>
              </a:rPr>
              <a:t>S</a:t>
            </a:r>
            <a:r>
              <a:rPr dirty="0" baseline="-21164" sz="3150">
                <a:latin typeface="Times New Roman"/>
                <a:cs typeface="Times New Roman"/>
              </a:rPr>
              <a:t>6 </a:t>
            </a:r>
            <a:r>
              <a:rPr dirty="0" sz="2800" spc="-5">
                <a:latin typeface="Times New Roman"/>
                <a:cs typeface="Times New Roman"/>
              </a:rPr>
              <a:t>= {1, 2, 3, 4, 8}</a:t>
            </a:r>
            <a:r>
              <a:rPr dirty="0" sz="2800" spc="-5">
                <a:latin typeface="바탕"/>
                <a:cs typeface="바탕"/>
              </a:rPr>
              <a:t>∪</a:t>
            </a:r>
            <a:r>
              <a:rPr dirty="0" sz="2800" spc="-5">
                <a:latin typeface="Times New Roman"/>
                <a:cs typeface="Times New Roman"/>
              </a:rPr>
              <a:t>{5, 6, 7, 9,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5"/>
              </a:spcBef>
            </a:pPr>
            <a:r>
              <a:rPr dirty="0" sz="2800" spc="-5">
                <a:latin typeface="Times New Roman"/>
                <a:cs typeface="Times New Roman"/>
              </a:rPr>
              <a:t>10} = {1, 2, 3, 4, 5, 6, 7, 8, 9, 10} =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</a:t>
            </a:r>
            <a:r>
              <a:rPr dirty="0" sz="2800"/>
              <a:t>이다</a:t>
            </a:r>
            <a:r>
              <a:rPr dirty="0" sz="280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58593" y="2114247"/>
            <a:ext cx="3771212" cy="2178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640684"/>
            <a:ext cx="7945755" cy="507746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집합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커버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문제의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최적해는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어떻게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찾아야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할까</a:t>
            </a:r>
            <a:r>
              <a:rPr dirty="0" sz="2800" spc="-5"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F</a:t>
            </a:r>
            <a:r>
              <a:rPr dirty="0" sz="2800" spc="-5">
                <a:latin typeface="돋움"/>
                <a:cs typeface="돋움"/>
              </a:rPr>
              <a:t>에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돋움"/>
                <a:cs typeface="돋움"/>
              </a:rPr>
              <a:t>개의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집합들이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있다고</a:t>
            </a:r>
            <a:r>
              <a:rPr dirty="0" sz="2800" spc="-22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가정해보자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가장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단순한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방법은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</a:t>
            </a:r>
            <a:r>
              <a:rPr dirty="0" sz="2800" spc="-5">
                <a:latin typeface="돋움"/>
                <a:cs typeface="돋움"/>
              </a:rPr>
              <a:t>에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있는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집합들의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모든</a:t>
            </a:r>
            <a:r>
              <a:rPr dirty="0" sz="2800" spc="-245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조합  을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개씩 합집합하여 </a:t>
            </a:r>
            <a:r>
              <a:rPr dirty="0" sz="2800" spc="-1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sz="2800" spc="-10">
                <a:solidFill>
                  <a:srgbClr val="FF0000"/>
                </a:solidFill>
                <a:latin typeface="돋움"/>
                <a:cs typeface="돋움"/>
              </a:rPr>
              <a:t>가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되는지 확인하고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, U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가  되는</a:t>
            </a:r>
            <a:r>
              <a:rPr dirty="0" sz="2800" spc="-240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조합의</a:t>
            </a:r>
            <a:r>
              <a:rPr dirty="0" sz="2800" spc="-235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집합</a:t>
            </a:r>
            <a:r>
              <a:rPr dirty="0" sz="2800" spc="-240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수가</a:t>
            </a:r>
            <a:r>
              <a:rPr dirty="0" sz="2800" spc="-240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최소인</a:t>
            </a:r>
            <a:r>
              <a:rPr dirty="0" sz="2800" spc="-229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것을</a:t>
            </a:r>
            <a:r>
              <a:rPr dirty="0" sz="2800" spc="-240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찾는</a:t>
            </a:r>
            <a:r>
              <a:rPr dirty="0" sz="2800" spc="-240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것</a:t>
            </a:r>
            <a:r>
              <a:rPr dirty="0" sz="2800" spc="-5">
                <a:latin typeface="돋움"/>
                <a:cs typeface="돋움"/>
              </a:rPr>
              <a:t>이다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129539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예를 들면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>
                <a:latin typeface="Times New Roman"/>
                <a:cs typeface="Times New Roman"/>
              </a:rPr>
              <a:t>F={S</a:t>
            </a:r>
            <a:r>
              <a:rPr dirty="0" baseline="-21021" sz="2775">
                <a:latin typeface="Times New Roman"/>
                <a:cs typeface="Times New Roman"/>
              </a:rPr>
              <a:t>1</a:t>
            </a:r>
            <a:r>
              <a:rPr dirty="0" sz="2800">
                <a:latin typeface="Times New Roman"/>
                <a:cs typeface="Times New Roman"/>
              </a:rPr>
              <a:t>, S</a:t>
            </a:r>
            <a:r>
              <a:rPr dirty="0" baseline="-21021" sz="2775">
                <a:latin typeface="Times New Roman"/>
                <a:cs typeface="Times New Roman"/>
              </a:rPr>
              <a:t>2</a:t>
            </a:r>
            <a:r>
              <a:rPr dirty="0" sz="2800">
                <a:latin typeface="Times New Roman"/>
                <a:cs typeface="Times New Roman"/>
              </a:rPr>
              <a:t>, S</a:t>
            </a:r>
            <a:r>
              <a:rPr dirty="0" baseline="-21021" sz="2775">
                <a:latin typeface="Times New Roman"/>
                <a:cs typeface="Times New Roman"/>
              </a:rPr>
              <a:t>3</a:t>
            </a:r>
            <a:r>
              <a:rPr dirty="0" sz="2800">
                <a:latin typeface="Times New Roman"/>
                <a:cs typeface="Times New Roman"/>
              </a:rPr>
              <a:t>}</a:t>
            </a:r>
            <a:r>
              <a:rPr dirty="0" sz="2800">
                <a:latin typeface="돋움"/>
                <a:cs typeface="돋움"/>
              </a:rPr>
              <a:t>일 </a:t>
            </a:r>
            <a:r>
              <a:rPr dirty="0" sz="2800" spc="-5">
                <a:latin typeface="돋움"/>
                <a:cs typeface="돋움"/>
              </a:rPr>
              <a:t>경우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5">
                <a:latin typeface="돋움"/>
                <a:cs typeface="돋움"/>
              </a:rPr>
              <a:t>모든</a:t>
            </a:r>
            <a:r>
              <a:rPr dirty="0" sz="2800" spc="-69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조합이란</a:t>
            </a:r>
            <a:r>
              <a:rPr dirty="0" sz="2800" spc="-5">
                <a:latin typeface="Times New Roman"/>
                <a:cs typeface="Times New Roman"/>
              </a:rPr>
              <a:t>,  </a:t>
            </a:r>
            <a:r>
              <a:rPr dirty="0" sz="2800">
                <a:latin typeface="Times New Roman"/>
                <a:cs typeface="Times New Roman"/>
              </a:rPr>
              <a:t>S</a:t>
            </a:r>
            <a:r>
              <a:rPr dirty="0" baseline="-21021" sz="2775">
                <a:latin typeface="Times New Roman"/>
                <a:cs typeface="Times New Roman"/>
              </a:rPr>
              <a:t>1</a:t>
            </a:r>
            <a:r>
              <a:rPr dirty="0" sz="2800">
                <a:latin typeface="Times New Roman"/>
                <a:cs typeface="Times New Roman"/>
              </a:rPr>
              <a:t>, S</a:t>
            </a:r>
            <a:r>
              <a:rPr dirty="0" baseline="-21021" sz="2775">
                <a:latin typeface="Times New Roman"/>
                <a:cs typeface="Times New Roman"/>
              </a:rPr>
              <a:t>2</a:t>
            </a:r>
            <a:r>
              <a:rPr dirty="0" sz="2800">
                <a:latin typeface="Times New Roman"/>
                <a:cs typeface="Times New Roman"/>
              </a:rPr>
              <a:t>, S</a:t>
            </a:r>
            <a:r>
              <a:rPr dirty="0" baseline="-21021" sz="2775">
                <a:latin typeface="Times New Roman"/>
                <a:cs typeface="Times New Roman"/>
              </a:rPr>
              <a:t>3</a:t>
            </a:r>
            <a:r>
              <a:rPr dirty="0" sz="2800">
                <a:latin typeface="Times New Roman"/>
                <a:cs typeface="Times New Roman"/>
              </a:rPr>
              <a:t>, S</a:t>
            </a:r>
            <a:r>
              <a:rPr dirty="0" baseline="-21021" sz="2775">
                <a:latin typeface="Times New Roman"/>
                <a:cs typeface="Times New Roman"/>
              </a:rPr>
              <a:t>1</a:t>
            </a:r>
            <a:r>
              <a:rPr dirty="0" sz="2800">
                <a:latin typeface="바탕"/>
                <a:cs typeface="바탕"/>
              </a:rPr>
              <a:t>∪</a:t>
            </a:r>
            <a:r>
              <a:rPr dirty="0" sz="2800">
                <a:latin typeface="Times New Roman"/>
                <a:cs typeface="Times New Roman"/>
              </a:rPr>
              <a:t>S</a:t>
            </a:r>
            <a:r>
              <a:rPr dirty="0" baseline="-21021" sz="2775">
                <a:latin typeface="Times New Roman"/>
                <a:cs typeface="Times New Roman"/>
              </a:rPr>
              <a:t>2</a:t>
            </a:r>
            <a:r>
              <a:rPr dirty="0" sz="2800">
                <a:latin typeface="Times New Roman"/>
                <a:cs typeface="Times New Roman"/>
              </a:rPr>
              <a:t>, S</a:t>
            </a:r>
            <a:r>
              <a:rPr dirty="0" baseline="-21021" sz="2775">
                <a:latin typeface="Times New Roman"/>
                <a:cs typeface="Times New Roman"/>
              </a:rPr>
              <a:t>1</a:t>
            </a:r>
            <a:r>
              <a:rPr dirty="0" sz="2800">
                <a:latin typeface="바탕"/>
                <a:cs typeface="바탕"/>
              </a:rPr>
              <a:t>∪</a:t>
            </a:r>
            <a:r>
              <a:rPr dirty="0" sz="2800">
                <a:latin typeface="Times New Roman"/>
                <a:cs typeface="Times New Roman"/>
              </a:rPr>
              <a:t>S</a:t>
            </a:r>
            <a:r>
              <a:rPr dirty="0" baseline="-21021" sz="2775">
                <a:latin typeface="Times New Roman"/>
                <a:cs typeface="Times New Roman"/>
              </a:rPr>
              <a:t>3</a:t>
            </a:r>
            <a:r>
              <a:rPr dirty="0" sz="2800">
                <a:latin typeface="Times New Roman"/>
                <a:cs typeface="Times New Roman"/>
              </a:rPr>
              <a:t>, S</a:t>
            </a:r>
            <a:r>
              <a:rPr dirty="0" baseline="-21021" sz="2775">
                <a:latin typeface="Times New Roman"/>
                <a:cs typeface="Times New Roman"/>
              </a:rPr>
              <a:t>2</a:t>
            </a:r>
            <a:r>
              <a:rPr dirty="0" sz="2800">
                <a:latin typeface="바탕"/>
                <a:cs typeface="바탕"/>
              </a:rPr>
              <a:t>∪</a:t>
            </a:r>
            <a:r>
              <a:rPr dirty="0" sz="2800">
                <a:latin typeface="Times New Roman"/>
                <a:cs typeface="Times New Roman"/>
              </a:rPr>
              <a:t>S</a:t>
            </a:r>
            <a:r>
              <a:rPr dirty="0" baseline="-21021" sz="2775">
                <a:latin typeface="Times New Roman"/>
                <a:cs typeface="Times New Roman"/>
              </a:rPr>
              <a:t>3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</a:t>
            </a:r>
            <a:r>
              <a:rPr dirty="0" baseline="-21021" sz="2775">
                <a:latin typeface="Times New Roman"/>
                <a:cs typeface="Times New Roman"/>
              </a:rPr>
              <a:t>1</a:t>
            </a:r>
            <a:r>
              <a:rPr dirty="0" sz="2800">
                <a:latin typeface="바탕"/>
                <a:cs typeface="바탕"/>
              </a:rPr>
              <a:t>∪</a:t>
            </a:r>
            <a:r>
              <a:rPr dirty="0" sz="2800">
                <a:latin typeface="Times New Roman"/>
                <a:cs typeface="Times New Roman"/>
              </a:rPr>
              <a:t>S</a:t>
            </a:r>
            <a:r>
              <a:rPr dirty="0" baseline="-21021" sz="2775">
                <a:latin typeface="Times New Roman"/>
                <a:cs typeface="Times New Roman"/>
              </a:rPr>
              <a:t>2</a:t>
            </a:r>
            <a:r>
              <a:rPr dirty="0" sz="2800">
                <a:latin typeface="바탕"/>
                <a:cs typeface="바탕"/>
              </a:rPr>
              <a:t>∪</a:t>
            </a:r>
            <a:r>
              <a:rPr dirty="0" sz="2800">
                <a:latin typeface="Times New Roman"/>
                <a:cs typeface="Times New Roman"/>
              </a:rPr>
              <a:t>S</a:t>
            </a:r>
            <a:r>
              <a:rPr dirty="0" baseline="-21021" sz="2775">
                <a:latin typeface="Times New Roman"/>
                <a:cs typeface="Times New Roman"/>
              </a:rPr>
              <a:t>3</a:t>
            </a:r>
            <a:r>
              <a:rPr dirty="0" sz="2800">
                <a:latin typeface="돋움"/>
                <a:cs typeface="돋움"/>
              </a:rPr>
              <a:t>이다</a:t>
            </a:r>
            <a:r>
              <a:rPr dirty="0" sz="280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>
                <a:latin typeface="돋움"/>
                <a:cs typeface="돋움"/>
              </a:rPr>
              <a:t>집합이</a:t>
            </a:r>
            <a:r>
              <a:rPr dirty="0" sz="2400" spc="-225">
                <a:latin typeface="돋움"/>
                <a:cs typeface="돋움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돋움"/>
                <a:cs typeface="돋움"/>
              </a:rPr>
              <a:t>개인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경우</a:t>
            </a:r>
            <a:r>
              <a:rPr dirty="0" sz="2400" spc="-225">
                <a:latin typeface="돋움"/>
                <a:cs typeface="돋움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</a:t>
            </a:r>
            <a:r>
              <a:rPr dirty="0" sz="2400">
                <a:latin typeface="돋움"/>
                <a:cs typeface="돋움"/>
              </a:rPr>
              <a:t>개</a:t>
            </a:r>
            <a:r>
              <a:rPr dirty="0" sz="2400" spc="-225">
                <a:latin typeface="돋움"/>
                <a:cs typeface="돋움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baseline="-20833" sz="2400" spc="-7">
                <a:latin typeface="Times New Roman"/>
                <a:cs typeface="Times New Roman"/>
              </a:rPr>
              <a:t>3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>
                <a:latin typeface="돋움"/>
                <a:cs typeface="돋움"/>
              </a:rPr>
              <a:t>집합이</a:t>
            </a:r>
            <a:r>
              <a:rPr dirty="0" sz="2400" spc="-225">
                <a:latin typeface="돋움"/>
                <a:cs typeface="돋움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돋움"/>
                <a:cs typeface="돋움"/>
              </a:rPr>
              <a:t>개인</a:t>
            </a:r>
            <a:r>
              <a:rPr dirty="0" sz="2400" spc="-220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경우</a:t>
            </a:r>
            <a:r>
              <a:rPr dirty="0" sz="2400" spc="-225">
                <a:latin typeface="돋움"/>
                <a:cs typeface="돋움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</a:t>
            </a:r>
            <a:r>
              <a:rPr dirty="0" sz="2400">
                <a:latin typeface="돋움"/>
                <a:cs typeface="돋움"/>
              </a:rPr>
              <a:t>개</a:t>
            </a:r>
            <a:r>
              <a:rPr dirty="0" sz="2400" spc="-225">
                <a:latin typeface="돋움"/>
                <a:cs typeface="돋움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baseline="-20833" sz="2400" spc="-7">
                <a:latin typeface="Times New Roman"/>
                <a:cs typeface="Times New Roman"/>
              </a:rPr>
              <a:t>3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>
                <a:latin typeface="돋움"/>
                <a:cs typeface="돋움"/>
              </a:rPr>
              <a:t>집합이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</a:t>
            </a:r>
            <a:r>
              <a:rPr dirty="0" sz="2400">
                <a:latin typeface="돋움"/>
                <a:cs typeface="돋움"/>
              </a:rPr>
              <a:t>개인</a:t>
            </a:r>
            <a:r>
              <a:rPr dirty="0" sz="2400" spc="-204">
                <a:latin typeface="돋움"/>
                <a:cs typeface="돋움"/>
              </a:rPr>
              <a:t> </a:t>
            </a:r>
            <a:r>
              <a:rPr dirty="0" sz="2400">
                <a:latin typeface="돋움"/>
                <a:cs typeface="돋움"/>
              </a:rPr>
              <a:t>경우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돋움"/>
                <a:cs typeface="돋움"/>
              </a:rPr>
              <a:t>개</a:t>
            </a:r>
            <a:r>
              <a:rPr dirty="0" sz="2400" spc="-210">
                <a:latin typeface="돋움"/>
                <a:cs typeface="돋움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baseline="-20833" sz="2400" spc="-7">
                <a:latin typeface="Times New Roman"/>
                <a:cs typeface="Times New Roman"/>
              </a:rPr>
              <a:t>3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3</a:t>
            </a:r>
            <a:r>
              <a:rPr dirty="0" sz="2400" spc="-5">
                <a:latin typeface="돋움"/>
                <a:cs typeface="돋움"/>
              </a:rPr>
              <a:t>이다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Arial"/>
                <a:cs typeface="Arial"/>
              </a:rPr>
              <a:t>– </a:t>
            </a:r>
            <a:r>
              <a:rPr dirty="0" sz="2400">
                <a:latin typeface="돋움"/>
                <a:cs typeface="돋움"/>
              </a:rPr>
              <a:t>총합은 </a:t>
            </a:r>
            <a:r>
              <a:rPr dirty="0" sz="2400">
                <a:latin typeface="Times New Roman"/>
                <a:cs typeface="Times New Roman"/>
              </a:rPr>
              <a:t>3 + 3 + 1 = 7 = </a:t>
            </a:r>
            <a:r>
              <a:rPr dirty="0" sz="2400" spc="-5">
                <a:latin typeface="Times New Roman"/>
                <a:cs typeface="Times New Roman"/>
              </a:rPr>
              <a:t>2</a:t>
            </a:r>
            <a:r>
              <a:rPr dirty="0" baseline="24305" sz="2400" spc="-7">
                <a:latin typeface="Times New Roman"/>
                <a:cs typeface="Times New Roman"/>
              </a:rPr>
              <a:t>3 </a:t>
            </a:r>
            <a:r>
              <a:rPr dirty="0" sz="2400">
                <a:latin typeface="Times New Roman"/>
                <a:cs typeface="Times New Roman"/>
              </a:rPr>
              <a:t>– 1 </a:t>
            </a:r>
            <a:r>
              <a:rPr dirty="0" sz="2400">
                <a:latin typeface="돋움"/>
                <a:cs typeface="돋움"/>
              </a:rPr>
              <a:t>개이다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717880"/>
            <a:ext cx="8014334" cy="26625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9525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돋움"/>
                <a:cs typeface="돋움"/>
              </a:rPr>
              <a:t>개의 원소가 있으면 </a:t>
            </a:r>
            <a:r>
              <a:rPr dirty="0" sz="2800">
                <a:latin typeface="Times New Roman"/>
                <a:cs typeface="Times New Roman"/>
              </a:rPr>
              <a:t>(2</a:t>
            </a:r>
            <a:r>
              <a:rPr dirty="0" baseline="25525" sz="2775" i="1">
                <a:latin typeface="Times New Roman"/>
                <a:cs typeface="Times New Roman"/>
              </a:rPr>
              <a:t>n </a:t>
            </a:r>
            <a:r>
              <a:rPr dirty="0" sz="2800" spc="-5">
                <a:latin typeface="Times New Roman"/>
                <a:cs typeface="Times New Roman"/>
              </a:rPr>
              <a:t>– 1)</a:t>
            </a:r>
            <a:r>
              <a:rPr dirty="0" sz="2800" spc="-5">
                <a:latin typeface="돋움"/>
                <a:cs typeface="돋움"/>
              </a:rPr>
              <a:t>개를 다 </a:t>
            </a:r>
            <a:r>
              <a:rPr dirty="0" sz="2800" spc="-10">
                <a:latin typeface="돋움"/>
                <a:cs typeface="돋움"/>
              </a:rPr>
              <a:t>검사하여야  </a:t>
            </a:r>
            <a:r>
              <a:rPr dirty="0" sz="2800" spc="-5">
                <a:latin typeface="돋움"/>
                <a:cs typeface="돋움"/>
              </a:rPr>
              <a:t>하고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돋움"/>
                <a:cs typeface="돋움"/>
              </a:rPr>
              <a:t>이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커지면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최적해를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찾는</a:t>
            </a:r>
            <a:r>
              <a:rPr dirty="0" sz="2800" spc="-24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것은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실질적으로  불가능하다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돋움"/>
                <a:cs typeface="돋움"/>
              </a:rPr>
              <a:t>이를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극복하기</a:t>
            </a:r>
            <a:r>
              <a:rPr dirty="0" sz="2800" spc="-225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위해서는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10">
                <a:latin typeface="돋움"/>
                <a:cs typeface="돋움"/>
              </a:rPr>
              <a:t>최적해를</a:t>
            </a:r>
            <a:r>
              <a:rPr dirty="0" sz="2800" spc="-229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찾는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대신에</a:t>
            </a:r>
            <a:r>
              <a:rPr dirty="0" sz="2800" spc="-240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최  적해에 근접한 </a:t>
            </a:r>
            <a:r>
              <a:rPr dirty="0" sz="2800" spc="-5">
                <a:solidFill>
                  <a:srgbClr val="FF0000"/>
                </a:solidFill>
                <a:latin typeface="돋움"/>
                <a:cs typeface="돋움"/>
              </a:rPr>
              <a:t>근사해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(approximation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solution)</a:t>
            </a:r>
            <a:r>
              <a:rPr dirty="0" sz="2800">
                <a:latin typeface="돋움"/>
                <a:cs typeface="돋움"/>
              </a:rPr>
              <a:t>를  </a:t>
            </a:r>
            <a:r>
              <a:rPr dirty="0" sz="2800" spc="-5">
                <a:latin typeface="돋움"/>
                <a:cs typeface="돋움"/>
              </a:rPr>
              <a:t>찾는</a:t>
            </a:r>
            <a:r>
              <a:rPr dirty="0" sz="2800" spc="-235">
                <a:latin typeface="돋움"/>
                <a:cs typeface="돋움"/>
              </a:rPr>
              <a:t> </a:t>
            </a:r>
            <a:r>
              <a:rPr dirty="0" sz="2800" spc="-5">
                <a:latin typeface="돋움"/>
                <a:cs typeface="돋움"/>
              </a:rPr>
              <a:t>것이다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5945" y="366140"/>
            <a:ext cx="39122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집합 커버</a:t>
            </a:r>
            <a:r>
              <a:rPr dirty="0" spc="-705"/>
              <a:t> </a:t>
            </a:r>
            <a:r>
              <a:rPr dirty="0"/>
              <a:t>알고리즘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45634"/>
            <a:ext cx="8042909" cy="475170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SetCover</a:t>
            </a:r>
            <a:endParaRPr sz="2800">
              <a:latin typeface="Times New Roman"/>
              <a:cs typeface="Times New Roman"/>
            </a:endParaRPr>
          </a:p>
          <a:p>
            <a:pPr marL="12700" marR="1461770">
              <a:lnSpc>
                <a:spcPct val="109200"/>
              </a:lnSpc>
              <a:spcBef>
                <a:spcPts val="45"/>
              </a:spcBef>
            </a:pPr>
            <a:r>
              <a:rPr dirty="0" sz="2600">
                <a:latin typeface="돋움"/>
                <a:cs typeface="돋움"/>
              </a:rPr>
              <a:t>입력</a:t>
            </a:r>
            <a:r>
              <a:rPr dirty="0" sz="2600">
                <a:latin typeface="Times New Roman"/>
                <a:cs typeface="Times New Roman"/>
              </a:rPr>
              <a:t>: U, F = {S</a:t>
            </a:r>
            <a:r>
              <a:rPr dirty="0" baseline="-21241" sz="2550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}, i = 1, </a:t>
            </a:r>
            <a:r>
              <a:rPr dirty="0" sz="2600">
                <a:latin typeface="Cambria Math"/>
                <a:cs typeface="Cambria Math"/>
              </a:rPr>
              <a:t>⋯</a:t>
            </a:r>
            <a:r>
              <a:rPr dirty="0" sz="2600">
                <a:latin typeface="Times New Roman"/>
                <a:cs typeface="Times New Roman"/>
              </a:rPr>
              <a:t>, n, |F|</a:t>
            </a:r>
            <a:r>
              <a:rPr dirty="0" sz="2600">
                <a:latin typeface="돋움"/>
                <a:cs typeface="돋움"/>
              </a:rPr>
              <a:t>는 </a:t>
            </a:r>
            <a:r>
              <a:rPr dirty="0" sz="2600">
                <a:latin typeface="Times New Roman"/>
                <a:cs typeface="Times New Roman"/>
              </a:rPr>
              <a:t>|U|</a:t>
            </a:r>
            <a:r>
              <a:rPr dirty="0" sz="2600">
                <a:latin typeface="돋움"/>
                <a:cs typeface="돋움"/>
              </a:rPr>
              <a:t>의</a:t>
            </a:r>
            <a:r>
              <a:rPr dirty="0" sz="2600" spc="-52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상수배  출력</a:t>
            </a:r>
            <a:r>
              <a:rPr dirty="0" sz="2600">
                <a:latin typeface="Times New Roman"/>
                <a:cs typeface="Times New Roman"/>
              </a:rPr>
              <a:t>: </a:t>
            </a:r>
            <a:r>
              <a:rPr dirty="0" sz="2600">
                <a:latin typeface="돋움"/>
                <a:cs typeface="돋움"/>
              </a:rPr>
              <a:t>집합 커버</a:t>
            </a:r>
            <a:r>
              <a:rPr dirty="0" sz="2600" spc="-470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2600">
                <a:latin typeface="Times New Roman"/>
                <a:cs typeface="Times New Roman"/>
              </a:rPr>
              <a:t>1. C =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Cambria Math"/>
                <a:cs typeface="Cambria Math"/>
              </a:rPr>
              <a:t>∅</a:t>
            </a:r>
            <a:endParaRPr sz="2600">
              <a:latin typeface="Cambria Math"/>
              <a:cs typeface="Cambria Math"/>
            </a:endParaRPr>
          </a:p>
          <a:p>
            <a:pPr marL="342900" indent="-330200">
              <a:lnSpc>
                <a:spcPct val="100000"/>
              </a:lnSpc>
              <a:spcBef>
                <a:spcPts val="290"/>
              </a:spcBef>
              <a:buAutoNum type="arabicPeriod" startAt="2"/>
              <a:tabLst>
                <a:tab pos="343535" algn="l"/>
              </a:tabLst>
            </a:pPr>
            <a:r>
              <a:rPr dirty="0" sz="2600" spc="-5">
                <a:latin typeface="Times New Roman"/>
                <a:cs typeface="Times New Roman"/>
              </a:rPr>
              <a:t>while </a:t>
            </a:r>
            <a:r>
              <a:rPr dirty="0" sz="2600">
                <a:latin typeface="Times New Roman"/>
                <a:cs typeface="Times New Roman"/>
              </a:rPr>
              <a:t>(U ≠ </a:t>
            </a:r>
            <a:r>
              <a:rPr dirty="0" sz="2600" spc="-5">
                <a:latin typeface="Cambria Math"/>
                <a:cs typeface="Cambria Math"/>
              </a:rPr>
              <a:t>∅</a:t>
            </a:r>
            <a:r>
              <a:rPr dirty="0" sz="2600" spc="-5">
                <a:latin typeface="Times New Roman"/>
                <a:cs typeface="Times New Roman"/>
              </a:rPr>
              <a:t>) </a:t>
            </a:r>
            <a:r>
              <a:rPr dirty="0" sz="2600">
                <a:latin typeface="Times New Roman"/>
                <a:cs typeface="Times New Roman"/>
              </a:rPr>
              <a:t>do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755650" indent="-742950">
              <a:lnSpc>
                <a:spcPts val="2965"/>
              </a:lnSpc>
              <a:spcBef>
                <a:spcPts val="310"/>
              </a:spcBef>
              <a:buAutoNum type="arabicPeriod" startAt="2"/>
              <a:tabLst>
                <a:tab pos="755650" algn="l"/>
                <a:tab pos="756285" algn="l"/>
              </a:tabLst>
            </a:pPr>
            <a:r>
              <a:rPr dirty="0" sz="2600">
                <a:latin typeface="Times New Roman"/>
                <a:cs typeface="Times New Roman"/>
              </a:rPr>
              <a:t>U</a:t>
            </a:r>
            <a:r>
              <a:rPr dirty="0" sz="2600">
                <a:latin typeface="돋움"/>
                <a:cs typeface="돋움"/>
              </a:rPr>
              <a:t>의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원소들을</a:t>
            </a:r>
            <a:r>
              <a:rPr dirty="0" u="heavy" sz="2600" spc="-254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가장</a:t>
            </a:r>
            <a:r>
              <a:rPr dirty="0" u="heavy" sz="2600" spc="-229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많이</a:t>
            </a:r>
            <a:r>
              <a:rPr dirty="0" u="heavy" sz="2600" spc="-24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포함하고</a:t>
            </a:r>
            <a:r>
              <a:rPr dirty="0" u="heavy" sz="2600" spc="-24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있는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집합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baseline="-21241" sz="2550">
                <a:latin typeface="Times New Roman"/>
                <a:cs typeface="Times New Roman"/>
              </a:rPr>
              <a:t>i</a:t>
            </a:r>
            <a:r>
              <a:rPr dirty="0" sz="2600">
                <a:latin typeface="돋움"/>
                <a:cs typeface="돋움"/>
              </a:rPr>
              <a:t>를</a:t>
            </a:r>
            <a:r>
              <a:rPr dirty="0" sz="2600" spc="-215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</a:t>
            </a:r>
            <a:endParaRPr sz="2600">
              <a:latin typeface="Times New Roman"/>
              <a:cs typeface="Times New Roman"/>
            </a:endParaRPr>
          </a:p>
          <a:p>
            <a:pPr marL="737870">
              <a:lnSpc>
                <a:spcPts val="2965"/>
              </a:lnSpc>
            </a:pPr>
            <a:r>
              <a:rPr dirty="0" sz="2600">
                <a:latin typeface="돋움"/>
                <a:cs typeface="돋움"/>
              </a:rPr>
              <a:t>에서</a:t>
            </a:r>
            <a:r>
              <a:rPr dirty="0" sz="2600" spc="-240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선택한다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755650" indent="-742950">
              <a:lnSpc>
                <a:spcPct val="100000"/>
              </a:lnSpc>
              <a:spcBef>
                <a:spcPts val="254"/>
              </a:spcBef>
              <a:buAutoNum type="arabicPeriod" startAt="4"/>
              <a:tabLst>
                <a:tab pos="755650" algn="l"/>
                <a:tab pos="756285" algn="l"/>
              </a:tabLst>
            </a:pPr>
            <a:r>
              <a:rPr dirty="0" sz="2600">
                <a:latin typeface="Times New Roman"/>
                <a:cs typeface="Times New Roman"/>
              </a:rPr>
              <a:t>U = U –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baseline="-21241" sz="2550">
                <a:latin typeface="Times New Roman"/>
                <a:cs typeface="Times New Roman"/>
              </a:rPr>
              <a:t>i</a:t>
            </a:r>
            <a:endParaRPr baseline="-21241" sz="2550">
              <a:latin typeface="Times New Roman"/>
              <a:cs typeface="Times New Roman"/>
            </a:endParaRPr>
          </a:p>
          <a:p>
            <a:pPr marL="755650" indent="-742950">
              <a:lnSpc>
                <a:spcPct val="100000"/>
              </a:lnSpc>
              <a:spcBef>
                <a:spcPts val="325"/>
              </a:spcBef>
              <a:buAutoNum type="arabicPeriod" startAt="4"/>
              <a:tabLst>
                <a:tab pos="755650" algn="l"/>
                <a:tab pos="756285" algn="l"/>
              </a:tabLst>
            </a:pP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baseline="-21241" sz="2550">
                <a:latin typeface="Times New Roman"/>
                <a:cs typeface="Times New Roman"/>
              </a:rPr>
              <a:t>i</a:t>
            </a:r>
            <a:r>
              <a:rPr dirty="0" sz="2600">
                <a:latin typeface="돋움"/>
                <a:cs typeface="돋움"/>
              </a:rPr>
              <a:t>를</a:t>
            </a:r>
            <a:r>
              <a:rPr dirty="0" sz="2600" spc="-215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</a:t>
            </a:r>
            <a:r>
              <a:rPr dirty="0" sz="2600">
                <a:latin typeface="돋움"/>
                <a:cs typeface="돋움"/>
              </a:rPr>
              <a:t>에서</a:t>
            </a:r>
            <a:r>
              <a:rPr dirty="0" sz="2600" spc="-235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제거하고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baseline="-21241" sz="2550">
                <a:latin typeface="Times New Roman"/>
                <a:cs typeface="Times New Roman"/>
              </a:rPr>
              <a:t>i</a:t>
            </a:r>
            <a:r>
              <a:rPr dirty="0" sz="2600">
                <a:latin typeface="돋움"/>
                <a:cs typeface="돋움"/>
              </a:rPr>
              <a:t>를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</a:t>
            </a:r>
            <a:r>
              <a:rPr dirty="0" sz="2600">
                <a:latin typeface="돋움"/>
                <a:cs typeface="돋움"/>
              </a:rPr>
              <a:t>에</a:t>
            </a:r>
            <a:r>
              <a:rPr dirty="0" sz="2600" spc="-229">
                <a:latin typeface="돋움"/>
                <a:cs typeface="돋움"/>
              </a:rPr>
              <a:t> </a:t>
            </a:r>
            <a:r>
              <a:rPr dirty="0" sz="2600">
                <a:latin typeface="돋움"/>
                <a:cs typeface="돋움"/>
              </a:rPr>
              <a:t>추가한다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43535">
              <a:lnSpc>
                <a:spcPct val="100000"/>
              </a:lnSpc>
              <a:spcBef>
                <a:spcPts val="254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290"/>
              </a:spcBef>
              <a:buAutoNum type="arabicPeriod" startAt="6"/>
              <a:tabLst>
                <a:tab pos="343535" algn="l"/>
              </a:tabLst>
            </a:pPr>
            <a:r>
              <a:rPr dirty="0" sz="2600" spc="-5">
                <a:latin typeface="Times New Roman"/>
                <a:cs typeface="Times New Roman"/>
              </a:rPr>
              <a:t>return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0</ep:Paragraphs>
  <ep:Slides>149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149</vt:i4>
      </vt:variant>
    </vt:vector>
  </ep:HeadingPairs>
  <ep:TitlesOfParts>
    <vt:vector size="150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KruskalMST(G)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Dijkstra’s shortest path Python code 2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2022-05-13T09:35:23.000</dcterms:created>
  <dc:creator>sbyang</dc:creator>
  <cp:lastModifiedBy>user</cp:lastModifiedBy>
  <dcterms:modified xsi:type="dcterms:W3CDTF">2022-05-13T09:36:59.492</dcterms:modified>
  <cp:revision>4</cp:revision>
  <dc:title>PowerPoint 프레젠테이션</dc:title>
  <cp:version>1000.0000.01</cp:version>
</cp:coreProperties>
</file>