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407" r:id="rId5"/>
    <p:sldId id="409" r:id="rId6"/>
    <p:sldId id="410" r:id="rId7"/>
    <p:sldId id="412" r:id="rId8"/>
    <p:sldId id="413" r:id="rId9"/>
    <p:sldId id="414" r:id="rId10"/>
    <p:sldId id="405" r:id="rId11"/>
    <p:sldId id="411" r:id="rId12"/>
    <p:sldId id="406" r:id="rId13"/>
    <p:sldId id="408" r:id="rId14"/>
    <p:sldId id="26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75" autoAdjust="0"/>
  </p:normalViewPr>
  <p:slideViewPr>
    <p:cSldViewPr>
      <p:cViewPr>
        <p:scale>
          <a:sx n="125" d="100"/>
          <a:sy n="125" d="100"/>
        </p:scale>
        <p:origin x="1116" y="45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위의 뉴스자료에서 확인 할 수 있듯이 최근 미세먼지와 관련된 문제들이 발생하고 관련 연구도 진행되고 있다</a:t>
            </a:r>
            <a:r>
              <a:rPr lang="en-US" altLang="ko-KR" sz="1800" kern="0" spc="-6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휴먼명조"/>
              </a:rPr>
              <a:t>.  </a:t>
            </a: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미세먼지는 해당 지역뿐만 아니라 주변 지역들까지 영향을 미칠 정도로 광범위하게 영향을 준다</a:t>
            </a:r>
            <a:r>
              <a:rPr lang="en-US" altLang="ko-KR" sz="1800" kern="0" spc="-6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휴먼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4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이러한 미세먼지들을 관리하기 위해 공기청정기가 주로 활용된다</a:t>
            </a:r>
            <a:r>
              <a:rPr lang="en-US" altLang="ko-KR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공기청정기를 올바른 방법으로 사용한다면 </a:t>
            </a:r>
            <a:r>
              <a:rPr lang="en-US" altLang="ko-KR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46.2</a:t>
            </a: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환기 보다 </a:t>
            </a:r>
            <a:r>
              <a:rPr lang="en-US" altLang="ko-KR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81.7%</a:t>
            </a: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청정 효과를 낼 수있다</a:t>
            </a:r>
            <a:r>
              <a:rPr lang="en-US" altLang="ko-KR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3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터치 디스플레이에서 </a:t>
            </a:r>
            <a:r>
              <a:rPr lang="en-US" altLang="ko-KR"/>
              <a:t>WIFI</a:t>
            </a:r>
            <a:r>
              <a:rPr lang="ko-KR" altLang="en-US"/>
              <a:t>를 통해 외부먼지의 </a:t>
            </a:r>
            <a:r>
              <a:rPr lang="en-US" altLang="ko-KR"/>
              <a:t>PM10, PM25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공공데이터 </a:t>
            </a:r>
            <a:r>
              <a:rPr lang="en-US" altLang="ko-KR"/>
              <a:t>API</a:t>
            </a:r>
            <a:r>
              <a:rPr lang="ko-KR" altLang="en-US"/>
              <a:t>를 활용해 획득한다</a:t>
            </a:r>
            <a:r>
              <a:rPr lang="en-US" altLang="ko-KR"/>
              <a:t>. </a:t>
            </a:r>
            <a:r>
              <a:rPr lang="ko-KR" altLang="en-US"/>
              <a:t>그리고 미세먼지 센서를 연결하여 내부 미세먼지 </a:t>
            </a:r>
            <a:r>
              <a:rPr lang="en-US" altLang="ko-KR"/>
              <a:t>PM1.0 2.5 10</a:t>
            </a:r>
            <a:r>
              <a:rPr lang="ko-KR" altLang="en-US"/>
              <a:t>데이터를 획득한다</a:t>
            </a:r>
            <a:r>
              <a:rPr lang="en-US" altLang="ko-KR"/>
              <a:t>.</a:t>
            </a:r>
          </a:p>
          <a:p>
            <a:r>
              <a:rPr lang="ko-KR" altLang="en-US"/>
              <a:t>먼지 센서와 </a:t>
            </a:r>
            <a:r>
              <a:rPr lang="en-US" altLang="ko-KR"/>
              <a:t>PCB </a:t>
            </a:r>
            <a:r>
              <a:rPr lang="ko-KR" altLang="en-US"/>
              <a:t>와의 데이터 통신 프로토콜은 시리얼 통신을 사용하며 각 핀번호를 통해 통신을 진행한다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ko-KR" altLang="en-US" sz="1800"/>
              <a:t>공기청정기 자동 제어를 위한 터치 디스플레이 개발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baseline="-5000"/>
              <a:t>컴퓨터공학과 석사과정 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249599440">
            <a:extLst>
              <a:ext uri="{FF2B5EF4-FFF2-40B4-BE49-F238E27FC236}">
                <a16:creationId xmlns:a16="http://schemas.microsoft.com/office/drawing/2014/main" id="{BF31F941-C695-D45E-F259-E711B2D90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14639" r="9004" b="12418"/>
          <a:stretch>
            <a:fillRect/>
          </a:stretch>
        </p:blipFill>
        <p:spPr bwMode="auto">
          <a:xfrm>
            <a:off x="2682044" y="1347614"/>
            <a:ext cx="3779912" cy="226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17FAA-5D4C-873F-31B4-79652B326206}"/>
              </a:ext>
            </a:extLst>
          </p:cNvPr>
          <p:cNvSpPr txBox="1"/>
          <p:nvPr/>
        </p:nvSpPr>
        <p:spPr>
          <a:xfrm>
            <a:off x="107504" y="483518"/>
            <a:ext cx="4032448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43840" algn="l"/>
                <a:tab pos="403860" algn="l"/>
                <a:tab pos="464820" algn="l"/>
                <a:tab pos="556260" algn="l"/>
                <a:tab pos="2941320" algn="l"/>
                <a:tab pos="243840" algn="l"/>
                <a:tab pos="403860" algn="l"/>
                <a:tab pos="464820" algn="l"/>
                <a:tab pos="556260" algn="l"/>
                <a:tab pos="2941320" algn="l"/>
              </a:tabLst>
            </a:pPr>
            <a:r>
              <a:rPr lang="ko-KR" altLang="en-US" sz="1800" kern="0" spc="-60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터치 디스플레이의 사용자 인터페이스</a:t>
            </a:r>
            <a:endParaRPr lang="ko-KR" altLang="en-US" sz="1800" kern="0" spc="-6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4579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F2FA5-AC11-AE3F-9653-032E5DA3BE47}"/>
              </a:ext>
            </a:extLst>
          </p:cNvPr>
          <p:cNvSpPr txBox="1"/>
          <p:nvPr/>
        </p:nvSpPr>
        <p:spPr>
          <a:xfrm>
            <a:off x="539552" y="699542"/>
            <a:ext cx="7776864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60">
                <a:solidFill>
                  <a:srgbClr val="000000"/>
                </a:solidFill>
                <a:latin typeface="한양중고딕"/>
              </a:rPr>
              <a:t>결론</a:t>
            </a:r>
            <a:endParaRPr lang="en-US" altLang="ko-KR" kern="0" spc="-60">
              <a:solidFill>
                <a:srgbClr val="000000"/>
              </a:solidFill>
              <a:latin typeface="한양중고딕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spc="-60">
              <a:solidFill>
                <a:srgbClr val="000000"/>
              </a:solidFill>
              <a:latin typeface="한양중고딕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60">
                <a:solidFill>
                  <a:srgbClr val="000000"/>
                </a:solidFill>
                <a:latin typeface="한양중고딕"/>
              </a:rPr>
              <a:t> </a:t>
            </a:r>
            <a:r>
              <a:rPr lang="en-US" altLang="ko-KR" kern="0" spc="-60">
                <a:solidFill>
                  <a:srgbClr val="000000"/>
                </a:solidFill>
                <a:latin typeface="한양중고딕"/>
              </a:rPr>
              <a:t>- </a:t>
            </a:r>
            <a:r>
              <a:rPr lang="ko-KR" altLang="en-US" kern="0" spc="-60">
                <a:solidFill>
                  <a:srgbClr val="000000"/>
                </a:solidFill>
                <a:latin typeface="한양중고딕"/>
              </a:rPr>
              <a:t>내부</a:t>
            </a:r>
            <a:r>
              <a:rPr lang="en-US" altLang="ko-KR" kern="0" spc="-60">
                <a:solidFill>
                  <a:srgbClr val="000000"/>
                </a:solidFill>
                <a:latin typeface="한양중고딕"/>
              </a:rPr>
              <a:t>, </a:t>
            </a:r>
            <a:r>
              <a:rPr lang="ko-KR" altLang="en-US" kern="0" spc="-60">
                <a:solidFill>
                  <a:srgbClr val="000000"/>
                </a:solidFill>
                <a:latin typeface="한양중고딕"/>
              </a:rPr>
              <a:t>외부미세먼지 농도에 따른 공기청정기 전력 효율성을 높일 수 있는 터치 디스플레이 시스템을 제안</a:t>
            </a:r>
            <a:endParaRPr lang="en-US" altLang="ko-KR" kern="0" spc="-60">
              <a:solidFill>
                <a:srgbClr val="000000"/>
              </a:solidFill>
              <a:latin typeface="한양중고딕"/>
            </a:endParaRPr>
          </a:p>
          <a:p>
            <a:pPr indent="127000" algn="just" fontAlgn="base">
              <a:lnSpc>
                <a:spcPct val="150000"/>
              </a:lnSpc>
            </a:pPr>
            <a:endParaRPr lang="en-US" altLang="ko-KR" kern="0" spc="-60">
              <a:solidFill>
                <a:srgbClr val="000000"/>
              </a:solidFill>
              <a:latin typeface="한양중고딕"/>
            </a:endParaRPr>
          </a:p>
          <a:p>
            <a:pPr indent="127000" algn="just" fontAlgn="base">
              <a:lnSpc>
                <a:spcPct val="150000"/>
              </a:lnSpc>
            </a:pPr>
            <a:r>
              <a:rPr lang="en-US" altLang="ko-KR" kern="0" spc="-60">
                <a:solidFill>
                  <a:srgbClr val="000000"/>
                </a:solidFill>
                <a:latin typeface="한양중고딕"/>
              </a:rPr>
              <a:t>- </a:t>
            </a:r>
            <a:r>
              <a:rPr lang="ko-KR" altLang="en-US" kern="0" spc="-60">
                <a:solidFill>
                  <a:srgbClr val="000000"/>
                </a:solidFill>
                <a:latin typeface="한양중고딕"/>
              </a:rPr>
              <a:t>추후에는 미래의 내부 공기질을 예측하여 일정한 농도로 유지 할 수 있는 연구가 진행될 예정</a:t>
            </a:r>
            <a:r>
              <a:rPr lang="en-US" altLang="ko-KR" kern="0" spc="-60">
                <a:solidFill>
                  <a:srgbClr val="000000"/>
                </a:solidFill>
                <a:latin typeface="한양중고딕"/>
              </a:rPr>
              <a:t>.</a:t>
            </a:r>
            <a:endParaRPr lang="ko-KR" altLang="en-US" kern="0" spc="-60">
              <a:solidFill>
                <a:srgbClr val="000000"/>
              </a:solidFill>
              <a:latin typeface="한양중고딕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kern="0" spc="-60">
              <a:solidFill>
                <a:srgbClr val="000000"/>
              </a:solidFill>
              <a:latin typeface="한양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319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 &amp; A </a:t>
            </a:r>
            <a:endParaRPr lang="en-US" altLang="ko-KR" dirty="0">
              <a:latin typeface="Georgia" panose="02040502050405020303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4C20BC-6CB3-D553-BD78-BFAE175E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728190"/>
            <a:ext cx="3312368" cy="3487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77ADE-C12C-59C0-710C-5B6964552502}"/>
              </a:ext>
            </a:extLst>
          </p:cNvPr>
          <p:cNvSpPr txBox="1"/>
          <p:nvPr/>
        </p:nvSpPr>
        <p:spPr>
          <a:xfrm>
            <a:off x="359532" y="4515966"/>
            <a:ext cx="33843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/>
              <a:t>출처 </a:t>
            </a:r>
            <a:r>
              <a:rPr lang="en-US" altLang="ko-KR" sz="1050"/>
              <a:t>:</a:t>
            </a:r>
            <a:r>
              <a:rPr lang="ko-KR" altLang="en-US" sz="1050"/>
              <a:t>https://www.bbc.com/korean/news-56561018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E71FEF-7FFF-D3DD-A963-4B6A4D12B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203598"/>
            <a:ext cx="4248472" cy="2537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D9B4C1-7417-2769-F528-AC6015F7C4FA}"/>
              </a:ext>
            </a:extLst>
          </p:cNvPr>
          <p:cNvSpPr txBox="1"/>
          <p:nvPr/>
        </p:nvSpPr>
        <p:spPr>
          <a:xfrm>
            <a:off x="4188269" y="4392855"/>
            <a:ext cx="45883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ko-KR" altLang="en-US" sz="1000"/>
              <a:t>https://news.sbs.co.kr/news/endPage.do?news_id=N1006730147</a:t>
            </a:r>
          </a:p>
        </p:txBody>
      </p:sp>
    </p:spTree>
    <p:extLst>
      <p:ext uri="{BB962C8B-B14F-4D97-AF65-F5344CB8AC3E}">
        <p14:creationId xmlns:p14="http://schemas.microsoft.com/office/powerpoint/2010/main" val="157863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38FB86-D46B-BE82-B28D-2EF0447C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699542"/>
            <a:ext cx="5998287" cy="3744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853B8-CD2C-D4BB-48C8-065A37B2175A}"/>
              </a:ext>
            </a:extLst>
          </p:cNvPr>
          <p:cNvSpPr txBox="1"/>
          <p:nvPr/>
        </p:nvSpPr>
        <p:spPr>
          <a:xfrm>
            <a:off x="2123728" y="4659982"/>
            <a:ext cx="1671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출처 </a:t>
            </a:r>
            <a:r>
              <a:rPr lang="en-US" altLang="ko-KR" sz="1100"/>
              <a:t>: </a:t>
            </a:r>
            <a:r>
              <a:rPr lang="ko-KR" altLang="en-US" sz="1100"/>
              <a:t>보건환경연구원</a:t>
            </a:r>
          </a:p>
        </p:txBody>
      </p:sp>
    </p:spTree>
    <p:extLst>
      <p:ext uri="{BB962C8B-B14F-4D97-AF65-F5344CB8AC3E}">
        <p14:creationId xmlns:p14="http://schemas.microsoft.com/office/powerpoint/2010/main" val="202353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9C85D-3907-88B5-4BB2-F5147E0BC508}"/>
              </a:ext>
            </a:extLst>
          </p:cNvPr>
          <p:cNvSpPr txBox="1"/>
          <p:nvPr/>
        </p:nvSpPr>
        <p:spPr>
          <a:xfrm>
            <a:off x="251520" y="1851670"/>
            <a:ext cx="849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본 논문에서는 </a:t>
            </a:r>
            <a:r>
              <a:rPr lang="en-US" altLang="ko-KR" sz="1400"/>
              <a:t>ILI 9488 </a:t>
            </a:r>
            <a:r>
              <a:rPr lang="ko-KR" altLang="en-US" sz="1400"/>
              <a:t>터치 디스플레이와 </a:t>
            </a:r>
            <a:r>
              <a:rPr lang="en-US" altLang="ko-KR" sz="1400"/>
              <a:t>PMS 7003 </a:t>
            </a:r>
            <a:r>
              <a:rPr lang="ko-KR" altLang="en-US" sz="1400"/>
              <a:t>미세먼지 센서를 활용한 시스템을 제안한다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F8036-BCDC-3C71-7EFC-CE8C09E5EA72}"/>
              </a:ext>
            </a:extLst>
          </p:cNvPr>
          <p:cNvSpPr txBox="1"/>
          <p:nvPr/>
        </p:nvSpPr>
        <p:spPr>
          <a:xfrm>
            <a:off x="251520" y="2787774"/>
            <a:ext cx="849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제안 시스템은 내부 공기질 정보를 획득하고 </a:t>
            </a:r>
            <a:r>
              <a:rPr lang="en-US" altLang="ko-KR" sz="1400"/>
              <a:t>PCB </a:t>
            </a:r>
            <a:r>
              <a:rPr lang="ko-KR" altLang="en-US" sz="1400"/>
              <a:t>통신을 통해 효율적인 공기청정기 제어를 실시한다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899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49DDCAC-EA0F-6EF8-5C28-7A6D386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7534"/>
            <a:ext cx="3723878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BF9EA-EB5E-798E-6B65-753FBEE70AAE}"/>
              </a:ext>
            </a:extLst>
          </p:cNvPr>
          <p:cNvSpPr txBox="1"/>
          <p:nvPr/>
        </p:nvSpPr>
        <p:spPr>
          <a:xfrm>
            <a:off x="4252743" y="636043"/>
            <a:ext cx="86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>
                <a:solidFill>
                  <a:srgbClr val="6D7374"/>
                </a:solidFill>
                <a:effectLst/>
                <a:latin typeface="Arial" panose="020B0604020202020204" pitchFamily="34" charset="0"/>
              </a:rPr>
              <a:t>특징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22B86-6E34-CC37-23B8-E18E2DE2CE26}"/>
              </a:ext>
            </a:extLst>
          </p:cNvPr>
          <p:cNvSpPr txBox="1"/>
          <p:nvPr/>
        </p:nvSpPr>
        <p:spPr>
          <a:xfrm>
            <a:off x="4252743" y="1347614"/>
            <a:ext cx="4567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Driver Chip: ILI9488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Operating Voltage: 3.3V-5.5 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Color Depth: 16-bit(RGB565)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3.5" 480x320 TFT LCD Capacitive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Module Size: 55.50x95.00 mm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201F8-B4C5-FCF0-B06A-96922443E08D}"/>
              </a:ext>
            </a:extLst>
          </p:cNvPr>
          <p:cNvSpPr txBox="1"/>
          <p:nvPr/>
        </p:nvSpPr>
        <p:spPr>
          <a:xfrm>
            <a:off x="179512" y="109138"/>
            <a:ext cx="45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ILI 9488 </a:t>
            </a:r>
            <a:r>
              <a:rPr lang="ko-KR" altLang="en-US" sz="1800"/>
              <a:t>터치 디스플레이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1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49DDCAC-EA0F-6EF8-5C28-7A6D386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7534"/>
            <a:ext cx="3723878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BF9EA-EB5E-798E-6B65-753FBEE70AAE}"/>
              </a:ext>
            </a:extLst>
          </p:cNvPr>
          <p:cNvSpPr txBox="1"/>
          <p:nvPr/>
        </p:nvSpPr>
        <p:spPr>
          <a:xfrm>
            <a:off x="4252743" y="636043"/>
            <a:ext cx="86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>
                <a:solidFill>
                  <a:srgbClr val="6D7374"/>
                </a:solidFill>
                <a:effectLst/>
                <a:latin typeface="Arial" panose="020B0604020202020204" pitchFamily="34" charset="0"/>
              </a:rPr>
              <a:t>특징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22B86-6E34-CC37-23B8-E18E2DE2CE26}"/>
              </a:ext>
            </a:extLst>
          </p:cNvPr>
          <p:cNvSpPr txBox="1"/>
          <p:nvPr/>
        </p:nvSpPr>
        <p:spPr>
          <a:xfrm>
            <a:off x="4252743" y="1347614"/>
            <a:ext cx="456772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 레이저 산란 방식의 소형 먼지 센서</a:t>
            </a:r>
            <a:r>
              <a:rPr lang="en-US" altLang="ko-KR" sz="24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 측정범위</a:t>
            </a:r>
            <a:r>
              <a:rPr lang="en-US" altLang="ko-KR" b="0" i="0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(PM) : 0.3~1.0㎛, 1.0~2.5㎛, 2.5~10㎛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>
              <a:solidFill>
                <a:srgbClr val="353535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 측정 정밀도  </a:t>
            </a:r>
            <a:r>
              <a:rPr lang="en-US" altLang="ko-KR" b="0" i="0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: ±10% at 100~500㎍/㎥, ±10㎍/㎥ at 0~100㎍/㎥</a:t>
            </a:r>
            <a:endParaRPr lang="en-US" altLang="ko-KR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201F8-B4C5-FCF0-B06A-96922443E08D}"/>
              </a:ext>
            </a:extLst>
          </p:cNvPr>
          <p:cNvSpPr txBox="1"/>
          <p:nvPr/>
        </p:nvSpPr>
        <p:spPr>
          <a:xfrm>
            <a:off x="179512" y="109138"/>
            <a:ext cx="45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초미세먼지센서 </a:t>
            </a:r>
            <a:r>
              <a:rPr lang="en-US" altLang="ko-KR" b="1" i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PMS 7003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7E8D16-19CF-F4F4-F343-B708377E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55527"/>
            <a:ext cx="3723878" cy="38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1281FD8-8FE3-D253-ED8A-6CD7BFBF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49600160">
            <a:extLst>
              <a:ext uri="{FF2B5EF4-FFF2-40B4-BE49-F238E27FC236}">
                <a16:creationId xmlns:a16="http://schemas.microsoft.com/office/drawing/2014/main" id="{95DEBF53-4FC4-B118-2F33-0E795306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"/>
          <a:stretch>
            <a:fillRect/>
          </a:stretch>
        </p:blipFill>
        <p:spPr bwMode="auto">
          <a:xfrm>
            <a:off x="2123728" y="457200"/>
            <a:ext cx="4680814" cy="369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3ABA9-6794-A697-CC60-668556099FB4}"/>
              </a:ext>
            </a:extLst>
          </p:cNvPr>
          <p:cNvSpPr txBox="1"/>
          <p:nvPr/>
        </p:nvSpPr>
        <p:spPr>
          <a:xfrm>
            <a:off x="0" y="37594"/>
            <a:ext cx="4591050" cy="452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 흐름 다이어그램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9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3AA0C9-C830-4E7A-70C1-CD750B6B056C}"/>
              </a:ext>
            </a:extLst>
          </p:cNvPr>
          <p:cNvSpPr txBox="1"/>
          <p:nvPr/>
        </p:nvSpPr>
        <p:spPr>
          <a:xfrm>
            <a:off x="179512" y="627534"/>
            <a:ext cx="8424936" cy="455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내부 미세먼지의 </a:t>
            </a:r>
            <a:r>
              <a:rPr lang="en-US" altLang="ko-KR" sz="1800" kern="0" spc="-6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휴먼명조"/>
              </a:rPr>
              <a:t>PM10 </a:t>
            </a:r>
            <a:r>
              <a:rPr lang="ko-KR" altLang="en-US" sz="1800" kern="0" spc="-6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농도를 이용해 다음의 표와 같이 네 단계로 구분한다</a:t>
            </a:r>
            <a:r>
              <a:rPr lang="en-US" altLang="ko-KR" sz="1800" kern="0" spc="-6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휴먼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46C386-0737-03EA-E4D4-1E4A688C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27" y="1609590"/>
            <a:ext cx="5696745" cy="19243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3EC496-4A36-4F8A-68C8-B26F341259D9}"/>
              </a:ext>
            </a:extLst>
          </p:cNvPr>
          <p:cNvSpPr txBox="1"/>
          <p:nvPr/>
        </p:nvSpPr>
        <p:spPr>
          <a:xfrm>
            <a:off x="3347864" y="3548003"/>
            <a:ext cx="459105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데이터 포맷 및 단계</a:t>
            </a:r>
            <a:endParaRPr lang="ko-KR" altLang="en-US" sz="1800" kern="0" spc="-6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59773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49600880">
            <a:extLst>
              <a:ext uri="{FF2B5EF4-FFF2-40B4-BE49-F238E27FC236}">
                <a16:creationId xmlns:a16="http://schemas.microsoft.com/office/drawing/2014/main" id="{9BDC2313-1196-9891-9EC8-F38B7B84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2962" r="13367" b="2287"/>
          <a:stretch>
            <a:fillRect/>
          </a:stretch>
        </p:blipFill>
        <p:spPr bwMode="auto">
          <a:xfrm>
            <a:off x="2771800" y="1448776"/>
            <a:ext cx="3744416" cy="224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578BA-5490-6D6B-F1B2-F3844A8D1238}"/>
              </a:ext>
            </a:extLst>
          </p:cNvPr>
          <p:cNvSpPr txBox="1"/>
          <p:nvPr/>
        </p:nvSpPr>
        <p:spPr>
          <a:xfrm>
            <a:off x="-180528" y="483518"/>
            <a:ext cx="3312368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43840" algn="l"/>
                <a:tab pos="403860" algn="l"/>
                <a:tab pos="464820" algn="l"/>
                <a:tab pos="556260" algn="l"/>
                <a:tab pos="2941320" algn="l"/>
                <a:tab pos="243840" algn="l"/>
                <a:tab pos="403860" algn="l"/>
                <a:tab pos="464820" algn="l"/>
                <a:tab pos="556260" algn="l"/>
                <a:tab pos="2941320" algn="l"/>
              </a:tabLst>
            </a:pPr>
            <a:r>
              <a:rPr lang="ko-KR" altLang="en-US" sz="1800" kern="0" spc="-60">
                <a:solidFill>
                  <a:srgbClr val="000000"/>
                </a:solidFill>
                <a:effectLst/>
                <a:latin typeface="한양중고딕"/>
                <a:ea typeface="한양중고딕"/>
              </a:rPr>
              <a:t>제안 시스템의 연결 상태</a:t>
            </a:r>
            <a:endParaRPr lang="ko-KR" altLang="en-US" sz="1800" kern="0" spc="-6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8040548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322</Words>
  <Application>Microsoft Office PowerPoint</Application>
  <PresentationFormat>화면 슬라이드 쇼(16:9)</PresentationFormat>
  <Paragraphs>40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굴림</vt:lpstr>
      <vt:lpstr>맑은 고딕</vt:lpstr>
      <vt:lpstr>바탕</vt:lpstr>
      <vt:lpstr>한양신명조</vt:lpstr>
      <vt:lpstr>한양중고딕</vt:lpstr>
      <vt:lpstr>휴먼명조</vt:lpstr>
      <vt:lpstr>Arial</vt:lpstr>
      <vt:lpstr>Georgia</vt:lpstr>
      <vt:lpstr>Times New Roman</vt:lpstr>
      <vt:lpstr>Verdana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207</cp:revision>
  <dcterms:created xsi:type="dcterms:W3CDTF">2016-12-05T23:26:54Z</dcterms:created>
  <dcterms:modified xsi:type="dcterms:W3CDTF">2022-05-26T10:34:10Z</dcterms:modified>
</cp:coreProperties>
</file>