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7" r:id="rId7"/>
    <p:sldId id="264" r:id="rId8"/>
    <p:sldId id="265" r:id="rId9"/>
    <p:sldId id="268" r:id="rId10"/>
    <p:sldId id="269" r:id="rId11"/>
    <p:sldId id="270" r:id="rId12"/>
    <p:sldId id="271" r:id="rId13"/>
    <p:sldId id="273" r:id="rId14"/>
    <p:sldId id="272" r:id="rId15"/>
    <p:sldId id="266" r:id="rId16"/>
    <p:sldId id="275" r:id="rId17"/>
    <p:sldId id="276" r:id="rId18"/>
    <p:sldId id="277" r:id="rId19"/>
    <p:sldId id="278" r:id="rId20"/>
    <p:sldId id="274" r:id="rId21"/>
    <p:sldId id="279" r:id="rId22"/>
    <p:sldId id="280" r:id="rId23"/>
    <p:sldId id="282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7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92024" y="132138"/>
            <a:ext cx="7777846" cy="526432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 Inpainting for Irregular Holes Using Partial Convolutions</a:t>
              </a:r>
            </a:p>
            <a:p>
              <a:pPr algn="ctr"/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NVIDIA Corporation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5499425" y="5978112"/>
            <a:ext cx="963043" cy="4073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9BD97B-8ACD-4809-92B8-B4824FC4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75" y="3226209"/>
            <a:ext cx="4858443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411"/>
                                      </p:to>
                                    </p:animClr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5773DA-BD7C-4EA7-8F73-CED8A4BB3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40" y="1334865"/>
            <a:ext cx="9869360" cy="19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C8FF7B6-E426-4106-B81A-1FF0FFD1057C}"/>
              </a:ext>
            </a:extLst>
          </p:cNvPr>
          <p:cNvSpPr/>
          <p:nvPr/>
        </p:nvSpPr>
        <p:spPr>
          <a:xfrm>
            <a:off x="3835530" y="3250668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[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흰색이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non-hole (1) /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검은 부분이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hole(0) 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D449E9-6DCB-427D-9B9C-56C02650E95B}"/>
              </a:ext>
            </a:extLst>
          </p:cNvPr>
          <p:cNvSpPr/>
          <p:nvPr/>
        </p:nvSpPr>
        <p:spPr>
          <a:xfrm>
            <a:off x="1338470" y="3792845"/>
            <a:ext cx="8865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slide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하며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convolution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을 진행할 때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non-hole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인 부분이 조금이라도 있다면 상위의 연산을 진행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, (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즉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이미지와 마스크가 동시에 들어올 때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) convolution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에 모두 마스크만 들어와 있다면 아무것도 하지 않고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pass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함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0C2D4-8212-4EB7-8988-4FC90E369B63}"/>
              </a:ext>
            </a:extLst>
          </p:cNvPr>
          <p:cNvSpPr/>
          <p:nvPr/>
        </p:nvSpPr>
        <p:spPr>
          <a:xfrm>
            <a:off x="1338470" y="4947003"/>
            <a:ext cx="8136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해당 연산을 반복적으로 진행함에 따라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인 부분이 상위 연산으로 </a:t>
            </a:r>
            <a:r>
              <a:rPr lang="ko-KR" altLang="en-US" dirty="0" err="1">
                <a:solidFill>
                  <a:srgbClr val="494E52"/>
                </a:solidFill>
                <a:latin typeface="-apple-system"/>
              </a:rPr>
              <a:t>채워지기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 때문에 점점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 채워지는 것을 볼 수 있음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29899D-546B-4BD3-864C-6AE0862C11D2}"/>
              </a:ext>
            </a:extLst>
          </p:cNvPr>
          <p:cNvSpPr/>
          <p:nvPr/>
        </p:nvSpPr>
        <p:spPr>
          <a:xfrm>
            <a:off x="1338470" y="5798511"/>
            <a:ext cx="9766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sum(1) / sum(M) (scaling factor) :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마스크가 쓰이지 않은 부분의 픽셀에 곱해서 조정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픽셀 값의 </a:t>
            </a:r>
            <a:r>
              <a:rPr lang="ko-KR" altLang="en-US" dirty="0" err="1">
                <a:solidFill>
                  <a:srgbClr val="494E52"/>
                </a:solidFill>
                <a:latin typeface="-apple-system"/>
              </a:rPr>
              <a:t>노말라이즈를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38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DA0F49-AEDB-4B9A-B523-3F913C731946}"/>
              </a:ext>
            </a:extLst>
          </p:cNvPr>
          <p:cNvSpPr/>
          <p:nvPr/>
        </p:nvSpPr>
        <p:spPr>
          <a:xfrm>
            <a:off x="1060174" y="16480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6E47F6-1504-4301-8F44-38FFF9C4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55" y="1648096"/>
            <a:ext cx="4371975" cy="16192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CBECE7-78A8-434B-84B7-10103FDF3AFD}"/>
              </a:ext>
            </a:extLst>
          </p:cNvPr>
          <p:cNvSpPr/>
          <p:nvPr/>
        </p:nvSpPr>
        <p:spPr>
          <a:xfrm>
            <a:off x="3048000" y="38559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sum(M) &gt; 0 : hole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아닌 부분이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1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개라도 포함되어 있는 경우 </a:t>
            </a:r>
            <a:r>
              <a:rPr lang="ko-KR" altLang="en-US" dirty="0" err="1">
                <a:solidFill>
                  <a:srgbClr val="494E52"/>
                </a:solidFill>
                <a:latin typeface="-apple-system"/>
              </a:rPr>
              <a:t>채워짐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06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180CE5D-2BDC-4B5C-B03D-3F1A1B0D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72" y="1252217"/>
            <a:ext cx="5269767" cy="51522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939263-1D76-49A3-9F5D-6369A7584AEF}"/>
              </a:ext>
            </a:extLst>
          </p:cNvPr>
          <p:cNvSpPr/>
          <p:nvPr/>
        </p:nvSpPr>
        <p:spPr>
          <a:xfrm>
            <a:off x="677799" y="1305938"/>
            <a:ext cx="182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494E52"/>
                </a:solidFill>
                <a:latin typeface="-apple-system"/>
              </a:rPr>
              <a:t>partial conv </a:t>
            </a:r>
            <a:r>
              <a:rPr lang="ko-KR" altLang="en-US" b="1" dirty="0">
                <a:solidFill>
                  <a:srgbClr val="494E52"/>
                </a:solidFill>
                <a:latin typeface="-apple-system"/>
              </a:rPr>
              <a:t>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69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Network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59A6AC-3840-40E3-A2BC-013D3CF6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16" y="1232334"/>
            <a:ext cx="7444410" cy="495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F8DEF92-6BC0-4D96-BDE8-2AC32CD03710}"/>
              </a:ext>
            </a:extLst>
          </p:cNvPr>
          <p:cNvSpPr/>
          <p:nvPr/>
        </p:nvSpPr>
        <p:spPr>
          <a:xfrm>
            <a:off x="748640" y="1556855"/>
            <a:ext cx="120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U-net 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52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Network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635D49-855C-4920-9196-1660D9E29232}"/>
              </a:ext>
            </a:extLst>
          </p:cNvPr>
          <p:cNvSpPr/>
          <p:nvPr/>
        </p:nvSpPr>
        <p:spPr>
          <a:xfrm>
            <a:off x="940903" y="1518168"/>
            <a:ext cx="73814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3 Channel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의 마스크와 이미지로 구성</a:t>
            </a: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494E5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좌우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: </a:t>
            </a:r>
            <a:r>
              <a:rPr lang="en-US" altLang="ko-KR" dirty="0" err="1">
                <a:solidFill>
                  <a:srgbClr val="494E52"/>
                </a:solidFill>
                <a:latin typeface="-apple-system"/>
              </a:rPr>
              <a:t>partical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 conv /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상하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: batch norm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마지막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Decoder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단계에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input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이미지를 </a:t>
            </a:r>
            <a:r>
              <a:rPr lang="en-US" altLang="ko-KR" dirty="0" err="1">
                <a:solidFill>
                  <a:srgbClr val="494E52"/>
                </a:solidFill>
                <a:latin typeface="-apple-system"/>
              </a:rPr>
              <a:t>concat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하는 것을 볼 수 있는데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 과정의 의미는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input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이미지의 정보를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output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이미지에 전달하기 위함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Nearest neighbor up-sampling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이용</a:t>
            </a:r>
            <a:endParaRPr lang="ko-KR" altLang="en-US" b="0" i="0" dirty="0">
              <a:solidFill>
                <a:srgbClr val="494E52"/>
              </a:solidFill>
              <a:effectLst/>
              <a:latin typeface="-apple-system"/>
            </a:endParaRPr>
          </a:p>
        </p:txBody>
      </p:sp>
      <p:pic>
        <p:nvPicPr>
          <p:cNvPr id="1026" name="Picture 2" descr="Nearest neighbor upsampling 이미지 검색결과">
            <a:extLst>
              <a:ext uri="{FF2B5EF4-FFF2-40B4-BE49-F238E27FC236}">
                <a16:creationId xmlns:a16="http://schemas.microsoft.com/office/drawing/2014/main" id="{74D2BB71-F486-413A-98F3-4EF8B422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3" y="3883124"/>
            <a:ext cx="3125787" cy="19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0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02D9AEE-EDB7-4145-90F6-9B29B9F2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23" y="1548793"/>
            <a:ext cx="9106027" cy="31968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2FEBC0-4DBE-4038-8E4E-FE4038C80F71}"/>
              </a:ext>
            </a:extLst>
          </p:cNvPr>
          <p:cNvSpPr/>
          <p:nvPr/>
        </p:nvSpPr>
        <p:spPr>
          <a:xfrm>
            <a:off x="1397223" y="4456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함수의 목적은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pixel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단위의 복원 정확도와 주변과 구멍이 자연스럽게 이어지는 지에 대한 것들이다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 total Loss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는 각종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들의 조합들이다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13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B9EB0-E978-4A4F-8027-B1F6BD0E0841}"/>
              </a:ext>
            </a:extLst>
          </p:cNvPr>
          <p:cNvSpPr/>
          <p:nvPr/>
        </p:nvSpPr>
        <p:spPr>
          <a:xfrm>
            <a:off x="1503038" y="1741521"/>
            <a:ext cx="91859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Iin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: input image with hole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Iout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: output feature(image), network prediction(output) (</a:t>
            </a:r>
            <a:r>
              <a:rPr lang="ko-KR" altLang="en-US" sz="2800" dirty="0">
                <a:solidFill>
                  <a:srgbClr val="494E52"/>
                </a:solidFill>
                <a:latin typeface="-apple-system"/>
              </a:rPr>
              <a:t>모델이 낸 결과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M: initial binary mask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Igt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: Ground truth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Icomp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= </a:t>
            </a: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Iout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but with the non-hole pixels directly set to ground truth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494E52"/>
                </a:solidFill>
                <a:latin typeface="-apple-system"/>
              </a:rPr>
              <a:t>𝛹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(</a:t>
            </a:r>
            <a:r>
              <a:rPr lang="ko-KR" altLang="en-US" sz="2800" dirty="0" err="1">
                <a:solidFill>
                  <a:srgbClr val="494E52"/>
                </a:solidFill>
                <a:latin typeface="-apple-system"/>
              </a:rPr>
              <a:t>크사이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) : activation map of the nth selected layer</a:t>
            </a:r>
            <a:endParaRPr lang="en-US" altLang="ko-KR" sz="2800" b="0" i="0" dirty="0">
              <a:solidFill>
                <a:srgbClr val="494E5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23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308AC3-5236-4B50-AC66-14E6082A160C}"/>
              </a:ext>
            </a:extLst>
          </p:cNvPr>
          <p:cNvSpPr/>
          <p:nvPr/>
        </p:nvSpPr>
        <p:spPr>
          <a:xfrm>
            <a:off x="1457739" y="3866848"/>
            <a:ext cx="89015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L(Valid) : Non-hole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인 부분에 대한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계산복원한 이미지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원본 이미지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손상되지 않은 이미지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) →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손상되지 않은 부분에 대한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값</a:t>
            </a: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L(Hole) : </a:t>
            </a:r>
            <a:r>
              <a:rPr lang="en-US" altLang="ko-KR" dirty="0"/>
              <a:t>hole </a:t>
            </a:r>
            <a:r>
              <a:rPr lang="ko-KR" altLang="en-US" dirty="0"/>
              <a:t>인 부분에 대한 </a:t>
            </a:r>
            <a:r>
              <a:rPr lang="en-US" altLang="ko-KR" dirty="0"/>
              <a:t>loss </a:t>
            </a:r>
            <a:r>
              <a:rPr lang="ko-KR" altLang="en-US" dirty="0"/>
              <a:t>계산 손상된 부분을 얼마나 잘 복원했는가에 대한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BAF92-4712-490A-9CE8-7D61C7E5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68" y="1361570"/>
            <a:ext cx="7506361" cy="19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7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69C6DD-3C1A-4BD7-AC87-6190F453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7" y="1741521"/>
            <a:ext cx="10346302" cy="11739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2408CD-6E84-4FEC-B015-0BA4E4013ADB}"/>
              </a:ext>
            </a:extLst>
          </p:cNvPr>
          <p:cNvSpPr/>
          <p:nvPr/>
        </p:nvSpPr>
        <p:spPr>
          <a:xfrm>
            <a:off x="1248479" y="3257051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 out :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모델을 타고 나오는 결과 이미지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02042D-21B3-476C-BBFB-69A835DCD0A0}"/>
              </a:ext>
            </a:extLst>
          </p:cNvPr>
          <p:cNvSpPr/>
          <p:nvPr/>
        </p:nvSpPr>
        <p:spPr>
          <a:xfrm>
            <a:off x="1248478" y="3997036"/>
            <a:ext cx="8845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 comp : I out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에서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non-hole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부분을 원래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input pixel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값으로 바꾼 것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(I out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경우에는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non 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부분이 바뀔 수 </a:t>
            </a:r>
            <a:r>
              <a:rPr lang="ko-KR" altLang="en-US" dirty="0" err="1">
                <a:solidFill>
                  <a:srgbClr val="494E52"/>
                </a:solidFill>
                <a:latin typeface="-apple-system"/>
              </a:rPr>
              <a:t>있어서로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 보임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469CE-8104-421B-8DEE-3642F700BBAF}"/>
              </a:ext>
            </a:extLst>
          </p:cNvPr>
          <p:cNvSpPr/>
          <p:nvPr/>
        </p:nvSpPr>
        <p:spPr>
          <a:xfrm>
            <a:off x="1248478" y="4843292"/>
            <a:ext cx="7869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=&gt;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두 픽셀 간의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L1 loss,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그러니까 절대값의 차이를 줄이는 방향으로 학습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F8B-13CE-48CA-AF89-BC149197E8DF}"/>
              </a:ext>
            </a:extLst>
          </p:cNvPr>
          <p:cNvSpPr/>
          <p:nvPr/>
        </p:nvSpPr>
        <p:spPr>
          <a:xfrm>
            <a:off x="1248479" y="5525324"/>
            <a:ext cx="8266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CNN(VGG-16)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POOL, POOL2, POOL3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activation map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을 사용하여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를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1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79C686-2E68-4292-AFA4-91F04A42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35" y="497316"/>
            <a:ext cx="8105775" cy="21526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9AB18A-2F59-4D05-AC1B-88C61D268D62}"/>
              </a:ext>
            </a:extLst>
          </p:cNvPr>
          <p:cNvSpPr/>
          <p:nvPr/>
        </p:nvSpPr>
        <p:spPr>
          <a:xfrm>
            <a:off x="1156555" y="3092418"/>
            <a:ext cx="91025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kn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: normalization factor for the nth selected layer</a:t>
            </a:r>
          </a:p>
          <a:p>
            <a:endParaRPr lang="en-US" altLang="ko-KR" sz="2400" dirty="0">
              <a:solidFill>
                <a:srgbClr val="494E52"/>
              </a:solidFill>
              <a:latin typeface="-apple-system"/>
            </a:endParaRPr>
          </a:p>
          <a:p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개념적으로 보면 모델이 만들어낸 이미지를 학습된 </a:t>
            </a:r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vgg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모델에 태워서 만들어낸 이미지의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style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을 학습하고 원래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ground truth 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이미지를 태워서 만들어낸 이미지의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style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과 차이를 줄이는 것을 학습한다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.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여기도 마찬가지로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composition 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부분을 따로 한번 더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loss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과정을 거치는데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원래의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output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이미지에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non hole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부분은 </a:t>
            </a:r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gt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로 바꾼 부분을 학습된 </a:t>
            </a:r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vgg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거친 것과 </a:t>
            </a:r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gt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가 거친 것과의 차이를 학습한다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892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PRESENTATION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5255311" y="962631"/>
            <a:ext cx="228098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C7010D-1F53-45C6-9AB5-7D47F881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14" y="1714861"/>
            <a:ext cx="5962342" cy="4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EB59FF3-0252-48DC-95CF-BD593CA1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97" y="1252217"/>
            <a:ext cx="7136924" cy="48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1714" y="342594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A3849D1-DED9-461A-9553-9B6E9BE5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55" y="2038556"/>
            <a:ext cx="9036907" cy="26129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8D2219-B1AF-42E0-B82F-404A40B4F103}"/>
              </a:ext>
            </a:extLst>
          </p:cNvPr>
          <p:cNvSpPr/>
          <p:nvPr/>
        </p:nvSpPr>
        <p:spPr>
          <a:xfrm>
            <a:off x="1616765" y="4651513"/>
            <a:ext cx="8851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면의 차이를 줄이도록 학습하는 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loss (total variation loss) hole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인 부분에서 가장 인접 </a:t>
            </a:r>
            <a:r>
              <a:rPr lang="ko-KR" altLang="en-US" sz="2000" dirty="0" err="1">
                <a:solidFill>
                  <a:srgbClr val="494E52"/>
                </a:solidFill>
                <a:latin typeface="-apple-system"/>
              </a:rPr>
              <a:t>해있는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 경계만 보는 것 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P: hole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인 부분에서 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non-hole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과 붙어 있는 경계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875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1714" y="342594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Irregular Mask Dataset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FFD97D-1544-4D0D-B7E2-06189DBA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8" y="4006794"/>
            <a:ext cx="9291352" cy="11692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B9E7F4-E97C-4837-8246-3E0603CD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482" y="1444343"/>
            <a:ext cx="9372482" cy="18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1714" y="342594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Comparison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7CA8401-1478-4EC2-BA49-CA4B069A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83" y="1197471"/>
            <a:ext cx="8432098" cy="49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9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1714" y="342594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Comparison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3D7A882-0910-4635-BF28-E52C30BD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19325"/>
            <a:ext cx="10744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5570160" y="1078703"/>
            <a:ext cx="173010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057B4C-85EC-4B66-BFE7-65D5FBA5BF20}"/>
              </a:ext>
            </a:extLst>
          </p:cNvPr>
          <p:cNvSpPr/>
          <p:nvPr/>
        </p:nvSpPr>
        <p:spPr>
          <a:xfrm>
            <a:off x="876186" y="2077592"/>
            <a:ext cx="384592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End2End Model(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후 처리 필요 없음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91D39F-62CD-4EC9-AA3A-7817D40C291D}"/>
              </a:ext>
            </a:extLst>
          </p:cNvPr>
          <p:cNvSpPr/>
          <p:nvPr/>
        </p:nvSpPr>
        <p:spPr>
          <a:xfrm>
            <a:off x="876186" y="4123094"/>
            <a:ext cx="406592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U-Net Architecture With Partial Conv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8B25B-60EE-4E51-AA19-8F055DDCE818}"/>
              </a:ext>
            </a:extLst>
          </p:cNvPr>
          <p:cNvSpPr/>
          <p:nvPr/>
        </p:nvSpPr>
        <p:spPr>
          <a:xfrm>
            <a:off x="876186" y="3064033"/>
            <a:ext cx="693651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불규칙한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Hole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들을 처리할 수 있음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이미지의 크기에 상관 없이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0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B73B0D-EA3B-4FFC-BDC1-76BFE296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61" y="1171648"/>
            <a:ext cx="6449049" cy="52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AA2CEC-C45C-4F20-8C6D-22A7EE5A54D5}"/>
              </a:ext>
            </a:extLst>
          </p:cNvPr>
          <p:cNvSpPr/>
          <p:nvPr/>
        </p:nvSpPr>
        <p:spPr>
          <a:xfrm>
            <a:off x="755375" y="1556855"/>
            <a:ext cx="8879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Roboto"/>
              </a:rPr>
              <a:t>최신 기술 수준의  </a:t>
            </a:r>
            <a:r>
              <a:rPr lang="en-US" altLang="ko-KR" dirty="0">
                <a:latin typeface="Roboto"/>
              </a:rPr>
              <a:t>Image Inpainting</a:t>
            </a:r>
            <a:r>
              <a:rPr lang="ko-KR" altLang="en-US" dirty="0">
                <a:latin typeface="Roboto"/>
              </a:rPr>
              <a:t>을 위해 자동적은 마스크 업데이트 기능이 있는</a:t>
            </a:r>
            <a:endParaRPr lang="en-US" altLang="ko-KR" dirty="0">
              <a:latin typeface="Roboto"/>
            </a:endParaRPr>
          </a:p>
          <a:p>
            <a:r>
              <a:rPr lang="ko-KR" altLang="en-US" dirty="0">
                <a:latin typeface="Roboto"/>
              </a:rPr>
              <a:t> </a:t>
            </a:r>
            <a:r>
              <a:rPr lang="en-US" altLang="ko-KR" dirty="0">
                <a:latin typeface="Roboto"/>
              </a:rPr>
              <a:t>partial convolution</a:t>
            </a:r>
            <a:r>
              <a:rPr lang="ko-KR" altLang="en-US" dirty="0">
                <a:latin typeface="Roboto"/>
              </a:rPr>
              <a:t>의 사용을 제안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09D79-A383-466C-AFC4-61B58E56F713}"/>
              </a:ext>
            </a:extLst>
          </p:cNvPr>
          <p:cNvSpPr/>
          <p:nvPr/>
        </p:nvSpPr>
        <p:spPr>
          <a:xfrm>
            <a:off x="755375" y="2863698"/>
            <a:ext cx="100335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Roboto"/>
              </a:rPr>
              <a:t>2. U-net </a:t>
            </a:r>
            <a:r>
              <a:rPr lang="ko-KR" altLang="en-US" dirty="0">
                <a:latin typeface="Roboto"/>
              </a:rPr>
              <a:t>안에 있는 </a:t>
            </a:r>
            <a:r>
              <a:rPr lang="en-US" altLang="ko-KR" dirty="0">
                <a:latin typeface="Roboto"/>
              </a:rPr>
              <a:t>Skip links </a:t>
            </a:r>
            <a:r>
              <a:rPr lang="ko-KR" altLang="en-US" dirty="0">
                <a:latin typeface="Roboto"/>
              </a:rPr>
              <a:t>를 이용한 이전의 연구들은 좋은 결과들을 얻는 것에 실패 하였지만 </a:t>
            </a:r>
            <a:endParaRPr lang="en-US" altLang="ko-KR" dirty="0">
              <a:latin typeface="Roboto"/>
            </a:endParaRPr>
          </a:p>
          <a:p>
            <a:r>
              <a:rPr lang="ko-KR" altLang="en-US" b="0" i="0" dirty="0">
                <a:effectLst/>
                <a:latin typeface="Roboto"/>
              </a:rPr>
              <a:t>우리의 논문은 </a:t>
            </a:r>
            <a:r>
              <a:rPr lang="en-US" altLang="ko-KR" b="0" i="0" dirty="0">
                <a:effectLst/>
                <a:latin typeface="Roboto"/>
              </a:rPr>
              <a:t>convolution layers</a:t>
            </a:r>
            <a:r>
              <a:rPr lang="ko-KR" altLang="en-US" b="0" i="0" dirty="0">
                <a:effectLst/>
                <a:latin typeface="Roboto"/>
              </a:rPr>
              <a:t>를 </a:t>
            </a:r>
            <a:r>
              <a:rPr lang="en-US" altLang="ko-KR" b="0" i="0" dirty="0">
                <a:effectLst/>
                <a:latin typeface="Roboto"/>
              </a:rPr>
              <a:t>partial convolution </a:t>
            </a:r>
            <a:r>
              <a:rPr lang="ko-KR" altLang="en-US" b="0" i="0" dirty="0">
                <a:effectLst/>
                <a:latin typeface="Roboto"/>
              </a:rPr>
              <a:t>로 대체하고 마스크 업데이트를 함으로써 </a:t>
            </a:r>
            <a:endParaRPr lang="en-US" altLang="ko-KR" b="0" i="0" dirty="0">
              <a:effectLst/>
              <a:latin typeface="Roboto"/>
            </a:endParaRPr>
          </a:p>
          <a:p>
            <a:r>
              <a:rPr lang="ko-KR" altLang="en-US" b="0" i="0" dirty="0">
                <a:effectLst/>
                <a:latin typeface="Roboto"/>
              </a:rPr>
              <a:t>최신 기술의 결과를 얻을 수 있다는 것을 증명하였다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242687-809B-458B-AD6F-00110857B7C0}"/>
              </a:ext>
            </a:extLst>
          </p:cNvPr>
          <p:cNvSpPr/>
          <p:nvPr/>
        </p:nvSpPr>
        <p:spPr>
          <a:xfrm>
            <a:off x="755375" y="4799316"/>
            <a:ext cx="967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effectLst/>
                <a:latin typeface="Roboto"/>
              </a:rPr>
              <a:t>3. </a:t>
            </a:r>
            <a:r>
              <a:rPr lang="ko-KR" altLang="en-US" b="0" i="0" dirty="0">
                <a:effectLst/>
                <a:latin typeface="Roboto"/>
              </a:rPr>
              <a:t>본 논문은 대중들이 더 쉽게 사용 할 수 있도록 </a:t>
            </a:r>
            <a:r>
              <a:rPr lang="en-US" altLang="ko-KR" b="0" i="0" dirty="0">
                <a:effectLst/>
                <a:latin typeface="Roboto"/>
              </a:rPr>
              <a:t>a large irregular mask dataset</a:t>
            </a:r>
            <a:r>
              <a:rPr lang="ko-KR" altLang="en-US" b="0" i="0" dirty="0">
                <a:effectLst/>
                <a:latin typeface="Roboto"/>
              </a:rPr>
              <a:t>을 제공하였다</a:t>
            </a:r>
            <a:endParaRPr lang="en-US" altLang="ko-KR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3151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Relate Work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12D46D-26B7-4479-9463-6D25483A6632}"/>
              </a:ext>
            </a:extLst>
          </p:cNvPr>
          <p:cNvSpPr/>
          <p:nvPr/>
        </p:nvSpPr>
        <p:spPr>
          <a:xfrm>
            <a:off x="818592" y="1372189"/>
            <a:ext cx="696164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Non-learning based</a:t>
            </a:r>
          </a:p>
          <a:p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Using neighboring pixels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Can handle narrow holes , where the color ad texture is small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Large computation cost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Not fast enough for real-time 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95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Relate Work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12D46D-26B7-4479-9463-6D25483A6632}"/>
              </a:ext>
            </a:extLst>
          </p:cNvPr>
          <p:cNvSpPr/>
          <p:nvPr/>
        </p:nvSpPr>
        <p:spPr>
          <a:xfrm>
            <a:off x="818592" y="1372189"/>
            <a:ext cx="748576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Deep learning based</a:t>
            </a:r>
          </a:p>
          <a:p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Typically initialize the holes with some constant placeholder values</a:t>
            </a:r>
          </a:p>
          <a:p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Semantic Image Inpainting with Deep Generative  Models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Context Encoder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405BF5F-9B6E-4249-A8B6-35680707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8" y="3804878"/>
            <a:ext cx="3634566" cy="260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2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1026" name="Picture 2" descr="partial convolution 이미지 검색결과">
            <a:extLst>
              <a:ext uri="{FF2B5EF4-FFF2-40B4-BE49-F238E27FC236}">
                <a16:creationId xmlns:a16="http://schemas.microsoft.com/office/drawing/2014/main" id="{7A6B22F7-2A1F-4C8A-9131-B3999F71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85" y="1741521"/>
            <a:ext cx="8268165" cy="31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5B96D12-5BA7-451D-A2AD-CA2721A5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1518703"/>
            <a:ext cx="7334250" cy="1343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8143A6-8A41-4907-8392-C0AB9D307EC0}"/>
              </a:ext>
            </a:extLst>
          </p:cNvPr>
          <p:cNvSpPr/>
          <p:nvPr/>
        </p:nvSpPr>
        <p:spPr>
          <a:xfrm>
            <a:off x="2279374" y="36296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W: convolution filter weights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b: bias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X : picture values (input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으로 들어오는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feature)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M : binary Mask (input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으로 들어오는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Mask -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우리가 만들게 되는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hole)</a:t>
            </a:r>
            <a:endParaRPr lang="en-US" altLang="ko-KR" b="0" i="0" dirty="0">
              <a:solidFill>
                <a:srgbClr val="494E52"/>
              </a:solidFill>
              <a:effectLst/>
              <a:latin typeface="-apple-syste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4A5C65-2D7D-4753-B028-73EB35FEBFB4}"/>
              </a:ext>
            </a:extLst>
          </p:cNvPr>
          <p:cNvSpPr/>
          <p:nvPr/>
        </p:nvSpPr>
        <p:spPr>
          <a:xfrm>
            <a:off x="2279374" y="52721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→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 vs non hole : hole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은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mask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된 부분으로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binary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값으로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0 non-hole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은 마스크 되지 않은 부분으로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binary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값은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455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703</Words>
  <Application>Microsoft Office PowerPoint</Application>
  <PresentationFormat>와이드스크린</PresentationFormat>
  <Paragraphs>95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-apple-system</vt:lpstr>
      <vt:lpstr>Roboto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moonnyeon@kumoh.ac.kr</cp:lastModifiedBy>
  <cp:revision>19</cp:revision>
  <dcterms:created xsi:type="dcterms:W3CDTF">2020-03-16T05:47:02Z</dcterms:created>
  <dcterms:modified xsi:type="dcterms:W3CDTF">2020-03-25T06:33:18Z</dcterms:modified>
</cp:coreProperties>
</file>