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A1_19AE6EF5.xml" ContentType="application/vnd.ms-powerpoint.comments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7"/>
  </p:notesMasterIdLst>
  <p:sldIdLst>
    <p:sldId id="256" r:id="rId4"/>
    <p:sldId id="351" r:id="rId5"/>
    <p:sldId id="352" r:id="rId6"/>
    <p:sldId id="405" r:id="rId7"/>
    <p:sldId id="407" r:id="rId8"/>
    <p:sldId id="406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423" r:id="rId25"/>
    <p:sldId id="264" r:id="rId2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78B03D-3F3F-E6A9-29D5-6F865455EA7C}" name="moonnyeon@kumoh.ac.kr" initials="m" userId="bac4bb5e312062e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94575" autoAdjust="0"/>
  </p:normalViewPr>
  <p:slideViewPr>
    <p:cSldViewPr>
      <p:cViewPr varScale="1">
        <p:scale>
          <a:sx n="146" d="100"/>
          <a:sy n="146" d="100"/>
        </p:scale>
        <p:origin x="516" y="10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8/10/relationships/authors" Target="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omments/modernComment_1A1_19AE6EF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3F82FF-4BF6-4CB3-B5C0-14E30E64F5A0}" authorId="{1D78B03D-3F3F-E6A9-29D5-6F865455EA7C}" created="2022-03-31T09:19:41.428">
    <pc:sldMkLst xmlns:pc="http://schemas.microsoft.com/office/powerpoint/2013/main/command">
      <pc:docMk/>
      <pc:sldMk cId="430862069" sldId="417"/>
    </pc:sldMkLst>
    <p188:txBody>
      <a:bodyPr/>
      <a:lstStyle/>
      <a:p>
        <a:r>
          <a:rPr lang="ko-KR" altLang="en-US"/>
          <a:t>(b)와 같이 거리가 1인 모든 노드를 하나의 subset으로 묶을 수 있고, (c)와 같이 path의 길이에 따라 weight를 준 형태가 될 수 도 있다. 마지막 (d)의 경우 해당 노드로 부터 중심노드(위의 이미지에서는 X표)와의 거리 순으로 다른 색깔로 weight를 줄 수 있다.  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555555"/>
                </a:solidFill>
                <a:effectLst/>
                <a:latin typeface="Noto Sans KR"/>
              </a:rPr>
              <a:t>(b)</a:t>
            </a:r>
            <a:r>
              <a:rPr lang="ko-KR" altLang="en-US" b="0" i="0">
                <a:solidFill>
                  <a:srgbClr val="555555"/>
                </a:solidFill>
                <a:effectLst/>
                <a:latin typeface="Noto Sans KR"/>
              </a:rPr>
              <a:t>와 같이 거리가 </a:t>
            </a:r>
            <a:r>
              <a:rPr lang="en-US" altLang="ko-KR" b="0" i="0">
                <a:solidFill>
                  <a:srgbClr val="555555"/>
                </a:solidFill>
                <a:effectLst/>
                <a:latin typeface="Noto Sans KR"/>
              </a:rPr>
              <a:t>1</a:t>
            </a:r>
            <a:r>
              <a:rPr lang="ko-KR" altLang="en-US" b="0" i="0">
                <a:solidFill>
                  <a:srgbClr val="555555"/>
                </a:solidFill>
                <a:effectLst/>
                <a:latin typeface="Noto Sans KR"/>
              </a:rPr>
              <a:t>인 모든 노드를 하나의 </a:t>
            </a:r>
            <a:r>
              <a:rPr lang="en-US" altLang="ko-KR" b="0" i="0">
                <a:solidFill>
                  <a:srgbClr val="555555"/>
                </a:solidFill>
                <a:effectLst/>
                <a:latin typeface="Noto Sans KR"/>
              </a:rPr>
              <a:t>subset</a:t>
            </a:r>
            <a:r>
              <a:rPr lang="ko-KR" altLang="en-US" b="0" i="0">
                <a:solidFill>
                  <a:srgbClr val="555555"/>
                </a:solidFill>
                <a:effectLst/>
                <a:latin typeface="Noto Sans KR"/>
              </a:rPr>
              <a:t>으로 묶을 수 있고</a:t>
            </a:r>
            <a:r>
              <a:rPr lang="en-US" altLang="ko-KR" b="0" i="0">
                <a:solidFill>
                  <a:srgbClr val="555555"/>
                </a:solidFill>
                <a:effectLst/>
                <a:latin typeface="Noto Sans KR"/>
              </a:rPr>
              <a:t>, (c)</a:t>
            </a:r>
            <a:r>
              <a:rPr lang="ko-KR" altLang="en-US" b="0" i="0">
                <a:solidFill>
                  <a:srgbClr val="555555"/>
                </a:solidFill>
                <a:effectLst/>
                <a:latin typeface="Noto Sans KR"/>
              </a:rPr>
              <a:t>와 같이 </a:t>
            </a:r>
            <a:r>
              <a:rPr lang="en-US" altLang="ko-KR" b="0" i="0">
                <a:solidFill>
                  <a:srgbClr val="555555"/>
                </a:solidFill>
                <a:effectLst/>
                <a:latin typeface="Noto Sans KR"/>
              </a:rPr>
              <a:t>path</a:t>
            </a:r>
            <a:r>
              <a:rPr lang="ko-KR" altLang="en-US" b="0" i="0">
                <a:solidFill>
                  <a:srgbClr val="555555"/>
                </a:solidFill>
                <a:effectLst/>
                <a:latin typeface="Noto Sans KR"/>
              </a:rPr>
              <a:t>의 길이에 따라 </a:t>
            </a:r>
            <a:r>
              <a:rPr lang="en-US" altLang="ko-KR" b="0" i="0">
                <a:solidFill>
                  <a:srgbClr val="555555"/>
                </a:solidFill>
                <a:effectLst/>
                <a:latin typeface="Noto Sans KR"/>
              </a:rPr>
              <a:t>weight</a:t>
            </a:r>
            <a:r>
              <a:rPr lang="ko-KR" altLang="en-US" b="0" i="0">
                <a:solidFill>
                  <a:srgbClr val="555555"/>
                </a:solidFill>
                <a:effectLst/>
                <a:latin typeface="Noto Sans KR"/>
              </a:rPr>
              <a:t>를 준 형태가 될 수 도 있다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Noto Sans KR"/>
              </a:rPr>
              <a:t>. </a:t>
            </a:r>
            <a:r>
              <a:rPr lang="ko-KR" altLang="en-US" b="0" i="0">
                <a:solidFill>
                  <a:srgbClr val="555555"/>
                </a:solidFill>
                <a:effectLst/>
                <a:latin typeface="Noto Sans KR"/>
              </a:rPr>
              <a:t>마지막 </a:t>
            </a:r>
            <a:r>
              <a:rPr lang="en-US" altLang="ko-KR" b="0" i="0">
                <a:solidFill>
                  <a:srgbClr val="555555"/>
                </a:solidFill>
                <a:effectLst/>
                <a:latin typeface="Noto Sans KR"/>
              </a:rPr>
              <a:t>(d)</a:t>
            </a:r>
            <a:r>
              <a:rPr lang="ko-KR" altLang="en-US" b="0" i="0">
                <a:solidFill>
                  <a:srgbClr val="555555"/>
                </a:solidFill>
                <a:effectLst/>
                <a:latin typeface="Noto Sans KR"/>
              </a:rPr>
              <a:t>의 경우 해당 노드로 부터 중심노드</a:t>
            </a:r>
            <a:r>
              <a:rPr lang="en-US" altLang="ko-KR" b="0" i="0">
                <a:solidFill>
                  <a:srgbClr val="555555"/>
                </a:solidFill>
                <a:effectLst/>
                <a:latin typeface="Noto Sans KR"/>
              </a:rPr>
              <a:t>(</a:t>
            </a:r>
            <a:r>
              <a:rPr lang="ko-KR" altLang="en-US" b="0" i="0">
                <a:solidFill>
                  <a:srgbClr val="555555"/>
                </a:solidFill>
                <a:effectLst/>
                <a:latin typeface="Noto Sans KR"/>
              </a:rPr>
              <a:t>위의 이미지에서는 </a:t>
            </a:r>
            <a:r>
              <a:rPr lang="en-US" altLang="ko-KR" b="0" i="0">
                <a:solidFill>
                  <a:srgbClr val="555555"/>
                </a:solidFill>
                <a:effectLst/>
                <a:latin typeface="Noto Sans KR"/>
              </a:rPr>
              <a:t>X</a:t>
            </a:r>
            <a:r>
              <a:rPr lang="ko-KR" altLang="en-US" b="0" i="0">
                <a:solidFill>
                  <a:srgbClr val="555555"/>
                </a:solidFill>
                <a:effectLst/>
                <a:latin typeface="Noto Sans KR"/>
              </a:rPr>
              <a:t>표</a:t>
            </a:r>
            <a:r>
              <a:rPr lang="en-US" altLang="ko-KR" b="0" i="0">
                <a:solidFill>
                  <a:srgbClr val="555555"/>
                </a:solidFill>
                <a:effectLst/>
                <a:latin typeface="Noto Sans KR"/>
              </a:rPr>
              <a:t>)</a:t>
            </a:r>
            <a:r>
              <a:rPr lang="ko-KR" altLang="en-US" b="0" i="0">
                <a:solidFill>
                  <a:srgbClr val="555555"/>
                </a:solidFill>
                <a:effectLst/>
                <a:latin typeface="Noto Sans KR"/>
              </a:rPr>
              <a:t>와의 거리 순으로 다른 색깔로 </a:t>
            </a:r>
            <a:r>
              <a:rPr lang="en-US" altLang="ko-KR" b="0" i="0">
                <a:solidFill>
                  <a:srgbClr val="555555"/>
                </a:solidFill>
                <a:effectLst/>
                <a:latin typeface="Noto Sans KR"/>
              </a:rPr>
              <a:t>weight</a:t>
            </a:r>
            <a:r>
              <a:rPr lang="ko-KR" altLang="en-US" b="0" i="0">
                <a:solidFill>
                  <a:srgbClr val="555555"/>
                </a:solidFill>
                <a:effectLst/>
                <a:latin typeface="Noto Sans KR"/>
              </a:rPr>
              <a:t>를 줄 수 있다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Noto Sans KR"/>
              </a:rPr>
              <a:t>. 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917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We evaluate the recognition performance by top-1 and top-5 classification accuracy as recommended by the dataset authors (Kay et al. 2017).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088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3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A1_19AE6EF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3848" y="2606421"/>
            <a:ext cx="5832648" cy="1080120"/>
          </a:xfrm>
        </p:spPr>
        <p:txBody>
          <a:bodyPr/>
          <a:lstStyle/>
          <a:p>
            <a:r>
              <a:rPr lang="en-US" altLang="ko-KR" sz="1800"/>
              <a:t>Spatial Temporal Graph Convolutional Networks for Skeleton-Based Action Recognition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03848" y="3637392"/>
            <a:ext cx="5694848" cy="504056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/>
              <a:t>Sijie Yan, Yuanjun Xiong, Dahua Lin (AAAI 2018)</a:t>
            </a:r>
            <a:endParaRPr lang="en-US" altLang="ko-KR" b="1" baseline="-5000" dirty="0"/>
          </a:p>
        </p:txBody>
      </p:sp>
      <p:grpSp>
        <p:nvGrpSpPr>
          <p:cNvPr id="6" name="Group 5"/>
          <p:cNvGrpSpPr/>
          <p:nvPr/>
        </p:nvGrpSpPr>
        <p:grpSpPr>
          <a:xfrm>
            <a:off x="2930439" y="2701288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3443FD-2BA7-4165-ACA8-5387F4DC8C9F}"/>
              </a:ext>
            </a:extLst>
          </p:cNvPr>
          <p:cNvSpPr txBox="1"/>
          <p:nvPr/>
        </p:nvSpPr>
        <p:spPr>
          <a:xfrm>
            <a:off x="179512" y="267494"/>
            <a:ext cx="4824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Sampling function.</a:t>
            </a:r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48D7D5-6013-4B9D-BC01-9E613F8AE566}"/>
                  </a:ext>
                </a:extLst>
              </p:cNvPr>
              <p:cNvSpPr txBox="1"/>
              <p:nvPr/>
            </p:nvSpPr>
            <p:spPr>
              <a:xfrm>
                <a:off x="179512" y="1275606"/>
                <a:ext cx="8524022" cy="987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>
                    <a:effectLst/>
                    <a:latin typeface="Georgia" panose="02040502050405020303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On graphs, we can similarly define the sampling function on the neighbor set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𝐵</m:t>
                    </m:r>
                    <m:d>
                      <m:d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𝑡𝑖</m:t>
                            </m:r>
                          </m:sub>
                        </m:sSub>
                      </m:e>
                    </m:d>
                    <m:r>
                      <a:rPr lang="en-US" altLang="ko-KR" sz="18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ko-KR" sz="1800">
                    <a:effectLst/>
                    <a:latin typeface="Georgia" panose="02040502050405020303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𝑡𝑗</m:t>
                            </m:r>
                          </m:sub>
                        </m:sSub>
                        <m:r>
                          <a:rPr lang="en-US" altLang="ko-KR" sz="18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∣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ko-KR" altLang="ko-KR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𝑡𝑗</m:t>
                                </m:r>
                              </m:sub>
                            </m:sSub>
                            <m:r>
                              <a:rPr lang="en-US" altLang="ko-KR" sz="18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ko-KR" altLang="ko-KR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𝑡𝑖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8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ko-KR" sz="1800">
                    <a:effectLst/>
                    <a:latin typeface="Georgia" panose="02040502050405020303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of a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𝑡𝑖</m:t>
                        </m:r>
                      </m:sub>
                    </m:sSub>
                  </m:oMath>
                </a14:m>
                <a:r>
                  <a:rPr lang="en-US" altLang="ko-KR" sz="1800">
                    <a:effectLst/>
                    <a:latin typeface="Georgia" panose="02040502050405020303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 Here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𝑡𝑗</m:t>
                            </m:r>
                          </m:sub>
                        </m:sSub>
                        <m:r>
                          <a:rPr lang="en-US" altLang="ko-KR" sz="18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800">
                    <a:effectLst/>
                    <a:latin typeface="Georgia" panose="02040502050405020303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denotes the minimum length of any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𝑡𝑗</m:t>
                        </m:r>
                      </m:sub>
                    </m:sSub>
                  </m:oMath>
                </a14:m>
                <a:r>
                  <a:rPr lang="en-US" altLang="ko-KR" sz="1800">
                    <a:effectLst/>
                    <a:latin typeface="Georgia" panose="02040502050405020303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𝑡𝑖</m:t>
                        </m:r>
                      </m:sub>
                    </m:sSub>
                  </m:oMath>
                </a14:m>
                <a:endParaRPr lang="ko-KR" altLang="en-US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48D7D5-6013-4B9D-BC01-9E613F8AE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275606"/>
                <a:ext cx="8524022" cy="987706"/>
              </a:xfrm>
              <a:prstGeom prst="rect">
                <a:avLst/>
              </a:prstGeom>
              <a:blipFill>
                <a:blip r:embed="rId2"/>
                <a:stretch>
                  <a:fillRect l="-572" t="-3086" r="-357" b="-67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C2080-A19A-40EF-8E06-A97AD17110D8}"/>
                  </a:ext>
                </a:extLst>
              </p:cNvPr>
              <p:cNvSpPr txBox="1"/>
              <p:nvPr/>
            </p:nvSpPr>
            <p:spPr>
              <a:xfrm>
                <a:off x="1979712" y="2970899"/>
                <a:ext cx="4590660" cy="411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smtClean="0">
                          <a:latin typeface="Cambria Math" panose="02040503050406030204" pitchFamily="18" charset="0"/>
                        </a:rPr>
                        <m:t>𝐩</m:t>
                      </m:r>
                      <m:d>
                        <m:dPr>
                          <m:ctrlPr>
                            <a:rPr lang="ko-KR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ko-KR" altLang="en-US" b="0" i="1">
                                  <a:latin typeface="Cambria Math" panose="02040503050406030204" pitchFamily="18" charset="0"/>
                                </a:rPr>
                                <m:t>𝑡𝑖</m:t>
                              </m:r>
                            </m:sub>
                          </m:sSub>
                          <m:r>
                            <a:rPr lang="ko-KR" altLang="en-US" b="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ko-KR" altLang="en-US" b="0" i="1">
                                  <a:latin typeface="Cambria Math" panose="02040503050406030204" pitchFamily="18" charset="0"/>
                                </a:rPr>
                                <m:t>𝑡𝑗</m:t>
                              </m:r>
                            </m:sub>
                          </m:sSub>
                        </m:e>
                      </m:d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ko-KR" altLang="en-US" b="0" i="1">
                              <a:latin typeface="Cambria Math" panose="02040503050406030204" pitchFamily="18" charset="0"/>
                            </a:rPr>
                            <m:t>𝑡𝑗</m:t>
                          </m:r>
                        </m:sub>
                      </m:sSub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C2080-A19A-40EF-8E06-A97AD1711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970899"/>
                <a:ext cx="4590660" cy="411395"/>
              </a:xfrm>
              <a:prstGeom prst="rect">
                <a:avLst/>
              </a:prstGeom>
              <a:blipFill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118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3443FD-2BA7-4165-ACA8-5387F4DC8C9F}"/>
              </a:ext>
            </a:extLst>
          </p:cNvPr>
          <p:cNvSpPr txBox="1"/>
          <p:nvPr/>
        </p:nvSpPr>
        <p:spPr>
          <a:xfrm>
            <a:off x="179512" y="267494"/>
            <a:ext cx="4824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Weight function</a:t>
            </a:r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45EF26-5024-4585-887F-D0612BDCC605}"/>
                  </a:ext>
                </a:extLst>
              </p:cNvPr>
              <p:cNvSpPr txBox="1"/>
              <p:nvPr/>
            </p:nvSpPr>
            <p:spPr>
              <a:xfrm>
                <a:off x="251520" y="1059582"/>
                <a:ext cx="828092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>
                    <a:effectLst/>
                    <a:latin typeface="Georgia" panose="02040502050405020303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neighbor set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𝐵</m:t>
                    </m:r>
                    <m:d>
                      <m:d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800">
                    <a:effectLst/>
                    <a:latin typeface="Georgia" panose="02040502050405020303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of a joint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𝑡𝑖</m:t>
                        </m:r>
                      </m:sub>
                    </m:sSub>
                  </m:oMath>
                </a14:m>
                <a:r>
                  <a:rPr lang="en-US" altLang="ko-KR" sz="1800">
                    <a:effectLst/>
                    <a:latin typeface="Georgia" panose="02040502050405020303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into a fixed number of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altLang="ko-KR" sz="1800">
                    <a:effectLst/>
                    <a:latin typeface="Georgia" panose="02040502050405020303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subsets, where each subset has a numeric label.</a:t>
                </a:r>
                <a:endParaRPr lang="ko-KR" altLang="en-US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45EF26-5024-4585-887F-D0612BDCC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59582"/>
                <a:ext cx="8280920" cy="646331"/>
              </a:xfrm>
              <a:prstGeom prst="rect">
                <a:avLst/>
              </a:prstGeom>
              <a:blipFill>
                <a:blip r:embed="rId2"/>
                <a:stretch>
                  <a:fillRect l="-589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2FE368-A9DF-4A37-9BAF-A80958ED13C3}"/>
                  </a:ext>
                </a:extLst>
              </p:cNvPr>
              <p:cNvSpPr txBox="1"/>
              <p:nvPr/>
            </p:nvSpPr>
            <p:spPr>
              <a:xfrm>
                <a:off x="2843808" y="2190224"/>
                <a:ext cx="45906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𝑡𝑖</m:t>
                        </m:r>
                      </m:sub>
                    </m:sSub>
                    <m:r>
                      <a:rPr lang="en-US" altLang="ko-KR" sz="18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𝐵</m:t>
                    </m:r>
                    <m:d>
                      <m:d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𝑡𝑖</m:t>
                            </m:r>
                          </m:sub>
                        </m:sSub>
                      </m:e>
                    </m:d>
                    <m:r>
                      <a:rPr lang="en-US" altLang="ko-KR" sz="18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→{0,…,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ko-KR" sz="18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1}</m:t>
                    </m:r>
                  </m:oMath>
                </a14:m>
                <a:r>
                  <a:rPr lang="en-US" altLang="ko-KR" sz="1800">
                    <a:effectLst/>
                    <a:latin typeface="Georgia" panose="02040502050405020303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en-US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2FE368-A9DF-4A37-9BAF-A80958ED1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190224"/>
                <a:ext cx="4590660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213380-3EA1-4155-8B0D-61EDF7B34896}"/>
                  </a:ext>
                </a:extLst>
              </p:cNvPr>
              <p:cNvSpPr txBox="1"/>
              <p:nvPr/>
            </p:nvSpPr>
            <p:spPr>
              <a:xfrm>
                <a:off x="2096650" y="3291830"/>
                <a:ext cx="4590660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smtClean="0">
                          <a:latin typeface="Cambria Math" panose="02040503050406030204" pitchFamily="18" charset="0"/>
                        </a:rPr>
                        <m:t>𝐰</m:t>
                      </m:r>
                      <m:d>
                        <m:dPr>
                          <m:ctrlPr>
                            <a:rPr lang="ko-KR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ko-KR" altLang="en-US" b="0" i="1">
                                  <a:latin typeface="Cambria Math" panose="02040503050406030204" pitchFamily="18" charset="0"/>
                                </a:rPr>
                                <m:t>𝑡𝑖</m:t>
                              </m:r>
                            </m:sub>
                          </m:sSub>
                          <m:r>
                            <a:rPr lang="ko-KR" altLang="en-US" b="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ko-KR" altLang="en-US" b="0" i="1">
                                  <a:latin typeface="Cambria Math" panose="02040503050406030204" pitchFamily="18" charset="0"/>
                                </a:rPr>
                                <m:t>𝑡𝑗</m:t>
                              </m:r>
                            </m:sub>
                          </m:sSub>
                        </m:e>
                      </m:d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b="1" i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ko-KR" altLang="en-US" b="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ko-KR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ko-KR" altLang="en-US" b="0" i="1">
                                  <a:latin typeface="Cambria Math" panose="02040503050406030204" pitchFamily="18" charset="0"/>
                                </a:rPr>
                                <m:t>𝑡𝑖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ko-KR" altLang="en-US" b="0" i="1">
                                      <a:latin typeface="Cambria Math" panose="02040503050406030204" pitchFamily="18" charset="0"/>
                                    </a:rPr>
                                    <m:t>𝑡𝑗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213380-3EA1-4155-8B0D-61EDF7B34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650" y="3291830"/>
                <a:ext cx="4590660" cy="5068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803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3443FD-2BA7-4165-ACA8-5387F4DC8C9F}"/>
              </a:ext>
            </a:extLst>
          </p:cNvPr>
          <p:cNvSpPr txBox="1"/>
          <p:nvPr/>
        </p:nvSpPr>
        <p:spPr>
          <a:xfrm>
            <a:off x="179512" y="267494"/>
            <a:ext cx="4824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Spatial Graph Convolution</a:t>
            </a:r>
            <a:endParaRPr lang="ko-KR" altLang="en-US" sz="1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2F3B01-DD84-4022-84EB-86ACA3A1A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52" y="1851670"/>
            <a:ext cx="7668695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84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3443FD-2BA7-4165-ACA8-5387F4DC8C9F}"/>
              </a:ext>
            </a:extLst>
          </p:cNvPr>
          <p:cNvSpPr txBox="1"/>
          <p:nvPr/>
        </p:nvSpPr>
        <p:spPr>
          <a:xfrm>
            <a:off x="179512" y="267494"/>
            <a:ext cx="4824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Spatial Graph Convolution</a:t>
            </a:r>
            <a:endParaRPr lang="ko-KR" altLang="en-US" sz="1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C7703A-8FD0-4D55-A1A7-7B3083738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58" y="1923678"/>
            <a:ext cx="7049484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95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3443FD-2BA7-4165-ACA8-5387F4DC8C9F}"/>
              </a:ext>
            </a:extLst>
          </p:cNvPr>
          <p:cNvSpPr txBox="1"/>
          <p:nvPr/>
        </p:nvSpPr>
        <p:spPr>
          <a:xfrm>
            <a:off x="179512" y="267494"/>
            <a:ext cx="4824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Spatial Temporal Modeling.</a:t>
            </a:r>
            <a:endParaRPr lang="ko-KR" alt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D7F4C-CDBD-4858-9D9D-144102F6A717}"/>
              </a:ext>
            </a:extLst>
          </p:cNvPr>
          <p:cNvSpPr txBox="1"/>
          <p:nvPr/>
        </p:nvSpPr>
        <p:spPr>
          <a:xfrm>
            <a:off x="296450" y="1059582"/>
            <a:ext cx="8668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extend the concept of neighborhood to also include temporally connected joints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018E3C-54E0-41B9-89CF-ABBA54F8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37" y="2295486"/>
            <a:ext cx="6268325" cy="5525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50EEE7-BF8E-4832-9F7B-633C7A464783}"/>
              </a:ext>
            </a:extLst>
          </p:cNvPr>
          <p:cNvSpPr txBox="1"/>
          <p:nvPr/>
        </p:nvSpPr>
        <p:spPr>
          <a:xfrm>
            <a:off x="611560" y="3867894"/>
            <a:ext cx="612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The parameter Γ controls the temporal range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765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3443FD-2BA7-4165-ACA8-5387F4DC8C9F}"/>
              </a:ext>
            </a:extLst>
          </p:cNvPr>
          <p:cNvSpPr txBox="1"/>
          <p:nvPr/>
        </p:nvSpPr>
        <p:spPr>
          <a:xfrm>
            <a:off x="179512" y="267494"/>
            <a:ext cx="4824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Spatial Temporal Modeling.</a:t>
            </a:r>
            <a:endParaRPr lang="ko-KR" altLang="en-US" sz="1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1F568A-824E-4602-93DE-2F3338FD9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285" y="2262144"/>
            <a:ext cx="5763429" cy="6192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CCAF28-5966-41FB-AFCE-1D2A377672B7}"/>
              </a:ext>
            </a:extLst>
          </p:cNvPr>
          <p:cNvSpPr txBox="1"/>
          <p:nvPr/>
        </p:nvSpPr>
        <p:spPr>
          <a:xfrm>
            <a:off x="296450" y="1059582"/>
            <a:ext cx="8596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To complete the convolution operation on the spatial temporal graph, we also need the sampling function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546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3443FD-2BA7-4165-ACA8-5387F4DC8C9F}"/>
              </a:ext>
            </a:extLst>
          </p:cNvPr>
          <p:cNvSpPr txBox="1"/>
          <p:nvPr/>
        </p:nvSpPr>
        <p:spPr>
          <a:xfrm>
            <a:off x="179512" y="267494"/>
            <a:ext cx="4824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Partition Strategies</a:t>
            </a:r>
            <a:endParaRPr lang="ko-KR" altLang="en-US" sz="1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CF239C-1130-465C-87F5-41393A442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12" y="1131590"/>
            <a:ext cx="7956376" cy="311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6206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3443FD-2BA7-4165-ACA8-5387F4DC8C9F}"/>
              </a:ext>
            </a:extLst>
          </p:cNvPr>
          <p:cNvSpPr txBox="1"/>
          <p:nvPr/>
        </p:nvSpPr>
        <p:spPr>
          <a:xfrm>
            <a:off x="179512" y="267494"/>
            <a:ext cx="4824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Implementing ST-GCN</a:t>
            </a:r>
            <a:endParaRPr lang="ko-KR" altLang="en-US" sz="1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2EAA11-5E21-4735-AEA1-606795D03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892" y="1617641"/>
            <a:ext cx="4296375" cy="7049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5E6BA9E-C1ED-464C-A81D-0FD86FE34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264" y="3955446"/>
            <a:ext cx="2991267" cy="5525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D5950E-943B-4C3A-80D3-012378F56F9E}"/>
              </a:ext>
            </a:extLst>
          </p:cNvPr>
          <p:cNvSpPr txBox="1"/>
          <p:nvPr/>
        </p:nvSpPr>
        <p:spPr>
          <a:xfrm>
            <a:off x="2602895" y="2799304"/>
            <a:ext cx="45883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adjacency matrix A</a:t>
            </a:r>
          </a:p>
          <a:p>
            <a:r>
              <a:rPr lang="en-US" altLang="ko-KR"/>
              <a:t> </a:t>
            </a:r>
          </a:p>
          <a:p>
            <a:r>
              <a:rPr lang="en-US" altLang="ko-KR"/>
              <a:t>identity matrix I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98FEC1-8171-4087-A073-1C4004F23BBA}"/>
              </a:ext>
            </a:extLst>
          </p:cNvPr>
          <p:cNvSpPr txBox="1"/>
          <p:nvPr/>
        </p:nvSpPr>
        <p:spPr>
          <a:xfrm>
            <a:off x="63272" y="911790"/>
            <a:ext cx="8523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adopt a similar implementation of graph convolution as in (Kipf and Welling 2017).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155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6609E7B-88E1-44CE-B6A6-997AD3A594C7}"/>
              </a:ext>
            </a:extLst>
          </p:cNvPr>
          <p:cNvSpPr txBox="1"/>
          <p:nvPr/>
        </p:nvSpPr>
        <p:spPr>
          <a:xfrm>
            <a:off x="179512" y="267494"/>
            <a:ext cx="4824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Implementing ST-GCN</a:t>
            </a:r>
            <a:endParaRPr lang="ko-KR" altLang="en-US" sz="1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9F1367-AE3F-4667-903E-4F85E1417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95686"/>
            <a:ext cx="3810532" cy="895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276EA3E-69B1-4862-AF9A-F02E141AE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771538"/>
            <a:ext cx="3296110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13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301335-7B95-4087-B948-888AEA222B96}"/>
              </a:ext>
            </a:extLst>
          </p:cNvPr>
          <p:cNvSpPr txBox="1"/>
          <p:nvPr/>
        </p:nvSpPr>
        <p:spPr>
          <a:xfrm>
            <a:off x="179512" y="267494"/>
            <a:ext cx="4824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Implementing ST-GCN</a:t>
            </a:r>
            <a:endParaRPr lang="ko-KR" altLang="en-US" sz="1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01E30F-9E81-4923-98F6-B30E84A0D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67829"/>
            <a:ext cx="7707757" cy="318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9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EA78E35-DC1E-40E9-B780-CA094E16E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627534"/>
            <a:ext cx="4581718" cy="40324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188010-2DEE-49AC-93EB-29F49BE97219}"/>
              </a:ext>
            </a:extLst>
          </p:cNvPr>
          <p:cNvSpPr txBox="1"/>
          <p:nvPr/>
        </p:nvSpPr>
        <p:spPr>
          <a:xfrm>
            <a:off x="179512" y="267494"/>
            <a:ext cx="57606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The spatial temporal graph of a skeleton sequence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944238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A85F51-2626-4B12-9DDE-49709531ED38}"/>
              </a:ext>
            </a:extLst>
          </p:cNvPr>
          <p:cNvSpPr txBox="1"/>
          <p:nvPr/>
        </p:nvSpPr>
        <p:spPr>
          <a:xfrm>
            <a:off x="179512" y="267494"/>
            <a:ext cx="4824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Implementing ST-GCN</a:t>
            </a:r>
            <a:endParaRPr lang="ko-KR" altLang="en-US" sz="1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212C20-596B-4B3C-85F4-542795B40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66" y="1955901"/>
            <a:ext cx="3953427" cy="10478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E7177C5-9399-4C19-A0CE-5A09AEDB8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265507"/>
            <a:ext cx="2019582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3443FD-2BA7-4165-ACA8-5387F4DC8C9F}"/>
              </a:ext>
            </a:extLst>
          </p:cNvPr>
          <p:cNvSpPr txBox="1"/>
          <p:nvPr/>
        </p:nvSpPr>
        <p:spPr>
          <a:xfrm>
            <a:off x="179512" y="267494"/>
            <a:ext cx="4824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Implementing ST-GCN</a:t>
            </a:r>
            <a:endParaRPr lang="ko-KR" altLang="en-US" sz="1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2EAA11-5E21-4735-AEA1-606795D03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892" y="1617641"/>
            <a:ext cx="4296375" cy="7049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5E6BA9E-C1ED-464C-A81D-0FD86FE34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264" y="3955446"/>
            <a:ext cx="2991267" cy="5525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D5950E-943B-4C3A-80D3-012378F56F9E}"/>
              </a:ext>
            </a:extLst>
          </p:cNvPr>
          <p:cNvSpPr txBox="1"/>
          <p:nvPr/>
        </p:nvSpPr>
        <p:spPr>
          <a:xfrm>
            <a:off x="2602895" y="2799304"/>
            <a:ext cx="45883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adjacency matrix A</a:t>
            </a:r>
          </a:p>
          <a:p>
            <a:r>
              <a:rPr lang="en-US" altLang="ko-KR"/>
              <a:t> </a:t>
            </a:r>
          </a:p>
          <a:p>
            <a:r>
              <a:rPr lang="en-US" altLang="ko-KR"/>
              <a:t>identity matrix I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98FEC1-8171-4087-A073-1C4004F23BBA}"/>
              </a:ext>
            </a:extLst>
          </p:cNvPr>
          <p:cNvSpPr txBox="1"/>
          <p:nvPr/>
        </p:nvSpPr>
        <p:spPr>
          <a:xfrm>
            <a:off x="63272" y="911790"/>
            <a:ext cx="8523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adopt a similar implementation of graph convolution as in (Kipf and Welling 2017).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352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4D4A10-87AA-48A4-A3AB-973DB56BD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26" y="475957"/>
            <a:ext cx="7868748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11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5E56A8-9212-448A-A0B7-BA74F8655B5E}"/>
              </a:ext>
            </a:extLst>
          </p:cNvPr>
          <p:cNvSpPr/>
          <p:nvPr/>
        </p:nvSpPr>
        <p:spPr>
          <a:xfrm>
            <a:off x="4067944" y="2283718"/>
            <a:ext cx="140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Georgia" panose="02040502050405020303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감사합니다</a:t>
            </a:r>
            <a:r>
              <a:rPr lang="en-US" altLang="ko-KR" dirty="0">
                <a:latin typeface="Georgia" panose="02040502050405020303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1EF35D-C4D2-4641-9E6B-46F5527832F1}"/>
              </a:ext>
            </a:extLst>
          </p:cNvPr>
          <p:cNvSpPr txBox="1"/>
          <p:nvPr/>
        </p:nvSpPr>
        <p:spPr>
          <a:xfrm>
            <a:off x="107504" y="206825"/>
            <a:ext cx="4590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Spatial Temporal Graph ConvNet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E6612-98C5-4C2D-ABC4-22D382628A8F}"/>
              </a:ext>
            </a:extLst>
          </p:cNvPr>
          <p:cNvSpPr txBox="1"/>
          <p:nvPr/>
        </p:nvSpPr>
        <p:spPr>
          <a:xfrm>
            <a:off x="323528" y="627534"/>
            <a:ext cx="20882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Pipeline Overview</a:t>
            </a:r>
            <a:endParaRPr lang="ko-KR" altLang="en-US" sz="14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D06DB0-F7D9-4E26-9C5F-270C36CE1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2336"/>
            <a:ext cx="9144000" cy="281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9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3443FD-2BA7-4165-ACA8-5387F4DC8C9F}"/>
              </a:ext>
            </a:extLst>
          </p:cNvPr>
          <p:cNvSpPr txBox="1"/>
          <p:nvPr/>
        </p:nvSpPr>
        <p:spPr>
          <a:xfrm>
            <a:off x="251520" y="293177"/>
            <a:ext cx="38164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Skeleton Graph Construction</a:t>
            </a:r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DC7D84-98BE-4330-BC00-176B5FAC93C2}"/>
                  </a:ext>
                </a:extLst>
              </p:cNvPr>
              <p:cNvSpPr txBox="1"/>
              <p:nvPr/>
            </p:nvSpPr>
            <p:spPr>
              <a:xfrm>
                <a:off x="407940" y="2202418"/>
                <a:ext cx="57507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>
                        <a:highlight>
                          <a:srgbClr val="FFFF00"/>
                        </a:highlight>
                        <a:latin typeface="Georgia" panose="02040502050405020303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node</m:t>
                    </m:r>
                    <m:r>
                      <m:rPr>
                        <m:nor/>
                      </m:rPr>
                      <a:rPr lang="en-US" altLang="ko-KR">
                        <a:highlight>
                          <a:srgbClr val="FFFF00"/>
                        </a:highlight>
                        <a:latin typeface="Georgia" panose="02040502050405020303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>
                        <a:highlight>
                          <a:srgbClr val="FFFF00"/>
                        </a:highlight>
                        <a:latin typeface="Georgia" panose="02040502050405020303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set</m:t>
                    </m:r>
                    <m:r>
                      <a:rPr lang="en-US" altLang="ko-KR">
                        <a:highlight>
                          <a:srgbClr val="FFFF00"/>
                        </a:highlight>
                        <a:latin typeface="Georgia" panose="02040502050405020303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</m:t>
                    </m:r>
                    <m:r>
                      <a:rPr lang="en-US" altLang="ko-KR">
                        <a:latin typeface="Georgia" panose="02040502050405020303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ko-KR">
                        <a:latin typeface="Georgia" panose="02040502050405020303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ko-KR" altLang="ko-KR">
                            <a:latin typeface="Georgia" panose="02040502050405020303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>
                                <a:latin typeface="Georgia" panose="02040502050405020303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latin typeface="Georgia" panose="02040502050405020303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>
                                <a:latin typeface="Georgia" panose="02040502050405020303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𝑡𝑖</m:t>
                            </m:r>
                          </m:sub>
                        </m:sSub>
                        <m:r>
                          <a:rPr lang="en-US" altLang="ko-KR">
                            <a:latin typeface="Georgia" panose="02040502050405020303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∣</m:t>
                        </m:r>
                        <m:r>
                          <a:rPr lang="en-US" altLang="ko-KR">
                            <a:latin typeface="Georgia" panose="02040502050405020303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>
                            <a:latin typeface="Georgia" panose="02040502050405020303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=1,…,</m:t>
                        </m:r>
                        <m:r>
                          <a:rPr lang="en-US" altLang="ko-KR">
                            <a:latin typeface="Georgia" panose="02040502050405020303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ko-KR">
                            <a:latin typeface="Georgia" panose="02040502050405020303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>
                            <a:latin typeface="Georgia" panose="02040502050405020303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Georgia" panose="02040502050405020303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</m:t>
                        </m:r>
                      </m:e>
                    </m:d>
                  </m:oMath>
                </a14:m>
                <a:r>
                  <a:rPr lang="en-US" altLang="ko-KR">
                    <a:latin typeface="Georgia" panose="02040502050405020303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Georgia" panose="02040502050405020303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1,…,</m:t>
                    </m:r>
                    <m:r>
                      <a:rPr lang="en-US" altLang="ko-KR">
                        <a:latin typeface="Georgia" panose="02040502050405020303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ko-KR">
                        <a:latin typeface="Georgia" panose="02040502050405020303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ko-KR">
                    <a:latin typeface="Georgia" panose="02040502050405020303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en-US">
                  <a:latin typeface="Georgia" panose="02040502050405020303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DC7D84-98BE-4330-BC00-176B5FAC9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40" y="2202418"/>
                <a:ext cx="5750701" cy="369332"/>
              </a:xfrm>
              <a:prstGeom prst="rect">
                <a:avLst/>
              </a:prstGeom>
              <a:blipFill>
                <a:blip r:embed="rId2"/>
                <a:stretch>
                  <a:fillRect t="-124590" b="-1901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3446BB-4024-48EA-8453-79A64F78608E}"/>
                  </a:ext>
                </a:extLst>
              </p:cNvPr>
              <p:cNvSpPr txBox="1"/>
              <p:nvPr/>
            </p:nvSpPr>
            <p:spPr>
              <a:xfrm>
                <a:off x="407940" y="3291830"/>
                <a:ext cx="856895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>
                    <a:effectLst/>
                    <a:latin typeface="Georgia" panose="02040502050405020303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feature vector on a node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800">
                    <a:effectLst/>
                    <a:latin typeface="Georgia" panose="02040502050405020303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consists of coordinate vectors, as well as estimation confidence, of the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ko-KR" sz="1800">
                    <a:effectLst/>
                    <a:latin typeface="Georgia" panose="02040502050405020303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-th joint on frame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ko-KR" altLang="en-US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3446BB-4024-48EA-8453-79A64F786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40" y="3291830"/>
                <a:ext cx="8568952" cy="646331"/>
              </a:xfrm>
              <a:prstGeom prst="rect">
                <a:avLst/>
              </a:prstGeom>
              <a:blipFill>
                <a:blip r:embed="rId3"/>
                <a:stretch>
                  <a:fillRect l="-640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63F7178-C0E7-419D-B457-A31DAE46BE35}"/>
              </a:ext>
            </a:extLst>
          </p:cNvPr>
          <p:cNvSpPr txBox="1"/>
          <p:nvPr/>
        </p:nvSpPr>
        <p:spPr>
          <a:xfrm>
            <a:off x="403476" y="1144074"/>
            <a:ext cx="7974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Georgia" panose="02040502050405020303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graph </a:t>
            </a:r>
            <a:r>
              <a:rPr lang="en-US" altLang="ko-KR">
                <a:highlight>
                  <a:srgbClr val="FFFF00"/>
                </a:highlight>
                <a:latin typeface="Georgia" panose="02040502050405020303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G = (V, E) </a:t>
            </a:r>
            <a:r>
              <a:rPr lang="en-US" altLang="ko-KR">
                <a:latin typeface="Georgia" panose="02040502050405020303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on a skeleton sequence with </a:t>
            </a:r>
            <a:r>
              <a:rPr lang="en-US" altLang="ko-KR">
                <a:highlight>
                  <a:srgbClr val="FFFF00"/>
                </a:highlight>
                <a:latin typeface="Georgia" panose="02040502050405020303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 joints and T frames </a:t>
            </a:r>
            <a:r>
              <a:rPr lang="en-US" altLang="ko-KR">
                <a:latin typeface="Georgia" panose="02040502050405020303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featuring </a:t>
            </a:r>
            <a:r>
              <a:rPr lang="en-US" altLang="ko-KR">
                <a:highlight>
                  <a:srgbClr val="FFFF00"/>
                </a:highlight>
                <a:latin typeface="Georgia" panose="02040502050405020303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both intra-body and inter-frame connection</a:t>
            </a:r>
            <a:r>
              <a:rPr lang="en-US" altLang="ko-KR">
                <a:latin typeface="Georgia" panose="02040502050405020303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>
              <a:latin typeface="Georgia" panose="02040502050405020303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73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3443FD-2BA7-4165-ACA8-5387F4DC8C9F}"/>
              </a:ext>
            </a:extLst>
          </p:cNvPr>
          <p:cNvSpPr txBox="1"/>
          <p:nvPr/>
        </p:nvSpPr>
        <p:spPr>
          <a:xfrm>
            <a:off x="179512" y="339502"/>
            <a:ext cx="38164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Skeleton Graph Construction</a:t>
            </a:r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2CD8DE-4120-43EE-A4F9-F81654F5AAA1}"/>
                  </a:ext>
                </a:extLst>
              </p:cNvPr>
              <p:cNvSpPr txBox="1"/>
              <p:nvPr/>
            </p:nvSpPr>
            <p:spPr>
              <a:xfrm>
                <a:off x="395536" y="1419622"/>
                <a:ext cx="45906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>
                    <a:effectLst/>
                    <a:latin typeface="Georgia" panose="02040502050405020303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edge set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altLang="ko-KR" sz="1800">
                    <a:effectLst/>
                    <a:latin typeface="Georgia" panose="02040502050405020303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composed of two subsets</a:t>
                </a:r>
                <a:endParaRPr lang="ko-KR" altLang="en-US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2CD8DE-4120-43EE-A4F9-F81654F5A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419622"/>
                <a:ext cx="4590660" cy="369332"/>
              </a:xfrm>
              <a:prstGeom prst="rect">
                <a:avLst/>
              </a:prstGeom>
              <a:blipFill>
                <a:blip r:embed="rId2"/>
                <a:stretch>
                  <a:fillRect l="-1195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A49241-4554-41A0-88A9-C188344F15AE}"/>
                  </a:ext>
                </a:extLst>
              </p:cNvPr>
              <p:cNvSpPr txBox="1"/>
              <p:nvPr/>
            </p:nvSpPr>
            <p:spPr>
              <a:xfrm>
                <a:off x="467544" y="2355726"/>
                <a:ext cx="8208912" cy="410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>
                    <a:effectLst/>
                    <a:highlight>
                      <a:srgbClr val="FFFF00"/>
                    </a:highlight>
                    <a:latin typeface="Georgia" panose="02040502050405020303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intra-skeleton connection </a:t>
                </a:r>
                <a:r>
                  <a:rPr lang="en-US" altLang="ko-KR" sz="1800">
                    <a:effectLst/>
                    <a:latin typeface="Georgia" panose="02040502050405020303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at each frame,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ko-KR" sz="18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𝑡𝑖</m:t>
                            </m:r>
                          </m:sub>
                        </m:sSub>
                        <m:sSub>
                          <m:sSubPr>
                            <m:ctrlPr>
                              <a:rPr lang="ko-KR" altLang="ko-KR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𝑡𝑗</m:t>
                            </m:r>
                          </m:sub>
                        </m:sSub>
                        <m:r>
                          <a:rPr lang="en-US" altLang="ko-KR" sz="18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∣(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ko-KR" sz="18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)∈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</m:d>
                  </m:oMath>
                </a14:m>
                <a:endParaRPr lang="ko-KR" altLang="en-US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A49241-4554-41A0-88A9-C188344F1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355726"/>
                <a:ext cx="8208912" cy="410753"/>
              </a:xfrm>
              <a:prstGeom prst="rect">
                <a:avLst/>
              </a:prstGeom>
              <a:blipFill>
                <a:blip r:embed="rId3"/>
                <a:stretch>
                  <a:fillRect l="-669" t="-2941" b="-16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88D9C7-8B26-4DE5-8E9A-14FEAEBF37FF}"/>
                  </a:ext>
                </a:extLst>
              </p:cNvPr>
              <p:cNvSpPr txBox="1"/>
              <p:nvPr/>
            </p:nvSpPr>
            <p:spPr>
              <a:xfrm>
                <a:off x="467544" y="3333251"/>
                <a:ext cx="7920880" cy="6921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>
                    <a:effectLst/>
                    <a:highlight>
                      <a:srgbClr val="FFFF00"/>
                    </a:highlight>
                    <a:latin typeface="Georgia" panose="02040502050405020303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inter-frame edges </a:t>
                </a:r>
                <a:r>
                  <a:rPr lang="en-US" altLang="ko-KR" sz="1800">
                    <a:effectLst/>
                    <a:latin typeface="Georgia" panose="02040502050405020303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which connect the same joints in consecutive frames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8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8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𝑡𝑖</m:t>
                            </m:r>
                          </m:sub>
                        </m:sSub>
                        <m:sSub>
                          <m:sSubPr>
                            <m:ctrlPr>
                              <a:rPr lang="ko-KR" altLang="ko-KR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8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18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+1)</m:t>
                            </m:r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800">
                    <a:effectLst/>
                    <a:latin typeface="Georgia" panose="02040502050405020303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 </a:t>
                </a:r>
                <a:endParaRPr lang="ko-KR" altLang="en-US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88D9C7-8B26-4DE5-8E9A-14FEAEBF3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333251"/>
                <a:ext cx="7920880" cy="692113"/>
              </a:xfrm>
              <a:prstGeom prst="rect">
                <a:avLst/>
              </a:prstGeom>
              <a:blipFill>
                <a:blip r:embed="rId4"/>
                <a:stretch>
                  <a:fillRect l="-693" t="-5310" b="-97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38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3443FD-2BA7-4165-ACA8-5387F4DC8C9F}"/>
              </a:ext>
            </a:extLst>
          </p:cNvPr>
          <p:cNvSpPr txBox="1"/>
          <p:nvPr/>
        </p:nvSpPr>
        <p:spPr>
          <a:xfrm>
            <a:off x="179512" y="267494"/>
            <a:ext cx="4824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Spatial Graph Convolutional Neural Network </a:t>
            </a:r>
            <a:endParaRPr lang="ko-KR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0E792-DDC7-4036-946C-6D1C3D0343D6}"/>
              </a:ext>
            </a:extLst>
          </p:cNvPr>
          <p:cNvSpPr txBox="1"/>
          <p:nvPr/>
        </p:nvSpPr>
        <p:spPr>
          <a:xfrm>
            <a:off x="319640" y="1113680"/>
            <a:ext cx="8504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latin typeface="Georgia" panose="02040502050405020303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Recall the definition of convolution operation on the 2D natural images or feature maps</a:t>
            </a:r>
            <a:endParaRPr lang="ko-KR" altLang="en-US" sz="1600">
              <a:latin typeface="Georgia" panose="02040502050405020303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24FF58-77F2-4F9A-9A1F-EBB5445AC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985602"/>
            <a:ext cx="6058746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80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3443FD-2BA7-4165-ACA8-5387F4DC8C9F}"/>
              </a:ext>
            </a:extLst>
          </p:cNvPr>
          <p:cNvSpPr txBox="1"/>
          <p:nvPr/>
        </p:nvSpPr>
        <p:spPr>
          <a:xfrm>
            <a:off x="179512" y="267494"/>
            <a:ext cx="4824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Spatial Graph Convolutional Neural Network </a:t>
            </a:r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6AC356-1A1E-4158-8B99-16F015B50EA8}"/>
                  </a:ext>
                </a:extLst>
              </p:cNvPr>
              <p:cNvSpPr txBox="1"/>
              <p:nvPr/>
            </p:nvSpPr>
            <p:spPr>
              <a:xfrm>
                <a:off x="296450" y="2859782"/>
                <a:ext cx="8307998" cy="6040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b="1">
                    <a:latin typeface="Georgia" panose="02040502050405020303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sampling function p </a:t>
                </a:r>
                <a:r>
                  <a:rPr lang="en-US" altLang="ko-KR" sz="1600">
                    <a:latin typeface="Georgia" panose="02040502050405020303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enumerates the neighbors of location x , it can also be represented as </a:t>
                </a:r>
                <a14:m>
                  <m:oMath xmlns:m="http://schemas.openxmlformats.org/officeDocument/2006/math">
                    <m:r>
                      <a:rPr lang="en-US" altLang="ko-KR" sz="1600">
                        <a:latin typeface="Georgia" panose="02040502050405020303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𝐩</m:t>
                    </m:r>
                    <m:r>
                      <a:rPr lang="en-US" altLang="ko-KR" sz="1600">
                        <a:latin typeface="Georgia" panose="02040502050405020303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600">
                        <a:latin typeface="Georgia" panose="02040502050405020303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ko-KR" sz="1600">
                        <a:latin typeface="Georgia" panose="02040502050405020303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600">
                        <a:latin typeface="Georgia" panose="02040502050405020303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ko-KR" sz="1600">
                        <a:latin typeface="Georgia" panose="02040502050405020303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600">
                        <a:latin typeface="Georgia" panose="02040502050405020303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ko-KR" sz="1600">
                        <a:latin typeface="Georgia" panose="02040502050405020303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)=</m:t>
                    </m:r>
                  </m:oMath>
                </a14:m>
                <a:r>
                  <a:rPr lang="en-US" altLang="ko-KR" sz="1600">
                    <a:latin typeface="Georgia" panose="02040502050405020303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>
                        <a:latin typeface="Georgia" panose="02040502050405020303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ko-KR" sz="1600">
                        <a:latin typeface="Georgia" panose="02040502050405020303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ko-KR" altLang="ko-KR" sz="1600">
                            <a:latin typeface="Georgia" panose="02040502050405020303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600">
                            <a:latin typeface="Georgia" panose="02040502050405020303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𝐩</m:t>
                        </m:r>
                      </m:e>
                      <m:sup>
                        <m:r>
                          <a:rPr lang="en-US" altLang="ko-KR" sz="1600">
                            <a:latin typeface="Georgia" panose="02040502050405020303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600">
                        <a:latin typeface="Georgia" panose="02040502050405020303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600">
                        <a:latin typeface="Georgia" panose="02040502050405020303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ko-KR" sz="1600">
                        <a:latin typeface="Georgia" panose="02040502050405020303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600">
                        <a:latin typeface="Georgia" panose="02040502050405020303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ko-KR" sz="1600">
                        <a:latin typeface="Georgia" panose="02040502050405020303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600">
                    <a:latin typeface="Georgia" panose="02040502050405020303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 </a:t>
                </a:r>
                <a:endParaRPr lang="ko-KR" altLang="en-US" sz="1600">
                  <a:latin typeface="Georgia" panose="02040502050405020303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6AC356-1A1E-4158-8B99-16F015B50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50" y="2859782"/>
                <a:ext cx="8307998" cy="604076"/>
              </a:xfrm>
              <a:prstGeom prst="rect">
                <a:avLst/>
              </a:prstGeom>
              <a:blipFill>
                <a:blip r:embed="rId2"/>
                <a:stretch>
                  <a:fillRect l="-441" t="-3030" r="-294" b="-12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781DD71-D395-439A-9D01-1CCC737DD916}"/>
              </a:ext>
            </a:extLst>
          </p:cNvPr>
          <p:cNvSpPr txBox="1"/>
          <p:nvPr/>
        </p:nvSpPr>
        <p:spPr>
          <a:xfrm>
            <a:off x="296450" y="3651870"/>
            <a:ext cx="85511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>
                <a:latin typeface="Georgia" panose="02040502050405020303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weight function w </a:t>
            </a:r>
            <a:r>
              <a:rPr lang="en-US" altLang="ko-KR" sz="1600">
                <a:latin typeface="Georgia" panose="02040502050405020303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provides a weight vector in c-dimension real space for computing the inner product with the sampled input feature vectors of dimension c. </a:t>
            </a:r>
            <a:endParaRPr lang="ko-KR" altLang="en-US" sz="1600">
              <a:latin typeface="Georgia" panose="02040502050405020303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B24606-1649-4239-A17E-6BEEF0AD0110}"/>
              </a:ext>
            </a:extLst>
          </p:cNvPr>
          <p:cNvSpPr txBox="1"/>
          <p:nvPr/>
        </p:nvSpPr>
        <p:spPr>
          <a:xfrm>
            <a:off x="2591780" y="1275606"/>
            <a:ext cx="4590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Georgia" panose="02040502050405020303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>
              <a:latin typeface="Georgia" panose="02040502050405020303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2FBDFA5-5E88-498F-9525-94150953A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627" y="1399819"/>
            <a:ext cx="6058746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60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3443FD-2BA7-4165-ACA8-5387F4DC8C9F}"/>
              </a:ext>
            </a:extLst>
          </p:cNvPr>
          <p:cNvSpPr txBox="1"/>
          <p:nvPr/>
        </p:nvSpPr>
        <p:spPr>
          <a:xfrm>
            <a:off x="179512" y="267494"/>
            <a:ext cx="4824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Spatial Graph Convolutional Neural Network </a:t>
            </a:r>
            <a:endParaRPr lang="ko-KR" alt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3E888F-50CD-43D5-BEC2-A0E3C8C77330}"/>
              </a:ext>
            </a:extLst>
          </p:cNvPr>
          <p:cNvSpPr txBox="1"/>
          <p:nvPr/>
        </p:nvSpPr>
        <p:spPr>
          <a:xfrm>
            <a:off x="532081" y="1995686"/>
            <a:ext cx="85960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latin typeface="Georgia" panose="02040502050405020303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The convolution operation on graphs is then defined by extending the formulation </a:t>
            </a:r>
            <a:endParaRPr lang="ko-KR" altLang="en-US" sz="1600">
              <a:latin typeface="Georgia" panose="02040502050405020303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37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3443FD-2BA7-4165-ACA8-5387F4DC8C9F}"/>
              </a:ext>
            </a:extLst>
          </p:cNvPr>
          <p:cNvSpPr txBox="1"/>
          <p:nvPr/>
        </p:nvSpPr>
        <p:spPr>
          <a:xfrm>
            <a:off x="179512" y="267494"/>
            <a:ext cx="4824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Sampling function.</a:t>
            </a:r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529B77-5761-462A-89F3-8D282BB90B1D}"/>
                  </a:ext>
                </a:extLst>
              </p:cNvPr>
              <p:cNvSpPr txBox="1"/>
              <p:nvPr/>
            </p:nvSpPr>
            <p:spPr>
              <a:xfrm>
                <a:off x="395536" y="1995686"/>
                <a:ext cx="81490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>
                    <a:effectLst/>
                    <a:latin typeface="Georgia" panose="02040502050405020303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On images, the sampling function </a:t>
                </a:r>
                <a14:m>
                  <m:oMath xmlns:m="http://schemas.openxmlformats.org/officeDocument/2006/math">
                    <m:r>
                      <a:rPr lang="en-US" altLang="ko-KR" sz="1800" b="1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𝐩</m:t>
                    </m:r>
                    <m:r>
                      <a:rPr lang="en-US" altLang="ko-KR" sz="18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ko-KR" sz="18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ko-KR" sz="18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>
                    <a:effectLst/>
                    <a:latin typeface="Georgia" panose="02040502050405020303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defined on the neighboring pixels with respect to the center location </a:t>
                </a:r>
                <a14:m>
                  <m:oMath xmlns:m="http://schemas.openxmlformats.org/officeDocument/2006/math">
                    <m:r>
                      <a:rPr lang="en-US" altLang="ko-KR" sz="1800" b="1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𝐱</m:t>
                    </m:r>
                  </m:oMath>
                </a14:m>
                <a:r>
                  <a:rPr lang="en-US" altLang="ko-KR" sz="1800">
                    <a:effectLst/>
                    <a:latin typeface="Georgia" panose="02040502050405020303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en-US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529B77-5761-462A-89F3-8D282BB90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995686"/>
                <a:ext cx="8149073" cy="646331"/>
              </a:xfrm>
              <a:prstGeom prst="rect">
                <a:avLst/>
              </a:prstGeom>
              <a:blipFill>
                <a:blip r:embed="rId2"/>
                <a:stretch>
                  <a:fillRect l="-673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9063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4004</TotalTime>
  <Words>554</Words>
  <Application>Microsoft Office PowerPoint</Application>
  <PresentationFormat>화면 슬라이드 쇼(16:9)</PresentationFormat>
  <Paragraphs>57</Paragraphs>
  <Slides>23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Noto Sans KR</vt:lpstr>
      <vt:lpstr>맑은 고딕</vt:lpstr>
      <vt:lpstr>Arial</vt:lpstr>
      <vt:lpstr>Cambria Math</vt:lpstr>
      <vt:lpstr>Georgia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moonnyeon@kumoh.ac.kr</cp:lastModifiedBy>
  <cp:revision>194</cp:revision>
  <dcterms:created xsi:type="dcterms:W3CDTF">2016-12-05T23:26:54Z</dcterms:created>
  <dcterms:modified xsi:type="dcterms:W3CDTF">2022-03-31T09:43:13Z</dcterms:modified>
</cp:coreProperties>
</file>