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38"/>
  </p:notesMasterIdLst>
  <p:sldIdLst>
    <p:sldId id="256" r:id="rId4"/>
    <p:sldId id="351" r:id="rId5"/>
    <p:sldId id="405" r:id="rId6"/>
    <p:sldId id="352" r:id="rId7"/>
    <p:sldId id="440" r:id="rId8"/>
    <p:sldId id="421" r:id="rId9"/>
    <p:sldId id="407" r:id="rId10"/>
    <p:sldId id="422" r:id="rId11"/>
    <p:sldId id="434" r:id="rId12"/>
    <p:sldId id="435" r:id="rId13"/>
    <p:sldId id="406" r:id="rId14"/>
    <p:sldId id="436" r:id="rId15"/>
    <p:sldId id="423" r:id="rId16"/>
    <p:sldId id="437" r:id="rId17"/>
    <p:sldId id="441" r:id="rId18"/>
    <p:sldId id="424" r:id="rId19"/>
    <p:sldId id="425" r:id="rId20"/>
    <p:sldId id="438" r:id="rId21"/>
    <p:sldId id="439" r:id="rId22"/>
    <p:sldId id="427" r:id="rId23"/>
    <p:sldId id="442" r:id="rId24"/>
    <p:sldId id="426" r:id="rId25"/>
    <p:sldId id="428" r:id="rId26"/>
    <p:sldId id="429" r:id="rId27"/>
    <p:sldId id="430" r:id="rId28"/>
    <p:sldId id="431" r:id="rId29"/>
    <p:sldId id="432" r:id="rId30"/>
    <p:sldId id="433" r:id="rId31"/>
    <p:sldId id="443" r:id="rId32"/>
    <p:sldId id="444" r:id="rId33"/>
    <p:sldId id="445" r:id="rId34"/>
    <p:sldId id="446" r:id="rId35"/>
    <p:sldId id="447" r:id="rId36"/>
    <p:sldId id="264" r:id="rId37"/>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7">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D78B03D-3F3F-E6A9-29D5-6F865455EA7C}" name="moonnyeon@kumoh.ac.kr" initials="m" userId="bac4bb5e312062e4"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DFBB"/>
    <a:srgbClr val="9AD3E9"/>
    <a:srgbClr val="F8B2A3"/>
    <a:srgbClr val="A4B4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3" autoAdjust="0"/>
    <p:restoredTop sz="94575" autoAdjust="0"/>
  </p:normalViewPr>
  <p:slideViewPr>
    <p:cSldViewPr>
      <p:cViewPr varScale="1">
        <p:scale>
          <a:sx n="135" d="100"/>
          <a:sy n="135" d="100"/>
        </p:scale>
        <p:origin x="132" y="300"/>
      </p:cViewPr>
      <p:guideLst>
        <p:guide orient="horz" pos="184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microsoft.com/office/2018/10/relationships/authors" Target="author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FE4780-4742-4AF7-B9F6-29387D06C872}" type="datetimeFigureOut">
              <a:rPr lang="ko-KR" altLang="en-US" smtClean="0"/>
              <a:t>2022-04-07</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20E160-F603-41F3-A192-DC95957721C3}" type="slidenum">
              <a:rPr lang="ko-KR" altLang="en-US" smtClean="0"/>
              <a:t>‹#›</a:t>
            </a:fld>
            <a:endParaRPr lang="ko-KR" altLang="en-US"/>
          </a:p>
        </p:txBody>
      </p:sp>
    </p:spTree>
    <p:extLst>
      <p:ext uri="{BB962C8B-B14F-4D97-AF65-F5344CB8AC3E}">
        <p14:creationId xmlns:p14="http://schemas.microsoft.com/office/powerpoint/2010/main" val="19514411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820E160-F603-41F3-A192-DC95957721C3}" type="slidenum">
              <a:rPr lang="ko-KR" altLang="en-US" smtClean="0"/>
              <a:t>1</a:t>
            </a:fld>
            <a:endParaRPr lang="ko-KR" altLang="en-US"/>
          </a:p>
        </p:txBody>
      </p:sp>
    </p:spTree>
    <p:extLst>
      <p:ext uri="{BB962C8B-B14F-4D97-AF65-F5344CB8AC3E}">
        <p14:creationId xmlns:p14="http://schemas.microsoft.com/office/powerpoint/2010/main" val="2316819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en-US" altLang="ko-KR"/>
              <a:t>where A (0) :,:,c is the prior of A. In experiments</a:t>
            </a:r>
            <a:endParaRPr lang="ko-KR" altLang="en-US"/>
          </a:p>
        </p:txBody>
      </p:sp>
      <p:sp>
        <p:nvSpPr>
          <p:cNvPr id="4" name="슬라이드 번호 개체 틀 3"/>
          <p:cNvSpPr>
            <a:spLocks noGrp="1"/>
          </p:cNvSpPr>
          <p:nvPr>
            <p:ph type="sldNum" sz="quarter" idx="5"/>
          </p:nvPr>
        </p:nvSpPr>
        <p:spPr/>
        <p:txBody>
          <a:bodyPr/>
          <a:lstStyle/>
          <a:p>
            <a:fld id="{B820E160-F603-41F3-A192-DC95957721C3}" type="slidenum">
              <a:rPr lang="ko-KR" altLang="en-US" smtClean="0"/>
              <a:t>18</a:t>
            </a:fld>
            <a:endParaRPr lang="ko-KR" altLang="en-US"/>
          </a:p>
        </p:txBody>
      </p:sp>
    </p:spTree>
    <p:extLst>
      <p:ext uri="{BB962C8B-B14F-4D97-AF65-F5344CB8AC3E}">
        <p14:creationId xmlns:p14="http://schemas.microsoft.com/office/powerpoint/2010/main" val="3471137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en-US" altLang="ko-KR"/>
              <a:t>actional graph convolution </a:t>
            </a:r>
            <a:endParaRPr lang="ko-KR" altLang="en-US"/>
          </a:p>
        </p:txBody>
      </p:sp>
      <p:sp>
        <p:nvSpPr>
          <p:cNvPr id="4" name="슬라이드 번호 개체 틀 3"/>
          <p:cNvSpPr>
            <a:spLocks noGrp="1"/>
          </p:cNvSpPr>
          <p:nvPr>
            <p:ph type="sldNum" sz="quarter" idx="5"/>
          </p:nvPr>
        </p:nvSpPr>
        <p:spPr/>
        <p:txBody>
          <a:bodyPr/>
          <a:lstStyle/>
          <a:p>
            <a:fld id="{B820E160-F603-41F3-A192-DC95957721C3}" type="slidenum">
              <a:rPr lang="ko-KR" altLang="en-US" smtClean="0"/>
              <a:t>19</a:t>
            </a:fld>
            <a:endParaRPr lang="ko-KR" altLang="en-US"/>
          </a:p>
        </p:txBody>
      </p:sp>
    </p:spTree>
    <p:extLst>
      <p:ext uri="{BB962C8B-B14F-4D97-AF65-F5344CB8AC3E}">
        <p14:creationId xmlns:p14="http://schemas.microsoft.com/office/powerpoint/2010/main" val="1678847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a:t>자 그럼 이제 </a:t>
            </a:r>
            <a:r>
              <a:rPr lang="en-US" altLang="ko-KR"/>
              <a:t>s </a:t>
            </a:r>
            <a:r>
              <a:rPr lang="ko-KR" altLang="en-US"/>
              <a:t>링크와 </a:t>
            </a:r>
            <a:r>
              <a:rPr lang="en-US" altLang="ko-KR"/>
              <a:t>a </a:t>
            </a:r>
            <a:r>
              <a:rPr lang="ko-KR" altLang="en-US"/>
              <a:t>링크의 의미를 한번 그림으로 보겠습니다</a:t>
            </a:r>
            <a:r>
              <a:rPr lang="en-US" altLang="ko-KR"/>
              <a:t>.</a:t>
            </a:r>
            <a:endParaRPr lang="ko-KR" altLang="en-US"/>
          </a:p>
        </p:txBody>
      </p:sp>
      <p:sp>
        <p:nvSpPr>
          <p:cNvPr id="4" name="슬라이드 번호 개체 틀 3"/>
          <p:cNvSpPr>
            <a:spLocks noGrp="1"/>
          </p:cNvSpPr>
          <p:nvPr>
            <p:ph type="sldNum" sz="quarter" idx="5"/>
          </p:nvPr>
        </p:nvSpPr>
        <p:spPr/>
        <p:txBody>
          <a:bodyPr/>
          <a:lstStyle/>
          <a:p>
            <a:fld id="{B820E160-F603-41F3-A192-DC95957721C3}" type="slidenum">
              <a:rPr lang="ko-KR" altLang="en-US" smtClean="0"/>
              <a:t>21</a:t>
            </a:fld>
            <a:endParaRPr lang="ko-KR" altLang="en-US"/>
          </a:p>
        </p:txBody>
      </p:sp>
    </p:spTree>
    <p:extLst>
      <p:ext uri="{BB962C8B-B14F-4D97-AF65-F5344CB8AC3E}">
        <p14:creationId xmlns:p14="http://schemas.microsoft.com/office/powerpoint/2010/main" val="1125313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ko-KR" altLang="en-US" b="0" i="0">
                <a:solidFill>
                  <a:srgbClr val="555555"/>
                </a:solidFill>
                <a:effectLst/>
                <a:latin typeface="Noto Sans KR"/>
              </a:rPr>
              <a:t>두 관절의 </a:t>
            </a:r>
            <a:r>
              <a:rPr lang="en-US" altLang="ko-KR" b="0" i="0">
                <a:solidFill>
                  <a:srgbClr val="555555"/>
                </a:solidFill>
                <a:effectLst/>
                <a:latin typeface="Noto Sans KR"/>
              </a:rPr>
              <a:t>t</a:t>
            </a:r>
            <a:r>
              <a:rPr lang="ko-KR" altLang="en-US" b="0" i="0">
                <a:solidFill>
                  <a:srgbClr val="555555"/>
                </a:solidFill>
                <a:effectLst/>
                <a:latin typeface="Noto Sans KR"/>
              </a:rPr>
              <a:t>번째 </a:t>
            </a:r>
            <a:r>
              <a:rPr lang="en-US" altLang="ko-KR" b="0" i="0">
                <a:solidFill>
                  <a:srgbClr val="555555"/>
                </a:solidFill>
                <a:effectLst/>
                <a:latin typeface="Noto Sans KR"/>
              </a:rPr>
              <a:t>frame</a:t>
            </a:r>
            <a:r>
              <a:rPr lang="ko-KR" altLang="en-US" b="0" i="0">
                <a:solidFill>
                  <a:srgbClr val="555555"/>
                </a:solidFill>
                <a:effectLst/>
                <a:latin typeface="Noto Sans KR"/>
              </a:rPr>
              <a:t>의 </a:t>
            </a:r>
            <a:r>
              <a:rPr lang="en-US" altLang="ko-KR" b="0" i="0">
                <a:solidFill>
                  <a:srgbClr val="555555"/>
                </a:solidFill>
                <a:effectLst/>
                <a:latin typeface="Noto Sans KR"/>
              </a:rPr>
              <a:t>feature vector</a:t>
            </a:r>
            <a:r>
              <a:rPr lang="ko-KR" altLang="en-US" b="0" i="0">
                <a:solidFill>
                  <a:srgbClr val="555555"/>
                </a:solidFill>
                <a:effectLst/>
                <a:latin typeface="Noto Sans KR"/>
              </a:rPr>
              <a:t>를 각각 </a:t>
            </a:r>
            <a:r>
              <a:rPr lang="en-US" altLang="ko-KR" b="0" i="0">
                <a:solidFill>
                  <a:srgbClr val="555555"/>
                </a:solidFill>
                <a:effectLst/>
                <a:latin typeface="Noto Sans KR"/>
              </a:rPr>
              <a:t>MLP layer</a:t>
            </a:r>
            <a:r>
              <a:rPr lang="ko-KR" altLang="en-US" b="0" i="0">
                <a:solidFill>
                  <a:srgbClr val="555555"/>
                </a:solidFill>
                <a:effectLst/>
                <a:latin typeface="Noto Sans KR"/>
              </a:rPr>
              <a:t>에 통과시켜 나온 결과를 </a:t>
            </a:r>
            <a:r>
              <a:rPr lang="en-US" altLang="ko-KR" b="0" i="0">
                <a:solidFill>
                  <a:srgbClr val="555555"/>
                </a:solidFill>
                <a:effectLst/>
                <a:latin typeface="Noto Sans KR"/>
              </a:rPr>
              <a:t>concat</a:t>
            </a:r>
            <a:r>
              <a:rPr lang="ko-KR" altLang="en-US" b="0" i="0">
                <a:solidFill>
                  <a:srgbClr val="555555"/>
                </a:solidFill>
                <a:effectLst/>
                <a:latin typeface="Noto Sans KR"/>
              </a:rPr>
              <a:t>한 뒤 인코더 결과와 곱해 평균을 구한다</a:t>
            </a:r>
            <a:r>
              <a:rPr lang="en-US" altLang="ko-KR" b="0" i="0">
                <a:solidFill>
                  <a:srgbClr val="555555"/>
                </a:solidFill>
                <a:effectLst/>
                <a:latin typeface="Noto Sans KR"/>
              </a:rPr>
              <a:t>. </a:t>
            </a:r>
            <a:r>
              <a:rPr lang="ko-KR" altLang="en-US" b="0" i="0">
                <a:solidFill>
                  <a:srgbClr val="555555"/>
                </a:solidFill>
                <a:effectLst/>
                <a:latin typeface="Noto Sans KR"/>
              </a:rPr>
              <a:t>즉</a:t>
            </a:r>
            <a:r>
              <a:rPr lang="en-US" altLang="ko-KR" b="0" i="0">
                <a:solidFill>
                  <a:srgbClr val="555555"/>
                </a:solidFill>
                <a:effectLst/>
                <a:latin typeface="Noto Sans KR"/>
              </a:rPr>
              <a:t>, (a)</a:t>
            </a:r>
            <a:r>
              <a:rPr lang="ko-KR" altLang="en-US" b="0" i="0">
                <a:solidFill>
                  <a:srgbClr val="555555"/>
                </a:solidFill>
                <a:effectLst/>
                <a:latin typeface="Noto Sans KR"/>
              </a:rPr>
              <a:t>를 통해 </a:t>
            </a:r>
            <a:r>
              <a:rPr lang="en-US" altLang="ko-KR" b="0" i="0">
                <a:solidFill>
                  <a:srgbClr val="555555"/>
                </a:solidFill>
                <a:effectLst/>
                <a:latin typeface="Noto Sans KR"/>
              </a:rPr>
              <a:t>link feature</a:t>
            </a:r>
            <a:r>
              <a:rPr lang="ko-KR" altLang="en-US" b="0" i="0">
                <a:solidFill>
                  <a:srgbClr val="555555"/>
                </a:solidFill>
                <a:effectLst/>
                <a:latin typeface="Noto Sans KR"/>
              </a:rPr>
              <a:t>를 구한다</a:t>
            </a:r>
            <a:r>
              <a:rPr lang="en-US" altLang="ko-KR" b="0" i="0">
                <a:solidFill>
                  <a:srgbClr val="555555"/>
                </a:solidFill>
                <a:effectLst/>
                <a:latin typeface="Noto Sans KR"/>
              </a:rPr>
              <a:t>. </a:t>
            </a:r>
            <a:r>
              <a:rPr lang="ko-KR" altLang="en-US" b="0" i="0">
                <a:solidFill>
                  <a:srgbClr val="555555"/>
                </a:solidFill>
                <a:effectLst/>
                <a:latin typeface="Noto Sans KR"/>
              </a:rPr>
              <a:t>구해진 </a:t>
            </a:r>
            <a:r>
              <a:rPr lang="en-US" altLang="ko-KR" b="0" i="0">
                <a:solidFill>
                  <a:srgbClr val="555555"/>
                </a:solidFill>
                <a:effectLst/>
                <a:latin typeface="Noto Sans KR"/>
              </a:rPr>
              <a:t>link feature</a:t>
            </a:r>
            <a:r>
              <a:rPr lang="ko-KR" altLang="en-US" b="0" i="0">
                <a:solidFill>
                  <a:srgbClr val="555555"/>
                </a:solidFill>
                <a:effectLst/>
                <a:latin typeface="Noto Sans KR"/>
              </a:rPr>
              <a:t>를 </a:t>
            </a:r>
            <a:r>
              <a:rPr lang="en-US" altLang="ko-KR" b="0" i="0">
                <a:solidFill>
                  <a:srgbClr val="555555"/>
                </a:solidFill>
                <a:effectLst/>
                <a:latin typeface="Noto Sans KR"/>
              </a:rPr>
              <a:t>(b)</a:t>
            </a:r>
            <a:r>
              <a:rPr lang="ko-KR" altLang="en-US" b="0" i="0">
                <a:solidFill>
                  <a:srgbClr val="555555"/>
                </a:solidFill>
                <a:effectLst/>
                <a:latin typeface="Noto Sans KR"/>
              </a:rPr>
              <a:t>를 통해 인코더에서 했던 것과 같이 반응하는 </a:t>
            </a:r>
            <a:r>
              <a:rPr lang="en-US" altLang="ko-KR" b="0" i="0">
                <a:solidFill>
                  <a:srgbClr val="555555"/>
                </a:solidFill>
                <a:effectLst/>
                <a:latin typeface="Noto Sans KR"/>
              </a:rPr>
              <a:t>joint feature</a:t>
            </a:r>
            <a:r>
              <a:rPr lang="ko-KR" altLang="en-US" b="0" i="0">
                <a:solidFill>
                  <a:srgbClr val="555555"/>
                </a:solidFill>
                <a:effectLst/>
                <a:latin typeface="Noto Sans KR"/>
              </a:rPr>
              <a:t>를 찾기 위해 강조시킨다</a:t>
            </a:r>
            <a:r>
              <a:rPr lang="en-US" altLang="ko-KR" b="0" i="0">
                <a:solidFill>
                  <a:srgbClr val="555555"/>
                </a:solidFill>
                <a:effectLst/>
                <a:latin typeface="Noto Sans KR"/>
              </a:rPr>
              <a:t>. </a:t>
            </a:r>
            <a:r>
              <a:rPr lang="ko-KR" altLang="en-US" b="0" i="0">
                <a:solidFill>
                  <a:srgbClr val="555555"/>
                </a:solidFill>
                <a:effectLst/>
                <a:latin typeface="Noto Sans KR"/>
              </a:rPr>
              <a:t>다음으로 </a:t>
            </a:r>
            <a:r>
              <a:rPr lang="en-US" altLang="ko-KR" b="0" i="0">
                <a:solidFill>
                  <a:srgbClr val="555555"/>
                </a:solidFill>
                <a:effectLst/>
                <a:latin typeface="Noto Sans KR"/>
              </a:rPr>
              <a:t>(c)</a:t>
            </a:r>
            <a:r>
              <a:rPr lang="ko-KR" altLang="en-US" b="0" i="0">
                <a:solidFill>
                  <a:srgbClr val="555555"/>
                </a:solidFill>
                <a:effectLst/>
                <a:latin typeface="Noto Sans KR"/>
              </a:rPr>
              <a:t>롸 같이 </a:t>
            </a:r>
            <a:r>
              <a:rPr lang="en-US" altLang="ko-KR" b="0" i="0">
                <a:solidFill>
                  <a:srgbClr val="555555"/>
                </a:solidFill>
                <a:effectLst/>
                <a:latin typeface="Noto Sans KR"/>
              </a:rPr>
              <a:t>GRU</a:t>
            </a:r>
            <a:r>
              <a:rPr lang="ko-KR" altLang="en-US" b="0" i="0">
                <a:solidFill>
                  <a:srgbClr val="555555"/>
                </a:solidFill>
                <a:effectLst/>
                <a:latin typeface="Noto Sans KR"/>
              </a:rPr>
              <a:t>를 통해 다음 시간에서의 </a:t>
            </a:r>
            <a:r>
              <a:rPr lang="en-US" altLang="ko-KR" b="0" i="0">
                <a:solidFill>
                  <a:srgbClr val="555555"/>
                </a:solidFill>
                <a:effectLst/>
                <a:latin typeface="Noto Sans KR"/>
              </a:rPr>
              <a:t>joint feature</a:t>
            </a:r>
            <a:r>
              <a:rPr lang="ko-KR" altLang="en-US" b="0" i="0">
                <a:solidFill>
                  <a:srgbClr val="555555"/>
                </a:solidFill>
                <a:effectLst/>
                <a:latin typeface="Noto Sans KR"/>
              </a:rPr>
              <a:t>를 업데이트 한다</a:t>
            </a:r>
            <a:r>
              <a:rPr lang="en-US" altLang="ko-KR" b="0" i="0">
                <a:solidFill>
                  <a:srgbClr val="555555"/>
                </a:solidFill>
                <a:effectLst/>
                <a:latin typeface="Noto Sans KR"/>
              </a:rPr>
              <a:t>. </a:t>
            </a:r>
            <a:r>
              <a:rPr lang="ko-KR" altLang="en-US" b="0" i="0">
                <a:solidFill>
                  <a:srgbClr val="555555"/>
                </a:solidFill>
                <a:effectLst/>
                <a:latin typeface="Noto Sans KR"/>
              </a:rPr>
              <a:t>마지막으로 </a:t>
            </a:r>
            <a:r>
              <a:rPr lang="en-US" altLang="ko-KR" b="0" i="0">
                <a:solidFill>
                  <a:srgbClr val="555555"/>
                </a:solidFill>
                <a:effectLst/>
                <a:latin typeface="Noto Sans KR"/>
              </a:rPr>
              <a:t>MLP layer</a:t>
            </a:r>
            <a:r>
              <a:rPr lang="ko-KR" altLang="en-US" b="0" i="0">
                <a:solidFill>
                  <a:srgbClr val="555555"/>
                </a:solidFill>
                <a:effectLst/>
                <a:latin typeface="Noto Sans KR"/>
              </a:rPr>
              <a:t>를 통과시켜 다음 </a:t>
            </a:r>
            <a:r>
              <a:rPr lang="en-US" altLang="ko-KR" b="0" i="0">
                <a:solidFill>
                  <a:srgbClr val="555555"/>
                </a:solidFill>
                <a:effectLst/>
                <a:latin typeface="Noto Sans KR"/>
              </a:rPr>
              <a:t>frame</a:t>
            </a:r>
            <a:r>
              <a:rPr lang="ko-KR" altLang="en-US" b="0" i="0">
                <a:solidFill>
                  <a:srgbClr val="555555"/>
                </a:solidFill>
                <a:effectLst/>
                <a:latin typeface="Noto Sans KR"/>
              </a:rPr>
              <a:t>의 포즈를 예측한다</a:t>
            </a:r>
            <a:r>
              <a:rPr lang="en-US" altLang="ko-KR" b="0" i="0">
                <a:solidFill>
                  <a:srgbClr val="555555"/>
                </a:solidFill>
                <a:effectLst/>
                <a:latin typeface="Noto Sans KR"/>
              </a:rPr>
              <a:t>. </a:t>
            </a:r>
            <a:r>
              <a:rPr lang="ko-KR" altLang="en-US" b="0" i="0">
                <a:solidFill>
                  <a:srgbClr val="555555"/>
                </a:solidFill>
                <a:effectLst/>
                <a:latin typeface="Noto Sans KR"/>
              </a:rPr>
              <a:t>예측을 위해서는 구해진 </a:t>
            </a:r>
            <a:r>
              <a:rPr lang="en-US" altLang="ko-KR" b="0" i="0">
                <a:solidFill>
                  <a:srgbClr val="555555"/>
                </a:solidFill>
                <a:effectLst/>
                <a:latin typeface="Noto Sans KR"/>
              </a:rPr>
              <a:t>(d)</a:t>
            </a:r>
            <a:r>
              <a:rPr lang="ko-KR" altLang="en-US" b="0" i="0">
                <a:solidFill>
                  <a:srgbClr val="555555"/>
                </a:solidFill>
                <a:effectLst/>
                <a:latin typeface="Noto Sans KR"/>
              </a:rPr>
              <a:t>의 값을 </a:t>
            </a:r>
            <a:r>
              <a:rPr lang="en-US" altLang="ko-KR" b="0" i="0">
                <a:solidFill>
                  <a:srgbClr val="555555"/>
                </a:solidFill>
                <a:effectLst/>
                <a:latin typeface="Noto Sans KR"/>
              </a:rPr>
              <a:t>guassian distribution</a:t>
            </a:r>
            <a:r>
              <a:rPr lang="ko-KR" altLang="en-US" b="0" i="0">
                <a:solidFill>
                  <a:srgbClr val="555555"/>
                </a:solidFill>
                <a:effectLst/>
                <a:latin typeface="Noto Sans KR"/>
              </a:rPr>
              <a:t>에 따라 </a:t>
            </a:r>
            <a:r>
              <a:rPr lang="en-US" altLang="ko-KR" b="0" i="0">
                <a:solidFill>
                  <a:srgbClr val="555555"/>
                </a:solidFill>
                <a:effectLst/>
                <a:latin typeface="Noto Sans KR"/>
              </a:rPr>
              <a:t>x</a:t>
            </a:r>
            <a:r>
              <a:rPr lang="ko-KR" altLang="en-US" b="0" i="0">
                <a:solidFill>
                  <a:srgbClr val="555555"/>
                </a:solidFill>
                <a:effectLst/>
                <a:latin typeface="Noto Sans KR"/>
              </a:rPr>
              <a:t>를 구한다</a:t>
            </a:r>
            <a:r>
              <a:rPr lang="en-US" altLang="ko-KR" b="0" i="0">
                <a:solidFill>
                  <a:srgbClr val="555555"/>
                </a:solidFill>
                <a:effectLst/>
                <a:latin typeface="Noto Sans KR"/>
              </a:rPr>
              <a:t>. </a:t>
            </a:r>
          </a:p>
          <a:p>
            <a:pPr algn="l"/>
            <a:r>
              <a:rPr lang="en-US" altLang="ko-KR" b="0" i="0">
                <a:solidFill>
                  <a:srgbClr val="555555"/>
                </a:solidFill>
                <a:effectLst/>
                <a:latin typeface="Noto Sans KR"/>
              </a:rPr>
              <a:t> </a:t>
            </a:r>
          </a:p>
          <a:p>
            <a:pPr algn="l"/>
            <a:r>
              <a:rPr lang="ko-KR" altLang="en-US" b="0" i="0">
                <a:solidFill>
                  <a:srgbClr val="555555"/>
                </a:solidFill>
                <a:effectLst/>
                <a:latin typeface="Noto Sans KR"/>
              </a:rPr>
              <a:t>쉽게 설명하자면</a:t>
            </a:r>
            <a:r>
              <a:rPr lang="en-US" altLang="ko-KR" b="0" i="0">
                <a:solidFill>
                  <a:srgbClr val="555555"/>
                </a:solidFill>
                <a:effectLst/>
                <a:latin typeface="Noto Sans KR"/>
              </a:rPr>
              <a:t>, </a:t>
            </a:r>
            <a:r>
              <a:rPr lang="ko-KR" altLang="en-US" b="0" i="0">
                <a:solidFill>
                  <a:srgbClr val="555555"/>
                </a:solidFill>
                <a:effectLst/>
                <a:latin typeface="Noto Sans KR"/>
              </a:rPr>
              <a:t>인코더를 통해 구해진 값을 인코더의 반대 순서로 </a:t>
            </a:r>
            <a:r>
              <a:rPr lang="en-US" altLang="ko-KR" b="0" i="0">
                <a:solidFill>
                  <a:srgbClr val="555555"/>
                </a:solidFill>
                <a:effectLst/>
                <a:latin typeface="Noto Sans KR"/>
              </a:rPr>
              <a:t>link feature</a:t>
            </a:r>
            <a:r>
              <a:rPr lang="ko-KR" altLang="en-US" b="0" i="0">
                <a:solidFill>
                  <a:srgbClr val="555555"/>
                </a:solidFill>
                <a:effectLst/>
                <a:latin typeface="Noto Sans KR"/>
              </a:rPr>
              <a:t>를 구한 후 </a:t>
            </a:r>
            <a:r>
              <a:rPr lang="en-US" altLang="ko-KR" b="0" i="0">
                <a:solidFill>
                  <a:srgbClr val="555555"/>
                </a:solidFill>
                <a:effectLst/>
                <a:latin typeface="Noto Sans KR"/>
              </a:rPr>
              <a:t>link feature GRU </a:t>
            </a:r>
            <a:r>
              <a:rPr lang="ko-KR" altLang="en-US" b="0" i="0">
                <a:solidFill>
                  <a:srgbClr val="555555"/>
                </a:solidFill>
                <a:effectLst/>
                <a:latin typeface="Noto Sans KR"/>
              </a:rPr>
              <a:t>함수에 넣어 다음 순서에서의 </a:t>
            </a:r>
            <a:r>
              <a:rPr lang="en-US" altLang="ko-KR" b="0" i="0">
                <a:solidFill>
                  <a:srgbClr val="555555"/>
                </a:solidFill>
                <a:effectLst/>
                <a:latin typeface="Noto Sans KR"/>
              </a:rPr>
              <a:t>distribution </a:t>
            </a:r>
            <a:r>
              <a:rPr lang="ko-KR" altLang="en-US" b="0" i="0">
                <a:solidFill>
                  <a:srgbClr val="555555"/>
                </a:solidFill>
                <a:effectLst/>
                <a:latin typeface="Noto Sans KR"/>
              </a:rPr>
              <a:t>값을 구해 다음 순서의 포즈를 예측한다</a:t>
            </a:r>
            <a:r>
              <a:rPr lang="en-US" altLang="ko-KR" b="0" i="0">
                <a:solidFill>
                  <a:srgbClr val="555555"/>
                </a:solidFill>
                <a:effectLst/>
                <a:latin typeface="Noto Sans KR"/>
              </a:rPr>
              <a:t>.</a:t>
            </a:r>
          </a:p>
          <a:p>
            <a:endParaRPr lang="ko-KR" altLang="en-US"/>
          </a:p>
        </p:txBody>
      </p:sp>
      <p:sp>
        <p:nvSpPr>
          <p:cNvPr id="4" name="슬라이드 번호 개체 틀 3"/>
          <p:cNvSpPr>
            <a:spLocks noGrp="1"/>
          </p:cNvSpPr>
          <p:nvPr>
            <p:ph type="sldNum" sz="quarter" idx="5"/>
          </p:nvPr>
        </p:nvSpPr>
        <p:spPr/>
        <p:txBody>
          <a:bodyPr/>
          <a:lstStyle/>
          <a:p>
            <a:fld id="{B820E160-F603-41F3-A192-DC95957721C3}" type="slidenum">
              <a:rPr lang="ko-KR" altLang="en-US" smtClean="0"/>
              <a:t>22</a:t>
            </a:fld>
            <a:endParaRPr lang="ko-KR" altLang="en-US"/>
          </a:p>
        </p:txBody>
      </p:sp>
    </p:spTree>
    <p:extLst>
      <p:ext uri="{BB962C8B-B14F-4D97-AF65-F5344CB8AC3E}">
        <p14:creationId xmlns:p14="http://schemas.microsoft.com/office/powerpoint/2010/main" val="800304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a:t>이 논문은 전에 했던 </a:t>
            </a:r>
            <a:r>
              <a:rPr lang="en-US" altLang="ko-KR"/>
              <a:t>stgcn</a:t>
            </a:r>
            <a:r>
              <a:rPr lang="ko-KR" altLang="en-US"/>
              <a:t>과 다르게 </a:t>
            </a:r>
            <a:r>
              <a:rPr lang="en-US" altLang="ko-KR"/>
              <a:t>actinal link</a:t>
            </a:r>
            <a:r>
              <a:rPr lang="ko-KR" altLang="en-US"/>
              <a:t>와 </a:t>
            </a:r>
            <a:r>
              <a:rPr lang="en-US" altLang="ko-KR"/>
              <a:t>structural </a:t>
            </a:r>
            <a:r>
              <a:rPr lang="ko-KR" altLang="en-US"/>
              <a:t>링크를 활용합니다</a:t>
            </a:r>
          </a:p>
        </p:txBody>
      </p:sp>
      <p:sp>
        <p:nvSpPr>
          <p:cNvPr id="4" name="슬라이드 번호 개체 틀 3"/>
          <p:cNvSpPr>
            <a:spLocks noGrp="1"/>
          </p:cNvSpPr>
          <p:nvPr>
            <p:ph type="sldNum" sz="quarter" idx="5"/>
          </p:nvPr>
        </p:nvSpPr>
        <p:spPr/>
        <p:txBody>
          <a:bodyPr/>
          <a:lstStyle/>
          <a:p>
            <a:fld id="{B820E160-F603-41F3-A192-DC95957721C3}" type="slidenum">
              <a:rPr lang="ko-KR" altLang="en-US" smtClean="0"/>
              <a:t>2</a:t>
            </a:fld>
            <a:endParaRPr lang="ko-KR" altLang="en-US"/>
          </a:p>
        </p:txBody>
      </p:sp>
    </p:spTree>
    <p:extLst>
      <p:ext uri="{BB962C8B-B14F-4D97-AF65-F5344CB8AC3E}">
        <p14:creationId xmlns:p14="http://schemas.microsoft.com/office/powerpoint/2010/main" val="3640018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a:t>이 논문의 모델을 살펴 보시겠습니다</a:t>
            </a:r>
            <a:r>
              <a:rPr lang="en-US" altLang="ko-KR"/>
              <a:t>.</a:t>
            </a:r>
          </a:p>
          <a:p>
            <a:r>
              <a:rPr lang="en-US" altLang="ko-KR"/>
              <a:t>A</a:t>
            </a:r>
            <a:r>
              <a:rPr lang="ko-KR" altLang="en-US"/>
              <a:t>링크와 </a:t>
            </a:r>
            <a:r>
              <a:rPr lang="en-US" altLang="ko-KR"/>
              <a:t>s </a:t>
            </a:r>
            <a:r>
              <a:rPr lang="ko-KR" altLang="en-US"/>
              <a:t>링크 </a:t>
            </a:r>
            <a:r>
              <a:rPr lang="en-US" altLang="ko-KR"/>
              <a:t>as-gn</a:t>
            </a:r>
            <a:r>
              <a:rPr lang="ko-KR" altLang="en-US"/>
              <a:t>블록 이 존재하고 레고크나이션 헤드와 프레딕션 헤드가 존재합니다</a:t>
            </a:r>
            <a:r>
              <a:rPr lang="en-US" altLang="ko-KR"/>
              <a:t>.</a:t>
            </a:r>
            <a:endParaRPr lang="ko-KR" altLang="en-US"/>
          </a:p>
        </p:txBody>
      </p:sp>
      <p:sp>
        <p:nvSpPr>
          <p:cNvPr id="4" name="슬라이드 번호 개체 틀 3"/>
          <p:cNvSpPr>
            <a:spLocks noGrp="1"/>
          </p:cNvSpPr>
          <p:nvPr>
            <p:ph type="sldNum" sz="quarter" idx="5"/>
          </p:nvPr>
        </p:nvSpPr>
        <p:spPr/>
        <p:txBody>
          <a:bodyPr/>
          <a:lstStyle/>
          <a:p>
            <a:fld id="{B820E160-F603-41F3-A192-DC95957721C3}" type="slidenum">
              <a:rPr lang="ko-KR" altLang="en-US" smtClean="0"/>
              <a:t>4</a:t>
            </a:fld>
            <a:endParaRPr lang="ko-KR" altLang="en-US"/>
          </a:p>
        </p:txBody>
      </p:sp>
    </p:spTree>
    <p:extLst>
      <p:ext uri="{BB962C8B-B14F-4D97-AF65-F5344CB8AC3E}">
        <p14:creationId xmlns:p14="http://schemas.microsoft.com/office/powerpoint/2010/main" val="3421644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br>
              <a:rPr lang="ko-KR" altLang="en-US"/>
            </a:br>
            <a:r>
              <a:rPr lang="ko-KR" altLang="en-US" b="0" i="0">
                <a:solidFill>
                  <a:srgbClr val="202124"/>
                </a:solidFill>
                <a:effectLst/>
                <a:latin typeface="Apple SD Gothic Neo"/>
              </a:rPr>
              <a:t>하나의 루트 노드와 그 이웃을 </a:t>
            </a:r>
            <a:r>
              <a:rPr lang="en-US" altLang="ko-KR" b="0" i="0">
                <a:solidFill>
                  <a:srgbClr val="202124"/>
                </a:solidFill>
                <a:effectLst/>
                <a:latin typeface="Apple SD Gothic Neo"/>
              </a:rPr>
              <a:t>1) </a:t>
            </a:r>
            <a:r>
              <a:rPr lang="ko-KR" altLang="en-US" b="0" i="0">
                <a:solidFill>
                  <a:srgbClr val="202124"/>
                </a:solidFill>
                <a:effectLst/>
                <a:latin typeface="Apple SD Gothic Neo"/>
              </a:rPr>
              <a:t>루트 노드 자체</a:t>
            </a:r>
            <a:r>
              <a:rPr lang="en-US" altLang="ko-KR" b="0" i="0">
                <a:solidFill>
                  <a:srgbClr val="202124"/>
                </a:solidFill>
                <a:effectLst/>
                <a:latin typeface="Apple SD Gothic Neo"/>
              </a:rPr>
              <a:t>, 2) </a:t>
            </a:r>
            <a:r>
              <a:rPr lang="ko-KR" altLang="en-US" b="0" i="0">
                <a:solidFill>
                  <a:srgbClr val="202124"/>
                </a:solidFill>
                <a:effectLst/>
                <a:latin typeface="Apple SD Gothic Neo"/>
              </a:rPr>
              <a:t>루트보다 본체 중심에 더 가까운 구심 그룹</a:t>
            </a:r>
            <a:r>
              <a:rPr lang="en-US" altLang="ko-KR" b="0" i="0">
                <a:solidFill>
                  <a:srgbClr val="202124"/>
                </a:solidFill>
                <a:effectLst/>
                <a:latin typeface="Apple SD Gothic Neo"/>
              </a:rPr>
              <a:t>, 3) </a:t>
            </a:r>
            <a:r>
              <a:rPr lang="ko-KR" altLang="en-US" b="0" i="0">
                <a:solidFill>
                  <a:srgbClr val="202124"/>
                </a:solidFill>
                <a:effectLst/>
                <a:latin typeface="Apple SD Gothic Neo"/>
              </a:rPr>
              <a:t>원심 그룹을 포함하여 세 세트로 나눕니다</a:t>
            </a:r>
            <a:r>
              <a:rPr lang="en-US" altLang="ko-KR" b="0" i="0">
                <a:solidFill>
                  <a:srgbClr val="202124"/>
                </a:solidFill>
                <a:effectLst/>
                <a:latin typeface="Apple SD Gothic Neo"/>
              </a:rPr>
              <a:t>.</a:t>
            </a:r>
            <a:endParaRPr lang="ko-KR" altLang="en-US"/>
          </a:p>
        </p:txBody>
      </p:sp>
      <p:sp>
        <p:nvSpPr>
          <p:cNvPr id="4" name="슬라이드 번호 개체 틀 3"/>
          <p:cNvSpPr>
            <a:spLocks noGrp="1"/>
          </p:cNvSpPr>
          <p:nvPr>
            <p:ph type="sldNum" sz="quarter" idx="5"/>
          </p:nvPr>
        </p:nvSpPr>
        <p:spPr/>
        <p:txBody>
          <a:bodyPr/>
          <a:lstStyle/>
          <a:p>
            <a:fld id="{B820E160-F603-41F3-A192-DC95957721C3}" type="slidenum">
              <a:rPr lang="ko-KR" altLang="en-US" smtClean="0"/>
              <a:t>5</a:t>
            </a:fld>
            <a:endParaRPr lang="ko-KR" altLang="en-US"/>
          </a:p>
        </p:txBody>
      </p:sp>
    </p:spTree>
    <p:extLst>
      <p:ext uri="{BB962C8B-B14F-4D97-AF65-F5344CB8AC3E}">
        <p14:creationId xmlns:p14="http://schemas.microsoft.com/office/powerpoint/2010/main" val="4173890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a:t>먼저 그전에 저번주에 발표했던 </a:t>
            </a:r>
            <a:r>
              <a:rPr lang="en-US" altLang="ko-KR"/>
              <a:t>st-gcn</a:t>
            </a:r>
            <a:r>
              <a:rPr lang="ko-KR" altLang="en-US"/>
              <a:t>을 한번 간단하게 보시겠습니다</a:t>
            </a:r>
          </a:p>
        </p:txBody>
      </p:sp>
      <p:sp>
        <p:nvSpPr>
          <p:cNvPr id="4" name="슬라이드 번호 개체 틀 3"/>
          <p:cNvSpPr>
            <a:spLocks noGrp="1"/>
          </p:cNvSpPr>
          <p:nvPr>
            <p:ph type="sldNum" sz="quarter" idx="5"/>
          </p:nvPr>
        </p:nvSpPr>
        <p:spPr/>
        <p:txBody>
          <a:bodyPr/>
          <a:lstStyle/>
          <a:p>
            <a:fld id="{B820E160-F603-41F3-A192-DC95957721C3}" type="slidenum">
              <a:rPr lang="ko-KR" altLang="en-US" smtClean="0"/>
              <a:t>6</a:t>
            </a:fld>
            <a:endParaRPr lang="ko-KR" altLang="en-US"/>
          </a:p>
        </p:txBody>
      </p:sp>
    </p:spTree>
    <p:extLst>
      <p:ext uri="{BB962C8B-B14F-4D97-AF65-F5344CB8AC3E}">
        <p14:creationId xmlns:p14="http://schemas.microsoft.com/office/powerpoint/2010/main" val="1605328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a:t>자 그럼 이제 </a:t>
            </a:r>
            <a:r>
              <a:rPr lang="en-US" altLang="ko-KR"/>
              <a:t>s </a:t>
            </a:r>
            <a:r>
              <a:rPr lang="ko-KR" altLang="en-US"/>
              <a:t>링크와 </a:t>
            </a:r>
            <a:r>
              <a:rPr lang="en-US" altLang="ko-KR"/>
              <a:t>a </a:t>
            </a:r>
            <a:r>
              <a:rPr lang="ko-KR" altLang="en-US"/>
              <a:t>링크의 의미를 한번 그림으로 보겠습니다</a:t>
            </a:r>
            <a:r>
              <a:rPr lang="en-US" altLang="ko-KR"/>
              <a:t>.</a:t>
            </a:r>
            <a:endParaRPr lang="ko-KR" altLang="en-US"/>
          </a:p>
        </p:txBody>
      </p:sp>
      <p:sp>
        <p:nvSpPr>
          <p:cNvPr id="4" name="슬라이드 번호 개체 틀 3"/>
          <p:cNvSpPr>
            <a:spLocks noGrp="1"/>
          </p:cNvSpPr>
          <p:nvPr>
            <p:ph type="sldNum" sz="quarter" idx="5"/>
          </p:nvPr>
        </p:nvSpPr>
        <p:spPr/>
        <p:txBody>
          <a:bodyPr/>
          <a:lstStyle/>
          <a:p>
            <a:fld id="{B820E160-F603-41F3-A192-DC95957721C3}" type="slidenum">
              <a:rPr lang="ko-KR" altLang="en-US" smtClean="0"/>
              <a:t>7</a:t>
            </a:fld>
            <a:endParaRPr lang="ko-KR" altLang="en-US"/>
          </a:p>
        </p:txBody>
      </p:sp>
    </p:spTree>
    <p:extLst>
      <p:ext uri="{BB962C8B-B14F-4D97-AF65-F5344CB8AC3E}">
        <p14:creationId xmlns:p14="http://schemas.microsoft.com/office/powerpoint/2010/main" val="3065787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a:t>자 그럼 </a:t>
            </a:r>
            <a:r>
              <a:rPr lang="en-US" altLang="ko-KR"/>
              <a:t>a</a:t>
            </a:r>
            <a:r>
              <a:rPr lang="ko-KR" altLang="en-US"/>
              <a:t>링크 액셔널 링크부터 한번 보겠습니다</a:t>
            </a:r>
            <a:r>
              <a:rPr lang="en-US" altLang="ko-KR"/>
              <a:t>.</a:t>
            </a:r>
            <a:endParaRPr lang="ko-KR" altLang="en-US"/>
          </a:p>
        </p:txBody>
      </p:sp>
      <p:sp>
        <p:nvSpPr>
          <p:cNvPr id="4" name="슬라이드 번호 개체 틀 3"/>
          <p:cNvSpPr>
            <a:spLocks noGrp="1"/>
          </p:cNvSpPr>
          <p:nvPr>
            <p:ph type="sldNum" sz="quarter" idx="5"/>
          </p:nvPr>
        </p:nvSpPr>
        <p:spPr/>
        <p:txBody>
          <a:bodyPr/>
          <a:lstStyle/>
          <a:p>
            <a:fld id="{B820E160-F603-41F3-A192-DC95957721C3}" type="slidenum">
              <a:rPr lang="ko-KR" altLang="en-US" smtClean="0"/>
              <a:t>8</a:t>
            </a:fld>
            <a:endParaRPr lang="ko-KR" altLang="en-US"/>
          </a:p>
        </p:txBody>
      </p:sp>
    </p:spTree>
    <p:extLst>
      <p:ext uri="{BB962C8B-B14F-4D97-AF65-F5344CB8AC3E}">
        <p14:creationId xmlns:p14="http://schemas.microsoft.com/office/powerpoint/2010/main" val="2186494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ko-KR" altLang="en-US" b="0" i="0">
                <a:solidFill>
                  <a:srgbClr val="555555"/>
                </a:solidFill>
                <a:effectLst/>
                <a:latin typeface="Noto Sans KR"/>
              </a:rPr>
              <a:t>우선 </a:t>
            </a:r>
            <a:r>
              <a:rPr lang="en-US" altLang="ko-KR" b="0" i="0">
                <a:solidFill>
                  <a:srgbClr val="555555"/>
                </a:solidFill>
                <a:effectLst/>
                <a:latin typeface="Noto Sans KR"/>
              </a:rPr>
              <a:t>link feature</a:t>
            </a:r>
            <a:r>
              <a:rPr lang="ko-KR" altLang="en-US" b="0" i="0">
                <a:solidFill>
                  <a:srgbClr val="555555"/>
                </a:solidFill>
                <a:effectLst/>
                <a:latin typeface="Noto Sans KR"/>
              </a:rPr>
              <a:t>를 위의 식을 통해 구한다</a:t>
            </a:r>
            <a:r>
              <a:rPr lang="en-US" altLang="ko-KR" b="0" i="0">
                <a:solidFill>
                  <a:srgbClr val="555555"/>
                </a:solidFill>
                <a:effectLst/>
                <a:latin typeface="Noto Sans KR"/>
              </a:rPr>
              <a:t>. Xi</a:t>
            </a:r>
            <a:r>
              <a:rPr lang="ko-KR" altLang="en-US" b="0" i="0">
                <a:solidFill>
                  <a:srgbClr val="555555"/>
                </a:solidFill>
                <a:effectLst/>
                <a:latin typeface="Noto Sans KR"/>
              </a:rPr>
              <a:t>는 </a:t>
            </a:r>
            <a:r>
              <a:rPr lang="en-US" altLang="ko-KR" b="0" i="0">
                <a:solidFill>
                  <a:srgbClr val="555555"/>
                </a:solidFill>
                <a:effectLst/>
                <a:latin typeface="Noto Sans KR"/>
              </a:rPr>
              <a:t>i</a:t>
            </a:r>
            <a:r>
              <a:rPr lang="ko-KR" altLang="en-US" b="0" i="0">
                <a:solidFill>
                  <a:srgbClr val="555555"/>
                </a:solidFill>
                <a:effectLst/>
                <a:latin typeface="Noto Sans KR"/>
              </a:rPr>
              <a:t>번째 관절의 모든 </a:t>
            </a:r>
            <a:r>
              <a:rPr lang="en-US" altLang="ko-KR" b="0" i="0">
                <a:solidFill>
                  <a:srgbClr val="555555"/>
                </a:solidFill>
                <a:effectLst/>
                <a:latin typeface="Noto Sans KR"/>
              </a:rPr>
              <a:t>frame</a:t>
            </a:r>
            <a:r>
              <a:rPr lang="ko-KR" altLang="en-US" b="0" i="0">
                <a:solidFill>
                  <a:srgbClr val="555555"/>
                </a:solidFill>
                <a:effectLst/>
                <a:latin typeface="Noto Sans KR"/>
              </a:rPr>
              <a:t>에서의 값의 집합인 </a:t>
            </a:r>
            <a:r>
              <a:rPr lang="en-US" altLang="ko-KR" b="0" i="0">
                <a:solidFill>
                  <a:srgbClr val="555555"/>
                </a:solidFill>
                <a:effectLst/>
                <a:latin typeface="Noto Sans KR"/>
              </a:rPr>
              <a:t>feature vector</a:t>
            </a:r>
            <a:r>
              <a:rPr lang="ko-KR" altLang="en-US" b="0" i="0">
                <a:solidFill>
                  <a:srgbClr val="555555"/>
                </a:solidFill>
                <a:effectLst/>
                <a:latin typeface="Noto Sans KR"/>
              </a:rPr>
              <a:t>이다</a:t>
            </a:r>
            <a:r>
              <a:rPr lang="en-US" altLang="ko-KR" b="0" i="0">
                <a:solidFill>
                  <a:srgbClr val="555555"/>
                </a:solidFill>
                <a:effectLst/>
                <a:latin typeface="Noto Sans KR"/>
              </a:rPr>
              <a:t>. k</a:t>
            </a:r>
            <a:r>
              <a:rPr lang="ko-KR" altLang="en-US" b="0" i="0">
                <a:solidFill>
                  <a:srgbClr val="555555"/>
                </a:solidFill>
                <a:effectLst/>
                <a:latin typeface="Noto Sans KR"/>
              </a:rPr>
              <a:t>는 </a:t>
            </a:r>
            <a:r>
              <a:rPr lang="en-US" altLang="ko-KR" b="0" i="0">
                <a:solidFill>
                  <a:srgbClr val="555555"/>
                </a:solidFill>
                <a:effectLst/>
                <a:latin typeface="Noto Sans KR"/>
              </a:rPr>
              <a:t>iteration</a:t>
            </a:r>
            <a:r>
              <a:rPr lang="ko-KR" altLang="en-US" b="0" i="0">
                <a:solidFill>
                  <a:srgbClr val="555555"/>
                </a:solidFill>
                <a:effectLst/>
                <a:latin typeface="Noto Sans KR"/>
              </a:rPr>
              <a:t>을 나타내며 </a:t>
            </a:r>
            <a:r>
              <a:rPr lang="en-US" altLang="ko-KR" b="0" i="0">
                <a:solidFill>
                  <a:srgbClr val="555555"/>
                </a:solidFill>
                <a:effectLst/>
                <a:latin typeface="Noto Sans KR"/>
              </a:rPr>
              <a:t>f</a:t>
            </a:r>
            <a:r>
              <a:rPr lang="ko-KR" altLang="en-US" b="0" i="0">
                <a:solidFill>
                  <a:srgbClr val="555555"/>
                </a:solidFill>
                <a:effectLst/>
                <a:latin typeface="Noto Sans KR"/>
              </a:rPr>
              <a:t>는 </a:t>
            </a:r>
            <a:r>
              <a:rPr lang="en-US" altLang="ko-KR" b="0" i="0">
                <a:solidFill>
                  <a:srgbClr val="555555"/>
                </a:solidFill>
                <a:effectLst/>
                <a:latin typeface="Noto Sans KR"/>
              </a:rPr>
              <a:t>multi-layer perceptron</a:t>
            </a:r>
            <a:r>
              <a:rPr lang="ko-KR" altLang="en-US" b="0" i="0">
                <a:solidFill>
                  <a:srgbClr val="555555"/>
                </a:solidFill>
                <a:effectLst/>
                <a:latin typeface="Noto Sans KR"/>
              </a:rPr>
              <a:t>를 의미한다</a:t>
            </a:r>
            <a:r>
              <a:rPr lang="en-US" altLang="ko-KR" b="0" i="0">
                <a:solidFill>
                  <a:srgbClr val="555555"/>
                </a:solidFill>
                <a:effectLst/>
                <a:latin typeface="Noto Sans KR"/>
              </a:rPr>
              <a:t>. </a:t>
            </a:r>
            <a:r>
              <a:rPr lang="ko-KR" altLang="en-US" b="0" i="0">
                <a:solidFill>
                  <a:srgbClr val="555555"/>
                </a:solidFill>
                <a:effectLst/>
                <a:latin typeface="Noto Sans KR"/>
              </a:rPr>
              <a:t>따라서 </a:t>
            </a:r>
            <a:r>
              <a:rPr lang="en-US" altLang="ko-KR" b="0" i="0">
                <a:solidFill>
                  <a:srgbClr val="555555"/>
                </a:solidFill>
                <a:effectLst/>
                <a:latin typeface="Noto Sans KR"/>
              </a:rPr>
              <a:t>link feature</a:t>
            </a:r>
            <a:r>
              <a:rPr lang="ko-KR" altLang="en-US" b="0" i="0">
                <a:solidFill>
                  <a:srgbClr val="555555"/>
                </a:solidFill>
                <a:effectLst/>
                <a:latin typeface="Noto Sans KR"/>
              </a:rPr>
              <a:t>는 관계성을 찾고자하는 두 관절의 모든 시간에 대한 </a:t>
            </a:r>
            <a:r>
              <a:rPr lang="en-US" altLang="ko-KR" b="0" i="0">
                <a:solidFill>
                  <a:srgbClr val="555555"/>
                </a:solidFill>
                <a:effectLst/>
                <a:latin typeface="Noto Sans KR"/>
              </a:rPr>
              <a:t>feature vector</a:t>
            </a:r>
            <a:r>
              <a:rPr lang="ko-KR" altLang="en-US" b="0" i="0">
                <a:solidFill>
                  <a:srgbClr val="555555"/>
                </a:solidFill>
                <a:effectLst/>
                <a:latin typeface="Noto Sans KR"/>
              </a:rPr>
              <a:t>를 </a:t>
            </a:r>
            <a:r>
              <a:rPr lang="en-US" altLang="ko-KR" b="0" i="0">
                <a:solidFill>
                  <a:srgbClr val="555555"/>
                </a:solidFill>
                <a:effectLst/>
                <a:latin typeface="Noto Sans KR"/>
              </a:rPr>
              <a:t>mlp layer</a:t>
            </a:r>
            <a:r>
              <a:rPr lang="ko-KR" altLang="en-US" b="0" i="0">
                <a:solidFill>
                  <a:srgbClr val="555555"/>
                </a:solidFill>
                <a:effectLst/>
                <a:latin typeface="Noto Sans KR"/>
              </a:rPr>
              <a:t>에 통과시키고 해당 결과를 </a:t>
            </a:r>
            <a:r>
              <a:rPr lang="en-US" altLang="ko-KR" b="0" i="0">
                <a:solidFill>
                  <a:srgbClr val="555555"/>
                </a:solidFill>
                <a:effectLst/>
                <a:latin typeface="Noto Sans KR"/>
              </a:rPr>
              <a:t>concat</a:t>
            </a:r>
            <a:r>
              <a:rPr lang="ko-KR" altLang="en-US" b="0" i="0">
                <a:solidFill>
                  <a:srgbClr val="555555"/>
                </a:solidFill>
                <a:effectLst/>
                <a:latin typeface="Noto Sans KR"/>
              </a:rPr>
              <a:t>한 것이다</a:t>
            </a:r>
            <a:r>
              <a:rPr lang="en-US" altLang="ko-KR" b="0" i="0">
                <a:solidFill>
                  <a:srgbClr val="555555"/>
                </a:solidFill>
                <a:effectLst/>
                <a:latin typeface="Noto Sans KR"/>
              </a:rPr>
              <a:t>. </a:t>
            </a:r>
          </a:p>
          <a:p>
            <a:pPr algn="l"/>
            <a:r>
              <a:rPr lang="en-US" altLang="ko-KR" b="0" i="0">
                <a:solidFill>
                  <a:srgbClr val="555555"/>
                </a:solidFill>
                <a:effectLst/>
                <a:latin typeface="Noto Sans KR"/>
              </a:rPr>
              <a:t> </a:t>
            </a:r>
          </a:p>
          <a:p>
            <a:pPr algn="l"/>
            <a:r>
              <a:rPr lang="en-US" altLang="ko-KR" b="0" i="0">
                <a:solidFill>
                  <a:srgbClr val="555555"/>
                </a:solidFill>
                <a:effectLst/>
                <a:latin typeface="Noto Sans KR"/>
              </a:rPr>
              <a:t>joint feature</a:t>
            </a:r>
            <a:r>
              <a:rPr lang="ko-KR" altLang="en-US" b="0" i="0">
                <a:solidFill>
                  <a:srgbClr val="555555"/>
                </a:solidFill>
                <a:effectLst/>
                <a:latin typeface="Noto Sans KR"/>
              </a:rPr>
              <a:t>는 앞서 구한 </a:t>
            </a:r>
            <a:r>
              <a:rPr lang="en-US" altLang="ko-KR" b="0" i="0">
                <a:solidFill>
                  <a:srgbClr val="555555"/>
                </a:solidFill>
                <a:effectLst/>
                <a:latin typeface="Noto Sans KR"/>
              </a:rPr>
              <a:t>link feature</a:t>
            </a:r>
            <a:r>
              <a:rPr lang="ko-KR" altLang="en-US" b="0" i="0">
                <a:solidFill>
                  <a:srgbClr val="555555"/>
                </a:solidFill>
                <a:effectLst/>
                <a:latin typeface="Noto Sans KR"/>
              </a:rPr>
              <a:t>를 평균을 구하고 원소간의 최대치를 구하는것과 같이 </a:t>
            </a:r>
            <a:r>
              <a:rPr lang="en-US" altLang="ko-KR" b="0" i="0">
                <a:solidFill>
                  <a:srgbClr val="555555"/>
                </a:solidFill>
                <a:effectLst/>
                <a:latin typeface="Noto Sans KR"/>
              </a:rPr>
              <a:t>link feature</a:t>
            </a:r>
            <a:r>
              <a:rPr lang="ko-KR" altLang="en-US" b="0" i="0">
                <a:solidFill>
                  <a:srgbClr val="555555"/>
                </a:solidFill>
                <a:effectLst/>
                <a:latin typeface="Noto Sans KR"/>
              </a:rPr>
              <a:t>의 값을 강조시킨다</a:t>
            </a:r>
            <a:r>
              <a:rPr lang="en-US" altLang="ko-KR" b="0" i="0">
                <a:solidFill>
                  <a:srgbClr val="555555"/>
                </a:solidFill>
                <a:effectLst/>
                <a:latin typeface="Noto Sans KR"/>
              </a:rPr>
              <a:t>. </a:t>
            </a:r>
            <a:r>
              <a:rPr lang="ko-KR" altLang="en-US" b="0" i="0">
                <a:solidFill>
                  <a:srgbClr val="555555"/>
                </a:solidFill>
                <a:effectLst/>
                <a:latin typeface="Noto Sans KR"/>
              </a:rPr>
              <a:t>이 계산을 </a:t>
            </a:r>
            <a:r>
              <a:rPr lang="en-US" altLang="ko-KR" b="0" i="0">
                <a:solidFill>
                  <a:srgbClr val="555555"/>
                </a:solidFill>
                <a:effectLst/>
                <a:latin typeface="Noto Sans KR"/>
              </a:rPr>
              <a:t>F</a:t>
            </a:r>
            <a:r>
              <a:rPr lang="ko-KR" altLang="en-US" b="0" i="0">
                <a:solidFill>
                  <a:srgbClr val="555555"/>
                </a:solidFill>
                <a:effectLst/>
                <a:latin typeface="Noto Sans KR"/>
              </a:rPr>
              <a:t>에서 진행한다</a:t>
            </a:r>
            <a:r>
              <a:rPr lang="en-US" altLang="ko-KR" b="0" i="0">
                <a:solidFill>
                  <a:srgbClr val="555555"/>
                </a:solidFill>
                <a:effectLst/>
                <a:latin typeface="Noto Sans KR"/>
              </a:rPr>
              <a:t>. </a:t>
            </a:r>
            <a:r>
              <a:rPr lang="ko-KR" altLang="en-US" b="0" i="0">
                <a:solidFill>
                  <a:srgbClr val="555555"/>
                </a:solidFill>
                <a:effectLst/>
                <a:latin typeface="Noto Sans KR"/>
              </a:rPr>
              <a:t>다음으로 현재 관절의 </a:t>
            </a:r>
            <a:r>
              <a:rPr lang="en-US" altLang="ko-KR" b="0" i="0">
                <a:solidFill>
                  <a:srgbClr val="555555"/>
                </a:solidFill>
                <a:effectLst/>
                <a:latin typeface="Noto Sans KR"/>
              </a:rPr>
              <a:t>feature vector</a:t>
            </a:r>
            <a:r>
              <a:rPr lang="ko-KR" altLang="en-US" b="0" i="0">
                <a:solidFill>
                  <a:srgbClr val="555555"/>
                </a:solidFill>
                <a:effectLst/>
                <a:latin typeface="Noto Sans KR"/>
              </a:rPr>
              <a:t>와 </a:t>
            </a:r>
            <a:r>
              <a:rPr lang="en-US" altLang="ko-KR" b="0" i="0">
                <a:solidFill>
                  <a:srgbClr val="555555"/>
                </a:solidFill>
                <a:effectLst/>
                <a:latin typeface="Noto Sans KR"/>
              </a:rPr>
              <a:t>concat</a:t>
            </a:r>
            <a:r>
              <a:rPr lang="ko-KR" altLang="en-US" b="0" i="0">
                <a:solidFill>
                  <a:srgbClr val="555555"/>
                </a:solidFill>
                <a:effectLst/>
                <a:latin typeface="Noto Sans KR"/>
              </a:rPr>
              <a:t>한다</a:t>
            </a:r>
            <a:r>
              <a:rPr lang="en-US" altLang="ko-KR" b="0" i="0">
                <a:solidFill>
                  <a:srgbClr val="555555"/>
                </a:solidFill>
                <a:effectLst/>
                <a:latin typeface="Noto Sans KR"/>
              </a:rPr>
              <a:t>. </a:t>
            </a:r>
          </a:p>
          <a:p>
            <a:pPr algn="l"/>
            <a:r>
              <a:rPr lang="en-US" altLang="ko-KR" b="0" i="0">
                <a:solidFill>
                  <a:srgbClr val="555555"/>
                </a:solidFill>
                <a:effectLst/>
                <a:latin typeface="Noto Sans KR"/>
              </a:rPr>
              <a:t> </a:t>
            </a:r>
          </a:p>
          <a:p>
            <a:pPr algn="l"/>
            <a:r>
              <a:rPr lang="ko-KR" altLang="en-US" b="0" i="0">
                <a:solidFill>
                  <a:srgbClr val="555555"/>
                </a:solidFill>
                <a:effectLst/>
                <a:latin typeface="Noto Sans KR"/>
              </a:rPr>
              <a:t>이와 같은 과정을 </a:t>
            </a:r>
            <a:r>
              <a:rPr lang="en-US" altLang="ko-KR" b="0" i="0">
                <a:solidFill>
                  <a:srgbClr val="555555"/>
                </a:solidFill>
                <a:effectLst/>
                <a:latin typeface="Noto Sans KR"/>
              </a:rPr>
              <a:t>K</a:t>
            </a:r>
            <a:r>
              <a:rPr lang="ko-KR" altLang="en-US" b="0" i="0">
                <a:solidFill>
                  <a:srgbClr val="555555"/>
                </a:solidFill>
                <a:effectLst/>
                <a:latin typeface="Noto Sans KR"/>
              </a:rPr>
              <a:t>번 반복한 후에 얻어진 </a:t>
            </a:r>
            <a:r>
              <a:rPr lang="en-US" altLang="ko-KR" b="0" i="0">
                <a:solidFill>
                  <a:srgbClr val="555555"/>
                </a:solidFill>
                <a:effectLst/>
                <a:latin typeface="Noto Sans KR"/>
              </a:rPr>
              <a:t>Q</a:t>
            </a:r>
            <a:r>
              <a:rPr lang="ko-KR" altLang="en-US" b="0" i="0">
                <a:solidFill>
                  <a:srgbClr val="555555"/>
                </a:solidFill>
                <a:effectLst/>
                <a:latin typeface="Noto Sans KR"/>
              </a:rPr>
              <a:t>값을 이용하여 두 관절간의 관계성을 나타내는  확률을 </a:t>
            </a:r>
            <a:r>
              <a:rPr lang="en-US" altLang="ko-KR" b="0" i="0">
                <a:solidFill>
                  <a:srgbClr val="555555"/>
                </a:solidFill>
                <a:effectLst/>
                <a:latin typeface="Noto Sans KR"/>
              </a:rPr>
              <a:t>softmax </a:t>
            </a:r>
            <a:r>
              <a:rPr lang="ko-KR" altLang="en-US" b="0" i="0">
                <a:solidFill>
                  <a:srgbClr val="555555"/>
                </a:solidFill>
                <a:effectLst/>
                <a:latin typeface="Noto Sans KR"/>
              </a:rPr>
              <a:t>함수를 통해 구한다</a:t>
            </a:r>
            <a:r>
              <a:rPr lang="en-US" altLang="ko-KR" b="0" i="0">
                <a:solidFill>
                  <a:srgbClr val="555555"/>
                </a:solidFill>
                <a:effectLst/>
                <a:latin typeface="Noto Sans KR"/>
              </a:rPr>
              <a:t>. </a:t>
            </a:r>
            <a:r>
              <a:rPr lang="ko-KR" altLang="en-US" b="0" i="0">
                <a:solidFill>
                  <a:srgbClr val="555555"/>
                </a:solidFill>
                <a:effectLst/>
                <a:latin typeface="Noto Sans KR"/>
              </a:rPr>
              <a:t>구해진 값이 특정 확률 이상일 경우 두 관절의 관계성이 높다고 판단되고 </a:t>
            </a:r>
            <a:r>
              <a:rPr lang="en-US" altLang="ko-KR" b="0" i="0">
                <a:solidFill>
                  <a:srgbClr val="555555"/>
                </a:solidFill>
                <a:effectLst/>
                <a:latin typeface="Noto Sans KR"/>
              </a:rPr>
              <a:t>edge</a:t>
            </a:r>
            <a:r>
              <a:rPr lang="ko-KR" altLang="en-US" b="0" i="0">
                <a:solidFill>
                  <a:srgbClr val="555555"/>
                </a:solidFill>
                <a:effectLst/>
                <a:latin typeface="Noto Sans KR"/>
              </a:rPr>
              <a:t>로 연결하게 된다</a:t>
            </a:r>
            <a:r>
              <a:rPr lang="en-US" altLang="ko-KR" b="0" i="0">
                <a:solidFill>
                  <a:srgbClr val="555555"/>
                </a:solidFill>
                <a:effectLst/>
                <a:latin typeface="Noto Sans KR"/>
              </a:rPr>
              <a:t>. </a:t>
            </a:r>
          </a:p>
          <a:p>
            <a:endParaRPr lang="ko-KR" altLang="en-US"/>
          </a:p>
        </p:txBody>
      </p:sp>
      <p:sp>
        <p:nvSpPr>
          <p:cNvPr id="4" name="슬라이드 번호 개체 틀 3"/>
          <p:cNvSpPr>
            <a:spLocks noGrp="1"/>
          </p:cNvSpPr>
          <p:nvPr>
            <p:ph type="sldNum" sz="quarter" idx="5"/>
          </p:nvPr>
        </p:nvSpPr>
        <p:spPr/>
        <p:txBody>
          <a:bodyPr/>
          <a:lstStyle/>
          <a:p>
            <a:fld id="{B820E160-F603-41F3-A192-DC95957721C3}" type="slidenum">
              <a:rPr lang="ko-KR" altLang="en-US" smtClean="0"/>
              <a:t>13</a:t>
            </a:fld>
            <a:endParaRPr lang="ko-KR" altLang="en-US"/>
          </a:p>
        </p:txBody>
      </p:sp>
    </p:spTree>
    <p:extLst>
      <p:ext uri="{BB962C8B-B14F-4D97-AF65-F5344CB8AC3E}">
        <p14:creationId xmlns:p14="http://schemas.microsoft.com/office/powerpoint/2010/main" val="585845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ko-KR" altLang="en-US" b="0" i="0">
                <a:solidFill>
                  <a:srgbClr val="555555"/>
                </a:solidFill>
                <a:effectLst/>
                <a:latin typeface="Noto Sans KR"/>
              </a:rPr>
              <a:t>두 관절의 </a:t>
            </a:r>
            <a:r>
              <a:rPr lang="en-US" altLang="ko-KR" b="0" i="0">
                <a:solidFill>
                  <a:srgbClr val="555555"/>
                </a:solidFill>
                <a:effectLst/>
                <a:latin typeface="Noto Sans KR"/>
              </a:rPr>
              <a:t>t</a:t>
            </a:r>
            <a:r>
              <a:rPr lang="ko-KR" altLang="en-US" b="0" i="0">
                <a:solidFill>
                  <a:srgbClr val="555555"/>
                </a:solidFill>
                <a:effectLst/>
                <a:latin typeface="Noto Sans KR"/>
              </a:rPr>
              <a:t>번째 </a:t>
            </a:r>
            <a:r>
              <a:rPr lang="en-US" altLang="ko-KR" b="0" i="0">
                <a:solidFill>
                  <a:srgbClr val="555555"/>
                </a:solidFill>
                <a:effectLst/>
                <a:latin typeface="Noto Sans KR"/>
              </a:rPr>
              <a:t>frame</a:t>
            </a:r>
            <a:r>
              <a:rPr lang="ko-KR" altLang="en-US" b="0" i="0">
                <a:solidFill>
                  <a:srgbClr val="555555"/>
                </a:solidFill>
                <a:effectLst/>
                <a:latin typeface="Noto Sans KR"/>
              </a:rPr>
              <a:t>의 </a:t>
            </a:r>
            <a:r>
              <a:rPr lang="en-US" altLang="ko-KR" b="0" i="0">
                <a:solidFill>
                  <a:srgbClr val="555555"/>
                </a:solidFill>
                <a:effectLst/>
                <a:latin typeface="Noto Sans KR"/>
              </a:rPr>
              <a:t>feature vector</a:t>
            </a:r>
            <a:r>
              <a:rPr lang="ko-KR" altLang="en-US" b="0" i="0">
                <a:solidFill>
                  <a:srgbClr val="555555"/>
                </a:solidFill>
                <a:effectLst/>
                <a:latin typeface="Noto Sans KR"/>
              </a:rPr>
              <a:t>를 각각 </a:t>
            </a:r>
            <a:r>
              <a:rPr lang="en-US" altLang="ko-KR" b="0" i="0">
                <a:solidFill>
                  <a:srgbClr val="555555"/>
                </a:solidFill>
                <a:effectLst/>
                <a:latin typeface="Noto Sans KR"/>
              </a:rPr>
              <a:t>MLP layer</a:t>
            </a:r>
            <a:r>
              <a:rPr lang="ko-KR" altLang="en-US" b="0" i="0">
                <a:solidFill>
                  <a:srgbClr val="555555"/>
                </a:solidFill>
                <a:effectLst/>
                <a:latin typeface="Noto Sans KR"/>
              </a:rPr>
              <a:t>에 통과시켜 나온 결과를 </a:t>
            </a:r>
            <a:r>
              <a:rPr lang="en-US" altLang="ko-KR" b="0" i="0">
                <a:solidFill>
                  <a:srgbClr val="555555"/>
                </a:solidFill>
                <a:effectLst/>
                <a:latin typeface="Noto Sans KR"/>
              </a:rPr>
              <a:t>concat</a:t>
            </a:r>
            <a:r>
              <a:rPr lang="ko-KR" altLang="en-US" b="0" i="0">
                <a:solidFill>
                  <a:srgbClr val="555555"/>
                </a:solidFill>
                <a:effectLst/>
                <a:latin typeface="Noto Sans KR"/>
              </a:rPr>
              <a:t>한 뒤 인코더 결과와 곱해 평균을 구한다</a:t>
            </a:r>
            <a:r>
              <a:rPr lang="en-US" altLang="ko-KR" b="0" i="0">
                <a:solidFill>
                  <a:srgbClr val="555555"/>
                </a:solidFill>
                <a:effectLst/>
                <a:latin typeface="Noto Sans KR"/>
              </a:rPr>
              <a:t>. </a:t>
            </a:r>
          </a:p>
          <a:p>
            <a:pPr algn="l"/>
            <a:r>
              <a:rPr lang="ko-KR" altLang="en-US" b="0" i="0">
                <a:solidFill>
                  <a:srgbClr val="555555"/>
                </a:solidFill>
                <a:effectLst/>
                <a:latin typeface="Noto Sans KR"/>
              </a:rPr>
              <a:t>즉</a:t>
            </a:r>
            <a:r>
              <a:rPr lang="en-US" altLang="ko-KR" b="0" i="0">
                <a:solidFill>
                  <a:srgbClr val="555555"/>
                </a:solidFill>
                <a:effectLst/>
                <a:latin typeface="Noto Sans KR"/>
              </a:rPr>
              <a:t>, (a)</a:t>
            </a:r>
            <a:r>
              <a:rPr lang="ko-KR" altLang="en-US" b="0" i="0">
                <a:solidFill>
                  <a:srgbClr val="555555"/>
                </a:solidFill>
                <a:effectLst/>
                <a:latin typeface="Noto Sans KR"/>
              </a:rPr>
              <a:t>를 통해 </a:t>
            </a:r>
            <a:r>
              <a:rPr lang="en-US" altLang="ko-KR" b="0" i="0">
                <a:solidFill>
                  <a:srgbClr val="555555"/>
                </a:solidFill>
                <a:effectLst/>
                <a:latin typeface="Noto Sans KR"/>
              </a:rPr>
              <a:t>link feature</a:t>
            </a:r>
            <a:r>
              <a:rPr lang="ko-KR" altLang="en-US" b="0" i="0">
                <a:solidFill>
                  <a:srgbClr val="555555"/>
                </a:solidFill>
                <a:effectLst/>
                <a:latin typeface="Noto Sans KR"/>
              </a:rPr>
              <a:t>를 구한다</a:t>
            </a:r>
            <a:r>
              <a:rPr lang="en-US" altLang="ko-KR" b="0" i="0">
                <a:solidFill>
                  <a:srgbClr val="555555"/>
                </a:solidFill>
                <a:effectLst/>
                <a:latin typeface="Noto Sans KR"/>
              </a:rPr>
              <a:t>. </a:t>
            </a:r>
          </a:p>
          <a:p>
            <a:pPr algn="l"/>
            <a:r>
              <a:rPr lang="ko-KR" altLang="en-US" b="0" i="0">
                <a:solidFill>
                  <a:srgbClr val="555555"/>
                </a:solidFill>
                <a:effectLst/>
                <a:latin typeface="Noto Sans KR"/>
              </a:rPr>
              <a:t>구해진 </a:t>
            </a:r>
            <a:r>
              <a:rPr lang="en-US" altLang="ko-KR" b="0" i="0">
                <a:solidFill>
                  <a:srgbClr val="555555"/>
                </a:solidFill>
                <a:effectLst/>
                <a:latin typeface="Noto Sans KR"/>
              </a:rPr>
              <a:t>link feature</a:t>
            </a:r>
            <a:r>
              <a:rPr lang="ko-KR" altLang="en-US" b="0" i="0">
                <a:solidFill>
                  <a:srgbClr val="555555"/>
                </a:solidFill>
                <a:effectLst/>
                <a:latin typeface="Noto Sans KR"/>
              </a:rPr>
              <a:t>를 </a:t>
            </a:r>
            <a:r>
              <a:rPr lang="en-US" altLang="ko-KR" b="0" i="0">
                <a:solidFill>
                  <a:srgbClr val="555555"/>
                </a:solidFill>
                <a:effectLst/>
                <a:latin typeface="Noto Sans KR"/>
              </a:rPr>
              <a:t>(b)</a:t>
            </a:r>
            <a:r>
              <a:rPr lang="ko-KR" altLang="en-US" b="0" i="0">
                <a:solidFill>
                  <a:srgbClr val="555555"/>
                </a:solidFill>
                <a:effectLst/>
                <a:latin typeface="Noto Sans KR"/>
              </a:rPr>
              <a:t>를 통해 인코더에서 했던 것과 같이 반응하는 </a:t>
            </a:r>
            <a:r>
              <a:rPr lang="en-US" altLang="ko-KR" b="0" i="0">
                <a:solidFill>
                  <a:srgbClr val="555555"/>
                </a:solidFill>
                <a:effectLst/>
                <a:latin typeface="Noto Sans KR"/>
              </a:rPr>
              <a:t>joint feature</a:t>
            </a:r>
            <a:r>
              <a:rPr lang="ko-KR" altLang="en-US" b="0" i="0">
                <a:solidFill>
                  <a:srgbClr val="555555"/>
                </a:solidFill>
                <a:effectLst/>
                <a:latin typeface="Noto Sans KR"/>
              </a:rPr>
              <a:t>를 찾기 위해 강조시킨다</a:t>
            </a:r>
            <a:r>
              <a:rPr lang="en-US" altLang="ko-KR" b="0" i="0">
                <a:solidFill>
                  <a:srgbClr val="555555"/>
                </a:solidFill>
                <a:effectLst/>
                <a:latin typeface="Noto Sans KR"/>
              </a:rPr>
              <a:t>. </a:t>
            </a:r>
          </a:p>
          <a:p>
            <a:pPr algn="l"/>
            <a:r>
              <a:rPr lang="ko-KR" altLang="en-US" b="0" i="0">
                <a:solidFill>
                  <a:srgbClr val="555555"/>
                </a:solidFill>
                <a:effectLst/>
                <a:latin typeface="Noto Sans KR"/>
              </a:rPr>
              <a:t>다음으로 </a:t>
            </a:r>
            <a:r>
              <a:rPr lang="en-US" altLang="ko-KR" b="0" i="0">
                <a:solidFill>
                  <a:srgbClr val="555555"/>
                </a:solidFill>
                <a:effectLst/>
                <a:latin typeface="Noto Sans KR"/>
              </a:rPr>
              <a:t>(c)</a:t>
            </a:r>
            <a:r>
              <a:rPr lang="ko-KR" altLang="en-US" b="0" i="0">
                <a:solidFill>
                  <a:srgbClr val="555555"/>
                </a:solidFill>
                <a:effectLst/>
                <a:latin typeface="Noto Sans KR"/>
              </a:rPr>
              <a:t>롸 같이 </a:t>
            </a:r>
            <a:r>
              <a:rPr lang="en-US" altLang="ko-KR" b="0" i="0">
                <a:solidFill>
                  <a:srgbClr val="555555"/>
                </a:solidFill>
                <a:effectLst/>
                <a:latin typeface="Noto Sans KR"/>
              </a:rPr>
              <a:t>GRU</a:t>
            </a:r>
            <a:r>
              <a:rPr lang="ko-KR" altLang="en-US" b="0" i="0">
                <a:solidFill>
                  <a:srgbClr val="555555"/>
                </a:solidFill>
                <a:effectLst/>
                <a:latin typeface="Noto Sans KR"/>
              </a:rPr>
              <a:t>를 통해 다음 시간에서의 </a:t>
            </a:r>
            <a:r>
              <a:rPr lang="en-US" altLang="ko-KR" b="0" i="0">
                <a:solidFill>
                  <a:srgbClr val="555555"/>
                </a:solidFill>
                <a:effectLst/>
                <a:latin typeface="Noto Sans KR"/>
              </a:rPr>
              <a:t>joint feature</a:t>
            </a:r>
            <a:r>
              <a:rPr lang="ko-KR" altLang="en-US" b="0" i="0">
                <a:solidFill>
                  <a:srgbClr val="555555"/>
                </a:solidFill>
                <a:effectLst/>
                <a:latin typeface="Noto Sans KR"/>
              </a:rPr>
              <a:t>를 업데이트 한다</a:t>
            </a:r>
            <a:r>
              <a:rPr lang="en-US" altLang="ko-KR" b="0" i="0">
                <a:solidFill>
                  <a:srgbClr val="555555"/>
                </a:solidFill>
                <a:effectLst/>
                <a:latin typeface="Noto Sans KR"/>
              </a:rPr>
              <a:t>. </a:t>
            </a:r>
          </a:p>
          <a:p>
            <a:pPr algn="l"/>
            <a:r>
              <a:rPr lang="ko-KR" altLang="en-US" b="0" i="0">
                <a:solidFill>
                  <a:srgbClr val="555555"/>
                </a:solidFill>
                <a:effectLst/>
                <a:latin typeface="Noto Sans KR"/>
              </a:rPr>
              <a:t>마지막으로 </a:t>
            </a:r>
            <a:r>
              <a:rPr lang="en-US" altLang="ko-KR" b="0" i="0">
                <a:solidFill>
                  <a:srgbClr val="555555"/>
                </a:solidFill>
                <a:effectLst/>
                <a:latin typeface="Noto Sans KR"/>
              </a:rPr>
              <a:t>MLP layer</a:t>
            </a:r>
            <a:r>
              <a:rPr lang="ko-KR" altLang="en-US" b="0" i="0">
                <a:solidFill>
                  <a:srgbClr val="555555"/>
                </a:solidFill>
                <a:effectLst/>
                <a:latin typeface="Noto Sans KR"/>
              </a:rPr>
              <a:t>를 통과시켜 다음 </a:t>
            </a:r>
            <a:r>
              <a:rPr lang="en-US" altLang="ko-KR" b="0" i="0">
                <a:solidFill>
                  <a:srgbClr val="555555"/>
                </a:solidFill>
                <a:effectLst/>
                <a:latin typeface="Noto Sans KR"/>
              </a:rPr>
              <a:t>frame</a:t>
            </a:r>
            <a:r>
              <a:rPr lang="ko-KR" altLang="en-US" b="0" i="0">
                <a:solidFill>
                  <a:srgbClr val="555555"/>
                </a:solidFill>
                <a:effectLst/>
                <a:latin typeface="Noto Sans KR"/>
              </a:rPr>
              <a:t>의 포즈를 예측한다</a:t>
            </a:r>
            <a:r>
              <a:rPr lang="en-US" altLang="ko-KR" b="0" i="0">
                <a:solidFill>
                  <a:srgbClr val="555555"/>
                </a:solidFill>
                <a:effectLst/>
                <a:latin typeface="Noto Sans KR"/>
              </a:rPr>
              <a:t>. </a:t>
            </a:r>
          </a:p>
          <a:p>
            <a:pPr algn="l"/>
            <a:r>
              <a:rPr lang="ko-KR" altLang="en-US" b="0" i="0">
                <a:solidFill>
                  <a:srgbClr val="555555"/>
                </a:solidFill>
                <a:effectLst/>
                <a:latin typeface="Noto Sans KR"/>
              </a:rPr>
              <a:t>예측을 위해서는 구해진 </a:t>
            </a:r>
            <a:r>
              <a:rPr lang="en-US" altLang="ko-KR" b="0" i="0">
                <a:solidFill>
                  <a:srgbClr val="555555"/>
                </a:solidFill>
                <a:effectLst/>
                <a:latin typeface="Noto Sans KR"/>
              </a:rPr>
              <a:t>(d)</a:t>
            </a:r>
            <a:r>
              <a:rPr lang="ko-KR" altLang="en-US" b="0" i="0">
                <a:solidFill>
                  <a:srgbClr val="555555"/>
                </a:solidFill>
                <a:effectLst/>
                <a:latin typeface="Noto Sans KR"/>
              </a:rPr>
              <a:t>의 값을 </a:t>
            </a:r>
            <a:r>
              <a:rPr lang="en-US" altLang="ko-KR" b="0" i="0">
                <a:solidFill>
                  <a:srgbClr val="555555"/>
                </a:solidFill>
                <a:effectLst/>
                <a:latin typeface="Noto Sans KR"/>
              </a:rPr>
              <a:t>guassian distribution</a:t>
            </a:r>
            <a:r>
              <a:rPr lang="ko-KR" altLang="en-US" b="0" i="0">
                <a:solidFill>
                  <a:srgbClr val="555555"/>
                </a:solidFill>
                <a:effectLst/>
                <a:latin typeface="Noto Sans KR"/>
              </a:rPr>
              <a:t>에 따라 </a:t>
            </a:r>
            <a:r>
              <a:rPr lang="en-US" altLang="ko-KR" b="0" i="0">
                <a:solidFill>
                  <a:srgbClr val="555555"/>
                </a:solidFill>
                <a:effectLst/>
                <a:latin typeface="Noto Sans KR"/>
              </a:rPr>
              <a:t>x</a:t>
            </a:r>
            <a:r>
              <a:rPr lang="ko-KR" altLang="en-US" b="0" i="0">
                <a:solidFill>
                  <a:srgbClr val="555555"/>
                </a:solidFill>
                <a:effectLst/>
                <a:latin typeface="Noto Sans KR"/>
              </a:rPr>
              <a:t>를 구한다</a:t>
            </a:r>
            <a:r>
              <a:rPr lang="en-US" altLang="ko-KR" b="0" i="0">
                <a:solidFill>
                  <a:srgbClr val="555555"/>
                </a:solidFill>
                <a:effectLst/>
                <a:latin typeface="Noto Sans KR"/>
              </a:rPr>
              <a:t>. </a:t>
            </a:r>
          </a:p>
          <a:p>
            <a:pPr algn="l"/>
            <a:r>
              <a:rPr lang="en-US" altLang="ko-KR" b="0" i="0">
                <a:solidFill>
                  <a:srgbClr val="555555"/>
                </a:solidFill>
                <a:effectLst/>
                <a:latin typeface="Noto Sans KR"/>
              </a:rPr>
              <a:t> </a:t>
            </a:r>
          </a:p>
          <a:p>
            <a:pPr algn="l"/>
            <a:r>
              <a:rPr lang="ko-KR" altLang="en-US" b="0" i="0">
                <a:solidFill>
                  <a:srgbClr val="555555"/>
                </a:solidFill>
                <a:effectLst/>
                <a:latin typeface="Noto Sans KR"/>
              </a:rPr>
              <a:t>쉽게 설명하자면</a:t>
            </a:r>
            <a:r>
              <a:rPr lang="en-US" altLang="ko-KR" b="0" i="0">
                <a:solidFill>
                  <a:srgbClr val="555555"/>
                </a:solidFill>
                <a:effectLst/>
                <a:latin typeface="Noto Sans KR"/>
              </a:rPr>
              <a:t>, </a:t>
            </a:r>
            <a:r>
              <a:rPr lang="ko-KR" altLang="en-US" b="0" i="0">
                <a:solidFill>
                  <a:srgbClr val="555555"/>
                </a:solidFill>
                <a:effectLst/>
                <a:latin typeface="Noto Sans KR"/>
              </a:rPr>
              <a:t>인코더를 통해 구해진 값을 인코더의 반대 순서로 </a:t>
            </a:r>
            <a:r>
              <a:rPr lang="en-US" altLang="ko-KR" b="0" i="0">
                <a:solidFill>
                  <a:srgbClr val="555555"/>
                </a:solidFill>
                <a:effectLst/>
                <a:latin typeface="Noto Sans KR"/>
              </a:rPr>
              <a:t>link feature</a:t>
            </a:r>
            <a:r>
              <a:rPr lang="ko-KR" altLang="en-US" b="0" i="0">
                <a:solidFill>
                  <a:srgbClr val="555555"/>
                </a:solidFill>
                <a:effectLst/>
                <a:latin typeface="Noto Sans KR"/>
              </a:rPr>
              <a:t>를 구한 후 </a:t>
            </a:r>
            <a:r>
              <a:rPr lang="en-US" altLang="ko-KR" b="0" i="0">
                <a:solidFill>
                  <a:srgbClr val="555555"/>
                </a:solidFill>
                <a:effectLst/>
                <a:latin typeface="Noto Sans KR"/>
              </a:rPr>
              <a:t>link feature GRU </a:t>
            </a:r>
            <a:r>
              <a:rPr lang="ko-KR" altLang="en-US" b="0" i="0">
                <a:solidFill>
                  <a:srgbClr val="555555"/>
                </a:solidFill>
                <a:effectLst/>
                <a:latin typeface="Noto Sans KR"/>
              </a:rPr>
              <a:t>함수에 넣어 다음 순서에서의 </a:t>
            </a:r>
            <a:r>
              <a:rPr lang="en-US" altLang="ko-KR" b="0" i="0">
                <a:solidFill>
                  <a:srgbClr val="555555"/>
                </a:solidFill>
                <a:effectLst/>
                <a:latin typeface="Noto Sans KR"/>
              </a:rPr>
              <a:t>distribution </a:t>
            </a:r>
            <a:r>
              <a:rPr lang="ko-KR" altLang="en-US" b="0" i="0">
                <a:solidFill>
                  <a:srgbClr val="555555"/>
                </a:solidFill>
                <a:effectLst/>
                <a:latin typeface="Noto Sans KR"/>
              </a:rPr>
              <a:t>값을 구해 다음 순서의 포즈를 예측한다</a:t>
            </a:r>
            <a:r>
              <a:rPr lang="en-US" altLang="ko-KR" b="0" i="0">
                <a:solidFill>
                  <a:srgbClr val="555555"/>
                </a:solidFill>
                <a:effectLst/>
                <a:latin typeface="Noto Sans KR"/>
              </a:rPr>
              <a:t>.</a:t>
            </a:r>
          </a:p>
          <a:p>
            <a:endParaRPr lang="ko-KR" altLang="en-US"/>
          </a:p>
        </p:txBody>
      </p:sp>
      <p:sp>
        <p:nvSpPr>
          <p:cNvPr id="4" name="슬라이드 번호 개체 틀 3"/>
          <p:cNvSpPr>
            <a:spLocks noGrp="1"/>
          </p:cNvSpPr>
          <p:nvPr>
            <p:ph type="sldNum" sz="quarter" idx="5"/>
          </p:nvPr>
        </p:nvSpPr>
        <p:spPr/>
        <p:txBody>
          <a:bodyPr/>
          <a:lstStyle/>
          <a:p>
            <a:fld id="{B820E160-F603-41F3-A192-DC95957721C3}" type="slidenum">
              <a:rPr lang="ko-KR" altLang="en-US" smtClean="0"/>
              <a:t>17</a:t>
            </a:fld>
            <a:endParaRPr lang="ko-KR" altLang="en-US"/>
          </a:p>
        </p:txBody>
      </p:sp>
    </p:spTree>
    <p:extLst>
      <p:ext uri="{BB962C8B-B14F-4D97-AF65-F5344CB8AC3E}">
        <p14:creationId xmlns:p14="http://schemas.microsoft.com/office/powerpoint/2010/main" val="6564228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Master" Target="../slideMasters/slideMaster3.xml"/><Relationship Id="rId6" Type="http://schemas.openxmlformats.org/officeDocument/2006/relationships/image" Target="../media/image4.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23928" y="2643759"/>
            <a:ext cx="5220072" cy="1080120"/>
          </a:xfrm>
          <a:prstGeom prst="rect">
            <a:avLst/>
          </a:prstGeom>
        </p:spPr>
        <p:txBody>
          <a:bodyPr anchor="ctr"/>
          <a:lstStyle>
            <a:lvl1pPr marL="0" indent="0" algn="l">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sz="3600"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3923928" y="3723878"/>
            <a:ext cx="5219924" cy="504056"/>
          </a:xfrm>
          <a:prstGeom prst="rect">
            <a:avLst/>
          </a:prstGeom>
        </p:spPr>
        <p:txBody>
          <a:bodyPr anchor="ctr"/>
          <a:lstStyle>
            <a:lvl1pPr marL="0" indent="0" algn="l">
              <a:lnSpc>
                <a:spcPct val="100000"/>
              </a:lnSpc>
              <a:buNone/>
              <a:defRPr sz="1400" b="0" baseline="0">
                <a:solidFill>
                  <a:schemeClr val="tx1">
                    <a:lumMod val="75000"/>
                    <a:lumOff val="25000"/>
                  </a:schemeClr>
                </a:solidFill>
                <a:latin typeface="+mn-lt"/>
                <a:cs typeface="Arial" pitchFamily="34" charset="0"/>
              </a:defRPr>
            </a:lvl1pPr>
          </a:lstStyle>
          <a:p>
            <a:pPr lvl="0"/>
            <a:r>
              <a:rPr lang="en-US" altLang="ko-KR" dirty="0"/>
              <a:t>INSTERT THE TITLE OF YOUR </a:t>
            </a:r>
          </a:p>
          <a:p>
            <a:pPr lvl="0"/>
            <a:r>
              <a:rPr lang="en-US" altLang="ko-KR" dirty="0"/>
              <a:t>PRESENTATION HERE</a:t>
            </a:r>
            <a:endParaRPr lang="ko-KR" altLang="en-US" dirty="0"/>
          </a:p>
        </p:txBody>
      </p:sp>
      <p:sp>
        <p:nvSpPr>
          <p:cNvPr id="2" name="TextBox 1">
            <a:extLst>
              <a:ext uri="{FF2B5EF4-FFF2-40B4-BE49-F238E27FC236}">
                <a16:creationId xmlns:a16="http://schemas.microsoft.com/office/drawing/2014/main" id="{71A55E6E-2890-481F-AE15-CDC79CD838DA}"/>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rPr>
              <a:t>Intelligent Image Analysis Lab</a:t>
            </a:r>
            <a:endParaRPr lang="ko-KR" altLang="en-US" sz="1100" dirty="0">
              <a:solidFill>
                <a:schemeClr val="bg1">
                  <a:lumMod val="65000"/>
                </a:schemeClr>
              </a:solidFill>
            </a:endParaRPr>
          </a:p>
        </p:txBody>
      </p:sp>
      <p:pic>
        <p:nvPicPr>
          <p:cNvPr id="4" name="그림 3" descr="별, 노트북, 밤, 어두운이(가) 표시된 사진&#10;&#10;자동 생성된 설명">
            <a:extLst>
              <a:ext uri="{FF2B5EF4-FFF2-40B4-BE49-F238E27FC236}">
                <a16:creationId xmlns:a16="http://schemas.microsoft.com/office/drawing/2014/main" id="{0CF0CCBA-B15F-41A0-973D-7A82B33770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100392" y="51470"/>
            <a:ext cx="991398" cy="991398"/>
          </a:xfrm>
          <a:prstGeom prst="rect">
            <a:avLst/>
          </a:prstGeom>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2771800" y="1404764"/>
            <a:ext cx="6372200" cy="30243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Text Placeholder 9">
            <a:extLst>
              <a:ext uri="{FF2B5EF4-FFF2-40B4-BE49-F238E27FC236}">
                <a16:creationId xmlns:a16="http://schemas.microsoft.com/office/drawing/2014/main" id="{A6C3AF05-0B8F-485E-983F-1B40340199EC}"/>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6" name="Text Placeholder 9">
            <a:extLst>
              <a:ext uri="{FF2B5EF4-FFF2-40B4-BE49-F238E27FC236}">
                <a16:creationId xmlns:a16="http://schemas.microsoft.com/office/drawing/2014/main" id="{D183D1CC-DF98-45E3-B7CE-601603E40D08}"/>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TextBox 1">
            <a:extLst>
              <a:ext uri="{FF2B5EF4-FFF2-40B4-BE49-F238E27FC236}">
                <a16:creationId xmlns:a16="http://schemas.microsoft.com/office/drawing/2014/main" id="{22B75FB7-0578-4803-9742-A5F556AD9F01}"/>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rPr>
              <a:t>Intelligent Image Analysis Lab</a:t>
            </a:r>
            <a:endParaRPr lang="ko-KR" altLang="en-US" sz="1100" dirty="0">
              <a:solidFill>
                <a:schemeClr val="bg1">
                  <a:lumMod val="65000"/>
                </a:schemeClr>
              </a:solidFill>
            </a:endParaRPr>
          </a:p>
        </p:txBody>
      </p:sp>
    </p:spTree>
    <p:extLst>
      <p:ext uri="{BB962C8B-B14F-4D97-AF65-F5344CB8AC3E}">
        <p14:creationId xmlns:p14="http://schemas.microsoft.com/office/powerpoint/2010/main" val="1919319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0" y="0"/>
            <a:ext cx="3059832"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6084000" y="2947500"/>
            <a:ext cx="3060000"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TextBox 1">
            <a:extLst>
              <a:ext uri="{FF2B5EF4-FFF2-40B4-BE49-F238E27FC236}">
                <a16:creationId xmlns:a16="http://schemas.microsoft.com/office/drawing/2014/main" id="{C3039255-9B8F-4462-A7FE-3E72045BAB9D}"/>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rPr>
              <a:t>Intelligent Image Analysis Lab</a:t>
            </a:r>
            <a:endParaRPr lang="ko-KR" altLang="en-US" sz="1100" dirty="0">
              <a:solidFill>
                <a:schemeClr val="bg1">
                  <a:lumMod val="65000"/>
                </a:schemeClr>
              </a:solidFill>
            </a:endParaRPr>
          </a:p>
        </p:txBody>
      </p:sp>
    </p:spTree>
    <p:extLst>
      <p:ext uri="{BB962C8B-B14F-4D97-AF65-F5344CB8AC3E}">
        <p14:creationId xmlns:p14="http://schemas.microsoft.com/office/powerpoint/2010/main" val="2514479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528392" y="0"/>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020272" y="1923678"/>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TextBox 1">
            <a:extLst>
              <a:ext uri="{FF2B5EF4-FFF2-40B4-BE49-F238E27FC236}">
                <a16:creationId xmlns:a16="http://schemas.microsoft.com/office/drawing/2014/main" id="{25AAE106-F942-47F1-B65C-59B172E88EAA}"/>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rPr>
              <a:t>Intelligent Image Analysis Lab</a:t>
            </a:r>
            <a:endParaRPr lang="ko-KR" altLang="en-US" sz="1100" dirty="0">
              <a:solidFill>
                <a:schemeClr val="bg1">
                  <a:lumMod val="65000"/>
                </a:schemeClr>
              </a:solidFill>
            </a:endParaRPr>
          </a:p>
        </p:txBody>
      </p:sp>
    </p:spTree>
    <p:extLst>
      <p:ext uri="{BB962C8B-B14F-4D97-AF65-F5344CB8AC3E}">
        <p14:creationId xmlns:p14="http://schemas.microsoft.com/office/powerpoint/2010/main" val="980251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0" hasCustomPrompt="1"/>
          </p:nvPr>
        </p:nvSpPr>
        <p:spPr>
          <a:xfrm>
            <a:off x="717858" y="1275606"/>
            <a:ext cx="2448545"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Picture Placeholder 2"/>
          <p:cNvSpPr>
            <a:spLocks noGrp="1"/>
          </p:cNvSpPr>
          <p:nvPr>
            <p:ph type="pic" idx="11" hasCustomPrompt="1"/>
          </p:nvPr>
        </p:nvSpPr>
        <p:spPr>
          <a:xfrm>
            <a:off x="3339542"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Picture Placeholder 2"/>
          <p:cNvSpPr>
            <a:spLocks noGrp="1"/>
          </p:cNvSpPr>
          <p:nvPr>
            <p:ph type="pic" idx="12" hasCustomPrompt="1"/>
          </p:nvPr>
        </p:nvSpPr>
        <p:spPr>
          <a:xfrm>
            <a:off x="5960954"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Text Placeholder 9">
            <a:extLst>
              <a:ext uri="{FF2B5EF4-FFF2-40B4-BE49-F238E27FC236}">
                <a16:creationId xmlns:a16="http://schemas.microsoft.com/office/drawing/2014/main" id="{DDA4CE02-F7F3-4BCD-B8DB-4DFD03965EC0}"/>
              </a:ext>
            </a:extLst>
          </p:cNvPr>
          <p:cNvSpPr>
            <a:spLocks noGrp="1"/>
          </p:cNvSpPr>
          <p:nvPr>
            <p:ph type="body" sz="quarter" idx="13"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8" name="Text Placeholder 9">
            <a:extLst>
              <a:ext uri="{FF2B5EF4-FFF2-40B4-BE49-F238E27FC236}">
                <a16:creationId xmlns:a16="http://schemas.microsoft.com/office/drawing/2014/main" id="{39A54B34-6F96-4E3E-B72E-E680E3CE2717}"/>
              </a:ext>
            </a:extLst>
          </p:cNvPr>
          <p:cNvSpPr>
            <a:spLocks noGrp="1"/>
          </p:cNvSpPr>
          <p:nvPr>
            <p:ph type="body" sz="quarter" idx="14"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TextBox 4">
            <a:extLst>
              <a:ext uri="{FF2B5EF4-FFF2-40B4-BE49-F238E27FC236}">
                <a16:creationId xmlns:a16="http://schemas.microsoft.com/office/drawing/2014/main" id="{B0777962-8117-49AD-9324-1D8E477D02BB}"/>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rPr>
              <a:t>Intelligent Image Analysis Lab</a:t>
            </a:r>
            <a:endParaRPr lang="ko-KR" altLang="en-US" sz="1100" dirty="0">
              <a:solidFill>
                <a:schemeClr val="bg1">
                  <a:lumMod val="65000"/>
                </a:schemeClr>
              </a:solidFill>
            </a:endParaRPr>
          </a:p>
        </p:txBody>
      </p:sp>
    </p:spTree>
    <p:extLst>
      <p:ext uri="{BB962C8B-B14F-4D97-AF65-F5344CB8AC3E}">
        <p14:creationId xmlns:p14="http://schemas.microsoft.com/office/powerpoint/2010/main" val="3483997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82286" y="1275606"/>
            <a:ext cx="2923753" cy="25186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22646" y="1275606"/>
            <a:ext cx="2923753" cy="2518619"/>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1582656" y="1374406"/>
            <a:ext cx="2700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820964" y="1374406"/>
            <a:ext cx="2736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Text Placeholder 9">
            <a:extLst>
              <a:ext uri="{FF2B5EF4-FFF2-40B4-BE49-F238E27FC236}">
                <a16:creationId xmlns:a16="http://schemas.microsoft.com/office/drawing/2014/main" id="{2F3CBFE9-6225-4EAB-9415-3558F6BE9A6F}"/>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9" name="Text Placeholder 9">
            <a:extLst>
              <a:ext uri="{FF2B5EF4-FFF2-40B4-BE49-F238E27FC236}">
                <a16:creationId xmlns:a16="http://schemas.microsoft.com/office/drawing/2014/main" id="{9E9189EF-3C10-45A2-8749-4187192ACEC2}"/>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6" name="TextBox 5">
            <a:extLst>
              <a:ext uri="{FF2B5EF4-FFF2-40B4-BE49-F238E27FC236}">
                <a16:creationId xmlns:a16="http://schemas.microsoft.com/office/drawing/2014/main" id="{7C85AF8D-9837-4185-AA5F-0E08674FE199}"/>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rPr>
              <a:t>Intelligent Image Analysis Lab</a:t>
            </a:r>
            <a:endParaRPr lang="ko-KR" altLang="en-US" sz="1100" dirty="0">
              <a:solidFill>
                <a:schemeClr val="bg1">
                  <a:lumMod val="65000"/>
                </a:schemeClr>
              </a:solidFill>
            </a:endParaRPr>
          </a:p>
        </p:txBody>
      </p:sp>
    </p:spTree>
    <p:extLst>
      <p:ext uri="{BB962C8B-B14F-4D97-AF65-F5344CB8AC3E}">
        <p14:creationId xmlns:p14="http://schemas.microsoft.com/office/powerpoint/2010/main" val="1730894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onut 3"/>
          <p:cNvSpPr/>
          <p:nvPr userDrawn="1"/>
        </p:nvSpPr>
        <p:spPr>
          <a:xfrm>
            <a:off x="2847111" y="1179745"/>
            <a:ext cx="3401564" cy="3401564"/>
          </a:xfrm>
          <a:prstGeom prst="donut">
            <a:avLst>
              <a:gd name="adj" fmla="val 13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5"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Text Placeholder 9">
            <a:extLst>
              <a:ext uri="{FF2B5EF4-FFF2-40B4-BE49-F238E27FC236}">
                <a16:creationId xmlns:a16="http://schemas.microsoft.com/office/drawing/2014/main" id="{9B4F25E9-AA8C-4BD3-BF1F-56D20DF8DD5E}"/>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0" name="Text Placeholder 9">
            <a:extLst>
              <a:ext uri="{FF2B5EF4-FFF2-40B4-BE49-F238E27FC236}">
                <a16:creationId xmlns:a16="http://schemas.microsoft.com/office/drawing/2014/main" id="{840BDE80-4E1C-47DE-8168-381888FDC3F5}"/>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TextBox 1">
            <a:extLst>
              <a:ext uri="{FF2B5EF4-FFF2-40B4-BE49-F238E27FC236}">
                <a16:creationId xmlns:a16="http://schemas.microsoft.com/office/drawing/2014/main" id="{80E8A3CB-0AB4-417C-9F8E-176DF4D3C840}"/>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rPr>
              <a:t>Intelligent Image Analysis Lab</a:t>
            </a:r>
            <a:endParaRPr lang="ko-KR" altLang="en-US" sz="1100" dirty="0">
              <a:solidFill>
                <a:schemeClr val="bg1">
                  <a:lumMod val="65000"/>
                </a:schemeClr>
              </a:solidFill>
            </a:endParaRPr>
          </a:p>
        </p:txBody>
      </p:sp>
    </p:spTree>
    <p:extLst>
      <p:ext uri="{BB962C8B-B14F-4D97-AF65-F5344CB8AC3E}">
        <p14:creationId xmlns:p14="http://schemas.microsoft.com/office/powerpoint/2010/main" val="1219204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213800" y="2230378"/>
            <a:ext cx="4930200" cy="473576"/>
          </a:xfrm>
          <a:prstGeom prst="rect">
            <a:avLst/>
          </a:prstGeom>
        </p:spPr>
        <p:txBody>
          <a:bodyPr anchor="ctr"/>
          <a:lstStyle>
            <a:lvl1pPr marL="0" indent="0" algn="l">
              <a:buNone/>
              <a:defRPr sz="3600" b="1"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213800" y="2703954"/>
            <a:ext cx="493020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2" descr="E:\002-KIMS BUSINESS\007-02-Googleslidesppt\02-GSppt-Contents-Kim\20170215\03-abs\item01-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31839" y="3651870"/>
            <a:ext cx="1013895" cy="10164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002-KIMS BUSINESS\007-02-Googleslidesppt\02-GSppt-Contents-Kim\20170215\03-abs\item01-p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995936" y="950740"/>
            <a:ext cx="648072" cy="6497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002-KIMS BUSINESS\007-02-Googleslidesppt\02-GSppt-Contents-Kim\20170215\03-abs\item01-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11560" y="419818"/>
            <a:ext cx="442142" cy="4432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E:\002-KIMS BUSINESS\007-02-Googleslidesppt\02-GSppt-Contents-Kim\20170215\03-abs\item01-png.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100392" y="1779200"/>
            <a:ext cx="360040" cy="36096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userDrawn="1"/>
        </p:nvGrpSpPr>
        <p:grpSpPr>
          <a:xfrm>
            <a:off x="1115616" y="1275607"/>
            <a:ext cx="2585656" cy="2592286"/>
            <a:chOff x="1115616" y="1275607"/>
            <a:chExt cx="2585656" cy="2592286"/>
          </a:xfrm>
        </p:grpSpPr>
        <p:pic>
          <p:nvPicPr>
            <p:cNvPr id="1026" name="Picture 2" descr="E:\002-KIMS BUSINESS\007-02-Googleslidesppt\02-GSppt-Contents-Kim\20170215\03-abs\item01-png.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027" name="Picture 3" descr="E:\002-KIMS BUSINESS\007-02-Googleslidesppt\02-GSppt-Contents-Kim\20170215\03-abs\item02-png.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668344" y="3578808"/>
            <a:ext cx="1475656" cy="15923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E:\002-KIMS BUSINESS\007-02-Googleslidesppt\02-GSppt-Contents-Kim\20170215\03-abs\item02-png.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rot="16200000">
            <a:off x="8226854" y="-51527"/>
            <a:ext cx="879830" cy="9494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24B3F65-D174-473A-B9A3-7D405B29D5AA}"/>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rPr>
              <a:t>Intelligent Image Analysis Lab</a:t>
            </a:r>
            <a:endParaRPr lang="ko-KR" altLang="en-US" sz="1100" dirty="0">
              <a:solidFill>
                <a:schemeClr val="bg1">
                  <a:lumMod val="65000"/>
                </a:schemeClr>
              </a:solidFill>
            </a:endParaRPr>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pic>
        <p:nvPicPr>
          <p:cNvPr id="18"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1707971">
            <a:off x="2873932" y="1562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527839">
            <a:off x="3005459" y="3443641"/>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414606">
            <a:off x="1967897" y="2192112"/>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162721" flipH="1">
            <a:off x="2110757" y="80509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864253" flipH="1">
            <a:off x="3934583" y="1426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20164798">
            <a:off x="5618205" y="238471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7274931">
            <a:off x="5463157" y="73615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29549">
            <a:off x="4788024" y="3370715"/>
            <a:ext cx="1587121" cy="151449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userDrawn="1"/>
        </p:nvGrpSpPr>
        <p:grpSpPr>
          <a:xfrm>
            <a:off x="2254580" y="248388"/>
            <a:ext cx="4634840" cy="4646724"/>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595313" y="1758619"/>
              <a:ext cx="1626263" cy="1626264"/>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lt"/>
              </a:endParaRPr>
            </a:p>
          </p:txBody>
        </p:sp>
      </p:grpSp>
      <p:sp>
        <p:nvSpPr>
          <p:cNvPr id="10" name="Text Placeholder 9"/>
          <p:cNvSpPr>
            <a:spLocks noGrp="1"/>
          </p:cNvSpPr>
          <p:nvPr>
            <p:ph type="body" sz="quarter" idx="10" hasCustomPrompt="1"/>
          </p:nvPr>
        </p:nvSpPr>
        <p:spPr>
          <a:xfrm>
            <a:off x="3203848" y="2101602"/>
            <a:ext cx="2736303"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203700" y="2677666"/>
            <a:ext cx="2736303" cy="432048"/>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a:t>
            </a:r>
          </a:p>
          <a:p>
            <a:pPr lvl="0"/>
            <a:r>
              <a:rPr lang="en-US" altLang="ko-KR" dirty="0"/>
              <a:t>of your subtitle Here</a:t>
            </a:r>
          </a:p>
        </p:txBody>
      </p:sp>
      <p:pic>
        <p:nvPicPr>
          <p:cNvPr id="2050"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286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002-KIMS BUSINESS\007-02-Googleslidesppt\02-GSppt-Contents-Kim\20170215\03-abs\item02-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740352" y="3624792"/>
            <a:ext cx="1407408" cy="1518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2771800" y="1404764"/>
            <a:ext cx="6372200" cy="30243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Text Placeholder 9">
            <a:extLst>
              <a:ext uri="{FF2B5EF4-FFF2-40B4-BE49-F238E27FC236}">
                <a16:creationId xmlns:a16="http://schemas.microsoft.com/office/drawing/2014/main" id="{A6C3AF05-0B8F-485E-983F-1B40340199EC}"/>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6" name="Text Placeholder 9">
            <a:extLst>
              <a:ext uri="{FF2B5EF4-FFF2-40B4-BE49-F238E27FC236}">
                <a16:creationId xmlns:a16="http://schemas.microsoft.com/office/drawing/2014/main" id="{D183D1CC-DF98-45E3-B7CE-601603E40D08}"/>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TextBox 1">
            <a:extLst>
              <a:ext uri="{FF2B5EF4-FFF2-40B4-BE49-F238E27FC236}">
                <a16:creationId xmlns:a16="http://schemas.microsoft.com/office/drawing/2014/main" id="{22B75FB7-0578-4803-9742-A5F556AD9F01}"/>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rPr>
              <a:t>Intelligent Image Analysis Lab</a:t>
            </a:r>
            <a:endParaRPr lang="ko-KR" altLang="en-US" sz="1100" dirty="0">
              <a:solidFill>
                <a:schemeClr val="bg1">
                  <a:lumMod val="65000"/>
                </a:schemeClr>
              </a:solidFill>
            </a:endParaRPr>
          </a:p>
        </p:txBody>
      </p:sp>
    </p:spTree>
    <p:extLst>
      <p:ext uri="{BB962C8B-B14F-4D97-AF65-F5344CB8AC3E}">
        <p14:creationId xmlns:p14="http://schemas.microsoft.com/office/powerpoint/2010/main" val="2916532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A5F54F-2348-4473-82E1-BFE60E049C97}"/>
              </a:ext>
            </a:extLst>
          </p:cNvPr>
          <p:cNvSpPr txBox="1"/>
          <p:nvPr userDrawn="1"/>
        </p:nvSpPr>
        <p:spPr>
          <a:xfrm>
            <a:off x="-35240" y="4876006"/>
            <a:ext cx="9144000" cy="261610"/>
          </a:xfrm>
          <a:prstGeom prst="rect">
            <a:avLst/>
          </a:prstGeom>
          <a:noFill/>
        </p:spPr>
        <p:txBody>
          <a:bodyPr wrap="square" rtlCol="0">
            <a:spAutoFit/>
          </a:bodyPr>
          <a:lstStyle/>
          <a:p>
            <a:pPr algn="r"/>
            <a:r>
              <a:rPr lang="en-US" altLang="ko-KR" sz="1100" dirty="0">
                <a:solidFill>
                  <a:schemeClr val="bg1">
                    <a:lumMod val="65000"/>
                  </a:schemeClr>
                </a:solidFill>
              </a:rPr>
              <a:t>Intelligent Image Analysis Lab</a:t>
            </a:r>
            <a:endParaRPr lang="ko-KR" altLang="en-US" sz="1100" dirty="0">
              <a:solidFill>
                <a:schemeClr val="bg1">
                  <a:lumMod val="65000"/>
                </a:schemeClr>
              </a:solidFill>
            </a:endParaRPr>
          </a:p>
        </p:txBody>
      </p:sp>
    </p:spTree>
    <p:extLst>
      <p:ext uri="{BB962C8B-B14F-4D97-AF65-F5344CB8AC3E}">
        <p14:creationId xmlns:p14="http://schemas.microsoft.com/office/powerpoint/2010/main" val="875712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4" name="Group 3"/>
          <p:cNvGrpSpPr/>
          <p:nvPr userDrawn="1"/>
        </p:nvGrpSpPr>
        <p:grpSpPr>
          <a:xfrm>
            <a:off x="2843808" y="377122"/>
            <a:ext cx="3456384" cy="3465247"/>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 name="Text Placeholder 9"/>
          <p:cNvSpPr>
            <a:spLocks noGrp="1"/>
          </p:cNvSpPr>
          <p:nvPr>
            <p:ph type="body" sz="quarter" idx="10" hasCustomPrompt="1"/>
          </p:nvPr>
        </p:nvSpPr>
        <p:spPr>
          <a:xfrm>
            <a:off x="2829098" y="3829794"/>
            <a:ext cx="3456384"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Welcome!!</a:t>
            </a:r>
          </a:p>
        </p:txBody>
      </p:sp>
      <p:sp>
        <p:nvSpPr>
          <p:cNvPr id="8" name="Text Placeholder 9"/>
          <p:cNvSpPr>
            <a:spLocks noGrp="1"/>
          </p:cNvSpPr>
          <p:nvPr>
            <p:ph type="body" sz="quarter" idx="11" hasCustomPrompt="1"/>
          </p:nvPr>
        </p:nvSpPr>
        <p:spPr>
          <a:xfrm>
            <a:off x="2828950" y="4443958"/>
            <a:ext cx="3456384"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TextBox 1">
            <a:extLst>
              <a:ext uri="{FF2B5EF4-FFF2-40B4-BE49-F238E27FC236}">
                <a16:creationId xmlns:a16="http://schemas.microsoft.com/office/drawing/2014/main" id="{B0746CEC-C010-40FB-A31C-D4A95DEE5115}"/>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rPr>
              <a:t>Intelligent Image Analysis Lab</a:t>
            </a:r>
            <a:endParaRPr lang="ko-KR" altLang="en-US" sz="1100" dirty="0">
              <a:solidFill>
                <a:schemeClr val="bg1">
                  <a:lumMod val="65000"/>
                </a:schemeClr>
              </a:solidFill>
            </a:endParaRPr>
          </a:p>
        </p:txBody>
      </p:sp>
    </p:spTree>
    <p:extLst>
      <p:ext uri="{BB962C8B-B14F-4D97-AF65-F5344CB8AC3E}">
        <p14:creationId xmlns:p14="http://schemas.microsoft.com/office/powerpoint/2010/main" val="1376203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0"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TextBox 1">
            <a:extLst>
              <a:ext uri="{FF2B5EF4-FFF2-40B4-BE49-F238E27FC236}">
                <a16:creationId xmlns:a16="http://schemas.microsoft.com/office/drawing/2014/main" id="{BA9DE26D-6639-4546-96A5-E0EE2A312FF3}"/>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rPr>
              <a:t>Intelligent Image Analysis Lab</a:t>
            </a:r>
            <a:endParaRPr lang="ko-KR" altLang="en-US" sz="1100" dirty="0">
              <a:solidFill>
                <a:schemeClr val="bg1">
                  <a:lumMod val="65000"/>
                </a:schemeClr>
              </a:solidFill>
            </a:endParaRPr>
          </a:p>
        </p:txBody>
      </p:sp>
    </p:spTree>
    <p:extLst>
      <p:ext uri="{BB962C8B-B14F-4D97-AF65-F5344CB8AC3E}">
        <p14:creationId xmlns:p14="http://schemas.microsoft.com/office/powerpoint/2010/main" val="290409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TextBox 1">
            <a:extLst>
              <a:ext uri="{FF2B5EF4-FFF2-40B4-BE49-F238E27FC236}">
                <a16:creationId xmlns:a16="http://schemas.microsoft.com/office/drawing/2014/main" id="{2C749EE9-2723-4B84-AFDB-858BDA36301B}"/>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rPr>
              <a:t>Intelligent Image Analysis Lab</a:t>
            </a:r>
            <a:endParaRPr lang="ko-KR" altLang="en-US" sz="1100" dirty="0">
              <a:solidFill>
                <a:schemeClr val="bg1">
                  <a:lumMod val="65000"/>
                </a:schemeClr>
              </a:solidFill>
            </a:endParaRPr>
          </a:p>
        </p:txBody>
      </p:sp>
    </p:spTree>
    <p:extLst>
      <p:ext uri="{BB962C8B-B14F-4D97-AF65-F5344CB8AC3E}">
        <p14:creationId xmlns:p14="http://schemas.microsoft.com/office/powerpoint/2010/main" val="312904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863568"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842131"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834733"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27011"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Block Arc 1"/>
          <p:cNvSpPr/>
          <p:nvPr userDrawn="1"/>
        </p:nvSpPr>
        <p:spPr>
          <a:xfrm>
            <a:off x="683568" y="1419822"/>
            <a:ext cx="1800000" cy="1800000"/>
          </a:xfrm>
          <a:prstGeom prst="blockArc">
            <a:avLst>
              <a:gd name="adj1" fmla="val 10800000"/>
              <a:gd name="adj2" fmla="val 94979"/>
              <a:gd name="adj3" fmla="val 540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Block Arc 11"/>
          <p:cNvSpPr/>
          <p:nvPr userDrawn="1"/>
        </p:nvSpPr>
        <p:spPr>
          <a:xfrm>
            <a:off x="2671382" y="1419822"/>
            <a:ext cx="1800000" cy="1800000"/>
          </a:xfrm>
          <a:prstGeom prst="blockArc">
            <a:avLst>
              <a:gd name="adj1" fmla="val 10800000"/>
              <a:gd name="adj2" fmla="val 94979"/>
              <a:gd name="adj3" fmla="val 54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3" name="Block Arc 12"/>
          <p:cNvSpPr/>
          <p:nvPr userDrawn="1"/>
        </p:nvSpPr>
        <p:spPr>
          <a:xfrm>
            <a:off x="4659196" y="1419822"/>
            <a:ext cx="1800000" cy="1800000"/>
          </a:xfrm>
          <a:prstGeom prst="blockArc">
            <a:avLst>
              <a:gd name="adj1" fmla="val 10800000"/>
              <a:gd name="adj2" fmla="val 94979"/>
              <a:gd name="adj3" fmla="val 54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Block Arc 13"/>
          <p:cNvSpPr/>
          <p:nvPr userDrawn="1"/>
        </p:nvSpPr>
        <p:spPr>
          <a:xfrm>
            <a:off x="6647011" y="1419822"/>
            <a:ext cx="1800000" cy="1800000"/>
          </a:xfrm>
          <a:prstGeom prst="blockArc">
            <a:avLst>
              <a:gd name="adj1" fmla="val 10800000"/>
              <a:gd name="adj2" fmla="val 94979"/>
              <a:gd name="adj3" fmla="val 540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 name="Text Placeholder 9">
            <a:extLst>
              <a:ext uri="{FF2B5EF4-FFF2-40B4-BE49-F238E27FC236}">
                <a16:creationId xmlns:a16="http://schemas.microsoft.com/office/drawing/2014/main" id="{EDBECCA6-8618-46C3-A8D4-3B6399CCEF88}"/>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8" name="Text Placeholder 9">
            <a:extLst>
              <a:ext uri="{FF2B5EF4-FFF2-40B4-BE49-F238E27FC236}">
                <a16:creationId xmlns:a16="http://schemas.microsoft.com/office/drawing/2014/main" id="{1D40A599-6D66-4DC9-82BB-52C171B56BB6}"/>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3" name="TextBox 2">
            <a:extLst>
              <a:ext uri="{FF2B5EF4-FFF2-40B4-BE49-F238E27FC236}">
                <a16:creationId xmlns:a16="http://schemas.microsoft.com/office/drawing/2014/main" id="{95133540-D188-4ED2-842B-34BCBF6015C8}"/>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rPr>
              <a:t>Intelligent Image Analysis Lab</a:t>
            </a:r>
            <a:endParaRPr lang="ko-KR" altLang="en-US" sz="1100" dirty="0">
              <a:solidFill>
                <a:schemeClr val="bg1">
                  <a:lumMod val="65000"/>
                </a:schemeClr>
              </a:solidFill>
            </a:endParaRPr>
          </a:p>
        </p:txBody>
      </p:sp>
    </p:spTree>
    <p:extLst>
      <p:ext uri="{BB962C8B-B14F-4D97-AF65-F5344CB8AC3E}">
        <p14:creationId xmlns:p14="http://schemas.microsoft.com/office/powerpoint/2010/main" val="333499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
        <p:nvSpPr>
          <p:cNvPr id="2" name="TextBox 1">
            <a:extLst>
              <a:ext uri="{FF2B5EF4-FFF2-40B4-BE49-F238E27FC236}">
                <a16:creationId xmlns:a16="http://schemas.microsoft.com/office/drawing/2014/main" id="{E32AA192-7133-43FD-AFD7-CCFE80BE754D}"/>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rPr>
              <a:t>Intelligent Image Analysis Lab</a:t>
            </a:r>
            <a:endParaRPr lang="ko-KR" altLang="en-US" sz="1100" dirty="0">
              <a:solidFill>
                <a:schemeClr val="bg1">
                  <a:lumMod val="65000"/>
                </a:schemeClr>
              </a:solidFill>
            </a:endParaRPr>
          </a:p>
        </p:txBody>
      </p:sp>
    </p:spTree>
    <p:extLst>
      <p:ext uri="{BB962C8B-B14F-4D97-AF65-F5344CB8AC3E}">
        <p14:creationId xmlns:p14="http://schemas.microsoft.com/office/powerpoint/2010/main" val="7381822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9" r:id="rId3"/>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2" r:id="rId3"/>
    <p:sldLayoutId id="2147483652" r:id="rId4"/>
    <p:sldLayoutId id="2147483661" r:id="rId5"/>
    <p:sldLayoutId id="2147483656" r:id="rId6"/>
    <p:sldLayoutId id="2147483673" r:id="rId7"/>
    <p:sldLayoutId id="2147483674" r:id="rId8"/>
    <p:sldLayoutId id="2147483675" r:id="rId9"/>
    <p:sldLayoutId id="2147483676" r:id="rId10"/>
    <p:sldLayoutId id="2147483677" r:id="rId11"/>
    <p:sldLayoutId id="2147483678" r:id="rId12"/>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203848" y="2606421"/>
            <a:ext cx="5832648" cy="1080120"/>
          </a:xfrm>
        </p:spPr>
        <p:txBody>
          <a:bodyPr/>
          <a:lstStyle/>
          <a:p>
            <a:r>
              <a:rPr lang="en-US" altLang="ko-KR" sz="1600"/>
              <a:t>Actional-Structural Graph Convolutional Networks for Skeleton-based Action Recognition</a:t>
            </a:r>
            <a:endParaRPr lang="en-US" altLang="ko-KR" sz="5400" dirty="0"/>
          </a:p>
        </p:txBody>
      </p:sp>
      <p:sp>
        <p:nvSpPr>
          <p:cNvPr id="4" name="Text Placeholder 3"/>
          <p:cNvSpPr>
            <a:spLocks noGrp="1"/>
          </p:cNvSpPr>
          <p:nvPr>
            <p:ph type="body" sz="quarter" idx="11"/>
          </p:nvPr>
        </p:nvSpPr>
        <p:spPr>
          <a:xfrm>
            <a:off x="3203848" y="3637392"/>
            <a:ext cx="5694848" cy="504056"/>
          </a:xfrm>
        </p:spPr>
        <p:txBody>
          <a:bodyPr/>
          <a:lstStyle/>
          <a:p>
            <a:pPr fontAlgn="auto">
              <a:spcBef>
                <a:spcPts val="0"/>
              </a:spcBef>
              <a:spcAft>
                <a:spcPts val="0"/>
              </a:spcAft>
              <a:defRPr/>
            </a:pPr>
            <a:r>
              <a:rPr lang="en-US" altLang="ko-KR" sz="1200"/>
              <a:t>Maosen Li, Siheng Chen, Xu Chen, Ya Zhang, Yanfeng Wang1 , and Qi Tian</a:t>
            </a:r>
            <a:endParaRPr lang="en-US" altLang="ko-KR" sz="1200" b="1" baseline="-5000" dirty="0"/>
          </a:p>
        </p:txBody>
      </p:sp>
      <p:grpSp>
        <p:nvGrpSpPr>
          <p:cNvPr id="6" name="Group 5"/>
          <p:cNvGrpSpPr/>
          <p:nvPr/>
        </p:nvGrpSpPr>
        <p:grpSpPr>
          <a:xfrm>
            <a:off x="2930439" y="2701288"/>
            <a:ext cx="129393" cy="1440160"/>
            <a:chOff x="3424672" y="2643758"/>
            <a:chExt cx="283232" cy="1584176"/>
          </a:xfrm>
        </p:grpSpPr>
        <p:sp>
          <p:nvSpPr>
            <p:cNvPr id="7" name="Rectangle 6"/>
            <p:cNvSpPr/>
            <p:nvPr userDrawn="1"/>
          </p:nvSpPr>
          <p:spPr>
            <a:xfrm>
              <a:off x="3635896" y="2643758"/>
              <a:ext cx="72008" cy="1584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userDrawn="1"/>
          </p:nvSpPr>
          <p:spPr>
            <a:xfrm>
              <a:off x="3565490" y="2643758"/>
              <a:ext cx="72007" cy="15841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userDrawn="1"/>
          </p:nvSpPr>
          <p:spPr>
            <a:xfrm>
              <a:off x="3495081" y="2643758"/>
              <a:ext cx="72007" cy="15841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userDrawn="1"/>
          </p:nvSpPr>
          <p:spPr>
            <a:xfrm>
              <a:off x="3424672" y="2643758"/>
              <a:ext cx="72008" cy="1584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F52C45-025E-46AE-990F-618CA778A643}"/>
              </a:ext>
            </a:extLst>
          </p:cNvPr>
          <p:cNvSpPr txBox="1"/>
          <p:nvPr/>
        </p:nvSpPr>
        <p:spPr>
          <a:xfrm>
            <a:off x="539552" y="1707654"/>
            <a:ext cx="8064896" cy="1200329"/>
          </a:xfrm>
          <a:prstGeom prst="rect">
            <a:avLst/>
          </a:prstGeom>
          <a:noFill/>
        </p:spPr>
        <p:txBody>
          <a:bodyPr wrap="square">
            <a:spAutoFit/>
          </a:bodyPr>
          <a:lstStyle/>
          <a:p>
            <a:r>
              <a:rPr lang="en-US" altLang="ko-KR"/>
              <a:t>To automatically infer the A-links from actions, </a:t>
            </a:r>
          </a:p>
          <a:p>
            <a:endParaRPr lang="en-US" altLang="ko-KR"/>
          </a:p>
          <a:p>
            <a:r>
              <a:rPr lang="en-US" altLang="ko-KR"/>
              <a:t>we develop a </a:t>
            </a:r>
            <a:r>
              <a:rPr lang="en-US" altLang="ko-KR" b="1"/>
              <a:t>trainable A-link inference module (AIM)</a:t>
            </a:r>
            <a:r>
              <a:rPr lang="en-US" altLang="ko-KR"/>
              <a:t>, which </a:t>
            </a:r>
            <a:r>
              <a:rPr lang="en-US" altLang="ko-KR" b="1"/>
              <a:t>consists of an encoder and a decoder. </a:t>
            </a:r>
            <a:endParaRPr lang="ko-KR" altLang="en-US" b="1"/>
          </a:p>
        </p:txBody>
      </p:sp>
    </p:spTree>
    <p:extLst>
      <p:ext uri="{BB962C8B-B14F-4D97-AF65-F5344CB8AC3E}">
        <p14:creationId xmlns:p14="http://schemas.microsoft.com/office/powerpoint/2010/main" val="627956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960024E1-676D-451B-B0E1-0EFD9FD02966}"/>
              </a:ext>
            </a:extLst>
          </p:cNvPr>
          <p:cNvPicPr>
            <a:picLocks noChangeAspect="1"/>
          </p:cNvPicPr>
          <p:nvPr/>
        </p:nvPicPr>
        <p:blipFill>
          <a:blip r:embed="rId2"/>
          <a:stretch>
            <a:fillRect/>
          </a:stretch>
        </p:blipFill>
        <p:spPr>
          <a:xfrm>
            <a:off x="1366390" y="147299"/>
            <a:ext cx="6411220" cy="4848902"/>
          </a:xfrm>
          <a:prstGeom prst="rect">
            <a:avLst/>
          </a:prstGeom>
        </p:spPr>
      </p:pic>
    </p:spTree>
    <p:extLst>
      <p:ext uri="{BB962C8B-B14F-4D97-AF65-F5344CB8AC3E}">
        <p14:creationId xmlns:p14="http://schemas.microsoft.com/office/powerpoint/2010/main" val="1046880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46B7F6-7898-4D68-A7FF-4412F96A9C00}"/>
              </a:ext>
            </a:extLst>
          </p:cNvPr>
          <p:cNvSpPr txBox="1"/>
          <p:nvPr/>
        </p:nvSpPr>
        <p:spPr>
          <a:xfrm>
            <a:off x="251520" y="326720"/>
            <a:ext cx="4588328" cy="369332"/>
          </a:xfrm>
          <a:prstGeom prst="rect">
            <a:avLst/>
          </a:prstGeom>
          <a:noFill/>
        </p:spPr>
        <p:txBody>
          <a:bodyPr wrap="square">
            <a:spAutoFit/>
          </a:bodyPr>
          <a:lstStyle/>
          <a:p>
            <a:r>
              <a:rPr lang="en-US" altLang="ko-KR"/>
              <a:t>Encoder</a:t>
            </a:r>
            <a:endParaRPr lang="ko-KR" altLang="en-US"/>
          </a:p>
        </p:txBody>
      </p:sp>
      <p:pic>
        <p:nvPicPr>
          <p:cNvPr id="6" name="그림 5">
            <a:extLst>
              <a:ext uri="{FF2B5EF4-FFF2-40B4-BE49-F238E27FC236}">
                <a16:creationId xmlns:a16="http://schemas.microsoft.com/office/drawing/2014/main" id="{E6928523-FE47-4FD4-90B1-B403BA710AA3}"/>
              </a:ext>
            </a:extLst>
          </p:cNvPr>
          <p:cNvPicPr>
            <a:picLocks noChangeAspect="1"/>
          </p:cNvPicPr>
          <p:nvPr/>
        </p:nvPicPr>
        <p:blipFill>
          <a:blip r:embed="rId2"/>
          <a:stretch>
            <a:fillRect/>
          </a:stretch>
        </p:blipFill>
        <p:spPr>
          <a:xfrm>
            <a:off x="2766760" y="1563638"/>
            <a:ext cx="3610479" cy="495369"/>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2205E35B-893F-499D-9352-23B6A29C03B1}"/>
                  </a:ext>
                </a:extLst>
              </p:cNvPr>
              <p:cNvSpPr txBox="1"/>
              <p:nvPr/>
            </p:nvSpPr>
            <p:spPr>
              <a:xfrm>
                <a:off x="755576" y="3111259"/>
                <a:ext cx="7776864" cy="668645"/>
              </a:xfrm>
              <a:prstGeom prst="rect">
                <a:avLst/>
              </a:prstGeom>
              <a:noFill/>
            </p:spPr>
            <p:txBody>
              <a:bodyPr wrap="square">
                <a:spAutoFit/>
              </a:bodyPr>
              <a:lstStyle/>
              <a:p>
                <a:r>
                  <a:rPr lang="en-US" altLang="ko-KR" sz="1800">
                    <a:effectLst/>
                    <a:latin typeface="Georgia" panose="02040502050405020303" pitchFamily="18" charset="0"/>
                    <a:ea typeface="맑은 고딕" panose="020B0503020000020004" pitchFamily="50" charset="-127"/>
                    <a:cs typeface="Times New Roman" panose="02020603050405020304" pitchFamily="18" charset="0"/>
                  </a:rPr>
                  <a:t>where </a:t>
                </a:r>
                <a14:m>
                  <m:oMath xmlns:m="http://schemas.openxmlformats.org/officeDocument/2006/math">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𝐶</m:t>
                    </m:r>
                  </m:oMath>
                </a14:m>
                <a:r>
                  <a:rPr lang="en-US" altLang="ko-KR" sz="1800">
                    <a:effectLst/>
                    <a:latin typeface="Georgia" panose="02040502050405020303" pitchFamily="18" charset="0"/>
                    <a:ea typeface="맑은 고딕" panose="020B0503020000020004" pitchFamily="50" charset="-127"/>
                    <a:cs typeface="Times New Roman" panose="02020603050405020304" pitchFamily="18" charset="0"/>
                  </a:rPr>
                  <a:t> is the number of A-link types. Each element </a:t>
                </a:r>
                <a14:m>
                  <m:oMath xmlns:m="http://schemas.openxmlformats.org/officeDocument/2006/math">
                    <m:sSub>
                      <m:sSubPr>
                        <m:ctrlPr>
                          <a:rPr lang="ko-KR" altLang="ko-KR" i="1">
                            <a:effectLst/>
                            <a:latin typeface="Cambria Math" panose="02040503050406030204" pitchFamily="18" charset="0"/>
                            <a:ea typeface="Cambria Math" panose="02040503050406030204" pitchFamily="18" charset="0"/>
                          </a:rPr>
                        </m:ctrlPr>
                      </m:sSubPr>
                      <m:e>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𝒜</m:t>
                        </m:r>
                      </m:e>
                      <m:sub>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𝑖</m:t>
                        </m:r>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𝑗</m:t>
                        </m:r>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𝑐</m:t>
                        </m:r>
                      </m:sub>
                    </m:sSub>
                  </m:oMath>
                </a14:m>
                <a:r>
                  <a:rPr lang="en-US" altLang="ko-KR" sz="1800">
                    <a:effectLst/>
                    <a:latin typeface="Georgia" panose="02040502050405020303" pitchFamily="18" charset="0"/>
                    <a:ea typeface="맑은 고딕" panose="020B0503020000020004" pitchFamily="50" charset="-127"/>
                    <a:cs typeface="Times New Roman" panose="02020603050405020304" pitchFamily="18" charset="0"/>
                  </a:rPr>
                  <a:t> denotes the probability that the </a:t>
                </a:r>
                <a14:m>
                  <m:oMath xmlns:m="http://schemas.openxmlformats.org/officeDocument/2006/math">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𝑖</m:t>
                    </m:r>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𝑗</m:t>
                    </m:r>
                  </m:oMath>
                </a14:m>
                <a:r>
                  <a:rPr lang="en-US" altLang="ko-KR" sz="1800">
                    <a:effectLst/>
                    <a:latin typeface="Georgia" panose="02040502050405020303" pitchFamily="18" charset="0"/>
                    <a:ea typeface="맑은 고딕" panose="020B0503020000020004" pitchFamily="50" charset="-127"/>
                    <a:cs typeface="Times New Roman" panose="02020603050405020304" pitchFamily="18" charset="0"/>
                  </a:rPr>
                  <a:t>-th joints are connected with the </a:t>
                </a:r>
                <a14:m>
                  <m:oMath xmlns:m="http://schemas.openxmlformats.org/officeDocument/2006/math">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𝑐</m:t>
                    </m:r>
                  </m:oMath>
                </a14:m>
                <a:r>
                  <a:rPr lang="en-US" altLang="ko-KR" sz="1800">
                    <a:effectLst/>
                    <a:latin typeface="Georgia" panose="02040502050405020303" pitchFamily="18" charset="0"/>
                    <a:ea typeface="맑은 고딕" panose="020B0503020000020004" pitchFamily="50" charset="-127"/>
                    <a:cs typeface="Times New Roman" panose="02020603050405020304" pitchFamily="18" charset="0"/>
                  </a:rPr>
                  <a:t>-th type.</a:t>
                </a:r>
                <a:endParaRPr lang="ko-KR" altLang="en-US"/>
              </a:p>
            </p:txBody>
          </p:sp>
        </mc:Choice>
        <mc:Fallback>
          <p:sp>
            <p:nvSpPr>
              <p:cNvPr id="10" name="TextBox 9">
                <a:extLst>
                  <a:ext uri="{FF2B5EF4-FFF2-40B4-BE49-F238E27FC236}">
                    <a16:creationId xmlns:a16="http://schemas.microsoft.com/office/drawing/2014/main" id="{2205E35B-893F-499D-9352-23B6A29C03B1}"/>
                  </a:ext>
                </a:extLst>
              </p:cNvPr>
              <p:cNvSpPr txBox="1">
                <a:spLocks noRot="1" noChangeAspect="1" noMove="1" noResize="1" noEditPoints="1" noAdjustHandles="1" noChangeArrowheads="1" noChangeShapeType="1" noTextEdit="1"/>
              </p:cNvSpPr>
              <p:nvPr/>
            </p:nvSpPr>
            <p:spPr>
              <a:xfrm>
                <a:off x="755576" y="3111259"/>
                <a:ext cx="7776864" cy="668645"/>
              </a:xfrm>
              <a:prstGeom prst="rect">
                <a:avLst/>
              </a:prstGeom>
              <a:blipFill>
                <a:blip r:embed="rId3"/>
                <a:stretch>
                  <a:fillRect l="-705" t="-4545" b="-13636"/>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682290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59884A1E-0EFB-40C2-A57C-6ECC8C3F7397}"/>
              </a:ext>
            </a:extLst>
          </p:cNvPr>
          <p:cNvPicPr>
            <a:picLocks noChangeAspect="1"/>
          </p:cNvPicPr>
          <p:nvPr/>
        </p:nvPicPr>
        <p:blipFill>
          <a:blip r:embed="rId3"/>
          <a:stretch>
            <a:fillRect/>
          </a:stretch>
        </p:blipFill>
        <p:spPr>
          <a:xfrm>
            <a:off x="1331640" y="1095658"/>
            <a:ext cx="6134956" cy="971686"/>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1BE1C1E-233E-4D1E-9BF2-5ED3A71857C0}"/>
                  </a:ext>
                </a:extLst>
              </p:cNvPr>
              <p:cNvSpPr txBox="1"/>
              <p:nvPr/>
            </p:nvSpPr>
            <p:spPr>
              <a:xfrm>
                <a:off x="323528" y="2655077"/>
                <a:ext cx="7992888" cy="681982"/>
              </a:xfrm>
              <a:prstGeom prst="rect">
                <a:avLst/>
              </a:prstGeom>
              <a:noFill/>
            </p:spPr>
            <p:txBody>
              <a:bodyPr wrap="square">
                <a:spAutoFit/>
              </a:bodyPr>
              <a:lstStyle/>
              <a:p>
                <a14:m>
                  <m:oMath xmlns:m="http://schemas.openxmlformats.org/officeDocument/2006/math">
                    <m:sSub>
                      <m:sSubPr>
                        <m:ctrlPr>
                          <a:rPr lang="ko-KR" altLang="ko-KR" i="1" smtClean="0">
                            <a:effectLst/>
                            <a:latin typeface="Cambria Math" panose="02040503050406030204" pitchFamily="18" charset="0"/>
                            <a:ea typeface="Cambria Math" panose="02040503050406030204" pitchFamily="18" charset="0"/>
                          </a:rPr>
                        </m:ctrlPr>
                      </m:sSubPr>
                      <m:e>
                        <m:r>
                          <a:rPr lang="en-US" altLang="ko-KR" sz="1800" b="1" i="1">
                            <a:effectLst/>
                            <a:latin typeface="Cambria Math" panose="02040503050406030204" pitchFamily="18" charset="0"/>
                            <a:ea typeface="맑은 고딕" panose="020B0503020000020004" pitchFamily="50" charset="-127"/>
                            <a:cs typeface="Times New Roman" panose="02020603050405020304" pitchFamily="18" charset="0"/>
                          </a:rPr>
                          <m:t>𝐱</m:t>
                        </m:r>
                      </m:e>
                      <m:sub>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𝑖</m:t>
                        </m:r>
                      </m:sub>
                    </m:sSub>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m:t>
                    </m:r>
                    <m:r>
                      <m:rPr>
                        <m:sty m:val="p"/>
                      </m:rP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vec</m:t>
                    </m:r>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m:t>
                    </m:r>
                    <m:d>
                      <m:dPr>
                        <m:ctrlPr>
                          <a:rPr lang="ko-KR" altLang="ko-KR" i="1">
                            <a:effectLst/>
                            <a:latin typeface="Cambria Math" panose="02040503050406030204" pitchFamily="18" charset="0"/>
                            <a:ea typeface="Cambria Math" panose="02040503050406030204" pitchFamily="18" charset="0"/>
                          </a:rPr>
                        </m:ctrlPr>
                      </m:dPr>
                      <m:e>
                        <m:sSub>
                          <m:sSubPr>
                            <m:ctrlPr>
                              <a:rPr lang="ko-KR" altLang="ko-KR" i="1">
                                <a:effectLst/>
                                <a:latin typeface="Cambria Math" panose="02040503050406030204" pitchFamily="18" charset="0"/>
                                <a:ea typeface="Cambria Math" panose="02040503050406030204" pitchFamily="18" charset="0"/>
                              </a:rPr>
                            </m:ctrlPr>
                          </m:sSubPr>
                          <m:e>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𝒳</m:t>
                            </m:r>
                          </m:e>
                          <m:sub>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𝑖</m:t>
                            </m:r>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m:t>
                            </m:r>
                          </m:sub>
                        </m:sSub>
                      </m:e>
                    </m:d>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m:t>
                    </m:r>
                    <m:sSup>
                      <m:sSupPr>
                        <m:ctrlPr>
                          <a:rPr lang="ko-KR" altLang="ko-KR" i="1">
                            <a:effectLst/>
                            <a:latin typeface="Cambria Math" panose="02040503050406030204" pitchFamily="18" charset="0"/>
                            <a:ea typeface="Cambria Math" panose="02040503050406030204" pitchFamily="18" charset="0"/>
                          </a:rPr>
                        </m:ctrlPr>
                      </m:sSupPr>
                      <m:e>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ℝ</m:t>
                        </m:r>
                      </m:e>
                      <m:sup>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𝑑𝑇</m:t>
                        </m:r>
                      </m:sup>
                    </m:sSup>
                  </m:oMath>
                </a14:m>
                <a:r>
                  <a:rPr lang="en-US" altLang="ko-KR" sz="1800">
                    <a:effectLst/>
                    <a:latin typeface="Georgia" panose="02040502050405020303" pitchFamily="18" charset="0"/>
                    <a:ea typeface="맑은 고딕" panose="020B0503020000020004" pitchFamily="50" charset="-127"/>
                    <a:cs typeface="Times New Roman" panose="02020603050405020304" pitchFamily="18" charset="0"/>
                  </a:rPr>
                  <a:t> be the vector representation of the </a:t>
                </a:r>
                <a14:m>
                  <m:oMath xmlns:m="http://schemas.openxmlformats.org/officeDocument/2006/math">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𝑖</m:t>
                    </m:r>
                  </m:oMath>
                </a14:m>
                <a:r>
                  <a:rPr lang="en-US" altLang="ko-KR" sz="1800">
                    <a:effectLst/>
                    <a:latin typeface="Georgia" panose="02040502050405020303" pitchFamily="18" charset="0"/>
                    <a:ea typeface="맑은 고딕" panose="020B0503020000020004" pitchFamily="50" charset="-127"/>
                    <a:cs typeface="Times New Roman" panose="02020603050405020304" pitchFamily="18" charset="0"/>
                  </a:rPr>
                  <a:t>-th joint's feature across all the </a:t>
                </a:r>
                <a14:m>
                  <m:oMath xmlns:m="http://schemas.openxmlformats.org/officeDocument/2006/math">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𝑇</m:t>
                    </m:r>
                  </m:oMath>
                </a14:m>
                <a:r>
                  <a:rPr lang="en-US" altLang="ko-KR" sz="1800">
                    <a:effectLst/>
                    <a:latin typeface="Georgia" panose="02040502050405020303" pitchFamily="18" charset="0"/>
                    <a:ea typeface="맑은 고딕" panose="020B0503020000020004" pitchFamily="50" charset="-127"/>
                    <a:cs typeface="Times New Roman" panose="02020603050405020304" pitchFamily="18" charset="0"/>
                  </a:rPr>
                  <a:t> frames.</a:t>
                </a:r>
                <a:endParaRPr lang="ko-KR" altLang="en-US"/>
              </a:p>
            </p:txBody>
          </p:sp>
        </mc:Choice>
        <mc:Fallback>
          <p:sp>
            <p:nvSpPr>
              <p:cNvPr id="6" name="TextBox 5">
                <a:extLst>
                  <a:ext uri="{FF2B5EF4-FFF2-40B4-BE49-F238E27FC236}">
                    <a16:creationId xmlns:a16="http://schemas.microsoft.com/office/drawing/2014/main" id="{A1BE1C1E-233E-4D1E-9BF2-5ED3A71857C0}"/>
                  </a:ext>
                </a:extLst>
              </p:cNvPr>
              <p:cNvSpPr txBox="1">
                <a:spLocks noRot="1" noChangeAspect="1" noMove="1" noResize="1" noEditPoints="1" noAdjustHandles="1" noChangeArrowheads="1" noChangeShapeType="1" noTextEdit="1"/>
              </p:cNvSpPr>
              <p:nvPr/>
            </p:nvSpPr>
            <p:spPr>
              <a:xfrm>
                <a:off x="323528" y="2655077"/>
                <a:ext cx="7992888" cy="681982"/>
              </a:xfrm>
              <a:prstGeom prst="rect">
                <a:avLst/>
              </a:prstGeom>
              <a:blipFill>
                <a:blip r:embed="rId4"/>
                <a:stretch>
                  <a:fillRect l="-610" t="-2703" b="-14414"/>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11514A96-444F-4A0B-9890-99F7FEE6595B}"/>
                  </a:ext>
                </a:extLst>
              </p:cNvPr>
              <p:cNvSpPr txBox="1"/>
              <p:nvPr/>
            </p:nvSpPr>
            <p:spPr>
              <a:xfrm>
                <a:off x="323528" y="3540839"/>
                <a:ext cx="4588328" cy="444930"/>
              </a:xfrm>
              <a:prstGeom prst="rect">
                <a:avLst/>
              </a:prstGeom>
              <a:noFill/>
            </p:spPr>
            <p:txBody>
              <a:bodyPr wrap="square">
                <a:spAutoFit/>
              </a:bodyPr>
              <a:lstStyle/>
              <a:p>
                <a:r>
                  <a:rPr lang="en-US" altLang="ko-KR" sz="1800">
                    <a:effectLst/>
                    <a:latin typeface="Georgia" panose="02040502050405020303" pitchFamily="18" charset="0"/>
                    <a:ea typeface="맑은 고딕" panose="020B0503020000020004" pitchFamily="50" charset="-127"/>
                    <a:cs typeface="Times New Roman" panose="02020603050405020304" pitchFamily="18" charset="0"/>
                  </a:rPr>
                  <a:t>initialize the joint feature </a:t>
                </a:r>
                <a14:m>
                  <m:oMath xmlns:m="http://schemas.openxmlformats.org/officeDocument/2006/math">
                    <m:sSubSup>
                      <m:sSubSupPr>
                        <m:ctrlPr>
                          <a:rPr lang="ko-KR" altLang="ko-KR" i="1">
                            <a:effectLst/>
                            <a:latin typeface="Cambria Math" panose="02040503050406030204" pitchFamily="18" charset="0"/>
                            <a:ea typeface="Cambria Math" panose="02040503050406030204" pitchFamily="18" charset="0"/>
                          </a:rPr>
                        </m:ctrlPr>
                      </m:sSubSupPr>
                      <m:e>
                        <m:r>
                          <a:rPr lang="en-US" altLang="ko-KR" sz="1800" b="1" i="1">
                            <a:effectLst/>
                            <a:latin typeface="Cambria Math" panose="02040503050406030204" pitchFamily="18" charset="0"/>
                            <a:ea typeface="맑은 고딕" panose="020B0503020000020004" pitchFamily="50" charset="-127"/>
                            <a:cs typeface="Times New Roman" panose="02020603050405020304" pitchFamily="18" charset="0"/>
                          </a:rPr>
                          <m:t>𝐩</m:t>
                        </m:r>
                      </m:e>
                      <m:sub>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𝑖</m:t>
                        </m:r>
                      </m:sub>
                      <m:sup>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(0)</m:t>
                        </m:r>
                      </m:sup>
                    </m:sSubSup>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i="1">
                            <a:effectLst/>
                            <a:latin typeface="Cambria Math" panose="02040503050406030204" pitchFamily="18" charset="0"/>
                            <a:ea typeface="Cambria Math" panose="02040503050406030204" pitchFamily="18" charset="0"/>
                          </a:rPr>
                        </m:ctrlPr>
                      </m:sSubPr>
                      <m:e>
                        <m:r>
                          <a:rPr lang="en-US" altLang="ko-KR" sz="1800" b="1" i="1">
                            <a:effectLst/>
                            <a:latin typeface="Cambria Math" panose="02040503050406030204" pitchFamily="18" charset="0"/>
                            <a:ea typeface="맑은 고딕" panose="020B0503020000020004" pitchFamily="50" charset="-127"/>
                            <a:cs typeface="Times New Roman" panose="02020603050405020304" pitchFamily="18" charset="0"/>
                          </a:rPr>
                          <m:t>𝐱</m:t>
                        </m:r>
                      </m:e>
                      <m:sub>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𝑖</m:t>
                        </m:r>
                      </m:sub>
                    </m:sSub>
                  </m:oMath>
                </a14:m>
                <a:r>
                  <a:rPr lang="en-US" altLang="ko-KR" sz="1800">
                    <a:effectLst/>
                    <a:latin typeface="Georgia" panose="02040502050405020303" pitchFamily="18" charset="0"/>
                    <a:ea typeface="맑은 고딕" panose="020B0503020000020004" pitchFamily="50" charset="-127"/>
                    <a:cs typeface="Times New Roman" panose="02020603050405020304" pitchFamily="18" charset="0"/>
                  </a:rPr>
                  <a:t>. </a:t>
                </a:r>
                <a:endParaRPr lang="ko-KR" altLang="en-US"/>
              </a:p>
            </p:txBody>
          </p:sp>
        </mc:Choice>
        <mc:Fallback>
          <p:sp>
            <p:nvSpPr>
              <p:cNvPr id="8" name="TextBox 7">
                <a:extLst>
                  <a:ext uri="{FF2B5EF4-FFF2-40B4-BE49-F238E27FC236}">
                    <a16:creationId xmlns:a16="http://schemas.microsoft.com/office/drawing/2014/main" id="{11514A96-444F-4A0B-9890-99F7FEE6595B}"/>
                  </a:ext>
                </a:extLst>
              </p:cNvPr>
              <p:cNvSpPr txBox="1">
                <a:spLocks noRot="1" noChangeAspect="1" noMove="1" noResize="1" noEditPoints="1" noAdjustHandles="1" noChangeArrowheads="1" noChangeShapeType="1" noTextEdit="1"/>
              </p:cNvSpPr>
              <p:nvPr/>
            </p:nvSpPr>
            <p:spPr>
              <a:xfrm>
                <a:off x="323528" y="3540839"/>
                <a:ext cx="4588328" cy="444930"/>
              </a:xfrm>
              <a:prstGeom prst="rect">
                <a:avLst/>
              </a:prstGeom>
              <a:blipFill>
                <a:blip r:embed="rId5"/>
                <a:stretch>
                  <a:fillRect l="-1062" b="-16438"/>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6DCC3C26-1042-4542-9DC7-188588494EEF}"/>
                  </a:ext>
                </a:extLst>
              </p:cNvPr>
              <p:cNvSpPr txBox="1"/>
              <p:nvPr/>
            </p:nvSpPr>
            <p:spPr>
              <a:xfrm>
                <a:off x="323528" y="4179389"/>
                <a:ext cx="8424936" cy="646331"/>
              </a:xfrm>
              <a:prstGeom prst="rect">
                <a:avLst/>
              </a:prstGeom>
              <a:noFill/>
            </p:spPr>
            <p:txBody>
              <a:bodyPr wrap="square">
                <a:spAutoFit/>
              </a:bodyPr>
              <a:lstStyle/>
              <a:p>
                <a:r>
                  <a:rPr lang="en-US" altLang="ko-KR" sz="1800">
                    <a:effectLst/>
                    <a:latin typeface="Georgia" panose="02040502050405020303" pitchFamily="18" charset="0"/>
                    <a:ea typeface="맑은 고딕" panose="020B0503020000020004" pitchFamily="50" charset="-127"/>
                    <a:cs typeface="Times New Roman" panose="02020603050405020304" pitchFamily="18" charset="0"/>
                  </a:rPr>
                  <a:t>where </a:t>
                </a:r>
                <a14:m>
                  <m:oMath xmlns:m="http://schemas.openxmlformats.org/officeDocument/2006/math">
                    <m:sSub>
                      <m:sSubPr>
                        <m:ctrlPr>
                          <a:rPr lang="ko-KR" altLang="ko-KR" i="1">
                            <a:effectLst/>
                            <a:latin typeface="Cambria Math" panose="02040503050406030204" pitchFamily="18" charset="0"/>
                            <a:ea typeface="Cambria Math" panose="02040503050406030204" pitchFamily="18" charset="0"/>
                          </a:rPr>
                        </m:ctrlPr>
                      </m:sSubPr>
                      <m:e>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𝑓</m:t>
                        </m:r>
                      </m:e>
                      <m:sub>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𝑣</m:t>
                        </m:r>
                      </m:sub>
                    </m:sSub>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m:t>
                    </m:r>
                  </m:oMath>
                </a14:m>
                <a:r>
                  <a:rPr lang="en-US" altLang="ko-KR" sz="1800">
                    <a:effectLst/>
                    <a:latin typeface="Georgia" panose="02040502050405020303" pitchFamily="18" charset="0"/>
                    <a:ea typeface="맑은 고딕" panose="020B0503020000020004" pitchFamily="50" charset="-127"/>
                    <a:cs typeface="Times New Roman" panose="02020603050405020304" pitchFamily="18" charset="0"/>
                  </a:rPr>
                  <a:t> and </a:t>
                </a:r>
                <a14:m>
                  <m:oMath xmlns:m="http://schemas.openxmlformats.org/officeDocument/2006/math">
                    <m:sSub>
                      <m:sSubPr>
                        <m:ctrlPr>
                          <a:rPr lang="ko-KR" altLang="ko-KR" i="1">
                            <a:effectLst/>
                            <a:latin typeface="Cambria Math" panose="02040503050406030204" pitchFamily="18" charset="0"/>
                            <a:ea typeface="Cambria Math" panose="02040503050406030204" pitchFamily="18" charset="0"/>
                          </a:rPr>
                        </m:ctrlPr>
                      </m:sSubPr>
                      <m:e>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𝑓</m:t>
                        </m:r>
                      </m:e>
                      <m:sub>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𝑒</m:t>
                        </m:r>
                      </m:sub>
                    </m:sSub>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m:t>
                    </m:r>
                  </m:oMath>
                </a14:m>
                <a:r>
                  <a:rPr lang="en-US" altLang="ko-KR" sz="1800">
                    <a:effectLst/>
                    <a:latin typeface="Georgia" panose="02040502050405020303" pitchFamily="18" charset="0"/>
                    <a:ea typeface="맑은 고딕" panose="020B0503020000020004" pitchFamily="50" charset="-127"/>
                    <a:cs typeface="Times New Roman" panose="02020603050405020304" pitchFamily="18" charset="0"/>
                  </a:rPr>
                  <a:t> are both multi-layer perceptrons, </a:t>
                </a:r>
                <a14:m>
                  <m:oMath xmlns:m="http://schemas.openxmlformats.org/officeDocument/2006/math">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m:t>
                    </m:r>
                  </m:oMath>
                </a14:m>
                <a:r>
                  <a:rPr lang="en-US" altLang="ko-KR" sz="1800">
                    <a:effectLst/>
                    <a:latin typeface="Georgia" panose="02040502050405020303" pitchFamily="18" charset="0"/>
                    <a:ea typeface="맑은 고딕" panose="020B0503020000020004" pitchFamily="50" charset="-127"/>
                    <a:cs typeface="Times New Roman" panose="02020603050405020304" pitchFamily="18" charset="0"/>
                  </a:rPr>
                  <a:t> is vector concatenation, and </a:t>
                </a:r>
                <a14:m>
                  <m:oMath xmlns:m="http://schemas.openxmlformats.org/officeDocument/2006/math">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ℱ</m:t>
                    </m:r>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m:t>
                    </m:r>
                  </m:oMath>
                </a14:m>
                <a:r>
                  <a:rPr lang="en-US" altLang="ko-KR" sz="1800">
                    <a:effectLst/>
                    <a:latin typeface="Georgia" panose="02040502050405020303" pitchFamily="18" charset="0"/>
                    <a:ea typeface="맑은 고딕" panose="020B0503020000020004" pitchFamily="50" charset="-127"/>
                    <a:cs typeface="Times New Roman" panose="02020603050405020304" pitchFamily="18" charset="0"/>
                  </a:rPr>
                  <a:t> is an operation to aggregate link features</a:t>
                </a:r>
                <a:endParaRPr lang="ko-KR" altLang="en-US"/>
              </a:p>
            </p:txBody>
          </p:sp>
        </mc:Choice>
        <mc:Fallback>
          <p:sp>
            <p:nvSpPr>
              <p:cNvPr id="10" name="TextBox 9">
                <a:extLst>
                  <a:ext uri="{FF2B5EF4-FFF2-40B4-BE49-F238E27FC236}">
                    <a16:creationId xmlns:a16="http://schemas.microsoft.com/office/drawing/2014/main" id="{6DCC3C26-1042-4542-9DC7-188588494EEF}"/>
                  </a:ext>
                </a:extLst>
              </p:cNvPr>
              <p:cNvSpPr txBox="1">
                <a:spLocks noRot="1" noChangeAspect="1" noMove="1" noResize="1" noEditPoints="1" noAdjustHandles="1" noChangeArrowheads="1" noChangeShapeType="1" noTextEdit="1"/>
              </p:cNvSpPr>
              <p:nvPr/>
            </p:nvSpPr>
            <p:spPr>
              <a:xfrm>
                <a:off x="323528" y="4179389"/>
                <a:ext cx="8424936" cy="646331"/>
              </a:xfrm>
              <a:prstGeom prst="rect">
                <a:avLst/>
              </a:prstGeom>
              <a:blipFill>
                <a:blip r:embed="rId6"/>
                <a:stretch>
                  <a:fillRect l="-579" t="-5660" r="-651" b="-14151"/>
                </a:stretch>
              </a:blipFill>
            </p:spPr>
            <p:txBody>
              <a:bodyPr/>
              <a:lstStyle/>
              <a:p>
                <a:r>
                  <a:rPr lang="ko-KR" altLang="en-US">
                    <a:noFill/>
                  </a:rPr>
                  <a:t> </a:t>
                </a:r>
              </a:p>
            </p:txBody>
          </p:sp>
        </mc:Fallback>
      </mc:AlternateContent>
      <p:sp>
        <p:nvSpPr>
          <p:cNvPr id="12" name="TextBox 11">
            <a:extLst>
              <a:ext uri="{FF2B5EF4-FFF2-40B4-BE49-F238E27FC236}">
                <a16:creationId xmlns:a16="http://schemas.microsoft.com/office/drawing/2014/main" id="{F044BE37-A93C-48DA-AA02-814A93D667F9}"/>
              </a:ext>
            </a:extLst>
          </p:cNvPr>
          <p:cNvSpPr txBox="1"/>
          <p:nvPr/>
        </p:nvSpPr>
        <p:spPr>
          <a:xfrm>
            <a:off x="251520" y="326720"/>
            <a:ext cx="4588328" cy="369332"/>
          </a:xfrm>
          <a:prstGeom prst="rect">
            <a:avLst/>
          </a:prstGeom>
          <a:noFill/>
        </p:spPr>
        <p:txBody>
          <a:bodyPr wrap="square">
            <a:spAutoFit/>
          </a:bodyPr>
          <a:lstStyle/>
          <a:p>
            <a:r>
              <a:rPr lang="en-US" altLang="ko-KR"/>
              <a:t>Encoder</a:t>
            </a:r>
            <a:endParaRPr lang="ko-KR" altLang="en-US"/>
          </a:p>
        </p:txBody>
      </p:sp>
    </p:spTree>
    <p:extLst>
      <p:ext uri="{BB962C8B-B14F-4D97-AF65-F5344CB8AC3E}">
        <p14:creationId xmlns:p14="http://schemas.microsoft.com/office/powerpoint/2010/main" val="1720491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2BF8F1E-1FB8-48E0-B49D-3CD94D65C5F2}"/>
              </a:ext>
            </a:extLst>
          </p:cNvPr>
          <p:cNvSpPr txBox="1"/>
          <p:nvPr/>
        </p:nvSpPr>
        <p:spPr>
          <a:xfrm>
            <a:off x="251520" y="326720"/>
            <a:ext cx="4588328" cy="369332"/>
          </a:xfrm>
          <a:prstGeom prst="rect">
            <a:avLst/>
          </a:prstGeom>
          <a:noFill/>
        </p:spPr>
        <p:txBody>
          <a:bodyPr wrap="square">
            <a:spAutoFit/>
          </a:bodyPr>
          <a:lstStyle/>
          <a:p>
            <a:r>
              <a:rPr lang="en-US" altLang="ko-KR"/>
              <a:t>Encoder</a:t>
            </a:r>
            <a:endParaRPr lang="ko-KR" altLang="en-US"/>
          </a:p>
        </p:txBody>
      </p:sp>
      <p:sp>
        <p:nvSpPr>
          <p:cNvPr id="7" name="TextBox 6">
            <a:extLst>
              <a:ext uri="{FF2B5EF4-FFF2-40B4-BE49-F238E27FC236}">
                <a16:creationId xmlns:a16="http://schemas.microsoft.com/office/drawing/2014/main" id="{C9706BBC-6EBD-462C-A35D-4450458E3A54}"/>
              </a:ext>
            </a:extLst>
          </p:cNvPr>
          <p:cNvSpPr txBox="1"/>
          <p:nvPr/>
        </p:nvSpPr>
        <p:spPr>
          <a:xfrm>
            <a:off x="548861" y="1053191"/>
            <a:ext cx="8046275" cy="369332"/>
          </a:xfrm>
          <a:prstGeom prst="rect">
            <a:avLst/>
          </a:prstGeom>
          <a:noFill/>
        </p:spPr>
        <p:txBody>
          <a:bodyPr wrap="square">
            <a:spAutoFit/>
          </a:bodyPr>
          <a:lstStyle/>
          <a:p>
            <a:r>
              <a:rPr lang="en-US" altLang="ko-KR"/>
              <a:t>After propagating for K times, the encoder outputs the linking probabilities</a:t>
            </a:r>
            <a:endParaRPr lang="ko-KR" altLang="en-US"/>
          </a:p>
        </p:txBody>
      </p:sp>
      <p:pic>
        <p:nvPicPr>
          <p:cNvPr id="8" name="그림 7">
            <a:extLst>
              <a:ext uri="{FF2B5EF4-FFF2-40B4-BE49-F238E27FC236}">
                <a16:creationId xmlns:a16="http://schemas.microsoft.com/office/drawing/2014/main" id="{D0F601B7-4B62-4E03-86D7-C54308F5EC46}"/>
              </a:ext>
            </a:extLst>
          </p:cNvPr>
          <p:cNvPicPr>
            <a:picLocks noChangeAspect="1"/>
          </p:cNvPicPr>
          <p:nvPr/>
        </p:nvPicPr>
        <p:blipFill>
          <a:blip r:embed="rId2"/>
          <a:stretch>
            <a:fillRect/>
          </a:stretch>
        </p:blipFill>
        <p:spPr>
          <a:xfrm>
            <a:off x="2271391" y="1779662"/>
            <a:ext cx="4601217" cy="1066949"/>
          </a:xfrm>
          <a:prstGeom prst="rect">
            <a:avLst/>
          </a:prstGeom>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2E76043C-CEFA-4B01-A243-AAC8D4EFD988}"/>
                  </a:ext>
                </a:extLst>
              </p:cNvPr>
              <p:cNvSpPr txBox="1"/>
              <p:nvPr/>
            </p:nvSpPr>
            <p:spPr>
              <a:xfrm>
                <a:off x="503546" y="3651870"/>
                <a:ext cx="8136904" cy="668645"/>
              </a:xfrm>
              <a:prstGeom prst="rect">
                <a:avLst/>
              </a:prstGeom>
              <a:noFill/>
            </p:spPr>
            <p:txBody>
              <a:bodyPr wrap="square">
                <a:spAutoFit/>
              </a:bodyPr>
              <a:lstStyle/>
              <a:p>
                <a:r>
                  <a:rPr lang="en-US" altLang="ko-KR" sz="1800">
                    <a:effectLst/>
                    <a:latin typeface="Georgia" panose="02040502050405020303" pitchFamily="18" charset="0"/>
                    <a:ea typeface="맑은 고딕" panose="020B0503020000020004" pitchFamily="50" charset="-127"/>
                    <a:cs typeface="Times New Roman" panose="02020603050405020304" pitchFamily="18" charset="0"/>
                  </a:rPr>
                  <a:t>where </a:t>
                </a:r>
                <a14:m>
                  <m:oMath xmlns:m="http://schemas.openxmlformats.org/officeDocument/2006/math">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𝑟</m:t>
                    </m:r>
                  </m:oMath>
                </a14:m>
                <a:r>
                  <a:rPr lang="en-US" altLang="ko-KR" sz="1800">
                    <a:effectLst/>
                    <a:latin typeface="Georgia" panose="02040502050405020303" pitchFamily="18" charset="0"/>
                    <a:ea typeface="맑은 고딕" panose="020B0503020000020004" pitchFamily="50" charset="-127"/>
                    <a:cs typeface="Times New Roman" panose="02020603050405020304" pitchFamily="18" charset="0"/>
                  </a:rPr>
                  <a:t> is a random vector, whose elements are i.i.d. sampled from Gumbel </a:t>
                </a:r>
                <a14:m>
                  <m:oMath xmlns:m="http://schemas.openxmlformats.org/officeDocument/2006/math">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(0,1)</m:t>
                    </m:r>
                  </m:oMath>
                </a14:m>
                <a:r>
                  <a:rPr lang="en-US" altLang="ko-KR" sz="1800">
                    <a:effectLst/>
                    <a:latin typeface="Georgia" panose="02040502050405020303" pitchFamily="18" charset="0"/>
                    <a:ea typeface="맑은 고딕" panose="020B0503020000020004" pitchFamily="50" charset="-127"/>
                    <a:cs typeface="Times New Roman" panose="02020603050405020304" pitchFamily="18" charset="0"/>
                  </a:rPr>
                  <a:t> distribution and </a:t>
                </a:r>
                <a14:m>
                  <m:oMath xmlns:m="http://schemas.openxmlformats.org/officeDocument/2006/math">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𝜏</m:t>
                    </m:r>
                  </m:oMath>
                </a14:m>
                <a:r>
                  <a:rPr lang="en-US" altLang="ko-KR" sz="1800">
                    <a:effectLst/>
                    <a:latin typeface="Georgia" panose="02040502050405020303" pitchFamily="18" charset="0"/>
                    <a:ea typeface="맑은 고딕" panose="020B0503020000020004" pitchFamily="50" charset="-127"/>
                    <a:cs typeface="Times New Roman" panose="02020603050405020304" pitchFamily="18" charset="0"/>
                  </a:rPr>
                  <a:t> controls the discretization of </a:t>
                </a:r>
                <a14:m>
                  <m:oMath xmlns:m="http://schemas.openxmlformats.org/officeDocument/2006/math">
                    <m:sSub>
                      <m:sSubPr>
                        <m:ctrlPr>
                          <a:rPr lang="ko-KR" altLang="ko-KR" i="1">
                            <a:effectLst/>
                            <a:latin typeface="Cambria Math" panose="02040503050406030204" pitchFamily="18" charset="0"/>
                            <a:ea typeface="Cambria Math" panose="02040503050406030204" pitchFamily="18" charset="0"/>
                          </a:rPr>
                        </m:ctrlPr>
                      </m:sSubPr>
                      <m:e>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𝒜</m:t>
                        </m:r>
                      </m:e>
                      <m:sub>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𝑖</m:t>
                        </m:r>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𝑗</m:t>
                        </m:r>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m:t>
                        </m:r>
                      </m:sub>
                    </m:sSub>
                  </m:oMath>
                </a14:m>
                <a:r>
                  <a:rPr lang="en-US" altLang="ko-KR" sz="1800">
                    <a:effectLst/>
                    <a:latin typeface="Georgia" panose="02040502050405020303" pitchFamily="18" charset="0"/>
                    <a:ea typeface="맑은 고딕" panose="020B0503020000020004" pitchFamily="50" charset="-127"/>
                    <a:cs typeface="Times New Roman" panose="02020603050405020304" pitchFamily="18" charset="0"/>
                  </a:rPr>
                  <a:t>. </a:t>
                </a:r>
                <a:endParaRPr lang="ko-KR" altLang="en-US"/>
              </a:p>
            </p:txBody>
          </p:sp>
        </mc:Choice>
        <mc:Fallback>
          <p:sp>
            <p:nvSpPr>
              <p:cNvPr id="9" name="TextBox 8">
                <a:extLst>
                  <a:ext uri="{FF2B5EF4-FFF2-40B4-BE49-F238E27FC236}">
                    <a16:creationId xmlns:a16="http://schemas.microsoft.com/office/drawing/2014/main" id="{2E76043C-CEFA-4B01-A243-AAC8D4EFD988}"/>
                  </a:ext>
                </a:extLst>
              </p:cNvPr>
              <p:cNvSpPr txBox="1">
                <a:spLocks noRot="1" noChangeAspect="1" noMove="1" noResize="1" noEditPoints="1" noAdjustHandles="1" noChangeArrowheads="1" noChangeShapeType="1" noTextEdit="1"/>
              </p:cNvSpPr>
              <p:nvPr/>
            </p:nvSpPr>
            <p:spPr>
              <a:xfrm>
                <a:off x="503546" y="3651870"/>
                <a:ext cx="8136904" cy="668645"/>
              </a:xfrm>
              <a:prstGeom prst="rect">
                <a:avLst/>
              </a:prstGeom>
              <a:blipFill>
                <a:blip r:embed="rId3"/>
                <a:stretch>
                  <a:fillRect l="-675" t="-4545" b="-10000"/>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200485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960024E1-676D-451B-B0E1-0EFD9FD02966}"/>
              </a:ext>
            </a:extLst>
          </p:cNvPr>
          <p:cNvPicPr>
            <a:picLocks noChangeAspect="1"/>
          </p:cNvPicPr>
          <p:nvPr/>
        </p:nvPicPr>
        <p:blipFill>
          <a:blip r:embed="rId2"/>
          <a:stretch>
            <a:fillRect/>
          </a:stretch>
        </p:blipFill>
        <p:spPr>
          <a:xfrm>
            <a:off x="1366390" y="147299"/>
            <a:ext cx="6411220" cy="4848902"/>
          </a:xfrm>
          <a:prstGeom prst="rect">
            <a:avLst/>
          </a:prstGeom>
        </p:spPr>
      </p:pic>
    </p:spTree>
    <p:extLst>
      <p:ext uri="{BB962C8B-B14F-4D97-AF65-F5344CB8AC3E}">
        <p14:creationId xmlns:p14="http://schemas.microsoft.com/office/powerpoint/2010/main" val="1025490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DBCF5347-4A6F-4CE5-A65F-CC93A0166079}"/>
              </a:ext>
            </a:extLst>
          </p:cNvPr>
          <p:cNvPicPr>
            <a:picLocks noChangeAspect="1"/>
          </p:cNvPicPr>
          <p:nvPr/>
        </p:nvPicPr>
        <p:blipFill>
          <a:blip r:embed="rId2"/>
          <a:stretch>
            <a:fillRect/>
          </a:stretch>
        </p:blipFill>
        <p:spPr>
          <a:xfrm>
            <a:off x="2285681" y="2276434"/>
            <a:ext cx="4572638" cy="590632"/>
          </a:xfrm>
          <a:prstGeom prst="rect">
            <a:avLst/>
          </a:prstGeom>
        </p:spPr>
      </p:pic>
      <p:sp>
        <p:nvSpPr>
          <p:cNvPr id="6" name="TextBox 5">
            <a:extLst>
              <a:ext uri="{FF2B5EF4-FFF2-40B4-BE49-F238E27FC236}">
                <a16:creationId xmlns:a16="http://schemas.microsoft.com/office/drawing/2014/main" id="{420D4401-F52D-4C02-8BAE-B62244CD6915}"/>
              </a:ext>
            </a:extLst>
          </p:cNvPr>
          <p:cNvSpPr txBox="1"/>
          <p:nvPr/>
        </p:nvSpPr>
        <p:spPr>
          <a:xfrm>
            <a:off x="395536" y="483518"/>
            <a:ext cx="4588328" cy="369332"/>
          </a:xfrm>
          <a:prstGeom prst="rect">
            <a:avLst/>
          </a:prstGeom>
          <a:noFill/>
        </p:spPr>
        <p:txBody>
          <a:bodyPr wrap="square">
            <a:spAutoFit/>
          </a:bodyPr>
          <a:lstStyle/>
          <a:p>
            <a:r>
              <a:rPr lang="en-US" altLang="ko-KR"/>
              <a:t>Decoder</a:t>
            </a:r>
            <a:endParaRPr lang="ko-KR" altLang="en-US"/>
          </a:p>
        </p:txBody>
      </p:sp>
      <p:sp>
        <p:nvSpPr>
          <p:cNvPr id="8" name="TextBox 7">
            <a:extLst>
              <a:ext uri="{FF2B5EF4-FFF2-40B4-BE49-F238E27FC236}">
                <a16:creationId xmlns:a16="http://schemas.microsoft.com/office/drawing/2014/main" id="{D37238CF-5093-4736-BF6F-BC3F6535D4F1}"/>
              </a:ext>
            </a:extLst>
          </p:cNvPr>
          <p:cNvSpPr txBox="1"/>
          <p:nvPr/>
        </p:nvSpPr>
        <p:spPr>
          <a:xfrm>
            <a:off x="503548" y="3644319"/>
            <a:ext cx="8136904" cy="646331"/>
          </a:xfrm>
          <a:prstGeom prst="rect">
            <a:avLst/>
          </a:prstGeom>
          <a:noFill/>
        </p:spPr>
        <p:txBody>
          <a:bodyPr wrap="square">
            <a:spAutoFit/>
          </a:bodyPr>
          <a:lstStyle/>
          <a:p>
            <a:r>
              <a:rPr lang="en-US" altLang="ko-KR"/>
              <a:t>predict the future 3D joint positions conditioned on the A-links inferred by the encoder and previous poses</a:t>
            </a:r>
            <a:endParaRPr lang="ko-KR" altLang="en-US"/>
          </a:p>
        </p:txBody>
      </p:sp>
    </p:spTree>
    <p:extLst>
      <p:ext uri="{BB962C8B-B14F-4D97-AF65-F5344CB8AC3E}">
        <p14:creationId xmlns:p14="http://schemas.microsoft.com/office/powerpoint/2010/main" val="1068514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20D4401-F52D-4C02-8BAE-B62244CD6915}"/>
              </a:ext>
            </a:extLst>
          </p:cNvPr>
          <p:cNvSpPr txBox="1"/>
          <p:nvPr/>
        </p:nvSpPr>
        <p:spPr>
          <a:xfrm>
            <a:off x="395536" y="483518"/>
            <a:ext cx="4588328" cy="369332"/>
          </a:xfrm>
          <a:prstGeom prst="rect">
            <a:avLst/>
          </a:prstGeom>
          <a:noFill/>
        </p:spPr>
        <p:txBody>
          <a:bodyPr wrap="square">
            <a:spAutoFit/>
          </a:bodyPr>
          <a:lstStyle/>
          <a:p>
            <a:r>
              <a:rPr lang="en-US" altLang="ko-KR"/>
              <a:t>Decoder</a:t>
            </a:r>
            <a:endParaRPr lang="ko-KR" altLang="en-US"/>
          </a:p>
        </p:txBody>
      </p:sp>
      <p:pic>
        <p:nvPicPr>
          <p:cNvPr id="3" name="그림 2">
            <a:extLst>
              <a:ext uri="{FF2B5EF4-FFF2-40B4-BE49-F238E27FC236}">
                <a16:creationId xmlns:a16="http://schemas.microsoft.com/office/drawing/2014/main" id="{DA85D796-7083-4404-B1A5-827F649907B3}"/>
              </a:ext>
            </a:extLst>
          </p:cNvPr>
          <p:cNvPicPr>
            <a:picLocks noChangeAspect="1"/>
          </p:cNvPicPr>
          <p:nvPr/>
        </p:nvPicPr>
        <p:blipFill>
          <a:blip r:embed="rId3"/>
          <a:stretch>
            <a:fillRect/>
          </a:stretch>
        </p:blipFill>
        <p:spPr>
          <a:xfrm>
            <a:off x="1763688" y="1419622"/>
            <a:ext cx="5963482" cy="1933845"/>
          </a:xfrm>
          <a:prstGeom prst="rect">
            <a:avLst/>
          </a:prstGeom>
        </p:spPr>
      </p:pic>
    </p:spTree>
    <p:extLst>
      <p:ext uri="{BB962C8B-B14F-4D97-AF65-F5344CB8AC3E}">
        <p14:creationId xmlns:p14="http://schemas.microsoft.com/office/powerpoint/2010/main" val="424606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20D4401-F52D-4C02-8BAE-B62244CD6915}"/>
              </a:ext>
            </a:extLst>
          </p:cNvPr>
          <p:cNvSpPr txBox="1"/>
          <p:nvPr/>
        </p:nvSpPr>
        <p:spPr>
          <a:xfrm>
            <a:off x="395536" y="483518"/>
            <a:ext cx="4588328" cy="369332"/>
          </a:xfrm>
          <a:prstGeom prst="rect">
            <a:avLst/>
          </a:prstGeom>
          <a:noFill/>
        </p:spPr>
        <p:txBody>
          <a:bodyPr wrap="square">
            <a:spAutoFit/>
          </a:bodyPr>
          <a:lstStyle/>
          <a:p>
            <a:r>
              <a:rPr lang="en-US" altLang="ko-KR"/>
              <a:t>Loss</a:t>
            </a:r>
            <a:endParaRPr lang="ko-KR" altLang="en-US"/>
          </a:p>
        </p:txBody>
      </p:sp>
      <p:pic>
        <p:nvPicPr>
          <p:cNvPr id="4" name="그림 3">
            <a:extLst>
              <a:ext uri="{FF2B5EF4-FFF2-40B4-BE49-F238E27FC236}">
                <a16:creationId xmlns:a16="http://schemas.microsoft.com/office/drawing/2014/main" id="{6FAE797C-614C-42D3-84C1-9C88592EF54D}"/>
              </a:ext>
            </a:extLst>
          </p:cNvPr>
          <p:cNvPicPr>
            <a:picLocks noChangeAspect="1"/>
          </p:cNvPicPr>
          <p:nvPr/>
        </p:nvPicPr>
        <p:blipFill>
          <a:blip r:embed="rId3"/>
          <a:stretch>
            <a:fillRect/>
          </a:stretch>
        </p:blipFill>
        <p:spPr>
          <a:xfrm>
            <a:off x="1680759" y="1851670"/>
            <a:ext cx="5782482" cy="1038370"/>
          </a:xfrm>
          <a:prstGeom prst="rect">
            <a:avLst/>
          </a:prstGeom>
        </p:spPr>
      </p:pic>
    </p:spTree>
    <p:extLst>
      <p:ext uri="{BB962C8B-B14F-4D97-AF65-F5344CB8AC3E}">
        <p14:creationId xmlns:p14="http://schemas.microsoft.com/office/powerpoint/2010/main" val="177193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20D4401-F52D-4C02-8BAE-B62244CD6915}"/>
              </a:ext>
            </a:extLst>
          </p:cNvPr>
          <p:cNvSpPr txBox="1"/>
          <p:nvPr/>
        </p:nvSpPr>
        <p:spPr>
          <a:xfrm>
            <a:off x="395536" y="483518"/>
            <a:ext cx="4588328" cy="369332"/>
          </a:xfrm>
          <a:prstGeom prst="rect">
            <a:avLst/>
          </a:prstGeom>
          <a:noFill/>
        </p:spPr>
        <p:txBody>
          <a:bodyPr wrap="square">
            <a:spAutoFit/>
          </a:bodyPr>
          <a:lstStyle/>
          <a:p>
            <a:r>
              <a:rPr lang="en-US" altLang="ko-KR"/>
              <a:t>Decoder</a:t>
            </a:r>
            <a:endParaRPr lang="ko-KR" altLang="en-US"/>
          </a:p>
        </p:txBody>
      </p:sp>
      <p:pic>
        <p:nvPicPr>
          <p:cNvPr id="3" name="그림 2">
            <a:extLst>
              <a:ext uri="{FF2B5EF4-FFF2-40B4-BE49-F238E27FC236}">
                <a16:creationId xmlns:a16="http://schemas.microsoft.com/office/drawing/2014/main" id="{EC037927-DA3B-490B-A8F3-F8018351E12F}"/>
              </a:ext>
            </a:extLst>
          </p:cNvPr>
          <p:cNvPicPr>
            <a:picLocks noChangeAspect="1"/>
          </p:cNvPicPr>
          <p:nvPr/>
        </p:nvPicPr>
        <p:blipFill>
          <a:blip r:embed="rId3"/>
          <a:stretch>
            <a:fillRect/>
          </a:stretch>
        </p:blipFill>
        <p:spPr>
          <a:xfrm>
            <a:off x="2333312" y="1419622"/>
            <a:ext cx="4477375" cy="1324160"/>
          </a:xfrm>
          <a:prstGeom prst="rect">
            <a:avLst/>
          </a:prstGeom>
        </p:spPr>
      </p:pic>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4E796F48-098E-4198-9BFD-D2F0F8EC5F1D}"/>
                  </a:ext>
                </a:extLst>
              </p:cNvPr>
              <p:cNvSpPr txBox="1"/>
              <p:nvPr/>
            </p:nvSpPr>
            <p:spPr>
              <a:xfrm>
                <a:off x="395536" y="3290138"/>
                <a:ext cx="7632848" cy="467116"/>
              </a:xfrm>
              <a:prstGeom prst="rect">
                <a:avLst/>
              </a:prstGeom>
              <a:noFill/>
            </p:spPr>
            <p:txBody>
              <a:bodyPr wrap="square">
                <a:spAutoFit/>
              </a:bodyPr>
              <a:lstStyle/>
              <a:p>
                <a:r>
                  <a:rPr lang="en-US" altLang="ko-KR" sz="1800">
                    <a:effectLst/>
                    <a:latin typeface="Georgia" panose="02040502050405020303" pitchFamily="18" charset="0"/>
                    <a:ea typeface="맑은 고딕" panose="020B0503020000020004" pitchFamily="50" charset="-127"/>
                    <a:cs typeface="Times New Roman" panose="02020603050405020304" pitchFamily="18" charset="0"/>
                  </a:rPr>
                  <a:t>Let </a:t>
                </a:r>
                <a14:m>
                  <m:oMath xmlns:m="http://schemas.openxmlformats.org/officeDocument/2006/math">
                    <m:sSubSup>
                      <m:sSubSupPr>
                        <m:ctrlPr>
                          <a:rPr lang="ko-KR" altLang="ko-KR" i="1">
                            <a:effectLst/>
                            <a:latin typeface="Cambria Math" panose="02040503050406030204" pitchFamily="18" charset="0"/>
                            <a:ea typeface="Cambria Math" panose="02040503050406030204" pitchFamily="18" charset="0"/>
                          </a:rPr>
                        </m:ctrlPr>
                      </m:sSubSupPr>
                      <m:e>
                        <m:r>
                          <a:rPr lang="en-US" altLang="ko-KR" sz="1800" b="1" i="1">
                            <a:effectLst/>
                            <a:latin typeface="Cambria Math" panose="02040503050406030204" pitchFamily="18" charset="0"/>
                            <a:ea typeface="맑은 고딕" panose="020B0503020000020004" pitchFamily="50" charset="-127"/>
                            <a:cs typeface="Times New Roman" panose="02020603050405020304" pitchFamily="18" charset="0"/>
                          </a:rPr>
                          <m:t>𝐀</m:t>
                        </m:r>
                      </m:e>
                      <m:sub>
                        <m:r>
                          <m:rPr>
                            <m:nor/>
                          </m:rPr>
                          <a:rPr lang="en-US" altLang="ko-KR" sz="1800">
                            <a:effectLst/>
                            <a:latin typeface="Georgia" panose="02040502050405020303" pitchFamily="18" charset="0"/>
                            <a:ea typeface="맑은 고딕" panose="020B0503020000020004" pitchFamily="50" charset="-127"/>
                            <a:cs typeface="Times New Roman" panose="02020603050405020304" pitchFamily="18" charset="0"/>
                          </a:rPr>
                          <m:t>act</m:t>
                        </m:r>
                        <m:r>
                          <m:rPr>
                            <m:nor/>
                          </m:rPr>
                          <a:rPr lang="en-US" altLang="ko-KR" sz="1800" i="1">
                            <a:effectLst/>
                            <a:latin typeface="맑은 고딕" panose="020B0503020000020004" pitchFamily="50" charset="-127"/>
                            <a:cs typeface="Times New Roman" panose="02020603050405020304" pitchFamily="18" charset="0"/>
                          </a:rPr>
                          <m:t> </m:t>
                        </m:r>
                      </m:sub>
                      <m:sup>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𝑐</m:t>
                        </m:r>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m:t>
                        </m:r>
                      </m:sup>
                    </m:sSubSup>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i="1">
                            <a:effectLst/>
                            <a:latin typeface="Cambria Math" panose="02040503050406030204" pitchFamily="18" charset="0"/>
                            <a:ea typeface="Cambria Math" panose="02040503050406030204" pitchFamily="18" charset="0"/>
                          </a:rPr>
                        </m:ctrlPr>
                      </m:sSubPr>
                      <m:e>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𝒜</m:t>
                        </m:r>
                      </m:e>
                      <m:sub>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𝑐</m:t>
                        </m:r>
                      </m:sub>
                    </m:sSub>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∈[0,1</m:t>
                    </m:r>
                    <m:sSup>
                      <m:sSupPr>
                        <m:ctrlPr>
                          <a:rPr lang="ko-KR" altLang="ko-KR" i="1">
                            <a:effectLst/>
                            <a:latin typeface="Cambria Math" panose="02040503050406030204" pitchFamily="18" charset="0"/>
                            <a:ea typeface="Cambria Math" panose="02040503050406030204" pitchFamily="18" charset="0"/>
                          </a:rPr>
                        </m:ctrlPr>
                      </m:sSupPr>
                      <m:e>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m:t>
                        </m:r>
                      </m:e>
                      <m:sup>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𝑛</m:t>
                        </m:r>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𝑛</m:t>
                        </m:r>
                      </m:sup>
                    </m:sSup>
                  </m:oMath>
                </a14:m>
                <a:r>
                  <a:rPr lang="en-US" altLang="ko-KR" sz="1800">
                    <a:effectLst/>
                    <a:latin typeface="Georgia" panose="02040502050405020303" pitchFamily="18" charset="0"/>
                    <a:ea typeface="맑은 고딕" panose="020B0503020000020004" pitchFamily="50" charset="-127"/>
                    <a:cs typeface="Times New Roman" panose="02020603050405020304" pitchFamily="18" charset="0"/>
                  </a:rPr>
                  <a:t> be the </a:t>
                </a:r>
                <a14:m>
                  <m:oMath xmlns:m="http://schemas.openxmlformats.org/officeDocument/2006/math">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𝑐</m:t>
                    </m:r>
                  </m:oMath>
                </a14:m>
                <a:r>
                  <a:rPr lang="en-US" altLang="ko-KR" sz="1800">
                    <a:effectLst/>
                    <a:latin typeface="Georgia" panose="02040502050405020303" pitchFamily="18" charset="0"/>
                    <a:ea typeface="맑은 고딕" panose="020B0503020000020004" pitchFamily="50" charset="-127"/>
                    <a:cs typeface="Times New Roman" panose="02020603050405020304" pitchFamily="18" charset="0"/>
                  </a:rPr>
                  <a:t>-th type of linking probability</a:t>
                </a:r>
                <a:endParaRPr lang="ko-KR" altLang="en-US"/>
              </a:p>
            </p:txBody>
          </p:sp>
        </mc:Choice>
        <mc:Fallback>
          <p:sp>
            <p:nvSpPr>
              <p:cNvPr id="11" name="TextBox 10">
                <a:extLst>
                  <a:ext uri="{FF2B5EF4-FFF2-40B4-BE49-F238E27FC236}">
                    <a16:creationId xmlns:a16="http://schemas.microsoft.com/office/drawing/2014/main" id="{4E796F48-098E-4198-9BFD-D2F0F8EC5F1D}"/>
                  </a:ext>
                </a:extLst>
              </p:cNvPr>
              <p:cNvSpPr txBox="1">
                <a:spLocks noRot="1" noChangeAspect="1" noMove="1" noResize="1" noEditPoints="1" noAdjustHandles="1" noChangeArrowheads="1" noChangeShapeType="1" noTextEdit="1"/>
              </p:cNvSpPr>
              <p:nvPr/>
            </p:nvSpPr>
            <p:spPr>
              <a:xfrm>
                <a:off x="395536" y="3290138"/>
                <a:ext cx="7632848" cy="467116"/>
              </a:xfrm>
              <a:prstGeom prst="rect">
                <a:avLst/>
              </a:prstGeom>
              <a:blipFill>
                <a:blip r:embed="rId4"/>
                <a:stretch>
                  <a:fillRect l="-719" b="-11842"/>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65B3650B-EB16-4B5C-A92D-2B0A149F70B0}"/>
                  </a:ext>
                </a:extLst>
              </p:cNvPr>
              <p:cNvSpPr txBox="1"/>
              <p:nvPr/>
            </p:nvSpPr>
            <p:spPr>
              <a:xfrm>
                <a:off x="387756" y="4011910"/>
                <a:ext cx="4588328" cy="438325"/>
              </a:xfrm>
              <a:prstGeom prst="rect">
                <a:avLst/>
              </a:prstGeom>
              <a:noFill/>
            </p:spPr>
            <p:txBody>
              <a:bodyPr wrap="square">
                <a:spAutoFit/>
              </a:bodyPr>
              <a:lstStyle/>
              <a:p>
                <a14:m>
                  <m:oMath xmlns:m="http://schemas.openxmlformats.org/officeDocument/2006/math">
                    <m:sSubSup>
                      <m:sSubSupPr>
                        <m:ctrlPr>
                          <a:rPr lang="ko-KR" altLang="ko-KR" i="1">
                            <a:effectLst/>
                            <a:latin typeface="Cambria Math" panose="02040503050406030204" pitchFamily="18" charset="0"/>
                            <a:ea typeface="Cambria Math" panose="02040503050406030204" pitchFamily="18" charset="0"/>
                          </a:rPr>
                        </m:ctrlPr>
                      </m:sSubSupPr>
                      <m:e>
                        <m:acc>
                          <m:accPr>
                            <m:chr m:val="ˆ"/>
                            <m:ctrlPr>
                              <a:rPr lang="ko-KR" altLang="ko-KR" i="1">
                                <a:effectLst/>
                                <a:latin typeface="Cambria Math" panose="02040503050406030204" pitchFamily="18" charset="0"/>
                                <a:ea typeface="Cambria Math" panose="02040503050406030204" pitchFamily="18" charset="0"/>
                              </a:rPr>
                            </m:ctrlPr>
                          </m:accPr>
                          <m:e>
                            <m:r>
                              <a:rPr lang="en-US" altLang="ko-KR" sz="1800" b="1" i="1">
                                <a:effectLst/>
                                <a:latin typeface="Cambria Math" panose="02040503050406030204" pitchFamily="18" charset="0"/>
                                <a:ea typeface="맑은 고딕" panose="020B0503020000020004" pitchFamily="50" charset="-127"/>
                                <a:cs typeface="Times New Roman" panose="02020603050405020304" pitchFamily="18" charset="0"/>
                              </a:rPr>
                              <m:t>𝐀</m:t>
                            </m:r>
                          </m:e>
                        </m:acc>
                      </m:e>
                      <m:sub>
                        <m:r>
                          <m:rPr>
                            <m:sty m:val="p"/>
                          </m:rP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act</m:t>
                        </m:r>
                      </m:sub>
                      <m:sup>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𝑐</m:t>
                        </m:r>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m:t>
                        </m:r>
                      </m:sup>
                    </m:sSubSup>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m:t>
                    </m:r>
                  </m:oMath>
                </a14:m>
                <a:r>
                  <a:rPr lang="en-US" altLang="ko-KR" sz="1800">
                    <a:effectLst/>
                    <a:latin typeface="Georgia" panose="02040502050405020303" pitchFamily="18" charset="0"/>
                    <a:ea typeface="맑은 고딕" panose="020B0503020000020004" pitchFamily="50" charset="-127"/>
                    <a:cs typeface="Times New Roman" panose="02020603050405020304" pitchFamily="18" charset="0"/>
                  </a:rPr>
                  <a:t> </a:t>
                </a:r>
                <a14:m>
                  <m:oMath xmlns:m="http://schemas.openxmlformats.org/officeDocument/2006/math">
                    <m:sSubSup>
                      <m:sSubSupPr>
                        <m:ctrlPr>
                          <a:rPr lang="ko-KR" altLang="ko-KR" i="1">
                            <a:effectLst/>
                            <a:latin typeface="Cambria Math" panose="02040503050406030204" pitchFamily="18" charset="0"/>
                            <a:ea typeface="Cambria Math" panose="02040503050406030204" pitchFamily="18" charset="0"/>
                          </a:rPr>
                        </m:ctrlPr>
                      </m:sSubSupPr>
                      <m:e>
                        <m:r>
                          <a:rPr lang="en-US" altLang="ko-KR" sz="1800" b="1" i="1">
                            <a:effectLst/>
                            <a:latin typeface="Cambria Math" panose="02040503050406030204" pitchFamily="18" charset="0"/>
                            <a:ea typeface="맑은 고딕" panose="020B0503020000020004" pitchFamily="50" charset="-127"/>
                            <a:cs typeface="Times New Roman" panose="02020603050405020304" pitchFamily="18" charset="0"/>
                          </a:rPr>
                          <m:t>𝐃</m:t>
                        </m:r>
                      </m:e>
                      <m:sub>
                        <m:r>
                          <m:rPr>
                            <m:sty m:val="p"/>
                          </m:rP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act</m:t>
                        </m:r>
                      </m:sub>
                      <m:sup>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𝑐</m:t>
                        </m:r>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m:t>
                        </m:r>
                      </m:sup>
                    </m:sSubSup>
                    <m:sSup>
                      <m:sSupPr>
                        <m:ctrlPr>
                          <a:rPr lang="ko-KR" altLang="ko-KR" i="1">
                            <a:effectLst/>
                            <a:latin typeface="Cambria Math" panose="02040503050406030204" pitchFamily="18" charset="0"/>
                            <a:ea typeface="Cambria Math" panose="02040503050406030204" pitchFamily="18" charset="0"/>
                          </a:rPr>
                        </m:ctrlPr>
                      </m:sSupPr>
                      <m:e>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 </m:t>
                        </m:r>
                      </m:e>
                      <m:sup>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1</m:t>
                        </m:r>
                      </m:sup>
                    </m:sSup>
                    <m:sSubSup>
                      <m:sSubSupPr>
                        <m:ctrlPr>
                          <a:rPr lang="ko-KR" altLang="ko-KR" i="1">
                            <a:effectLst/>
                            <a:latin typeface="Cambria Math" panose="02040503050406030204" pitchFamily="18" charset="0"/>
                            <a:ea typeface="Cambria Math" panose="02040503050406030204" pitchFamily="18" charset="0"/>
                          </a:rPr>
                        </m:ctrlPr>
                      </m:sSubSupPr>
                      <m:e>
                        <m:r>
                          <a:rPr lang="en-US" altLang="ko-KR" sz="1800" b="1" i="1">
                            <a:effectLst/>
                            <a:latin typeface="Cambria Math" panose="02040503050406030204" pitchFamily="18" charset="0"/>
                            <a:ea typeface="맑은 고딕" panose="020B0503020000020004" pitchFamily="50" charset="-127"/>
                            <a:cs typeface="Times New Roman" panose="02020603050405020304" pitchFamily="18" charset="0"/>
                          </a:rPr>
                          <m:t>𝐀</m:t>
                        </m:r>
                      </m:e>
                      <m:sub>
                        <m:r>
                          <m:rPr>
                            <m:sty m:val="p"/>
                          </m:rP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act</m:t>
                        </m:r>
                      </m:sub>
                      <m:sup>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𝑐</m:t>
                        </m:r>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m:t>
                        </m:r>
                      </m:sup>
                    </m:sSubSup>
                  </m:oMath>
                </a14:m>
                <a:endParaRPr lang="ko-KR" altLang="en-US"/>
              </a:p>
            </p:txBody>
          </p:sp>
        </mc:Choice>
        <mc:Fallback>
          <p:sp>
            <p:nvSpPr>
              <p:cNvPr id="13" name="TextBox 12">
                <a:extLst>
                  <a:ext uri="{FF2B5EF4-FFF2-40B4-BE49-F238E27FC236}">
                    <a16:creationId xmlns:a16="http://schemas.microsoft.com/office/drawing/2014/main" id="{65B3650B-EB16-4B5C-A92D-2B0A149F70B0}"/>
                  </a:ext>
                </a:extLst>
              </p:cNvPr>
              <p:cNvSpPr txBox="1">
                <a:spLocks noRot="1" noChangeAspect="1" noMove="1" noResize="1" noEditPoints="1" noAdjustHandles="1" noChangeArrowheads="1" noChangeShapeType="1" noTextEdit="1"/>
              </p:cNvSpPr>
              <p:nvPr/>
            </p:nvSpPr>
            <p:spPr>
              <a:xfrm>
                <a:off x="387756" y="4011910"/>
                <a:ext cx="4588328" cy="438325"/>
              </a:xfrm>
              <a:prstGeom prst="rect">
                <a:avLst/>
              </a:prstGeom>
              <a:blipFill>
                <a:blip r:embed="rId5"/>
                <a:stretch>
                  <a:fillRect b="-2778"/>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317572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0C7FB217-D466-44E7-98BD-9B9F31719C1B}"/>
              </a:ext>
            </a:extLst>
          </p:cNvPr>
          <p:cNvPicPr>
            <a:picLocks noChangeAspect="1"/>
          </p:cNvPicPr>
          <p:nvPr/>
        </p:nvPicPr>
        <p:blipFill>
          <a:blip r:embed="rId3"/>
          <a:stretch>
            <a:fillRect/>
          </a:stretch>
        </p:blipFill>
        <p:spPr>
          <a:xfrm>
            <a:off x="1907704" y="308699"/>
            <a:ext cx="5002920" cy="4526102"/>
          </a:xfrm>
          <a:prstGeom prst="rect">
            <a:avLst/>
          </a:prstGeom>
        </p:spPr>
      </p:pic>
    </p:spTree>
    <p:extLst>
      <p:ext uri="{BB962C8B-B14F-4D97-AF65-F5344CB8AC3E}">
        <p14:creationId xmlns:p14="http://schemas.microsoft.com/office/powerpoint/2010/main" val="1944238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BD69DF-39FB-4842-9EED-EBA062DAC547}"/>
              </a:ext>
            </a:extLst>
          </p:cNvPr>
          <p:cNvSpPr txBox="1"/>
          <p:nvPr/>
        </p:nvSpPr>
        <p:spPr>
          <a:xfrm>
            <a:off x="2843808" y="2067694"/>
            <a:ext cx="3888432" cy="369332"/>
          </a:xfrm>
          <a:prstGeom prst="rect">
            <a:avLst/>
          </a:prstGeom>
          <a:noFill/>
        </p:spPr>
        <p:txBody>
          <a:bodyPr wrap="square">
            <a:spAutoFit/>
          </a:bodyPr>
          <a:lstStyle/>
          <a:p>
            <a:r>
              <a:rPr lang="en-US" altLang="ko-KR"/>
              <a:t>Structural Links(S-links)</a:t>
            </a:r>
            <a:endParaRPr lang="ko-KR" altLang="en-US"/>
          </a:p>
        </p:txBody>
      </p:sp>
    </p:spTree>
    <p:extLst>
      <p:ext uri="{BB962C8B-B14F-4D97-AF65-F5344CB8AC3E}">
        <p14:creationId xmlns:p14="http://schemas.microsoft.com/office/powerpoint/2010/main" val="3554463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E4BC8B8-140E-410A-9133-7C532A7B4367}"/>
              </a:ext>
            </a:extLst>
          </p:cNvPr>
          <p:cNvPicPr>
            <a:picLocks noChangeAspect="1"/>
          </p:cNvPicPr>
          <p:nvPr/>
        </p:nvPicPr>
        <p:blipFill>
          <a:blip r:embed="rId3"/>
          <a:stretch>
            <a:fillRect/>
          </a:stretch>
        </p:blipFill>
        <p:spPr>
          <a:xfrm>
            <a:off x="1835696" y="513239"/>
            <a:ext cx="4988072" cy="4117021"/>
          </a:xfrm>
          <a:prstGeom prst="rect">
            <a:avLst/>
          </a:prstGeom>
        </p:spPr>
      </p:pic>
      <p:sp>
        <p:nvSpPr>
          <p:cNvPr id="9" name="TextBox 8">
            <a:extLst>
              <a:ext uri="{FF2B5EF4-FFF2-40B4-BE49-F238E27FC236}">
                <a16:creationId xmlns:a16="http://schemas.microsoft.com/office/drawing/2014/main" id="{4EAED0AC-F8D0-47EE-8300-D0E7B55E6152}"/>
              </a:ext>
            </a:extLst>
          </p:cNvPr>
          <p:cNvSpPr txBox="1"/>
          <p:nvPr/>
        </p:nvSpPr>
        <p:spPr>
          <a:xfrm>
            <a:off x="251520" y="168075"/>
            <a:ext cx="4588328" cy="369332"/>
          </a:xfrm>
          <a:prstGeom prst="rect">
            <a:avLst/>
          </a:prstGeom>
          <a:noFill/>
        </p:spPr>
        <p:txBody>
          <a:bodyPr wrap="square">
            <a:spAutoFit/>
          </a:bodyPr>
          <a:lstStyle/>
          <a:p>
            <a:r>
              <a:rPr lang="en-US" altLang="ko-KR"/>
              <a:t>An example of the skeleton graph</a:t>
            </a:r>
            <a:endParaRPr lang="ko-KR" altLang="en-US"/>
          </a:p>
        </p:txBody>
      </p:sp>
    </p:spTree>
    <p:extLst>
      <p:ext uri="{BB962C8B-B14F-4D97-AF65-F5344CB8AC3E}">
        <p14:creationId xmlns:p14="http://schemas.microsoft.com/office/powerpoint/2010/main" val="327732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A8951FD7-F95D-40B5-B913-DB590F5F7015}"/>
              </a:ext>
            </a:extLst>
          </p:cNvPr>
          <p:cNvPicPr>
            <a:picLocks noChangeAspect="1"/>
          </p:cNvPicPr>
          <p:nvPr/>
        </p:nvPicPr>
        <p:blipFill>
          <a:blip r:embed="rId3"/>
          <a:stretch>
            <a:fillRect/>
          </a:stretch>
        </p:blipFill>
        <p:spPr>
          <a:xfrm>
            <a:off x="1661706" y="1642933"/>
            <a:ext cx="5820587" cy="1857634"/>
          </a:xfrm>
          <a:prstGeom prst="rect">
            <a:avLst/>
          </a:prstGeom>
        </p:spPr>
      </p:pic>
      <p:sp>
        <p:nvSpPr>
          <p:cNvPr id="7" name="TextBox 6">
            <a:extLst>
              <a:ext uri="{FF2B5EF4-FFF2-40B4-BE49-F238E27FC236}">
                <a16:creationId xmlns:a16="http://schemas.microsoft.com/office/drawing/2014/main" id="{C1947661-F71D-4365-B2FF-867B1A8B74A4}"/>
              </a:ext>
            </a:extLst>
          </p:cNvPr>
          <p:cNvSpPr txBox="1"/>
          <p:nvPr/>
        </p:nvSpPr>
        <p:spPr>
          <a:xfrm>
            <a:off x="107504" y="627534"/>
            <a:ext cx="8064896" cy="369332"/>
          </a:xfrm>
          <a:prstGeom prst="rect">
            <a:avLst/>
          </a:prstGeom>
          <a:noFill/>
        </p:spPr>
        <p:txBody>
          <a:bodyPr wrap="square">
            <a:spAutoFit/>
          </a:bodyPr>
          <a:lstStyle/>
          <a:p>
            <a:r>
              <a:rPr lang="en-US" altLang="ko-KR"/>
              <a:t>With the L-order polynomial, we define the structural graph convolution (SGC)</a:t>
            </a:r>
            <a:endParaRPr lang="ko-KR" altLang="en-US"/>
          </a:p>
        </p:txBody>
      </p:sp>
    </p:spTree>
    <p:extLst>
      <p:ext uri="{BB962C8B-B14F-4D97-AF65-F5344CB8AC3E}">
        <p14:creationId xmlns:p14="http://schemas.microsoft.com/office/powerpoint/2010/main" val="3757695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BD69DF-39FB-4842-9EED-EBA062DAC547}"/>
              </a:ext>
            </a:extLst>
          </p:cNvPr>
          <p:cNvSpPr txBox="1"/>
          <p:nvPr/>
        </p:nvSpPr>
        <p:spPr>
          <a:xfrm>
            <a:off x="2051720" y="2202418"/>
            <a:ext cx="6264696" cy="369332"/>
          </a:xfrm>
          <a:prstGeom prst="rect">
            <a:avLst/>
          </a:prstGeom>
          <a:noFill/>
        </p:spPr>
        <p:txBody>
          <a:bodyPr wrap="square">
            <a:spAutoFit/>
          </a:bodyPr>
          <a:lstStyle/>
          <a:p>
            <a:r>
              <a:rPr lang="en-US" altLang="ko-KR"/>
              <a:t>Actional-Structural Graph Convolution Block </a:t>
            </a:r>
            <a:endParaRPr lang="ko-KR" altLang="en-US"/>
          </a:p>
        </p:txBody>
      </p:sp>
    </p:spTree>
    <p:extLst>
      <p:ext uri="{BB962C8B-B14F-4D97-AF65-F5344CB8AC3E}">
        <p14:creationId xmlns:p14="http://schemas.microsoft.com/office/powerpoint/2010/main" val="1829279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BEE735CC-F305-4FCA-A714-FD4A3D218BED}"/>
              </a:ext>
            </a:extLst>
          </p:cNvPr>
          <p:cNvPicPr>
            <a:picLocks noChangeAspect="1"/>
          </p:cNvPicPr>
          <p:nvPr/>
        </p:nvPicPr>
        <p:blipFill>
          <a:blip r:embed="rId2"/>
          <a:stretch>
            <a:fillRect/>
          </a:stretch>
        </p:blipFill>
        <p:spPr>
          <a:xfrm>
            <a:off x="2180891" y="2085907"/>
            <a:ext cx="4782217" cy="971686"/>
          </a:xfrm>
          <a:prstGeom prst="rect">
            <a:avLst/>
          </a:prstGeom>
        </p:spPr>
      </p:pic>
    </p:spTree>
    <p:extLst>
      <p:ext uri="{BB962C8B-B14F-4D97-AF65-F5344CB8AC3E}">
        <p14:creationId xmlns:p14="http://schemas.microsoft.com/office/powerpoint/2010/main" val="2670424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A7242E87-7F10-4EC1-B889-D6FCA7297378}"/>
              </a:ext>
            </a:extLst>
          </p:cNvPr>
          <p:cNvPicPr>
            <a:picLocks noChangeAspect="1"/>
          </p:cNvPicPr>
          <p:nvPr/>
        </p:nvPicPr>
        <p:blipFill>
          <a:blip r:embed="rId2"/>
          <a:stretch>
            <a:fillRect/>
          </a:stretch>
        </p:blipFill>
        <p:spPr>
          <a:xfrm>
            <a:off x="1437837" y="904642"/>
            <a:ext cx="6268325" cy="3334215"/>
          </a:xfrm>
          <a:prstGeom prst="rect">
            <a:avLst/>
          </a:prstGeom>
        </p:spPr>
      </p:pic>
    </p:spTree>
    <p:extLst>
      <p:ext uri="{BB962C8B-B14F-4D97-AF65-F5344CB8AC3E}">
        <p14:creationId xmlns:p14="http://schemas.microsoft.com/office/powerpoint/2010/main" val="1869740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059BE309-CFBD-4609-BED1-47F471D11E57}"/>
              </a:ext>
            </a:extLst>
          </p:cNvPr>
          <p:cNvPicPr>
            <a:picLocks noChangeAspect="1"/>
          </p:cNvPicPr>
          <p:nvPr/>
        </p:nvPicPr>
        <p:blipFill>
          <a:blip r:embed="rId2"/>
          <a:stretch>
            <a:fillRect/>
          </a:stretch>
        </p:blipFill>
        <p:spPr>
          <a:xfrm>
            <a:off x="1418785" y="1366669"/>
            <a:ext cx="6306430" cy="2410161"/>
          </a:xfrm>
          <a:prstGeom prst="rect">
            <a:avLst/>
          </a:prstGeom>
        </p:spPr>
      </p:pic>
    </p:spTree>
    <p:extLst>
      <p:ext uri="{BB962C8B-B14F-4D97-AF65-F5344CB8AC3E}">
        <p14:creationId xmlns:p14="http://schemas.microsoft.com/office/powerpoint/2010/main" val="4137595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BFC845-AAF7-4591-A2D9-D229F5FC8531}"/>
              </a:ext>
            </a:extLst>
          </p:cNvPr>
          <p:cNvSpPr txBox="1"/>
          <p:nvPr/>
        </p:nvSpPr>
        <p:spPr>
          <a:xfrm>
            <a:off x="3203848" y="2229385"/>
            <a:ext cx="4588328" cy="369332"/>
          </a:xfrm>
          <a:prstGeom prst="rect">
            <a:avLst/>
          </a:prstGeom>
          <a:noFill/>
        </p:spPr>
        <p:txBody>
          <a:bodyPr wrap="square">
            <a:spAutoFit/>
          </a:bodyPr>
          <a:lstStyle/>
          <a:p>
            <a:r>
              <a:rPr lang="en-US" altLang="ko-KR"/>
              <a:t>Multitasking of AS-GCN</a:t>
            </a:r>
            <a:endParaRPr lang="ko-KR" altLang="en-US"/>
          </a:p>
        </p:txBody>
      </p:sp>
    </p:spTree>
    <p:extLst>
      <p:ext uri="{BB962C8B-B14F-4D97-AF65-F5344CB8AC3E}">
        <p14:creationId xmlns:p14="http://schemas.microsoft.com/office/powerpoint/2010/main" val="2495115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2068FCD-6574-4916-A0B6-6CC12DB0AE0E}"/>
              </a:ext>
            </a:extLst>
          </p:cNvPr>
          <p:cNvSpPr txBox="1"/>
          <p:nvPr/>
        </p:nvSpPr>
        <p:spPr>
          <a:xfrm>
            <a:off x="179512" y="483518"/>
            <a:ext cx="4588328" cy="369332"/>
          </a:xfrm>
          <a:prstGeom prst="rect">
            <a:avLst/>
          </a:prstGeom>
          <a:noFill/>
        </p:spPr>
        <p:txBody>
          <a:bodyPr wrap="square">
            <a:spAutoFit/>
          </a:bodyPr>
          <a:lstStyle/>
          <a:p>
            <a:r>
              <a:rPr lang="en-US" altLang="ko-KR"/>
              <a:t>Action recognition head</a:t>
            </a:r>
            <a:endParaRPr lang="ko-KR" altLang="en-US"/>
          </a:p>
        </p:txBody>
      </p:sp>
      <p:pic>
        <p:nvPicPr>
          <p:cNvPr id="6" name="그림 5">
            <a:extLst>
              <a:ext uri="{FF2B5EF4-FFF2-40B4-BE49-F238E27FC236}">
                <a16:creationId xmlns:a16="http://schemas.microsoft.com/office/drawing/2014/main" id="{9599D2CE-6C43-45BF-B426-0885DCF95788}"/>
              </a:ext>
            </a:extLst>
          </p:cNvPr>
          <p:cNvPicPr>
            <a:picLocks noChangeAspect="1"/>
          </p:cNvPicPr>
          <p:nvPr/>
        </p:nvPicPr>
        <p:blipFill>
          <a:blip r:embed="rId2"/>
          <a:stretch>
            <a:fillRect/>
          </a:stretch>
        </p:blipFill>
        <p:spPr>
          <a:xfrm>
            <a:off x="3247840" y="1707654"/>
            <a:ext cx="2648320" cy="657317"/>
          </a:xfrm>
          <a:prstGeom prst="rect">
            <a:avLst/>
          </a:prstGeom>
        </p:spPr>
      </p:pic>
      <p:pic>
        <p:nvPicPr>
          <p:cNvPr id="8" name="그림 7">
            <a:extLst>
              <a:ext uri="{FF2B5EF4-FFF2-40B4-BE49-F238E27FC236}">
                <a16:creationId xmlns:a16="http://schemas.microsoft.com/office/drawing/2014/main" id="{C47BD0A3-A93B-434D-90C5-D85BB808F899}"/>
              </a:ext>
            </a:extLst>
          </p:cNvPr>
          <p:cNvPicPr>
            <a:picLocks noChangeAspect="1"/>
          </p:cNvPicPr>
          <p:nvPr/>
        </p:nvPicPr>
        <p:blipFill>
          <a:blip r:embed="rId3"/>
          <a:stretch>
            <a:fillRect/>
          </a:stretch>
        </p:blipFill>
        <p:spPr>
          <a:xfrm>
            <a:off x="2147549" y="3435846"/>
            <a:ext cx="4848902" cy="304843"/>
          </a:xfrm>
          <a:prstGeom prst="rect">
            <a:avLst/>
          </a:prstGeom>
        </p:spPr>
      </p:pic>
    </p:spTree>
    <p:extLst>
      <p:ext uri="{BB962C8B-B14F-4D97-AF65-F5344CB8AC3E}">
        <p14:creationId xmlns:p14="http://schemas.microsoft.com/office/powerpoint/2010/main" val="1651749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2068FCD-6574-4916-A0B6-6CC12DB0AE0E}"/>
              </a:ext>
            </a:extLst>
          </p:cNvPr>
          <p:cNvSpPr txBox="1"/>
          <p:nvPr/>
        </p:nvSpPr>
        <p:spPr>
          <a:xfrm>
            <a:off x="179512" y="483518"/>
            <a:ext cx="4588328" cy="369332"/>
          </a:xfrm>
          <a:prstGeom prst="rect">
            <a:avLst/>
          </a:prstGeom>
          <a:noFill/>
        </p:spPr>
        <p:txBody>
          <a:bodyPr wrap="square">
            <a:spAutoFit/>
          </a:bodyPr>
          <a:lstStyle/>
          <a:p>
            <a:r>
              <a:rPr lang="en-US" altLang="ko-KR"/>
              <a:t>Future pose prediction head</a:t>
            </a:r>
            <a:endParaRPr lang="ko-KR" altLang="en-US"/>
          </a:p>
        </p:txBody>
      </p:sp>
      <p:pic>
        <p:nvPicPr>
          <p:cNvPr id="3" name="그림 2">
            <a:extLst>
              <a:ext uri="{FF2B5EF4-FFF2-40B4-BE49-F238E27FC236}">
                <a16:creationId xmlns:a16="http://schemas.microsoft.com/office/drawing/2014/main" id="{E4AE2140-CFA3-4E9F-82A5-4F395CDAABBA}"/>
              </a:ext>
            </a:extLst>
          </p:cNvPr>
          <p:cNvPicPr>
            <a:picLocks noChangeAspect="1"/>
          </p:cNvPicPr>
          <p:nvPr/>
        </p:nvPicPr>
        <p:blipFill>
          <a:blip r:embed="rId2"/>
          <a:stretch>
            <a:fillRect/>
          </a:stretch>
        </p:blipFill>
        <p:spPr>
          <a:xfrm>
            <a:off x="1456890" y="1419622"/>
            <a:ext cx="6230219" cy="2086266"/>
          </a:xfrm>
          <a:prstGeom prst="rect">
            <a:avLst/>
          </a:prstGeom>
        </p:spPr>
      </p:pic>
      <p:pic>
        <p:nvPicPr>
          <p:cNvPr id="7" name="그림 6">
            <a:extLst>
              <a:ext uri="{FF2B5EF4-FFF2-40B4-BE49-F238E27FC236}">
                <a16:creationId xmlns:a16="http://schemas.microsoft.com/office/drawing/2014/main" id="{5111D997-4E97-4D0B-9962-B74AAAE75E74}"/>
              </a:ext>
            </a:extLst>
          </p:cNvPr>
          <p:cNvPicPr>
            <a:picLocks noChangeAspect="1"/>
          </p:cNvPicPr>
          <p:nvPr/>
        </p:nvPicPr>
        <p:blipFill>
          <a:blip r:embed="rId3"/>
          <a:stretch>
            <a:fillRect/>
          </a:stretch>
        </p:blipFill>
        <p:spPr>
          <a:xfrm>
            <a:off x="1723626" y="3867894"/>
            <a:ext cx="5696745" cy="1095528"/>
          </a:xfrm>
          <a:prstGeom prst="rect">
            <a:avLst/>
          </a:prstGeom>
        </p:spPr>
      </p:pic>
    </p:spTree>
    <p:extLst>
      <p:ext uri="{BB962C8B-B14F-4D97-AF65-F5344CB8AC3E}">
        <p14:creationId xmlns:p14="http://schemas.microsoft.com/office/powerpoint/2010/main" val="2894741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967A28A-BDD0-4C6A-B178-2955C216C045}"/>
              </a:ext>
            </a:extLst>
          </p:cNvPr>
          <p:cNvSpPr txBox="1"/>
          <p:nvPr/>
        </p:nvSpPr>
        <p:spPr>
          <a:xfrm>
            <a:off x="603893" y="987574"/>
            <a:ext cx="7776864" cy="523220"/>
          </a:xfrm>
          <a:prstGeom prst="rect">
            <a:avLst/>
          </a:prstGeom>
          <a:noFill/>
        </p:spPr>
        <p:txBody>
          <a:bodyPr wrap="square">
            <a:spAutoFit/>
          </a:bodyPr>
          <a:lstStyle/>
          <a:p>
            <a:r>
              <a:rPr lang="en-US" altLang="ko-KR" sz="1400"/>
              <a:t>1. propose the A-link inference module (AIM) to infer actional links which capture action-specific latent dependencies. </a:t>
            </a:r>
            <a:endParaRPr lang="ko-KR" altLang="en-US" sz="1400"/>
          </a:p>
        </p:txBody>
      </p:sp>
      <p:sp>
        <p:nvSpPr>
          <p:cNvPr id="11" name="TextBox 10">
            <a:extLst>
              <a:ext uri="{FF2B5EF4-FFF2-40B4-BE49-F238E27FC236}">
                <a16:creationId xmlns:a16="http://schemas.microsoft.com/office/drawing/2014/main" id="{5CD2D43B-60F9-40E2-906F-C197537DB0CD}"/>
              </a:ext>
            </a:extLst>
          </p:cNvPr>
          <p:cNvSpPr txBox="1"/>
          <p:nvPr/>
        </p:nvSpPr>
        <p:spPr>
          <a:xfrm>
            <a:off x="611560" y="2067694"/>
            <a:ext cx="7920880" cy="523220"/>
          </a:xfrm>
          <a:prstGeom prst="rect">
            <a:avLst/>
          </a:prstGeom>
          <a:noFill/>
        </p:spPr>
        <p:txBody>
          <a:bodyPr wrap="square">
            <a:spAutoFit/>
          </a:bodyPr>
          <a:lstStyle/>
          <a:p>
            <a:r>
              <a:rPr lang="en-US" altLang="ko-KR" sz="1400"/>
              <a:t>2. propose the actional-structural graph convolution network (AS-GCN) to extract useful spatial and temporal information </a:t>
            </a:r>
            <a:endParaRPr lang="ko-KR" altLang="en-US" sz="1400"/>
          </a:p>
        </p:txBody>
      </p:sp>
      <p:sp>
        <p:nvSpPr>
          <p:cNvPr id="13" name="TextBox 12">
            <a:extLst>
              <a:ext uri="{FF2B5EF4-FFF2-40B4-BE49-F238E27FC236}">
                <a16:creationId xmlns:a16="http://schemas.microsoft.com/office/drawing/2014/main" id="{99824836-7377-4234-80D8-3838BA7A494E}"/>
              </a:ext>
            </a:extLst>
          </p:cNvPr>
          <p:cNvSpPr txBox="1"/>
          <p:nvPr/>
        </p:nvSpPr>
        <p:spPr>
          <a:xfrm>
            <a:off x="611560" y="3003798"/>
            <a:ext cx="7841205" cy="307777"/>
          </a:xfrm>
          <a:prstGeom prst="rect">
            <a:avLst/>
          </a:prstGeom>
          <a:noFill/>
        </p:spPr>
        <p:txBody>
          <a:bodyPr wrap="square">
            <a:spAutoFit/>
          </a:bodyPr>
          <a:lstStyle/>
          <a:p>
            <a:r>
              <a:rPr lang="en-US" altLang="ko-KR" sz="1400"/>
              <a:t>3. introduce an additional future pose prediction head to predict future poses</a:t>
            </a:r>
            <a:endParaRPr lang="ko-KR" altLang="en-US" sz="1400"/>
          </a:p>
        </p:txBody>
      </p:sp>
      <p:sp>
        <p:nvSpPr>
          <p:cNvPr id="14" name="TextBox 13">
            <a:extLst>
              <a:ext uri="{FF2B5EF4-FFF2-40B4-BE49-F238E27FC236}">
                <a16:creationId xmlns:a16="http://schemas.microsoft.com/office/drawing/2014/main" id="{2C02D931-FBE2-4928-91C2-E0D9A04020FD}"/>
              </a:ext>
            </a:extLst>
          </p:cNvPr>
          <p:cNvSpPr txBox="1"/>
          <p:nvPr/>
        </p:nvSpPr>
        <p:spPr>
          <a:xfrm>
            <a:off x="611560" y="3694261"/>
            <a:ext cx="8064896" cy="307777"/>
          </a:xfrm>
          <a:prstGeom prst="rect">
            <a:avLst/>
          </a:prstGeom>
          <a:noFill/>
        </p:spPr>
        <p:txBody>
          <a:bodyPr wrap="square">
            <a:spAutoFit/>
          </a:bodyPr>
          <a:lstStyle/>
          <a:p>
            <a:r>
              <a:rPr lang="en-US" altLang="ko-KR" sz="1400"/>
              <a:t>4. The AS-GCN outperforms several state-of-the-art methods on two large-scale data sets</a:t>
            </a:r>
            <a:endParaRPr lang="ko-KR" altLang="en-US" sz="1400"/>
          </a:p>
        </p:txBody>
      </p:sp>
    </p:spTree>
    <p:extLst>
      <p:ext uri="{BB962C8B-B14F-4D97-AF65-F5344CB8AC3E}">
        <p14:creationId xmlns:p14="http://schemas.microsoft.com/office/powerpoint/2010/main" val="25977350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D3C995DF-A3D2-488D-9E0C-62F51725CBF6}"/>
              </a:ext>
            </a:extLst>
          </p:cNvPr>
          <p:cNvPicPr>
            <a:picLocks noChangeAspect="1"/>
          </p:cNvPicPr>
          <p:nvPr/>
        </p:nvPicPr>
        <p:blipFill>
          <a:blip r:embed="rId2"/>
          <a:stretch>
            <a:fillRect/>
          </a:stretch>
        </p:blipFill>
        <p:spPr>
          <a:xfrm>
            <a:off x="1763688" y="411510"/>
            <a:ext cx="5251456" cy="4473171"/>
          </a:xfrm>
          <a:prstGeom prst="rect">
            <a:avLst/>
          </a:prstGeom>
        </p:spPr>
      </p:pic>
    </p:spTree>
    <p:extLst>
      <p:ext uri="{BB962C8B-B14F-4D97-AF65-F5344CB8AC3E}">
        <p14:creationId xmlns:p14="http://schemas.microsoft.com/office/powerpoint/2010/main" val="1597706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907B0A13-25FA-40A2-BA82-ECC4EE5FD233}"/>
              </a:ext>
            </a:extLst>
          </p:cNvPr>
          <p:cNvPicPr>
            <a:picLocks noChangeAspect="1"/>
          </p:cNvPicPr>
          <p:nvPr/>
        </p:nvPicPr>
        <p:blipFill>
          <a:blip r:embed="rId2"/>
          <a:stretch>
            <a:fillRect/>
          </a:stretch>
        </p:blipFill>
        <p:spPr>
          <a:xfrm>
            <a:off x="1423548" y="1090406"/>
            <a:ext cx="6296904" cy="2962688"/>
          </a:xfrm>
          <a:prstGeom prst="rect">
            <a:avLst/>
          </a:prstGeom>
        </p:spPr>
      </p:pic>
    </p:spTree>
    <p:extLst>
      <p:ext uri="{BB962C8B-B14F-4D97-AF65-F5344CB8AC3E}">
        <p14:creationId xmlns:p14="http://schemas.microsoft.com/office/powerpoint/2010/main" val="6728729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EC0347EA-0F32-44A6-AFB7-A060156F705F}"/>
              </a:ext>
            </a:extLst>
          </p:cNvPr>
          <p:cNvPicPr>
            <a:picLocks noChangeAspect="1"/>
          </p:cNvPicPr>
          <p:nvPr/>
        </p:nvPicPr>
        <p:blipFill>
          <a:blip r:embed="rId2"/>
          <a:stretch>
            <a:fillRect/>
          </a:stretch>
        </p:blipFill>
        <p:spPr>
          <a:xfrm>
            <a:off x="1567832" y="0"/>
            <a:ext cx="6008336" cy="5143500"/>
          </a:xfrm>
          <a:prstGeom prst="rect">
            <a:avLst/>
          </a:prstGeom>
        </p:spPr>
      </p:pic>
    </p:spTree>
    <p:extLst>
      <p:ext uri="{BB962C8B-B14F-4D97-AF65-F5344CB8AC3E}">
        <p14:creationId xmlns:p14="http://schemas.microsoft.com/office/powerpoint/2010/main" val="30038269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50B9CDB2-7924-4097-B9FE-DF7422BA8FE6}"/>
              </a:ext>
            </a:extLst>
          </p:cNvPr>
          <p:cNvPicPr>
            <a:picLocks noChangeAspect="1"/>
          </p:cNvPicPr>
          <p:nvPr/>
        </p:nvPicPr>
        <p:blipFill>
          <a:blip r:embed="rId2"/>
          <a:stretch>
            <a:fillRect/>
          </a:stretch>
        </p:blipFill>
        <p:spPr>
          <a:xfrm>
            <a:off x="2362374" y="0"/>
            <a:ext cx="4419252" cy="5143500"/>
          </a:xfrm>
          <a:prstGeom prst="rect">
            <a:avLst/>
          </a:prstGeom>
        </p:spPr>
      </p:pic>
    </p:spTree>
    <p:extLst>
      <p:ext uri="{BB962C8B-B14F-4D97-AF65-F5344CB8AC3E}">
        <p14:creationId xmlns:p14="http://schemas.microsoft.com/office/powerpoint/2010/main" val="2090723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직사각형 11">
            <a:extLst>
              <a:ext uri="{FF2B5EF4-FFF2-40B4-BE49-F238E27FC236}">
                <a16:creationId xmlns:a16="http://schemas.microsoft.com/office/drawing/2014/main" id="{A15E56A8-9212-448A-A0B7-BA74F8655B5E}"/>
              </a:ext>
            </a:extLst>
          </p:cNvPr>
          <p:cNvSpPr/>
          <p:nvPr/>
        </p:nvSpPr>
        <p:spPr>
          <a:xfrm>
            <a:off x="4067944" y="2283718"/>
            <a:ext cx="1401346" cy="369332"/>
          </a:xfrm>
          <a:prstGeom prst="rect">
            <a:avLst/>
          </a:prstGeom>
        </p:spPr>
        <p:txBody>
          <a:bodyPr wrap="none">
            <a:spAutoFit/>
          </a:bodyPr>
          <a:lstStyle/>
          <a:p>
            <a:r>
              <a:rPr lang="ko-KR" altLang="en-US">
                <a:latin typeface="Georgia" panose="02040502050405020303" pitchFamily="18" charset="0"/>
                <a:ea typeface="맑은 고딕" panose="020B0503020000020004" pitchFamily="50" charset="-127"/>
                <a:cs typeface="Times New Roman" panose="02020603050405020304" pitchFamily="18" charset="0"/>
              </a:rPr>
              <a:t>감사합니다</a:t>
            </a:r>
            <a:r>
              <a:rPr lang="en-US" altLang="ko-KR" dirty="0">
                <a:latin typeface="Georgia" panose="02040502050405020303" pitchFamily="18" charset="0"/>
                <a:ea typeface="맑은 고딕" panose="020B0503020000020004" pitchFamily="50" charset="-127"/>
                <a:cs typeface="Times New Roman" panose="02020603050405020304" pitchFamily="18" charset="0"/>
              </a:rPr>
              <a:t>.</a:t>
            </a:r>
          </a:p>
        </p:txBody>
      </p:sp>
    </p:spTree>
    <p:extLst>
      <p:ext uri="{BB962C8B-B14F-4D97-AF65-F5344CB8AC3E}">
        <p14:creationId xmlns:p14="http://schemas.microsoft.com/office/powerpoint/2010/main" val="3101234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DBA43FEC-9B5A-4FA1-A3A2-2311A7AB51C0}"/>
              </a:ext>
            </a:extLst>
          </p:cNvPr>
          <p:cNvPicPr>
            <a:picLocks noChangeAspect="1"/>
          </p:cNvPicPr>
          <p:nvPr/>
        </p:nvPicPr>
        <p:blipFill>
          <a:blip r:embed="rId3"/>
          <a:stretch>
            <a:fillRect/>
          </a:stretch>
        </p:blipFill>
        <p:spPr>
          <a:xfrm>
            <a:off x="323528" y="915566"/>
            <a:ext cx="8316416" cy="3249743"/>
          </a:xfrm>
          <a:prstGeom prst="rect">
            <a:avLst/>
          </a:prstGeom>
        </p:spPr>
      </p:pic>
    </p:spTree>
    <p:extLst>
      <p:ext uri="{BB962C8B-B14F-4D97-AF65-F5344CB8AC3E}">
        <p14:creationId xmlns:p14="http://schemas.microsoft.com/office/powerpoint/2010/main" val="1207390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C40A4E2-FFAC-40CE-A91F-457F6F5F1CE9}"/>
                  </a:ext>
                </a:extLst>
              </p:cNvPr>
              <p:cNvSpPr txBox="1"/>
              <p:nvPr/>
            </p:nvSpPr>
            <p:spPr>
              <a:xfrm>
                <a:off x="539552" y="771550"/>
                <a:ext cx="4588328" cy="369332"/>
              </a:xfrm>
              <a:prstGeom prst="rect">
                <a:avLst/>
              </a:prstGeom>
              <a:noFill/>
            </p:spPr>
            <p:txBody>
              <a:bodyPr wrap="square">
                <a:spAutoFit/>
              </a:bodyPr>
              <a:lstStyle/>
              <a:p>
                <a:r>
                  <a:rPr lang="en-US" altLang="ko-KR" sz="1800">
                    <a:effectLst/>
                    <a:latin typeface="Georgia" panose="02040502050405020303" pitchFamily="18" charset="0"/>
                    <a:ea typeface="맑은 고딕" panose="020B0503020000020004" pitchFamily="50" charset="-127"/>
                    <a:cs typeface="Times New Roman" panose="02020603050405020304" pitchFamily="18" charset="0"/>
                  </a:rPr>
                  <a:t>a skeleton graph as </a:t>
                </a:r>
                <a14:m>
                  <m:oMath xmlns:m="http://schemas.openxmlformats.org/officeDocument/2006/math">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𝒢</m:t>
                    </m:r>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𝑉</m:t>
                    </m:r>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𝐸</m:t>
                    </m:r>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m:t>
                    </m:r>
                  </m:oMath>
                </a14:m>
                <a:endParaRPr lang="ko-KR" altLang="en-US"/>
              </a:p>
            </p:txBody>
          </p:sp>
        </mc:Choice>
        <mc:Fallback>
          <p:sp>
            <p:nvSpPr>
              <p:cNvPr id="6" name="TextBox 5">
                <a:extLst>
                  <a:ext uri="{FF2B5EF4-FFF2-40B4-BE49-F238E27FC236}">
                    <a16:creationId xmlns:a16="http://schemas.microsoft.com/office/drawing/2014/main" id="{AC40A4E2-FFAC-40CE-A91F-457F6F5F1CE9}"/>
                  </a:ext>
                </a:extLst>
              </p:cNvPr>
              <p:cNvSpPr txBox="1">
                <a:spLocks noRot="1" noChangeAspect="1" noMove="1" noResize="1" noEditPoints="1" noAdjustHandles="1" noChangeArrowheads="1" noChangeShapeType="1" noTextEdit="1"/>
              </p:cNvSpPr>
              <p:nvPr/>
            </p:nvSpPr>
            <p:spPr>
              <a:xfrm>
                <a:off x="539552" y="771550"/>
                <a:ext cx="4588328" cy="369332"/>
              </a:xfrm>
              <a:prstGeom prst="rect">
                <a:avLst/>
              </a:prstGeom>
              <a:blipFill>
                <a:blip r:embed="rId3"/>
                <a:stretch>
                  <a:fillRect l="-1197" t="-10000" b="-26667"/>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1A7747A7-19D0-470C-B6B6-4660DEC0A367}"/>
                  </a:ext>
                </a:extLst>
              </p:cNvPr>
              <p:cNvSpPr txBox="1"/>
              <p:nvPr/>
            </p:nvSpPr>
            <p:spPr>
              <a:xfrm>
                <a:off x="544946" y="1707654"/>
                <a:ext cx="6907373" cy="369332"/>
              </a:xfrm>
              <a:prstGeom prst="rect">
                <a:avLst/>
              </a:prstGeom>
              <a:noFill/>
            </p:spPr>
            <p:txBody>
              <a:bodyPr wrap="square">
                <a:spAutoFit/>
              </a:bodyPr>
              <a:lstStyle/>
              <a:p>
                <a:r>
                  <a:rPr lang="en-US" altLang="ko-KR" sz="1800">
                    <a:effectLst/>
                    <a:latin typeface="Georgia" panose="02040502050405020303" pitchFamily="18" charset="0"/>
                    <a:ea typeface="맑은 고딕" panose="020B0503020000020004" pitchFamily="50" charset="-127"/>
                    <a:cs typeface="Times New Roman" panose="02020603050405020304" pitchFamily="18" charset="0"/>
                  </a:rPr>
                  <a:t>Let </a:t>
                </a:r>
                <a14:m>
                  <m:oMath xmlns:m="http://schemas.openxmlformats.org/officeDocument/2006/math">
                    <m:r>
                      <a:rPr lang="en-US" altLang="ko-KR" sz="1800" b="1" i="1">
                        <a:effectLst/>
                        <a:latin typeface="Cambria Math" panose="02040503050406030204" pitchFamily="18" charset="0"/>
                        <a:ea typeface="맑은 고딕" panose="020B0503020000020004" pitchFamily="50" charset="-127"/>
                        <a:cs typeface="Times New Roman" panose="02020603050405020304" pitchFamily="18" charset="0"/>
                      </a:rPr>
                      <m:t>𝐀</m:t>
                    </m:r>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∈{0,1</m:t>
                    </m:r>
                    <m:sSup>
                      <m:sSupPr>
                        <m:ctrlPr>
                          <a:rPr lang="ko-KR" altLang="ko-KR" i="1">
                            <a:effectLst/>
                            <a:latin typeface="Cambria Math" panose="02040503050406030204" pitchFamily="18" charset="0"/>
                            <a:ea typeface="Cambria Math" panose="02040503050406030204" pitchFamily="18" charset="0"/>
                          </a:rPr>
                        </m:ctrlPr>
                      </m:sSupPr>
                      <m:e>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m:t>
                        </m:r>
                      </m:e>
                      <m:sup>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𝑛</m:t>
                        </m:r>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𝑛</m:t>
                        </m:r>
                      </m:sup>
                    </m:sSup>
                  </m:oMath>
                </a14:m>
                <a:r>
                  <a:rPr lang="en-US" altLang="ko-KR" sz="1800">
                    <a:effectLst/>
                    <a:latin typeface="Georgia" panose="02040502050405020303" pitchFamily="18" charset="0"/>
                    <a:ea typeface="맑은 고딕" panose="020B0503020000020004" pitchFamily="50" charset="-127"/>
                    <a:cs typeface="Times New Roman" panose="02020603050405020304" pitchFamily="18" charset="0"/>
                  </a:rPr>
                  <a:t> be the adjacent matrix of the skeleton graph</a:t>
                </a:r>
                <a:endParaRPr lang="ko-KR" altLang="en-US"/>
              </a:p>
            </p:txBody>
          </p:sp>
        </mc:Choice>
        <mc:Fallback>
          <p:sp>
            <p:nvSpPr>
              <p:cNvPr id="8" name="TextBox 7">
                <a:extLst>
                  <a:ext uri="{FF2B5EF4-FFF2-40B4-BE49-F238E27FC236}">
                    <a16:creationId xmlns:a16="http://schemas.microsoft.com/office/drawing/2014/main" id="{1A7747A7-19D0-470C-B6B6-4660DEC0A367}"/>
                  </a:ext>
                </a:extLst>
              </p:cNvPr>
              <p:cNvSpPr txBox="1">
                <a:spLocks noRot="1" noChangeAspect="1" noMove="1" noResize="1" noEditPoints="1" noAdjustHandles="1" noChangeArrowheads="1" noChangeShapeType="1" noTextEdit="1"/>
              </p:cNvSpPr>
              <p:nvPr/>
            </p:nvSpPr>
            <p:spPr>
              <a:xfrm>
                <a:off x="544946" y="1707654"/>
                <a:ext cx="6907373" cy="369332"/>
              </a:xfrm>
              <a:prstGeom prst="rect">
                <a:avLst/>
              </a:prstGeom>
              <a:blipFill>
                <a:blip r:embed="rId4"/>
                <a:stretch>
                  <a:fillRect l="-706" t="-8197" b="-24590"/>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90ACA2F4-90D4-4BC1-A6AF-B8DDDD285393}"/>
                  </a:ext>
                </a:extLst>
              </p:cNvPr>
              <p:cNvSpPr txBox="1"/>
              <p:nvPr/>
            </p:nvSpPr>
            <p:spPr>
              <a:xfrm>
                <a:off x="521783" y="2571750"/>
                <a:ext cx="7560840" cy="391646"/>
              </a:xfrm>
              <a:prstGeom prst="rect">
                <a:avLst/>
              </a:prstGeom>
              <a:noFill/>
            </p:spPr>
            <p:txBody>
              <a:bodyPr wrap="square">
                <a:spAutoFit/>
              </a:bodyPr>
              <a:lstStyle/>
              <a:p>
                <a:r>
                  <a:rPr lang="en-US" altLang="ko-KR" sz="1800">
                    <a:effectLst/>
                    <a:latin typeface="Georgia" panose="02040502050405020303" pitchFamily="18" charset="0"/>
                    <a:ea typeface="맑은 고딕" panose="020B0503020000020004" pitchFamily="50" charset="-127"/>
                    <a:cs typeface="Times New Roman" panose="02020603050405020304" pitchFamily="18" charset="0"/>
                  </a:rPr>
                  <a:t>Let </a:t>
                </a:r>
                <a14:m>
                  <m:oMath xmlns:m="http://schemas.openxmlformats.org/officeDocument/2006/math">
                    <m:r>
                      <a:rPr lang="en-US" altLang="ko-KR" sz="1800" b="1" i="1">
                        <a:effectLst/>
                        <a:latin typeface="Cambria Math" panose="02040503050406030204" pitchFamily="18" charset="0"/>
                        <a:ea typeface="맑은 고딕" panose="020B0503020000020004" pitchFamily="50" charset="-127"/>
                        <a:cs typeface="Times New Roman" panose="02020603050405020304" pitchFamily="18" charset="0"/>
                      </a:rPr>
                      <m:t>𝐃</m:t>
                    </m:r>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m:t>
                    </m:r>
                    <m:sSup>
                      <m:sSupPr>
                        <m:ctrlPr>
                          <a:rPr lang="ko-KR" altLang="ko-KR" i="1">
                            <a:effectLst/>
                            <a:latin typeface="Cambria Math" panose="02040503050406030204" pitchFamily="18" charset="0"/>
                            <a:ea typeface="Cambria Math" panose="02040503050406030204" pitchFamily="18" charset="0"/>
                          </a:rPr>
                        </m:ctrlPr>
                      </m:sSupPr>
                      <m:e>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ℝ</m:t>
                        </m:r>
                      </m:e>
                      <m:sup>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𝑛</m:t>
                        </m:r>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𝑛</m:t>
                        </m:r>
                      </m:sup>
                    </m:sSup>
                  </m:oMath>
                </a14:m>
                <a:r>
                  <a:rPr lang="en-US" altLang="ko-KR" sz="1800">
                    <a:effectLst/>
                    <a:latin typeface="Georgia" panose="02040502050405020303" pitchFamily="18" charset="0"/>
                    <a:ea typeface="맑은 고딕" panose="020B0503020000020004" pitchFamily="50" charset="-127"/>
                    <a:cs typeface="Times New Roman" panose="02020603050405020304" pitchFamily="18" charset="0"/>
                  </a:rPr>
                  <a:t> be the diagonal degree matrix, where </a:t>
                </a:r>
                <a14:m>
                  <m:oMath xmlns:m="http://schemas.openxmlformats.org/officeDocument/2006/math">
                    <m:sSub>
                      <m:sSubPr>
                        <m:ctrlPr>
                          <a:rPr lang="ko-KR" altLang="ko-KR" i="1">
                            <a:effectLst/>
                            <a:latin typeface="Cambria Math" panose="02040503050406030204" pitchFamily="18" charset="0"/>
                            <a:ea typeface="Cambria Math" panose="02040503050406030204" pitchFamily="18" charset="0"/>
                          </a:rPr>
                        </m:ctrlPr>
                      </m:sSubPr>
                      <m:e>
                        <m:r>
                          <a:rPr lang="en-US" altLang="ko-KR" sz="1800" b="1" i="1">
                            <a:effectLst/>
                            <a:latin typeface="Cambria Math" panose="02040503050406030204" pitchFamily="18" charset="0"/>
                            <a:ea typeface="맑은 고딕" panose="020B0503020000020004" pitchFamily="50" charset="-127"/>
                            <a:cs typeface="Times New Roman" panose="02020603050405020304" pitchFamily="18" charset="0"/>
                          </a:rPr>
                          <m:t>𝐃</m:t>
                        </m:r>
                      </m:e>
                      <m:sub>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𝑖</m:t>
                        </m:r>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𝑖</m:t>
                        </m:r>
                      </m:sub>
                    </m:sSub>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i="1">
                            <a:effectLst/>
                            <a:latin typeface="Cambria Math" panose="02040503050406030204" pitchFamily="18" charset="0"/>
                            <a:ea typeface="Cambria Math" panose="02040503050406030204" pitchFamily="18" charset="0"/>
                          </a:rPr>
                        </m:ctrlPr>
                      </m:sSubPr>
                      <m:e>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m:t>
                        </m:r>
                      </m:e>
                      <m:sub>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𝑗</m:t>
                        </m:r>
                      </m:sub>
                    </m:sSub>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 </m:t>
                    </m:r>
                    <m:sSub>
                      <m:sSubPr>
                        <m:ctrlPr>
                          <a:rPr lang="ko-KR" altLang="ko-KR" i="1">
                            <a:effectLst/>
                            <a:latin typeface="Cambria Math" panose="02040503050406030204" pitchFamily="18" charset="0"/>
                            <a:ea typeface="Cambria Math" panose="02040503050406030204" pitchFamily="18" charset="0"/>
                          </a:rPr>
                        </m:ctrlPr>
                      </m:sSubPr>
                      <m:e>
                        <m:r>
                          <a:rPr lang="en-US" altLang="ko-KR" sz="1800" b="1" i="1">
                            <a:effectLst/>
                            <a:latin typeface="Cambria Math" panose="02040503050406030204" pitchFamily="18" charset="0"/>
                            <a:ea typeface="맑은 고딕" panose="020B0503020000020004" pitchFamily="50" charset="-127"/>
                            <a:cs typeface="Times New Roman" panose="02020603050405020304" pitchFamily="18" charset="0"/>
                          </a:rPr>
                          <m:t>𝐀</m:t>
                        </m:r>
                      </m:e>
                      <m:sub>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𝑖</m:t>
                        </m:r>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𝑗</m:t>
                        </m:r>
                      </m:sub>
                    </m:sSub>
                  </m:oMath>
                </a14:m>
                <a:r>
                  <a:rPr lang="en-US" altLang="ko-KR" sz="1800">
                    <a:effectLst/>
                    <a:latin typeface="Georgia" panose="02040502050405020303" pitchFamily="18" charset="0"/>
                    <a:ea typeface="맑은 고딕" panose="020B0503020000020004" pitchFamily="50" charset="-127"/>
                    <a:cs typeface="Times New Roman" panose="02020603050405020304" pitchFamily="18" charset="0"/>
                  </a:rPr>
                  <a:t>. </a:t>
                </a:r>
                <a:endParaRPr lang="ko-KR" altLang="en-US"/>
              </a:p>
            </p:txBody>
          </p:sp>
        </mc:Choice>
        <mc:Fallback>
          <p:sp>
            <p:nvSpPr>
              <p:cNvPr id="10" name="TextBox 9">
                <a:extLst>
                  <a:ext uri="{FF2B5EF4-FFF2-40B4-BE49-F238E27FC236}">
                    <a16:creationId xmlns:a16="http://schemas.microsoft.com/office/drawing/2014/main" id="{90ACA2F4-90D4-4BC1-A6AF-B8DDDD285393}"/>
                  </a:ext>
                </a:extLst>
              </p:cNvPr>
              <p:cNvSpPr txBox="1">
                <a:spLocks noRot="1" noChangeAspect="1" noMove="1" noResize="1" noEditPoints="1" noAdjustHandles="1" noChangeArrowheads="1" noChangeShapeType="1" noTextEdit="1"/>
              </p:cNvSpPr>
              <p:nvPr/>
            </p:nvSpPr>
            <p:spPr>
              <a:xfrm>
                <a:off x="521783" y="2571750"/>
                <a:ext cx="7560840" cy="391646"/>
              </a:xfrm>
              <a:prstGeom prst="rect">
                <a:avLst/>
              </a:prstGeom>
              <a:blipFill>
                <a:blip r:embed="rId5"/>
                <a:stretch>
                  <a:fillRect l="-726" t="-9375" b="-18750"/>
                </a:stretch>
              </a:blipFill>
            </p:spPr>
            <p:txBody>
              <a:bodyPr/>
              <a:lstStyle/>
              <a:p>
                <a:r>
                  <a:rPr lang="ko-KR" altLang="en-US">
                    <a:noFill/>
                  </a:rPr>
                  <a:t> </a:t>
                </a:r>
              </a:p>
            </p:txBody>
          </p:sp>
        </mc:Fallback>
      </mc:AlternateContent>
      <p:sp>
        <p:nvSpPr>
          <p:cNvPr id="12" name="TextBox 11">
            <a:extLst>
              <a:ext uri="{FF2B5EF4-FFF2-40B4-BE49-F238E27FC236}">
                <a16:creationId xmlns:a16="http://schemas.microsoft.com/office/drawing/2014/main" id="{8757043A-0996-4645-9365-57C61EAAE217}"/>
              </a:ext>
            </a:extLst>
          </p:cNvPr>
          <p:cNvSpPr txBox="1"/>
          <p:nvPr/>
        </p:nvSpPr>
        <p:spPr>
          <a:xfrm>
            <a:off x="521783" y="3219822"/>
            <a:ext cx="8226681" cy="923330"/>
          </a:xfrm>
          <a:prstGeom prst="rect">
            <a:avLst/>
          </a:prstGeom>
          <a:noFill/>
        </p:spPr>
        <p:txBody>
          <a:bodyPr wrap="square">
            <a:spAutoFit/>
          </a:bodyPr>
          <a:lstStyle/>
          <a:p>
            <a:r>
              <a:rPr lang="en-US" altLang="ko-KR" sz="1800">
                <a:effectLst/>
                <a:latin typeface="Georgia" panose="02040502050405020303" pitchFamily="18" charset="0"/>
                <a:ea typeface="맑은 고딕" panose="020B0503020000020004" pitchFamily="50" charset="-127"/>
                <a:cs typeface="Times New Roman" panose="02020603050405020304" pitchFamily="18" charset="0"/>
              </a:rPr>
              <a:t>part one root node and its neighbors into three sets, including 1) the root node itself, 2) the centripetal group, which are closer to the body badycenter than root, and 3) the centrifugal group</a:t>
            </a:r>
            <a:endParaRPr lang="ko-KR" altLang="en-US"/>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710A31CD-ABD1-40A2-B24B-15D9B31210A3}"/>
                  </a:ext>
                </a:extLst>
              </p:cNvPr>
              <p:cNvSpPr txBox="1"/>
              <p:nvPr/>
            </p:nvSpPr>
            <p:spPr>
              <a:xfrm>
                <a:off x="557199" y="4394264"/>
                <a:ext cx="4588328" cy="408573"/>
              </a:xfrm>
              <a:prstGeom prst="rect">
                <a:avLst/>
              </a:prstGeom>
              <a:noFill/>
            </p:spPr>
            <p:txBody>
              <a:bodyPr wrap="square">
                <a:spAutoFit/>
              </a:bodyPr>
              <a:lstStyle/>
              <a:p>
                <a:r>
                  <a:rPr lang="en-US" altLang="ko-KR" sz="1800">
                    <a:effectLst/>
                    <a:latin typeface="Georgia" panose="02040502050405020303" pitchFamily="18" charset="0"/>
                    <a:ea typeface="맑은 고딕" panose="020B0503020000020004" pitchFamily="50" charset="-127"/>
                    <a:cs typeface="Times New Roman" panose="02020603050405020304" pitchFamily="18" charset="0"/>
                  </a:rPr>
                  <a:t>Note that </a:t>
                </a:r>
                <a14:m>
                  <m:oMath xmlns:m="http://schemas.openxmlformats.org/officeDocument/2006/math">
                    <m:sSub>
                      <m:sSubPr>
                        <m:ctrlPr>
                          <a:rPr lang="ko-KR" altLang="ko-KR" i="1">
                            <a:effectLst/>
                            <a:latin typeface="Cambria Math" panose="02040503050406030204" pitchFamily="18" charset="0"/>
                            <a:ea typeface="Cambria Math" panose="02040503050406030204" pitchFamily="18" charset="0"/>
                          </a:rPr>
                        </m:ctrlPr>
                      </m:sSubPr>
                      <m:e>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m:t>
                        </m:r>
                      </m:e>
                      <m:sub>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𝑝</m:t>
                        </m:r>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𝒫</m:t>
                        </m:r>
                      </m:sub>
                    </m:sSub>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 </m:t>
                    </m:r>
                    <m:sSup>
                      <m:sSupPr>
                        <m:ctrlPr>
                          <a:rPr lang="ko-KR" altLang="ko-KR" i="1">
                            <a:effectLst/>
                            <a:latin typeface="Cambria Math" panose="02040503050406030204" pitchFamily="18" charset="0"/>
                            <a:ea typeface="Cambria Math" panose="02040503050406030204" pitchFamily="18" charset="0"/>
                          </a:rPr>
                        </m:ctrlPr>
                      </m:sSupPr>
                      <m:e>
                        <m:r>
                          <a:rPr lang="en-US" altLang="ko-KR" sz="1800" b="1" i="1">
                            <a:effectLst/>
                            <a:latin typeface="Cambria Math" panose="02040503050406030204" pitchFamily="18" charset="0"/>
                            <a:ea typeface="맑은 고딕" panose="020B0503020000020004" pitchFamily="50" charset="-127"/>
                            <a:cs typeface="Times New Roman" panose="02020603050405020304" pitchFamily="18" charset="0"/>
                          </a:rPr>
                          <m:t>𝐀</m:t>
                        </m:r>
                      </m:e>
                      <m:sup>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800" i="1">
                            <a:effectLst/>
                            <a:latin typeface="Cambria Math" panose="02040503050406030204" pitchFamily="18" charset="0"/>
                            <a:ea typeface="맑은 고딕" panose="020B0503020000020004" pitchFamily="50" charset="-127"/>
                            <a:cs typeface="Times New Roman" panose="02020603050405020304" pitchFamily="18" charset="0"/>
                          </a:rPr>
                          <m:t>𝑝</m:t>
                        </m:r>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m:t>
                        </m:r>
                      </m:sup>
                    </m:sSup>
                    <m:r>
                      <a:rPr lang="en-US" altLang="ko-KR" sz="1800">
                        <a:effectLst/>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800" b="1" i="1">
                        <a:effectLst/>
                        <a:latin typeface="Cambria Math" panose="02040503050406030204" pitchFamily="18" charset="0"/>
                        <a:ea typeface="맑은 고딕" panose="020B0503020000020004" pitchFamily="50" charset="-127"/>
                        <a:cs typeface="Times New Roman" panose="02020603050405020304" pitchFamily="18" charset="0"/>
                      </a:rPr>
                      <m:t>𝐀</m:t>
                    </m:r>
                  </m:oMath>
                </a14:m>
                <a:endParaRPr lang="ko-KR" altLang="en-US"/>
              </a:p>
            </p:txBody>
          </p:sp>
        </mc:Choice>
        <mc:Fallback>
          <p:sp>
            <p:nvSpPr>
              <p:cNvPr id="14" name="TextBox 13">
                <a:extLst>
                  <a:ext uri="{FF2B5EF4-FFF2-40B4-BE49-F238E27FC236}">
                    <a16:creationId xmlns:a16="http://schemas.microsoft.com/office/drawing/2014/main" id="{710A31CD-ABD1-40A2-B24B-15D9B31210A3}"/>
                  </a:ext>
                </a:extLst>
              </p:cNvPr>
              <p:cNvSpPr txBox="1">
                <a:spLocks noRot="1" noChangeAspect="1" noMove="1" noResize="1" noEditPoints="1" noAdjustHandles="1" noChangeArrowheads="1" noChangeShapeType="1" noTextEdit="1"/>
              </p:cNvSpPr>
              <p:nvPr/>
            </p:nvSpPr>
            <p:spPr>
              <a:xfrm>
                <a:off x="557199" y="4394264"/>
                <a:ext cx="4588328" cy="408573"/>
              </a:xfrm>
              <a:prstGeom prst="rect">
                <a:avLst/>
              </a:prstGeom>
              <a:blipFill>
                <a:blip r:embed="rId6"/>
                <a:stretch>
                  <a:fillRect l="-1062" t="-4478" b="-17910"/>
                </a:stretch>
              </a:blipFill>
            </p:spPr>
            <p:txBody>
              <a:bodyPr/>
              <a:lstStyle/>
              <a:p>
                <a:r>
                  <a:rPr lang="ko-KR" altLang="en-US">
                    <a:noFill/>
                  </a:rPr>
                  <a:t> </a:t>
                </a:r>
              </a:p>
            </p:txBody>
          </p:sp>
        </mc:Fallback>
      </mc:AlternateContent>
      <p:pic>
        <p:nvPicPr>
          <p:cNvPr id="16" name="그림 15">
            <a:extLst>
              <a:ext uri="{FF2B5EF4-FFF2-40B4-BE49-F238E27FC236}">
                <a16:creationId xmlns:a16="http://schemas.microsoft.com/office/drawing/2014/main" id="{C0F186C3-6511-4CED-8115-F02E4326C9F4}"/>
              </a:ext>
            </a:extLst>
          </p:cNvPr>
          <p:cNvPicPr>
            <a:picLocks noChangeAspect="1"/>
          </p:cNvPicPr>
          <p:nvPr/>
        </p:nvPicPr>
        <p:blipFill>
          <a:blip r:embed="rId7"/>
          <a:stretch>
            <a:fillRect/>
          </a:stretch>
        </p:blipFill>
        <p:spPr>
          <a:xfrm>
            <a:off x="179512" y="243231"/>
            <a:ext cx="1743318" cy="400106"/>
          </a:xfrm>
          <a:prstGeom prst="rect">
            <a:avLst/>
          </a:prstGeom>
        </p:spPr>
      </p:pic>
    </p:spTree>
    <p:extLst>
      <p:ext uri="{BB962C8B-B14F-4D97-AF65-F5344CB8AC3E}">
        <p14:creationId xmlns:p14="http://schemas.microsoft.com/office/powerpoint/2010/main" val="2962274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AA4FE6-8AD9-4B17-A189-5D24964C5AF2}"/>
              </a:ext>
            </a:extLst>
          </p:cNvPr>
          <p:cNvSpPr txBox="1"/>
          <p:nvPr/>
        </p:nvSpPr>
        <p:spPr>
          <a:xfrm>
            <a:off x="179512" y="411510"/>
            <a:ext cx="4588328" cy="369332"/>
          </a:xfrm>
          <a:prstGeom prst="rect">
            <a:avLst/>
          </a:prstGeom>
          <a:noFill/>
        </p:spPr>
        <p:txBody>
          <a:bodyPr wrap="square">
            <a:spAutoFit/>
          </a:bodyPr>
          <a:lstStyle/>
          <a:p>
            <a:r>
              <a:rPr lang="en-US" altLang="ko-KR"/>
              <a:t>Spatio-Temporal GCN</a:t>
            </a:r>
            <a:endParaRPr lang="ko-KR" altLang="en-US"/>
          </a:p>
        </p:txBody>
      </p:sp>
      <p:pic>
        <p:nvPicPr>
          <p:cNvPr id="8" name="그림 7">
            <a:extLst>
              <a:ext uri="{FF2B5EF4-FFF2-40B4-BE49-F238E27FC236}">
                <a16:creationId xmlns:a16="http://schemas.microsoft.com/office/drawing/2014/main" id="{96E32717-B89A-4CB2-8C40-57AED6567A6F}"/>
              </a:ext>
            </a:extLst>
          </p:cNvPr>
          <p:cNvPicPr>
            <a:picLocks noChangeAspect="1"/>
          </p:cNvPicPr>
          <p:nvPr/>
        </p:nvPicPr>
        <p:blipFill>
          <a:blip r:embed="rId3"/>
          <a:stretch>
            <a:fillRect/>
          </a:stretch>
        </p:blipFill>
        <p:spPr>
          <a:xfrm>
            <a:off x="2571471" y="1779662"/>
            <a:ext cx="4001058" cy="952633"/>
          </a:xfrm>
          <a:prstGeom prst="rect">
            <a:avLst/>
          </a:prstGeom>
        </p:spPr>
      </p:pic>
      <p:pic>
        <p:nvPicPr>
          <p:cNvPr id="10" name="그림 9">
            <a:extLst>
              <a:ext uri="{FF2B5EF4-FFF2-40B4-BE49-F238E27FC236}">
                <a16:creationId xmlns:a16="http://schemas.microsoft.com/office/drawing/2014/main" id="{A58C9BC2-E5EE-47A4-B602-2A1B01E73014}"/>
              </a:ext>
            </a:extLst>
          </p:cNvPr>
          <p:cNvPicPr>
            <a:picLocks noChangeAspect="1"/>
          </p:cNvPicPr>
          <p:nvPr/>
        </p:nvPicPr>
        <p:blipFill>
          <a:blip r:embed="rId4"/>
          <a:stretch>
            <a:fillRect/>
          </a:stretch>
        </p:blipFill>
        <p:spPr>
          <a:xfrm>
            <a:off x="611560" y="3579862"/>
            <a:ext cx="2783831" cy="364871"/>
          </a:xfrm>
          <a:prstGeom prst="rect">
            <a:avLst/>
          </a:prstGeom>
        </p:spPr>
      </p:pic>
      <p:sp>
        <p:nvSpPr>
          <p:cNvPr id="12" name="TextBox 11">
            <a:extLst>
              <a:ext uri="{FF2B5EF4-FFF2-40B4-BE49-F238E27FC236}">
                <a16:creationId xmlns:a16="http://schemas.microsoft.com/office/drawing/2014/main" id="{35B40B82-8A2C-44A6-A4C2-922270A81EED}"/>
              </a:ext>
            </a:extLst>
          </p:cNvPr>
          <p:cNvSpPr txBox="1"/>
          <p:nvPr/>
        </p:nvSpPr>
        <p:spPr>
          <a:xfrm>
            <a:off x="3635896" y="3579862"/>
            <a:ext cx="4588328" cy="369332"/>
          </a:xfrm>
          <a:prstGeom prst="rect">
            <a:avLst/>
          </a:prstGeom>
          <a:noFill/>
        </p:spPr>
        <p:txBody>
          <a:bodyPr wrap="square">
            <a:spAutoFit/>
          </a:bodyPr>
          <a:lstStyle/>
          <a:p>
            <a:r>
              <a:rPr lang="en-US" altLang="ko-KR"/>
              <a:t>normalized adjacent matrix </a:t>
            </a:r>
            <a:endParaRPr lang="ko-KR" altLang="en-US"/>
          </a:p>
        </p:txBody>
      </p:sp>
    </p:spTree>
    <p:extLst>
      <p:ext uri="{BB962C8B-B14F-4D97-AF65-F5344CB8AC3E}">
        <p14:creationId xmlns:p14="http://schemas.microsoft.com/office/powerpoint/2010/main" val="3389245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E4BC8B8-140E-410A-9133-7C532A7B4367}"/>
              </a:ext>
            </a:extLst>
          </p:cNvPr>
          <p:cNvPicPr>
            <a:picLocks noChangeAspect="1"/>
          </p:cNvPicPr>
          <p:nvPr/>
        </p:nvPicPr>
        <p:blipFill>
          <a:blip r:embed="rId3"/>
          <a:stretch>
            <a:fillRect/>
          </a:stretch>
        </p:blipFill>
        <p:spPr>
          <a:xfrm>
            <a:off x="1835696" y="513239"/>
            <a:ext cx="4988072" cy="4117021"/>
          </a:xfrm>
          <a:prstGeom prst="rect">
            <a:avLst/>
          </a:prstGeom>
        </p:spPr>
      </p:pic>
      <p:sp>
        <p:nvSpPr>
          <p:cNvPr id="9" name="TextBox 8">
            <a:extLst>
              <a:ext uri="{FF2B5EF4-FFF2-40B4-BE49-F238E27FC236}">
                <a16:creationId xmlns:a16="http://schemas.microsoft.com/office/drawing/2014/main" id="{4EAED0AC-F8D0-47EE-8300-D0E7B55E6152}"/>
              </a:ext>
            </a:extLst>
          </p:cNvPr>
          <p:cNvSpPr txBox="1"/>
          <p:nvPr/>
        </p:nvSpPr>
        <p:spPr>
          <a:xfrm>
            <a:off x="251520" y="168075"/>
            <a:ext cx="4588328" cy="369332"/>
          </a:xfrm>
          <a:prstGeom prst="rect">
            <a:avLst/>
          </a:prstGeom>
          <a:noFill/>
        </p:spPr>
        <p:txBody>
          <a:bodyPr wrap="square">
            <a:spAutoFit/>
          </a:bodyPr>
          <a:lstStyle/>
          <a:p>
            <a:r>
              <a:rPr lang="en-US" altLang="ko-KR"/>
              <a:t>An example of the skeleton graph</a:t>
            </a:r>
            <a:endParaRPr lang="ko-KR" altLang="en-US"/>
          </a:p>
        </p:txBody>
      </p:sp>
    </p:spTree>
    <p:extLst>
      <p:ext uri="{BB962C8B-B14F-4D97-AF65-F5344CB8AC3E}">
        <p14:creationId xmlns:p14="http://schemas.microsoft.com/office/powerpoint/2010/main" val="2301384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BD69DF-39FB-4842-9EED-EBA062DAC547}"/>
              </a:ext>
            </a:extLst>
          </p:cNvPr>
          <p:cNvSpPr txBox="1"/>
          <p:nvPr/>
        </p:nvSpPr>
        <p:spPr>
          <a:xfrm>
            <a:off x="3203848" y="2167641"/>
            <a:ext cx="4588328" cy="369332"/>
          </a:xfrm>
          <a:prstGeom prst="rect">
            <a:avLst/>
          </a:prstGeom>
          <a:noFill/>
        </p:spPr>
        <p:txBody>
          <a:bodyPr wrap="square">
            <a:spAutoFit/>
          </a:bodyPr>
          <a:lstStyle/>
          <a:p>
            <a:r>
              <a:rPr lang="en-US" altLang="ko-KR"/>
              <a:t>Actional Links (A-links)</a:t>
            </a:r>
            <a:endParaRPr lang="ko-KR" altLang="en-US"/>
          </a:p>
        </p:txBody>
      </p:sp>
    </p:spTree>
    <p:extLst>
      <p:ext uri="{BB962C8B-B14F-4D97-AF65-F5344CB8AC3E}">
        <p14:creationId xmlns:p14="http://schemas.microsoft.com/office/powerpoint/2010/main" val="2596245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4F1D7D-3A6F-4300-B00D-A31319C3D69C}"/>
              </a:ext>
            </a:extLst>
          </p:cNvPr>
          <p:cNvSpPr txBox="1"/>
          <p:nvPr/>
        </p:nvSpPr>
        <p:spPr>
          <a:xfrm>
            <a:off x="539552" y="1936524"/>
            <a:ext cx="8280920" cy="646331"/>
          </a:xfrm>
          <a:prstGeom prst="rect">
            <a:avLst/>
          </a:prstGeom>
          <a:noFill/>
        </p:spPr>
        <p:txBody>
          <a:bodyPr wrap="square">
            <a:spAutoFit/>
          </a:bodyPr>
          <a:lstStyle/>
          <a:p>
            <a:r>
              <a:rPr lang="en-US" altLang="ko-KR"/>
              <a:t>Many human actions need far-apart joints to move collaboratively, leading to non-physical dependencies among joints. </a:t>
            </a:r>
            <a:endParaRPr lang="ko-KR" altLang="en-US"/>
          </a:p>
        </p:txBody>
      </p:sp>
    </p:spTree>
    <p:extLst>
      <p:ext uri="{BB962C8B-B14F-4D97-AF65-F5344CB8AC3E}">
        <p14:creationId xmlns:p14="http://schemas.microsoft.com/office/powerpoint/2010/main" val="3615815527"/>
      </p:ext>
    </p:extLst>
  </p:cSld>
  <p:clrMapOvr>
    <a:masterClrMapping/>
  </p:clrMapOvr>
</p:sld>
</file>

<file path=ppt/theme/theme1.xml><?xml version="1.0" encoding="utf-8"?>
<a:theme xmlns:a="http://schemas.openxmlformats.org/drawingml/2006/main" name="Cover and End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8DFBB"/>
      </a:accent3>
      <a:accent4>
        <a:srgbClr val="9AD3E9"/>
      </a:accent4>
      <a:accent5>
        <a:srgbClr val="576868"/>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AD3E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4140</TotalTime>
  <Words>999</Words>
  <Application>Microsoft Office PowerPoint</Application>
  <PresentationFormat>화면 슬라이드 쇼(16:9)</PresentationFormat>
  <Paragraphs>82</Paragraphs>
  <Slides>34</Slides>
  <Notes>13</Notes>
  <HiddenSlides>0</HiddenSlides>
  <MMClips>0</MMClips>
  <ScaleCrop>false</ScaleCrop>
  <HeadingPairs>
    <vt:vector size="6" baseType="variant">
      <vt:variant>
        <vt:lpstr>사용한 글꼴</vt:lpstr>
      </vt:variant>
      <vt:variant>
        <vt:i4>6</vt:i4>
      </vt:variant>
      <vt:variant>
        <vt:lpstr>테마</vt:lpstr>
      </vt:variant>
      <vt:variant>
        <vt:i4>3</vt:i4>
      </vt:variant>
      <vt:variant>
        <vt:lpstr>슬라이드 제목</vt:lpstr>
      </vt:variant>
      <vt:variant>
        <vt:i4>34</vt:i4>
      </vt:variant>
    </vt:vector>
  </HeadingPairs>
  <TitlesOfParts>
    <vt:vector size="43" baseType="lpstr">
      <vt:lpstr>Apple SD Gothic Neo</vt:lpstr>
      <vt:lpstr>Noto Sans KR</vt:lpstr>
      <vt:lpstr>맑은 고딕</vt:lpstr>
      <vt:lpstr>Arial</vt:lpstr>
      <vt:lpstr>Cambria Math</vt:lpstr>
      <vt:lpstr>Georgia</vt:lpstr>
      <vt:lpstr>Cover and End Slide Master</vt:lpstr>
      <vt:lpstr>Contents Slide Master</vt:lpstr>
      <vt:lpstr>Section Break Slide Master</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moonnyeon@kumoh.ac.kr</cp:lastModifiedBy>
  <cp:revision>205</cp:revision>
  <dcterms:created xsi:type="dcterms:W3CDTF">2016-12-05T23:26:54Z</dcterms:created>
  <dcterms:modified xsi:type="dcterms:W3CDTF">2022-04-07T09:54:02Z</dcterms:modified>
</cp:coreProperties>
</file>