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51" r:id="rId5"/>
    <p:sldId id="352" r:id="rId6"/>
    <p:sldId id="405" r:id="rId7"/>
    <p:sldId id="2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>
        <p:scale>
          <a:sx n="150" d="100"/>
          <a:sy n="150" d="100"/>
        </p:scale>
        <p:origin x="396" y="-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A324-DAD8-4B25-B21E-FF75B8E98761}"/>
              </a:ext>
            </a:extLst>
          </p:cNvPr>
          <p:cNvSpPr/>
          <p:nvPr/>
        </p:nvSpPr>
        <p:spPr>
          <a:xfrm>
            <a:off x="1711844" y="2571750"/>
            <a:ext cx="98794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E443C-6B97-4BF5-AB79-2947770982CA}"/>
              </a:ext>
            </a:extLst>
          </p:cNvPr>
          <p:cNvSpPr/>
          <p:nvPr/>
        </p:nvSpPr>
        <p:spPr>
          <a:xfrm>
            <a:off x="4932040" y="1203598"/>
            <a:ext cx="576064" cy="117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A8B094-03D1-4861-A878-117E6A5464DD}"/>
              </a:ext>
            </a:extLst>
          </p:cNvPr>
          <p:cNvSpPr/>
          <p:nvPr/>
        </p:nvSpPr>
        <p:spPr>
          <a:xfrm>
            <a:off x="2898432" y="809444"/>
            <a:ext cx="1440160" cy="9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4" y="51074"/>
            <a:ext cx="209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Pipeline Overview</a:t>
            </a:r>
            <a:endParaRPr lang="ko-KR" altLang="en-US" sz="1800"/>
          </a:p>
        </p:txBody>
      </p:sp>
      <p:pic>
        <p:nvPicPr>
          <p:cNvPr id="1026" name="Picture 2" descr="Pytorch] U-Net 밑바닥부터 구현하기">
            <a:extLst>
              <a:ext uri="{FF2B5EF4-FFF2-40B4-BE49-F238E27FC236}">
                <a16:creationId xmlns:a16="http://schemas.microsoft.com/office/drawing/2014/main" id="{B990F40B-D9D1-4306-9FC3-78E353D9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39" y="881450"/>
            <a:ext cx="1296144" cy="8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50B779-2027-4B43-9DF7-339C0F375D40}"/>
              </a:ext>
            </a:extLst>
          </p:cNvPr>
          <p:cNvSpPr txBox="1"/>
          <p:nvPr/>
        </p:nvSpPr>
        <p:spPr>
          <a:xfrm>
            <a:off x="2394375" y="483518"/>
            <a:ext cx="28083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Adjacency Matrix inference Based on U-Net</a:t>
            </a:r>
            <a:endParaRPr lang="ko-KR" altLang="en-US" sz="105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27577D-AF0E-4F3D-AB23-4442B97C0C5D}"/>
              </a:ext>
            </a:extLst>
          </p:cNvPr>
          <p:cNvCxnSpPr>
            <a:cxnSpLocks/>
          </p:cNvCxnSpPr>
          <p:nvPr/>
        </p:nvCxnSpPr>
        <p:spPr>
          <a:xfrm>
            <a:off x="2178351" y="217759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0A2608-D4CB-46EC-8900-3FECA10A7829}"/>
              </a:ext>
            </a:extLst>
          </p:cNvPr>
          <p:cNvSpPr/>
          <p:nvPr/>
        </p:nvSpPr>
        <p:spPr>
          <a:xfrm>
            <a:off x="2898431" y="1991338"/>
            <a:ext cx="1440160" cy="40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S-links Extractions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89B69F-5A0A-4C9F-97FF-1FFBFEDF677B}"/>
              </a:ext>
            </a:extLst>
          </p:cNvPr>
          <p:cNvCxnSpPr>
            <a:cxnSpLocks/>
          </p:cNvCxnSpPr>
          <p:nvPr/>
        </p:nvCxnSpPr>
        <p:spPr>
          <a:xfrm>
            <a:off x="4338591" y="14219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993D3B-12BD-4CE0-80A9-1F955D0FE9A2}"/>
              </a:ext>
            </a:extLst>
          </p:cNvPr>
          <p:cNvCxnSpPr>
            <a:cxnSpLocks/>
          </p:cNvCxnSpPr>
          <p:nvPr/>
        </p:nvCxnSpPr>
        <p:spPr>
          <a:xfrm>
            <a:off x="4338591" y="216695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73E901-75A8-4F9A-B010-991683A4D2E7}"/>
              </a:ext>
            </a:extLst>
          </p:cNvPr>
          <p:cNvCxnSpPr>
            <a:cxnSpLocks/>
          </p:cNvCxnSpPr>
          <p:nvPr/>
        </p:nvCxnSpPr>
        <p:spPr>
          <a:xfrm flipV="1">
            <a:off x="2178351" y="1421985"/>
            <a:ext cx="0" cy="114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FEA594-E1CA-4D2B-8B85-4651BFB16844}"/>
              </a:ext>
            </a:extLst>
          </p:cNvPr>
          <p:cNvCxnSpPr>
            <a:cxnSpLocks/>
          </p:cNvCxnSpPr>
          <p:nvPr/>
        </p:nvCxnSpPr>
        <p:spPr>
          <a:xfrm>
            <a:off x="2178351" y="142198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8C8A324B-EFAF-448F-96BC-F7C682A9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16" y="1315442"/>
            <a:ext cx="360040" cy="21308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374503-DC95-4169-8D67-FB7668C1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61" y="2057744"/>
            <a:ext cx="449435" cy="23969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4004C32-0EFC-42FA-9687-93A287B23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931790"/>
            <a:ext cx="1285875" cy="1333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31954D9-B553-4AD6-8337-D27F9E833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795888"/>
            <a:ext cx="771924" cy="1008110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DC93285F-9BA1-4459-9EDA-8636F8F4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2603683"/>
            <a:ext cx="714375" cy="971550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C25976-A0A2-4758-B0D4-712BC74B8C9E}"/>
              </a:ext>
            </a:extLst>
          </p:cNvPr>
          <p:cNvCxnSpPr>
            <a:cxnSpLocks/>
          </p:cNvCxnSpPr>
          <p:nvPr/>
        </p:nvCxnSpPr>
        <p:spPr>
          <a:xfrm>
            <a:off x="1331640" y="365187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59896A8-019F-4EDC-8F60-F6B5BD4F6659}"/>
              </a:ext>
            </a:extLst>
          </p:cNvPr>
          <p:cNvSpPr txBox="1"/>
          <p:nvPr/>
        </p:nvSpPr>
        <p:spPr>
          <a:xfrm>
            <a:off x="1729229" y="3534276"/>
            <a:ext cx="1186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Joint feature</a:t>
            </a:r>
            <a:endParaRPr lang="ko-KR" alt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5C059E-A598-48C1-986E-A2728A469FAD}"/>
              </a:ext>
            </a:extLst>
          </p:cNvPr>
          <p:cNvSpPr txBox="1"/>
          <p:nvPr/>
        </p:nvSpPr>
        <p:spPr>
          <a:xfrm>
            <a:off x="1691680" y="4731990"/>
            <a:ext cx="12787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Motion feature</a:t>
            </a:r>
            <a:endParaRPr lang="ko-KR" altLang="en-US" sz="1100"/>
          </a:p>
        </p:txBody>
      </p: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1BB3D00D-B870-4233-B795-BB36CFA67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0265" y="3016931"/>
            <a:ext cx="4000500" cy="139065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12BB6F2-2C40-4AB6-9B63-E69B96E3C2BE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755588" y="2382975"/>
            <a:ext cx="1464484" cy="63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8BE1ADBA-141F-42E5-AFD0-4A187E7A6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288" y="3059794"/>
            <a:ext cx="1790700" cy="14001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4C69096-610B-4820-8C19-2B9847E5CEBD}"/>
              </a:ext>
            </a:extLst>
          </p:cNvPr>
          <p:cNvSpPr txBox="1"/>
          <p:nvPr/>
        </p:nvSpPr>
        <p:spPr>
          <a:xfrm>
            <a:off x="475355" y="2542583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1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4BCE9-3F14-4A46-92B0-93AE7D7BED2C}"/>
              </a:ext>
            </a:extLst>
          </p:cNvPr>
          <p:cNvSpPr txBox="1"/>
          <p:nvPr/>
        </p:nvSpPr>
        <p:spPr>
          <a:xfrm>
            <a:off x="1588082" y="2228840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1F216E-A9DD-4DCF-8CB2-A1063E3B666D}"/>
              </a:ext>
            </a:extLst>
          </p:cNvPr>
          <p:cNvSpPr txBox="1"/>
          <p:nvPr/>
        </p:nvSpPr>
        <p:spPr>
          <a:xfrm>
            <a:off x="2473762" y="1033232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13AE199-66B6-4FF7-A3D2-E8C775B8044D}"/>
              </a:ext>
            </a:extLst>
          </p:cNvPr>
          <p:cNvSpPr txBox="1"/>
          <p:nvPr/>
        </p:nvSpPr>
        <p:spPr>
          <a:xfrm>
            <a:off x="4986661" y="2623436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B01F3D-C66C-42B2-A9A3-978DF869E44F}"/>
              </a:ext>
            </a:extLst>
          </p:cNvPr>
          <p:cNvSpPr txBox="1"/>
          <p:nvPr/>
        </p:nvSpPr>
        <p:spPr>
          <a:xfrm>
            <a:off x="8059638" y="2688738"/>
            <a:ext cx="35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618664-7D2A-4861-80B3-EBC33A539921}"/>
              </a:ext>
            </a:extLst>
          </p:cNvPr>
          <p:cNvSpPr txBox="1"/>
          <p:nvPr/>
        </p:nvSpPr>
        <p:spPr>
          <a:xfrm>
            <a:off x="5154285" y="4685823"/>
            <a:ext cx="388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각 번호에 대한 설명은 뒷장에 기재하겠습니다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442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A39CC-E0E4-46AD-8CF5-7FDE9C392913}"/>
              </a:ext>
            </a:extLst>
          </p:cNvPr>
          <p:cNvSpPr txBox="1"/>
          <p:nvPr/>
        </p:nvSpPr>
        <p:spPr>
          <a:xfrm>
            <a:off x="251520" y="915566"/>
            <a:ext cx="806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1. </a:t>
            </a:r>
            <a:r>
              <a:rPr lang="ko-KR" altLang="en-US" sz="1400"/>
              <a:t>영상을 입력받아 </a:t>
            </a:r>
            <a:r>
              <a:rPr lang="en-US" altLang="ko-KR" sz="1400"/>
              <a:t>tiny-yolo</a:t>
            </a:r>
            <a:r>
              <a:rPr lang="ko-KR" altLang="en-US" sz="1400"/>
              <a:t>를 활용해 사람을 검출하고 </a:t>
            </a:r>
            <a:r>
              <a:rPr lang="en-US" altLang="ko-KR" sz="1400"/>
              <a:t>AlphaPose</a:t>
            </a:r>
            <a:r>
              <a:rPr lang="ko-KR" altLang="en-US" sz="1400"/>
              <a:t>를 활용해 골격을 검출합니다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C7F0-FADC-45E2-86C6-1D950B59F9C1}"/>
              </a:ext>
            </a:extLst>
          </p:cNvPr>
          <p:cNvSpPr txBox="1"/>
          <p:nvPr/>
        </p:nvSpPr>
        <p:spPr>
          <a:xfrm>
            <a:off x="251520" y="1615901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2. </a:t>
            </a:r>
            <a:r>
              <a:rPr lang="ko-KR" altLang="en-US" sz="1400"/>
              <a:t>검출한 골격을 </a:t>
            </a:r>
            <a:r>
              <a:rPr lang="en-US" altLang="ko-KR" sz="1400"/>
              <a:t>normalize</a:t>
            </a:r>
            <a:r>
              <a:rPr lang="ko-KR" altLang="en-US" sz="1400"/>
              <a:t>하여 </a:t>
            </a:r>
            <a:r>
              <a:rPr lang="en-US" altLang="ko-KR" sz="1400"/>
              <a:t>Joint Feature</a:t>
            </a:r>
            <a:r>
              <a:rPr lang="ko-KR" altLang="en-US" sz="1400"/>
              <a:t>를 검출합니다</a:t>
            </a:r>
            <a:r>
              <a:rPr lang="en-US" altLang="ko-KR" sz="1400"/>
              <a:t>.</a:t>
            </a:r>
            <a:r>
              <a:rPr lang="ko-KR" altLang="en-US" sz="1400"/>
              <a:t> 또한 현재프래임과 바로 다음 프레임의 골격의 위치 차이를 활용한 </a:t>
            </a:r>
            <a:r>
              <a:rPr lang="en-US" altLang="ko-KR" sz="1400"/>
              <a:t>Motion Feature</a:t>
            </a:r>
            <a:r>
              <a:rPr lang="ko-KR" altLang="en-US" sz="1400"/>
              <a:t>를 검출합니다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95C7C-056C-4A37-B0C9-E6397F13F37B}"/>
              </a:ext>
            </a:extLst>
          </p:cNvPr>
          <p:cNvSpPr txBox="1"/>
          <p:nvPr/>
        </p:nvSpPr>
        <p:spPr>
          <a:xfrm>
            <a:off x="251520" y="2427734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3. A-Link</a:t>
            </a:r>
            <a:r>
              <a:rPr lang="ko-KR" altLang="en-US" sz="1400"/>
              <a:t>와 </a:t>
            </a:r>
            <a:r>
              <a:rPr lang="en-US" altLang="ko-KR" sz="1400"/>
              <a:t>S-link</a:t>
            </a:r>
            <a:r>
              <a:rPr lang="ko-KR" altLang="en-US" sz="1400"/>
              <a:t> 정보를 포함한 </a:t>
            </a:r>
            <a:r>
              <a:rPr lang="en-US" altLang="ko-KR" sz="1400"/>
              <a:t>adjacency matrix</a:t>
            </a:r>
            <a:r>
              <a:rPr lang="ko-KR" altLang="en-US" sz="1400"/>
              <a:t>를 생성해내기 위해 기존에 존재하는 </a:t>
            </a:r>
            <a:r>
              <a:rPr lang="en-US" altLang="ko-KR" sz="1400"/>
              <a:t>S-Link </a:t>
            </a:r>
            <a:r>
              <a:rPr lang="ko-KR" altLang="en-US" sz="1400"/>
              <a:t>추출 기법과 새로 제안하는 </a:t>
            </a:r>
            <a:r>
              <a:rPr lang="en-US" altLang="ko-KR" sz="1400"/>
              <a:t>U-Net </a:t>
            </a:r>
            <a:r>
              <a:rPr lang="ko-KR" altLang="en-US" sz="1400"/>
              <a:t>기반의 </a:t>
            </a:r>
            <a:r>
              <a:rPr lang="en-US" altLang="ko-KR" sz="1400"/>
              <a:t>A-link </a:t>
            </a:r>
            <a:r>
              <a:rPr lang="ko-KR" altLang="en-US" sz="1400"/>
              <a:t>추출기를 통해 </a:t>
            </a:r>
            <a:r>
              <a:rPr lang="en-US" altLang="ko-KR" sz="1400"/>
              <a:t>adjacency matrix </a:t>
            </a:r>
            <a:r>
              <a:rPr lang="ko-KR" altLang="en-US" sz="1400"/>
              <a:t>를 추출합니다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0ED37-2C9F-47AF-8EC5-66ADB3DAD1A6}"/>
              </a:ext>
            </a:extLst>
          </p:cNvPr>
          <p:cNvSpPr txBox="1"/>
          <p:nvPr/>
        </p:nvSpPr>
        <p:spPr>
          <a:xfrm>
            <a:off x="251520" y="3128650"/>
            <a:ext cx="806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4. </a:t>
            </a:r>
            <a:r>
              <a:rPr lang="ko-KR" altLang="en-US" sz="1400"/>
              <a:t>추출한 </a:t>
            </a:r>
            <a:r>
              <a:rPr lang="en-US" altLang="ko-KR" sz="1400"/>
              <a:t>adjacency matrix</a:t>
            </a:r>
            <a:r>
              <a:rPr lang="ko-KR" altLang="en-US" sz="1400"/>
              <a:t>와 </a:t>
            </a:r>
            <a:r>
              <a:rPr lang="en-US" altLang="ko-KR" sz="1400"/>
              <a:t>joint feature, motion feature</a:t>
            </a:r>
            <a:r>
              <a:rPr lang="ko-KR" altLang="en-US" sz="1400"/>
              <a:t>를 각각 컨볼루션 네트워크에 입력합니다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D22C-37DB-40E6-8D38-60A77489C1EE}"/>
              </a:ext>
            </a:extLst>
          </p:cNvPr>
          <p:cNvSpPr txBox="1"/>
          <p:nvPr/>
        </p:nvSpPr>
        <p:spPr>
          <a:xfrm>
            <a:off x="251520" y="3795886"/>
            <a:ext cx="806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5. </a:t>
            </a:r>
            <a:r>
              <a:rPr lang="ko-KR" altLang="en-US" sz="1400"/>
              <a:t>네트워크의 출력을 </a:t>
            </a:r>
            <a:r>
              <a:rPr lang="en-US" altLang="ko-KR" sz="1400"/>
              <a:t>softmax</a:t>
            </a:r>
            <a:r>
              <a:rPr lang="ko-KR" altLang="en-US" sz="1400"/>
              <a:t>를 활용해 최종 액션을 검출합니다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073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BAE15E-196C-45F0-8ADA-E7EDA9C9F737}"/>
              </a:ext>
            </a:extLst>
          </p:cNvPr>
          <p:cNvSpPr txBox="1"/>
          <p:nvPr/>
        </p:nvSpPr>
        <p:spPr>
          <a:xfrm>
            <a:off x="251520" y="483518"/>
            <a:ext cx="8136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U-net</a:t>
            </a:r>
            <a:r>
              <a:rPr lang="ko-KR" altLang="en-US" sz="1400"/>
              <a:t>을 활용하는 다른 논문들이 있나 싶어 찾아보았습니다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“ST-UNet: A Spatio-Temporal U-Network for Graph-structured Time Series Modeling” </a:t>
            </a:r>
            <a:r>
              <a:rPr lang="ko-KR" altLang="en-US" sz="1400"/>
              <a:t>라는 논문에서 </a:t>
            </a:r>
            <a:r>
              <a:rPr lang="en-US" altLang="ko-KR" sz="1400"/>
              <a:t>ST-Unet</a:t>
            </a:r>
            <a:r>
              <a:rPr lang="ko-KR" altLang="en-US" sz="1400"/>
              <a:t>이란것을 제안하였는데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E33499-2E77-4068-8150-8AF06839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75606"/>
            <a:ext cx="3335315" cy="2160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6D86ED-80B8-4F5E-94C2-933B1B7E1BBD}"/>
              </a:ext>
            </a:extLst>
          </p:cNvPr>
          <p:cNvSpPr txBox="1"/>
          <p:nvPr/>
        </p:nvSpPr>
        <p:spPr>
          <a:xfrm>
            <a:off x="260250" y="3560698"/>
            <a:ext cx="8200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논문을 읽어보니 실질적으로 </a:t>
            </a:r>
            <a:r>
              <a:rPr lang="en-US" altLang="ko-KR" sz="1400"/>
              <a:t>unet</a:t>
            </a:r>
            <a:r>
              <a:rPr lang="ko-KR" altLang="en-US" sz="1400"/>
              <a:t>을 사용한것이 아닌 </a:t>
            </a:r>
            <a:r>
              <a:rPr lang="en-US" altLang="ko-KR" sz="1400"/>
              <a:t>U-net</a:t>
            </a:r>
            <a:r>
              <a:rPr lang="ko-KR" altLang="en-US" sz="1400"/>
              <a:t>의 </a:t>
            </a:r>
            <a:r>
              <a:rPr lang="en-US" altLang="ko-KR" sz="1400"/>
              <a:t>U-Shape concatenation </a:t>
            </a:r>
            <a:r>
              <a:rPr lang="ko-KR" altLang="en-US" sz="1400"/>
              <a:t>아이디어를 활용하고 </a:t>
            </a:r>
            <a:r>
              <a:rPr lang="en-US" altLang="ko-KR" sz="1400"/>
              <a:t>graph convolutional gated recurrent units(GCGRU)</a:t>
            </a:r>
            <a:r>
              <a:rPr lang="ko-KR" altLang="en-US" sz="1400"/>
              <a:t>를 쓴것이 주요 아이디어였습니다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9773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182</Words>
  <Application>Microsoft Office PowerPoint</Application>
  <PresentationFormat>화면 슬라이드 쇼(16:9)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198</cp:revision>
  <dcterms:created xsi:type="dcterms:W3CDTF">2016-12-05T23:26:54Z</dcterms:created>
  <dcterms:modified xsi:type="dcterms:W3CDTF">2022-04-12T06:55:55Z</dcterms:modified>
</cp:coreProperties>
</file>