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376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7" r:id="rId14"/>
    <p:sldId id="396" r:id="rId15"/>
    <p:sldId id="398" r:id="rId16"/>
    <p:sldId id="399" r:id="rId17"/>
    <p:sldId id="387" r:id="rId18"/>
    <p:sldId id="401" r:id="rId19"/>
    <p:sldId id="402" r:id="rId20"/>
    <p:sldId id="403" r:id="rId21"/>
    <p:sldId id="400" r:id="rId22"/>
    <p:sldId id="404" r:id="rId23"/>
    <p:sldId id="264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137" d="100"/>
          <a:sy n="137" d="100"/>
        </p:scale>
        <p:origin x="138" y="20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9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51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5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7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0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0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8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3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7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7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9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5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77756"/>
            <a:ext cx="5940152" cy="1080120"/>
          </a:xfrm>
        </p:spPr>
        <p:txBody>
          <a:bodyPr/>
          <a:lstStyle/>
          <a:p>
            <a:pPr lvl="0"/>
            <a:r>
              <a:rPr lang="en-US" altLang="ko-KR" sz="1600" dirty="0"/>
              <a:t>Real-world Anomaly Detection in Surveillance Videos</a:t>
            </a:r>
            <a:endParaRPr lang="en-US" altLang="ko-KR" sz="16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Waqas </a:t>
            </a:r>
            <a:r>
              <a:rPr lang="en-US" altLang="ko-KR" dirty="0" err="1"/>
              <a:t>Sultani</a:t>
            </a:r>
            <a:r>
              <a:rPr lang="en-US" altLang="ko-KR" dirty="0"/>
              <a:t> , Chen </a:t>
            </a:r>
            <a:r>
              <a:rPr lang="en-US" altLang="ko-KR" dirty="0" err="1"/>
              <a:t>Chen</a:t>
            </a:r>
            <a:r>
              <a:rPr lang="en-US" altLang="ko-KR" dirty="0"/>
              <a:t>, Mubarak Shah           CVPR 2018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C3D feature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CA936-67AA-4B0C-8AF4-3D23E2C8D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987574"/>
            <a:ext cx="3024336" cy="36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698D8-163B-4A9B-9447-895DD20E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906928"/>
            <a:ext cx="6289328" cy="33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Deep MIL Ranking Model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B09E81-114D-4A9D-8C4C-B200244F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1059582"/>
            <a:ext cx="2638425" cy="866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439AE-8D69-418E-9290-ACF9EE92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330591"/>
            <a:ext cx="4162425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E6F188-E076-4510-A4DF-21D84EC4E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795886"/>
            <a:ext cx="483482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Ranking loss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83E42F-8D16-40FE-9E3F-2F0C339E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03598"/>
            <a:ext cx="6948264" cy="908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7373FB-DF08-4852-BB98-B9964F0D7561}"/>
              </a:ext>
            </a:extLst>
          </p:cNvPr>
          <p:cNvSpPr/>
          <p:nvPr/>
        </p:nvSpPr>
        <p:spPr>
          <a:xfrm>
            <a:off x="323528" y="261574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One limitation is that it ignores the underlying temporal structure of the anomalous video.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1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Ranking loss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2EC201-CB31-40D2-BBD0-0A568829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203598"/>
            <a:ext cx="7524328" cy="2460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E05E48-90B6-45F5-BF4D-54ABFFB1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361821"/>
            <a:ext cx="3816424" cy="3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6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AB4C74-61DB-49EF-BEE6-E08953B8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435"/>
            <a:ext cx="9144000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CBFF52-CF2A-4755-9B6C-92A7B5D0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755"/>
            <a:ext cx="9144000" cy="25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CA1222-1A65-4A6D-8DA0-CF54D670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66775"/>
            <a:ext cx="8020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7BA47B-6CFC-4A14-B606-CEDAC81D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04" y="0"/>
            <a:ext cx="67001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B27DB6-7645-4ED3-ADA0-CA25546C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640"/>
            <a:ext cx="9144000" cy="3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Motivation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FA8DC-4DF5-4484-89A2-435B9FF7742E}"/>
              </a:ext>
            </a:extLst>
          </p:cNvPr>
          <p:cNvSpPr/>
          <p:nvPr/>
        </p:nvSpPr>
        <p:spPr>
          <a:xfrm>
            <a:off x="204730" y="1203598"/>
            <a:ext cx="698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Surveillance cameras are increasingly being used in public places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493133-B71E-4F3A-B8A2-CDCB126989B2}"/>
              </a:ext>
            </a:extLst>
          </p:cNvPr>
          <p:cNvSpPr/>
          <p:nvPr/>
        </p:nvSpPr>
        <p:spPr>
          <a:xfrm>
            <a:off x="190031" y="2275191"/>
            <a:ext cx="771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The monitoring capability of law enforcement agencies has not kept pace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EFCEE8-32FE-4C2D-B2DC-E707E0FAA85D}"/>
              </a:ext>
            </a:extLst>
          </p:cNvPr>
          <p:cNvSpPr/>
          <p:nvPr/>
        </p:nvSpPr>
        <p:spPr>
          <a:xfrm>
            <a:off x="190031" y="3293571"/>
            <a:ext cx="890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Develop intelligent algorithms for automatic video anomaly detection to alleviate the </a:t>
            </a:r>
          </a:p>
          <a:p>
            <a:r>
              <a:rPr lang="en-US" altLang="ko-KR" dirty="0"/>
              <a:t>Waste of labor and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39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9A0627-6762-477B-9659-37E09563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8817"/>
            <a:ext cx="6451706" cy="4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Contribution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FA8DC-4DF5-4484-89A2-435B9FF7742E}"/>
              </a:ext>
            </a:extLst>
          </p:cNvPr>
          <p:cNvSpPr/>
          <p:nvPr/>
        </p:nvSpPr>
        <p:spPr>
          <a:xfrm>
            <a:off x="66200" y="1256065"/>
            <a:ext cx="8815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We propose a MIL solution to anomaly detection by leveraging only weakly labeled </a:t>
            </a:r>
          </a:p>
          <a:p>
            <a:r>
              <a:rPr lang="en-US" altLang="ko-KR" dirty="0"/>
              <a:t>Training videos.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493133-B71E-4F3A-B8A2-CDCB126989B2}"/>
              </a:ext>
            </a:extLst>
          </p:cNvPr>
          <p:cNvSpPr/>
          <p:nvPr/>
        </p:nvSpPr>
        <p:spPr>
          <a:xfrm>
            <a:off x="66200" y="2375094"/>
            <a:ext cx="8888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We introduce a large-scale video anomaly detection dataset consisting of 1900 real-</a:t>
            </a:r>
          </a:p>
          <a:p>
            <a:r>
              <a:rPr lang="en-US" altLang="ko-KR" dirty="0"/>
              <a:t>world surveillance videos of 13 different anomalous events and normal activities</a:t>
            </a:r>
          </a:p>
          <a:p>
            <a:r>
              <a:rPr lang="en-US" altLang="ko-KR" dirty="0"/>
              <a:t>captured by surveillance cameras.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EFCEE8-32FE-4C2D-B2DC-E707E0FAA85D}"/>
              </a:ext>
            </a:extLst>
          </p:cNvPr>
          <p:cNvSpPr/>
          <p:nvPr/>
        </p:nvSpPr>
        <p:spPr>
          <a:xfrm>
            <a:off x="0" y="3597489"/>
            <a:ext cx="930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Our dataset also serves a challenging benchmark for activity recognition on untrimmed</a:t>
            </a:r>
          </a:p>
          <a:p>
            <a:r>
              <a:rPr lang="en-US" altLang="ko-KR" dirty="0"/>
              <a:t> videos, due to the complexity of activities and large intra-class variations.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66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Limitations of Previous Approaches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FA8DC-4DF5-4484-89A2-435B9FF7742E}"/>
              </a:ext>
            </a:extLst>
          </p:cNvPr>
          <p:cNvSpPr/>
          <p:nvPr/>
        </p:nvSpPr>
        <p:spPr>
          <a:xfrm>
            <a:off x="66200" y="1563638"/>
            <a:ext cx="5887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Detect a specific anomalous event, e.g. traffic accident</a:t>
            </a:r>
          </a:p>
          <a:p>
            <a:r>
              <a:rPr lang="en-US" altLang="ko-KR" dirty="0"/>
              <a:t>     -   Generalization issue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493133-B71E-4F3A-B8A2-CDCB126989B2}"/>
              </a:ext>
            </a:extLst>
          </p:cNvPr>
          <p:cNvSpPr/>
          <p:nvPr/>
        </p:nvSpPr>
        <p:spPr>
          <a:xfrm>
            <a:off x="66200" y="2560149"/>
            <a:ext cx="8417754" cy="1361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Sparse-coding based approaches</a:t>
            </a:r>
          </a:p>
          <a:p>
            <a:r>
              <a:rPr lang="en-US" altLang="ko-KR" dirty="0"/>
              <a:t>     -   Assume the initial portion of a video contains normal events for building the</a:t>
            </a:r>
          </a:p>
          <a:p>
            <a:r>
              <a:rPr lang="en-US" altLang="ko-KR" dirty="0"/>
              <a:t>         normal event dictionary</a:t>
            </a:r>
          </a:p>
          <a:p>
            <a:endParaRPr lang="en-US" altLang="ko-KR" sz="1050" dirty="0"/>
          </a:p>
          <a:p>
            <a:r>
              <a:rPr lang="en-US" altLang="ko-KR" dirty="0"/>
              <a:t>     -   Do not handle environmental change well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7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Our Approach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FA8DC-4DF5-4484-89A2-435B9FF7742E}"/>
              </a:ext>
            </a:extLst>
          </p:cNvPr>
          <p:cNvSpPr/>
          <p:nvPr/>
        </p:nvSpPr>
        <p:spPr>
          <a:xfrm>
            <a:off x="539552" y="2387084"/>
            <a:ext cx="778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Goal – identify the time window of the anomaly in a long surveillance video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39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Our Approach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FA8DC-4DF5-4484-89A2-435B9FF7742E}"/>
              </a:ext>
            </a:extLst>
          </p:cNvPr>
          <p:cNvSpPr/>
          <p:nvPr/>
        </p:nvSpPr>
        <p:spPr>
          <a:xfrm>
            <a:off x="107504" y="915566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Using weakly labeled training videos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EE2FAB-CDE2-4458-B841-1A244FBF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632677"/>
            <a:ext cx="4140460" cy="25952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1B095B-90B1-4E65-ADC5-BA89BBB26E5F}"/>
              </a:ext>
            </a:extLst>
          </p:cNvPr>
          <p:cNvSpPr/>
          <p:nvPr/>
        </p:nvSpPr>
        <p:spPr>
          <a:xfrm>
            <a:off x="4614265" y="932224"/>
            <a:ext cx="433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clip-level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이 아니라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, video-level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에서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라벨링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7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Our Approach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831274-CDA5-476E-9B6A-2C7DD8F6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6" y="1131590"/>
            <a:ext cx="8604448" cy="31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Multiple Instance Learning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027144-4EB1-41B2-B8F5-E2FC41D8A508}"/>
              </a:ext>
            </a:extLst>
          </p:cNvPr>
          <p:cNvSpPr/>
          <p:nvPr/>
        </p:nvSpPr>
        <p:spPr>
          <a:xfrm>
            <a:off x="179512" y="98757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In standard supervised classification problems using support vector machine, the labels of all positive and negative examples are available and the classifier is learned using the following optimization function: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FF7D1-335B-438A-8990-819C4326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51670"/>
            <a:ext cx="6588224" cy="1215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0D642C-2C82-4376-970B-C92ABF31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07563"/>
            <a:ext cx="1728192" cy="196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174499-F468-4A29-BCA5-714342E7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8" y="3944956"/>
            <a:ext cx="3249125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4F883-BEED-4973-8B4E-85D6F810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pPr algn="l"/>
            <a:r>
              <a:rPr lang="en-US" altLang="ko-KR" sz="2400" dirty="0"/>
              <a:t>Multiple Instance Learning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D4346B-03A1-47E4-AD3B-757138B9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04" y="2859782"/>
            <a:ext cx="6300192" cy="803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1884CA-D458-4030-816F-1C8A9825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9" y="1169858"/>
            <a:ext cx="2643987" cy="576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FFBE4E-1AD1-47AC-BC02-CFEC20B36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575806"/>
            <a:ext cx="4283968" cy="15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34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289</Words>
  <Application>Microsoft Office PowerPoint</Application>
  <PresentationFormat>화면 슬라이드 쇼(16:9)</PresentationFormat>
  <Paragraphs>52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KR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199</cp:revision>
  <dcterms:created xsi:type="dcterms:W3CDTF">2016-12-05T23:26:54Z</dcterms:created>
  <dcterms:modified xsi:type="dcterms:W3CDTF">2021-05-13T04:19:25Z</dcterms:modified>
</cp:coreProperties>
</file>