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2"/>
  </p:notesMasterIdLst>
  <p:sldIdLst>
    <p:sldId id="256" r:id="rId4"/>
    <p:sldId id="426" r:id="rId5"/>
    <p:sldId id="447" r:id="rId6"/>
    <p:sldId id="428" r:id="rId7"/>
    <p:sldId id="429" r:id="rId8"/>
    <p:sldId id="448" r:id="rId9"/>
    <p:sldId id="449" r:id="rId10"/>
    <p:sldId id="450" r:id="rId11"/>
    <p:sldId id="430" r:id="rId12"/>
    <p:sldId id="431" r:id="rId13"/>
    <p:sldId id="464" r:id="rId14"/>
    <p:sldId id="463" r:id="rId15"/>
    <p:sldId id="451" r:id="rId16"/>
    <p:sldId id="417" r:id="rId17"/>
    <p:sldId id="416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15" r:id="rId27"/>
    <p:sldId id="432" r:id="rId28"/>
    <p:sldId id="452" r:id="rId29"/>
    <p:sldId id="433" r:id="rId30"/>
    <p:sldId id="434" r:id="rId31"/>
    <p:sldId id="435" r:id="rId32"/>
    <p:sldId id="436" r:id="rId33"/>
    <p:sldId id="453" r:id="rId34"/>
    <p:sldId id="454" r:id="rId35"/>
    <p:sldId id="455" r:id="rId36"/>
    <p:sldId id="440" r:id="rId37"/>
    <p:sldId id="439" r:id="rId38"/>
    <p:sldId id="437" r:id="rId39"/>
    <p:sldId id="438" r:id="rId40"/>
    <p:sldId id="441" r:id="rId41"/>
    <p:sldId id="442" r:id="rId42"/>
    <p:sldId id="443" r:id="rId43"/>
    <p:sldId id="457" r:id="rId44"/>
    <p:sldId id="456" r:id="rId45"/>
    <p:sldId id="458" r:id="rId46"/>
    <p:sldId id="459" r:id="rId47"/>
    <p:sldId id="460" r:id="rId48"/>
    <p:sldId id="461" r:id="rId49"/>
    <p:sldId id="462" r:id="rId50"/>
    <p:sldId id="264" r:id="rId5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8B03D-3F3F-E6A9-29D5-6F865455EA7C}" name="moonnyeon@kumoh.ac.kr" initials="m" userId="bac4bb5e312062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75" autoAdjust="0"/>
  </p:normalViewPr>
  <p:slideViewPr>
    <p:cSldViewPr>
      <p:cViewPr varScale="1">
        <p:scale>
          <a:sx n="146" d="100"/>
          <a:sy n="146" d="100"/>
        </p:scale>
        <p:origin x="516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8/10/relationships/authors" Target="author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그림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과 같이 입력과 출력이 같은 구조이며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bottleneck hidden layer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가지고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입력 데이터를 내부 표현으로 인코딩하는 인코더와 내부 표현을 출력으로 변환하는 디코더로 구성된다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저차원의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hidden layer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가 입력과 동일한 출력을 재구성하기 위해 모델 학습 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noise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가 아닌 입력 데이터의 가장 중요한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feature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학습한다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이러한 특성으로 정상 데이터를 입력하면 입력과 동일한 출력이 생성되고 비정상 데이터를 입력하면 비정상적인 부분이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noise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로 나오게 되면서 입력과 출력의 차이가 증가한다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본 제안 네트워크에서는 이러한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특성을 활용해 넘어짐이 일어나지 않은 정상 행동 데이터만을 활용해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학습을 진행한다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그림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과 같이 인간의 골격 정보를 인접한 관절들을 연결하고 시간 축에 따라 동일한 관절들을 연결하여 공간적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시간적 정보를 포함하고 있는 그래프로 간주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스켈레톤 그래프 데이터를 활용해 그래프 합성곱 신경망을 학습한다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ST-GCN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전체구조는 그림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과 같다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5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190500" algn="just" defTabSz="914400" rtl="0" eaLnBrk="1" fontAlgn="base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78680" algn="r"/>
                <a:tab pos="4678680" algn="r"/>
              </a:tabLst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네트워크는 여러 개의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 Block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으로 구성된다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각각의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 Block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그림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과 같이 공간적인 특징을 추출하는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과 시간적인 특징을 추출하는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TCN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으로 구성된다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61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 convolution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수식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과 같다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M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W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각각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edge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중요도를 파악하고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 feature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중요도를 파악하는 학습 가능한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parameter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64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A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를 기본 그래프라 하면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b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는 직접 연결되어있는가를 기준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c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는 내가 기준으로 어떤 값을 주면 어떤값 안에 연결성이 있으면 표시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d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는 중심 좌표를 개준으로 몇칸 안에 있는가를 판단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94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학습하기 위한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Gaussian negative log likelihood loss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Gaussian nll loss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신경망에 의해 생성된 예측값이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Gaussian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분포를 따른다고 가정하고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mean,std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추정한다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Gaussian nll loss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생성 신경망인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 주로 사용되는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loss function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수식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학습하기 위한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binary cross entropy loss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BCELoss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기존의 교차 엔트로피 손실 함수의 한 케이스로 이진 분류에 특화된 버전이다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ST-GCN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결과값은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normal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또는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fall down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인 이진 분류 문제이기 때문에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BCELoss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활용한다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0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0" i="0">
                <a:solidFill>
                  <a:srgbClr val="000000"/>
                </a:solidFill>
                <a:effectLst/>
                <a:latin typeface="Lucida Grande"/>
              </a:rPr>
              <a:t>ICML (2018)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Thomas[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]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연구팀이 제안한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graph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의 관계 추론을 위한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NRI model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autoencoder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모듈을 변형해 구현하였다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. NRI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모델은 그림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과 같이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node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정보 활용해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를 통해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edge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NIMBUSROMNO9L"/>
                <a:ea typeface="NIMBUSROMNO9L"/>
              </a:rPr>
              <a:t>정보를 추출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96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입력 데이터는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(N, T, C)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3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차원 데이터가 필요하다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골격의 노드의 개수로서 본 논문에서는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14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개의 골격 좌표로 설정했다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T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time step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의미하며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30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으로 설정되었다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C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feature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차원을 의미하며 각각의 프레임에서의 노드의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x,y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좌표를 의미한다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표 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과 같이 입력 데이터는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(batch_size, 14, 30, 2)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형태를 가진다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50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입력 데이터는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(N, T, C)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3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차원 데이터가 필요하다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골격의 노드의 개수로서 본 논문에서는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14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개의 골격 좌표로 설정했다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T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time step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의미하며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30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으로 설정되었다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C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feature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차원을 의미하며 각각의 프레임에서의 노드의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x,y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좌표를 의미한다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표 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과 같이 입력 데이터는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(batch_size, 14, 30, 2)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형태를 가진다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50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Gcn</a:t>
            </a:r>
            <a:r>
              <a:rPr lang="ko-KR" altLang="en-US"/>
              <a:t>을 기반으로한 아이디어 들과의 비교입니다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4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A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를 기본 그래프라 하면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b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는 직접 연결되어있는가를 기준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c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는 내가 기준으로 어떤 값을 주면 어떤값 안에 연결성이 있으면 표시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d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는 중심 좌표를 개준으로 몇칸 안에 있는가를 판단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7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특성에 따라 학습이 진행될수록 정상 데이터가 입력으로 들어온다면 정상적으로 재구성이 진행된다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하지만 학습이 진행될수록 비정상 데이터가 들어온다면 정상적인 재구성이 되지 않는다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위의 표에서 보듯이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10epoch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으로 학습된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사용해 입력을 재구성 할 경우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93.16%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정확도 이지만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30 epoch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까지 학습이 되면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94.46%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정확도를 달성한다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epoch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가 진행될수록 정확도가 더 증가하는 추세를 보이며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100epoch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학습할 경우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96.93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정확도를 달성한다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64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89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16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convolution </a:t>
            </a:r>
            <a:r>
              <a:rPr lang="el-GR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ψ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X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입력으로 받아 새로운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latent node feature matmrix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인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H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생성한다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W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학습이 가능한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weight matrix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학습시킨다는 것은 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weight matrix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조정하는 것과 같다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σ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sigmoid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ReLU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와 같이 비선형적인 출력을 생성하기 위한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non-linear activation function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5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히든 레이어는 수식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와 같이 표현할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수식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H^I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feature matrix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의미한다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각각의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feature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들은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propagation rule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 따라 다음 레이어로 전달된다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1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가장 간단한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Propagation Rule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수식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와 같이 표현할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수식을 통해 각각의 노드와 연결되어 있는 노드의 정보를 모아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feature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업데이트한다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convolution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연산의 예시는 그림와 같다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그러나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에서 이러한 방식으로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 convolution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연산을 수행한다면 두 가지 문제점이 존재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첫 번째는 노드 자기 자신의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feature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은 특성을 취합할 때 반영되지 않는다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예를 들면 위의 그림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에서 첫 번째 노드는 어느 노드와도 연결되어 있지 않기 때문에 아무런 정보가 반영되지 않을 수도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번째 문제점은 연결이 많이 되어있는 노드는 feature 값이 커져 그gradient가 높아지고 연결이 적은 노드는 값이 작아져 gradient가 소실 될 수 있다.</a:t>
            </a:r>
            <a:endParaRPr lang="en-US" altLang="ko-KR" sz="1800" kern="0" spc="0">
              <a:solidFill>
                <a:srgbClr val="000000"/>
              </a:solidFill>
              <a:effectLst/>
              <a:latin typeface="바탕" panose="02030600000101010101" pitchFamily="18" charset="-127"/>
              <a:ea typeface="한양신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5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에서는 이러한 문제점을 해결하기 위해 먼저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adjacency matrix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 대각행렬을 더해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self loop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줌으로써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feature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 노드 자신의 정보를 추가한다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또한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gradient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조절하기 위해 차원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(degree)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활용해 수식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미정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처럼 정규화를 진행해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 convolution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진행한다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7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Alpha Pose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가 다른 방법들보다 더 높은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AP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가진다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Alpha Pose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와 다른 방법들과의 수행시간을 비교한다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Alpha Pose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Mask R-CNN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보다 더 수행시간이 짧은 것을 볼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이에 본 논문에서는 정확도가 높고 수행시간이 빠른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Alpha Pose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활용해 골격 정보를 추출한다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4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입력 영상에서 넘어짐을 검출하기 위해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활용한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기반의 네트워크를 제안한다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먼저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넘어짐이 발생하지 않은 정상적인 행동의 데이터셋을 통해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학습한다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그 후 정상 행동 데이터와 넘어짐 데이터를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통해 재구성하고 재구성된 데이터를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활용해 넘어짐을 검출하는 것을 목표로 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0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10" Type="http://schemas.openxmlformats.org/officeDocument/2006/relationships/image" Target="../media/image51.jpe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ko-KR" altLang="en-US" sz="1800"/>
              <a:t>골격 정보를 활용한 </a:t>
            </a:r>
            <a:endParaRPr lang="en-US" altLang="ko-KR" sz="1800"/>
          </a:p>
          <a:p>
            <a:r>
              <a:rPr lang="en-US" altLang="ko-KR" sz="1800"/>
              <a:t>GCN </a:t>
            </a:r>
            <a:r>
              <a:rPr lang="ko-KR" altLang="en-US" sz="1800"/>
              <a:t>기반의 넘어짐 검출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baseline="-5000"/>
              <a:t>컴퓨터공학과 석사과정 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F3003-74F5-80F8-8CBE-DFB8F7076B46}"/>
              </a:ext>
            </a:extLst>
          </p:cNvPr>
          <p:cNvSpPr txBox="1"/>
          <p:nvPr/>
        </p:nvSpPr>
        <p:spPr>
          <a:xfrm>
            <a:off x="107504" y="267494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순환 신경망을 이용한 넘어짐 검출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788DF-B7A5-1FD6-D0DE-6E6935EC6D49}"/>
              </a:ext>
            </a:extLst>
          </p:cNvPr>
          <p:cNvSpPr txBox="1"/>
          <p:nvPr/>
        </p:nvSpPr>
        <p:spPr>
          <a:xfrm>
            <a:off x="179512" y="1419622"/>
            <a:ext cx="8496944" cy="152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신병근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연구팀은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Kinect RGBD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카메라를 활용한 골격 정보와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2-Stacked Bi-LSTM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모델을 이용해 넘어짐을 검출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한양신명조"/>
              </a:rPr>
              <a:t> -&gt; </a:t>
            </a:r>
            <a:r>
              <a:rPr lang="ko-KR" altLang="en-US" kern="0">
                <a:solidFill>
                  <a:srgbClr val="000000"/>
                </a:solidFill>
                <a:latin typeface="한양신명조"/>
                <a:ea typeface="한양신명조"/>
              </a:rPr>
              <a:t>골격 정보를 활용해 가속도와 바닥과의 거리를 추출 후 넘어짐 검출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11466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473C8-A1DC-D56F-FD8E-2A4028CC0D48}"/>
              </a:ext>
            </a:extLst>
          </p:cNvPr>
          <p:cNvSpPr txBox="1"/>
          <p:nvPr/>
        </p:nvSpPr>
        <p:spPr>
          <a:xfrm>
            <a:off x="107504" y="194724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GCN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이용한 넘어짐 검출 모델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D599-00E2-6043-157B-E6C32F5A86B8}"/>
              </a:ext>
            </a:extLst>
          </p:cNvPr>
          <p:cNvSpPr txBox="1"/>
          <p:nvPr/>
        </p:nvSpPr>
        <p:spPr>
          <a:xfrm>
            <a:off x="971600" y="1131590"/>
            <a:ext cx="1271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ST-GCN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CC9473-7C92-3052-3012-16CEA2AF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9662"/>
            <a:ext cx="6230432" cy="20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D66AA9-76D5-D6CE-CAF3-2AF8D8358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CB49-3071-D784-D295-93C945ED485F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</a:t>
            </a:r>
            <a:r>
              <a:rPr lang="ko-KR" altLang="en-US" kern="0">
                <a:solidFill>
                  <a:srgbClr val="000000"/>
                </a:solidFill>
                <a:latin typeface="한양신명조"/>
                <a:ea typeface="한양신명조"/>
              </a:rPr>
              <a:t>연결성 추출 방법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3795" name="_x249657328">
            <a:extLst>
              <a:ext uri="{FF2B5EF4-FFF2-40B4-BE49-F238E27FC236}">
                <a16:creationId xmlns:a16="http://schemas.microsoft.com/office/drawing/2014/main" id="{5942B0D1-1B9A-430A-4A50-3B518238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35646"/>
            <a:ext cx="5957770" cy="204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9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473C8-A1DC-D56F-FD8E-2A4028CC0D48}"/>
              </a:ext>
            </a:extLst>
          </p:cNvPr>
          <p:cNvSpPr txBox="1"/>
          <p:nvPr/>
        </p:nvSpPr>
        <p:spPr>
          <a:xfrm>
            <a:off x="107504" y="194724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GCN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이용한 넘어짐 검출 모델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3444A-945C-1F52-2CE2-DBC9B3A77022}"/>
              </a:ext>
            </a:extLst>
          </p:cNvPr>
          <p:cNvSpPr txBox="1"/>
          <p:nvPr/>
        </p:nvSpPr>
        <p:spPr>
          <a:xfrm>
            <a:off x="1187624" y="1131590"/>
            <a:ext cx="1271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AS-GCN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68CCAB-03B0-30FA-5888-08618461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635646"/>
            <a:ext cx="503797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598B0-954A-62E8-E9B5-FE341C4D0845}"/>
              </a:ext>
            </a:extLst>
          </p:cNvPr>
          <p:cNvSpPr txBox="1"/>
          <p:nvPr/>
        </p:nvSpPr>
        <p:spPr>
          <a:xfrm>
            <a:off x="2483768" y="1779662"/>
            <a:ext cx="2952328" cy="861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21410" marR="0" indent="-560070" algn="ctr" fontAlgn="base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60070" algn="l"/>
                <a:tab pos="5033010" algn="r"/>
                <a:tab pos="560070" algn="l"/>
                <a:tab pos="5033010" algn="r"/>
              </a:tabLst>
            </a:pP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제안 방법</a:t>
            </a:r>
            <a:endParaRPr lang="ko-KR" altLang="en-US" sz="32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0624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0AE734-262B-4BAD-FD9E-CF9D30B96B98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BD8C64-C0F3-36C2-A21A-BC0B3B58B7A6}"/>
              </a:ext>
            </a:extLst>
          </p:cNvPr>
          <p:cNvSpPr txBox="1"/>
          <p:nvPr/>
        </p:nvSpPr>
        <p:spPr>
          <a:xfrm>
            <a:off x="361008" y="975443"/>
            <a:ext cx="6552728" cy="476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graph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vertices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와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edge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로 이루어져 있는 데이터 구조</a:t>
            </a:r>
            <a:endParaRPr lang="ko-KR" altLang="en-US" sz="16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1025" name="_x675390376">
            <a:extLst>
              <a:ext uri="{FF2B5EF4-FFF2-40B4-BE49-F238E27FC236}">
                <a16:creationId xmlns:a16="http://schemas.microsoft.com/office/drawing/2014/main" id="{63F605A9-FE8D-832B-B043-8FDBA5F8E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15766"/>
            <a:ext cx="3648075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1129F7-8EDE-0745-4D2F-11F282E7FF4D}"/>
              </a:ext>
            </a:extLst>
          </p:cNvPr>
          <p:cNvSpPr txBox="1"/>
          <p:nvPr/>
        </p:nvSpPr>
        <p:spPr>
          <a:xfrm>
            <a:off x="361008" y="1491630"/>
            <a:ext cx="8387456" cy="476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graph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구조에서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한 입력 데이터를 의미하며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edge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두 데이터 간의 관계를 의미</a:t>
            </a:r>
            <a:endParaRPr lang="ko-KR" altLang="en-US" sz="16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22286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236E5-80E8-AF4E-2577-8EDFB19C4C92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C77A9-C43B-420F-1D95-8F072FEF3475}"/>
              </a:ext>
            </a:extLst>
          </p:cNvPr>
          <p:cNvSpPr txBox="1"/>
          <p:nvPr/>
        </p:nvSpPr>
        <p:spPr>
          <a:xfrm>
            <a:off x="395536" y="843558"/>
            <a:ext cx="7920880" cy="9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그래프 데이터는 모든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간의 연결정보를 포함하고 있어야 하기 때문에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adjacency matrix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사용해 표현</a:t>
            </a:r>
            <a:endParaRPr lang="ko-KR" altLang="en-US" sz="16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9B581-3443-79C1-ABA0-AFB313F8115E}"/>
              </a:ext>
            </a:extLst>
          </p:cNvPr>
          <p:cNvSpPr txBox="1"/>
          <p:nvPr/>
        </p:nvSpPr>
        <p:spPr>
          <a:xfrm>
            <a:off x="323528" y="2427734"/>
            <a:ext cx="8352928" cy="9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또한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간의 연결성 정보 이외에도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자체가 가지고 있는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feature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정보를 표현하기 위해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 feature matrix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생성</a:t>
            </a:r>
            <a:endParaRPr lang="ko-KR" altLang="en-US" sz="16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55317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55521960">
            <a:extLst>
              <a:ext uri="{FF2B5EF4-FFF2-40B4-BE49-F238E27FC236}">
                <a16:creationId xmlns:a16="http://schemas.microsoft.com/office/drawing/2014/main" id="{16336623-1D25-446C-D340-B10052F2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31590"/>
            <a:ext cx="4473575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4D1AF1-019D-F619-C5F7-7C2946DCC721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CDEBA-8130-038A-1C4F-53DD100392CE}"/>
              </a:ext>
            </a:extLst>
          </p:cNvPr>
          <p:cNvSpPr txBox="1"/>
          <p:nvPr/>
        </p:nvSpPr>
        <p:spPr>
          <a:xfrm>
            <a:off x="395536" y="3576388"/>
            <a:ext cx="8352928" cy="9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adjacency matrix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각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간에 연결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(edge)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가 존재하지 않으면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0,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연결이 존재한다면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로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masking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한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matrix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의미</a:t>
            </a:r>
            <a:endParaRPr lang="ko-KR" altLang="en-US" sz="16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8368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D1AF1-019D-F619-C5F7-7C2946DCC721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B98A1-CC8E-BA8F-4D1B-09E693B820FA}"/>
              </a:ext>
            </a:extLst>
          </p:cNvPr>
          <p:cNvSpPr txBox="1"/>
          <p:nvPr/>
        </p:nvSpPr>
        <p:spPr>
          <a:xfrm>
            <a:off x="395536" y="928338"/>
            <a:ext cx="8136904" cy="9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 사람의 각 골격은 그래프 데이터 표현에서 각각의 node를 의미한다. </a:t>
            </a:r>
          </a:p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600" kern="0">
                <a:solidFill>
                  <a:srgbClr val="000000"/>
                </a:solidFill>
                <a:latin typeface="한양신명조"/>
                <a:ea typeface="한양신명조"/>
              </a:rPr>
              <a:t>- 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egdes는 인체의 골격 간의 연결을 의미</a:t>
            </a:r>
          </a:p>
        </p:txBody>
      </p:sp>
      <p:pic>
        <p:nvPicPr>
          <p:cNvPr id="13313" name="_x355522968">
            <a:extLst>
              <a:ext uri="{FF2B5EF4-FFF2-40B4-BE49-F238E27FC236}">
                <a16:creationId xmlns:a16="http://schemas.microsoft.com/office/drawing/2014/main" id="{E6E959BC-866D-3DF1-BA35-73C94483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67250"/>
            <a:ext cx="1763688" cy="23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0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D1AF1-019D-F619-C5F7-7C2946DCC721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</a:rPr>
              <a:t>GCN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3311E-C23F-E81E-E00C-B9A9BB7C3EC4}"/>
              </a:ext>
            </a:extLst>
          </p:cNvPr>
          <p:cNvSpPr txBox="1"/>
          <p:nvPr/>
        </p:nvSpPr>
        <p:spPr>
          <a:xfrm>
            <a:off x="179512" y="1059582"/>
            <a:ext cx="8568952" cy="1023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GCN(Graph Convolution Network)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 Network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CNN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에서 활용되는 </a:t>
            </a:r>
            <a:b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</a:b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Convolution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개념을 적용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5E529-1036-EF52-BA95-6B0F6AEBEE97}"/>
              </a:ext>
            </a:extLst>
          </p:cNvPr>
          <p:cNvSpPr txBox="1"/>
          <p:nvPr/>
        </p:nvSpPr>
        <p:spPr>
          <a:xfrm>
            <a:off x="179512" y="2599308"/>
            <a:ext cx="8424936" cy="1023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 convolution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활용해 그래프에 포함된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들을 벡터 형태의 데이터로 변환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6091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598B0-954A-62E8-E9B5-FE341C4D0845}"/>
              </a:ext>
            </a:extLst>
          </p:cNvPr>
          <p:cNvSpPr txBox="1"/>
          <p:nvPr/>
        </p:nvSpPr>
        <p:spPr>
          <a:xfrm>
            <a:off x="2483768" y="1779662"/>
            <a:ext cx="2952328" cy="861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21410" marR="0" indent="-560070" algn="ctr" fontAlgn="base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60070" algn="l"/>
                <a:tab pos="5033010" algn="r"/>
                <a:tab pos="560070" algn="l"/>
                <a:tab pos="5033010" algn="r"/>
              </a:tabLst>
            </a:pP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서론</a:t>
            </a:r>
            <a:endParaRPr lang="ko-KR" altLang="en-US" sz="32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70565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D69D3-4ED4-F8B5-867B-F7AE4DC8808F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</a:rPr>
              <a:t>Graph Convolution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2F25B-8FF5-004C-3B0B-0238C61EB4E3}"/>
              </a:ext>
            </a:extLst>
          </p:cNvPr>
          <p:cNvSpPr txBox="1"/>
          <p:nvPr/>
        </p:nvSpPr>
        <p:spPr>
          <a:xfrm>
            <a:off x="251520" y="987574"/>
            <a:ext cx="8424936" cy="152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90500" algn="just" fontAlgn="base">
              <a:lnSpc>
                <a:spcPct val="180000"/>
              </a:lnSpc>
              <a:tabLst>
                <a:tab pos="4678680" algn="r"/>
                <a:tab pos="4678680" algn="r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그래프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G=(A,X) : A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각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연결을 나타내는 인접 행렬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adjacency matrix,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X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 feature matrix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C4D208-8E31-4247-E938-E7AAA2D3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49648256">
            <a:extLst>
              <a:ext uri="{FF2B5EF4-FFF2-40B4-BE49-F238E27FC236}">
                <a16:creationId xmlns:a16="http://schemas.microsoft.com/office/drawing/2014/main" id="{CAEC8311-9FED-77D1-7F0D-969C5D078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42340"/>
            <a:ext cx="2217738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7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675393400">
            <a:extLst>
              <a:ext uri="{FF2B5EF4-FFF2-40B4-BE49-F238E27FC236}">
                <a16:creationId xmlns:a16="http://schemas.microsoft.com/office/drawing/2014/main" id="{22462D6A-0658-FAC5-AA63-DBA0645AE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23678"/>
            <a:ext cx="2944813" cy="7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E41BA-9A9E-13C8-3F98-3057A03E9C7E}"/>
              </a:ext>
            </a:extLst>
          </p:cNvPr>
          <p:cNvSpPr txBox="1"/>
          <p:nvPr/>
        </p:nvSpPr>
        <p:spPr>
          <a:xfrm>
            <a:off x="107504" y="843558"/>
            <a:ext cx="4591050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히든 레이어 </a:t>
            </a:r>
            <a:r>
              <a:rPr lang="ko-KR" altLang="en-US" kern="0">
                <a:solidFill>
                  <a:srgbClr val="000000"/>
                </a:solidFill>
                <a:latin typeface="한양신명조"/>
                <a:ea typeface="한양신명조"/>
              </a:rPr>
              <a:t>표현 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한양신명조"/>
              </a:rPr>
              <a:t>:</a:t>
            </a:r>
            <a:endParaRPr lang="ko-KR" altLang="en-US" sz="14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48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49649912">
            <a:extLst>
              <a:ext uri="{FF2B5EF4-FFF2-40B4-BE49-F238E27FC236}">
                <a16:creationId xmlns:a16="http://schemas.microsoft.com/office/drawing/2014/main" id="{0DBB467E-7459-D83E-1962-F40C2F7B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95686"/>
            <a:ext cx="3836988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4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49648256">
            <a:extLst>
              <a:ext uri="{FF2B5EF4-FFF2-40B4-BE49-F238E27FC236}">
                <a16:creationId xmlns:a16="http://schemas.microsoft.com/office/drawing/2014/main" id="{7E796D2E-9A05-3ABD-A46F-7AB7948A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03598"/>
            <a:ext cx="4330700" cy="18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FE83A-05D4-E00D-4DA9-494CC2AC4222}"/>
              </a:ext>
            </a:extLst>
          </p:cNvPr>
          <p:cNvSpPr txBox="1"/>
          <p:nvPr/>
        </p:nvSpPr>
        <p:spPr>
          <a:xfrm>
            <a:off x="323528" y="457200"/>
            <a:ext cx="2304256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ctr" fontAlgn="base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 Convolution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66282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_x249649696">
            <a:extLst>
              <a:ext uri="{FF2B5EF4-FFF2-40B4-BE49-F238E27FC236}">
                <a16:creationId xmlns:a16="http://schemas.microsoft.com/office/drawing/2014/main" id="{B4DF8191-D6D2-5FE0-9C88-1FA734A2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11710"/>
            <a:ext cx="2697163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E4F4A2-3F46-AD91-4387-AE6A97BCFC35}"/>
              </a:ext>
            </a:extLst>
          </p:cNvPr>
          <p:cNvSpPr txBox="1"/>
          <p:nvPr/>
        </p:nvSpPr>
        <p:spPr>
          <a:xfrm>
            <a:off x="30088" y="771550"/>
            <a:ext cx="4591050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정규화된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graph convolution</a:t>
            </a:r>
            <a:endParaRPr lang="en-US" altLang="ko-KR" sz="14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43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AAF06-F43B-AD1D-36CF-ED06A18ECA6E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Input Data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96E3A-0766-D48B-B450-8FA88B2E8E43}"/>
              </a:ext>
            </a:extLst>
          </p:cNvPr>
          <p:cNvSpPr txBox="1"/>
          <p:nvPr/>
        </p:nvSpPr>
        <p:spPr>
          <a:xfrm>
            <a:off x="539552" y="779252"/>
            <a:ext cx="1512168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Alpha Pose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534AE-BFD6-DFBA-AC42-00E36D5E8E14}"/>
              </a:ext>
            </a:extLst>
          </p:cNvPr>
          <p:cNvSpPr txBox="1"/>
          <p:nvPr/>
        </p:nvSpPr>
        <p:spPr>
          <a:xfrm>
            <a:off x="539552" y="1614750"/>
            <a:ext cx="5482927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실시간으로 다중 사람에 대한 골격 좌표를 추출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C64AF-FCFD-1ADB-7D94-D80AF095724B}"/>
              </a:ext>
            </a:extLst>
          </p:cNvPr>
          <p:cNvSpPr txBox="1"/>
          <p:nvPr/>
        </p:nvSpPr>
        <p:spPr>
          <a:xfrm>
            <a:off x="755576" y="2355726"/>
            <a:ext cx="828092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Alpha Pose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하향식 방법으로 이미지에서 사람을 검출한 후 골격 정보를 추출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34384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AAF06-F43B-AD1D-36CF-ED06A18ECA6E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Input Data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15361" name="_x249648256">
            <a:extLst>
              <a:ext uri="{FF2B5EF4-FFF2-40B4-BE49-F238E27FC236}">
                <a16:creationId xmlns:a16="http://schemas.microsoft.com/office/drawing/2014/main" id="{F003E1A2-6E2C-380A-18B8-616FC9E6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7534"/>
            <a:ext cx="3024336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DC6B48-2264-58A1-A5CA-70AAF6A5A1BC}"/>
              </a:ext>
            </a:extLst>
          </p:cNvPr>
          <p:cNvSpPr txBox="1"/>
          <p:nvPr/>
        </p:nvSpPr>
        <p:spPr>
          <a:xfrm>
            <a:off x="1799692" y="4269402"/>
            <a:ext cx="5544616" cy="42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Alpha Pose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활용해 추출 가능한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18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개의 골격 좌표</a:t>
            </a:r>
            <a:endParaRPr lang="ko-KR" altLang="en-US" sz="14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82320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_x675392320">
            <a:extLst>
              <a:ext uri="{FF2B5EF4-FFF2-40B4-BE49-F238E27FC236}">
                <a16:creationId xmlns:a16="http://schemas.microsoft.com/office/drawing/2014/main" id="{C652165A-95A9-FEF7-4770-1771A446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3900488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_x249649192">
            <a:extLst>
              <a:ext uri="{FF2B5EF4-FFF2-40B4-BE49-F238E27FC236}">
                <a16:creationId xmlns:a16="http://schemas.microsoft.com/office/drawing/2014/main" id="{CF7F0F41-0193-3F3A-76A3-EDA94FDE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31590"/>
            <a:ext cx="2994025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08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6AF061-267A-A24B-1878-2BBD41B1BD42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넘어짐 검출 네트워크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17409" name="_x355525632">
            <a:extLst>
              <a:ext uri="{FF2B5EF4-FFF2-40B4-BE49-F238E27FC236}">
                <a16:creationId xmlns:a16="http://schemas.microsoft.com/office/drawing/2014/main" id="{93C38411-46AD-A45F-7581-90FFABB6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31590"/>
            <a:ext cx="6624736" cy="30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21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00A0C5-A765-2246-8A23-B7A0AC709A67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654227312">
            <a:extLst>
              <a:ext uri="{FF2B5EF4-FFF2-40B4-BE49-F238E27FC236}">
                <a16:creationId xmlns:a16="http://schemas.microsoft.com/office/drawing/2014/main" id="{4592CFD5-8A61-B060-B09A-7ACFD98D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7981"/>
            <a:ext cx="4038600" cy="18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2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BB930-9665-73CA-D297-715C9290C3AE}"/>
              </a:ext>
            </a:extLst>
          </p:cNvPr>
          <p:cNvSpPr txBox="1"/>
          <p:nvPr/>
        </p:nvSpPr>
        <p:spPr>
          <a:xfrm>
            <a:off x="3635896" y="339534"/>
            <a:ext cx="1872208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넘어짐 사고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36D01-3519-B114-DB09-558B61191C8A}"/>
              </a:ext>
            </a:extLst>
          </p:cNvPr>
          <p:cNvSpPr txBox="1"/>
          <p:nvPr/>
        </p:nvSpPr>
        <p:spPr>
          <a:xfrm>
            <a:off x="315566" y="1275606"/>
            <a:ext cx="7344816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모든 나이에서 발생이 가능하지만 주로 노인에게서 발생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C3AEB-4806-1ABC-C7BA-1CE3941F0DD2}"/>
              </a:ext>
            </a:extLst>
          </p:cNvPr>
          <p:cNvSpPr txBox="1"/>
          <p:nvPr/>
        </p:nvSpPr>
        <p:spPr>
          <a:xfrm>
            <a:off x="323528" y="2067694"/>
            <a:ext cx="8136904" cy="1023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노인 넘어짐 사고는 넘어짐으로 인한 사망 이외에도 삶의 질을 현저하게 감소시키는 심각한 신체 손상을 야기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89514-2CC8-1E53-6AC1-6E1B47CB7E97}"/>
              </a:ext>
            </a:extLst>
          </p:cNvPr>
          <p:cNvSpPr txBox="1"/>
          <p:nvPr/>
        </p:nvSpPr>
        <p:spPr>
          <a:xfrm>
            <a:off x="323528" y="3363838"/>
            <a:ext cx="8136904" cy="1023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 covid-19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발생 이후 노인들의 활동량이 감소함으로 인해 운동능력이 더욱 저하되어 넘어짐 사고에 대한 문제가 더욱 커졌다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725045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49650056">
            <a:extLst>
              <a:ext uri="{FF2B5EF4-FFF2-40B4-BE49-F238E27FC236}">
                <a16:creationId xmlns:a16="http://schemas.microsoft.com/office/drawing/2014/main" id="{653F470F-400A-8ED5-719A-060BC0E3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1630"/>
            <a:ext cx="2557463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4D66AA9-76D5-D6CE-CAF3-2AF8D8358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9" name="_x249649768">
            <a:extLst>
              <a:ext uri="{FF2B5EF4-FFF2-40B4-BE49-F238E27FC236}">
                <a16:creationId xmlns:a16="http://schemas.microsoft.com/office/drawing/2014/main" id="{10B57574-B998-474F-FBF8-127D0253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23678"/>
            <a:ext cx="4156075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ACB49-3071-D784-D295-93C945ED485F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35730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D66AA9-76D5-D6CE-CAF3-2AF8D8358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CB49-3071-D784-D295-93C945ED485F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26625" name="_x675271864">
            <a:extLst>
              <a:ext uri="{FF2B5EF4-FFF2-40B4-BE49-F238E27FC236}">
                <a16:creationId xmlns:a16="http://schemas.microsoft.com/office/drawing/2014/main" id="{82613BFB-BC37-0096-1D3E-E17F6FAA3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490353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D66AA9-76D5-D6CE-CAF3-2AF8D8358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CB49-3071-D784-D295-93C945ED485F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한양신명조"/>
              </a:rPr>
              <a:t>graph convolution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550A230E-4756-F851-0091-DBB2C3332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84035"/>
              </p:ext>
            </p:extLst>
          </p:nvPr>
        </p:nvGraphicFramePr>
        <p:xfrm>
          <a:off x="1979712" y="1631060"/>
          <a:ext cx="463672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Document" r:id="rId4" imgW="3177501" imgH="542303" progId="Word.Document.12">
                  <p:embed/>
                </p:oleObj>
              </mc:Choice>
              <mc:Fallback>
                <p:oleObj name="Document" r:id="rId4" imgW="3177501" imgH="5423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712" y="1631060"/>
                        <a:ext cx="4636726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FA11BE94-21A6-6B11-7727-6FB7FDE0A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96616"/>
              </p:ext>
            </p:extLst>
          </p:nvPr>
        </p:nvGraphicFramePr>
        <p:xfrm>
          <a:off x="2267744" y="2720353"/>
          <a:ext cx="6277071" cy="89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Document" r:id="rId6" imgW="2850701" imgH="405739" progId="Word.Document.12">
                  <p:embed/>
                </p:oleObj>
              </mc:Choice>
              <mc:Fallback>
                <p:oleObj name="Document" r:id="rId6" imgW="2850701" imgH="4057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7744" y="2720353"/>
                        <a:ext cx="6277071" cy="89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012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D66AA9-76D5-D6CE-CAF3-2AF8D8358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CB49-3071-D784-D295-93C945ED485F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</a:t>
            </a:r>
            <a:r>
              <a:rPr lang="ko-KR" altLang="en-US" kern="0">
                <a:solidFill>
                  <a:srgbClr val="000000"/>
                </a:solidFill>
                <a:latin typeface="한양신명조"/>
                <a:ea typeface="한양신명조"/>
              </a:rPr>
              <a:t>연결성 추출 방법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3795" name="_x249657328">
            <a:extLst>
              <a:ext uri="{FF2B5EF4-FFF2-40B4-BE49-F238E27FC236}">
                <a16:creationId xmlns:a16="http://schemas.microsoft.com/office/drawing/2014/main" id="{5942B0D1-1B9A-430A-4A50-3B518238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35646"/>
            <a:ext cx="5957770" cy="204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19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D66AA9-76D5-D6CE-CAF3-2AF8D8358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CB49-3071-D784-D295-93C945ED485F}"/>
              </a:ext>
            </a:extLst>
          </p:cNvPr>
          <p:cNvSpPr txBox="1"/>
          <p:nvPr/>
        </p:nvSpPr>
        <p:spPr>
          <a:xfrm>
            <a:off x="179512" y="195486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kern="0">
                <a:solidFill>
                  <a:srgbClr val="000000"/>
                </a:solidFill>
                <a:latin typeface="한양신명조"/>
              </a:rPr>
              <a:t>LOSS</a:t>
            </a:r>
            <a:r>
              <a:rPr lang="ko-KR" altLang="en-US" kern="0">
                <a:solidFill>
                  <a:srgbClr val="000000"/>
                </a:solidFill>
                <a:latin typeface="한양신명조"/>
              </a:rPr>
              <a:t> </a:t>
            </a:r>
            <a:r>
              <a:rPr lang="en-US" altLang="ko-KR" kern="0">
                <a:solidFill>
                  <a:srgbClr val="000000"/>
                </a:solidFill>
                <a:latin typeface="한양신명조"/>
              </a:rPr>
              <a:t>Function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22529" name="_x249648760">
            <a:extLst>
              <a:ext uri="{FF2B5EF4-FFF2-40B4-BE49-F238E27FC236}">
                <a16:creationId xmlns:a16="http://schemas.microsoft.com/office/drawing/2014/main" id="{6E1D2CE0-05D9-8B45-1553-34F4902C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79" y="1713507"/>
            <a:ext cx="504031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49649696">
            <a:extLst>
              <a:ext uri="{FF2B5EF4-FFF2-40B4-BE49-F238E27FC236}">
                <a16:creationId xmlns:a16="http://schemas.microsoft.com/office/drawing/2014/main" id="{69924B1D-B66E-860C-0825-3CFB337BD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23" y="3752701"/>
            <a:ext cx="4414838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07A2F5-1E8D-8A80-FA1B-15B06C4052A7}"/>
              </a:ext>
            </a:extLst>
          </p:cNvPr>
          <p:cNvSpPr txBox="1"/>
          <p:nvPr/>
        </p:nvSpPr>
        <p:spPr>
          <a:xfrm>
            <a:off x="196974" y="955618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학습하기 위한 손실 함수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3C729A-9F6F-8573-3B88-FF5452A538B8}"/>
              </a:ext>
            </a:extLst>
          </p:cNvPr>
          <p:cNvSpPr txBox="1"/>
          <p:nvPr/>
        </p:nvSpPr>
        <p:spPr>
          <a:xfrm>
            <a:off x="179512" y="3075806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ST-GCN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학습하기 위한 손실 함수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238151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598B0-954A-62E8-E9B5-FE341C4D0845}"/>
              </a:ext>
            </a:extLst>
          </p:cNvPr>
          <p:cNvSpPr txBox="1"/>
          <p:nvPr/>
        </p:nvSpPr>
        <p:spPr>
          <a:xfrm>
            <a:off x="2483768" y="1779662"/>
            <a:ext cx="2952328" cy="861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21410" marR="0" indent="-560070" algn="ctr" fontAlgn="base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60070" algn="l"/>
                <a:tab pos="5033010" algn="r"/>
                <a:tab pos="560070" algn="l"/>
                <a:tab pos="5033010" algn="r"/>
              </a:tabLst>
            </a:pP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실험</a:t>
            </a:r>
            <a:endParaRPr lang="ko-KR" altLang="en-US" sz="32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15054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BE340-5C69-27BD-350B-723141A38F19}"/>
              </a:ext>
            </a:extLst>
          </p:cNvPr>
          <p:cNvSpPr txBox="1"/>
          <p:nvPr/>
        </p:nvSpPr>
        <p:spPr>
          <a:xfrm>
            <a:off x="251520" y="339502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Datasets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D2E52-1784-7340-EA13-3B87BAC90544}"/>
              </a:ext>
            </a:extLst>
          </p:cNvPr>
          <p:cNvSpPr txBox="1"/>
          <p:nvPr/>
        </p:nvSpPr>
        <p:spPr>
          <a:xfrm>
            <a:off x="467544" y="987574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Le2i fall down detection dataset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D30A3E-2E22-6783-0FF0-2CA6D7BDA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2" name="_x249649696">
            <a:extLst>
              <a:ext uri="{FF2B5EF4-FFF2-40B4-BE49-F238E27FC236}">
                <a16:creationId xmlns:a16="http://schemas.microsoft.com/office/drawing/2014/main" id="{3D77C6B2-782E-C7D3-DB76-7802E7B0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765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_x249648040">
            <a:extLst>
              <a:ext uri="{FF2B5EF4-FFF2-40B4-BE49-F238E27FC236}">
                <a16:creationId xmlns:a16="http://schemas.microsoft.com/office/drawing/2014/main" id="{4269F6D5-618E-C3C0-B759-35259104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39" y="170765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37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6BE911-265C-87E7-8875-BB267E505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81421"/>
              </p:ext>
            </p:extLst>
          </p:nvPr>
        </p:nvGraphicFramePr>
        <p:xfrm>
          <a:off x="1907704" y="1455626"/>
          <a:ext cx="4824536" cy="2232248"/>
        </p:xfrm>
        <a:graphic>
          <a:graphicData uri="http://schemas.openxmlformats.org/drawingml/2006/table">
            <a:tbl>
              <a:tblPr/>
              <a:tblGrid>
                <a:gridCol w="1206134">
                  <a:extLst>
                    <a:ext uri="{9D8B030D-6E8A-4147-A177-3AD203B41FA5}">
                      <a16:colId xmlns:a16="http://schemas.microsoft.com/office/drawing/2014/main" val="234324578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3381803517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39010443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3172318549"/>
                    </a:ext>
                  </a:extLst>
                </a:gridCol>
              </a:tblGrid>
              <a:tr h="596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Positive examples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Negative examples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총합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10785"/>
                  </a:ext>
                </a:extLst>
              </a:tr>
              <a:tr h="5453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Training set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10032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4102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14134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18816"/>
                  </a:ext>
                </a:extLst>
              </a:tr>
              <a:tr h="5453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Testing set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3910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5433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261378"/>
                  </a:ext>
                </a:extLst>
              </a:tr>
              <a:tr h="5445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총계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13942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5625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118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93A315-9249-DE38-8C76-081A376865C5}"/>
              </a:ext>
            </a:extLst>
          </p:cNvPr>
          <p:cNvSpPr txBox="1"/>
          <p:nvPr/>
        </p:nvSpPr>
        <p:spPr>
          <a:xfrm>
            <a:off x="251520" y="339502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Datasets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623879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D1E6B-12C5-B618-18FA-747DA7991579}"/>
              </a:ext>
            </a:extLst>
          </p:cNvPr>
          <p:cNvSpPr txBox="1"/>
          <p:nvPr/>
        </p:nvSpPr>
        <p:spPr>
          <a:xfrm>
            <a:off x="179512" y="339502"/>
            <a:ext cx="4591050" cy="52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Settings</a:t>
            </a:r>
            <a:endParaRPr lang="en-US" altLang="ko-KR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E7132-AC15-74E8-2581-B3F050D150E6}"/>
              </a:ext>
            </a:extLst>
          </p:cNvPr>
          <p:cNvSpPr txBox="1"/>
          <p:nvPr/>
        </p:nvSpPr>
        <p:spPr>
          <a:xfrm>
            <a:off x="2339752" y="1275606"/>
            <a:ext cx="4591050" cy="202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kern="0">
                <a:solidFill>
                  <a:srgbClr val="000000"/>
                </a:solidFill>
                <a:latin typeface="한양신명조"/>
                <a:ea typeface="한양신명조"/>
              </a:rPr>
              <a:t>Operating</a:t>
            </a:r>
            <a:r>
              <a:rPr lang="ko-KR" altLang="en-US" kern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한양신명조"/>
              </a:rPr>
              <a:t>System</a:t>
            </a:r>
            <a:r>
              <a:rPr lang="ko-KR" altLang="en-US" kern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한양신명조"/>
              </a:rPr>
              <a:t>:</a:t>
            </a:r>
            <a:r>
              <a:rPr lang="ko-KR" altLang="en-US" kern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한양신명조"/>
              </a:rPr>
              <a:t>Ubuntu 18.04 LTS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GPU : RTX 3090</a:t>
            </a:r>
            <a:endParaRPr lang="en-US" altLang="ko-KR" kern="0">
              <a:solidFill>
                <a:srgbClr val="000000"/>
              </a:solidFill>
              <a:latin typeface="한양신명조"/>
            </a:endParaRPr>
          </a:p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LIBRARY : Pytorch</a:t>
            </a:r>
          </a:p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Language : Python 3.6</a:t>
            </a:r>
          </a:p>
        </p:txBody>
      </p:sp>
    </p:spTree>
    <p:extLst>
      <p:ext uri="{BB962C8B-B14F-4D97-AF65-F5344CB8AC3E}">
        <p14:creationId xmlns:p14="http://schemas.microsoft.com/office/powerpoint/2010/main" val="901945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ACE0E-192D-062F-2CFB-2B5CB7483A68}"/>
              </a:ext>
            </a:extLst>
          </p:cNvPr>
          <p:cNvSpPr txBox="1"/>
          <p:nvPr/>
        </p:nvSpPr>
        <p:spPr>
          <a:xfrm>
            <a:off x="179512" y="339502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구현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8B553D-9533-C053-70BC-CAC3F9E02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675271720">
            <a:extLst>
              <a:ext uri="{FF2B5EF4-FFF2-40B4-BE49-F238E27FC236}">
                <a16:creationId xmlns:a16="http://schemas.microsoft.com/office/drawing/2014/main" id="{FD737238-5911-2C06-5DFD-53A1BA9D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95686"/>
            <a:ext cx="5040313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0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92582F-A2E0-7E29-FCC3-35781276A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00411"/>
              </p:ext>
            </p:extLst>
          </p:nvPr>
        </p:nvGraphicFramePr>
        <p:xfrm>
          <a:off x="683568" y="1132138"/>
          <a:ext cx="7220889" cy="3262310"/>
        </p:xfrm>
        <a:graphic>
          <a:graphicData uri="http://schemas.openxmlformats.org/drawingml/2006/table">
            <a:tbl>
              <a:tblPr/>
              <a:tblGrid>
                <a:gridCol w="555453">
                  <a:extLst>
                    <a:ext uri="{9D8B030D-6E8A-4147-A177-3AD203B41FA5}">
                      <a16:colId xmlns:a16="http://schemas.microsoft.com/office/drawing/2014/main" val="2135825721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2293186836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3860144914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1072402562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1425326874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1703779525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2912390977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2374461810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313631074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424519778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2544125622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3207370170"/>
                    </a:ext>
                  </a:extLst>
                </a:gridCol>
                <a:gridCol w="555453">
                  <a:extLst>
                    <a:ext uri="{9D8B030D-6E8A-4147-A177-3AD203B41FA5}">
                      <a16:colId xmlns:a16="http://schemas.microsoft.com/office/drawing/2014/main" val="1802821200"/>
                    </a:ext>
                  </a:extLst>
                </a:gridCol>
              </a:tblGrid>
              <a:tr h="464554"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endParaRPr lang="ko-KR" altLang="en-US" sz="1200" kern="0" spc="-2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11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12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60947"/>
                  </a:ext>
                </a:extLst>
              </a:tr>
              <a:tr h="699439"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17,155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15,677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16,484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16,877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18,046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16,865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17,186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17,226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17,630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18,861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17,253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17,929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257706"/>
                  </a:ext>
                </a:extLst>
              </a:tr>
              <a:tr h="699439"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19,066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15,902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16,719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17,514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18,360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17,587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17,763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18,170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18,771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19,792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18,155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20,966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955417"/>
                  </a:ext>
                </a:extLst>
              </a:tr>
              <a:tr h="699439"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20,037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17,502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18,108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18,368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19,728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18,170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18,312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18,397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19,746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20,624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18,875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20,574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9477"/>
                  </a:ext>
                </a:extLst>
              </a:tr>
              <a:tr h="699439"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합계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56,258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49,081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51,311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52,769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56,134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52,622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53,261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53,793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56,147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59,277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54,283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59,469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35495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4FB9F4-A6F0-0321-86A5-3B6A84D42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771550"/>
            <a:ext cx="41764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90500"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78363" algn="r"/>
              </a:tabLst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[2016~2018 </a:t>
            </a:r>
            <a:r>
              <a:rPr kumimoji="0" lang="ko-K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낙상환자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119 </a:t>
            </a:r>
            <a:r>
              <a:rPr kumimoji="0" lang="ko-K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구급차 이송 현황 월별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0629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1085F-A07E-51CE-F3C5-2DBB69BE9514}"/>
              </a:ext>
            </a:extLst>
          </p:cNvPr>
          <p:cNvSpPr txBox="1"/>
          <p:nvPr/>
        </p:nvSpPr>
        <p:spPr>
          <a:xfrm>
            <a:off x="251520" y="339502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학습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0B4362-48C3-58D4-C6F4-C959E33D2008}"/>
              </a:ext>
            </a:extLst>
          </p:cNvPr>
          <p:cNvGraphicFramePr>
            <a:graphicFrameLocks noGrp="1"/>
          </p:cNvGraphicFramePr>
          <p:nvPr/>
        </p:nvGraphicFramePr>
        <p:xfrm>
          <a:off x="2260854" y="2633821"/>
          <a:ext cx="4622292" cy="734695"/>
        </p:xfrm>
        <a:graphic>
          <a:graphicData uri="http://schemas.openxmlformats.org/drawingml/2006/table">
            <a:tbl>
              <a:tblPr/>
              <a:tblGrid>
                <a:gridCol w="1155573">
                  <a:extLst>
                    <a:ext uri="{9D8B030D-6E8A-4147-A177-3AD203B41FA5}">
                      <a16:colId xmlns:a16="http://schemas.microsoft.com/office/drawing/2014/main" val="358529025"/>
                    </a:ext>
                  </a:extLst>
                </a:gridCol>
                <a:gridCol w="1155573">
                  <a:extLst>
                    <a:ext uri="{9D8B030D-6E8A-4147-A177-3AD203B41FA5}">
                      <a16:colId xmlns:a16="http://schemas.microsoft.com/office/drawing/2014/main" val="1355120458"/>
                    </a:ext>
                  </a:extLst>
                </a:gridCol>
                <a:gridCol w="1155573">
                  <a:extLst>
                    <a:ext uri="{9D8B030D-6E8A-4147-A177-3AD203B41FA5}">
                      <a16:colId xmlns:a16="http://schemas.microsoft.com/office/drawing/2014/main" val="858119998"/>
                    </a:ext>
                  </a:extLst>
                </a:gridCol>
                <a:gridCol w="1155573">
                  <a:extLst>
                    <a:ext uri="{9D8B030D-6E8A-4147-A177-3AD203B41FA5}">
                      <a16:colId xmlns:a16="http://schemas.microsoft.com/office/drawing/2014/main" val="2469837075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node(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골격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time-steps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x,y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좌표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01167"/>
                  </a:ext>
                </a:extLst>
              </a:tr>
              <a:tr h="3836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input 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2925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BB6ED7-5849-8D80-59EC-150C2054C1D3}"/>
              </a:ext>
            </a:extLst>
          </p:cNvPr>
          <p:cNvSpPr txBox="1"/>
          <p:nvPr/>
        </p:nvSpPr>
        <p:spPr>
          <a:xfrm>
            <a:off x="395536" y="1109429"/>
            <a:ext cx="3096344" cy="9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autoencoder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학습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: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100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epoch</a:t>
            </a:r>
          </a:p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ST-GCN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학습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: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epoch</a:t>
            </a:r>
            <a:endParaRPr lang="ko-KR" altLang="en-US" sz="16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819455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6119B1-8143-6407-0E10-613061D272B4}"/>
              </a:ext>
            </a:extLst>
          </p:cNvPr>
          <p:cNvGraphicFramePr>
            <a:graphicFrameLocks noGrp="1"/>
          </p:cNvGraphicFramePr>
          <p:nvPr/>
        </p:nvGraphicFramePr>
        <p:xfrm>
          <a:off x="2260790" y="2359914"/>
          <a:ext cx="4622419" cy="1282510"/>
        </p:xfrm>
        <a:graphic>
          <a:graphicData uri="http://schemas.openxmlformats.org/drawingml/2006/table">
            <a:tbl>
              <a:tblPr/>
              <a:tblGrid>
                <a:gridCol w="1155573">
                  <a:extLst>
                    <a:ext uri="{9D8B030D-6E8A-4147-A177-3AD203B41FA5}">
                      <a16:colId xmlns:a16="http://schemas.microsoft.com/office/drawing/2014/main" val="1781468817"/>
                    </a:ext>
                  </a:extLst>
                </a:gridCol>
                <a:gridCol w="1733423">
                  <a:extLst>
                    <a:ext uri="{9D8B030D-6E8A-4147-A177-3AD203B41FA5}">
                      <a16:colId xmlns:a16="http://schemas.microsoft.com/office/drawing/2014/main" val="1195554336"/>
                    </a:ext>
                  </a:extLst>
                </a:gridCol>
                <a:gridCol w="1733423">
                  <a:extLst>
                    <a:ext uri="{9D8B030D-6E8A-4147-A177-3AD203B41FA5}">
                      <a16:colId xmlns:a16="http://schemas.microsoft.com/office/drawing/2014/main" val="64839373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Method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accuracy(%)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Datasets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58448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J.W.Si. et al.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89.5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Le2i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520905"/>
                  </a:ext>
                </a:extLst>
              </a:tr>
              <a:tr h="3836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Proposed Method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96.93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36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47AFFD-D41B-B863-5669-26DFEABCD651}"/>
              </a:ext>
            </a:extLst>
          </p:cNvPr>
          <p:cNvSpPr txBox="1"/>
          <p:nvPr/>
        </p:nvSpPr>
        <p:spPr>
          <a:xfrm>
            <a:off x="251520" y="339502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평가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446720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2DC8B-26EC-E5B9-08CF-CB96F9F54CB8}"/>
              </a:ext>
            </a:extLst>
          </p:cNvPr>
          <p:cNvSpPr txBox="1"/>
          <p:nvPr/>
        </p:nvSpPr>
        <p:spPr>
          <a:xfrm>
            <a:off x="251520" y="339502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평가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A62A16-0566-5412-F8C0-606268298D35}"/>
              </a:ext>
            </a:extLst>
          </p:cNvPr>
          <p:cNvGraphicFramePr>
            <a:graphicFrameLocks noGrp="1"/>
          </p:cNvGraphicFramePr>
          <p:nvPr/>
        </p:nvGraphicFramePr>
        <p:xfrm>
          <a:off x="2097659" y="2251170"/>
          <a:ext cx="4948682" cy="1499997"/>
        </p:xfrm>
        <a:graphic>
          <a:graphicData uri="http://schemas.openxmlformats.org/drawingml/2006/table">
            <a:tbl>
              <a:tblPr/>
              <a:tblGrid>
                <a:gridCol w="1481836">
                  <a:extLst>
                    <a:ext uri="{9D8B030D-6E8A-4147-A177-3AD203B41FA5}">
                      <a16:colId xmlns:a16="http://schemas.microsoft.com/office/drawing/2014/main" val="2319825062"/>
                    </a:ext>
                  </a:extLst>
                </a:gridCol>
                <a:gridCol w="1733423">
                  <a:extLst>
                    <a:ext uri="{9D8B030D-6E8A-4147-A177-3AD203B41FA5}">
                      <a16:colId xmlns:a16="http://schemas.microsoft.com/office/drawing/2014/main" val="4033855234"/>
                    </a:ext>
                  </a:extLst>
                </a:gridCol>
                <a:gridCol w="1733423">
                  <a:extLst>
                    <a:ext uri="{9D8B030D-6E8A-4147-A177-3AD203B41FA5}">
                      <a16:colId xmlns:a16="http://schemas.microsoft.com/office/drawing/2014/main" val="3815699941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Method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accuracy(s)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9317"/>
                  </a:ext>
                </a:extLst>
              </a:tr>
              <a:tr h="38366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GCN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ST-GCN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95.23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037381"/>
                  </a:ext>
                </a:extLst>
              </a:tr>
              <a:tr h="3836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AS-GCN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97.32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35811"/>
                  </a:ext>
                </a:extLst>
              </a:tr>
              <a:tr h="381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Proposed Method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96.93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491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3DB67-98C7-ECAB-2BBC-BC5CFAD331C3}"/>
              </a:ext>
            </a:extLst>
          </p:cNvPr>
          <p:cNvSpPr txBox="1"/>
          <p:nvPr/>
        </p:nvSpPr>
        <p:spPr>
          <a:xfrm>
            <a:off x="251520" y="339502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평가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D0DB90-E93A-5A35-6596-367822311FDE}"/>
              </a:ext>
            </a:extLst>
          </p:cNvPr>
          <p:cNvGraphicFramePr>
            <a:graphicFrameLocks noGrp="1"/>
          </p:cNvGraphicFramePr>
          <p:nvPr/>
        </p:nvGraphicFramePr>
        <p:xfrm>
          <a:off x="1971865" y="1869535"/>
          <a:ext cx="5200269" cy="2263267"/>
        </p:xfrm>
        <a:graphic>
          <a:graphicData uri="http://schemas.openxmlformats.org/drawingml/2006/table">
            <a:tbl>
              <a:tblPr/>
              <a:tblGrid>
                <a:gridCol w="1733423">
                  <a:extLst>
                    <a:ext uri="{9D8B030D-6E8A-4147-A177-3AD203B41FA5}">
                      <a16:colId xmlns:a16="http://schemas.microsoft.com/office/drawing/2014/main" val="3373247294"/>
                    </a:ext>
                  </a:extLst>
                </a:gridCol>
                <a:gridCol w="1733423">
                  <a:extLst>
                    <a:ext uri="{9D8B030D-6E8A-4147-A177-3AD203B41FA5}">
                      <a16:colId xmlns:a16="http://schemas.microsoft.com/office/drawing/2014/main" val="1933767574"/>
                    </a:ext>
                  </a:extLst>
                </a:gridCol>
                <a:gridCol w="1733423">
                  <a:extLst>
                    <a:ext uri="{9D8B030D-6E8A-4147-A177-3AD203B41FA5}">
                      <a16:colId xmlns:a16="http://schemas.microsoft.com/office/drawing/2014/main" val="368550718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Method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epoch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accuracy(%)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23662"/>
                  </a:ext>
                </a:extLst>
              </a:tr>
              <a:tr h="38366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Proposed Method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93.16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114397"/>
                  </a:ext>
                </a:extLst>
              </a:tr>
              <a:tr h="3836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94.46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67359"/>
                  </a:ext>
                </a:extLst>
              </a:tr>
              <a:tr h="381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95.36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52141"/>
                  </a:ext>
                </a:extLst>
              </a:tr>
              <a:tr h="381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96.85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236883"/>
                  </a:ext>
                </a:extLst>
              </a:tr>
              <a:tr h="381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96.93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6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64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3DB67-98C7-ECAB-2BBC-BC5CFAD331C3}"/>
              </a:ext>
            </a:extLst>
          </p:cNvPr>
          <p:cNvSpPr txBox="1"/>
          <p:nvPr/>
        </p:nvSpPr>
        <p:spPr>
          <a:xfrm>
            <a:off x="251520" y="339502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b="1" kern="0">
                <a:solidFill>
                  <a:srgbClr val="000000"/>
                </a:solidFill>
                <a:latin typeface="한양신명조"/>
              </a:rPr>
              <a:t>결과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8913" name="_x669395584">
            <a:extLst>
              <a:ext uri="{FF2B5EF4-FFF2-40B4-BE49-F238E27FC236}">
                <a16:creationId xmlns:a16="http://schemas.microsoft.com/office/drawing/2014/main" id="{0655710A-CF91-D0F3-15BE-6B743112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" name="_x669395368">
            <a:extLst>
              <a:ext uri="{FF2B5EF4-FFF2-40B4-BE49-F238E27FC236}">
                <a16:creationId xmlns:a16="http://schemas.microsoft.com/office/drawing/2014/main" id="{39857AC2-44B6-7A92-3DD0-1F88ECFD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761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48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3DB67-98C7-ECAB-2BBC-BC5CFAD331C3}"/>
              </a:ext>
            </a:extLst>
          </p:cNvPr>
          <p:cNvSpPr txBox="1"/>
          <p:nvPr/>
        </p:nvSpPr>
        <p:spPr>
          <a:xfrm>
            <a:off x="251520" y="339502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b="1" kern="0">
                <a:solidFill>
                  <a:srgbClr val="000000"/>
                </a:solidFill>
                <a:latin typeface="한양신명조"/>
              </a:rPr>
              <a:t>결과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8913" name="_x669395584">
            <a:extLst>
              <a:ext uri="{FF2B5EF4-FFF2-40B4-BE49-F238E27FC236}">
                <a16:creationId xmlns:a16="http://schemas.microsoft.com/office/drawing/2014/main" id="{0655710A-CF91-D0F3-15BE-6B743112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" name="_x669395368">
            <a:extLst>
              <a:ext uri="{FF2B5EF4-FFF2-40B4-BE49-F238E27FC236}">
                <a16:creationId xmlns:a16="http://schemas.microsoft.com/office/drawing/2014/main" id="{39857AC2-44B6-7A92-3DD0-1F88ECFD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761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7" name="_x249600736">
            <a:extLst>
              <a:ext uri="{FF2B5EF4-FFF2-40B4-BE49-F238E27FC236}">
                <a16:creationId xmlns:a16="http://schemas.microsoft.com/office/drawing/2014/main" id="{85F9F7E3-8D65-A2D9-D753-1BC70AC2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88" y="1347613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_x675393112">
            <a:extLst>
              <a:ext uri="{FF2B5EF4-FFF2-40B4-BE49-F238E27FC236}">
                <a16:creationId xmlns:a16="http://schemas.microsoft.com/office/drawing/2014/main" id="{8BECC6FF-D4F1-A9A6-7773-09E09459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81" y="1347612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13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3DB67-98C7-ECAB-2BBC-BC5CFAD331C3}"/>
              </a:ext>
            </a:extLst>
          </p:cNvPr>
          <p:cNvSpPr txBox="1"/>
          <p:nvPr/>
        </p:nvSpPr>
        <p:spPr>
          <a:xfrm>
            <a:off x="251520" y="339502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b="1" kern="0">
                <a:solidFill>
                  <a:srgbClr val="000000"/>
                </a:solidFill>
                <a:latin typeface="한양신명조"/>
              </a:rPr>
              <a:t>결과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8913" name="_x669395584">
            <a:extLst>
              <a:ext uri="{FF2B5EF4-FFF2-40B4-BE49-F238E27FC236}">
                <a16:creationId xmlns:a16="http://schemas.microsoft.com/office/drawing/2014/main" id="{0655710A-CF91-D0F3-15BE-6B743112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" name="_x669395368">
            <a:extLst>
              <a:ext uri="{FF2B5EF4-FFF2-40B4-BE49-F238E27FC236}">
                <a16:creationId xmlns:a16="http://schemas.microsoft.com/office/drawing/2014/main" id="{39857AC2-44B6-7A92-3DD0-1F88ECFD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761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7" name="_x249600736">
            <a:extLst>
              <a:ext uri="{FF2B5EF4-FFF2-40B4-BE49-F238E27FC236}">
                <a16:creationId xmlns:a16="http://schemas.microsoft.com/office/drawing/2014/main" id="{85F9F7E3-8D65-A2D9-D753-1BC70AC2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88" y="1347613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_x675393112">
            <a:extLst>
              <a:ext uri="{FF2B5EF4-FFF2-40B4-BE49-F238E27FC236}">
                <a16:creationId xmlns:a16="http://schemas.microsoft.com/office/drawing/2014/main" id="{8BECC6FF-D4F1-A9A6-7773-09E09459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81" y="1347612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1" name="_x669394576">
            <a:extLst>
              <a:ext uri="{FF2B5EF4-FFF2-40B4-BE49-F238E27FC236}">
                <a16:creationId xmlns:a16="http://schemas.microsoft.com/office/drawing/2014/main" id="{E79091FC-FB8B-90A6-F53A-2A7772605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96" y="1347612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3" name="_x669396016">
            <a:extLst>
              <a:ext uri="{FF2B5EF4-FFF2-40B4-BE49-F238E27FC236}">
                <a16:creationId xmlns:a16="http://schemas.microsoft.com/office/drawing/2014/main" id="{D37F8F3A-84B8-DAC3-1514-9CBC2C21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7610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02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69D66-ABD7-36A7-3A80-A326135F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3DB67-98C7-ECAB-2BBC-BC5CFAD331C3}"/>
              </a:ext>
            </a:extLst>
          </p:cNvPr>
          <p:cNvSpPr txBox="1"/>
          <p:nvPr/>
        </p:nvSpPr>
        <p:spPr>
          <a:xfrm>
            <a:off x="251520" y="339502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63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b="1" kern="0">
                <a:solidFill>
                  <a:srgbClr val="000000"/>
                </a:solidFill>
                <a:latin typeface="한양신명조"/>
              </a:rPr>
              <a:t>결과</a:t>
            </a:r>
            <a:endParaRPr lang="ko-KR" altLang="en-US" sz="18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8913" name="_x669395584">
            <a:extLst>
              <a:ext uri="{FF2B5EF4-FFF2-40B4-BE49-F238E27FC236}">
                <a16:creationId xmlns:a16="http://schemas.microsoft.com/office/drawing/2014/main" id="{0655710A-CF91-D0F3-15BE-6B743112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" name="_x669395368">
            <a:extLst>
              <a:ext uri="{FF2B5EF4-FFF2-40B4-BE49-F238E27FC236}">
                <a16:creationId xmlns:a16="http://schemas.microsoft.com/office/drawing/2014/main" id="{39857AC2-44B6-7A92-3DD0-1F88ECFD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7614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7" name="_x249600736">
            <a:extLst>
              <a:ext uri="{FF2B5EF4-FFF2-40B4-BE49-F238E27FC236}">
                <a16:creationId xmlns:a16="http://schemas.microsoft.com/office/drawing/2014/main" id="{85F9F7E3-8D65-A2D9-D753-1BC70AC2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88" y="1347613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_x675393112">
            <a:extLst>
              <a:ext uri="{FF2B5EF4-FFF2-40B4-BE49-F238E27FC236}">
                <a16:creationId xmlns:a16="http://schemas.microsoft.com/office/drawing/2014/main" id="{8BECC6FF-D4F1-A9A6-7773-09E09459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81" y="1347612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1" name="_x669394576">
            <a:extLst>
              <a:ext uri="{FF2B5EF4-FFF2-40B4-BE49-F238E27FC236}">
                <a16:creationId xmlns:a16="http://schemas.microsoft.com/office/drawing/2014/main" id="{E79091FC-FB8B-90A6-F53A-2A7772605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96" y="1347612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3" name="_x669396016">
            <a:extLst>
              <a:ext uri="{FF2B5EF4-FFF2-40B4-BE49-F238E27FC236}">
                <a16:creationId xmlns:a16="http://schemas.microsoft.com/office/drawing/2014/main" id="{D37F8F3A-84B8-DAC3-1514-9CBC2C21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7610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_x249600736">
            <a:extLst>
              <a:ext uri="{FF2B5EF4-FFF2-40B4-BE49-F238E27FC236}">
                <a16:creationId xmlns:a16="http://schemas.microsoft.com/office/drawing/2014/main" id="{9FAB827A-339C-F992-A120-241ADB64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71" y="1347605"/>
            <a:ext cx="2418879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_x669394216">
            <a:extLst>
              <a:ext uri="{FF2B5EF4-FFF2-40B4-BE49-F238E27FC236}">
                <a16:creationId xmlns:a16="http://schemas.microsoft.com/office/drawing/2014/main" id="{5C35AF73-C77E-AF56-F56C-26BEA0F7E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7606"/>
            <a:ext cx="241141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02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4067944" y="2283718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dirty="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397CAC-F722-DC86-04B9-7CF12BFD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71657"/>
              </p:ext>
            </p:extLst>
          </p:nvPr>
        </p:nvGraphicFramePr>
        <p:xfrm>
          <a:off x="179512" y="1203598"/>
          <a:ext cx="8784972" cy="3262314"/>
        </p:xfrm>
        <a:graphic>
          <a:graphicData uri="http://schemas.openxmlformats.org/drawingml/2006/table">
            <a:tbl>
              <a:tblPr/>
              <a:tblGrid>
                <a:gridCol w="732081">
                  <a:extLst>
                    <a:ext uri="{9D8B030D-6E8A-4147-A177-3AD203B41FA5}">
                      <a16:colId xmlns:a16="http://schemas.microsoft.com/office/drawing/2014/main" val="659133062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832021583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149194032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237393616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90499066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78987914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13861984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3458530201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3556589987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85096383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5473425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269487946"/>
                    </a:ext>
                  </a:extLst>
                </a:gridCol>
              </a:tblGrid>
              <a:tr h="698406"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세 미만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altLang="ko-KR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100</a:t>
                      </a:r>
                      <a:r>
                        <a:rPr lang="ko-KR" altLang="en-US" sz="11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세 이상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618975"/>
                  </a:ext>
                </a:extLst>
              </a:tr>
              <a:tr h="699440"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9,853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9,490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10,982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12,965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21,452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35,301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30,860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37,665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31,917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6,479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235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90261"/>
                  </a:ext>
                </a:extLst>
              </a:tr>
              <a:tr h="699440"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9,967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9,769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11,128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13,078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21,193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36,298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33,962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40,391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35,490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7,182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307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35090"/>
                  </a:ext>
                </a:extLst>
              </a:tr>
              <a:tr h="699440"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9,570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9,546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11,191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12,755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21,004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36,785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36,338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43,459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39,385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8,135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273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65858"/>
                  </a:ext>
                </a:extLst>
              </a:tr>
              <a:tr h="465588"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19%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16%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78680" algn="r"/>
                          <a:tab pos="4678680" algn="r"/>
                        </a:tabLst>
                      </a:pPr>
                      <a:r>
                        <a:rPr lang="en-US" sz="1200" kern="0" spc="-2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0.1%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0195" marR="50195" marT="13878" marB="13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35541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ED7E3A0-6158-719A-3D08-2540237B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776" y="843558"/>
            <a:ext cx="345638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90500"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78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78363" algn="r"/>
              </a:tabLst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[2016~2018 </a:t>
            </a:r>
            <a:r>
              <a:rPr kumimoji="0" lang="ko-K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낙상환자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119 </a:t>
            </a:r>
            <a:r>
              <a:rPr kumimoji="0" lang="ko-K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구급차 이송 현황 월별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]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78363" algn="r"/>
              </a:tabLst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8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BB930-9665-73CA-D297-715C9290C3AE}"/>
              </a:ext>
            </a:extLst>
          </p:cNvPr>
          <p:cNvSpPr txBox="1"/>
          <p:nvPr/>
        </p:nvSpPr>
        <p:spPr>
          <a:xfrm>
            <a:off x="179512" y="627534"/>
            <a:ext cx="459105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넘어짐 사고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36D01-3519-B114-DB09-558B61191C8A}"/>
              </a:ext>
            </a:extLst>
          </p:cNvPr>
          <p:cNvSpPr txBox="1"/>
          <p:nvPr/>
        </p:nvSpPr>
        <p:spPr>
          <a:xfrm>
            <a:off x="315566" y="1575138"/>
            <a:ext cx="7856834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-</a:t>
            </a:r>
            <a:r>
              <a:rPr lang="ko-KR" altLang="en-US" kern="0">
                <a:solidFill>
                  <a:srgbClr val="000000"/>
                </a:solidFill>
                <a:latin typeface="한양신명조"/>
                <a:ea typeface="한양신명조"/>
              </a:rPr>
              <a:t> 넘어짐을 초기에 검출하여 빠른 대처가 필요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62871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BB930-9665-73CA-D297-715C9290C3AE}"/>
              </a:ext>
            </a:extLst>
          </p:cNvPr>
          <p:cNvSpPr txBox="1"/>
          <p:nvPr/>
        </p:nvSpPr>
        <p:spPr>
          <a:xfrm>
            <a:off x="1547664" y="441686"/>
            <a:ext cx="5760640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 센서 기반 </a:t>
            </a:r>
            <a:r>
              <a:rPr lang="ko-KR" altLang="en-US" kern="0">
                <a:solidFill>
                  <a:srgbClr val="000000"/>
                </a:solidFill>
                <a:latin typeface="한양신명조"/>
              </a:rPr>
              <a:t>넘어짐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검출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VS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 영상 기반의 넘어짐 검출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EE4F5-4CAD-12E1-DD16-124383AB9A98}"/>
              </a:ext>
            </a:extLst>
          </p:cNvPr>
          <p:cNvSpPr txBox="1"/>
          <p:nvPr/>
        </p:nvSpPr>
        <p:spPr>
          <a:xfrm>
            <a:off x="251520" y="1660005"/>
            <a:ext cx="8136904" cy="1023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센서 기반의 검출 방식은 신체에 센서를 부착해야하는 것과 유지보수를 해야하는 단점 보유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8DF27-29C8-5C43-A0EB-ECFA3247249D}"/>
              </a:ext>
            </a:extLst>
          </p:cNvPr>
          <p:cNvSpPr txBox="1"/>
          <p:nvPr/>
        </p:nvSpPr>
        <p:spPr>
          <a:xfrm>
            <a:off x="251520" y="3075806"/>
            <a:ext cx="8287468" cy="102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기존의 </a:t>
            </a:r>
            <a:r>
              <a:rPr lang="ko-KR" altLang="en-US" kern="0">
                <a:solidFill>
                  <a:srgbClr val="000000"/>
                </a:solidFill>
                <a:latin typeface="한양신명조"/>
              </a:rPr>
              <a:t>영상 기반 검출 방식은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 골격 정보를 분석하기 위해 </a:t>
            </a:r>
            <a:r>
              <a:rPr lang="en-US" altLang="ko-KR" kern="0">
                <a:solidFill>
                  <a:srgbClr val="000000"/>
                </a:solidFill>
                <a:latin typeface="한양신명조"/>
              </a:rPr>
              <a:t>LSTM</a:t>
            </a:r>
            <a:r>
              <a:rPr lang="ko-KR" altLang="en-US" kern="0">
                <a:solidFill>
                  <a:srgbClr val="000000"/>
                </a:solidFill>
                <a:latin typeface="한양신명조"/>
              </a:rPr>
              <a:t>이나 </a:t>
            </a:r>
            <a:r>
              <a:rPr lang="en-US" altLang="ko-KR" kern="0">
                <a:solidFill>
                  <a:srgbClr val="000000"/>
                </a:solidFill>
                <a:latin typeface="한양신명조"/>
              </a:rPr>
              <a:t>GRU </a:t>
            </a:r>
            <a:r>
              <a:rPr lang="ko-KR" altLang="en-US" kern="0">
                <a:solidFill>
                  <a:srgbClr val="000000"/>
                </a:solidFill>
                <a:latin typeface="한양신명조"/>
              </a:rPr>
              <a:t>등의 순환 신경망을 활용 </a:t>
            </a:r>
            <a:r>
              <a:rPr lang="en-US" altLang="ko-KR" kern="0">
                <a:solidFill>
                  <a:srgbClr val="000000"/>
                </a:solidFill>
                <a:latin typeface="한양신명조"/>
              </a:rPr>
              <a:t>-&gt; </a:t>
            </a:r>
            <a:r>
              <a:rPr lang="ko-KR" altLang="en-US" kern="0">
                <a:solidFill>
                  <a:srgbClr val="000000"/>
                </a:solidFill>
                <a:latin typeface="한양신명조"/>
              </a:rPr>
              <a:t>그러나 수행 시간이 오래걸린다는 단점 보유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8574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81636D-9138-B221-8EA4-BE31DC3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BB930-9665-73CA-D297-715C9290C3AE}"/>
              </a:ext>
            </a:extLst>
          </p:cNvPr>
          <p:cNvSpPr txBox="1"/>
          <p:nvPr/>
        </p:nvSpPr>
        <p:spPr>
          <a:xfrm>
            <a:off x="2919090" y="457200"/>
            <a:ext cx="2952328" cy="52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영상 기반의 넘어짐 검출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EE4F5-4CAD-12E1-DD16-124383AB9A98}"/>
              </a:ext>
            </a:extLst>
          </p:cNvPr>
          <p:cNvSpPr txBox="1"/>
          <p:nvPr/>
        </p:nvSpPr>
        <p:spPr>
          <a:xfrm>
            <a:off x="251520" y="1660005"/>
            <a:ext cx="8136904" cy="102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최근 골격 정보를 그래프로 표현해 그래프 내의 노드 정보를 학습시켜 행동을 분석하는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GCN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이 활발히 연구 진행중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F7B81-169E-EED4-2D95-2164FA0C7A84}"/>
              </a:ext>
            </a:extLst>
          </p:cNvPr>
          <p:cNvSpPr txBox="1"/>
          <p:nvPr/>
        </p:nvSpPr>
        <p:spPr>
          <a:xfrm>
            <a:off x="251520" y="2931790"/>
            <a:ext cx="8208912" cy="1023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905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678680" algn="r"/>
                <a:tab pos="4678680" algn="r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본 논문에서 제안하는 방법은 </a:t>
            </a:r>
            <a:r>
              <a:rPr lang="en-US" altLang="ko-KR" kern="0">
                <a:solidFill>
                  <a:srgbClr val="000000"/>
                </a:solidFill>
                <a:latin typeface="한양신명조"/>
              </a:rPr>
              <a:t>autoencoder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를 통해 입력을 재구성하고 재구성된 입력데이터를 활용해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</a:rPr>
              <a:t>GCN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</a:rPr>
              <a:t>기반의 넘어짐을 검출</a:t>
            </a:r>
          </a:p>
        </p:txBody>
      </p:sp>
    </p:spTree>
    <p:extLst>
      <p:ext uri="{BB962C8B-B14F-4D97-AF65-F5344CB8AC3E}">
        <p14:creationId xmlns:p14="http://schemas.microsoft.com/office/powerpoint/2010/main" val="319790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598B0-954A-62E8-E9B5-FE341C4D0845}"/>
              </a:ext>
            </a:extLst>
          </p:cNvPr>
          <p:cNvSpPr txBox="1"/>
          <p:nvPr/>
        </p:nvSpPr>
        <p:spPr>
          <a:xfrm>
            <a:off x="2483768" y="1779662"/>
            <a:ext cx="2952328" cy="861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21410" marR="0" indent="-560070" algn="ctr" fontAlgn="base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60070" algn="l"/>
                <a:tab pos="5033010" algn="r"/>
                <a:tab pos="560070" algn="l"/>
                <a:tab pos="5033010" algn="r"/>
              </a:tabLst>
            </a:pP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관련 연구</a:t>
            </a:r>
            <a:endParaRPr lang="ko-KR" altLang="en-US" sz="3200" b="1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9127613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7336</TotalTime>
  <Words>1760</Words>
  <Application>Microsoft Office PowerPoint</Application>
  <PresentationFormat>화면 슬라이드 쇼(16:9)</PresentationFormat>
  <Paragraphs>318</Paragraphs>
  <Slides>48</Slides>
  <Notes>24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Lucida Grande</vt:lpstr>
      <vt:lpstr>NIMBUSROMNO9L</vt:lpstr>
      <vt:lpstr>맑은 고딕</vt:lpstr>
      <vt:lpstr>바탕</vt:lpstr>
      <vt:lpstr>한양신명조</vt:lpstr>
      <vt:lpstr>Arial</vt:lpstr>
      <vt:lpstr>Georgia</vt:lpstr>
      <vt:lpstr>Cover and End Slide Master</vt:lpstr>
      <vt:lpstr>Contents Slide Master</vt:lpstr>
      <vt:lpstr>Section Break Slide Master</vt:lpstr>
      <vt:lpstr>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224</cp:revision>
  <dcterms:created xsi:type="dcterms:W3CDTF">2016-12-05T23:26:54Z</dcterms:created>
  <dcterms:modified xsi:type="dcterms:W3CDTF">2022-05-26T05:02:14Z</dcterms:modified>
</cp:coreProperties>
</file>