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8"/>
  </p:notesMasterIdLst>
  <p:sldIdLst>
    <p:sldId id="256" r:id="rId4"/>
    <p:sldId id="325" r:id="rId5"/>
    <p:sldId id="410" r:id="rId6"/>
    <p:sldId id="396" r:id="rId7"/>
    <p:sldId id="397" r:id="rId8"/>
    <p:sldId id="413" r:id="rId9"/>
    <p:sldId id="357" r:id="rId10"/>
    <p:sldId id="412" r:id="rId11"/>
    <p:sldId id="411" r:id="rId12"/>
    <p:sldId id="428" r:id="rId13"/>
    <p:sldId id="373" r:id="rId14"/>
    <p:sldId id="415" r:id="rId15"/>
    <p:sldId id="416" r:id="rId16"/>
    <p:sldId id="417" r:id="rId17"/>
    <p:sldId id="419" r:id="rId18"/>
    <p:sldId id="420" r:id="rId19"/>
    <p:sldId id="421" r:id="rId20"/>
    <p:sldId id="398" r:id="rId21"/>
    <p:sldId id="429" r:id="rId22"/>
    <p:sldId id="424" r:id="rId23"/>
    <p:sldId id="425" r:id="rId24"/>
    <p:sldId id="426" r:id="rId25"/>
    <p:sldId id="427" r:id="rId26"/>
    <p:sldId id="264"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89" autoAdjust="0"/>
  </p:normalViewPr>
  <p:slideViewPr>
    <p:cSldViewPr>
      <p:cViewPr varScale="1">
        <p:scale>
          <a:sx n="76" d="100"/>
          <a:sy n="76" d="100"/>
        </p:scale>
        <p:origin x="1416" y="72"/>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2021-05-28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buFont typeface="Arial" panose="020B0604020202020204" pitchFamily="34" charset="0"/>
              <a:buNone/>
            </a:pPr>
            <a:r>
              <a:rPr lang="ko-KR" altLang="en-US" dirty="0" smtClean="0">
                <a:solidFill>
                  <a:srgbClr val="333333"/>
                </a:solidFill>
                <a:latin typeface="Apple SD Gotfhic Neo"/>
              </a:rPr>
              <a:t>시간 </a:t>
            </a:r>
            <a:r>
              <a:rPr lang="en-US" altLang="ko-KR" dirty="0" smtClean="0">
                <a:solidFill>
                  <a:srgbClr val="333333"/>
                </a:solidFill>
                <a:latin typeface="MJXc-TeX-math-I"/>
              </a:rPr>
              <a:t>t</a:t>
            </a:r>
            <a:r>
              <a:rPr lang="en-US" altLang="ko-KR" dirty="0" smtClean="0">
                <a:solidFill>
                  <a:srgbClr val="333333"/>
                </a:solidFill>
                <a:latin typeface="Apple SD Gotfhic Neo"/>
              </a:rPr>
              <a:t> </a:t>
            </a:r>
            <a:r>
              <a:rPr lang="ko-KR" altLang="en-US" dirty="0" smtClean="0">
                <a:solidFill>
                  <a:srgbClr val="333333"/>
                </a:solidFill>
                <a:latin typeface="Apple SD Gotfhic Neo"/>
              </a:rPr>
              <a:t>일 때</a:t>
            </a:r>
            <a:r>
              <a:rPr lang="en-US" altLang="ko-KR" dirty="0" smtClean="0">
                <a:solidFill>
                  <a:srgbClr val="333333"/>
                </a:solidFill>
                <a:latin typeface="Apple SD Gotfhic Neo"/>
              </a:rPr>
              <a:t>,</a:t>
            </a:r>
          </a:p>
          <a:p>
            <a:pPr>
              <a:buFont typeface="Arial" panose="020B0604020202020204" pitchFamily="34" charset="0"/>
              <a:buChar char="•"/>
            </a:pPr>
            <a:r>
              <a:rPr lang="en-US" altLang="ko-KR" dirty="0" smtClean="0">
                <a:solidFill>
                  <a:srgbClr val="333333"/>
                </a:solidFill>
                <a:latin typeface="Apple SD Gotfhic Neo"/>
              </a:rPr>
              <a:t>Et </a:t>
            </a:r>
            <a:r>
              <a:rPr lang="ko-KR" altLang="en-US" dirty="0" smtClean="0">
                <a:solidFill>
                  <a:srgbClr val="333333"/>
                </a:solidFill>
                <a:latin typeface="Apple SD Gotfhic Neo"/>
              </a:rPr>
              <a:t>는 내 차량의 주행 상태</a:t>
            </a:r>
            <a:r>
              <a:rPr lang="en-US" altLang="ko-KR" dirty="0" smtClean="0">
                <a:solidFill>
                  <a:srgbClr val="333333"/>
                </a:solidFill>
                <a:latin typeface="Apple SD Gotfhic Neo"/>
              </a:rPr>
              <a:t>(ego-motion)</a:t>
            </a:r>
            <a:r>
              <a:rPr lang="ko-KR" altLang="en-US" dirty="0" smtClean="0">
                <a:solidFill>
                  <a:srgbClr val="333333"/>
                </a:solidFill>
                <a:latin typeface="Apple SD Gotfhic Neo"/>
              </a:rPr>
              <a:t>에 대한 정보로</a:t>
            </a:r>
            <a:r>
              <a:rPr lang="en-US" altLang="ko-KR" dirty="0" smtClean="0">
                <a:solidFill>
                  <a:srgbClr val="333333"/>
                </a:solidFill>
                <a:latin typeface="Apple SD Gotfhic Neo"/>
              </a:rPr>
              <a:t>, </a:t>
            </a:r>
            <a:r>
              <a:rPr lang="en-US" altLang="ko-KR" dirty="0" smtClean="0">
                <a:solidFill>
                  <a:srgbClr val="333333"/>
                </a:solidFill>
                <a:latin typeface="MJXc-TeX-math-I"/>
              </a:rPr>
              <a:t>Et</a:t>
            </a:r>
            <a:r>
              <a:rPr lang="en-US" altLang="ko-KR" dirty="0" smtClean="0">
                <a:solidFill>
                  <a:srgbClr val="333333"/>
                </a:solidFill>
                <a:latin typeface="MJXc-TeX-main-R"/>
              </a:rPr>
              <a:t>={</a:t>
            </a:r>
            <a:r>
              <a:rPr lang="en-US" altLang="ko-KR" dirty="0" err="1" smtClean="0">
                <a:solidFill>
                  <a:srgbClr val="333333"/>
                </a:solidFill>
                <a:latin typeface="MJXc-TeX-math-I"/>
              </a:rPr>
              <a:t>ϕt</a:t>
            </a:r>
            <a:r>
              <a:rPr lang="en-US" altLang="ko-KR" dirty="0" err="1" smtClean="0">
                <a:solidFill>
                  <a:srgbClr val="333333"/>
                </a:solidFill>
                <a:latin typeface="MJXc-TeX-main-R"/>
              </a:rPr>
              <a:t>,</a:t>
            </a:r>
            <a:r>
              <a:rPr lang="en-US" altLang="ko-KR" dirty="0" err="1" smtClean="0">
                <a:solidFill>
                  <a:srgbClr val="333333"/>
                </a:solidFill>
                <a:latin typeface="MJXc-TeX-math-I"/>
              </a:rPr>
              <a:t>xt</a:t>
            </a:r>
            <a:r>
              <a:rPr lang="en-US" altLang="ko-KR" dirty="0" err="1" smtClean="0">
                <a:solidFill>
                  <a:srgbClr val="333333"/>
                </a:solidFill>
                <a:latin typeface="MJXc-TeX-main-R"/>
              </a:rPr>
              <a:t>,</a:t>
            </a:r>
            <a:r>
              <a:rPr lang="en-US" altLang="ko-KR" dirty="0" err="1" smtClean="0">
                <a:solidFill>
                  <a:srgbClr val="333333"/>
                </a:solidFill>
                <a:latin typeface="MJXc-TeX-math-I"/>
              </a:rPr>
              <a:t>zt</a:t>
            </a:r>
            <a:r>
              <a:rPr lang="en-US" altLang="ko-KR" dirty="0" smtClean="0">
                <a:solidFill>
                  <a:srgbClr val="333333"/>
                </a:solidFill>
                <a:latin typeface="MJXc-TeX-main-R"/>
              </a:rPr>
              <a:t>}</a:t>
            </a:r>
            <a:r>
              <a:rPr lang="ko-KR" altLang="en-US" dirty="0" smtClean="0">
                <a:solidFill>
                  <a:srgbClr val="333333"/>
                </a:solidFill>
                <a:latin typeface="Apple SD Gotfhic Neo"/>
              </a:rPr>
              <a:t>로 구성</a:t>
            </a:r>
          </a:p>
          <a:p>
            <a:pPr>
              <a:buFont typeface="Arial" panose="020B0604020202020204" pitchFamily="34" charset="0"/>
              <a:buChar char="•"/>
            </a:pPr>
            <a:r>
              <a:rPr lang="ko-KR" altLang="en-US" dirty="0" smtClean="0">
                <a:solidFill>
                  <a:srgbClr val="333333"/>
                </a:solidFill>
                <a:latin typeface="Apple SD Gotfhic Neo"/>
              </a:rPr>
              <a:t>여기서 </a:t>
            </a:r>
            <a:r>
              <a:rPr lang="en-US" altLang="ko-KR" dirty="0" err="1" smtClean="0">
                <a:solidFill>
                  <a:srgbClr val="333333"/>
                </a:solidFill>
                <a:latin typeface="MJXc-TeX-math-I"/>
              </a:rPr>
              <a:t>ϕ</a:t>
            </a:r>
            <a:r>
              <a:rPr lang="en-US" altLang="ko-KR" dirty="0" err="1" smtClean="0">
                <a:solidFill>
                  <a:srgbClr val="333333"/>
                </a:solidFill>
                <a:latin typeface="Apple SD Gotfhic Neo"/>
              </a:rPr>
              <a:t>t</a:t>
            </a:r>
            <a:r>
              <a:rPr lang="en-US" altLang="ko-KR" dirty="0" smtClean="0">
                <a:solidFill>
                  <a:srgbClr val="333333"/>
                </a:solidFill>
                <a:latin typeface="Apple SD Gotfhic Neo"/>
              </a:rPr>
              <a:t> </a:t>
            </a:r>
            <a:r>
              <a:rPr lang="ko-KR" altLang="en-US" dirty="0" smtClean="0">
                <a:solidFill>
                  <a:srgbClr val="333333"/>
                </a:solidFill>
                <a:latin typeface="Apple SD Gotfhic Neo"/>
              </a:rPr>
              <a:t>는 촬영 각도</a:t>
            </a:r>
            <a:r>
              <a:rPr lang="en-US" altLang="ko-KR" dirty="0" smtClean="0">
                <a:solidFill>
                  <a:srgbClr val="333333"/>
                </a:solidFill>
                <a:latin typeface="Apple SD Gotfhic Neo"/>
              </a:rPr>
              <a:t>,</a:t>
            </a:r>
            <a:r>
              <a:rPr lang="en-US" altLang="ko-KR" dirty="0" err="1" smtClean="0">
                <a:solidFill>
                  <a:srgbClr val="333333"/>
                </a:solidFill>
                <a:latin typeface="Apple SD Gotfhic Neo"/>
              </a:rPr>
              <a:t>xt,zt</a:t>
            </a:r>
            <a:r>
              <a:rPr lang="en-US" altLang="ko-KR" dirty="0" smtClean="0">
                <a:solidFill>
                  <a:srgbClr val="333333"/>
                </a:solidFill>
                <a:latin typeface="Apple SD Gotfhic Neo"/>
              </a:rPr>
              <a:t> </a:t>
            </a:r>
            <a:r>
              <a:rPr lang="ko-KR" altLang="en-US" dirty="0" smtClean="0">
                <a:solidFill>
                  <a:srgbClr val="333333"/>
                </a:solidFill>
                <a:latin typeface="Apple SD Gotfhic Neo"/>
              </a:rPr>
              <a:t>는 처음 </a:t>
            </a:r>
            <a:r>
              <a:rPr lang="ko-KR" altLang="en-US" dirty="0" err="1" smtClean="0">
                <a:solidFill>
                  <a:srgbClr val="333333"/>
                </a:solidFill>
                <a:latin typeface="Apple SD Gotfhic Neo"/>
              </a:rPr>
              <a:t>시작점으로부터</a:t>
            </a:r>
            <a:r>
              <a:rPr lang="ko-KR" altLang="en-US" dirty="0" smtClean="0">
                <a:solidFill>
                  <a:srgbClr val="333333"/>
                </a:solidFill>
                <a:latin typeface="Apple SD Gotfhic Neo"/>
              </a:rPr>
              <a:t> </a:t>
            </a:r>
            <a:r>
              <a:rPr lang="en-US" altLang="ko-KR" dirty="0" smtClean="0">
                <a:solidFill>
                  <a:srgbClr val="333333"/>
                </a:solidFill>
                <a:latin typeface="MJXc-TeX-math-I"/>
              </a:rPr>
              <a:t>x</a:t>
            </a:r>
            <a:r>
              <a:rPr lang="en-US" altLang="ko-KR" dirty="0" smtClean="0">
                <a:solidFill>
                  <a:srgbClr val="333333"/>
                </a:solidFill>
                <a:latin typeface="Apple SD Gotfhic Neo"/>
              </a:rPr>
              <a:t> </a:t>
            </a:r>
            <a:r>
              <a:rPr lang="ko-KR" altLang="en-US" dirty="0" smtClean="0">
                <a:solidFill>
                  <a:srgbClr val="333333"/>
                </a:solidFill>
                <a:latin typeface="Apple SD Gotfhic Neo"/>
              </a:rPr>
              <a:t>축</a:t>
            </a:r>
            <a:r>
              <a:rPr lang="en-US" altLang="ko-KR" dirty="0" smtClean="0">
                <a:solidFill>
                  <a:srgbClr val="333333"/>
                </a:solidFill>
                <a:latin typeface="Apple SD Gotfhic Neo"/>
              </a:rPr>
              <a:t>, </a:t>
            </a:r>
            <a:r>
              <a:rPr lang="en-US" altLang="ko-KR" dirty="0" smtClean="0">
                <a:solidFill>
                  <a:srgbClr val="333333"/>
                </a:solidFill>
                <a:latin typeface="MJXc-TeX-math-I"/>
              </a:rPr>
              <a:t>z</a:t>
            </a:r>
            <a:r>
              <a:rPr lang="en-US" altLang="ko-KR" dirty="0" smtClean="0">
                <a:solidFill>
                  <a:srgbClr val="333333"/>
                </a:solidFill>
                <a:latin typeface="Apple SD Gotfhic Neo"/>
              </a:rPr>
              <a:t> </a:t>
            </a:r>
            <a:r>
              <a:rPr lang="ko-KR" altLang="en-US" dirty="0" smtClean="0">
                <a:solidFill>
                  <a:srgbClr val="333333"/>
                </a:solidFill>
                <a:latin typeface="Apple SD Gotfhic Neo"/>
              </a:rPr>
              <a:t>축 방향으로 이동한 거리를 나타냄</a:t>
            </a:r>
            <a:endParaRPr lang="en-US" altLang="ko-KR" dirty="0" smtClean="0">
              <a:solidFill>
                <a:srgbClr val="333333"/>
              </a:solidFill>
              <a:latin typeface="Apple SD Gotfhic Neo"/>
            </a:endParaRPr>
          </a:p>
          <a:p>
            <a:pPr>
              <a:buFont typeface="Arial" panose="020B0604020202020204" pitchFamily="34" charset="0"/>
              <a:buChar char="•"/>
            </a:pPr>
            <a:endParaRPr lang="ko-KR" altLang="en-US" dirty="0" smtClean="0">
              <a:solidFill>
                <a:srgbClr val="333333"/>
              </a:solidFill>
              <a:latin typeface="Apple SD Gotfhic Neo"/>
            </a:endParaRPr>
          </a:p>
          <a:p>
            <a:r>
              <a:rPr lang="en-US" altLang="ko-KR" dirty="0" smtClean="0">
                <a:solidFill>
                  <a:srgbClr val="333333"/>
                </a:solidFill>
                <a:latin typeface="Apple SD Gotfhic Neo"/>
              </a:rPr>
              <a:t>ego-motion </a:t>
            </a:r>
            <a:r>
              <a:rPr lang="ko-KR" altLang="en-US" dirty="0" smtClean="0">
                <a:solidFill>
                  <a:srgbClr val="333333"/>
                </a:solidFill>
                <a:latin typeface="Apple SD Gotfhic Neo"/>
              </a:rPr>
              <a:t>정보는 보다 정확한 예측을 위해 꼭 필요하기 때문에 이를 모델에 학습시키기 위해서 모델은 </a:t>
            </a:r>
            <a:r>
              <a:rPr lang="en-US" altLang="ko-KR" dirty="0" smtClean="0">
                <a:solidFill>
                  <a:srgbClr val="333333"/>
                </a:solidFill>
                <a:latin typeface="Apple SD Gotfhic Neo"/>
              </a:rPr>
              <a:t>ego-motion </a:t>
            </a:r>
            <a:r>
              <a:rPr lang="ko-KR" altLang="en-US" dirty="0" smtClean="0">
                <a:solidFill>
                  <a:srgbClr val="333333"/>
                </a:solidFill>
                <a:latin typeface="Apple SD Gotfhic Neo"/>
              </a:rPr>
              <a:t>정보를 입력으로 받는 </a:t>
            </a:r>
            <a:r>
              <a:rPr lang="en-US" altLang="ko-KR" b="1" dirty="0" err="1" smtClean="0">
                <a:solidFill>
                  <a:srgbClr val="333333"/>
                </a:solidFill>
                <a:latin typeface="Apple SD Gotfhic Neo"/>
              </a:rPr>
              <a:t>Odometry</a:t>
            </a:r>
            <a:r>
              <a:rPr lang="en-US" altLang="ko-KR" b="1" dirty="0" smtClean="0">
                <a:solidFill>
                  <a:srgbClr val="333333"/>
                </a:solidFill>
                <a:latin typeface="Apple SD Gotfhic Neo"/>
              </a:rPr>
              <a:t> Encoder</a:t>
            </a:r>
            <a:r>
              <a:rPr lang="ko-KR" altLang="en-US" dirty="0" smtClean="0">
                <a:solidFill>
                  <a:srgbClr val="333333"/>
                </a:solidFill>
                <a:latin typeface="Apple SD Gotfhic Neo"/>
              </a:rPr>
              <a:t>라는 또다른 </a:t>
            </a:r>
            <a:r>
              <a:rPr lang="en-US" altLang="ko-KR" dirty="0" smtClean="0">
                <a:solidFill>
                  <a:srgbClr val="333333"/>
                </a:solidFill>
                <a:latin typeface="Apple SD Gotfhic Neo"/>
              </a:rPr>
              <a:t>Encoder</a:t>
            </a:r>
            <a:r>
              <a:rPr lang="ko-KR" altLang="en-US" dirty="0" smtClean="0">
                <a:solidFill>
                  <a:srgbClr val="333333"/>
                </a:solidFill>
                <a:latin typeface="Apple SD Gotfhic Neo"/>
              </a:rPr>
              <a:t>를 가집니다</a:t>
            </a:r>
            <a:endParaRPr lang="en-US" altLang="ko-KR" dirty="0" smtClean="0">
              <a:solidFill>
                <a:srgbClr val="333333"/>
              </a:solidFill>
              <a:latin typeface="Apple SD Gotfhic Neo"/>
            </a:endParaRPr>
          </a:p>
          <a:p>
            <a:endParaRPr lang="en-US" altLang="ko-KR" sz="1200" b="0" i="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현재 정보와 직전 정보의 </a:t>
            </a:r>
            <a:r>
              <a:rPr lang="ko-KR" altLang="en-US" dirty="0" err="1" smtClean="0">
                <a:solidFill>
                  <a:srgbClr val="333333"/>
                </a:solidFill>
                <a:latin typeface="Apple SD Gotfhic Neo"/>
              </a:rPr>
              <a:t>차이값인</a:t>
            </a:r>
            <a:r>
              <a:rPr lang="ko-KR" altLang="en-US" dirty="0" smtClean="0">
                <a:solidFill>
                  <a:srgbClr val="333333"/>
                </a:solidFill>
                <a:latin typeface="Apple SD Gotfhic Neo"/>
              </a:rPr>
              <a:t> </a:t>
            </a:r>
            <a:r>
              <a:rPr lang="en-US" altLang="ko-KR" dirty="0" smtClean="0">
                <a:solidFill>
                  <a:srgbClr val="333333"/>
                </a:solidFill>
                <a:latin typeface="MJXc-TeX-math-I"/>
              </a:rPr>
              <a:t>Et</a:t>
            </a:r>
            <a:r>
              <a:rPr lang="ko-KR" altLang="en-US" dirty="0" smtClean="0">
                <a:solidFill>
                  <a:srgbClr val="333333"/>
                </a:solidFill>
                <a:latin typeface="MJXc-TeX-main-R"/>
              </a:rPr>
              <a:t>−</a:t>
            </a:r>
            <a:r>
              <a:rPr lang="en-US" altLang="ko-KR" dirty="0" smtClean="0">
                <a:solidFill>
                  <a:srgbClr val="333333"/>
                </a:solidFill>
                <a:latin typeface="MJXc-TeX-math-I"/>
              </a:rPr>
              <a:t>Et</a:t>
            </a:r>
            <a:r>
              <a:rPr lang="ko-KR" altLang="en-US" dirty="0" smtClean="0">
                <a:solidFill>
                  <a:srgbClr val="333333"/>
                </a:solidFill>
                <a:latin typeface="MJXc-TeX-main-R"/>
              </a:rPr>
              <a:t>−</a:t>
            </a:r>
            <a:r>
              <a:rPr lang="en-US" altLang="ko-KR" dirty="0" smtClean="0">
                <a:solidFill>
                  <a:srgbClr val="333333"/>
                </a:solidFill>
                <a:latin typeface="MJXc-TeX-main-R"/>
              </a:rPr>
              <a:t>1</a:t>
            </a:r>
            <a:r>
              <a:rPr lang="en-US" altLang="ko-KR" dirty="0" smtClean="0">
                <a:solidFill>
                  <a:srgbClr val="333333"/>
                </a:solidFill>
                <a:latin typeface="Apple SD Gotfhic Neo"/>
              </a:rPr>
              <a:t> </a:t>
            </a:r>
            <a:r>
              <a:rPr lang="ko-KR" altLang="en-US" dirty="0" smtClean="0">
                <a:solidFill>
                  <a:srgbClr val="333333"/>
                </a:solidFill>
                <a:latin typeface="Apple SD Gotfhic Neo"/>
              </a:rPr>
              <a:t>을 </a:t>
            </a:r>
            <a:r>
              <a:rPr lang="en-US" altLang="ko-KR" dirty="0" smtClean="0">
                <a:solidFill>
                  <a:srgbClr val="333333"/>
                </a:solidFill>
                <a:latin typeface="Apple SD Gotfhic Neo"/>
              </a:rPr>
              <a:t>Encoder</a:t>
            </a:r>
            <a:r>
              <a:rPr lang="ko-KR" altLang="en-US" dirty="0" smtClean="0">
                <a:solidFill>
                  <a:srgbClr val="333333"/>
                </a:solidFill>
                <a:latin typeface="Apple SD Gotfhic Neo"/>
              </a:rPr>
              <a:t>에 입력해서 </a:t>
            </a:r>
            <a:r>
              <a:rPr lang="en-US" altLang="ko-KR" dirty="0" smtClean="0">
                <a:solidFill>
                  <a:srgbClr val="333333"/>
                </a:solidFill>
                <a:latin typeface="Apple SD Gotfhic Neo"/>
              </a:rPr>
              <a:t>Encoding </a:t>
            </a:r>
            <a:r>
              <a:rPr lang="ko-KR" altLang="en-US" dirty="0" smtClean="0">
                <a:solidFill>
                  <a:srgbClr val="333333"/>
                </a:solidFill>
                <a:latin typeface="Apple SD Gotfhic Neo"/>
              </a:rPr>
              <a:t>한 후</a:t>
            </a:r>
            <a:r>
              <a:rPr lang="en-US" altLang="ko-KR" dirty="0" smtClean="0">
                <a:solidFill>
                  <a:srgbClr val="333333"/>
                </a:solidFill>
                <a:latin typeface="Apple SD Gotfhic Neo"/>
              </a:rPr>
              <a:t>, Decoder</a:t>
            </a:r>
            <a:r>
              <a:rPr lang="ko-KR" altLang="en-US" dirty="0" smtClean="0">
                <a:solidFill>
                  <a:srgbClr val="333333"/>
                </a:solidFill>
                <a:latin typeface="Apple SD Gotfhic Neo"/>
              </a:rPr>
              <a:t>는 </a:t>
            </a:r>
            <a:r>
              <a:rPr lang="en-US" altLang="ko-KR" dirty="0" smtClean="0">
                <a:solidFill>
                  <a:srgbClr val="333333"/>
                </a:solidFill>
                <a:latin typeface="Apple SD Gotfhic Neo"/>
              </a:rPr>
              <a:t>ego-motion</a:t>
            </a:r>
            <a:r>
              <a:rPr lang="ko-KR" altLang="en-US" dirty="0" smtClean="0">
                <a:solidFill>
                  <a:srgbClr val="333333"/>
                </a:solidFill>
                <a:latin typeface="Apple SD Gotfhic Neo"/>
              </a:rPr>
              <a:t>의 </a:t>
            </a:r>
            <a:r>
              <a:rPr lang="ko-KR" altLang="en-US" dirty="0" err="1" smtClean="0">
                <a:solidFill>
                  <a:srgbClr val="333333"/>
                </a:solidFill>
                <a:latin typeface="Apple SD Gotfhic Neo"/>
              </a:rPr>
              <a:t>예측값인</a:t>
            </a:r>
            <a:r>
              <a:rPr lang="ko-KR" altLang="en-US" dirty="0" smtClean="0">
                <a:solidFill>
                  <a:srgbClr val="333333"/>
                </a:solidFill>
                <a:latin typeface="Apple SD Gotfhic Neo"/>
              </a:rPr>
              <a:t> </a:t>
            </a:r>
            <a:r>
              <a:rPr lang="en-US" altLang="ko-KR" dirty="0" smtClean="0">
                <a:solidFill>
                  <a:srgbClr val="333333"/>
                </a:solidFill>
                <a:latin typeface="MJXc-TeX-main-B"/>
              </a:rPr>
              <a:t>Et</a:t>
            </a:r>
            <a:r>
              <a:rPr lang="en-US" altLang="ko-KR" dirty="0" smtClean="0">
                <a:solidFill>
                  <a:srgbClr val="333333"/>
                </a:solidFill>
                <a:latin typeface="Apple SD Gotfhic Neo"/>
              </a:rPr>
              <a:t>={Et+1−Et,Et+2−Et,...,</a:t>
            </a:r>
            <a:r>
              <a:rPr lang="en-US" altLang="ko-KR" dirty="0" err="1" smtClean="0">
                <a:solidFill>
                  <a:srgbClr val="333333"/>
                </a:solidFill>
                <a:latin typeface="Apple SD Gotfhic Neo"/>
              </a:rPr>
              <a:t>Et+δ−Et</a:t>
            </a:r>
            <a:r>
              <a:rPr lang="en-US" altLang="ko-KR" dirty="0" smtClean="0">
                <a:solidFill>
                  <a:srgbClr val="333333"/>
                </a:solidFill>
                <a:latin typeface="Apple SD Gotfhic Neo"/>
              </a:rPr>
              <a:t>} </a:t>
            </a:r>
            <a:r>
              <a:rPr lang="ko-KR" altLang="en-US" dirty="0" smtClean="0">
                <a:solidFill>
                  <a:srgbClr val="333333"/>
                </a:solidFill>
                <a:latin typeface="Apple SD Gotfhic Neo"/>
              </a:rPr>
              <a:t>를 출력합니다</a:t>
            </a:r>
            <a:r>
              <a:rPr lang="en-US" altLang="ko-KR" dirty="0" smtClean="0">
                <a:solidFill>
                  <a:srgbClr val="333333"/>
                </a:solidFill>
                <a:latin typeface="Apple SD Gotfhic Neo"/>
              </a:rPr>
              <a:t>.</a:t>
            </a:r>
            <a:endParaRPr lang="en-US" altLang="ko-KR" b="0" i="0" dirty="0" smtClean="0">
              <a:solidFill>
                <a:srgbClr val="333333"/>
              </a:solidFill>
              <a:effectLst/>
              <a:latin typeface="Apple SD Gotfhic Neo"/>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solidFill>
                <a:srgbClr val="333333"/>
              </a:solidFill>
              <a:latin typeface="Apple SD Gotfhic Neo"/>
            </a:endParaRPr>
          </a:p>
          <a:p>
            <a:endParaRPr lang="en-US" altLang="ko-KR"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여기서 출력된 </a:t>
            </a:r>
            <a:r>
              <a:rPr lang="en-US" altLang="ko-KR" sz="1200" b="0" i="0" kern="1200" dirty="0" smtClean="0">
                <a:solidFill>
                  <a:schemeClr val="tx1"/>
                </a:solidFill>
                <a:effectLst/>
                <a:latin typeface="+mn-lt"/>
                <a:ea typeface="+mn-ea"/>
                <a:cs typeface="+mn-cs"/>
              </a:rPr>
              <a:t>E </a:t>
            </a:r>
            <a:r>
              <a:rPr lang="ko-KR" altLang="en-US" sz="1200" b="0" i="0" kern="1200" dirty="0" smtClean="0">
                <a:solidFill>
                  <a:schemeClr val="tx1"/>
                </a:solidFill>
                <a:effectLst/>
                <a:latin typeface="+mn-lt"/>
                <a:ea typeface="+mn-ea"/>
                <a:cs typeface="+mn-cs"/>
              </a:rPr>
              <a:t>는 다시 </a:t>
            </a:r>
            <a:r>
              <a:rPr lang="en-US" altLang="ko-KR" sz="1200" b="0" i="0" kern="1200" dirty="0" smtClean="0">
                <a:solidFill>
                  <a:schemeClr val="tx1"/>
                </a:solidFill>
                <a:effectLst/>
                <a:latin typeface="+mn-lt"/>
                <a:ea typeface="+mn-ea"/>
                <a:cs typeface="+mn-cs"/>
              </a:rPr>
              <a:t>Location Decoder</a:t>
            </a:r>
            <a:r>
              <a:rPr lang="ko-KR" altLang="en-US" sz="1200" b="0" i="0" kern="1200" dirty="0" smtClean="0">
                <a:solidFill>
                  <a:schemeClr val="tx1"/>
                </a:solidFill>
                <a:effectLst/>
                <a:latin typeface="+mn-lt"/>
                <a:ea typeface="+mn-ea"/>
                <a:cs typeface="+mn-cs"/>
              </a:rPr>
              <a:t>에게 입력되어 객체의 미래 위치를 보다 정확하게 예측할 수 있도록 도와주는 역할을 합니다</a:t>
            </a:r>
            <a:r>
              <a:rPr lang="en-US" altLang="ko-KR" sz="1200" b="0" i="0" kern="1200" dirty="0" smtClean="0">
                <a:solidFill>
                  <a:schemeClr val="tx1"/>
                </a:solidFill>
                <a:effectLst/>
                <a:latin typeface="+mn-lt"/>
                <a:ea typeface="+mn-ea"/>
                <a:cs typeface="+mn-cs"/>
              </a:rPr>
              <a:t>.</a:t>
            </a:r>
          </a:p>
          <a:p>
            <a:endParaRPr lang="en-US" altLang="ko-KR" sz="1200" b="0" i="0" kern="1200" dirty="0" smtClean="0">
              <a:solidFill>
                <a:schemeClr val="tx1"/>
              </a:solidFill>
              <a:effectLst/>
              <a:latin typeface="+mn-lt"/>
              <a:ea typeface="+mn-ea"/>
              <a:cs typeface="+mn-cs"/>
            </a:endParaRPr>
          </a:p>
          <a:p>
            <a:endParaRPr lang="en-US" altLang="ko-KR"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여기서 </a:t>
            </a:r>
            <a:r>
              <a:rPr lang="en-US" altLang="ko-KR" sz="1200" b="0" i="0" kern="1200" dirty="0" smtClean="0">
                <a:solidFill>
                  <a:schemeClr val="tx1"/>
                </a:solidFill>
                <a:effectLst/>
                <a:latin typeface="+mn-lt"/>
                <a:ea typeface="+mn-ea"/>
                <a:cs typeface="+mn-cs"/>
              </a:rPr>
              <a:t>ego-position </a:t>
            </a:r>
            <a:r>
              <a:rPr lang="ko-KR" altLang="en-US" sz="1200" b="0" i="0" kern="1200" dirty="0" smtClean="0">
                <a:solidFill>
                  <a:schemeClr val="tx1"/>
                </a:solidFill>
                <a:effectLst/>
                <a:latin typeface="+mn-lt"/>
                <a:ea typeface="+mn-ea"/>
                <a:cs typeface="+mn-cs"/>
              </a:rPr>
              <a:t>정보로 현재 </a:t>
            </a:r>
            <a:r>
              <a:rPr lang="ko-KR" altLang="en-US" sz="1200" b="0" i="0" kern="1200" dirty="0" err="1" smtClean="0">
                <a:solidFill>
                  <a:schemeClr val="tx1"/>
                </a:solidFill>
                <a:effectLst/>
                <a:latin typeface="+mn-lt"/>
                <a:ea typeface="+mn-ea"/>
                <a:cs typeface="+mn-cs"/>
              </a:rPr>
              <a:t>정보값을</a:t>
            </a:r>
            <a:r>
              <a:rPr lang="ko-KR" altLang="en-US" sz="1200" b="0" i="0" kern="1200" dirty="0" smtClean="0">
                <a:solidFill>
                  <a:schemeClr val="tx1"/>
                </a:solidFill>
                <a:effectLst/>
                <a:latin typeface="+mn-lt"/>
                <a:ea typeface="+mn-ea"/>
                <a:cs typeface="+mn-cs"/>
              </a:rPr>
              <a:t> 사용하지 않고 현재와 과거의 </a:t>
            </a:r>
            <a:r>
              <a:rPr lang="ko-KR" altLang="en-US" sz="1200" b="0" i="0" kern="1200" dirty="0" err="1" smtClean="0">
                <a:solidFill>
                  <a:schemeClr val="tx1"/>
                </a:solidFill>
                <a:effectLst/>
                <a:latin typeface="+mn-lt"/>
                <a:ea typeface="+mn-ea"/>
                <a:cs typeface="+mn-cs"/>
              </a:rPr>
              <a:t>차이값인</a:t>
            </a:r>
            <a:r>
              <a:rPr lang="ko-KR" altLang="en-US" sz="1200" b="0" i="0" kern="1200" dirty="0" smtClean="0">
                <a:solidFill>
                  <a:schemeClr val="tx1"/>
                </a:solidFill>
                <a:effectLst/>
                <a:latin typeface="+mn-lt"/>
                <a:ea typeface="+mn-ea"/>
                <a:cs typeface="+mn-cs"/>
              </a:rPr>
              <a:t> </a:t>
            </a:r>
            <a:r>
              <a:rPr lang="en-US" altLang="ko-KR" sz="1200" b="0" i="0" kern="1200" dirty="0" smtClean="0">
                <a:solidFill>
                  <a:schemeClr val="tx1"/>
                </a:solidFill>
                <a:effectLst/>
                <a:latin typeface="+mn-lt"/>
                <a:ea typeface="+mn-ea"/>
                <a:cs typeface="+mn-cs"/>
              </a:rPr>
              <a:t>Et</a:t>
            </a:r>
            <a:r>
              <a:rPr lang="ko-KR" altLang="en-US" sz="1200" b="0" i="0" kern="1200" dirty="0" smtClean="0">
                <a:solidFill>
                  <a:schemeClr val="tx1"/>
                </a:solidFill>
                <a:effectLst/>
                <a:latin typeface="+mn-lt"/>
                <a:ea typeface="+mn-ea"/>
                <a:cs typeface="+mn-cs"/>
              </a:rPr>
              <a:t>−</a:t>
            </a:r>
            <a:r>
              <a:rPr lang="en-US" altLang="ko-KR" sz="1200" b="0" i="0" kern="1200" dirty="0" smtClean="0">
                <a:solidFill>
                  <a:schemeClr val="tx1"/>
                </a:solidFill>
                <a:effectLst/>
                <a:latin typeface="+mn-lt"/>
                <a:ea typeface="+mn-ea"/>
                <a:cs typeface="+mn-cs"/>
              </a:rPr>
              <a:t>Et</a:t>
            </a:r>
            <a:r>
              <a:rPr lang="ko-KR" altLang="en-US" sz="1200" b="0" i="0" kern="1200" dirty="0" smtClean="0">
                <a:solidFill>
                  <a:schemeClr val="tx1"/>
                </a:solidFill>
                <a:effectLst/>
                <a:latin typeface="+mn-lt"/>
                <a:ea typeface="+mn-ea"/>
                <a:cs typeface="+mn-cs"/>
              </a:rPr>
              <a:t>−</a:t>
            </a:r>
            <a:r>
              <a:rPr lang="en-US" altLang="ko-KR" sz="1200" b="0" i="0" kern="1200" dirty="0" smtClean="0">
                <a:solidFill>
                  <a:schemeClr val="tx1"/>
                </a:solidFill>
                <a:effectLst/>
                <a:latin typeface="+mn-lt"/>
                <a:ea typeface="+mn-ea"/>
                <a:cs typeface="+mn-cs"/>
              </a:rPr>
              <a:t>1 </a:t>
            </a:r>
            <a:r>
              <a:rPr lang="ko-KR" altLang="en-US" sz="1200" b="0" i="0" kern="1200" dirty="0" smtClean="0">
                <a:solidFill>
                  <a:schemeClr val="tx1"/>
                </a:solidFill>
                <a:effectLst/>
                <a:latin typeface="+mn-lt"/>
                <a:ea typeface="+mn-ea"/>
                <a:cs typeface="+mn-cs"/>
              </a:rPr>
              <a:t>을 사용하는 이유는 </a:t>
            </a:r>
            <a:r>
              <a:rPr lang="ko-KR" altLang="en-US" sz="1200" b="1" i="0" kern="1200" dirty="0" smtClean="0">
                <a:solidFill>
                  <a:schemeClr val="tx1"/>
                </a:solidFill>
                <a:effectLst/>
                <a:latin typeface="+mn-lt"/>
                <a:ea typeface="+mn-ea"/>
                <a:cs typeface="+mn-cs"/>
              </a:rPr>
              <a:t>이전까지 축적된 에러를 제거하기 위함</a:t>
            </a:r>
            <a:r>
              <a:rPr lang="ko-KR" altLang="en-US" sz="1200" b="0" i="0" kern="1200" dirty="0" smtClean="0">
                <a:solidFill>
                  <a:schemeClr val="tx1"/>
                </a:solidFill>
                <a:effectLst/>
                <a:latin typeface="+mn-lt"/>
                <a:ea typeface="+mn-ea"/>
                <a:cs typeface="+mn-cs"/>
              </a:rPr>
              <a:t>입니다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즉</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지금까지 축적되어 있지만 겉으로 드러나지 않는</a:t>
            </a:r>
            <a:r>
              <a:rPr lang="en-US" altLang="ko-KR" sz="1200" b="0" i="0" kern="1200" dirty="0" smtClean="0">
                <a:solidFill>
                  <a:schemeClr val="tx1"/>
                </a:solidFill>
                <a:effectLst/>
                <a:latin typeface="+mn-lt"/>
                <a:ea typeface="+mn-ea"/>
                <a:cs typeface="+mn-cs"/>
              </a:rPr>
              <a:t>(implicit) </a:t>
            </a:r>
            <a:r>
              <a:rPr lang="ko-KR" altLang="en-US" sz="1200" b="0" i="0" kern="1200" dirty="0" smtClean="0">
                <a:solidFill>
                  <a:schemeClr val="tx1"/>
                </a:solidFill>
                <a:effectLst/>
                <a:latin typeface="+mn-lt"/>
                <a:ea typeface="+mn-ea"/>
                <a:cs typeface="+mn-cs"/>
              </a:rPr>
              <a:t>에러를 무시하면서</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현재의 순간적인 </a:t>
            </a:r>
            <a:r>
              <a:rPr lang="en-US" altLang="ko-KR" sz="1200" b="0" i="0" kern="1200" dirty="0" smtClean="0">
                <a:solidFill>
                  <a:schemeClr val="tx1"/>
                </a:solidFill>
                <a:effectLst/>
                <a:latin typeface="+mn-lt"/>
                <a:ea typeface="+mn-ea"/>
                <a:cs typeface="+mn-cs"/>
              </a:rPr>
              <a:t>motion </a:t>
            </a:r>
            <a:r>
              <a:rPr lang="ko-KR" altLang="en-US" sz="1200" b="0" i="0" kern="1200" dirty="0" smtClean="0">
                <a:solidFill>
                  <a:schemeClr val="tx1"/>
                </a:solidFill>
                <a:effectLst/>
                <a:latin typeface="+mn-lt"/>
                <a:ea typeface="+mn-ea"/>
                <a:cs typeface="+mn-cs"/>
              </a:rPr>
              <a:t>변화를 담기 위해 </a:t>
            </a:r>
            <a:r>
              <a:rPr lang="ko-KR" altLang="en-US" sz="1200" b="0" i="0" kern="1200" dirty="0" err="1" smtClean="0">
                <a:solidFill>
                  <a:schemeClr val="tx1"/>
                </a:solidFill>
                <a:effectLst/>
                <a:latin typeface="+mn-lt"/>
                <a:ea typeface="+mn-ea"/>
                <a:cs typeface="+mn-cs"/>
              </a:rPr>
              <a:t>차이값을</a:t>
            </a:r>
            <a:r>
              <a:rPr lang="ko-KR" altLang="en-US" sz="1200" b="0" i="0" kern="1200" dirty="0" smtClean="0">
                <a:solidFill>
                  <a:schemeClr val="tx1"/>
                </a:solidFill>
                <a:effectLst/>
                <a:latin typeface="+mn-lt"/>
                <a:ea typeface="+mn-ea"/>
                <a:cs typeface="+mn-cs"/>
              </a:rPr>
              <a:t> 사용합니다</a:t>
            </a:r>
            <a:r>
              <a:rPr lang="en-US" altLang="ko-KR" sz="1200" b="0" i="0" kern="1200" dirty="0" smtClean="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11</a:t>
            </a:fld>
            <a:endParaRPr lang="ko-KR" altLang="en-US"/>
          </a:p>
        </p:txBody>
      </p:sp>
    </p:spTree>
    <p:extLst>
      <p:ext uri="{BB962C8B-B14F-4D97-AF65-F5344CB8AC3E}">
        <p14:creationId xmlns:p14="http://schemas.microsoft.com/office/powerpoint/2010/main" val="2496904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영상 프레임을 지나면서 순간순간 탐지되는 모든 객체들은 </a:t>
            </a:r>
            <a:r>
              <a:rPr lang="en-US" altLang="ko-KR" dirty="0" err="1" smtClean="0">
                <a:solidFill>
                  <a:srgbClr val="333333"/>
                </a:solidFill>
                <a:latin typeface="MJXc-TeX-math-I"/>
              </a:rPr>
              <a:t>Trks</a:t>
            </a:r>
            <a:r>
              <a:rPr lang="en-US" altLang="ko-KR" dirty="0" smtClean="0">
                <a:solidFill>
                  <a:srgbClr val="333333"/>
                </a:solidFill>
                <a:latin typeface="Apple SD Gotfhic Neo"/>
              </a:rPr>
              <a:t> </a:t>
            </a:r>
            <a:r>
              <a:rPr lang="ko-KR" altLang="en-US" dirty="0" smtClean="0">
                <a:solidFill>
                  <a:srgbClr val="333333"/>
                </a:solidFill>
                <a:latin typeface="Apple SD Gotfhic Neo"/>
              </a:rPr>
              <a:t>라는 </a:t>
            </a:r>
            <a:r>
              <a:rPr lang="en-US" altLang="ko-KR" dirty="0" smtClean="0">
                <a:solidFill>
                  <a:srgbClr val="333333"/>
                </a:solidFill>
                <a:latin typeface="Apple SD Gotfhic Neo"/>
              </a:rPr>
              <a:t>tracker </a:t>
            </a:r>
            <a:r>
              <a:rPr lang="ko-KR" altLang="en-US" dirty="0" smtClean="0">
                <a:solidFill>
                  <a:srgbClr val="333333"/>
                </a:solidFill>
                <a:latin typeface="Apple SD Gotfhic Neo"/>
              </a:rPr>
              <a:t>리스트에 담아둡니다</a:t>
            </a:r>
            <a:r>
              <a:rPr lang="en-US" altLang="ko-KR" dirty="0" smtClean="0">
                <a:solidFill>
                  <a:srgbClr val="333333"/>
                </a:solidFill>
                <a:latin typeface="Apple SD Gotfhic Neo"/>
              </a:rPr>
              <a:t>. </a:t>
            </a:r>
            <a:r>
              <a:rPr lang="ko-KR" altLang="en-US" dirty="0" smtClean="0">
                <a:solidFill>
                  <a:srgbClr val="333333"/>
                </a:solidFill>
                <a:latin typeface="Apple SD Gotfhic Neo"/>
              </a:rPr>
              <a:t>이는 어떤 순간 특정 객체가 다른 차량 등에 의해 가려져서 보이지 않게 되었을 때에도 그 객체를 잊지 않기 위함입니다</a:t>
            </a:r>
            <a:endParaRPr lang="ko-KR" altLang="en-US" dirty="0" smtClean="0"/>
          </a:p>
          <a:p>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rgbClr val="333333"/>
                </a:solidFill>
                <a:latin typeface="MJXc-TeX-math-I"/>
              </a:rPr>
              <a:t>Trks</a:t>
            </a:r>
            <a:r>
              <a:rPr lang="en-US" altLang="ko-KR" dirty="0" smtClean="0">
                <a:solidFill>
                  <a:srgbClr val="333333"/>
                </a:solidFill>
                <a:latin typeface="Apple SD Gotfhic Neo"/>
              </a:rPr>
              <a:t> </a:t>
            </a:r>
            <a:r>
              <a:rPr lang="ko-KR" altLang="en-US" dirty="0" smtClean="0">
                <a:solidFill>
                  <a:srgbClr val="333333"/>
                </a:solidFill>
                <a:latin typeface="Apple SD Gotfhic Neo"/>
              </a:rPr>
              <a:t>내의 모든 객체는 각각 고유한 </a:t>
            </a:r>
            <a:r>
              <a:rPr lang="en-US" altLang="ko-KR" dirty="0" smtClean="0">
                <a:solidFill>
                  <a:srgbClr val="333333"/>
                </a:solidFill>
                <a:latin typeface="Apple SD Gotfhic Neo"/>
              </a:rPr>
              <a:t>ID</a:t>
            </a:r>
            <a:r>
              <a:rPr lang="ko-KR" altLang="en-US" dirty="0" smtClean="0">
                <a:solidFill>
                  <a:srgbClr val="333333"/>
                </a:solidFill>
                <a:latin typeface="Apple SD Gotfhic Neo"/>
              </a:rPr>
              <a:t>를 가집니다</a:t>
            </a:r>
            <a:r>
              <a:rPr lang="en-US" altLang="ko-KR" dirty="0" smtClean="0">
                <a:solidFill>
                  <a:srgbClr val="333333"/>
                </a:solidFill>
                <a:latin typeface="Apple SD Gotfhic Neo"/>
              </a:rPr>
              <a:t>. </a:t>
            </a:r>
            <a:r>
              <a:rPr lang="ko-KR" altLang="en-US" dirty="0" smtClean="0">
                <a:solidFill>
                  <a:srgbClr val="333333"/>
                </a:solidFill>
                <a:latin typeface="Apple SD Gotfhic Neo"/>
              </a:rPr>
              <a:t>즉</a:t>
            </a:r>
            <a:r>
              <a:rPr lang="en-US" altLang="ko-KR" dirty="0" smtClean="0">
                <a:solidFill>
                  <a:srgbClr val="333333"/>
                </a:solidFill>
                <a:latin typeface="Apple SD Gotfhic Neo"/>
              </a:rPr>
              <a:t>, </a:t>
            </a:r>
            <a:r>
              <a:rPr lang="ko-KR" altLang="en-US" dirty="0" smtClean="0">
                <a:solidFill>
                  <a:srgbClr val="333333"/>
                </a:solidFill>
                <a:latin typeface="Apple SD Gotfhic Neo"/>
              </a:rPr>
              <a:t>만약 특정 트럭이 한 번 객체로 감지가 되었다면 그 트럭은 잠시 안보이거나 프레임을 벗어나도 일정 시간동안에는 계속 그 </a:t>
            </a:r>
            <a:r>
              <a:rPr lang="en-US" altLang="ko-KR" dirty="0" smtClean="0">
                <a:solidFill>
                  <a:srgbClr val="333333"/>
                </a:solidFill>
                <a:latin typeface="Apple SD Gotfhic Neo"/>
              </a:rPr>
              <a:t>ID</a:t>
            </a:r>
            <a:r>
              <a:rPr lang="ko-KR" altLang="en-US" dirty="0" smtClean="0">
                <a:solidFill>
                  <a:srgbClr val="333333"/>
                </a:solidFill>
                <a:latin typeface="Apple SD Gotfhic Neo"/>
              </a:rPr>
              <a:t>로써 </a:t>
            </a:r>
            <a:r>
              <a:rPr lang="en-US" altLang="ko-KR" dirty="0" err="1" smtClean="0">
                <a:solidFill>
                  <a:srgbClr val="333333"/>
                </a:solidFill>
                <a:latin typeface="MJXc-TeX-math-I"/>
              </a:rPr>
              <a:t>Trks</a:t>
            </a:r>
            <a:r>
              <a:rPr lang="en-US" altLang="ko-KR" dirty="0" smtClean="0">
                <a:solidFill>
                  <a:srgbClr val="333333"/>
                </a:solidFill>
                <a:latin typeface="Apple SD Gotfhic Neo"/>
              </a:rPr>
              <a:t> </a:t>
            </a:r>
            <a:r>
              <a:rPr lang="ko-KR" altLang="en-US" dirty="0" smtClean="0">
                <a:solidFill>
                  <a:srgbClr val="333333"/>
                </a:solidFill>
                <a:latin typeface="Apple SD Gotfhic Neo"/>
              </a:rPr>
              <a:t>안에 존재합니다</a:t>
            </a:r>
            <a:r>
              <a:rPr lang="en-US" altLang="ko-KR" dirty="0" smtClean="0">
                <a:solidFill>
                  <a:srgbClr val="333333"/>
                </a:solidFill>
                <a:latin typeface="Apple SD Gotfhic Neo"/>
              </a:rPr>
              <a:t>. </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12</a:t>
            </a:fld>
            <a:endParaRPr lang="ko-KR" altLang="en-US"/>
          </a:p>
        </p:txBody>
      </p:sp>
    </p:spTree>
    <p:extLst>
      <p:ext uri="{BB962C8B-B14F-4D97-AF65-F5344CB8AC3E}">
        <p14:creationId xmlns:p14="http://schemas.microsoft.com/office/powerpoint/2010/main" val="1258562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solidFill>
                  <a:srgbClr val="333333"/>
                </a:solidFill>
                <a:latin typeface="MJXc-TeX-math-I"/>
              </a:rPr>
              <a:t>Trks</a:t>
            </a:r>
            <a:r>
              <a:rPr lang="en-US" altLang="ko-KR" dirty="0" smtClean="0">
                <a:solidFill>
                  <a:srgbClr val="333333"/>
                </a:solidFill>
                <a:latin typeface="Apple SD Gotfhic Neo"/>
              </a:rPr>
              <a:t> </a:t>
            </a:r>
            <a:r>
              <a:rPr lang="ko-KR" altLang="en-US" dirty="0" smtClean="0">
                <a:solidFill>
                  <a:srgbClr val="333333"/>
                </a:solidFill>
                <a:latin typeface="Apple SD Gotfhic Neo"/>
              </a:rPr>
              <a:t>에 대한 용어는 다음과 같습니다</a:t>
            </a:r>
            <a:r>
              <a:rPr lang="en-US" altLang="ko-KR" dirty="0" smtClean="0">
                <a:solidFill>
                  <a:srgbClr val="333333"/>
                </a:solidFill>
                <a:latin typeface="Apple SD Gotfhic Neo"/>
              </a:rPr>
              <a:t>.</a:t>
            </a:r>
          </a:p>
          <a:p>
            <a:pPr>
              <a:buFont typeface="Arial" panose="020B0604020202020204" pitchFamily="34" charset="0"/>
              <a:buChar char="•"/>
            </a:pPr>
            <a:r>
              <a:rPr lang="en-US" altLang="ko-KR" dirty="0" err="1" smtClean="0">
                <a:solidFill>
                  <a:srgbClr val="333333"/>
                </a:solidFill>
                <a:latin typeface="MJXc-TeX-math-I"/>
              </a:rPr>
              <a:t>Trks</a:t>
            </a:r>
            <a:r>
              <a:rPr lang="en-US" altLang="ko-KR" dirty="0" smtClean="0">
                <a:solidFill>
                  <a:srgbClr val="333333"/>
                </a:solidFill>
                <a:latin typeface="MJXc-TeX-main-R"/>
              </a:rPr>
              <a:t>[</a:t>
            </a:r>
            <a:r>
              <a:rPr lang="en-US" altLang="ko-KR" dirty="0" err="1" smtClean="0">
                <a:solidFill>
                  <a:srgbClr val="333333"/>
                </a:solidFill>
                <a:latin typeface="MJXc-TeX-math-I"/>
              </a:rPr>
              <a:t>i</a:t>
            </a:r>
            <a:r>
              <a:rPr lang="en-US" altLang="ko-KR" dirty="0" smtClean="0">
                <a:solidFill>
                  <a:srgbClr val="333333"/>
                </a:solidFill>
                <a:latin typeface="MJXc-TeX-main-R"/>
              </a:rPr>
              <a:t>].</a:t>
            </a:r>
            <a:r>
              <a:rPr lang="en-US" altLang="ko-KR" dirty="0" err="1" smtClean="0">
                <a:solidFill>
                  <a:srgbClr val="333333"/>
                </a:solidFill>
                <a:latin typeface="MJXc-TeX-math-I"/>
              </a:rPr>
              <a:t>Xt</a:t>
            </a:r>
            <a:r>
              <a:rPr lang="en-US" altLang="ko-KR" dirty="0" smtClean="0">
                <a:solidFill>
                  <a:srgbClr val="333333"/>
                </a:solidFill>
                <a:latin typeface="Apple SD Gotfhic Neo"/>
              </a:rPr>
              <a:t> :  </a:t>
            </a:r>
            <a:r>
              <a:rPr lang="en-US" altLang="ko-KR" dirty="0" err="1" smtClean="0">
                <a:solidFill>
                  <a:srgbClr val="333333"/>
                </a:solidFill>
                <a:latin typeface="Apple SD Gotfhic Neo"/>
              </a:rPr>
              <a:t>Trks</a:t>
            </a:r>
            <a:r>
              <a:rPr lang="en-US" altLang="ko-KR" dirty="0" smtClean="0">
                <a:solidFill>
                  <a:srgbClr val="333333"/>
                </a:solidFill>
                <a:latin typeface="Apple SD Gotfhic Neo"/>
              </a:rPr>
              <a:t> </a:t>
            </a:r>
            <a:r>
              <a:rPr lang="ko-KR" altLang="en-US" dirty="0" smtClean="0">
                <a:solidFill>
                  <a:srgbClr val="333333"/>
                </a:solidFill>
                <a:latin typeface="Apple SD Gotfhic Neo"/>
              </a:rPr>
              <a:t>에 있는 객체 중 </a:t>
            </a:r>
            <a:r>
              <a:rPr lang="en-US" altLang="ko-KR" dirty="0" err="1" smtClean="0">
                <a:solidFill>
                  <a:srgbClr val="333333"/>
                </a:solidFill>
                <a:latin typeface="MJXc-TeX-math-I"/>
              </a:rPr>
              <a:t>i</a:t>
            </a:r>
            <a:r>
              <a:rPr lang="en-US" altLang="ko-KR" dirty="0" smtClean="0">
                <a:solidFill>
                  <a:srgbClr val="333333"/>
                </a:solidFill>
                <a:latin typeface="Apple SD Gotfhic Neo"/>
              </a:rPr>
              <a:t> </a:t>
            </a:r>
            <a:r>
              <a:rPr lang="ko-KR" altLang="en-US" dirty="0" smtClean="0">
                <a:solidFill>
                  <a:srgbClr val="333333"/>
                </a:solidFill>
                <a:latin typeface="Apple SD Gotfhic Neo"/>
              </a:rPr>
              <a:t>번째 객체의 </a:t>
            </a:r>
            <a:r>
              <a:rPr lang="en-US" altLang="ko-KR" dirty="0" err="1" smtClean="0">
                <a:solidFill>
                  <a:srgbClr val="333333"/>
                </a:solidFill>
                <a:latin typeface="MJXc-TeX-math-I"/>
              </a:rPr>
              <a:t>Xt</a:t>
            </a:r>
            <a:r>
              <a:rPr lang="en-US" altLang="ko-KR" dirty="0" smtClean="0">
                <a:solidFill>
                  <a:srgbClr val="333333"/>
                </a:solidFill>
                <a:latin typeface="Apple SD Gotfhic Neo"/>
              </a:rPr>
              <a:t> </a:t>
            </a:r>
            <a:r>
              <a:rPr lang="ko-KR" altLang="en-US" dirty="0" smtClean="0">
                <a:solidFill>
                  <a:srgbClr val="333333"/>
                </a:solidFill>
                <a:latin typeface="Apple SD Gotfhic Neo"/>
              </a:rPr>
              <a:t>값</a:t>
            </a:r>
          </a:p>
          <a:p>
            <a:pPr>
              <a:buFont typeface="Arial" panose="020B0604020202020204" pitchFamily="34" charset="0"/>
              <a:buChar char="•"/>
            </a:pPr>
            <a:r>
              <a:rPr lang="en-US" altLang="ko-KR" dirty="0" err="1" smtClean="0">
                <a:solidFill>
                  <a:srgbClr val="333333"/>
                </a:solidFill>
                <a:latin typeface="MJXc-TeX-math-I"/>
              </a:rPr>
              <a:t>Trks</a:t>
            </a:r>
            <a:r>
              <a:rPr lang="en-US" altLang="ko-KR" dirty="0" smtClean="0">
                <a:solidFill>
                  <a:srgbClr val="333333"/>
                </a:solidFill>
                <a:latin typeface="MJXc-TeX-main-R"/>
              </a:rPr>
              <a:t>[</a:t>
            </a:r>
            <a:r>
              <a:rPr lang="en-US" altLang="ko-KR" dirty="0" err="1" smtClean="0">
                <a:solidFill>
                  <a:srgbClr val="333333"/>
                </a:solidFill>
                <a:latin typeface="MJXc-TeX-math-I"/>
              </a:rPr>
              <a:t>i</a:t>
            </a:r>
            <a:r>
              <a:rPr lang="en-US" altLang="ko-KR" dirty="0" smtClean="0">
                <a:solidFill>
                  <a:srgbClr val="333333"/>
                </a:solidFill>
                <a:latin typeface="MJXc-TeX-main-R"/>
              </a:rPr>
              <a:t>].</a:t>
            </a:r>
            <a:r>
              <a:rPr lang="en-US" altLang="ko-KR" dirty="0" smtClean="0">
                <a:solidFill>
                  <a:srgbClr val="333333"/>
                </a:solidFill>
                <a:latin typeface="MJXc-TeX-main-B"/>
              </a:rPr>
              <a:t>^</a:t>
            </a:r>
            <a:r>
              <a:rPr lang="en-US" altLang="ko-KR" dirty="0" err="1" smtClean="0">
                <a:solidFill>
                  <a:srgbClr val="333333"/>
                </a:solidFill>
                <a:latin typeface="MJXc-TeX-main-B"/>
              </a:rPr>
              <a:t>Yt</a:t>
            </a:r>
            <a:r>
              <a:rPr lang="en-US" altLang="ko-KR" dirty="0" smtClean="0">
                <a:solidFill>
                  <a:srgbClr val="333333"/>
                </a:solidFill>
                <a:latin typeface="Apple SD Gotfhic Neo"/>
              </a:rPr>
              <a:t> :  </a:t>
            </a:r>
            <a:r>
              <a:rPr lang="en-US" altLang="ko-KR" dirty="0" err="1" smtClean="0">
                <a:solidFill>
                  <a:srgbClr val="333333"/>
                </a:solidFill>
                <a:latin typeface="Apple SD Gotfhic Neo"/>
              </a:rPr>
              <a:t>Trks</a:t>
            </a:r>
            <a:r>
              <a:rPr lang="en-US" altLang="ko-KR" dirty="0" smtClean="0">
                <a:solidFill>
                  <a:srgbClr val="333333"/>
                </a:solidFill>
                <a:latin typeface="Apple SD Gotfhic Neo"/>
              </a:rPr>
              <a:t> </a:t>
            </a:r>
            <a:r>
              <a:rPr lang="ko-KR" altLang="en-US" dirty="0" smtClean="0">
                <a:solidFill>
                  <a:srgbClr val="333333"/>
                </a:solidFill>
                <a:latin typeface="Apple SD Gotfhic Neo"/>
              </a:rPr>
              <a:t>에 있는 객체 중 </a:t>
            </a:r>
            <a:r>
              <a:rPr lang="en-US" altLang="ko-KR" dirty="0" smtClean="0">
                <a:solidFill>
                  <a:srgbClr val="333333"/>
                </a:solidFill>
                <a:latin typeface="MJXc-TeX-math-I"/>
              </a:rPr>
              <a:t>i</a:t>
            </a:r>
            <a:r>
              <a:rPr lang="en-US" altLang="ko-KR" dirty="0" smtClean="0">
                <a:solidFill>
                  <a:srgbClr val="333333"/>
                </a:solidFill>
                <a:latin typeface="Apple SD Gotfhic Neo"/>
              </a:rPr>
              <a:t>i </a:t>
            </a:r>
            <a:r>
              <a:rPr lang="ko-KR" altLang="en-US" dirty="0" smtClean="0">
                <a:solidFill>
                  <a:srgbClr val="333333"/>
                </a:solidFill>
                <a:latin typeface="Apple SD Gotfhic Neo"/>
              </a:rPr>
              <a:t>번째 객체의 </a:t>
            </a:r>
            <a:r>
              <a:rPr lang="en-US" altLang="ko-KR" dirty="0" err="1" smtClean="0">
                <a:solidFill>
                  <a:srgbClr val="333333"/>
                </a:solidFill>
                <a:latin typeface="MJXc-TeX-math-I"/>
              </a:rPr>
              <a:t>Xt</a:t>
            </a:r>
            <a:r>
              <a:rPr lang="en-US" altLang="ko-KR" dirty="0" smtClean="0">
                <a:solidFill>
                  <a:srgbClr val="333333"/>
                </a:solidFill>
                <a:latin typeface="Apple SD Gotfhic Neo"/>
              </a:rPr>
              <a:t> </a:t>
            </a:r>
            <a:r>
              <a:rPr lang="ko-KR" altLang="en-US" dirty="0" smtClean="0">
                <a:solidFill>
                  <a:srgbClr val="333333"/>
                </a:solidFill>
                <a:latin typeface="Apple SD Gotfhic Neo"/>
              </a:rPr>
              <a:t>값을 이용해 예측한 미래 위치 벡터</a:t>
            </a:r>
          </a:p>
          <a:p>
            <a:pPr>
              <a:buFont typeface="Arial" panose="020B0604020202020204" pitchFamily="34" charset="0"/>
              <a:buChar char="•"/>
            </a:pPr>
            <a:r>
              <a:rPr lang="en-US" altLang="ko-KR" dirty="0" err="1" smtClean="0">
                <a:solidFill>
                  <a:srgbClr val="333333"/>
                </a:solidFill>
                <a:latin typeface="MJXc-TeX-math-I"/>
              </a:rPr>
              <a:t>Trks</a:t>
            </a:r>
            <a:r>
              <a:rPr lang="en-US" altLang="ko-KR" dirty="0" smtClean="0">
                <a:solidFill>
                  <a:srgbClr val="333333"/>
                </a:solidFill>
                <a:latin typeface="MJXc-TeX-main-R"/>
              </a:rPr>
              <a:t>[</a:t>
            </a:r>
            <a:r>
              <a:rPr lang="en-US" altLang="ko-KR" dirty="0" err="1" smtClean="0">
                <a:solidFill>
                  <a:srgbClr val="333333"/>
                </a:solidFill>
                <a:latin typeface="MJXc-TeX-math-I"/>
              </a:rPr>
              <a:t>i</a:t>
            </a:r>
            <a:r>
              <a:rPr lang="en-US" altLang="ko-KR" dirty="0" smtClean="0">
                <a:solidFill>
                  <a:srgbClr val="333333"/>
                </a:solidFill>
                <a:latin typeface="MJXc-TeX-main-R"/>
              </a:rPr>
              <a:t>].</a:t>
            </a:r>
            <a:r>
              <a:rPr lang="en-US" altLang="ko-KR" dirty="0" smtClean="0">
                <a:solidFill>
                  <a:srgbClr val="333333"/>
                </a:solidFill>
                <a:latin typeface="MJXc-TeX-math-I"/>
              </a:rPr>
              <a:t>age</a:t>
            </a:r>
            <a:r>
              <a:rPr lang="en-US" altLang="ko-KR" dirty="0" smtClean="0">
                <a:solidFill>
                  <a:srgbClr val="333333"/>
                </a:solidFill>
                <a:latin typeface="Apple SD Gotfhic Neo"/>
              </a:rPr>
              <a:t> :  </a:t>
            </a:r>
            <a:r>
              <a:rPr lang="en-US" altLang="ko-KR" dirty="0" err="1" smtClean="0">
                <a:solidFill>
                  <a:srgbClr val="333333"/>
                </a:solidFill>
                <a:latin typeface="MJXc-TeX-math-I"/>
              </a:rPr>
              <a:t>Trks</a:t>
            </a:r>
            <a:r>
              <a:rPr lang="en-US" altLang="ko-KR" dirty="0" smtClean="0">
                <a:solidFill>
                  <a:srgbClr val="333333"/>
                </a:solidFill>
                <a:latin typeface="Apple SD Gotfhic Neo"/>
              </a:rPr>
              <a:t> </a:t>
            </a:r>
            <a:r>
              <a:rPr lang="ko-KR" altLang="en-US" dirty="0" smtClean="0">
                <a:solidFill>
                  <a:srgbClr val="333333"/>
                </a:solidFill>
                <a:latin typeface="Apple SD Gotfhic Neo"/>
              </a:rPr>
              <a:t>에 있는 객체의 나이 </a:t>
            </a:r>
            <a:r>
              <a:rPr lang="en-US" altLang="ko-KR" dirty="0" smtClean="0">
                <a:solidFill>
                  <a:srgbClr val="333333"/>
                </a:solidFill>
                <a:latin typeface="Apple SD Gotfhic Neo"/>
              </a:rPr>
              <a:t>(</a:t>
            </a:r>
            <a:r>
              <a:rPr lang="en-US" altLang="ko-KR" dirty="0" err="1" smtClean="0">
                <a:solidFill>
                  <a:srgbClr val="333333"/>
                </a:solidFill>
                <a:latin typeface="MJXc-TeX-math-I"/>
              </a:rPr>
              <a:t>Trks</a:t>
            </a:r>
            <a:r>
              <a:rPr lang="en-US" altLang="ko-KR" dirty="0" smtClean="0">
                <a:solidFill>
                  <a:srgbClr val="333333"/>
                </a:solidFill>
                <a:latin typeface="Apple SD Gotfhic Neo"/>
              </a:rPr>
              <a:t> </a:t>
            </a:r>
            <a:r>
              <a:rPr lang="ko-KR" altLang="en-US" dirty="0" smtClean="0">
                <a:solidFill>
                  <a:srgbClr val="333333"/>
                </a:solidFill>
                <a:latin typeface="Apple SD Gotfhic Neo"/>
              </a:rPr>
              <a:t>에 있는 객체가 너무 오래되었다면 필요 없으므로 </a:t>
            </a:r>
            <a:r>
              <a:rPr lang="en-US" altLang="ko-KR" dirty="0" smtClean="0">
                <a:solidFill>
                  <a:srgbClr val="333333"/>
                </a:solidFill>
                <a:latin typeface="Apple SD Gotfhic Neo"/>
              </a:rPr>
              <a:t>age</a:t>
            </a:r>
            <a:r>
              <a:rPr lang="ko-KR" altLang="en-US" dirty="0" smtClean="0">
                <a:solidFill>
                  <a:srgbClr val="333333"/>
                </a:solidFill>
                <a:latin typeface="Apple SD Gotfhic Neo"/>
              </a:rPr>
              <a:t>를 이용해 삭제</a:t>
            </a:r>
            <a:r>
              <a:rPr lang="en-US" altLang="ko-KR" dirty="0" smtClean="0">
                <a:solidFill>
                  <a:srgbClr val="333333"/>
                </a:solidFill>
                <a:latin typeface="Apple SD Gotfhic Neo"/>
              </a:rPr>
              <a:t>)</a:t>
            </a:r>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13</a:t>
            </a:fld>
            <a:endParaRPr lang="ko-KR" altLang="en-US"/>
          </a:p>
        </p:txBody>
      </p:sp>
    </p:spTree>
    <p:extLst>
      <p:ext uri="{BB962C8B-B14F-4D97-AF65-F5344CB8AC3E}">
        <p14:creationId xmlns:p14="http://schemas.microsoft.com/office/powerpoint/2010/main" val="378375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latinLnBrk="0"/>
            <a:r>
              <a:rPr lang="en-US" altLang="ko-KR" sz="1200" kern="1200" dirty="0" smtClean="0">
                <a:solidFill>
                  <a:schemeClr val="tx1"/>
                </a:solidFill>
                <a:effectLst/>
                <a:latin typeface="+mn-lt"/>
                <a:ea typeface="+mn-ea"/>
                <a:cs typeface="+mn-cs"/>
              </a:rPr>
              <a:t>D</a:t>
            </a:r>
            <a:r>
              <a:rPr lang="ko-KR" altLang="en-US" sz="1200" kern="1200" dirty="0" smtClean="0">
                <a:solidFill>
                  <a:schemeClr val="tx1"/>
                </a:solidFill>
                <a:effectLst/>
                <a:latin typeface="+mn-lt"/>
                <a:ea typeface="+mn-ea"/>
                <a:cs typeface="+mn-cs"/>
              </a:rPr>
              <a:t> </a:t>
            </a:r>
            <a:r>
              <a:rPr lang="en-US" altLang="ko-KR" sz="1200" kern="1200" dirty="0" smtClean="0">
                <a:solidFill>
                  <a:schemeClr val="tx1"/>
                </a:solidFill>
                <a:effectLst/>
                <a:latin typeface="+mn-lt"/>
                <a:ea typeface="+mn-ea"/>
                <a:cs typeface="+mn-cs"/>
              </a:rPr>
              <a:t>:  </a:t>
            </a:r>
            <a:r>
              <a:rPr lang="en-US" altLang="ko-KR" sz="1200" kern="1200" dirty="0" err="1" smtClean="0">
                <a:solidFill>
                  <a:schemeClr val="tx1"/>
                </a:solidFill>
                <a:effectLst/>
                <a:latin typeface="+mn-lt"/>
                <a:ea typeface="+mn-ea"/>
                <a:cs typeface="+mn-cs"/>
              </a:rPr>
              <a:t>Trks</a:t>
            </a:r>
            <a:r>
              <a:rPr lang="ko-KR" altLang="en-US" sz="1200" kern="1200" dirty="0" smtClean="0">
                <a:solidFill>
                  <a:schemeClr val="tx1"/>
                </a:solidFill>
                <a:effectLst/>
                <a:latin typeface="+mn-lt"/>
                <a:ea typeface="+mn-ea"/>
                <a:cs typeface="+mn-cs"/>
              </a:rPr>
              <a:t> 안에 존재하는 모든 </a:t>
            </a:r>
            <a:r>
              <a:rPr lang="en-US" altLang="ko-KR" sz="1200" kern="1200" dirty="0" smtClean="0">
                <a:solidFill>
                  <a:schemeClr val="tx1"/>
                </a:solidFill>
                <a:effectLst/>
                <a:latin typeface="+mn-lt"/>
                <a:ea typeface="+mn-ea"/>
                <a:cs typeface="+mn-cs"/>
              </a:rPr>
              <a:t>ID </a:t>
            </a:r>
            <a:r>
              <a:rPr lang="ko-KR" altLang="en-US" sz="1200" kern="1200" dirty="0" smtClean="0">
                <a:solidFill>
                  <a:schemeClr val="tx1"/>
                </a:solidFill>
                <a:effectLst/>
                <a:latin typeface="+mn-lt"/>
                <a:ea typeface="+mn-ea"/>
                <a:cs typeface="+mn-cs"/>
              </a:rPr>
              <a:t>리스트</a:t>
            </a:r>
          </a:p>
          <a:p>
            <a:pPr fontAlgn="base" latinLnBrk="0"/>
            <a:r>
              <a:rPr lang="en-US" altLang="ko-KR" sz="1200" kern="1200" dirty="0" smtClean="0">
                <a:solidFill>
                  <a:schemeClr val="tx1"/>
                </a:solidFill>
                <a:effectLst/>
                <a:latin typeface="+mn-lt"/>
                <a:ea typeface="+mn-ea"/>
                <a:cs typeface="+mn-cs"/>
              </a:rPr>
              <a:t>C</a:t>
            </a:r>
            <a:r>
              <a:rPr lang="ko-KR" altLang="en-US" sz="1200" kern="1200" dirty="0" smtClean="0">
                <a:solidFill>
                  <a:schemeClr val="tx1"/>
                </a:solidFill>
                <a:effectLst/>
                <a:latin typeface="+mn-lt"/>
                <a:ea typeface="+mn-ea"/>
                <a:cs typeface="+mn-cs"/>
              </a:rPr>
              <a:t> </a:t>
            </a:r>
            <a:r>
              <a:rPr lang="en-US" altLang="ko-KR" sz="1200" kern="1200" dirty="0" smtClean="0">
                <a:solidFill>
                  <a:schemeClr val="tx1"/>
                </a:solidFill>
                <a:effectLst/>
                <a:latin typeface="+mn-lt"/>
                <a:ea typeface="+mn-ea"/>
                <a:cs typeface="+mn-cs"/>
              </a:rPr>
              <a:t>:  </a:t>
            </a:r>
            <a:r>
              <a:rPr lang="en-US" altLang="ko-KR" sz="1200" kern="1200" dirty="0" err="1" smtClean="0">
                <a:solidFill>
                  <a:schemeClr val="tx1"/>
                </a:solidFill>
                <a:effectLst/>
                <a:latin typeface="+mn-lt"/>
                <a:ea typeface="+mn-ea"/>
                <a:cs typeface="+mn-cs"/>
              </a:rPr>
              <a:t>Trks</a:t>
            </a:r>
            <a:r>
              <a:rPr lang="ko-KR" altLang="en-US" sz="1200" kern="1200" dirty="0" smtClean="0">
                <a:solidFill>
                  <a:schemeClr val="tx1"/>
                </a:solidFill>
                <a:effectLst/>
                <a:latin typeface="+mn-lt"/>
                <a:ea typeface="+mn-ea"/>
                <a:cs typeface="+mn-cs"/>
              </a:rPr>
              <a:t> 내의 객체 중</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현재 프레임에서 감지되는 객체들의 </a:t>
            </a:r>
            <a:r>
              <a:rPr lang="en-US" altLang="ko-KR" sz="1200" kern="1200" dirty="0" smtClean="0">
                <a:solidFill>
                  <a:schemeClr val="tx1"/>
                </a:solidFill>
                <a:effectLst/>
                <a:latin typeface="+mn-lt"/>
                <a:ea typeface="+mn-ea"/>
                <a:cs typeface="+mn-cs"/>
              </a:rPr>
              <a:t>ID </a:t>
            </a:r>
            <a:r>
              <a:rPr lang="ko-KR" altLang="en-US" sz="1200" kern="1200" dirty="0" smtClean="0">
                <a:solidFill>
                  <a:schemeClr val="tx1"/>
                </a:solidFill>
                <a:effectLst/>
                <a:latin typeface="+mn-lt"/>
                <a:ea typeface="+mn-ea"/>
                <a:cs typeface="+mn-cs"/>
              </a:rPr>
              <a:t>리스트</a:t>
            </a:r>
          </a:p>
          <a:p>
            <a:pPr fontAlgn="base" latinLnBrk="0"/>
            <a:r>
              <a:rPr lang="ko-KR" altLang="en-US" sz="1200" b="1" kern="1200" dirty="0" smtClean="0">
                <a:solidFill>
                  <a:schemeClr val="tx1"/>
                </a:solidFill>
                <a:effectLst/>
                <a:latin typeface="+mn-lt"/>
                <a:ea typeface="+mn-ea"/>
                <a:cs typeface="+mn-cs"/>
              </a:rPr>
              <a:t>첫 번째 </a:t>
            </a:r>
            <a:r>
              <a:rPr lang="en-US" altLang="ko-KR" sz="1200" b="1" kern="1200" dirty="0" smtClean="0">
                <a:solidFill>
                  <a:schemeClr val="tx1"/>
                </a:solidFill>
                <a:effectLst/>
                <a:latin typeface="+mn-lt"/>
                <a:ea typeface="+mn-ea"/>
                <a:cs typeface="+mn-cs"/>
              </a:rPr>
              <a:t>¯ update observed trackers</a:t>
            </a:r>
            <a:endParaRPr lang="ko-KR" altLang="en-US" sz="1200" kern="1200" dirty="0" smtClean="0">
              <a:solidFill>
                <a:schemeClr val="tx1"/>
              </a:solidFill>
              <a:effectLst/>
              <a:latin typeface="+mn-lt"/>
              <a:ea typeface="+mn-ea"/>
              <a:cs typeface="+mn-cs"/>
            </a:endParaRPr>
          </a:p>
          <a:p>
            <a:pPr fontAlgn="base" latinLnBrk="0"/>
            <a:r>
              <a:rPr lang="en-US" altLang="ko-KR" sz="1200" kern="1200" dirty="0" smtClean="0">
                <a:solidFill>
                  <a:schemeClr val="tx1"/>
                </a:solidFill>
                <a:effectLst/>
                <a:latin typeface="+mn-lt"/>
                <a:ea typeface="+mn-ea"/>
                <a:cs typeface="+mn-cs"/>
              </a:rPr>
              <a:t>C (</a:t>
            </a:r>
            <a:r>
              <a:rPr lang="ko-KR" altLang="en-US" sz="1200" kern="1200" dirty="0" smtClean="0">
                <a:solidFill>
                  <a:schemeClr val="tx1"/>
                </a:solidFill>
                <a:effectLst/>
                <a:latin typeface="+mn-lt"/>
                <a:ea typeface="+mn-ea"/>
                <a:cs typeface="+mn-cs"/>
              </a:rPr>
              <a:t>현재 관찰되는 객체 리스트</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의 각 객체 </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에 대해 </a:t>
            </a:r>
            <a:r>
              <a:rPr lang="en-US" altLang="ko-KR" sz="1200" kern="1200" dirty="0" smtClean="0">
                <a:solidFill>
                  <a:schemeClr val="tx1"/>
                </a:solidFill>
                <a:effectLst/>
                <a:latin typeface="+mn-lt"/>
                <a:ea typeface="+mn-ea"/>
                <a:cs typeface="+mn-cs"/>
              </a:rPr>
              <a:t>for </a:t>
            </a:r>
            <a:r>
              <a:rPr lang="ko-KR" altLang="en-US" sz="1200" kern="1200" dirty="0" smtClean="0">
                <a:solidFill>
                  <a:schemeClr val="tx1"/>
                </a:solidFill>
                <a:effectLst/>
                <a:latin typeface="+mn-lt"/>
                <a:ea typeface="+mn-ea"/>
                <a:cs typeface="+mn-cs"/>
              </a:rPr>
              <a:t>문 반복</a:t>
            </a:r>
          </a:p>
          <a:p>
            <a:pPr fontAlgn="base" latinLnBrk="0"/>
            <a:r>
              <a:rPr lang="ko-KR" altLang="en-US" sz="1200" kern="1200" dirty="0" smtClean="0">
                <a:solidFill>
                  <a:schemeClr val="tx1"/>
                </a:solidFill>
                <a:effectLst/>
                <a:latin typeface="+mn-lt"/>
                <a:ea typeface="+mn-ea"/>
                <a:cs typeface="+mn-cs"/>
              </a:rPr>
              <a:t>만약 </a:t>
            </a:r>
            <a:r>
              <a:rPr lang="en-US" altLang="ko-KR" sz="1200" kern="1200" dirty="0" err="1" smtClean="0">
                <a:solidFill>
                  <a:schemeClr val="tx1"/>
                </a:solidFill>
                <a:effectLst/>
                <a:latin typeface="+mn-lt"/>
                <a:ea typeface="+mn-ea"/>
                <a:cs typeface="+mn-cs"/>
              </a:rPr>
              <a:t>i</a:t>
            </a:r>
            <a:r>
              <a:rPr lang="ko-KR" altLang="en-US" sz="1200" kern="1200" dirty="0" smtClean="0">
                <a:solidFill>
                  <a:schemeClr val="tx1"/>
                </a:solidFill>
                <a:effectLst/>
                <a:latin typeface="+mn-lt"/>
                <a:ea typeface="+mn-ea"/>
                <a:cs typeface="+mn-cs"/>
              </a:rPr>
              <a:t>  가 </a:t>
            </a:r>
            <a:r>
              <a:rPr lang="en-US" altLang="ko-KR" sz="1200" kern="1200" dirty="0" smtClean="0">
                <a:solidFill>
                  <a:schemeClr val="tx1"/>
                </a:solidFill>
                <a:effectLst/>
                <a:latin typeface="+mn-lt"/>
                <a:ea typeface="+mn-ea"/>
                <a:cs typeface="+mn-cs"/>
              </a:rPr>
              <a:t>D (</a:t>
            </a:r>
            <a:r>
              <a:rPr lang="ko-KR" altLang="en-US" sz="1200" kern="1200" dirty="0" smtClean="0">
                <a:solidFill>
                  <a:schemeClr val="tx1"/>
                </a:solidFill>
                <a:effectLst/>
                <a:latin typeface="+mn-lt"/>
                <a:ea typeface="+mn-ea"/>
                <a:cs typeface="+mn-cs"/>
              </a:rPr>
              <a:t>전체 객체 리스트</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에 아직 없다면</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새로운 객체이므로</a:t>
            </a:r>
            <a:r>
              <a:rPr lang="en-US" altLang="ko-KR" sz="1200" kern="1200" dirty="0" smtClean="0">
                <a:solidFill>
                  <a:schemeClr val="tx1"/>
                </a:solidFill>
                <a:effectLst/>
                <a:latin typeface="+mn-lt"/>
                <a:ea typeface="+mn-ea"/>
                <a:cs typeface="+mn-cs"/>
              </a:rPr>
              <a:t>:</a:t>
            </a:r>
            <a:endParaRPr lang="ko-KR" altLang="en-US" sz="1200" kern="1200" dirty="0" smtClean="0">
              <a:solidFill>
                <a:schemeClr val="tx1"/>
              </a:solidFill>
              <a:effectLst/>
              <a:latin typeface="+mn-lt"/>
              <a:ea typeface="+mn-ea"/>
              <a:cs typeface="+mn-cs"/>
            </a:endParaRPr>
          </a:p>
          <a:p>
            <a:pPr fontAlgn="base" latinLnBrk="0"/>
            <a:r>
              <a:rPr lang="en-US" altLang="ko-KR" sz="1200" kern="1200" dirty="0" err="1" smtClean="0">
                <a:solidFill>
                  <a:schemeClr val="tx1"/>
                </a:solidFill>
                <a:effectLst/>
                <a:latin typeface="+mn-lt"/>
                <a:ea typeface="+mn-ea"/>
                <a:cs typeface="+mn-cs"/>
              </a:rPr>
              <a:t>Trks</a:t>
            </a:r>
            <a:r>
              <a:rPr lang="en-US" altLang="ko-KR" sz="1200" kern="1200" dirty="0" smtClean="0">
                <a:solidFill>
                  <a:schemeClr val="tx1"/>
                </a:solidFill>
                <a:effectLst/>
                <a:latin typeface="+mn-lt"/>
                <a:ea typeface="+mn-ea"/>
                <a:cs typeface="+mn-cs"/>
              </a:rPr>
              <a:t>[</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  를 새로 생성 </a:t>
            </a:r>
            <a:r>
              <a:rPr lang="en-US" altLang="ko-KR" sz="1200" kern="1200" dirty="0" smtClean="0">
                <a:solidFill>
                  <a:schemeClr val="tx1"/>
                </a:solidFill>
                <a:effectLst/>
                <a:latin typeface="+mn-lt"/>
                <a:ea typeface="+mn-ea"/>
                <a:cs typeface="+mn-cs"/>
              </a:rPr>
              <a:t>(initialize)</a:t>
            </a:r>
            <a:endParaRPr lang="ko-KR" altLang="en-US" sz="1200" kern="1200" dirty="0" smtClean="0">
              <a:solidFill>
                <a:schemeClr val="tx1"/>
              </a:solidFill>
              <a:effectLst/>
              <a:latin typeface="+mn-lt"/>
              <a:ea typeface="+mn-ea"/>
              <a:cs typeface="+mn-cs"/>
            </a:endParaRPr>
          </a:p>
          <a:p>
            <a:pPr fontAlgn="base" latinLnBrk="0"/>
            <a:r>
              <a:rPr lang="en-US" altLang="ko-KR" sz="1200" kern="1200" dirty="0" smtClean="0">
                <a:solidFill>
                  <a:schemeClr val="tx1"/>
                </a:solidFill>
                <a:effectLst/>
                <a:latin typeface="+mn-lt"/>
                <a:ea typeface="+mn-ea"/>
                <a:cs typeface="+mn-cs"/>
              </a:rPr>
              <a:t>ii</a:t>
            </a:r>
            <a:r>
              <a:rPr lang="ko-KR" altLang="en-US" sz="1200" kern="1200" dirty="0" smtClean="0">
                <a:solidFill>
                  <a:schemeClr val="tx1"/>
                </a:solidFill>
                <a:effectLst/>
                <a:latin typeface="+mn-lt"/>
                <a:ea typeface="+mn-ea"/>
                <a:cs typeface="+mn-cs"/>
              </a:rPr>
              <a:t>가 </a:t>
            </a:r>
            <a:r>
              <a:rPr lang="en-US" altLang="ko-KR" sz="1200" kern="1200" dirty="0" smtClean="0">
                <a:solidFill>
                  <a:schemeClr val="tx1"/>
                </a:solidFill>
                <a:effectLst/>
                <a:latin typeface="+mn-lt"/>
                <a:ea typeface="+mn-ea"/>
                <a:cs typeface="+mn-cs"/>
              </a:rPr>
              <a:t>DD</a:t>
            </a:r>
            <a:r>
              <a:rPr lang="ko-KR" altLang="en-US" sz="1200" kern="1200" dirty="0" smtClean="0">
                <a:solidFill>
                  <a:schemeClr val="tx1"/>
                </a:solidFill>
                <a:effectLst/>
                <a:latin typeface="+mn-lt"/>
                <a:ea typeface="+mn-ea"/>
                <a:cs typeface="+mn-cs"/>
              </a:rPr>
              <a:t>에 있다면</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원래 있던 객체이므로</a:t>
            </a:r>
            <a:r>
              <a:rPr lang="en-US" altLang="ko-KR" sz="1200" kern="1200" dirty="0" smtClean="0">
                <a:solidFill>
                  <a:schemeClr val="tx1"/>
                </a:solidFill>
                <a:effectLst/>
                <a:latin typeface="+mn-lt"/>
                <a:ea typeface="+mn-ea"/>
                <a:cs typeface="+mn-cs"/>
              </a:rPr>
              <a:t>:</a:t>
            </a:r>
            <a:endParaRPr lang="ko-KR" altLang="en-US" sz="1200" kern="1200" dirty="0" smtClean="0">
              <a:solidFill>
                <a:schemeClr val="tx1"/>
              </a:solidFill>
              <a:effectLst/>
              <a:latin typeface="+mn-lt"/>
              <a:ea typeface="+mn-ea"/>
              <a:cs typeface="+mn-cs"/>
            </a:endParaRPr>
          </a:p>
          <a:p>
            <a:pPr fontAlgn="base" latinLnBrk="0"/>
            <a:r>
              <a:rPr lang="en-US" altLang="ko-KR" sz="1200" kern="1200" dirty="0" err="1" smtClean="0">
                <a:solidFill>
                  <a:schemeClr val="tx1"/>
                </a:solidFill>
                <a:effectLst/>
                <a:latin typeface="+mn-lt"/>
                <a:ea typeface="+mn-ea"/>
                <a:cs typeface="+mn-cs"/>
              </a:rPr>
              <a:t>Trks</a:t>
            </a:r>
            <a:r>
              <a:rPr lang="en-US" altLang="ko-KR" sz="1200" kern="1200" dirty="0" smtClean="0">
                <a:solidFill>
                  <a:schemeClr val="tx1"/>
                </a:solidFill>
                <a:effectLst/>
                <a:latin typeface="+mn-lt"/>
                <a:ea typeface="+mn-ea"/>
                <a:cs typeface="+mn-cs"/>
              </a:rPr>
              <a:t>[</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a:t>
            </a:r>
            <a:r>
              <a:rPr lang="en-US" altLang="ko-KR" sz="1200" kern="1200" dirty="0" err="1" smtClean="0">
                <a:solidFill>
                  <a:schemeClr val="tx1"/>
                </a:solidFill>
                <a:effectLst/>
                <a:latin typeface="+mn-lt"/>
                <a:ea typeface="+mn-ea"/>
                <a:cs typeface="+mn-cs"/>
              </a:rPr>
              <a:t>Xt</a:t>
            </a:r>
            <a:r>
              <a:rPr lang="ko-KR" altLang="en-US" sz="1200" kern="1200" dirty="0" smtClean="0">
                <a:solidFill>
                  <a:schemeClr val="tx1"/>
                </a:solidFill>
                <a:effectLst/>
                <a:latin typeface="+mn-lt"/>
                <a:ea typeface="+mn-ea"/>
                <a:cs typeface="+mn-cs"/>
              </a:rPr>
              <a:t>  를 현재 보여지는 </a:t>
            </a:r>
            <a:r>
              <a:rPr lang="en-US" altLang="ko-KR" sz="1200" kern="1200" dirty="0" smtClean="0">
                <a:solidFill>
                  <a:schemeClr val="tx1"/>
                </a:solidFill>
                <a:effectLst/>
                <a:latin typeface="+mn-lt"/>
                <a:ea typeface="+mn-ea"/>
                <a:cs typeface="+mn-cs"/>
              </a:rPr>
              <a:t>X(</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)t</a:t>
            </a:r>
            <a:r>
              <a:rPr lang="ko-KR" altLang="en-US" sz="1200" kern="1200" dirty="0" smtClean="0">
                <a:solidFill>
                  <a:schemeClr val="tx1"/>
                </a:solidFill>
                <a:effectLst/>
                <a:latin typeface="+mn-lt"/>
                <a:ea typeface="+mn-ea"/>
                <a:cs typeface="+mn-cs"/>
              </a:rPr>
              <a:t>  의 정보로 업데이트</a:t>
            </a:r>
          </a:p>
          <a:p>
            <a:pPr fontAlgn="base" latinLnBrk="0"/>
            <a:r>
              <a:rPr lang="en-US" altLang="ko-KR" sz="1200" kern="1200" dirty="0" err="1" smtClean="0">
                <a:solidFill>
                  <a:schemeClr val="tx1"/>
                </a:solidFill>
                <a:effectLst/>
                <a:latin typeface="+mn-lt"/>
                <a:ea typeface="+mn-ea"/>
                <a:cs typeface="+mn-cs"/>
              </a:rPr>
              <a:t>Trks</a:t>
            </a:r>
            <a:r>
              <a:rPr lang="en-US" altLang="ko-KR" sz="1200" kern="1200" dirty="0" smtClean="0">
                <a:solidFill>
                  <a:schemeClr val="tx1"/>
                </a:solidFill>
                <a:effectLst/>
                <a:latin typeface="+mn-lt"/>
                <a:ea typeface="+mn-ea"/>
                <a:cs typeface="+mn-cs"/>
              </a:rPr>
              <a:t>[</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a:t>
            </a:r>
            <a:r>
              <a:rPr lang="en-US" altLang="ko-KR" sz="1200" kern="1200" dirty="0" err="1" smtClean="0">
                <a:solidFill>
                  <a:schemeClr val="tx1"/>
                </a:solidFill>
                <a:effectLst/>
                <a:latin typeface="+mn-lt"/>
                <a:ea typeface="+mn-ea"/>
                <a:cs typeface="+mn-cs"/>
              </a:rPr>
              <a:t>Yt</a:t>
            </a:r>
            <a:r>
              <a:rPr lang="ko-KR" altLang="en-US" sz="1200" kern="1200" dirty="0" smtClean="0">
                <a:solidFill>
                  <a:schemeClr val="tx1"/>
                </a:solidFill>
                <a:effectLst/>
                <a:latin typeface="+mn-lt"/>
                <a:ea typeface="+mn-ea"/>
                <a:cs typeface="+mn-cs"/>
              </a:rPr>
              <a:t>  는 현재 정보인 </a:t>
            </a:r>
            <a:r>
              <a:rPr lang="en-US" altLang="ko-KR" sz="1200" kern="1200" dirty="0" smtClean="0">
                <a:solidFill>
                  <a:schemeClr val="tx1"/>
                </a:solidFill>
                <a:effectLst/>
                <a:latin typeface="+mn-lt"/>
                <a:ea typeface="+mn-ea"/>
                <a:cs typeface="+mn-cs"/>
              </a:rPr>
              <a:t>X(</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)t</a:t>
            </a:r>
            <a:r>
              <a:rPr lang="ko-KR" altLang="en-US" sz="1200" kern="1200" dirty="0" smtClean="0">
                <a:solidFill>
                  <a:schemeClr val="tx1"/>
                </a:solidFill>
                <a:effectLst/>
                <a:latin typeface="+mn-lt"/>
                <a:ea typeface="+mn-ea"/>
                <a:cs typeface="+mn-cs"/>
              </a:rPr>
              <a:t> 와</a:t>
            </a:r>
            <a:r>
              <a:rPr lang="en-US" altLang="ko-KR" sz="1200" kern="1200" dirty="0" smtClean="0">
                <a:solidFill>
                  <a:schemeClr val="tx1"/>
                </a:solidFill>
                <a:effectLst/>
                <a:latin typeface="+mn-lt"/>
                <a:ea typeface="+mn-ea"/>
                <a:cs typeface="+mn-cs"/>
              </a:rPr>
              <a:t>, </a:t>
            </a:r>
            <a:r>
              <a:rPr lang="en-US" altLang="ko-KR" sz="1200" kern="1200" dirty="0" err="1" smtClean="0">
                <a:solidFill>
                  <a:schemeClr val="tx1"/>
                </a:solidFill>
                <a:effectLst/>
                <a:latin typeface="+mn-lt"/>
                <a:ea typeface="+mn-ea"/>
                <a:cs typeface="+mn-cs"/>
              </a:rPr>
              <a:t>Ot</a:t>
            </a:r>
            <a:r>
              <a:rPr lang="ko-KR" altLang="en-US" sz="1200" kern="1200" dirty="0" smtClean="0">
                <a:solidFill>
                  <a:schemeClr val="tx1"/>
                </a:solidFill>
                <a:effectLst/>
                <a:latin typeface="+mn-lt"/>
                <a:ea typeface="+mn-ea"/>
                <a:cs typeface="+mn-cs"/>
              </a:rPr>
              <a:t>  로 예측한 </a:t>
            </a:r>
            <a:r>
              <a:rPr lang="en-US" altLang="ko-KR" sz="1200" kern="1200" dirty="0" smtClean="0">
                <a:solidFill>
                  <a:schemeClr val="tx1"/>
                </a:solidFill>
                <a:effectLst/>
                <a:latin typeface="+mn-lt"/>
                <a:ea typeface="+mn-ea"/>
                <a:cs typeface="+mn-cs"/>
              </a:rPr>
              <a:t>FOL(X(</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a:t>
            </a:r>
            <a:r>
              <a:rPr lang="en-US" altLang="ko-KR" sz="1200" kern="1200" dirty="0" err="1" smtClean="0">
                <a:solidFill>
                  <a:schemeClr val="tx1"/>
                </a:solidFill>
                <a:effectLst/>
                <a:latin typeface="+mn-lt"/>
                <a:ea typeface="+mn-ea"/>
                <a:cs typeface="+mn-cs"/>
              </a:rPr>
              <a:t>t,Ot</a:t>
            </a:r>
            <a:r>
              <a:rPr lang="en-US" altLang="ko-KR"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  값으로 업데이트</a:t>
            </a:r>
          </a:p>
          <a:p>
            <a:pPr fontAlgn="base" latinLnBrk="0"/>
            <a:r>
              <a:rPr lang="ko-KR" altLang="en-US" sz="1200" b="1" kern="1200" dirty="0" smtClean="0">
                <a:solidFill>
                  <a:schemeClr val="tx1"/>
                </a:solidFill>
                <a:effectLst/>
                <a:latin typeface="+mn-lt"/>
                <a:ea typeface="+mn-ea"/>
                <a:cs typeface="+mn-cs"/>
              </a:rPr>
              <a:t>두 번째 </a:t>
            </a:r>
            <a:r>
              <a:rPr lang="en-US" altLang="ko-KR" sz="1200" b="1" kern="1200" dirty="0" smtClean="0">
                <a:solidFill>
                  <a:schemeClr val="tx1"/>
                </a:solidFill>
                <a:effectLst/>
                <a:latin typeface="+mn-lt"/>
                <a:ea typeface="+mn-ea"/>
                <a:cs typeface="+mn-cs"/>
              </a:rPr>
              <a:t>― update missed trackers</a:t>
            </a:r>
            <a:endParaRPr lang="ko-KR" altLang="en-US" sz="1200" kern="1200" dirty="0" smtClean="0">
              <a:solidFill>
                <a:schemeClr val="tx1"/>
              </a:solidFill>
              <a:effectLst/>
              <a:latin typeface="+mn-lt"/>
              <a:ea typeface="+mn-ea"/>
              <a:cs typeface="+mn-cs"/>
            </a:endParaRPr>
          </a:p>
          <a:p>
            <a:pPr fontAlgn="base" latinLnBrk="0"/>
            <a:r>
              <a:rPr lang="en-US" altLang="ko-KR" sz="1200" b="1" kern="1200" dirty="0" smtClean="0">
                <a:solidFill>
                  <a:schemeClr val="tx1"/>
                </a:solidFill>
                <a:effectLst/>
                <a:latin typeface="+mn-lt"/>
                <a:ea typeface="+mn-ea"/>
                <a:cs typeface="+mn-cs"/>
              </a:rPr>
              <a:t>D</a:t>
            </a:r>
            <a:r>
              <a:rPr lang="ko-KR" altLang="en-US" sz="1200" b="1" kern="1200" dirty="0" smtClean="0">
                <a:solidFill>
                  <a:schemeClr val="tx1"/>
                </a:solidFill>
                <a:effectLst/>
                <a:latin typeface="+mn-lt"/>
                <a:ea typeface="+mn-ea"/>
                <a:cs typeface="+mn-cs"/>
              </a:rPr>
              <a:t>−</a:t>
            </a:r>
            <a:r>
              <a:rPr lang="en-US" altLang="ko-KR" sz="1200" b="1" kern="1200" dirty="0" smtClean="0">
                <a:solidFill>
                  <a:schemeClr val="tx1"/>
                </a:solidFill>
                <a:effectLst/>
                <a:latin typeface="+mn-lt"/>
                <a:ea typeface="+mn-ea"/>
                <a:cs typeface="+mn-cs"/>
              </a:rPr>
              <a:t>C</a:t>
            </a:r>
            <a:r>
              <a:rPr lang="ko-KR" altLang="en-US" sz="1200" b="1" kern="1200" dirty="0" smtClean="0">
                <a:solidFill>
                  <a:schemeClr val="tx1"/>
                </a:solidFill>
                <a:effectLst/>
                <a:latin typeface="+mn-lt"/>
                <a:ea typeface="+mn-ea"/>
                <a:cs typeface="+mn-cs"/>
              </a:rPr>
              <a:t> </a:t>
            </a:r>
            <a:r>
              <a:rPr lang="en-US" altLang="ko-KR" sz="1200" b="1" kern="1200" dirty="0" smtClean="0">
                <a:solidFill>
                  <a:schemeClr val="tx1"/>
                </a:solidFill>
                <a:effectLst/>
                <a:latin typeface="+mn-lt"/>
                <a:ea typeface="+mn-ea"/>
                <a:cs typeface="+mn-cs"/>
              </a:rPr>
              <a:t>(</a:t>
            </a:r>
            <a:r>
              <a:rPr lang="ko-KR" altLang="en-US" sz="1200" b="1" kern="1200" dirty="0" smtClean="0">
                <a:solidFill>
                  <a:schemeClr val="tx1"/>
                </a:solidFill>
                <a:effectLst/>
                <a:latin typeface="+mn-lt"/>
                <a:ea typeface="+mn-ea"/>
                <a:cs typeface="+mn-cs"/>
              </a:rPr>
              <a:t>전체 객체 리스트에 있지만 현재 안보이는 객체들</a:t>
            </a:r>
            <a:r>
              <a:rPr lang="en-US" altLang="ko-KR" sz="1200" b="1" kern="1200" dirty="0" smtClean="0">
                <a:solidFill>
                  <a:schemeClr val="tx1"/>
                </a:solidFill>
                <a:effectLst/>
                <a:latin typeface="+mn-lt"/>
                <a:ea typeface="+mn-ea"/>
                <a:cs typeface="+mn-cs"/>
              </a:rPr>
              <a:t>) </a:t>
            </a:r>
            <a:r>
              <a:rPr lang="ko-KR" altLang="en-US" sz="1200" b="1" kern="1200" dirty="0" smtClean="0">
                <a:solidFill>
                  <a:schemeClr val="tx1"/>
                </a:solidFill>
                <a:effectLst/>
                <a:latin typeface="+mn-lt"/>
                <a:ea typeface="+mn-ea"/>
                <a:cs typeface="+mn-cs"/>
              </a:rPr>
              <a:t>의 각 객체 </a:t>
            </a:r>
            <a:r>
              <a:rPr lang="en-US" altLang="ko-KR" sz="1200" b="1" kern="1200" dirty="0" smtClean="0">
                <a:solidFill>
                  <a:schemeClr val="tx1"/>
                </a:solidFill>
                <a:effectLst/>
                <a:latin typeface="+mn-lt"/>
                <a:ea typeface="+mn-ea"/>
                <a:cs typeface="+mn-cs"/>
              </a:rPr>
              <a:t>j  </a:t>
            </a:r>
            <a:r>
              <a:rPr lang="ko-KR" altLang="en-US" sz="1200" b="1" kern="1200" dirty="0" smtClean="0">
                <a:solidFill>
                  <a:schemeClr val="tx1"/>
                </a:solidFill>
                <a:effectLst/>
                <a:latin typeface="+mn-lt"/>
                <a:ea typeface="+mn-ea"/>
                <a:cs typeface="+mn-cs"/>
              </a:rPr>
              <a:t>에 대해 </a:t>
            </a:r>
            <a:r>
              <a:rPr lang="en-US" altLang="ko-KR" sz="1200" b="1" kern="1200" dirty="0" smtClean="0">
                <a:solidFill>
                  <a:schemeClr val="tx1"/>
                </a:solidFill>
                <a:effectLst/>
                <a:latin typeface="+mn-lt"/>
                <a:ea typeface="+mn-ea"/>
                <a:cs typeface="+mn-cs"/>
              </a:rPr>
              <a:t>for </a:t>
            </a:r>
            <a:r>
              <a:rPr lang="ko-KR" altLang="en-US" sz="1200" b="1" kern="1200" dirty="0" smtClean="0">
                <a:solidFill>
                  <a:schemeClr val="tx1"/>
                </a:solidFill>
                <a:effectLst/>
                <a:latin typeface="+mn-lt"/>
                <a:ea typeface="+mn-ea"/>
                <a:cs typeface="+mn-cs"/>
              </a:rPr>
              <a:t>문 반복</a:t>
            </a:r>
            <a:endParaRPr lang="ko-KR" altLang="en-US" sz="1200" kern="1200" dirty="0" smtClean="0">
              <a:solidFill>
                <a:schemeClr val="tx1"/>
              </a:solidFill>
              <a:effectLst/>
              <a:latin typeface="+mn-lt"/>
              <a:ea typeface="+mn-ea"/>
              <a:cs typeface="+mn-cs"/>
            </a:endParaRPr>
          </a:p>
          <a:p>
            <a:pPr fontAlgn="base" latinLnBrk="0"/>
            <a:r>
              <a:rPr lang="ko-KR" altLang="en-US" sz="1200" b="1" kern="1200" dirty="0" smtClean="0">
                <a:solidFill>
                  <a:schemeClr val="tx1"/>
                </a:solidFill>
                <a:effectLst/>
                <a:latin typeface="+mn-lt"/>
                <a:ea typeface="+mn-ea"/>
                <a:cs typeface="+mn-cs"/>
              </a:rPr>
              <a:t>만약 </a:t>
            </a:r>
            <a:r>
              <a:rPr lang="en-US" altLang="ko-KR" sz="1200" b="1" kern="1200" dirty="0" err="1" smtClean="0">
                <a:solidFill>
                  <a:schemeClr val="tx1"/>
                </a:solidFill>
                <a:effectLst/>
                <a:latin typeface="+mn-lt"/>
                <a:ea typeface="+mn-ea"/>
                <a:cs typeface="+mn-cs"/>
              </a:rPr>
              <a:t>Trks</a:t>
            </a:r>
            <a:r>
              <a:rPr lang="en-US" altLang="ko-KR" sz="1200" b="1" kern="1200" dirty="0" smtClean="0">
                <a:solidFill>
                  <a:schemeClr val="tx1"/>
                </a:solidFill>
                <a:effectLst/>
                <a:latin typeface="+mn-lt"/>
                <a:ea typeface="+mn-ea"/>
                <a:cs typeface="+mn-cs"/>
              </a:rPr>
              <a:t>[j].age</a:t>
            </a:r>
            <a:r>
              <a:rPr lang="ko-KR" altLang="en-US" sz="1200" b="1" kern="1200" dirty="0" smtClean="0">
                <a:solidFill>
                  <a:schemeClr val="tx1"/>
                </a:solidFill>
                <a:effectLst/>
                <a:latin typeface="+mn-lt"/>
                <a:ea typeface="+mn-ea"/>
                <a:cs typeface="+mn-cs"/>
              </a:rPr>
              <a:t>  가 가장 오래된 나이인 </a:t>
            </a:r>
            <a:r>
              <a:rPr lang="en-US" altLang="ko-KR" sz="1200" b="1" kern="1200" dirty="0" smtClean="0">
                <a:solidFill>
                  <a:schemeClr val="tx1"/>
                </a:solidFill>
                <a:effectLst/>
                <a:latin typeface="+mn-lt"/>
                <a:ea typeface="+mn-ea"/>
                <a:cs typeface="+mn-cs"/>
              </a:rPr>
              <a:t>A</a:t>
            </a:r>
            <a:r>
              <a:rPr lang="ko-KR" altLang="en-US" sz="1200" b="1" kern="1200" dirty="0" smtClean="0">
                <a:solidFill>
                  <a:schemeClr val="tx1"/>
                </a:solidFill>
                <a:effectLst/>
                <a:latin typeface="+mn-lt"/>
                <a:ea typeface="+mn-ea"/>
                <a:cs typeface="+mn-cs"/>
              </a:rPr>
              <a:t>  보다 크다면</a:t>
            </a:r>
            <a:r>
              <a:rPr lang="en-US" altLang="ko-KR" sz="1200" b="1" kern="1200" dirty="0" smtClean="0">
                <a:solidFill>
                  <a:schemeClr val="tx1"/>
                </a:solidFill>
                <a:effectLst/>
                <a:latin typeface="+mn-lt"/>
                <a:ea typeface="+mn-ea"/>
                <a:cs typeface="+mn-cs"/>
              </a:rPr>
              <a:t>, </a:t>
            </a:r>
            <a:r>
              <a:rPr lang="ko-KR" altLang="en-US" sz="1200" b="1" kern="1200" dirty="0" smtClean="0">
                <a:solidFill>
                  <a:schemeClr val="tx1"/>
                </a:solidFill>
                <a:effectLst/>
                <a:latin typeface="+mn-lt"/>
                <a:ea typeface="+mn-ea"/>
                <a:cs typeface="+mn-cs"/>
              </a:rPr>
              <a:t>너무 오래되었다는 뜻이므로</a:t>
            </a:r>
            <a:r>
              <a:rPr lang="en-US" altLang="ko-KR" sz="1200" b="1" kern="1200" dirty="0" smtClean="0">
                <a:solidFill>
                  <a:schemeClr val="tx1"/>
                </a:solidFill>
                <a:effectLst/>
                <a:latin typeface="+mn-lt"/>
                <a:ea typeface="+mn-ea"/>
                <a:cs typeface="+mn-cs"/>
              </a:rPr>
              <a:t>:</a:t>
            </a:r>
            <a:endParaRPr lang="ko-KR" altLang="en-US" sz="1200" kern="1200" dirty="0" smtClean="0">
              <a:solidFill>
                <a:schemeClr val="tx1"/>
              </a:solidFill>
              <a:effectLst/>
              <a:latin typeface="+mn-lt"/>
              <a:ea typeface="+mn-ea"/>
              <a:cs typeface="+mn-cs"/>
            </a:endParaRPr>
          </a:p>
          <a:p>
            <a:pPr fontAlgn="base" latinLnBrk="0"/>
            <a:r>
              <a:rPr lang="en-US" altLang="ko-KR" sz="1200" b="1" kern="1200" dirty="0" err="1" smtClean="0">
                <a:solidFill>
                  <a:schemeClr val="tx1"/>
                </a:solidFill>
                <a:effectLst/>
                <a:latin typeface="+mn-lt"/>
                <a:ea typeface="+mn-ea"/>
                <a:cs typeface="+mn-cs"/>
              </a:rPr>
              <a:t>Trks</a:t>
            </a:r>
            <a:r>
              <a:rPr lang="ko-KR" altLang="en-US" sz="1200" b="1" kern="1200" dirty="0" smtClean="0">
                <a:solidFill>
                  <a:schemeClr val="tx1"/>
                </a:solidFill>
                <a:effectLst/>
                <a:latin typeface="+mn-lt"/>
                <a:ea typeface="+mn-ea"/>
                <a:cs typeface="+mn-cs"/>
              </a:rPr>
              <a:t>  에서 </a:t>
            </a:r>
            <a:r>
              <a:rPr lang="en-US" altLang="ko-KR" sz="1200" b="1" kern="1200" dirty="0" smtClean="0">
                <a:solidFill>
                  <a:schemeClr val="tx1"/>
                </a:solidFill>
                <a:effectLst/>
                <a:latin typeface="+mn-lt"/>
                <a:ea typeface="+mn-ea"/>
                <a:cs typeface="+mn-cs"/>
              </a:rPr>
              <a:t>$</a:t>
            </a:r>
            <a:r>
              <a:rPr lang="en-US" altLang="ko-KR" sz="1200" b="1" kern="1200" dirty="0" err="1" smtClean="0">
                <a:solidFill>
                  <a:schemeClr val="tx1"/>
                </a:solidFill>
                <a:effectLst/>
                <a:latin typeface="+mn-lt"/>
                <a:ea typeface="+mn-ea"/>
                <a:cs typeface="+mn-cs"/>
              </a:rPr>
              <a:t>Trks</a:t>
            </a:r>
            <a:r>
              <a:rPr lang="en-US" altLang="ko-KR" sz="1200" b="1" kern="1200" dirty="0" smtClean="0">
                <a:solidFill>
                  <a:schemeClr val="tx1"/>
                </a:solidFill>
                <a:effectLst/>
                <a:latin typeface="+mn-lt"/>
                <a:ea typeface="+mn-ea"/>
                <a:cs typeface="+mn-cs"/>
              </a:rPr>
              <a:t>[j] </a:t>
            </a:r>
            <a:r>
              <a:rPr lang="ko-KR" altLang="en-US" sz="1200" b="1" kern="1200" dirty="0" smtClean="0">
                <a:solidFill>
                  <a:schemeClr val="tx1"/>
                </a:solidFill>
                <a:effectLst/>
                <a:latin typeface="+mn-lt"/>
                <a:ea typeface="+mn-ea"/>
                <a:cs typeface="+mn-cs"/>
              </a:rPr>
              <a:t>를 삭제</a:t>
            </a:r>
            <a:endParaRPr lang="ko-KR" altLang="en-US" sz="1200" kern="1200" dirty="0" smtClean="0">
              <a:solidFill>
                <a:schemeClr val="tx1"/>
              </a:solidFill>
              <a:effectLst/>
              <a:latin typeface="+mn-lt"/>
              <a:ea typeface="+mn-ea"/>
              <a:cs typeface="+mn-cs"/>
            </a:endParaRPr>
          </a:p>
          <a:p>
            <a:pPr fontAlgn="base" latinLnBrk="0"/>
            <a:r>
              <a:rPr lang="ko-KR" altLang="en-US" sz="1200" b="1" kern="1200" dirty="0" smtClean="0">
                <a:solidFill>
                  <a:schemeClr val="tx1"/>
                </a:solidFill>
                <a:effectLst/>
                <a:latin typeface="+mn-lt"/>
                <a:ea typeface="+mn-ea"/>
                <a:cs typeface="+mn-cs"/>
              </a:rPr>
              <a:t>그게 아니면</a:t>
            </a:r>
            <a:r>
              <a:rPr lang="en-US" altLang="ko-KR" sz="1200" b="1" kern="1200" dirty="0" smtClean="0">
                <a:solidFill>
                  <a:schemeClr val="tx1"/>
                </a:solidFill>
                <a:effectLst/>
                <a:latin typeface="+mn-lt"/>
                <a:ea typeface="+mn-ea"/>
                <a:cs typeface="+mn-cs"/>
              </a:rPr>
              <a:t>, </a:t>
            </a:r>
            <a:r>
              <a:rPr lang="ko-KR" altLang="en-US" sz="1200" b="1" kern="1200" dirty="0" smtClean="0">
                <a:solidFill>
                  <a:schemeClr val="tx1"/>
                </a:solidFill>
                <a:effectLst/>
                <a:latin typeface="+mn-lt"/>
                <a:ea typeface="+mn-ea"/>
                <a:cs typeface="+mn-cs"/>
              </a:rPr>
              <a:t>잠깐 가려진 것이므로</a:t>
            </a:r>
            <a:r>
              <a:rPr lang="en-US" altLang="ko-KR" sz="1200" b="1" kern="1200" dirty="0" smtClean="0">
                <a:solidFill>
                  <a:schemeClr val="tx1"/>
                </a:solidFill>
                <a:effectLst/>
                <a:latin typeface="+mn-lt"/>
                <a:ea typeface="+mn-ea"/>
                <a:cs typeface="+mn-cs"/>
              </a:rPr>
              <a:t>:</a:t>
            </a:r>
            <a:endParaRPr lang="ko-KR" altLang="en-US" sz="1200" kern="1200" dirty="0" smtClean="0">
              <a:solidFill>
                <a:schemeClr val="tx1"/>
              </a:solidFill>
              <a:effectLst/>
              <a:latin typeface="+mn-lt"/>
              <a:ea typeface="+mn-ea"/>
              <a:cs typeface="+mn-cs"/>
            </a:endParaRPr>
          </a:p>
          <a:p>
            <a:pPr fontAlgn="base" latinLnBrk="0"/>
            <a:r>
              <a:rPr lang="ko-KR" altLang="en-US" sz="1200" b="1" kern="1200" dirty="0" smtClean="0">
                <a:solidFill>
                  <a:schemeClr val="tx1"/>
                </a:solidFill>
                <a:effectLst/>
                <a:latin typeface="+mn-lt"/>
                <a:ea typeface="+mn-ea"/>
                <a:cs typeface="+mn-cs"/>
              </a:rPr>
              <a:t>현재는 실제 </a:t>
            </a:r>
            <a:r>
              <a:rPr lang="ko-KR" altLang="en-US" sz="1200" b="1" kern="1200" dirty="0" err="1" smtClean="0">
                <a:solidFill>
                  <a:schemeClr val="tx1"/>
                </a:solidFill>
                <a:effectLst/>
                <a:latin typeface="+mn-lt"/>
                <a:ea typeface="+mn-ea"/>
                <a:cs typeface="+mn-cs"/>
              </a:rPr>
              <a:t>위치값인</a:t>
            </a:r>
            <a:r>
              <a:rPr lang="ko-KR" altLang="en-US" sz="1200" b="1" kern="1200" dirty="0" smtClean="0">
                <a:solidFill>
                  <a:schemeClr val="tx1"/>
                </a:solidFill>
                <a:effectLst/>
                <a:latin typeface="+mn-lt"/>
                <a:ea typeface="+mn-ea"/>
                <a:cs typeface="+mn-cs"/>
              </a:rPr>
              <a:t> </a:t>
            </a:r>
            <a:r>
              <a:rPr lang="en-US" altLang="ko-KR" sz="1200" b="1" kern="1200" dirty="0" err="1" smtClean="0">
                <a:solidFill>
                  <a:schemeClr val="tx1"/>
                </a:solidFill>
                <a:effectLst/>
                <a:latin typeface="+mn-lt"/>
                <a:ea typeface="+mn-ea"/>
                <a:cs typeface="+mn-cs"/>
              </a:rPr>
              <a:t>Trks</a:t>
            </a:r>
            <a:r>
              <a:rPr lang="en-US" altLang="ko-KR" sz="1200" b="1" kern="1200" dirty="0" smtClean="0">
                <a:solidFill>
                  <a:schemeClr val="tx1"/>
                </a:solidFill>
                <a:effectLst/>
                <a:latin typeface="+mn-lt"/>
                <a:ea typeface="+mn-ea"/>
                <a:cs typeface="+mn-cs"/>
              </a:rPr>
              <a:t>[j].</a:t>
            </a:r>
            <a:r>
              <a:rPr lang="en-US" altLang="ko-KR" sz="1200" b="1" kern="1200" dirty="0" err="1" smtClean="0">
                <a:solidFill>
                  <a:schemeClr val="tx1"/>
                </a:solidFill>
                <a:effectLst/>
                <a:latin typeface="+mn-lt"/>
                <a:ea typeface="+mn-ea"/>
                <a:cs typeface="+mn-cs"/>
              </a:rPr>
              <a:t>Xt</a:t>
            </a:r>
            <a:r>
              <a:rPr lang="ko-KR" altLang="en-US" sz="1200" b="1" kern="1200" dirty="0" smtClean="0">
                <a:solidFill>
                  <a:schemeClr val="tx1"/>
                </a:solidFill>
                <a:effectLst/>
                <a:latin typeface="+mn-lt"/>
                <a:ea typeface="+mn-ea"/>
                <a:cs typeface="+mn-cs"/>
              </a:rPr>
              <a:t>  를 알 수 없으므로</a:t>
            </a:r>
            <a:r>
              <a:rPr lang="en-US" altLang="ko-KR" sz="1200" b="1" kern="1200" dirty="0" smtClean="0">
                <a:solidFill>
                  <a:schemeClr val="tx1"/>
                </a:solidFill>
                <a:effectLst/>
                <a:latin typeface="+mn-lt"/>
                <a:ea typeface="+mn-ea"/>
                <a:cs typeface="+mn-cs"/>
              </a:rPr>
              <a:t>, </a:t>
            </a:r>
            <a:r>
              <a:rPr lang="ko-KR" altLang="en-US" sz="1200" b="1" kern="1200" dirty="0" smtClean="0">
                <a:solidFill>
                  <a:schemeClr val="tx1"/>
                </a:solidFill>
                <a:effectLst/>
                <a:latin typeface="+mn-lt"/>
                <a:ea typeface="+mn-ea"/>
                <a:cs typeface="+mn-cs"/>
              </a:rPr>
              <a:t>이전에 예측했던 값인 </a:t>
            </a:r>
            <a:r>
              <a:rPr lang="en-US" altLang="ko-KR" sz="1200" b="1" kern="1200" dirty="0" err="1" smtClean="0">
                <a:solidFill>
                  <a:schemeClr val="tx1"/>
                </a:solidFill>
                <a:effectLst/>
                <a:latin typeface="+mn-lt"/>
                <a:ea typeface="+mn-ea"/>
                <a:cs typeface="+mn-cs"/>
              </a:rPr>
              <a:t>Trks</a:t>
            </a:r>
            <a:r>
              <a:rPr lang="en-US" altLang="ko-KR" sz="1200" b="1" kern="1200" dirty="0" smtClean="0">
                <a:solidFill>
                  <a:schemeClr val="tx1"/>
                </a:solidFill>
                <a:effectLst/>
                <a:latin typeface="+mn-lt"/>
                <a:ea typeface="+mn-ea"/>
                <a:cs typeface="+mn-cs"/>
              </a:rPr>
              <a:t>[j].^</a:t>
            </a:r>
            <a:r>
              <a:rPr lang="en-US" altLang="ko-KR" sz="1200" b="1" kern="1200" dirty="0" err="1" smtClean="0">
                <a:solidFill>
                  <a:schemeClr val="tx1"/>
                </a:solidFill>
                <a:effectLst/>
                <a:latin typeface="+mn-lt"/>
                <a:ea typeface="+mn-ea"/>
                <a:cs typeface="+mn-cs"/>
              </a:rPr>
              <a:t>Yt</a:t>
            </a:r>
            <a:r>
              <a:rPr lang="ko-KR" altLang="en-US" sz="1200" b="1" kern="1200" dirty="0" smtClean="0">
                <a:solidFill>
                  <a:schemeClr val="tx1"/>
                </a:solidFill>
                <a:effectLst/>
                <a:latin typeface="+mn-lt"/>
                <a:ea typeface="+mn-ea"/>
                <a:cs typeface="+mn-cs"/>
              </a:rPr>
              <a:t>  로 업데이트</a:t>
            </a:r>
            <a:endParaRPr lang="ko-KR" altLang="en-US" sz="1200" kern="1200" dirty="0" smtClean="0">
              <a:solidFill>
                <a:schemeClr val="tx1"/>
              </a:solidFill>
              <a:effectLst/>
              <a:latin typeface="+mn-lt"/>
              <a:ea typeface="+mn-ea"/>
              <a:cs typeface="+mn-cs"/>
            </a:endParaRPr>
          </a:p>
          <a:p>
            <a:pPr fontAlgn="base" latinLnBrk="0"/>
            <a:r>
              <a:rPr lang="en-US" altLang="ko-KR" sz="1200" b="1" kern="1200" dirty="0" err="1" smtClean="0">
                <a:solidFill>
                  <a:schemeClr val="tx1"/>
                </a:solidFill>
                <a:effectLst/>
                <a:latin typeface="+mn-lt"/>
                <a:ea typeface="+mn-ea"/>
                <a:cs typeface="+mn-cs"/>
              </a:rPr>
              <a:t>Trks</a:t>
            </a:r>
            <a:r>
              <a:rPr lang="en-US" altLang="ko-KR" sz="1200" b="1" kern="1200" dirty="0" smtClean="0">
                <a:solidFill>
                  <a:schemeClr val="tx1"/>
                </a:solidFill>
                <a:effectLst/>
                <a:latin typeface="+mn-lt"/>
                <a:ea typeface="+mn-ea"/>
                <a:cs typeface="+mn-cs"/>
              </a:rPr>
              <a:t>[j].^</a:t>
            </a:r>
            <a:r>
              <a:rPr lang="en-US" altLang="ko-KR" sz="1200" b="1" kern="1200" dirty="0" err="1" smtClean="0">
                <a:solidFill>
                  <a:schemeClr val="tx1"/>
                </a:solidFill>
                <a:effectLst/>
                <a:latin typeface="+mn-lt"/>
                <a:ea typeface="+mn-ea"/>
                <a:cs typeface="+mn-cs"/>
              </a:rPr>
              <a:t>Yt</a:t>
            </a:r>
            <a:r>
              <a:rPr lang="ko-KR" altLang="en-US" sz="1200" b="1" kern="1200" dirty="0" smtClean="0">
                <a:solidFill>
                  <a:schemeClr val="tx1"/>
                </a:solidFill>
                <a:effectLst/>
                <a:latin typeface="+mn-lt"/>
                <a:ea typeface="+mn-ea"/>
                <a:cs typeface="+mn-cs"/>
              </a:rPr>
              <a:t>  는 방금 업데이트한 </a:t>
            </a:r>
            <a:r>
              <a:rPr lang="en-US" altLang="ko-KR" sz="1200" b="1" kern="1200" dirty="0" err="1" smtClean="0">
                <a:solidFill>
                  <a:schemeClr val="tx1"/>
                </a:solidFill>
                <a:effectLst/>
                <a:latin typeface="+mn-lt"/>
                <a:ea typeface="+mn-ea"/>
                <a:cs typeface="+mn-cs"/>
              </a:rPr>
              <a:t>Trks</a:t>
            </a:r>
            <a:r>
              <a:rPr lang="en-US" altLang="ko-KR" sz="1200" b="1" kern="1200" dirty="0" smtClean="0">
                <a:solidFill>
                  <a:schemeClr val="tx1"/>
                </a:solidFill>
                <a:effectLst/>
                <a:latin typeface="+mn-lt"/>
                <a:ea typeface="+mn-ea"/>
                <a:cs typeface="+mn-cs"/>
              </a:rPr>
              <a:t>[j].</a:t>
            </a:r>
            <a:r>
              <a:rPr lang="en-US" altLang="ko-KR" sz="1200" b="1" kern="1200" dirty="0" err="1" smtClean="0">
                <a:solidFill>
                  <a:schemeClr val="tx1"/>
                </a:solidFill>
                <a:effectLst/>
                <a:latin typeface="+mn-lt"/>
                <a:ea typeface="+mn-ea"/>
                <a:cs typeface="+mn-cs"/>
              </a:rPr>
              <a:t>Xt</a:t>
            </a:r>
            <a:r>
              <a:rPr lang="ko-KR" altLang="en-US" sz="1200" b="1" kern="1200" dirty="0" smtClean="0">
                <a:solidFill>
                  <a:schemeClr val="tx1"/>
                </a:solidFill>
                <a:effectLst/>
                <a:latin typeface="+mn-lt"/>
                <a:ea typeface="+mn-ea"/>
                <a:cs typeface="+mn-cs"/>
              </a:rPr>
              <a:t>  와 </a:t>
            </a:r>
            <a:r>
              <a:rPr lang="en-US" altLang="ko-KR" sz="1200" b="1" kern="1200" dirty="0" err="1" smtClean="0">
                <a:solidFill>
                  <a:schemeClr val="tx1"/>
                </a:solidFill>
                <a:effectLst/>
                <a:latin typeface="+mn-lt"/>
                <a:ea typeface="+mn-ea"/>
                <a:cs typeface="+mn-cs"/>
              </a:rPr>
              <a:t>Ot</a:t>
            </a:r>
            <a:r>
              <a:rPr lang="ko-KR" altLang="en-US" sz="1200" b="1" kern="1200" dirty="0" smtClean="0">
                <a:solidFill>
                  <a:schemeClr val="tx1"/>
                </a:solidFill>
                <a:effectLst/>
                <a:latin typeface="+mn-lt"/>
                <a:ea typeface="+mn-ea"/>
                <a:cs typeface="+mn-cs"/>
              </a:rPr>
              <a:t>  로 예측한 </a:t>
            </a:r>
            <a:r>
              <a:rPr lang="en-US" altLang="ko-KR" sz="1200" b="1" kern="1200" dirty="0" smtClean="0">
                <a:solidFill>
                  <a:schemeClr val="tx1"/>
                </a:solidFill>
                <a:effectLst/>
                <a:latin typeface="+mn-lt"/>
                <a:ea typeface="+mn-ea"/>
                <a:cs typeface="+mn-cs"/>
              </a:rPr>
              <a:t>FOL(X(</a:t>
            </a:r>
            <a:r>
              <a:rPr lang="en-US" altLang="ko-KR" sz="1200" b="1" kern="1200" dirty="0" err="1" smtClean="0">
                <a:solidFill>
                  <a:schemeClr val="tx1"/>
                </a:solidFill>
                <a:effectLst/>
                <a:latin typeface="+mn-lt"/>
                <a:ea typeface="+mn-ea"/>
                <a:cs typeface="+mn-cs"/>
              </a:rPr>
              <a:t>i</a:t>
            </a:r>
            <a:r>
              <a:rPr lang="en-US" altLang="ko-KR" sz="1200" b="1" kern="1200" dirty="0" smtClean="0">
                <a:solidFill>
                  <a:schemeClr val="tx1"/>
                </a:solidFill>
                <a:effectLst/>
                <a:latin typeface="+mn-lt"/>
                <a:ea typeface="+mn-ea"/>
                <a:cs typeface="+mn-cs"/>
              </a:rPr>
              <a:t>)</a:t>
            </a:r>
            <a:r>
              <a:rPr lang="en-US" altLang="ko-KR" sz="1200" b="1" kern="1200" dirty="0" err="1" smtClean="0">
                <a:solidFill>
                  <a:schemeClr val="tx1"/>
                </a:solidFill>
                <a:effectLst/>
                <a:latin typeface="+mn-lt"/>
                <a:ea typeface="+mn-ea"/>
                <a:cs typeface="+mn-cs"/>
              </a:rPr>
              <a:t>t,Ot</a:t>
            </a:r>
            <a:r>
              <a:rPr lang="en-US" altLang="ko-KR" sz="1200" b="1" kern="1200" dirty="0" smtClean="0">
                <a:solidFill>
                  <a:schemeClr val="tx1"/>
                </a:solidFill>
                <a:effectLst/>
                <a:latin typeface="+mn-lt"/>
                <a:ea typeface="+mn-ea"/>
                <a:cs typeface="+mn-cs"/>
              </a:rPr>
              <a:t>)</a:t>
            </a:r>
            <a:r>
              <a:rPr lang="ko-KR" altLang="en-US" sz="1200" b="1" kern="1200" dirty="0" smtClean="0">
                <a:solidFill>
                  <a:schemeClr val="tx1"/>
                </a:solidFill>
                <a:effectLst/>
                <a:latin typeface="+mn-lt"/>
                <a:ea typeface="+mn-ea"/>
                <a:cs typeface="+mn-cs"/>
              </a:rPr>
              <a:t>  값으로 업데이트</a:t>
            </a:r>
            <a:endParaRPr lang="ko-KR" altLang="en-US"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14</a:t>
            </a:fld>
            <a:endParaRPr lang="ko-KR" altLang="en-US"/>
          </a:p>
        </p:txBody>
      </p:sp>
    </p:spTree>
    <p:extLst>
      <p:ext uri="{BB962C8B-B14F-4D97-AF65-F5344CB8AC3E}">
        <p14:creationId xmlns:p14="http://schemas.microsoft.com/office/powerpoint/2010/main" val="280076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smtClean="0">
                <a:solidFill>
                  <a:schemeClr val="tx1"/>
                </a:solidFill>
                <a:effectLst/>
                <a:latin typeface="+mn-lt"/>
                <a:ea typeface="+mn-ea"/>
                <a:cs typeface="+mn-cs"/>
              </a:rPr>
              <a:t>지금까지 전체적인 알고리즘에 대해 살펴보았습니다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그 알고리즘을 통해 모델이 보다 잘 학습할 수 있도록 하는 세 가지 손실 함수를 살펴보도록 하겠습니다</a:t>
            </a:r>
            <a:r>
              <a:rPr lang="en-US" altLang="ko-KR" sz="1200" b="0" i="0" kern="1200" dirty="0" smtClean="0">
                <a:solidFill>
                  <a:schemeClr val="tx1"/>
                </a:solidFill>
                <a:effectLst/>
                <a:latin typeface="+mn-lt"/>
                <a:ea typeface="+mn-ea"/>
                <a:cs typeface="+mn-cs"/>
              </a:rPr>
              <a:t>.</a:t>
            </a:r>
            <a:endParaRPr lang="ko-KR" altLang="en-US"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 </a:t>
            </a:r>
          </a:p>
          <a:p>
            <a:r>
              <a:rPr lang="ko-KR" altLang="en-US" sz="1200" b="0" i="0" kern="1200" dirty="0" smtClean="0">
                <a:solidFill>
                  <a:schemeClr val="tx1"/>
                </a:solidFill>
                <a:effectLst/>
                <a:latin typeface="+mn-lt"/>
                <a:ea typeface="+mn-ea"/>
                <a:cs typeface="+mn-cs"/>
              </a:rPr>
              <a:t>세 가지는 각각</a:t>
            </a:r>
            <a:r>
              <a:rPr lang="ko-KR" altLang="en-US" sz="1200" b="1" i="0" kern="1200" dirty="0" smtClean="0">
                <a:solidFill>
                  <a:schemeClr val="tx1"/>
                </a:solidFill>
                <a:effectLst/>
                <a:latin typeface="+mn-lt"/>
                <a:ea typeface="+mn-ea"/>
                <a:cs typeface="+mn-cs"/>
              </a:rPr>
              <a:t> </a:t>
            </a:r>
            <a:r>
              <a:rPr lang="en-US" altLang="ko-KR" sz="1200" b="1" i="0" kern="1200" dirty="0" smtClean="0">
                <a:solidFill>
                  <a:schemeClr val="tx1"/>
                </a:solidFill>
                <a:effectLst/>
                <a:latin typeface="+mn-lt"/>
                <a:ea typeface="+mn-ea"/>
                <a:cs typeface="+mn-cs"/>
              </a:rPr>
              <a:t>"Predicted Bounding Box - Accuracy", "Predicted Box Mask - Accuracy",</a:t>
            </a:r>
            <a:r>
              <a:rPr lang="ko-KR" altLang="en-US" sz="1200" b="0" i="0" kern="1200" dirty="0" smtClean="0">
                <a:solidFill>
                  <a:schemeClr val="tx1"/>
                </a:solidFill>
                <a:effectLst/>
                <a:latin typeface="+mn-lt"/>
                <a:ea typeface="+mn-ea"/>
                <a:cs typeface="+mn-cs"/>
              </a:rPr>
              <a:t> 그리고</a:t>
            </a:r>
            <a:r>
              <a:rPr lang="ko-KR" altLang="en-US" sz="1200" b="1" i="0" kern="1200" dirty="0" smtClean="0">
                <a:solidFill>
                  <a:schemeClr val="tx1"/>
                </a:solidFill>
                <a:effectLst/>
                <a:latin typeface="+mn-lt"/>
                <a:ea typeface="+mn-ea"/>
                <a:cs typeface="+mn-cs"/>
              </a:rPr>
              <a:t> </a:t>
            </a:r>
            <a:r>
              <a:rPr lang="en-US" altLang="ko-KR" sz="1200" b="1" i="0" kern="1200" dirty="0" smtClean="0">
                <a:solidFill>
                  <a:schemeClr val="tx1"/>
                </a:solidFill>
                <a:effectLst/>
                <a:latin typeface="+mn-lt"/>
                <a:ea typeface="+mn-ea"/>
                <a:cs typeface="+mn-cs"/>
              </a:rPr>
              <a:t>"Predicted Bounding Box - Consistency"</a:t>
            </a:r>
            <a:r>
              <a:rPr lang="ko-KR" altLang="en-US" sz="1200" b="0" i="0" kern="1200" dirty="0" smtClean="0">
                <a:solidFill>
                  <a:schemeClr val="tx1"/>
                </a:solidFill>
                <a:effectLst/>
                <a:latin typeface="+mn-lt"/>
                <a:ea typeface="+mn-ea"/>
                <a:cs typeface="+mn-cs"/>
              </a:rPr>
              <a:t> 으로</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전체적인 흐름에 대한 그림은 다음과 같습니다</a:t>
            </a:r>
            <a:r>
              <a:rPr lang="en-US" altLang="ko-KR" sz="1200" b="0" i="0" kern="1200" dirty="0" smtClean="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1268298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첫 번째의 가장 간단한 평가지표는 바로 객체의 다음 순간 위치로 예측한 </a:t>
            </a:r>
            <a:r>
              <a:rPr lang="en-US" altLang="ko-KR" dirty="0" smtClean="0">
                <a:solidFill>
                  <a:srgbClr val="333333"/>
                </a:solidFill>
                <a:latin typeface="Apple SD Gotfhic Neo"/>
              </a:rPr>
              <a:t>bounding box</a:t>
            </a:r>
            <a:r>
              <a:rPr lang="ko-KR" altLang="en-US" dirty="0" smtClean="0">
                <a:solidFill>
                  <a:srgbClr val="333333"/>
                </a:solidFill>
                <a:latin typeface="Apple SD Gotfhic Neo"/>
              </a:rPr>
              <a:t>와 실제 위치 </a:t>
            </a:r>
            <a:r>
              <a:rPr lang="en-US" altLang="ko-KR" dirty="0" smtClean="0">
                <a:solidFill>
                  <a:srgbClr val="333333"/>
                </a:solidFill>
                <a:latin typeface="Apple SD Gotfhic Neo"/>
              </a:rPr>
              <a:t>box </a:t>
            </a:r>
            <a:r>
              <a:rPr lang="ko-KR" altLang="en-US" dirty="0" smtClean="0">
                <a:solidFill>
                  <a:srgbClr val="333333"/>
                </a:solidFill>
                <a:latin typeface="Apple SD Gotfhic Neo"/>
              </a:rPr>
              <a:t>가 얼마나 </a:t>
            </a:r>
            <a:r>
              <a:rPr lang="ko-KR" altLang="en-US" dirty="0" err="1" smtClean="0">
                <a:solidFill>
                  <a:srgbClr val="333333"/>
                </a:solidFill>
                <a:latin typeface="Apple SD Gotfhic Neo"/>
              </a:rPr>
              <a:t>유사한지를</a:t>
            </a:r>
            <a:r>
              <a:rPr lang="ko-KR" altLang="en-US" dirty="0" smtClean="0">
                <a:solidFill>
                  <a:srgbClr val="333333"/>
                </a:solidFill>
                <a:latin typeface="Apple SD Gotfhic Neo"/>
              </a:rPr>
              <a:t> 측정하는 것입니다</a:t>
            </a:r>
            <a:r>
              <a:rPr lang="en-US" altLang="ko-KR" dirty="0" smtClean="0">
                <a:solidFill>
                  <a:srgbClr val="333333"/>
                </a:solidFill>
                <a:latin typeface="Apple SD Gotfhic Neo"/>
              </a:rPr>
              <a:t>. FOL </a:t>
            </a:r>
            <a:r>
              <a:rPr lang="ko-KR" altLang="en-US" dirty="0" smtClean="0">
                <a:solidFill>
                  <a:srgbClr val="333333"/>
                </a:solidFill>
                <a:latin typeface="Apple SD Gotfhic Neo"/>
              </a:rPr>
              <a:t>모델은 특정 순간 </a:t>
            </a:r>
            <a:r>
              <a:rPr lang="ko-KR" altLang="en-US" dirty="0" err="1" smtClean="0">
                <a:solidFill>
                  <a:srgbClr val="333333"/>
                </a:solidFill>
                <a:latin typeface="Apple SD Gotfhic Neo"/>
              </a:rPr>
              <a:t>으로주터</a:t>
            </a:r>
            <a:r>
              <a:rPr lang="ko-KR" altLang="en-US" dirty="0" smtClean="0">
                <a:solidFill>
                  <a:srgbClr val="333333"/>
                </a:solidFill>
                <a:latin typeface="Apple SD Gotfhic Neo"/>
              </a:rPr>
              <a:t> </a:t>
            </a:r>
            <a:r>
              <a:rPr lang="en-US" altLang="ko-KR" dirty="0" smtClean="0">
                <a:solidFill>
                  <a:srgbClr val="333333"/>
                </a:solidFill>
                <a:latin typeface="MJXc-TeX-math-I"/>
              </a:rPr>
              <a:t>δ</a:t>
            </a:r>
            <a:r>
              <a:rPr lang="en-US" altLang="ko-KR" dirty="0" smtClean="0">
                <a:solidFill>
                  <a:srgbClr val="333333"/>
                </a:solidFill>
                <a:latin typeface="Apple SD Gotfhic Neo"/>
              </a:rPr>
              <a:t> </a:t>
            </a:r>
            <a:r>
              <a:rPr lang="ko-KR" altLang="en-US" dirty="0" smtClean="0">
                <a:solidFill>
                  <a:srgbClr val="333333"/>
                </a:solidFill>
                <a:latin typeface="Apple SD Gotfhic Neo"/>
              </a:rPr>
              <a:t>번째 미래까지의 위치를 예측합니다</a:t>
            </a:r>
            <a:r>
              <a:rPr lang="en-US" altLang="ko-KR" dirty="0" smtClean="0">
                <a:solidFill>
                  <a:srgbClr val="333333"/>
                </a:solidFill>
                <a:latin typeface="Apple SD Gotfhic Neo"/>
              </a:rPr>
              <a:t>. </a:t>
            </a:r>
            <a:r>
              <a:rPr lang="ko-KR" altLang="en-US" dirty="0" smtClean="0">
                <a:solidFill>
                  <a:srgbClr val="333333"/>
                </a:solidFill>
                <a:latin typeface="Apple SD Gotfhic Neo"/>
              </a:rPr>
              <a:t>이는 곧 시간 </a:t>
            </a:r>
            <a:r>
              <a:rPr lang="en-US" altLang="ko-KR" dirty="0" smtClean="0">
                <a:solidFill>
                  <a:srgbClr val="333333"/>
                </a:solidFill>
                <a:latin typeface="Apple SD Gotfhic Neo"/>
              </a:rPr>
              <a:t>t−δ </a:t>
            </a:r>
            <a:r>
              <a:rPr lang="ko-KR" altLang="en-US" dirty="0" smtClean="0">
                <a:solidFill>
                  <a:srgbClr val="333333"/>
                </a:solidFill>
                <a:latin typeface="Apple SD Gotfhic Neo"/>
              </a:rPr>
              <a:t>부터 </a:t>
            </a:r>
            <a:r>
              <a:rPr lang="en-US" altLang="ko-KR" dirty="0" smtClean="0">
                <a:solidFill>
                  <a:srgbClr val="333333"/>
                </a:solidFill>
                <a:latin typeface="MJXc-TeX-math-I"/>
              </a:rPr>
              <a:t>t</a:t>
            </a:r>
            <a:r>
              <a:rPr lang="ko-KR" altLang="en-US" dirty="0" smtClean="0">
                <a:solidFill>
                  <a:srgbClr val="333333"/>
                </a:solidFill>
                <a:latin typeface="MJXc-TeX-main-R"/>
              </a:rPr>
              <a:t>−</a:t>
            </a:r>
            <a:r>
              <a:rPr lang="en-US" altLang="ko-KR" dirty="0" smtClean="0">
                <a:solidFill>
                  <a:srgbClr val="333333"/>
                </a:solidFill>
                <a:latin typeface="MJXc-TeX-main-R"/>
              </a:rPr>
              <a:t>1</a:t>
            </a:r>
            <a:r>
              <a:rPr lang="en-US" altLang="ko-KR" dirty="0" smtClean="0">
                <a:solidFill>
                  <a:srgbClr val="333333"/>
                </a:solidFill>
                <a:latin typeface="Apple SD Gotfhic Neo"/>
              </a:rPr>
              <a:t> </a:t>
            </a:r>
            <a:r>
              <a:rPr lang="ko-KR" altLang="en-US" dirty="0" smtClean="0">
                <a:solidFill>
                  <a:srgbClr val="333333"/>
                </a:solidFill>
                <a:latin typeface="Apple SD Gotfhic Neo"/>
              </a:rPr>
              <a:t>는 </a:t>
            </a:r>
            <a:r>
              <a:rPr lang="en-US" altLang="ko-KR" dirty="0" smtClean="0">
                <a:solidFill>
                  <a:srgbClr val="333333"/>
                </a:solidFill>
                <a:latin typeface="MJXc-TeX-math-I"/>
              </a:rPr>
              <a:t>t</a:t>
            </a:r>
            <a:r>
              <a:rPr lang="en-US" altLang="ko-KR" dirty="0" smtClean="0">
                <a:solidFill>
                  <a:srgbClr val="333333"/>
                </a:solidFill>
                <a:latin typeface="Apple SD Gotfhic Neo"/>
              </a:rPr>
              <a:t> </a:t>
            </a:r>
            <a:r>
              <a:rPr lang="ko-KR" altLang="en-US" dirty="0" smtClean="0">
                <a:solidFill>
                  <a:srgbClr val="333333"/>
                </a:solidFill>
                <a:latin typeface="Apple SD Gotfhic Neo"/>
              </a:rPr>
              <a:t>에서의 위치를 예측한다는 뜻입니다</a:t>
            </a:r>
            <a:r>
              <a:rPr lang="en-US" altLang="ko-KR" dirty="0" smtClean="0">
                <a:solidFill>
                  <a:srgbClr val="333333"/>
                </a:solidFill>
                <a:latin typeface="Apple SD Gotfhic Neo"/>
              </a:rPr>
              <a:t>. </a:t>
            </a:r>
            <a:r>
              <a:rPr lang="ko-KR" altLang="en-US" dirty="0" smtClean="0">
                <a:solidFill>
                  <a:srgbClr val="333333"/>
                </a:solidFill>
                <a:latin typeface="Apple SD Gotfhic Neo"/>
              </a:rPr>
              <a:t>따라서 현재 시간 </a:t>
            </a:r>
            <a:r>
              <a:rPr lang="en-US" altLang="ko-KR" dirty="0" smtClean="0">
                <a:solidFill>
                  <a:srgbClr val="333333"/>
                </a:solidFill>
                <a:latin typeface="MJXc-TeX-math-I"/>
              </a:rPr>
              <a:t>t</a:t>
            </a:r>
            <a:r>
              <a:rPr lang="en-US" altLang="ko-KR" dirty="0" smtClean="0">
                <a:solidFill>
                  <a:srgbClr val="333333"/>
                </a:solidFill>
                <a:latin typeface="Apple SD Gotfhic Neo"/>
              </a:rPr>
              <a:t> </a:t>
            </a:r>
            <a:r>
              <a:rPr lang="ko-KR" altLang="en-US" dirty="0" smtClean="0">
                <a:solidFill>
                  <a:srgbClr val="333333"/>
                </a:solidFill>
                <a:latin typeface="Apple SD Gotfhic Neo"/>
              </a:rPr>
              <a:t>일 때의 </a:t>
            </a:r>
            <a:r>
              <a:rPr lang="ko-KR" altLang="en-US" dirty="0" err="1" smtClean="0">
                <a:solidFill>
                  <a:srgbClr val="333333"/>
                </a:solidFill>
                <a:latin typeface="Apple SD Gotfhic Neo"/>
              </a:rPr>
              <a:t>예측값은</a:t>
            </a:r>
            <a:r>
              <a:rPr lang="ko-KR" altLang="en-US" dirty="0" smtClean="0">
                <a:solidFill>
                  <a:srgbClr val="333333"/>
                </a:solidFill>
                <a:latin typeface="Apple SD Gotfhic Neo"/>
              </a:rPr>
              <a:t> 이전  </a:t>
            </a:r>
            <a:r>
              <a:rPr lang="en-US" altLang="ko-KR" dirty="0" smtClean="0">
                <a:solidFill>
                  <a:srgbClr val="333333"/>
                </a:solidFill>
                <a:latin typeface="MJXc-TeX-math-I"/>
              </a:rPr>
              <a:t>δ</a:t>
            </a:r>
            <a:r>
              <a:rPr lang="en-US" altLang="ko-KR" dirty="0" smtClean="0">
                <a:solidFill>
                  <a:srgbClr val="333333"/>
                </a:solidFill>
                <a:latin typeface="Apple SD Gotfhic Neo"/>
              </a:rPr>
              <a:t> </a:t>
            </a:r>
            <a:r>
              <a:rPr lang="ko-KR" altLang="en-US" dirty="0" smtClean="0">
                <a:solidFill>
                  <a:srgbClr val="333333"/>
                </a:solidFill>
                <a:latin typeface="Apple SD Gotfhic Neo"/>
              </a:rPr>
              <a:t>개의 프레임에서 예측한 값들의 평균으로 사용할 수 있습니다</a:t>
            </a:r>
            <a:r>
              <a:rPr lang="en-US" altLang="ko-KR" dirty="0" smtClean="0">
                <a:solidFill>
                  <a:srgbClr val="333333"/>
                </a:solidFill>
                <a:latin typeface="Apple SD Gotfhic Neo"/>
              </a:rPr>
              <a:t>. </a:t>
            </a:r>
            <a:endParaRPr lang="ko-KR" altLang="en-US" dirty="0" smtClean="0"/>
          </a:p>
          <a:p>
            <a:endParaRPr lang="en-US" altLang="ko-KR" dirty="0" smtClean="0"/>
          </a:p>
          <a:p>
            <a:r>
              <a:rPr lang="ko-KR" altLang="en-US" sz="1200" b="0" i="0" kern="1200" dirty="0" smtClean="0">
                <a:solidFill>
                  <a:schemeClr val="tx1"/>
                </a:solidFill>
                <a:effectLst/>
                <a:latin typeface="+mn-lt"/>
                <a:ea typeface="+mn-ea"/>
                <a:cs typeface="+mn-cs"/>
              </a:rPr>
              <a:t>예측한 </a:t>
            </a:r>
            <a:r>
              <a:rPr lang="en-US" altLang="ko-KR" sz="1200" b="0" i="0" kern="1200" dirty="0" smtClean="0">
                <a:solidFill>
                  <a:schemeClr val="tx1"/>
                </a:solidFill>
                <a:effectLst/>
                <a:latin typeface="+mn-lt"/>
                <a:ea typeface="+mn-ea"/>
                <a:cs typeface="+mn-cs"/>
              </a:rPr>
              <a:t>bounding box</a:t>
            </a:r>
            <a:r>
              <a:rPr lang="ko-KR" altLang="en-US" sz="1200" b="0" i="0" kern="1200" dirty="0" smtClean="0">
                <a:solidFill>
                  <a:schemeClr val="tx1"/>
                </a:solidFill>
                <a:effectLst/>
                <a:latin typeface="+mn-lt"/>
                <a:ea typeface="+mn-ea"/>
                <a:cs typeface="+mn-cs"/>
              </a:rPr>
              <a:t>와 실제 </a:t>
            </a:r>
            <a:r>
              <a:rPr lang="en-US" altLang="ko-KR" sz="1200" b="0" i="0" kern="1200" dirty="0" smtClean="0">
                <a:solidFill>
                  <a:schemeClr val="tx1"/>
                </a:solidFill>
                <a:effectLst/>
                <a:latin typeface="+mn-lt"/>
                <a:ea typeface="+mn-ea"/>
                <a:cs typeface="+mn-cs"/>
              </a:rPr>
              <a:t>box </a:t>
            </a:r>
            <a:r>
              <a:rPr lang="ko-KR" altLang="en-US" sz="1200" b="0" i="0" kern="1200" dirty="0" smtClean="0">
                <a:solidFill>
                  <a:schemeClr val="tx1"/>
                </a:solidFill>
                <a:effectLst/>
                <a:latin typeface="+mn-lt"/>
                <a:ea typeface="+mn-ea"/>
                <a:cs typeface="+mn-cs"/>
              </a:rPr>
              <a:t>간의 </a:t>
            </a:r>
            <a:r>
              <a:rPr lang="ko-KR" altLang="en-US" sz="1200" b="0" i="0" kern="1200" dirty="0" err="1" smtClean="0">
                <a:solidFill>
                  <a:schemeClr val="tx1"/>
                </a:solidFill>
                <a:effectLst/>
                <a:latin typeface="+mn-lt"/>
                <a:ea typeface="+mn-ea"/>
                <a:cs typeface="+mn-cs"/>
              </a:rPr>
              <a:t>유사도는</a:t>
            </a:r>
            <a:r>
              <a:rPr lang="ko-KR" altLang="en-US" sz="1200" b="0" i="0" kern="1200" dirty="0" smtClean="0">
                <a:solidFill>
                  <a:schemeClr val="tx1"/>
                </a:solidFill>
                <a:effectLst/>
                <a:latin typeface="+mn-lt"/>
                <a:ea typeface="+mn-ea"/>
                <a:cs typeface="+mn-cs"/>
              </a:rPr>
              <a:t> </a:t>
            </a:r>
            <a:r>
              <a:rPr lang="en-US" altLang="ko-KR" sz="1200" b="0" i="0" kern="1200" dirty="0" smtClean="0">
                <a:solidFill>
                  <a:schemeClr val="tx1"/>
                </a:solidFill>
                <a:effectLst/>
                <a:latin typeface="+mn-lt"/>
                <a:ea typeface="+mn-ea"/>
                <a:cs typeface="+mn-cs"/>
              </a:rPr>
              <a:t>Intersection over Union ― </a:t>
            </a:r>
            <a:r>
              <a:rPr lang="en-US" altLang="ko-KR" sz="1200" b="0" i="0" kern="1200" dirty="0" err="1" smtClean="0">
                <a:solidFill>
                  <a:schemeClr val="tx1"/>
                </a:solidFill>
                <a:effectLst/>
                <a:latin typeface="+mn-lt"/>
                <a:ea typeface="+mn-ea"/>
                <a:cs typeface="+mn-cs"/>
              </a:rPr>
              <a:t>IoU</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값으로 측정합니다</a:t>
            </a:r>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17</a:t>
            </a:fld>
            <a:endParaRPr lang="ko-KR" altLang="en-US"/>
          </a:p>
        </p:txBody>
      </p:sp>
    </p:spTree>
    <p:extLst>
      <p:ext uri="{BB962C8B-B14F-4D97-AF65-F5344CB8AC3E}">
        <p14:creationId xmlns:p14="http://schemas.microsoft.com/office/powerpoint/2010/main" val="585584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심각한 사고가 났을 때에는 객체들의 형상이 크게 꺾이거나 왜곡되기 때문에 부정확한 탐지가 일어납니다</a:t>
            </a:r>
            <a:r>
              <a:rPr lang="en-US" altLang="ko-KR" dirty="0" smtClean="0">
                <a:solidFill>
                  <a:srgbClr val="333333"/>
                </a:solidFill>
                <a:latin typeface="Apple SD Gotfhic Neo"/>
              </a:rPr>
              <a:t>. </a:t>
            </a:r>
            <a:r>
              <a:rPr lang="ko-KR" altLang="en-US" dirty="0" smtClean="0">
                <a:solidFill>
                  <a:srgbClr val="333333"/>
                </a:solidFill>
                <a:latin typeface="Apple SD Gotfhic Neo"/>
              </a:rPr>
              <a:t>심지어</a:t>
            </a:r>
            <a:r>
              <a:rPr lang="en-US" altLang="ko-KR" dirty="0" smtClean="0">
                <a:solidFill>
                  <a:srgbClr val="333333"/>
                </a:solidFill>
                <a:latin typeface="Apple SD Gotfhic Neo"/>
              </a:rPr>
              <a:t>, </a:t>
            </a:r>
            <a:r>
              <a:rPr lang="ko-KR" altLang="en-US" dirty="0" smtClean="0">
                <a:solidFill>
                  <a:srgbClr val="333333"/>
                </a:solidFill>
                <a:latin typeface="Apple SD Gotfhic Neo"/>
              </a:rPr>
              <a:t>강한 충격 등에 의해 </a:t>
            </a:r>
            <a:r>
              <a:rPr lang="en-US" altLang="ko-KR" dirty="0" smtClean="0">
                <a:solidFill>
                  <a:srgbClr val="333333"/>
                </a:solidFill>
                <a:latin typeface="Apple SD Gotfhic Neo"/>
              </a:rPr>
              <a:t>ego-motion</a:t>
            </a:r>
            <a:r>
              <a:rPr lang="ko-KR" altLang="en-US" dirty="0" smtClean="0">
                <a:solidFill>
                  <a:srgbClr val="333333"/>
                </a:solidFill>
                <a:latin typeface="Apple SD Gotfhic Neo"/>
              </a:rPr>
              <a:t>이 크게 변화할 때에도 영상 화면이 급격하게 변화하므로 </a:t>
            </a:r>
            <a:r>
              <a:rPr lang="en-US" altLang="ko-KR" dirty="0" smtClean="0">
                <a:solidFill>
                  <a:srgbClr val="333333"/>
                </a:solidFill>
                <a:latin typeface="Apple SD Gotfhic Neo"/>
              </a:rPr>
              <a:t>False alarm</a:t>
            </a:r>
            <a:r>
              <a:rPr lang="ko-KR" altLang="en-US" dirty="0" smtClean="0">
                <a:solidFill>
                  <a:srgbClr val="333333"/>
                </a:solidFill>
                <a:latin typeface="Apple SD Gotfhic Neo"/>
              </a:rPr>
              <a:t>이 일어날 가능성이 커집니다</a:t>
            </a:r>
            <a:r>
              <a:rPr lang="en-US" altLang="ko-KR" dirty="0" smtClean="0">
                <a:solidFill>
                  <a:srgbClr val="333333"/>
                </a:solidFill>
                <a:latin typeface="Apple SD Gotfhic Neo"/>
              </a:rPr>
              <a:t>. </a:t>
            </a:r>
            <a:r>
              <a:rPr lang="ko-KR" altLang="en-US" dirty="0" smtClean="0">
                <a:solidFill>
                  <a:srgbClr val="333333"/>
                </a:solidFill>
                <a:latin typeface="Apple SD Gotfhic Neo"/>
              </a:rPr>
              <a:t>따라서 이러한 한계점을 극복하기 위해 사용한 방법은 바로 </a:t>
            </a:r>
            <a:r>
              <a:rPr lang="ko-KR" altLang="en-US" b="1" dirty="0" smtClean="0">
                <a:solidFill>
                  <a:srgbClr val="333333"/>
                </a:solidFill>
                <a:latin typeface="Apple SD Gotfhic Neo"/>
              </a:rPr>
              <a:t>영상 화면을 </a:t>
            </a:r>
            <a:r>
              <a:rPr lang="en-US" altLang="ko-KR" b="1" dirty="0" smtClean="0">
                <a:solidFill>
                  <a:srgbClr val="333333"/>
                </a:solidFill>
                <a:latin typeface="Apple SD Gotfhic Neo"/>
              </a:rPr>
              <a:t>Bounding box</a:t>
            </a:r>
            <a:r>
              <a:rPr lang="ko-KR" altLang="en-US" b="1" dirty="0" smtClean="0">
                <a:solidFill>
                  <a:srgbClr val="333333"/>
                </a:solidFill>
                <a:latin typeface="Apple SD Gotfhic Neo"/>
              </a:rPr>
              <a:t>와 </a:t>
            </a:r>
            <a:r>
              <a:rPr lang="en-US" altLang="ko-KR" b="1" dirty="0" smtClean="0">
                <a:solidFill>
                  <a:srgbClr val="333333"/>
                </a:solidFill>
                <a:latin typeface="Apple SD Gotfhic Neo"/>
              </a:rPr>
              <a:t>Background </a:t>
            </a:r>
            <a:r>
              <a:rPr lang="ko-KR" altLang="en-US" b="1" dirty="0" smtClean="0">
                <a:solidFill>
                  <a:srgbClr val="333333"/>
                </a:solidFill>
                <a:latin typeface="Apple SD Gotfhic Neo"/>
              </a:rPr>
              <a:t>두 가지로 나누어 </a:t>
            </a:r>
            <a:r>
              <a:rPr lang="en-US" altLang="ko-KR" b="1" dirty="0" smtClean="0">
                <a:solidFill>
                  <a:srgbClr val="333333"/>
                </a:solidFill>
                <a:latin typeface="Apple SD Gotfhic Neo"/>
              </a:rPr>
              <a:t>0</a:t>
            </a:r>
            <a:r>
              <a:rPr lang="ko-KR" altLang="en-US" b="1" dirty="0" smtClean="0">
                <a:solidFill>
                  <a:srgbClr val="333333"/>
                </a:solidFill>
                <a:latin typeface="Apple SD Gotfhic Neo"/>
              </a:rPr>
              <a:t>과 </a:t>
            </a:r>
            <a:r>
              <a:rPr lang="en-US" altLang="ko-KR" b="1" dirty="0" smtClean="0">
                <a:solidFill>
                  <a:srgbClr val="333333"/>
                </a:solidFill>
                <a:latin typeface="Apple SD Gotfhic Neo"/>
              </a:rPr>
              <a:t>1</a:t>
            </a:r>
            <a:r>
              <a:rPr lang="ko-KR" altLang="en-US" b="1" dirty="0" smtClean="0">
                <a:solidFill>
                  <a:srgbClr val="333333"/>
                </a:solidFill>
                <a:latin typeface="Apple SD Gotfhic Neo"/>
              </a:rPr>
              <a:t>로 </a:t>
            </a:r>
            <a:r>
              <a:rPr lang="en-US" altLang="ko-KR" b="1" dirty="0" smtClean="0">
                <a:solidFill>
                  <a:srgbClr val="333333"/>
                </a:solidFill>
                <a:latin typeface="Apple SD Gotfhic Neo"/>
              </a:rPr>
              <a:t>masking </a:t>
            </a:r>
            <a:r>
              <a:rPr lang="ko-KR" altLang="en-US" b="1" dirty="0" smtClean="0">
                <a:solidFill>
                  <a:srgbClr val="333333"/>
                </a:solidFill>
                <a:latin typeface="Apple SD Gotfhic Neo"/>
              </a:rPr>
              <a:t>하고</a:t>
            </a:r>
            <a:r>
              <a:rPr lang="en-US" altLang="ko-KR" b="1" dirty="0" smtClean="0">
                <a:solidFill>
                  <a:srgbClr val="333333"/>
                </a:solidFill>
                <a:latin typeface="Apple SD Gotfhic Neo"/>
              </a:rPr>
              <a:t>, masking </a:t>
            </a:r>
            <a:r>
              <a:rPr lang="ko-KR" altLang="en-US" b="1" dirty="0" smtClean="0">
                <a:solidFill>
                  <a:srgbClr val="333333"/>
                </a:solidFill>
                <a:latin typeface="Apple SD Gotfhic Neo"/>
              </a:rPr>
              <a:t>된 이미지로 </a:t>
            </a:r>
            <a:r>
              <a:rPr lang="en-US" altLang="ko-KR" b="1" dirty="0" err="1" smtClean="0">
                <a:solidFill>
                  <a:srgbClr val="333333"/>
                </a:solidFill>
                <a:latin typeface="Apple SD Gotfhic Neo"/>
              </a:rPr>
              <a:t>IoU</a:t>
            </a:r>
            <a:r>
              <a:rPr lang="ko-KR" altLang="en-US" b="1" dirty="0" smtClean="0">
                <a:solidFill>
                  <a:srgbClr val="333333"/>
                </a:solidFill>
                <a:latin typeface="Apple SD Gotfhic Neo"/>
              </a:rPr>
              <a:t>를 계산한 값을 또다른 </a:t>
            </a:r>
            <a:r>
              <a:rPr lang="ko-KR" altLang="en-US" b="1" dirty="0" err="1" smtClean="0">
                <a:solidFill>
                  <a:srgbClr val="333333"/>
                </a:solidFill>
                <a:latin typeface="Apple SD Gotfhic Neo"/>
              </a:rPr>
              <a:t>손실함수에</a:t>
            </a:r>
            <a:r>
              <a:rPr lang="ko-KR" altLang="en-US" b="1" dirty="0" smtClean="0">
                <a:solidFill>
                  <a:srgbClr val="333333"/>
                </a:solidFill>
                <a:latin typeface="Apple SD Gotfhic Neo"/>
              </a:rPr>
              <a:t> 이용하는 것</a:t>
            </a:r>
            <a:r>
              <a:rPr lang="ko-KR" altLang="en-US" dirty="0" smtClean="0">
                <a:solidFill>
                  <a:srgbClr val="333333"/>
                </a:solidFill>
                <a:latin typeface="Apple SD Gotfhic Neo"/>
              </a:rPr>
              <a:t>입니다</a:t>
            </a:r>
            <a:r>
              <a:rPr lang="en-US" altLang="ko-KR" dirty="0" smtClean="0">
                <a:solidFill>
                  <a:srgbClr val="333333"/>
                </a:solidFill>
                <a:latin typeface="Apple SD Gotfhic Neo"/>
              </a:rPr>
              <a:t>.</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18</a:t>
            </a:fld>
            <a:endParaRPr lang="ko-KR" altLang="en-US"/>
          </a:p>
        </p:txBody>
      </p:sp>
    </p:spTree>
    <p:extLst>
      <p:ext uri="{BB962C8B-B14F-4D97-AF65-F5344CB8AC3E}">
        <p14:creationId xmlns:p14="http://schemas.microsoft.com/office/powerpoint/2010/main" val="1055686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i="0" kern="1200" dirty="0" smtClean="0">
                <a:solidFill>
                  <a:schemeClr val="tx1"/>
                </a:solidFill>
                <a:effectLst/>
                <a:latin typeface="+mn-lt"/>
                <a:ea typeface="+mn-ea"/>
                <a:cs typeface="+mn-cs"/>
              </a:rPr>
              <a:t>이렇게 계산된 </a:t>
            </a:r>
            <a:r>
              <a:rPr lang="en-US" altLang="ko-KR" sz="1200" b="0" i="0" kern="1200" dirty="0" err="1" smtClean="0">
                <a:solidFill>
                  <a:schemeClr val="tx1"/>
                </a:solidFill>
                <a:effectLst/>
                <a:latin typeface="+mn-lt"/>
                <a:ea typeface="+mn-ea"/>
                <a:cs typeface="+mn-cs"/>
              </a:rPr>
              <a:t>LmaskLmask</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는 전체 객체에 대한 </a:t>
            </a:r>
            <a:r>
              <a:rPr lang="en-US" altLang="ko-KR" sz="1200" b="0" i="0" kern="1200" dirty="0" smtClean="0">
                <a:solidFill>
                  <a:schemeClr val="tx1"/>
                </a:solidFill>
                <a:effectLst/>
                <a:latin typeface="+mn-lt"/>
                <a:ea typeface="+mn-ea"/>
                <a:cs typeface="+mn-cs"/>
              </a:rPr>
              <a:t>bounding box</a:t>
            </a:r>
            <a:r>
              <a:rPr lang="ko-KR" altLang="en-US" sz="1200" b="0" i="0" kern="1200" dirty="0" smtClean="0">
                <a:solidFill>
                  <a:schemeClr val="tx1"/>
                </a:solidFill>
                <a:effectLst/>
                <a:latin typeface="+mn-lt"/>
                <a:ea typeface="+mn-ea"/>
                <a:cs typeface="+mn-cs"/>
              </a:rPr>
              <a:t>를 한꺼번에 평가하는 것이라고 할 수 있습니다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이는 각 객체에 대한 세부적인 </a:t>
            </a:r>
            <a:r>
              <a:rPr lang="ko-KR" altLang="en-US" sz="1200" b="0" i="0" kern="1200" dirty="0" err="1" smtClean="0">
                <a:solidFill>
                  <a:schemeClr val="tx1"/>
                </a:solidFill>
                <a:effectLst/>
                <a:latin typeface="+mn-lt"/>
                <a:ea typeface="+mn-ea"/>
                <a:cs typeface="+mn-cs"/>
              </a:rPr>
              <a:t>정확도뿐만</a:t>
            </a:r>
            <a:r>
              <a:rPr lang="ko-KR" altLang="en-US" sz="1200" b="0" i="0" kern="1200" dirty="0" smtClean="0">
                <a:solidFill>
                  <a:schemeClr val="tx1"/>
                </a:solidFill>
                <a:effectLst/>
                <a:latin typeface="+mn-lt"/>
                <a:ea typeface="+mn-ea"/>
                <a:cs typeface="+mn-cs"/>
              </a:rPr>
              <a:t> 아니라</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전체적인 화면에 대해서도 정확도를 끌어올릴 수 있도록 합니다</a:t>
            </a:r>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19</a:t>
            </a:fld>
            <a:endParaRPr lang="ko-KR" altLang="en-US"/>
          </a:p>
        </p:txBody>
      </p:sp>
    </p:spTree>
    <p:extLst>
      <p:ext uri="{BB962C8B-B14F-4D97-AF65-F5344CB8AC3E}">
        <p14:creationId xmlns:p14="http://schemas.microsoft.com/office/powerpoint/2010/main" val="4019874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마지막은 </a:t>
            </a:r>
            <a:r>
              <a:rPr lang="en-US" altLang="ko-KR" dirty="0" smtClean="0">
                <a:solidFill>
                  <a:srgbClr val="333333"/>
                </a:solidFill>
                <a:latin typeface="Apple SD Gotfhic Neo"/>
              </a:rPr>
              <a:t>Consistency</a:t>
            </a:r>
            <a:r>
              <a:rPr lang="ko-KR" altLang="en-US" dirty="0" smtClean="0">
                <a:solidFill>
                  <a:srgbClr val="333333"/>
                </a:solidFill>
                <a:latin typeface="Apple SD Gotfhic Neo"/>
              </a:rPr>
              <a:t>를 이용한 평가입니다</a:t>
            </a:r>
            <a:r>
              <a:rPr lang="en-US" altLang="ko-KR" dirty="0" smtClean="0">
                <a:solidFill>
                  <a:srgbClr val="333333"/>
                </a:solidFill>
                <a:latin typeface="Apple SD Gotfhic Neo"/>
              </a:rPr>
              <a:t>. </a:t>
            </a:r>
            <a:r>
              <a:rPr lang="ko-KR" altLang="en-US" dirty="0" smtClean="0">
                <a:solidFill>
                  <a:srgbClr val="333333"/>
                </a:solidFill>
                <a:latin typeface="Apple SD Gotfhic Neo"/>
              </a:rPr>
              <a:t>위의 두 가지 방법은 </a:t>
            </a:r>
            <a:r>
              <a:rPr lang="ko-KR" altLang="en-US" dirty="0" err="1" smtClean="0">
                <a:solidFill>
                  <a:srgbClr val="333333"/>
                </a:solidFill>
                <a:latin typeface="Apple SD Gotfhic Neo"/>
              </a:rPr>
              <a:t>정확도만을</a:t>
            </a:r>
            <a:r>
              <a:rPr lang="ko-KR" altLang="en-US" dirty="0" smtClean="0">
                <a:solidFill>
                  <a:srgbClr val="333333"/>
                </a:solidFill>
                <a:latin typeface="Apple SD Gotfhic Neo"/>
              </a:rPr>
              <a:t> 이용해서 평가를 진행했지만</a:t>
            </a:r>
            <a:r>
              <a:rPr lang="en-US" altLang="ko-KR" dirty="0" smtClean="0">
                <a:solidFill>
                  <a:srgbClr val="333333"/>
                </a:solidFill>
                <a:latin typeface="Apple SD Gotfhic Neo"/>
              </a:rPr>
              <a:t>, </a:t>
            </a:r>
            <a:r>
              <a:rPr lang="ko-KR" altLang="en-US" dirty="0" smtClean="0">
                <a:solidFill>
                  <a:srgbClr val="333333"/>
                </a:solidFill>
                <a:latin typeface="Apple SD Gotfhic Neo"/>
              </a:rPr>
              <a:t>사실 주행 영상에서의 </a:t>
            </a:r>
            <a:r>
              <a:rPr lang="en-US" altLang="ko-KR" dirty="0" smtClean="0">
                <a:solidFill>
                  <a:srgbClr val="333333"/>
                </a:solidFill>
                <a:latin typeface="Apple SD Gotfhic Neo"/>
              </a:rPr>
              <a:t>Anomaly Detection</a:t>
            </a:r>
            <a:r>
              <a:rPr lang="ko-KR" altLang="en-US" dirty="0" smtClean="0">
                <a:solidFill>
                  <a:srgbClr val="333333"/>
                </a:solidFill>
                <a:latin typeface="Apple SD Gotfhic Neo"/>
              </a:rPr>
              <a:t>은 항상 정확하지 않을 수 있습니다</a:t>
            </a:r>
            <a:r>
              <a:rPr lang="en-US" altLang="ko-KR" dirty="0" smtClean="0">
                <a:solidFill>
                  <a:srgbClr val="333333"/>
                </a:solidFill>
                <a:latin typeface="Apple SD Gotfhic Neo"/>
              </a:rPr>
              <a:t>. </a:t>
            </a:r>
            <a:r>
              <a:rPr lang="ko-KR" altLang="en-US" dirty="0" smtClean="0">
                <a:solidFill>
                  <a:srgbClr val="333333"/>
                </a:solidFill>
                <a:latin typeface="Apple SD Gotfhic Neo"/>
              </a:rPr>
              <a:t>이는 여러 객체가 서로를 가리는 등에 대한 상황이 발생하기 때문입니다</a:t>
            </a:r>
            <a:r>
              <a:rPr lang="en-US" altLang="ko-KR" dirty="0" smtClean="0">
                <a:solidFill>
                  <a:srgbClr val="333333"/>
                </a:solidFill>
                <a:latin typeface="Apple SD Gotfhic Neo"/>
              </a:rPr>
              <a:t>. </a:t>
            </a:r>
            <a:r>
              <a:rPr lang="ko-KR" altLang="en-US" dirty="0" smtClean="0">
                <a:solidFill>
                  <a:srgbClr val="333333"/>
                </a:solidFill>
                <a:latin typeface="Apple SD Gotfhic Neo"/>
              </a:rPr>
              <a:t>따라서 이를 극복하기 위한 장치로</a:t>
            </a:r>
            <a:r>
              <a:rPr lang="en-US" altLang="ko-KR" dirty="0" smtClean="0">
                <a:solidFill>
                  <a:srgbClr val="333333"/>
                </a:solidFill>
                <a:latin typeface="Apple SD Gotfhic Neo"/>
              </a:rPr>
              <a:t>, "Anomaly</a:t>
            </a:r>
            <a:r>
              <a:rPr lang="ko-KR" altLang="en-US" dirty="0" smtClean="0">
                <a:solidFill>
                  <a:srgbClr val="333333"/>
                </a:solidFill>
                <a:latin typeface="Apple SD Gotfhic Neo"/>
              </a:rPr>
              <a:t>가 발생한다면</a:t>
            </a:r>
            <a:r>
              <a:rPr lang="en-US" altLang="ko-KR" dirty="0" smtClean="0">
                <a:solidFill>
                  <a:srgbClr val="333333"/>
                </a:solidFill>
                <a:latin typeface="Apple SD Gotfhic Neo"/>
              </a:rPr>
              <a:t>, </a:t>
            </a:r>
            <a:r>
              <a:rPr lang="ko-KR" altLang="en-US" dirty="0" smtClean="0">
                <a:solidFill>
                  <a:srgbClr val="333333"/>
                </a:solidFill>
                <a:latin typeface="Apple SD Gotfhic Neo"/>
              </a:rPr>
              <a:t>이는 단 한 순간에 머무르지 않고 일정 기간에 걸쳐 쭉 현저하게 </a:t>
            </a:r>
            <a:r>
              <a:rPr lang="en-US" altLang="ko-KR" dirty="0" smtClean="0">
                <a:solidFill>
                  <a:srgbClr val="333333"/>
                </a:solidFill>
                <a:latin typeface="Apple SD Gotfhic Neo"/>
              </a:rPr>
              <a:t>Anomalous </a:t>
            </a:r>
            <a:r>
              <a:rPr lang="ko-KR" altLang="en-US" dirty="0" smtClean="0">
                <a:solidFill>
                  <a:srgbClr val="333333"/>
                </a:solidFill>
                <a:latin typeface="Apple SD Gotfhic Neo"/>
              </a:rPr>
              <a:t>한 양상을 보인다</a:t>
            </a:r>
            <a:r>
              <a:rPr lang="en-US" altLang="ko-KR" dirty="0" smtClean="0">
                <a:solidFill>
                  <a:srgbClr val="333333"/>
                </a:solidFill>
                <a:latin typeface="Apple SD Gotfhic Neo"/>
              </a:rPr>
              <a:t>" </a:t>
            </a:r>
            <a:r>
              <a:rPr lang="ko-KR" altLang="en-US" dirty="0" smtClean="0">
                <a:solidFill>
                  <a:srgbClr val="333333"/>
                </a:solidFill>
                <a:latin typeface="Apple SD Gotfhic Neo"/>
              </a:rPr>
              <a:t>라는 한 가지의 가정을 더 사용했습니다</a:t>
            </a:r>
            <a:r>
              <a:rPr lang="en-US" altLang="ko-KR" dirty="0" smtClean="0">
                <a:solidFill>
                  <a:srgbClr val="333333"/>
                </a:solidFill>
                <a:latin typeface="Apple SD Gotfhic Neo"/>
              </a:rPr>
              <a:t>. </a:t>
            </a:r>
            <a:r>
              <a:rPr lang="ko-KR" altLang="en-US" dirty="0" smtClean="0">
                <a:solidFill>
                  <a:srgbClr val="333333"/>
                </a:solidFill>
                <a:latin typeface="Apple SD Gotfhic Neo"/>
              </a:rPr>
              <a:t>즉</a:t>
            </a:r>
            <a:r>
              <a:rPr lang="en-US" altLang="ko-KR" dirty="0" smtClean="0">
                <a:solidFill>
                  <a:srgbClr val="333333"/>
                </a:solidFill>
                <a:latin typeface="Apple SD Gotfhic Neo"/>
              </a:rPr>
              <a:t>, </a:t>
            </a:r>
            <a:r>
              <a:rPr lang="ko-KR" altLang="en-US" b="1" dirty="0" smtClean="0">
                <a:solidFill>
                  <a:srgbClr val="333333"/>
                </a:solidFill>
                <a:latin typeface="Apple SD Gotfhic Neo"/>
              </a:rPr>
              <a:t>일관성 </a:t>
            </a:r>
            <a:r>
              <a:rPr lang="en-US" altLang="ko-KR" b="1" dirty="0" smtClean="0">
                <a:solidFill>
                  <a:srgbClr val="000000"/>
                </a:solidFill>
                <a:latin typeface="Apple SD Gotfhic Neo"/>
              </a:rPr>
              <a:t>― Consistency</a:t>
            </a:r>
            <a:r>
              <a:rPr lang="ko-KR" altLang="en-US" dirty="0" smtClean="0">
                <a:solidFill>
                  <a:srgbClr val="000000"/>
                </a:solidFill>
                <a:latin typeface="Apple SD Gotfhic Neo"/>
              </a:rPr>
              <a:t> 라는 척도를 추가한 것입니다</a:t>
            </a:r>
            <a:r>
              <a:rPr lang="en-US" altLang="ko-KR" dirty="0" smtClean="0">
                <a:solidFill>
                  <a:srgbClr val="000000"/>
                </a:solidFill>
                <a:latin typeface="Apple SD Gotfhic Neo"/>
              </a:rPr>
              <a:t>.</a:t>
            </a:r>
            <a:endParaRPr lang="ko-KR" altLang="en-US" dirty="0" smtClean="0"/>
          </a:p>
          <a:p>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000000"/>
                </a:solidFill>
                <a:latin typeface="Apple SD Gotfhic Neo"/>
              </a:rPr>
              <a:t>서 언급한 바와 같이</a:t>
            </a:r>
            <a:r>
              <a:rPr lang="en-US" altLang="ko-KR" dirty="0" smtClean="0">
                <a:solidFill>
                  <a:srgbClr val="000000"/>
                </a:solidFill>
                <a:latin typeface="Apple SD Gotfhic Neo"/>
              </a:rPr>
              <a:t>, </a:t>
            </a:r>
            <a:r>
              <a:rPr lang="ko-KR" altLang="en-US" dirty="0" smtClean="0">
                <a:solidFill>
                  <a:srgbClr val="000000"/>
                </a:solidFill>
                <a:latin typeface="Apple SD Gotfhic Neo"/>
              </a:rPr>
              <a:t>우리의 모델은 특정 순간으로부터 </a:t>
            </a:r>
            <a:r>
              <a:rPr lang="en-US" altLang="ko-KR" dirty="0" smtClean="0">
                <a:solidFill>
                  <a:srgbClr val="000000"/>
                </a:solidFill>
                <a:latin typeface="MJXc-TeX-math-I"/>
              </a:rPr>
              <a:t>δ</a:t>
            </a:r>
            <a:r>
              <a:rPr lang="ko-KR" altLang="en-US" dirty="0" smtClean="0">
                <a:solidFill>
                  <a:srgbClr val="000000"/>
                </a:solidFill>
                <a:latin typeface="Apple SD Gotfhic Neo"/>
              </a:rPr>
              <a:t>개의 미래를 예측합니다</a:t>
            </a:r>
            <a:r>
              <a:rPr lang="en-US" altLang="ko-KR" dirty="0" smtClean="0">
                <a:solidFill>
                  <a:srgbClr val="000000"/>
                </a:solidFill>
                <a:latin typeface="Apple SD Gotfhic Neo"/>
              </a:rPr>
              <a:t>. </a:t>
            </a:r>
            <a:r>
              <a:rPr lang="ko-KR" altLang="en-US" dirty="0" smtClean="0">
                <a:solidFill>
                  <a:srgbClr val="000000"/>
                </a:solidFill>
                <a:latin typeface="Apple SD Gotfhic Neo"/>
              </a:rPr>
              <a:t>따라서 우리는 </a:t>
            </a:r>
            <a:r>
              <a:rPr lang="en-US" altLang="ko-KR" dirty="0" err="1" smtClean="0">
                <a:solidFill>
                  <a:srgbClr val="000000"/>
                </a:solidFill>
                <a:latin typeface="Apple SD Gotfhic Neo"/>
              </a:rPr>
              <a:t>Yt</a:t>
            </a:r>
            <a:r>
              <a:rPr lang="en-US" altLang="ko-KR" dirty="0" smtClean="0">
                <a:solidFill>
                  <a:srgbClr val="000000"/>
                </a:solidFill>
                <a:latin typeface="Apple SD Gotfhic Neo"/>
              </a:rPr>
              <a:t> </a:t>
            </a:r>
            <a:r>
              <a:rPr lang="ko-KR" altLang="en-US" dirty="0" smtClean="0">
                <a:solidFill>
                  <a:srgbClr val="000000"/>
                </a:solidFill>
                <a:latin typeface="Apple SD Gotfhic Neo"/>
              </a:rPr>
              <a:t>와 </a:t>
            </a:r>
            <a:r>
              <a:rPr lang="en-US" altLang="ko-KR" dirty="0" smtClean="0">
                <a:solidFill>
                  <a:srgbClr val="000000"/>
                </a:solidFill>
                <a:latin typeface="Apple SD Gotfhic Neo"/>
              </a:rPr>
              <a:t>Y(t−j) </a:t>
            </a:r>
            <a:r>
              <a:rPr lang="ko-KR" altLang="en-US" dirty="0" smtClean="0">
                <a:solidFill>
                  <a:srgbClr val="000000"/>
                </a:solidFill>
                <a:latin typeface="Apple SD Gotfhic Neo"/>
              </a:rPr>
              <a:t>를 비교하며</a:t>
            </a:r>
            <a:r>
              <a:rPr lang="en-US" altLang="ko-KR" dirty="0" smtClean="0">
                <a:solidFill>
                  <a:srgbClr val="000000"/>
                </a:solidFill>
                <a:latin typeface="Apple SD Gotfhic Neo"/>
              </a:rPr>
              <a:t>, </a:t>
            </a:r>
            <a:r>
              <a:rPr lang="en-US" altLang="ko-KR" dirty="0" err="1" smtClean="0">
                <a:solidFill>
                  <a:srgbClr val="000000"/>
                </a:solidFill>
                <a:latin typeface="Apple SD Gotfhic Neo"/>
              </a:rPr>
              <a:t>cx,cy,w,h</a:t>
            </a:r>
            <a:r>
              <a:rPr lang="en-US" altLang="ko-KR" dirty="0" smtClean="0">
                <a:solidFill>
                  <a:srgbClr val="000000"/>
                </a:solidFill>
                <a:latin typeface="Apple SD Gotfhic Neo"/>
              </a:rPr>
              <a:t> </a:t>
            </a:r>
            <a:r>
              <a:rPr lang="ko-KR" altLang="en-US" dirty="0" smtClean="0">
                <a:solidFill>
                  <a:srgbClr val="000000"/>
                </a:solidFill>
                <a:latin typeface="Apple SD Gotfhic Neo"/>
              </a:rPr>
              <a:t>중 가장 큰 차이를 보이는 값을 선택한 후</a:t>
            </a:r>
            <a:r>
              <a:rPr lang="en-US" altLang="ko-KR" dirty="0" smtClean="0">
                <a:solidFill>
                  <a:srgbClr val="000000"/>
                </a:solidFill>
                <a:latin typeface="Apple SD Gotfhic Neo"/>
              </a:rPr>
              <a:t>, </a:t>
            </a:r>
            <a:r>
              <a:rPr lang="ko-KR" altLang="en-US" dirty="0" smtClean="0">
                <a:solidFill>
                  <a:srgbClr val="000000"/>
                </a:solidFill>
                <a:latin typeface="Apple SD Gotfhic Neo"/>
              </a:rPr>
              <a:t>모든 객체에 대한 평균값을 구합니다</a:t>
            </a:r>
            <a:r>
              <a:rPr lang="en-US" altLang="ko-KR" dirty="0" smtClean="0">
                <a:solidFill>
                  <a:srgbClr val="000000"/>
                </a:solidFill>
                <a:latin typeface="Apple SD Gotfhic Neo"/>
              </a:rPr>
              <a:t>. </a:t>
            </a:r>
            <a:r>
              <a:rPr lang="en-US" altLang="ko-KR" dirty="0" err="1" smtClean="0">
                <a:solidFill>
                  <a:srgbClr val="000000"/>
                </a:solidFill>
                <a:latin typeface="MJXc-TeX-math-I"/>
              </a:rPr>
              <a:t>cx</a:t>
            </a:r>
            <a:r>
              <a:rPr lang="en-US" altLang="ko-KR" dirty="0" err="1" smtClean="0">
                <a:solidFill>
                  <a:srgbClr val="000000"/>
                </a:solidFill>
                <a:latin typeface="MJXc-TeX-main-R"/>
              </a:rPr>
              <a:t>,</a:t>
            </a:r>
            <a:r>
              <a:rPr lang="en-US" altLang="ko-KR" dirty="0" err="1" smtClean="0">
                <a:solidFill>
                  <a:srgbClr val="000000"/>
                </a:solidFill>
                <a:latin typeface="MJXc-TeX-math-I"/>
              </a:rPr>
              <a:t>cy</a:t>
            </a:r>
            <a:r>
              <a:rPr lang="en-US" altLang="ko-KR" dirty="0" err="1" smtClean="0">
                <a:solidFill>
                  <a:srgbClr val="000000"/>
                </a:solidFill>
                <a:latin typeface="MJXc-TeX-main-R"/>
              </a:rPr>
              <a:t>,</a:t>
            </a:r>
            <a:r>
              <a:rPr lang="en-US" altLang="ko-KR" dirty="0" err="1" smtClean="0">
                <a:solidFill>
                  <a:srgbClr val="000000"/>
                </a:solidFill>
                <a:latin typeface="MJXc-TeX-math-I"/>
              </a:rPr>
              <a:t>w</a:t>
            </a:r>
            <a:r>
              <a:rPr lang="en-US" altLang="ko-KR" dirty="0" err="1" smtClean="0">
                <a:solidFill>
                  <a:srgbClr val="000000"/>
                </a:solidFill>
                <a:latin typeface="MJXc-TeX-main-R"/>
              </a:rPr>
              <a:t>,</a:t>
            </a:r>
            <a:r>
              <a:rPr lang="en-US" altLang="ko-KR" dirty="0" err="1" smtClean="0">
                <a:solidFill>
                  <a:srgbClr val="000000"/>
                </a:solidFill>
                <a:latin typeface="MJXc-TeX-math-I"/>
              </a:rPr>
              <a:t>h</a:t>
            </a:r>
            <a:r>
              <a:rPr lang="en-US" altLang="ko-KR" dirty="0" smtClean="0">
                <a:solidFill>
                  <a:srgbClr val="000000"/>
                </a:solidFill>
                <a:latin typeface="Apple SD Gotfhic Neo"/>
              </a:rPr>
              <a:t> </a:t>
            </a:r>
            <a:r>
              <a:rPr lang="ko-KR" altLang="en-US" dirty="0" smtClean="0">
                <a:solidFill>
                  <a:srgbClr val="000000"/>
                </a:solidFill>
                <a:latin typeface="Apple SD Gotfhic Neo"/>
              </a:rPr>
              <a:t>값들 중 어떤 값이 가장 큰 차이를 보일지 모르기 때문에</a:t>
            </a:r>
            <a:r>
              <a:rPr lang="en-US" altLang="ko-KR" dirty="0" smtClean="0">
                <a:solidFill>
                  <a:srgbClr val="000000"/>
                </a:solidFill>
                <a:latin typeface="Apple SD Gotfhic Neo"/>
              </a:rPr>
              <a:t>, </a:t>
            </a:r>
            <a:r>
              <a:rPr lang="ko-KR" altLang="en-US" dirty="0" smtClean="0">
                <a:solidFill>
                  <a:srgbClr val="000000"/>
                </a:solidFill>
                <a:latin typeface="Apple SD Gotfhic Neo"/>
              </a:rPr>
              <a:t>네 값에 대한 </a:t>
            </a:r>
            <a:r>
              <a:rPr lang="en-US" altLang="ko-KR" dirty="0" smtClean="0">
                <a:solidFill>
                  <a:srgbClr val="000000"/>
                </a:solidFill>
                <a:latin typeface="Apple SD Gotfhic Neo"/>
              </a:rPr>
              <a:t>STD(</a:t>
            </a:r>
            <a:r>
              <a:rPr lang="ko-KR" altLang="en-US" dirty="0" smtClean="0">
                <a:solidFill>
                  <a:srgbClr val="000000"/>
                </a:solidFill>
                <a:latin typeface="Apple SD Gotfhic Neo"/>
              </a:rPr>
              <a:t>편차</a:t>
            </a:r>
            <a:r>
              <a:rPr lang="en-US" altLang="ko-KR" dirty="0" smtClean="0">
                <a:solidFill>
                  <a:srgbClr val="000000"/>
                </a:solidFill>
                <a:latin typeface="Apple SD Gotfhic Neo"/>
              </a:rPr>
              <a:t>) </a:t>
            </a:r>
            <a:r>
              <a:rPr lang="ko-KR" altLang="en-US" dirty="0" smtClean="0">
                <a:solidFill>
                  <a:srgbClr val="000000"/>
                </a:solidFill>
                <a:latin typeface="Apple SD Gotfhic Neo"/>
              </a:rPr>
              <a:t>값을 모두 구한 후</a:t>
            </a:r>
            <a:r>
              <a:rPr lang="en-US" altLang="ko-KR" dirty="0" smtClean="0">
                <a:solidFill>
                  <a:srgbClr val="000000"/>
                </a:solidFill>
                <a:latin typeface="Apple SD Gotfhic Neo"/>
              </a:rPr>
              <a:t>, </a:t>
            </a:r>
            <a:r>
              <a:rPr lang="ko-KR" altLang="en-US" dirty="0" smtClean="0">
                <a:solidFill>
                  <a:srgbClr val="000000"/>
                </a:solidFill>
                <a:latin typeface="Apple SD Gotfhic Neo"/>
              </a:rPr>
              <a:t>그 중 가장 큰 값을 선택하는 방식을 취했습니다</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20</a:t>
            </a:fld>
            <a:endParaRPr lang="ko-KR" altLang="en-US"/>
          </a:p>
        </p:txBody>
      </p:sp>
    </p:spTree>
    <p:extLst>
      <p:ext uri="{BB962C8B-B14F-4D97-AF65-F5344CB8AC3E}">
        <p14:creationId xmlns:p14="http://schemas.microsoft.com/office/powerpoint/2010/main" val="1348377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기존에 있던 </a:t>
            </a:r>
            <a:r>
              <a:rPr lang="ko-KR" altLang="en-US" dirty="0" err="1" smtClean="0">
                <a:solidFill>
                  <a:srgbClr val="333333"/>
                </a:solidFill>
                <a:latin typeface="Apple SD Gotfhic Neo"/>
              </a:rPr>
              <a:t>데이터셋을</a:t>
            </a:r>
            <a:r>
              <a:rPr lang="ko-KR" altLang="en-US" dirty="0" smtClean="0">
                <a:solidFill>
                  <a:srgbClr val="333333"/>
                </a:solidFill>
                <a:latin typeface="Apple SD Gotfhic Neo"/>
              </a:rPr>
              <a:t> 포함하여</a:t>
            </a:r>
            <a:r>
              <a:rPr lang="en-US" altLang="ko-KR" dirty="0" smtClean="0">
                <a:solidFill>
                  <a:srgbClr val="333333"/>
                </a:solidFill>
                <a:latin typeface="Apple SD Gotfhic Neo"/>
              </a:rPr>
              <a:t>, A3D </a:t>
            </a:r>
            <a:r>
              <a:rPr lang="ko-KR" altLang="en-US" dirty="0" err="1" smtClean="0">
                <a:solidFill>
                  <a:srgbClr val="333333"/>
                </a:solidFill>
                <a:latin typeface="Apple SD Gotfhic Neo"/>
              </a:rPr>
              <a:t>데이터셋을</a:t>
            </a:r>
            <a:r>
              <a:rPr lang="ko-KR" altLang="en-US" dirty="0" smtClean="0">
                <a:solidFill>
                  <a:srgbClr val="333333"/>
                </a:solidFill>
                <a:latin typeface="Apple SD Gotfhic Neo"/>
              </a:rPr>
              <a:t> 추가해 다양한 실험을 진행했습니다</a:t>
            </a:r>
            <a:r>
              <a:rPr lang="en-US" altLang="ko-KR" dirty="0" smtClean="0">
                <a:solidFill>
                  <a:srgbClr val="333333"/>
                </a:solidFill>
                <a:latin typeface="Apple SD Gotfhic Neo"/>
              </a:rPr>
              <a:t>. A3D </a:t>
            </a:r>
            <a:r>
              <a:rPr lang="ko-KR" altLang="en-US" dirty="0" err="1" smtClean="0">
                <a:solidFill>
                  <a:srgbClr val="333333"/>
                </a:solidFill>
                <a:latin typeface="Apple SD Gotfhic Neo"/>
              </a:rPr>
              <a:t>데이터셋은</a:t>
            </a:r>
            <a:r>
              <a:rPr lang="ko-KR" altLang="en-US" dirty="0" smtClean="0">
                <a:solidFill>
                  <a:srgbClr val="333333"/>
                </a:solidFill>
                <a:latin typeface="Apple SD Gotfhic Neo"/>
              </a:rPr>
              <a:t> 총 </a:t>
            </a:r>
            <a:r>
              <a:rPr lang="en-US" altLang="ko-KR" dirty="0" smtClean="0">
                <a:solidFill>
                  <a:srgbClr val="333333"/>
                </a:solidFill>
                <a:latin typeface="Apple SD Gotfhic Neo"/>
              </a:rPr>
              <a:t>1500</a:t>
            </a:r>
            <a:r>
              <a:rPr lang="ko-KR" altLang="en-US" dirty="0" smtClean="0">
                <a:solidFill>
                  <a:srgbClr val="333333"/>
                </a:solidFill>
                <a:latin typeface="Apple SD Gotfhic Neo"/>
              </a:rPr>
              <a:t>개로 </a:t>
            </a:r>
            <a:r>
              <a:rPr lang="en-US" altLang="ko-KR" dirty="0" smtClean="0">
                <a:solidFill>
                  <a:srgbClr val="333333"/>
                </a:solidFill>
                <a:latin typeface="Apple SD Gotfhic Neo"/>
              </a:rPr>
              <a:t>East Asia</a:t>
            </a:r>
            <a:r>
              <a:rPr lang="ko-KR" altLang="en-US" dirty="0" smtClean="0">
                <a:solidFill>
                  <a:srgbClr val="333333"/>
                </a:solidFill>
                <a:latin typeface="Apple SD Gotfhic Neo"/>
              </a:rPr>
              <a:t>에서 촬영된 블랙박스 주행 영상이며</a:t>
            </a:r>
            <a:r>
              <a:rPr lang="en-US" altLang="ko-KR" dirty="0" smtClean="0">
                <a:solidFill>
                  <a:srgbClr val="333333"/>
                </a:solidFill>
                <a:latin typeface="Apple SD Gotfhic Neo"/>
              </a:rPr>
              <a:t>, YouTube</a:t>
            </a:r>
            <a:r>
              <a:rPr lang="ko-KR" altLang="en-US" dirty="0" smtClean="0">
                <a:solidFill>
                  <a:srgbClr val="333333"/>
                </a:solidFill>
                <a:latin typeface="Apple SD Gotfhic Neo"/>
              </a:rPr>
              <a:t>에 영상을 업로드해서 사용하였습니다</a:t>
            </a:r>
            <a:r>
              <a:rPr lang="en-US" altLang="ko-KR" dirty="0" smtClean="0">
                <a:solidFill>
                  <a:srgbClr val="333333"/>
                </a:solidFill>
                <a:latin typeface="Apple SD Gotfhic Neo"/>
              </a:rPr>
              <a:t>. </a:t>
            </a:r>
            <a:r>
              <a:rPr lang="ko-KR" altLang="en-US" dirty="0" smtClean="0">
                <a:solidFill>
                  <a:srgbClr val="333333"/>
                </a:solidFill>
                <a:latin typeface="Apple SD Gotfhic Neo"/>
              </a:rPr>
              <a:t>각 영상은 </a:t>
            </a:r>
            <a:r>
              <a:rPr lang="en-US" altLang="ko-KR" dirty="0" smtClean="0">
                <a:solidFill>
                  <a:srgbClr val="333333"/>
                </a:solidFill>
                <a:latin typeface="Apple SD Gotfhic Neo"/>
              </a:rPr>
              <a:t>Anomalous </a:t>
            </a:r>
            <a:r>
              <a:rPr lang="ko-KR" altLang="en-US" dirty="0" smtClean="0">
                <a:solidFill>
                  <a:srgbClr val="333333"/>
                </a:solidFill>
                <a:latin typeface="Apple SD Gotfhic Neo"/>
              </a:rPr>
              <a:t>상황이 발생하는 지점의 </a:t>
            </a:r>
            <a:r>
              <a:rPr lang="en-US" altLang="ko-KR" dirty="0" smtClean="0">
                <a:solidFill>
                  <a:srgbClr val="333333"/>
                </a:solidFill>
                <a:latin typeface="Apple SD Gotfhic Neo"/>
              </a:rPr>
              <a:t>Start</a:t>
            </a:r>
            <a:r>
              <a:rPr lang="ko-KR" altLang="en-US" dirty="0" smtClean="0">
                <a:solidFill>
                  <a:srgbClr val="333333"/>
                </a:solidFill>
                <a:latin typeface="Apple SD Gotfhic Neo"/>
              </a:rPr>
              <a:t>와 </a:t>
            </a:r>
            <a:r>
              <a:rPr lang="en-US" altLang="ko-KR" dirty="0" smtClean="0">
                <a:solidFill>
                  <a:srgbClr val="333333"/>
                </a:solidFill>
                <a:latin typeface="Apple SD Gotfhic Neo"/>
              </a:rPr>
              <a:t>End </a:t>
            </a:r>
            <a:r>
              <a:rPr lang="ko-KR" altLang="en-US" dirty="0" smtClean="0">
                <a:solidFill>
                  <a:srgbClr val="333333"/>
                </a:solidFill>
                <a:latin typeface="Apple SD Gotfhic Neo"/>
              </a:rPr>
              <a:t>지점을 총 세 명의 사람의 동의를 거쳐 </a:t>
            </a:r>
            <a:r>
              <a:rPr lang="ko-KR" altLang="en-US" dirty="0" err="1" smtClean="0">
                <a:solidFill>
                  <a:srgbClr val="333333"/>
                </a:solidFill>
                <a:latin typeface="Apple SD Gotfhic Neo"/>
              </a:rPr>
              <a:t>라벨링</a:t>
            </a:r>
            <a:r>
              <a:rPr lang="ko-KR" altLang="en-US" dirty="0" smtClean="0">
                <a:solidFill>
                  <a:srgbClr val="333333"/>
                </a:solidFill>
                <a:latin typeface="Apple SD Gotfhic Neo"/>
              </a:rPr>
              <a:t> 되었습니다</a:t>
            </a:r>
            <a:r>
              <a:rPr lang="en-US" altLang="ko-KR" dirty="0" smtClean="0">
                <a:solidFill>
                  <a:srgbClr val="333333"/>
                </a:solidFill>
                <a:latin typeface="Apple SD Gotfhic Neo"/>
              </a:rPr>
              <a:t>. Start </a:t>
            </a:r>
            <a:r>
              <a:rPr lang="ko-KR" altLang="en-US" dirty="0" smtClean="0">
                <a:solidFill>
                  <a:srgbClr val="333333"/>
                </a:solidFill>
                <a:latin typeface="Apple SD Gotfhic Neo"/>
              </a:rPr>
              <a:t>지점은 </a:t>
            </a:r>
            <a:r>
              <a:rPr lang="en-US" altLang="ko-KR" dirty="0" smtClean="0">
                <a:solidFill>
                  <a:srgbClr val="333333"/>
                </a:solidFill>
                <a:latin typeface="Apple SD Gotfhic Neo"/>
              </a:rPr>
              <a:t>"accident</a:t>
            </a:r>
            <a:r>
              <a:rPr lang="ko-KR" altLang="en-US" dirty="0" smtClean="0">
                <a:solidFill>
                  <a:srgbClr val="333333"/>
                </a:solidFill>
                <a:latin typeface="Apple SD Gotfhic Neo"/>
              </a:rPr>
              <a:t>가 불가피하다고 판단된 시점</a:t>
            </a:r>
            <a:r>
              <a:rPr lang="en-US" altLang="ko-KR" dirty="0" smtClean="0">
                <a:solidFill>
                  <a:srgbClr val="333333"/>
                </a:solidFill>
                <a:latin typeface="Apple SD Gotfhic Neo"/>
              </a:rPr>
              <a:t>"</a:t>
            </a:r>
            <a:r>
              <a:rPr lang="ko-KR" altLang="en-US" dirty="0" smtClean="0">
                <a:solidFill>
                  <a:srgbClr val="333333"/>
                </a:solidFill>
                <a:latin typeface="Apple SD Gotfhic Neo"/>
              </a:rPr>
              <a:t>으로 잡았으며</a:t>
            </a:r>
            <a:r>
              <a:rPr lang="en-US" altLang="ko-KR" dirty="0" smtClean="0">
                <a:solidFill>
                  <a:srgbClr val="333333"/>
                </a:solidFill>
                <a:latin typeface="Apple SD Gotfhic Neo"/>
              </a:rPr>
              <a:t>, End </a:t>
            </a:r>
            <a:r>
              <a:rPr lang="ko-KR" altLang="en-US" dirty="0" smtClean="0">
                <a:solidFill>
                  <a:srgbClr val="333333"/>
                </a:solidFill>
                <a:latin typeface="Apple SD Gotfhic Neo"/>
              </a:rPr>
              <a:t>지점은 </a:t>
            </a:r>
            <a:r>
              <a:rPr lang="en-US" altLang="ko-KR" dirty="0" smtClean="0">
                <a:solidFill>
                  <a:srgbClr val="333333"/>
                </a:solidFill>
                <a:latin typeface="Apple SD Gotfhic Neo"/>
              </a:rPr>
              <a:t>"</a:t>
            </a:r>
            <a:r>
              <a:rPr lang="ko-KR" altLang="en-US" dirty="0" smtClean="0">
                <a:solidFill>
                  <a:srgbClr val="333333"/>
                </a:solidFill>
                <a:latin typeface="Apple SD Gotfhic Neo"/>
              </a:rPr>
              <a:t>모든 움직임이 정상화 되거나 완전히 멈춘 시점</a:t>
            </a:r>
            <a:r>
              <a:rPr lang="en-US" altLang="ko-KR" dirty="0" smtClean="0">
                <a:solidFill>
                  <a:srgbClr val="333333"/>
                </a:solidFill>
                <a:latin typeface="Apple SD Gotfhic Neo"/>
              </a:rPr>
              <a:t>"</a:t>
            </a:r>
            <a:r>
              <a:rPr lang="ko-KR" altLang="en-US" dirty="0" smtClean="0">
                <a:solidFill>
                  <a:srgbClr val="333333"/>
                </a:solidFill>
                <a:latin typeface="Apple SD Gotfhic Neo"/>
              </a:rPr>
              <a:t>으로 설정하였습니다</a:t>
            </a:r>
            <a:r>
              <a:rPr lang="en-US" altLang="ko-KR" dirty="0" smtClean="0">
                <a:solidFill>
                  <a:srgbClr val="333333"/>
                </a:solidFill>
                <a:latin typeface="Apple SD Gotfhic Neo"/>
              </a:rPr>
              <a:t>.</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21</a:t>
            </a:fld>
            <a:endParaRPr lang="ko-KR" altLang="en-US"/>
          </a:p>
        </p:txBody>
      </p:sp>
    </p:spTree>
    <p:extLst>
      <p:ext uri="{BB962C8B-B14F-4D97-AF65-F5344CB8AC3E}">
        <p14:creationId xmlns:p14="http://schemas.microsoft.com/office/powerpoint/2010/main" val="425066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latinLnBrk="1"/>
            <a:r>
              <a:rPr lang="en-US" altLang="ko-KR"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성공적인 자율 주행 및 첨단 운전자 지원 시스템을 위해서는 자연 주행 장면에서 교통 위반 및 사고와 같은 비정상적인 이벤트를 인식하는 것이 필수적입니다</a:t>
            </a:r>
            <a:r>
              <a:rPr lang="en-US" altLang="ko-KR" sz="1200" kern="1200" dirty="0" smtClean="0">
                <a:solidFill>
                  <a:schemeClr val="tx1"/>
                </a:solidFill>
                <a:effectLst/>
                <a:latin typeface="+mn-lt"/>
                <a:ea typeface="+mn-ea"/>
                <a:cs typeface="+mn-cs"/>
              </a:rPr>
              <a:t>.</a:t>
            </a:r>
          </a:p>
          <a:p>
            <a:pPr fontAlgn="base" latinLnBrk="1"/>
            <a:endParaRPr lang="en-US" altLang="ko-KR" sz="1200" kern="1200" dirty="0" smtClean="0">
              <a:solidFill>
                <a:schemeClr val="tx1"/>
              </a:solidFill>
              <a:effectLst/>
              <a:latin typeface="+mn-lt"/>
              <a:ea typeface="+mn-ea"/>
              <a:cs typeface="+mn-cs"/>
            </a:endParaRPr>
          </a:p>
          <a:p>
            <a:pPr fontAlgn="base" latinLnBrk="1"/>
            <a:endParaRPr lang="ko-KR" altLang="en-US" sz="1200" kern="1200" dirty="0" smtClean="0">
              <a:solidFill>
                <a:schemeClr val="tx1"/>
              </a:solidFill>
              <a:effectLst/>
              <a:latin typeface="+mn-lt"/>
              <a:ea typeface="+mn-ea"/>
              <a:cs typeface="+mn-cs"/>
            </a:endParaRPr>
          </a:p>
          <a:p>
            <a:pPr fontAlgn="base" latinLnBrk="1"/>
            <a:r>
              <a:rPr lang="en-US" altLang="ko-KR"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지금까지 영상을 기반으로 이상 상황을 탐지하는 모델에 대한 연구는 많이 이루어져왔지만</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중요한 두 가지 이슈를 해결하지 못했다는 점에서 한계가 있었습니다</a:t>
            </a:r>
            <a:r>
              <a:rPr lang="en-US" altLang="ko-KR" sz="1200" kern="1200" dirty="0" smtClean="0">
                <a:solidFill>
                  <a:schemeClr val="tx1"/>
                </a:solidFill>
                <a:effectLst/>
                <a:latin typeface="+mn-lt"/>
                <a:ea typeface="+mn-ea"/>
                <a:cs typeface="+mn-cs"/>
              </a:rPr>
              <a:t>.</a:t>
            </a:r>
            <a:endParaRPr lang="ko-KR" altLang="en-US"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2</a:t>
            </a:fld>
            <a:endParaRPr lang="ko-KR" altLang="en-US"/>
          </a:p>
        </p:txBody>
      </p:sp>
    </p:spTree>
    <p:extLst>
      <p:ext uri="{BB962C8B-B14F-4D97-AF65-F5344CB8AC3E}">
        <p14:creationId xmlns:p14="http://schemas.microsoft.com/office/powerpoint/2010/main" val="2484541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FOL </a:t>
            </a:r>
            <a:r>
              <a:rPr lang="ko-KR" altLang="en-US" sz="1200" b="0" i="0" kern="1200" dirty="0" smtClean="0">
                <a:solidFill>
                  <a:schemeClr val="tx1"/>
                </a:solidFill>
                <a:effectLst/>
                <a:latin typeface="+mn-lt"/>
                <a:ea typeface="+mn-ea"/>
                <a:cs typeface="+mn-cs"/>
              </a:rPr>
              <a:t>실험은 </a:t>
            </a:r>
            <a:r>
              <a:rPr lang="en-US" altLang="ko-KR" sz="1200" b="0" i="0" kern="1200" dirty="0" smtClean="0">
                <a:solidFill>
                  <a:schemeClr val="tx1"/>
                </a:solidFill>
                <a:effectLst/>
                <a:latin typeface="+mn-lt"/>
                <a:ea typeface="+mn-ea"/>
                <a:cs typeface="+mn-cs"/>
              </a:rPr>
              <a:t>K-NN, </a:t>
            </a:r>
            <a:r>
              <a:rPr lang="en-US" altLang="ko-KR" sz="1200" b="0" i="0" kern="1200" dirty="0" err="1" smtClean="0">
                <a:solidFill>
                  <a:schemeClr val="tx1"/>
                </a:solidFill>
                <a:effectLst/>
                <a:latin typeface="+mn-lt"/>
                <a:ea typeface="+mn-ea"/>
                <a:cs typeface="+mn-cs"/>
              </a:rPr>
              <a:t>Conv</a:t>
            </a:r>
            <a:r>
              <a:rPr lang="en-US" altLang="ko-KR" sz="1200" b="0" i="0" kern="1200" dirty="0" smtClean="0">
                <a:solidFill>
                  <a:schemeClr val="tx1"/>
                </a:solidFill>
                <a:effectLst/>
                <a:latin typeface="+mn-lt"/>
                <a:ea typeface="+mn-ea"/>
                <a:cs typeface="+mn-cs"/>
              </a:rPr>
              <a:t>-AE </a:t>
            </a:r>
            <a:r>
              <a:rPr lang="ko-KR" altLang="en-US" sz="1200" b="0" i="0" kern="1200" dirty="0" smtClean="0">
                <a:solidFill>
                  <a:schemeClr val="tx1"/>
                </a:solidFill>
                <a:effectLst/>
                <a:latin typeface="+mn-lt"/>
                <a:ea typeface="+mn-ea"/>
                <a:cs typeface="+mn-cs"/>
              </a:rPr>
              <a:t>등 다양한 </a:t>
            </a:r>
            <a:r>
              <a:rPr lang="en-US" altLang="ko-KR" sz="1200" b="0" i="0" kern="1200" dirty="0" smtClean="0">
                <a:solidFill>
                  <a:schemeClr val="tx1"/>
                </a:solidFill>
                <a:effectLst/>
                <a:latin typeface="+mn-lt"/>
                <a:ea typeface="+mn-ea"/>
                <a:cs typeface="+mn-cs"/>
              </a:rPr>
              <a:t>Baseline</a:t>
            </a:r>
            <a:r>
              <a:rPr lang="ko-KR" altLang="en-US" sz="1200" b="0" i="0" kern="1200" dirty="0" smtClean="0">
                <a:solidFill>
                  <a:schemeClr val="tx1"/>
                </a:solidFill>
                <a:effectLst/>
                <a:latin typeface="+mn-lt"/>
                <a:ea typeface="+mn-ea"/>
                <a:cs typeface="+mn-cs"/>
              </a:rPr>
              <a:t>과 비교되었는데</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기존의 </a:t>
            </a:r>
            <a:r>
              <a:rPr lang="en-US" altLang="ko-KR" sz="1200" b="0" i="0" kern="1200" dirty="0" smtClean="0">
                <a:solidFill>
                  <a:schemeClr val="tx1"/>
                </a:solidFill>
                <a:effectLst/>
                <a:latin typeface="+mn-lt"/>
                <a:ea typeface="+mn-ea"/>
                <a:cs typeface="+mn-cs"/>
              </a:rPr>
              <a:t>SOTA </a:t>
            </a:r>
            <a:r>
              <a:rPr lang="ko-KR" altLang="en-US" sz="1200" b="0" i="0" kern="1200" dirty="0" smtClean="0">
                <a:solidFill>
                  <a:schemeClr val="tx1"/>
                </a:solidFill>
                <a:effectLst/>
                <a:latin typeface="+mn-lt"/>
                <a:ea typeface="+mn-ea"/>
                <a:cs typeface="+mn-cs"/>
              </a:rPr>
              <a:t>값이었던 </a:t>
            </a:r>
            <a:r>
              <a:rPr lang="en-US" altLang="ko-KR" sz="1200" b="0" i="0" kern="1200" dirty="0" smtClean="0">
                <a:solidFill>
                  <a:schemeClr val="tx1"/>
                </a:solidFill>
                <a:effectLst/>
                <a:latin typeface="+mn-lt"/>
                <a:ea typeface="+mn-ea"/>
                <a:cs typeface="+mn-cs"/>
              </a:rPr>
              <a:t>46~50 </a:t>
            </a:r>
            <a:r>
              <a:rPr lang="ko-KR" altLang="en-US" sz="1200" b="0" i="0" kern="1200" dirty="0" smtClean="0">
                <a:solidFill>
                  <a:schemeClr val="tx1"/>
                </a:solidFill>
                <a:effectLst/>
                <a:latin typeface="+mn-lt"/>
                <a:ea typeface="+mn-ea"/>
                <a:cs typeface="+mn-cs"/>
              </a:rPr>
              <a:t>대의 수치를 훨씬 뛰어넘는 </a:t>
            </a:r>
            <a:r>
              <a:rPr lang="en-US" altLang="ko-KR" sz="1200" b="0" i="0" kern="1200" dirty="0" smtClean="0">
                <a:solidFill>
                  <a:schemeClr val="tx1"/>
                </a:solidFill>
                <a:effectLst/>
                <a:latin typeface="+mn-lt"/>
                <a:ea typeface="+mn-ea"/>
                <a:cs typeface="+mn-cs"/>
              </a:rPr>
              <a:t>55~60 </a:t>
            </a:r>
            <a:r>
              <a:rPr lang="ko-KR" altLang="en-US" sz="1200" b="0" i="0" kern="1200" dirty="0" smtClean="0">
                <a:solidFill>
                  <a:schemeClr val="tx1"/>
                </a:solidFill>
                <a:effectLst/>
                <a:latin typeface="+mn-lt"/>
                <a:ea typeface="+mn-ea"/>
                <a:cs typeface="+mn-cs"/>
              </a:rPr>
              <a:t>대의 결과가 나타났습니다</a:t>
            </a:r>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22</a:t>
            </a:fld>
            <a:endParaRPr lang="ko-KR" altLang="en-US"/>
          </a:p>
        </p:txBody>
      </p:sp>
    </p:spTree>
    <p:extLst>
      <p:ext uri="{BB962C8B-B14F-4D97-AF65-F5344CB8AC3E}">
        <p14:creationId xmlns:p14="http://schemas.microsoft.com/office/powerpoint/2010/main" val="126112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A3D </a:t>
            </a:r>
            <a:r>
              <a:rPr lang="en-US" altLang="ko-KR" sz="1200" b="0" i="0" kern="1200" dirty="0" err="1" smtClean="0">
                <a:solidFill>
                  <a:schemeClr val="tx1"/>
                </a:solidFill>
                <a:effectLst/>
                <a:latin typeface="+mn-lt"/>
                <a:ea typeface="+mn-ea"/>
                <a:cs typeface="+mn-cs"/>
              </a:rPr>
              <a:t>datase</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23</a:t>
            </a:fld>
            <a:endParaRPr lang="ko-KR" altLang="en-US"/>
          </a:p>
        </p:txBody>
      </p:sp>
    </p:spTree>
    <p:extLst>
      <p:ext uri="{BB962C8B-B14F-4D97-AF65-F5344CB8AC3E}">
        <p14:creationId xmlns:p14="http://schemas.microsoft.com/office/powerpoint/2010/main" val="164022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smtClean="0">
                <a:solidFill>
                  <a:schemeClr val="tx1"/>
                </a:solidFill>
                <a:effectLst/>
                <a:latin typeface="+mn-lt"/>
                <a:ea typeface="+mn-ea"/>
                <a:cs typeface="+mn-cs"/>
              </a:rPr>
              <a:t> 첫 번째는 </a:t>
            </a:r>
            <a:r>
              <a:rPr lang="ko-KR" altLang="en-US" sz="1200" b="1" i="0" kern="1200" dirty="0" smtClean="0">
                <a:solidFill>
                  <a:schemeClr val="tx1"/>
                </a:solidFill>
                <a:effectLst/>
                <a:latin typeface="+mn-lt"/>
                <a:ea typeface="+mn-ea"/>
                <a:cs typeface="+mn-cs"/>
              </a:rPr>
              <a:t>지금까지 </a:t>
            </a:r>
            <a:r>
              <a:rPr lang="ko-KR" altLang="en-US" sz="1200" b="1" i="0" kern="1200" dirty="0" err="1" smtClean="0">
                <a:solidFill>
                  <a:schemeClr val="tx1"/>
                </a:solidFill>
                <a:effectLst/>
                <a:latin typeface="+mn-lt"/>
                <a:ea typeface="+mn-ea"/>
                <a:cs typeface="+mn-cs"/>
              </a:rPr>
              <a:t>이상탐지에</a:t>
            </a:r>
            <a:r>
              <a:rPr lang="ko-KR" altLang="en-US" sz="1200" b="1" i="0" kern="1200" dirty="0" smtClean="0">
                <a:solidFill>
                  <a:schemeClr val="tx1"/>
                </a:solidFill>
                <a:effectLst/>
                <a:latin typeface="+mn-lt"/>
                <a:ea typeface="+mn-ea"/>
                <a:cs typeface="+mn-cs"/>
              </a:rPr>
              <a:t> 사용된 영상은 주로 고정된 카메라로 촬영되었고</a:t>
            </a:r>
            <a:r>
              <a:rPr lang="en-US" altLang="ko-KR" sz="1200" b="1" i="0" kern="1200" dirty="0" smtClean="0">
                <a:solidFill>
                  <a:schemeClr val="tx1"/>
                </a:solidFill>
                <a:effectLst/>
                <a:latin typeface="+mn-lt"/>
                <a:ea typeface="+mn-ea"/>
                <a:cs typeface="+mn-cs"/>
              </a:rPr>
              <a:t>, </a:t>
            </a:r>
            <a:r>
              <a:rPr lang="ko-KR" altLang="en-US" sz="1200" b="1" i="0" kern="1200" dirty="0" smtClean="0">
                <a:solidFill>
                  <a:schemeClr val="tx1"/>
                </a:solidFill>
                <a:effectLst/>
                <a:latin typeface="+mn-lt"/>
                <a:ea typeface="+mn-ea"/>
                <a:cs typeface="+mn-cs"/>
              </a:rPr>
              <a:t>따라서 프레임 내의 대부분의 객체가 고정되어 있었다</a:t>
            </a:r>
            <a:r>
              <a:rPr lang="ko-KR" altLang="en-US" sz="1200" b="0" i="0" kern="1200" dirty="0" smtClean="0">
                <a:solidFill>
                  <a:schemeClr val="tx1"/>
                </a:solidFill>
                <a:effectLst/>
                <a:latin typeface="+mn-lt"/>
                <a:ea typeface="+mn-ea"/>
                <a:cs typeface="+mn-cs"/>
              </a:rPr>
              <a:t>는 점입니다</a:t>
            </a:r>
            <a:r>
              <a:rPr lang="en-US" altLang="ko-KR" sz="1200" b="0" i="0" kern="1200" dirty="0" smtClean="0">
                <a:solidFill>
                  <a:schemeClr val="tx1"/>
                </a:solidFill>
                <a:effectLst/>
                <a:latin typeface="+mn-lt"/>
                <a:ea typeface="+mn-ea"/>
                <a:cs typeface="+mn-cs"/>
              </a:rPr>
              <a:t>.</a:t>
            </a:r>
          </a:p>
          <a:p>
            <a:endParaRPr lang="en-US" altLang="ko-KR"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두 번째</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지금까지는 주로 각 </a:t>
            </a:r>
            <a:r>
              <a:rPr lang="ko-KR" altLang="en-US" sz="1200" b="1" i="0" kern="1200" dirty="0" smtClean="0">
                <a:solidFill>
                  <a:schemeClr val="tx1"/>
                </a:solidFill>
                <a:effectLst/>
                <a:latin typeface="+mn-lt"/>
                <a:ea typeface="+mn-ea"/>
                <a:cs typeface="+mn-cs"/>
              </a:rPr>
              <a:t>이상 상황 별로 카테고리를 나누어 분류하는 방법으로 </a:t>
            </a:r>
            <a:r>
              <a:rPr lang="ko-KR" altLang="en-US" sz="1200" b="1" i="0" kern="1200" dirty="0" err="1" smtClean="0">
                <a:solidFill>
                  <a:schemeClr val="tx1"/>
                </a:solidFill>
                <a:effectLst/>
                <a:latin typeface="+mn-lt"/>
                <a:ea typeface="+mn-ea"/>
                <a:cs typeface="+mn-cs"/>
              </a:rPr>
              <a:t>이상탐지를</a:t>
            </a:r>
            <a:r>
              <a:rPr lang="ko-KR" altLang="en-US" sz="1200" b="1" i="0" kern="1200" dirty="0" smtClean="0">
                <a:solidFill>
                  <a:schemeClr val="tx1"/>
                </a:solidFill>
                <a:effectLst/>
                <a:latin typeface="+mn-lt"/>
                <a:ea typeface="+mn-ea"/>
                <a:cs typeface="+mn-cs"/>
              </a:rPr>
              <a:t> 했기 때문에</a:t>
            </a:r>
            <a:r>
              <a:rPr lang="en-US" altLang="ko-KR" sz="1200" b="1" i="0" kern="1200" dirty="0" smtClean="0">
                <a:solidFill>
                  <a:schemeClr val="tx1"/>
                </a:solidFill>
                <a:effectLst/>
                <a:latin typeface="+mn-lt"/>
                <a:ea typeface="+mn-ea"/>
                <a:cs typeface="+mn-cs"/>
              </a:rPr>
              <a:t>, </a:t>
            </a:r>
            <a:r>
              <a:rPr lang="ko-KR" altLang="en-US" sz="1200" b="1" i="0" kern="1200" dirty="0" smtClean="0">
                <a:solidFill>
                  <a:schemeClr val="tx1"/>
                </a:solidFill>
                <a:effectLst/>
                <a:latin typeface="+mn-lt"/>
                <a:ea typeface="+mn-ea"/>
                <a:cs typeface="+mn-cs"/>
              </a:rPr>
              <a:t>열심히 사람이 직접 </a:t>
            </a:r>
            <a:r>
              <a:rPr lang="ko-KR" altLang="en-US" sz="1200" b="1" i="0" kern="1200" dirty="0" err="1" smtClean="0">
                <a:solidFill>
                  <a:schemeClr val="tx1"/>
                </a:solidFill>
                <a:effectLst/>
                <a:latin typeface="+mn-lt"/>
                <a:ea typeface="+mn-ea"/>
                <a:cs typeface="+mn-cs"/>
              </a:rPr>
              <a:t>라벨링</a:t>
            </a:r>
            <a:r>
              <a:rPr lang="ko-KR" altLang="en-US" sz="1200" b="1" i="0" kern="1200" dirty="0" smtClean="0">
                <a:solidFill>
                  <a:schemeClr val="tx1"/>
                </a:solidFill>
                <a:effectLst/>
                <a:latin typeface="+mn-lt"/>
                <a:ea typeface="+mn-ea"/>
                <a:cs typeface="+mn-cs"/>
              </a:rPr>
              <a:t> 해놓은 훈련 </a:t>
            </a:r>
            <a:r>
              <a:rPr lang="ko-KR" altLang="en-US" sz="1200" b="1" i="0" kern="1200" dirty="0" err="1" smtClean="0">
                <a:solidFill>
                  <a:schemeClr val="tx1"/>
                </a:solidFill>
                <a:effectLst/>
                <a:latin typeface="+mn-lt"/>
                <a:ea typeface="+mn-ea"/>
                <a:cs typeface="+mn-cs"/>
              </a:rPr>
              <a:t>데이터셋이</a:t>
            </a:r>
            <a:r>
              <a:rPr lang="ko-KR" altLang="en-US" sz="1200" b="1" i="0" kern="1200" dirty="0" smtClean="0">
                <a:solidFill>
                  <a:schemeClr val="tx1"/>
                </a:solidFill>
                <a:effectLst/>
                <a:latin typeface="+mn-lt"/>
                <a:ea typeface="+mn-ea"/>
                <a:cs typeface="+mn-cs"/>
              </a:rPr>
              <a:t> 필요</a:t>
            </a:r>
            <a:r>
              <a:rPr lang="ko-KR" altLang="en-US" sz="1200" b="0" i="0" kern="1200" dirty="0" smtClean="0">
                <a:solidFill>
                  <a:schemeClr val="tx1"/>
                </a:solidFill>
                <a:effectLst/>
                <a:latin typeface="+mn-lt"/>
                <a:ea typeface="+mn-ea"/>
                <a:cs typeface="+mn-cs"/>
              </a:rPr>
              <a:t>했습니다</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3</a:t>
            </a:fld>
            <a:endParaRPr lang="ko-KR" altLang="en-US"/>
          </a:p>
        </p:txBody>
      </p:sp>
    </p:spTree>
    <p:extLst>
      <p:ext uri="{BB962C8B-B14F-4D97-AF65-F5344CB8AC3E}">
        <p14:creationId xmlns:p14="http://schemas.microsoft.com/office/powerpoint/2010/main" val="265644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smtClean="0">
                <a:solidFill>
                  <a:schemeClr val="tx1"/>
                </a:solidFill>
                <a:effectLst/>
                <a:latin typeface="+mn-lt"/>
                <a:ea typeface="+mn-ea"/>
                <a:cs typeface="+mn-cs"/>
              </a:rPr>
              <a:t>본 논문의새로운 방식은  </a:t>
            </a:r>
            <a:r>
              <a:rPr lang="ko-KR" altLang="en-US" sz="1200" b="1" i="0" kern="1200" dirty="0" smtClean="0">
                <a:solidFill>
                  <a:schemeClr val="tx1"/>
                </a:solidFill>
                <a:effectLst/>
                <a:latin typeface="+mn-lt"/>
                <a:ea typeface="+mn-ea"/>
                <a:cs typeface="+mn-cs"/>
              </a:rPr>
              <a:t>영상 프레임 내의 객체들에 대한 미래 위치를 예측</a:t>
            </a:r>
            <a:r>
              <a:rPr lang="ko-KR" altLang="en-US" sz="1200" b="0" i="0" kern="1200" dirty="0" smtClean="0">
                <a:solidFill>
                  <a:schemeClr val="tx1"/>
                </a:solidFill>
                <a:effectLst/>
                <a:latin typeface="+mn-lt"/>
                <a:ea typeface="+mn-ea"/>
                <a:cs typeface="+mn-cs"/>
              </a:rPr>
              <a:t>해서 이상 탐지를 진행한다는 점입니다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이 때 모델이 학습하기 위한 정답</a:t>
            </a:r>
            <a:r>
              <a:rPr lang="en-US" altLang="ko-KR" sz="1200" b="0" i="0" kern="1200" dirty="0" smtClean="0">
                <a:solidFill>
                  <a:schemeClr val="tx1"/>
                </a:solidFill>
                <a:effectLst/>
                <a:latin typeface="+mn-lt"/>
                <a:ea typeface="+mn-ea"/>
                <a:cs typeface="+mn-cs"/>
              </a:rPr>
              <a:t>, Label</a:t>
            </a:r>
            <a:r>
              <a:rPr lang="ko-KR" altLang="en-US" sz="1200" b="0" i="0" kern="1200" dirty="0" smtClean="0">
                <a:solidFill>
                  <a:schemeClr val="tx1"/>
                </a:solidFill>
                <a:effectLst/>
                <a:latin typeface="+mn-lt"/>
                <a:ea typeface="+mn-ea"/>
                <a:cs typeface="+mn-cs"/>
              </a:rPr>
              <a:t>은 바로 다음 순간의 위치이기 때문에 별도로 사람이 </a:t>
            </a:r>
            <a:r>
              <a:rPr lang="en-US" altLang="ko-KR" sz="1200" b="0" i="0" kern="1200" dirty="0" smtClean="0">
                <a:solidFill>
                  <a:schemeClr val="tx1"/>
                </a:solidFill>
                <a:effectLst/>
                <a:latin typeface="+mn-lt"/>
                <a:ea typeface="+mn-ea"/>
                <a:cs typeface="+mn-cs"/>
              </a:rPr>
              <a:t>Labeling </a:t>
            </a:r>
            <a:r>
              <a:rPr lang="ko-KR" altLang="en-US" sz="1200" b="0" i="0" kern="1200" dirty="0" smtClean="0">
                <a:solidFill>
                  <a:schemeClr val="tx1"/>
                </a:solidFill>
                <a:effectLst/>
                <a:latin typeface="+mn-lt"/>
                <a:ea typeface="+mn-ea"/>
                <a:cs typeface="+mn-cs"/>
              </a:rPr>
              <a:t>할 필요가 없습니다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즉</a:t>
            </a:r>
            <a:r>
              <a:rPr lang="en-US" altLang="ko-KR" sz="1200" b="0" i="0" kern="1200" dirty="0" smtClean="0">
                <a:solidFill>
                  <a:schemeClr val="tx1"/>
                </a:solidFill>
                <a:effectLst/>
                <a:latin typeface="+mn-lt"/>
                <a:ea typeface="+mn-ea"/>
                <a:cs typeface="+mn-cs"/>
              </a:rPr>
              <a:t>, Unsupervised ― </a:t>
            </a:r>
            <a:r>
              <a:rPr lang="ko-KR" altLang="en-US" sz="1200" b="0" i="0" kern="1200" dirty="0" smtClean="0">
                <a:solidFill>
                  <a:schemeClr val="tx1"/>
                </a:solidFill>
                <a:effectLst/>
                <a:latin typeface="+mn-lt"/>
                <a:ea typeface="+mn-ea"/>
                <a:cs typeface="+mn-cs"/>
              </a:rPr>
              <a:t>비지도 학습의 형태로 학습이 될 수 있고</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이는 많은 시간과 비용을 줄일 수 있습니다</a:t>
            </a:r>
            <a:r>
              <a:rPr lang="en-US" altLang="ko-KR" sz="1200" b="0" i="0" kern="1200" dirty="0" smtClean="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4</a:t>
            </a:fld>
            <a:endParaRPr lang="ko-KR" altLang="en-US"/>
          </a:p>
        </p:txBody>
      </p:sp>
    </p:spTree>
    <p:extLst>
      <p:ext uri="{BB962C8B-B14F-4D97-AF65-F5344CB8AC3E}">
        <p14:creationId xmlns:p14="http://schemas.microsoft.com/office/powerpoint/2010/main" val="343020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smtClean="0">
                <a:solidFill>
                  <a:schemeClr val="tx1"/>
                </a:solidFill>
                <a:effectLst/>
                <a:latin typeface="+mn-lt"/>
                <a:ea typeface="+mn-ea"/>
                <a:cs typeface="+mn-cs"/>
              </a:rPr>
              <a:t>자율주행 자동차는 어떤 상황이 발생하더라도 반드시 그  상황을 인식하고</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이를 피하는 행동을 할 수 있어야 합니다</a:t>
            </a:r>
            <a:r>
              <a:rPr lang="en-US" altLang="ko-KR" sz="1200" b="0" i="0" kern="1200" dirty="0" smtClean="0">
                <a:solidFill>
                  <a:schemeClr val="tx1"/>
                </a:solidFill>
                <a:effectLst/>
                <a:latin typeface="+mn-lt"/>
                <a:ea typeface="+mn-ea"/>
                <a:cs typeface="+mn-cs"/>
              </a:rPr>
              <a:t>. </a:t>
            </a:r>
          </a:p>
          <a:p>
            <a:endParaRPr lang="en-US" altLang="ko-KR"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또한</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사실 주행 영상에는 건물이나 도로같이 움직이지 않는 객체도 많이 있기 때문에 이에 대한 미래 위치는 예측할 필요가 없기도 합니다</a:t>
            </a:r>
            <a:r>
              <a:rPr lang="en-US" altLang="ko-KR" sz="1200" b="0" i="0" kern="1200" dirty="0" smtClean="0">
                <a:solidFill>
                  <a:schemeClr val="tx1"/>
                </a:solidFill>
                <a:effectLst/>
                <a:latin typeface="+mn-lt"/>
                <a:ea typeface="+mn-ea"/>
                <a:cs typeface="+mn-cs"/>
              </a:rPr>
              <a:t>. </a:t>
            </a:r>
          </a:p>
          <a:p>
            <a:endParaRPr lang="en-US" altLang="ko-KR"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따라서 본 연구에서는 </a:t>
            </a:r>
            <a:r>
              <a:rPr lang="ko-KR" altLang="en-US" sz="1200" b="1" i="0" kern="1200" dirty="0" smtClean="0">
                <a:solidFill>
                  <a:schemeClr val="tx1"/>
                </a:solidFill>
                <a:effectLst/>
                <a:latin typeface="+mn-lt"/>
                <a:ea typeface="+mn-ea"/>
                <a:cs typeface="+mn-cs"/>
              </a:rPr>
              <a:t>객체 단위</a:t>
            </a:r>
            <a:r>
              <a:rPr lang="ko-KR" altLang="en-US" sz="1200" b="0" i="0" kern="1200" dirty="0" smtClean="0">
                <a:solidFill>
                  <a:schemeClr val="tx1"/>
                </a:solidFill>
                <a:effectLst/>
                <a:latin typeface="+mn-lt"/>
                <a:ea typeface="+mn-ea"/>
                <a:cs typeface="+mn-cs"/>
              </a:rPr>
              <a:t>로 위치를 예측하며</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물체의 실제 관측 된 궤적이 예측 된 궤적에서 벗어나면 이상이 존재할 수 있다고 가정합니다</a:t>
            </a:r>
            <a:r>
              <a:rPr lang="en-US" altLang="ko-KR" sz="1200" b="0" i="0" kern="1200" dirty="0" smtClean="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5</a:t>
            </a:fld>
            <a:endParaRPr lang="ko-KR" altLang="en-US"/>
          </a:p>
        </p:txBody>
      </p:sp>
    </p:spTree>
    <p:extLst>
      <p:ext uri="{BB962C8B-B14F-4D97-AF65-F5344CB8AC3E}">
        <p14:creationId xmlns:p14="http://schemas.microsoft.com/office/powerpoint/2010/main" val="172869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이 논문에서 제안한 전체 구조입니다 </a:t>
            </a:r>
            <a:endParaRPr lang="en-US" altLang="ko-KR" dirty="0" smtClean="0"/>
          </a:p>
          <a:p>
            <a:endParaRPr lang="en-US" altLang="ko-KR" dirty="0" smtClean="0"/>
          </a:p>
          <a:p>
            <a:r>
              <a:rPr lang="ko-KR" altLang="en-US" dirty="0" smtClean="0"/>
              <a:t>먼저 </a:t>
            </a:r>
            <a:r>
              <a:rPr lang="en-US" altLang="ko-KR" dirty="0" smtClean="0"/>
              <a:t>FOL</a:t>
            </a:r>
            <a:r>
              <a:rPr lang="ko-KR" altLang="en-US" dirty="0" smtClean="0"/>
              <a:t>을 살펴보겠습니다</a:t>
            </a:r>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6</a:t>
            </a:fld>
            <a:endParaRPr lang="ko-KR" altLang="en-US"/>
          </a:p>
        </p:txBody>
      </p:sp>
    </p:spTree>
    <p:extLst>
      <p:ext uri="{BB962C8B-B14F-4D97-AF65-F5344CB8AC3E}">
        <p14:creationId xmlns:p14="http://schemas.microsoft.com/office/powerpoint/2010/main" val="260906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이 그림은 모델의 전체 구조로</a:t>
            </a:r>
            <a:r>
              <a:rPr lang="en-US" altLang="ko-KR" dirty="0" smtClean="0">
                <a:solidFill>
                  <a:srgbClr val="333333"/>
                </a:solidFill>
                <a:latin typeface="Apple SD Gotfhic Neo"/>
              </a:rPr>
              <a:t>, </a:t>
            </a:r>
            <a:r>
              <a:rPr lang="ko-KR" altLang="en-US" dirty="0" smtClean="0">
                <a:solidFill>
                  <a:srgbClr val="333333"/>
                </a:solidFill>
                <a:latin typeface="Apple SD Gotfhic Neo"/>
              </a:rPr>
              <a:t>간단히 정리하자면 모델은 이미지 정보를 담은 </a:t>
            </a:r>
            <a:r>
              <a:rPr lang="en-US" altLang="ko-KR" dirty="0" err="1" smtClean="0">
                <a:solidFill>
                  <a:srgbClr val="333333"/>
                </a:solidFill>
                <a:latin typeface="Apple SD Gotfhic Neo"/>
              </a:rPr>
              <a:t>Ot</a:t>
            </a:r>
            <a:r>
              <a:rPr lang="en-US" altLang="ko-KR" dirty="0" smtClean="0">
                <a:solidFill>
                  <a:srgbClr val="333333"/>
                </a:solidFill>
                <a:latin typeface="Apple SD Gotfhic Neo"/>
              </a:rPr>
              <a:t>, </a:t>
            </a:r>
            <a:r>
              <a:rPr lang="ko-KR" altLang="en-US" dirty="0" smtClean="0">
                <a:solidFill>
                  <a:srgbClr val="333333"/>
                </a:solidFill>
                <a:latin typeface="Apple SD Gotfhic Neo"/>
              </a:rPr>
              <a:t>객체의 위치 정보를 담은 </a:t>
            </a:r>
            <a:r>
              <a:rPr lang="en-US" altLang="ko-KR" dirty="0" err="1" smtClean="0">
                <a:solidFill>
                  <a:srgbClr val="333333"/>
                </a:solidFill>
                <a:latin typeface="Apple SD Gotfhic Neo"/>
              </a:rPr>
              <a:t>Xt</a:t>
            </a:r>
            <a:r>
              <a:rPr lang="en-US" altLang="ko-KR" dirty="0" smtClean="0">
                <a:solidFill>
                  <a:srgbClr val="333333"/>
                </a:solidFill>
                <a:latin typeface="Apple SD Gotfhic Neo"/>
              </a:rPr>
              <a:t>, </a:t>
            </a:r>
            <a:r>
              <a:rPr lang="ko-KR" altLang="en-US" dirty="0" smtClean="0">
                <a:solidFill>
                  <a:srgbClr val="333333"/>
                </a:solidFill>
                <a:latin typeface="Apple SD Gotfhic Neo"/>
              </a:rPr>
              <a:t>그리고 과거 정보인 </a:t>
            </a:r>
            <a:r>
              <a:rPr lang="en-US" altLang="ko-KR" dirty="0" smtClean="0">
                <a:solidFill>
                  <a:srgbClr val="333333"/>
                </a:solidFill>
                <a:latin typeface="Apple SD Gotfhic Neo"/>
              </a:rPr>
              <a:t>Ht−1</a:t>
            </a:r>
            <a:r>
              <a:rPr lang="ko-KR" altLang="en-US" dirty="0" smtClean="0">
                <a:solidFill>
                  <a:srgbClr val="333333"/>
                </a:solidFill>
                <a:latin typeface="Apple SD Gotfhic Neo"/>
              </a:rPr>
              <a:t>를 입력 받아서 </a:t>
            </a:r>
            <a:r>
              <a:rPr lang="en-US" altLang="ko-KR" dirty="0" err="1" smtClean="0">
                <a:solidFill>
                  <a:srgbClr val="333333"/>
                </a:solidFill>
                <a:latin typeface="Apple SD Gotfhic Neo"/>
              </a:rPr>
              <a:t>Yt</a:t>
            </a:r>
            <a:r>
              <a:rPr lang="en-US" altLang="ko-KR" dirty="0" smtClean="0">
                <a:solidFill>
                  <a:srgbClr val="333333"/>
                </a:solidFill>
                <a:latin typeface="Apple SD Gotfhic Neo"/>
              </a:rPr>
              <a:t> </a:t>
            </a:r>
            <a:r>
              <a:rPr lang="ko-KR" altLang="en-US" dirty="0" smtClean="0">
                <a:solidFill>
                  <a:srgbClr val="333333"/>
                </a:solidFill>
                <a:latin typeface="Apple SD Gotfhic Neo"/>
              </a:rPr>
              <a:t>를 출력합니다</a:t>
            </a:r>
            <a:r>
              <a:rPr lang="en-US" altLang="ko-KR" dirty="0" smtClean="0">
                <a:solidFill>
                  <a:srgbClr val="333333"/>
                </a:solidFill>
                <a:latin typeface="Apple SD Gotfhic Neo"/>
              </a:rPr>
              <a:t>.</a:t>
            </a:r>
            <a:endParaRPr lang="en-US" altLang="ko-KR" b="0" i="0" dirty="0" smtClean="0">
              <a:solidFill>
                <a:srgbClr val="333333"/>
              </a:solidFill>
              <a:effectLst/>
              <a:latin typeface="Apple SD Gotfhic Neo"/>
            </a:endParaRPr>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332852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000" b="1" kern="1200" dirty="0" smtClean="0">
                <a:solidFill>
                  <a:schemeClr val="tx1"/>
                </a:solidFill>
                <a:latin typeface="+mn-lt"/>
                <a:ea typeface="+mn-ea"/>
                <a:cs typeface="+mn-cs"/>
              </a:rPr>
              <a:t>이미지</a:t>
            </a:r>
            <a:r>
              <a:rPr lang="ko-KR" altLang="en-US" b="1" dirty="0" smtClean="0"/>
              <a:t> 정보를 담은 벡터 </a:t>
            </a:r>
            <a:r>
              <a:rPr lang="en-US" altLang="ko-KR" b="1" dirty="0" smtClean="0"/>
              <a:t>(Image</a:t>
            </a:r>
            <a:r>
              <a:rPr lang="ko-KR" altLang="en-US" b="1" dirty="0" smtClean="0"/>
              <a:t>와 </a:t>
            </a:r>
            <a:r>
              <a:rPr lang="en-US" altLang="ko-KR" b="1" dirty="0" smtClean="0"/>
              <a:t>Optical flow</a:t>
            </a:r>
            <a:r>
              <a:rPr lang="ko-KR" altLang="en-US" b="1" dirty="0" smtClean="0"/>
              <a:t>의 정보를 </a:t>
            </a:r>
            <a:r>
              <a:rPr lang="en-US" altLang="ko-KR" b="1" dirty="0" err="1" smtClean="0"/>
              <a:t>RoIPool</a:t>
            </a:r>
            <a:r>
              <a:rPr lang="ko-KR" altLang="en-US" b="1" dirty="0" smtClean="0"/>
              <a:t>을 이용해 합친 것</a:t>
            </a:r>
            <a:r>
              <a:rPr lang="en-US" altLang="ko-KR" b="1" dirty="0" smtClean="0"/>
              <a:t>)</a:t>
            </a:r>
            <a:endParaRPr lang="ko-KR" altLang="en-US" b="1" dirty="0" smtClean="0"/>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9</a:t>
            </a:fld>
            <a:endParaRPr lang="ko-KR" altLang="en-US"/>
          </a:p>
        </p:txBody>
      </p:sp>
    </p:spTree>
    <p:extLst>
      <p:ext uri="{BB962C8B-B14F-4D97-AF65-F5344CB8AC3E}">
        <p14:creationId xmlns:p14="http://schemas.microsoft.com/office/powerpoint/2010/main" val="2841262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모델의 </a:t>
            </a:r>
            <a:r>
              <a:rPr lang="en-US" altLang="ko-KR" dirty="0" smtClean="0">
                <a:solidFill>
                  <a:srgbClr val="333333"/>
                </a:solidFill>
                <a:latin typeface="Apple SD Gotfhic Neo"/>
              </a:rPr>
              <a:t>Encoder(</a:t>
            </a:r>
            <a:r>
              <a:rPr lang="en-US" altLang="ko-KR" dirty="0" err="1" smtClean="0">
                <a:solidFill>
                  <a:srgbClr val="333333"/>
                </a:solidFill>
                <a:latin typeface="Apple SD Gotfhic Neo"/>
              </a:rPr>
              <a:t>Enc</a:t>
            </a:r>
            <a:r>
              <a:rPr lang="en-US" altLang="ko-KR" dirty="0" smtClean="0">
                <a:solidFill>
                  <a:srgbClr val="333333"/>
                </a:solidFill>
                <a:latin typeface="Apple SD Gotfhic Neo"/>
              </a:rPr>
              <a:t>)</a:t>
            </a:r>
            <a:r>
              <a:rPr lang="ko-KR" altLang="en-US" dirty="0" smtClean="0">
                <a:solidFill>
                  <a:srgbClr val="333333"/>
                </a:solidFill>
                <a:latin typeface="Apple SD Gotfhic Neo"/>
              </a:rPr>
              <a:t>는 </a:t>
            </a:r>
            <a:r>
              <a:rPr lang="en-US" altLang="ko-KR" dirty="0" smtClean="0">
                <a:solidFill>
                  <a:srgbClr val="333333"/>
                </a:solidFill>
                <a:latin typeface="Apple SD Gotfhic Neo"/>
              </a:rPr>
              <a:t>GRU </a:t>
            </a:r>
            <a:r>
              <a:rPr lang="ko-KR" altLang="en-US" dirty="0" smtClean="0">
                <a:solidFill>
                  <a:srgbClr val="333333"/>
                </a:solidFill>
                <a:latin typeface="Apple SD Gotfhic Neo"/>
              </a:rPr>
              <a:t>기반의 구조입니다</a:t>
            </a:r>
            <a:r>
              <a:rPr lang="en-US" altLang="ko-KR" dirty="0" smtClean="0">
                <a:solidFill>
                  <a:srgbClr val="333333"/>
                </a:solidFill>
                <a:latin typeface="Apple SD Gotfhic Neo"/>
              </a:rPr>
              <a:t>. </a:t>
            </a:r>
            <a:r>
              <a:rPr lang="ko-KR" altLang="en-US" dirty="0" smtClean="0">
                <a:solidFill>
                  <a:srgbClr val="333333"/>
                </a:solidFill>
                <a:latin typeface="Apple SD Gotfhic Neo"/>
              </a:rPr>
              <a:t>각 객체의 위치 정보를 추출하는 </a:t>
            </a:r>
            <a:r>
              <a:rPr lang="en-US" altLang="ko-KR" b="1" dirty="0" smtClean="0">
                <a:solidFill>
                  <a:srgbClr val="333333"/>
                </a:solidFill>
                <a:latin typeface="Apple SD Gotfhic Neo"/>
              </a:rPr>
              <a:t>Location Encoder</a:t>
            </a:r>
            <a:r>
              <a:rPr lang="ko-KR" altLang="en-US" dirty="0" smtClean="0">
                <a:solidFill>
                  <a:srgbClr val="333333"/>
                </a:solidFill>
                <a:latin typeface="Apple SD Gotfhic Neo"/>
              </a:rPr>
              <a:t>는 두 부분으로 나뉘는데</a:t>
            </a:r>
            <a:r>
              <a:rPr lang="en-US" altLang="ko-KR" dirty="0" smtClean="0">
                <a:solidFill>
                  <a:srgbClr val="333333"/>
                </a:solidFill>
                <a:latin typeface="Apple SD Gotfhic Neo"/>
              </a:rPr>
              <a:t>, </a:t>
            </a:r>
            <a:r>
              <a:rPr lang="ko-KR" altLang="en-US" dirty="0" smtClean="0">
                <a:solidFill>
                  <a:srgbClr val="333333"/>
                </a:solidFill>
                <a:latin typeface="Apple SD Gotfhic Neo"/>
              </a:rPr>
              <a:t>하나는 객체의 현재 </a:t>
            </a:r>
            <a:r>
              <a:rPr lang="en-US" altLang="ko-KR" dirty="0" smtClean="0">
                <a:solidFill>
                  <a:srgbClr val="333333"/>
                </a:solidFill>
                <a:latin typeface="Apple SD Gotfhic Neo"/>
              </a:rPr>
              <a:t>bounding box</a:t>
            </a:r>
            <a:r>
              <a:rPr lang="ko-KR" altLang="en-US" dirty="0" smtClean="0">
                <a:solidFill>
                  <a:srgbClr val="333333"/>
                </a:solidFill>
                <a:latin typeface="Apple SD Gotfhic Neo"/>
              </a:rPr>
              <a:t>에 대한 정보인 </a:t>
            </a:r>
            <a:r>
              <a:rPr lang="en-US" altLang="ko-KR" dirty="0" err="1" smtClean="0">
                <a:solidFill>
                  <a:srgbClr val="333333"/>
                </a:solidFill>
                <a:latin typeface="MJXc-TeX-math-I"/>
              </a:rPr>
              <a:t>Xt</a:t>
            </a:r>
            <a:r>
              <a:rPr lang="en-US" altLang="ko-KR" dirty="0" smtClean="0">
                <a:solidFill>
                  <a:srgbClr val="333333"/>
                </a:solidFill>
                <a:latin typeface="Apple SD Gotfhic Neo"/>
              </a:rPr>
              <a:t> </a:t>
            </a:r>
            <a:r>
              <a:rPr lang="ko-KR" altLang="en-US" dirty="0" smtClean="0">
                <a:solidFill>
                  <a:srgbClr val="333333"/>
                </a:solidFill>
                <a:latin typeface="Apple SD Gotfhic Neo"/>
              </a:rPr>
              <a:t>를 </a:t>
            </a:r>
            <a:r>
              <a:rPr lang="ko-KR" altLang="en-US" dirty="0" err="1" smtClean="0">
                <a:solidFill>
                  <a:srgbClr val="333333"/>
                </a:solidFill>
                <a:latin typeface="Apple SD Gotfhic Neo"/>
              </a:rPr>
              <a:t>입력받고</a:t>
            </a:r>
            <a:r>
              <a:rPr lang="en-US" altLang="ko-KR" dirty="0" smtClean="0">
                <a:solidFill>
                  <a:srgbClr val="333333"/>
                </a:solidFill>
                <a:latin typeface="Apple SD Gotfhic Neo"/>
              </a:rPr>
              <a:t>, </a:t>
            </a:r>
            <a:r>
              <a:rPr lang="ko-KR" altLang="en-US" dirty="0" smtClean="0">
                <a:solidFill>
                  <a:srgbClr val="333333"/>
                </a:solidFill>
                <a:latin typeface="Apple SD Gotfhic Neo"/>
              </a:rPr>
              <a:t>다른 하나는 시간 정보와 공간 정보를 합친 </a:t>
            </a:r>
            <a:r>
              <a:rPr lang="en-US" altLang="ko-KR" dirty="0" err="1" smtClean="0">
                <a:solidFill>
                  <a:srgbClr val="333333"/>
                </a:solidFill>
                <a:latin typeface="Apple SD Gotfhic Neo"/>
              </a:rPr>
              <a:t>Spatio</a:t>
            </a:r>
            <a:r>
              <a:rPr lang="en-US" altLang="ko-KR" dirty="0" smtClean="0">
                <a:solidFill>
                  <a:srgbClr val="333333"/>
                </a:solidFill>
                <a:latin typeface="Apple SD Gotfhic Neo"/>
              </a:rPr>
              <a:t> temporal feature</a:t>
            </a:r>
            <a:r>
              <a:rPr lang="ko-KR" altLang="en-US" dirty="0" smtClean="0">
                <a:solidFill>
                  <a:srgbClr val="333333"/>
                </a:solidFill>
                <a:latin typeface="Apple SD Gotfhic Neo"/>
              </a:rPr>
              <a:t>를 </a:t>
            </a:r>
            <a:r>
              <a:rPr lang="ko-KR" altLang="en-US" dirty="0" err="1" smtClean="0">
                <a:solidFill>
                  <a:srgbClr val="333333"/>
                </a:solidFill>
                <a:latin typeface="Apple SD Gotfhic Neo"/>
              </a:rPr>
              <a:t>입력받아서</a:t>
            </a:r>
            <a:r>
              <a:rPr lang="ko-KR" altLang="en-US" dirty="0" smtClean="0">
                <a:solidFill>
                  <a:srgbClr val="333333"/>
                </a:solidFill>
                <a:latin typeface="Apple SD Gotfhic Neo"/>
              </a:rPr>
              <a:t> 특징을 추출하게 됩니다</a:t>
            </a:r>
            <a:r>
              <a:rPr lang="en-US" altLang="ko-KR" dirty="0" smtClean="0">
                <a:solidFill>
                  <a:srgbClr val="333333"/>
                </a:solidFill>
                <a:latin typeface="Apple SD Gotfhic Neo"/>
              </a:rPr>
              <a:t>. </a:t>
            </a:r>
            <a:r>
              <a:rPr lang="ko-KR" altLang="en-US" dirty="0" smtClean="0">
                <a:solidFill>
                  <a:srgbClr val="333333"/>
                </a:solidFill>
                <a:latin typeface="Apple SD Gotfhic Neo"/>
              </a:rPr>
              <a:t>그리고 업데이트 합니다 </a:t>
            </a:r>
            <a:r>
              <a:rPr lang="ko-KR" altLang="en-US" dirty="0" err="1" smtClean="0">
                <a:solidFill>
                  <a:srgbClr val="333333"/>
                </a:solidFill>
                <a:latin typeface="Apple SD Gotfhic Neo"/>
              </a:rPr>
              <a:t>히든</a:t>
            </a:r>
            <a:r>
              <a:rPr lang="ko-KR" altLang="en-US" dirty="0" smtClean="0">
                <a:solidFill>
                  <a:srgbClr val="333333"/>
                </a:solidFill>
                <a:latin typeface="Apple SD Gotfhic Neo"/>
              </a:rPr>
              <a:t> </a:t>
            </a:r>
            <a:r>
              <a:rPr lang="ko-KR" altLang="en-US" dirty="0" err="1" smtClean="0">
                <a:solidFill>
                  <a:srgbClr val="333333"/>
                </a:solidFill>
                <a:latin typeface="Apple SD Gotfhic Neo"/>
              </a:rPr>
              <a:t>스테이트를</a:t>
            </a:r>
            <a:r>
              <a:rPr lang="en-US" altLang="ko-KR" dirty="0" smtClean="0">
                <a:solidFill>
                  <a:srgbClr val="333333"/>
                </a:solidFill>
                <a:latin typeface="Apple SD Gotfhic Neo"/>
              </a:rPr>
              <a:t>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solidFill>
                <a:srgbClr val="333333"/>
              </a:solidFill>
              <a:latin typeface="Apple SD Gotfhic Neo"/>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solidFill>
                  <a:srgbClr val="333333"/>
                </a:solidFill>
                <a:latin typeface="Apple SD Gotfhic Neo"/>
              </a:rPr>
              <a:t>여기서 </a:t>
            </a:r>
            <a:r>
              <a:rPr lang="en-US" altLang="ko-KR" dirty="0" smtClean="0">
                <a:solidFill>
                  <a:srgbClr val="333333"/>
                </a:solidFill>
                <a:latin typeface="Apple SD Gotfhic Neo"/>
              </a:rPr>
              <a:t>Spatiotemporal feature</a:t>
            </a:r>
            <a:r>
              <a:rPr lang="ko-KR" altLang="en-US" dirty="0" smtClean="0">
                <a:solidFill>
                  <a:srgbClr val="333333"/>
                </a:solidFill>
                <a:latin typeface="Apple SD Gotfhic Neo"/>
              </a:rPr>
              <a:t>는 </a:t>
            </a:r>
            <a:r>
              <a:rPr lang="en-US" altLang="ko-KR" dirty="0" smtClean="0">
                <a:solidFill>
                  <a:srgbClr val="333333"/>
                </a:solidFill>
                <a:latin typeface="Apple SD Gotfhic Neo"/>
              </a:rPr>
              <a:t>Optical flow</a:t>
            </a:r>
            <a:r>
              <a:rPr lang="ko-KR" altLang="en-US" dirty="0" smtClean="0">
                <a:solidFill>
                  <a:srgbClr val="333333"/>
                </a:solidFill>
                <a:latin typeface="Apple SD Gotfhic Neo"/>
              </a:rPr>
              <a:t>를 </a:t>
            </a:r>
            <a:r>
              <a:rPr lang="en-US" altLang="ko-KR" dirty="0" err="1" smtClean="0">
                <a:solidFill>
                  <a:srgbClr val="333333"/>
                </a:solidFill>
                <a:latin typeface="Apple SD Gotfhic Neo"/>
              </a:rPr>
              <a:t>RoIPool</a:t>
            </a:r>
            <a:r>
              <a:rPr lang="en-US" altLang="ko-KR" dirty="0" smtClean="0">
                <a:solidFill>
                  <a:srgbClr val="333333"/>
                </a:solidFill>
                <a:latin typeface="Apple SD Gotfhic Neo"/>
              </a:rPr>
              <a:t> </a:t>
            </a:r>
            <a:r>
              <a:rPr lang="ko-KR" altLang="en-US" dirty="0" smtClean="0">
                <a:solidFill>
                  <a:srgbClr val="333333"/>
                </a:solidFill>
                <a:latin typeface="Apple SD Gotfhic Neo"/>
              </a:rPr>
              <a:t>과정을 통해 추출한 벡터로</a:t>
            </a:r>
            <a:r>
              <a:rPr lang="en-US" altLang="ko-KR" dirty="0" smtClean="0">
                <a:solidFill>
                  <a:srgbClr val="333333"/>
                </a:solidFill>
                <a:latin typeface="Apple SD Gotfhic Neo"/>
              </a:rPr>
              <a:t>, </a:t>
            </a:r>
            <a:r>
              <a:rPr lang="ko-KR" altLang="en-US" dirty="0" smtClean="0">
                <a:solidFill>
                  <a:srgbClr val="333333"/>
                </a:solidFill>
                <a:latin typeface="Apple SD Gotfhic Neo"/>
              </a:rPr>
              <a:t>이미지 내의 움직임에 대한 추가적인 정보를 포함합니다</a:t>
            </a:r>
            <a:r>
              <a:rPr lang="en-US" altLang="ko-KR" dirty="0" smtClean="0">
                <a:solidFill>
                  <a:srgbClr val="333333"/>
                </a:solidFill>
                <a:latin typeface="Apple SD Gotfhic Neo"/>
              </a:rPr>
              <a:t>.</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B820E160-F603-41F3-A192-DC95957721C3}" type="slidenum">
              <a:rPr lang="ko-KR" altLang="en-US" smtClean="0"/>
              <a:t>10</a:t>
            </a:fld>
            <a:endParaRPr lang="ko-KR" altLang="en-US"/>
          </a:p>
        </p:txBody>
      </p:sp>
    </p:spTree>
    <p:extLst>
      <p:ext uri="{BB962C8B-B14F-4D97-AF65-F5344CB8AC3E}">
        <p14:creationId xmlns:p14="http://schemas.microsoft.com/office/powerpoint/2010/main" val="1106440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2" name="TextBox 1">
            <a:extLst>
              <a:ext uri="{FF2B5EF4-FFF2-40B4-BE49-F238E27FC236}">
                <a16:creationId xmlns:a16="http://schemas.microsoft.com/office/drawing/2014/main" id="{71A55E6E-2890-481F-AE15-CDC79CD838D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pic>
        <p:nvPicPr>
          <p:cNvPr id="4" name="그림 3" descr="별, 노트북, 밤, 어두운이(가) 표시된 사진&#10;&#10;자동 생성된 설명">
            <a:extLst>
              <a:ext uri="{FF2B5EF4-FFF2-40B4-BE49-F238E27FC236}">
                <a16:creationId xmlns:a16="http://schemas.microsoft.com/office/drawing/2014/main" id="{0CF0CCBA-B15F-41A0-973D-7A82B33770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00392" y="51470"/>
            <a:ext cx="991398" cy="991398"/>
          </a:xfrm>
          <a:prstGeom prst="rect">
            <a:avLst/>
          </a:prstGeom>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2B75FB7-0578-4803-9742-A5F556AD9F01}"/>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91931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TextBox 1">
            <a:extLst>
              <a:ext uri="{FF2B5EF4-FFF2-40B4-BE49-F238E27FC236}">
                <a16:creationId xmlns:a16="http://schemas.microsoft.com/office/drawing/2014/main" id="{C3039255-9B8F-4462-A7FE-3E72045BAB9D}"/>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251447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TextBox 1">
            <a:extLst>
              <a:ext uri="{FF2B5EF4-FFF2-40B4-BE49-F238E27FC236}">
                <a16:creationId xmlns:a16="http://schemas.microsoft.com/office/drawing/2014/main" id="{25AAE106-F942-47F1-B65C-59B172E88EA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98025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TextBox 4">
            <a:extLst>
              <a:ext uri="{FF2B5EF4-FFF2-40B4-BE49-F238E27FC236}">
                <a16:creationId xmlns:a16="http://schemas.microsoft.com/office/drawing/2014/main" id="{B0777962-8117-49AD-9324-1D8E477D02B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348399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TextBox 5">
            <a:extLst>
              <a:ext uri="{FF2B5EF4-FFF2-40B4-BE49-F238E27FC236}">
                <a16:creationId xmlns:a16="http://schemas.microsoft.com/office/drawing/2014/main" id="{7C85AF8D-9837-4185-AA5F-0E08674FE199}"/>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73089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80E8A3CB-0AB4-417C-9F8E-176DF4D3C840}"/>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21920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4B3F65-D174-473A-B9A3-7D405B29D5A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2B75FB7-0578-4803-9742-A5F556AD9F01}"/>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291653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A5F54F-2348-4473-82E1-BFE60E049C97}"/>
              </a:ext>
            </a:extLst>
          </p:cNvPr>
          <p:cNvSpPr txBox="1"/>
          <p:nvPr userDrawn="1"/>
        </p:nvSpPr>
        <p:spPr>
          <a:xfrm>
            <a:off x="-35240" y="4876006"/>
            <a:ext cx="9144000" cy="261610"/>
          </a:xfrm>
          <a:prstGeom prst="rect">
            <a:avLst/>
          </a:prstGeom>
          <a:noFill/>
        </p:spPr>
        <p:txBody>
          <a:bodyPr wrap="square" rtlCol="0">
            <a:spAutoFit/>
          </a:bodyPr>
          <a:lstStyle/>
          <a:p>
            <a:pPr algn="r"/>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B0746CEC-C010-40FB-A31C-D4A95DEE5115}"/>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37620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BA9DE26D-6639-4546-96A5-E0EE2A312FF3}"/>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2904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C749EE9-2723-4B84-AFDB-858BDA36301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TextBox 2">
            <a:extLst>
              <a:ext uri="{FF2B5EF4-FFF2-40B4-BE49-F238E27FC236}">
                <a16:creationId xmlns:a16="http://schemas.microsoft.com/office/drawing/2014/main" id="{95133540-D188-4ED2-842B-34BCBF6015C8}"/>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33349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2" name="TextBox 1">
            <a:extLst>
              <a:ext uri="{FF2B5EF4-FFF2-40B4-BE49-F238E27FC236}">
                <a16:creationId xmlns:a16="http://schemas.microsoft.com/office/drawing/2014/main" id="{E32AA192-7133-43FD-AFD7-CCFE80BE754D}"/>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738182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03848" y="2606421"/>
            <a:ext cx="5694848" cy="1080120"/>
          </a:xfrm>
        </p:spPr>
        <p:txBody>
          <a:bodyPr/>
          <a:lstStyle/>
          <a:p>
            <a:pPr lvl="0"/>
            <a:r>
              <a:rPr lang="en-US" altLang="ko-KR" sz="1600" dirty="0"/>
              <a:t>Unsupervised Traffic Accident Detection in First-Person Videos</a:t>
            </a:r>
            <a:endParaRPr lang="en-US" altLang="ko-KR" sz="1600" kern="1100" baseline="-5000" dirty="0"/>
          </a:p>
        </p:txBody>
      </p:sp>
      <p:sp>
        <p:nvSpPr>
          <p:cNvPr id="4" name="Text Placeholder 3"/>
          <p:cNvSpPr>
            <a:spLocks noGrp="1"/>
          </p:cNvSpPr>
          <p:nvPr>
            <p:ph type="body" sz="quarter" idx="11"/>
          </p:nvPr>
        </p:nvSpPr>
        <p:spPr>
          <a:xfrm>
            <a:off x="3203848" y="3637392"/>
            <a:ext cx="5694848" cy="504056"/>
          </a:xfrm>
        </p:spPr>
        <p:txBody>
          <a:bodyPr/>
          <a:lstStyle/>
          <a:p>
            <a:pPr fontAlgn="base"/>
            <a:r>
              <a:rPr lang="en-US" altLang="ko-KR" dirty="0"/>
              <a:t>Yu Yao, </a:t>
            </a:r>
            <a:r>
              <a:rPr lang="en-US" altLang="ko-KR" dirty="0" err="1"/>
              <a:t>Mingze</a:t>
            </a:r>
            <a:r>
              <a:rPr lang="en-US" altLang="ko-KR" dirty="0"/>
              <a:t> Xu, </a:t>
            </a:r>
            <a:r>
              <a:rPr lang="en-US" altLang="ko-KR" dirty="0" err="1"/>
              <a:t>Yuchen</a:t>
            </a:r>
            <a:r>
              <a:rPr lang="en-US" altLang="ko-KR" dirty="0"/>
              <a:t> Wang, David J. Crandall, Ella M. Atkins</a:t>
            </a:r>
          </a:p>
        </p:txBody>
      </p:sp>
      <p:grpSp>
        <p:nvGrpSpPr>
          <p:cNvPr id="6" name="Group 5"/>
          <p:cNvGrpSpPr/>
          <p:nvPr/>
        </p:nvGrpSpPr>
        <p:grpSpPr>
          <a:xfrm>
            <a:off x="2930439" y="2701288"/>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33176" y="1142623"/>
            <a:ext cx="8740880" cy="923330"/>
          </a:xfrm>
          <a:prstGeom prst="rect">
            <a:avLst/>
          </a:prstGeom>
        </p:spPr>
        <p:txBody>
          <a:bodyPr wrap="square">
            <a:spAutoFit/>
          </a:bodyPr>
          <a:lstStyle/>
          <a:p>
            <a:r>
              <a:rPr lang="en-US" altLang="ko-KR" dirty="0"/>
              <a:t>Two encoders (</a:t>
            </a:r>
            <a:r>
              <a:rPr lang="en-US" altLang="ko-KR" dirty="0" err="1"/>
              <a:t>Enc</a:t>
            </a:r>
            <a:r>
              <a:rPr lang="en-US" altLang="ko-KR" dirty="0"/>
              <a:t>) based on gated recurrent units (GRUs) receive an object’s current bounding box and pixel-level spatiotemporal features as inputs, respectively, and update the object’s hidden states. </a:t>
            </a:r>
            <a:endParaRPr lang="ko-KR" altLang="en-US" dirty="0"/>
          </a:p>
        </p:txBody>
      </p:sp>
      <p:sp>
        <p:nvSpPr>
          <p:cNvPr id="4" name="직사각형 3"/>
          <p:cNvSpPr/>
          <p:nvPr/>
        </p:nvSpPr>
        <p:spPr>
          <a:xfrm>
            <a:off x="57544" y="2427734"/>
            <a:ext cx="8640960" cy="923330"/>
          </a:xfrm>
          <a:prstGeom prst="rect">
            <a:avLst/>
          </a:prstGeom>
        </p:spPr>
        <p:txBody>
          <a:bodyPr wrap="square">
            <a:spAutoFit/>
          </a:bodyPr>
          <a:lstStyle/>
          <a:p>
            <a:r>
              <a:rPr lang="en-US" altLang="ko-KR" dirty="0"/>
              <a:t>In particular, the spatiotemporal features are extracted by a region-of-interest pooling (</a:t>
            </a:r>
            <a:r>
              <a:rPr lang="en-US" altLang="ko-KR" dirty="0" err="1"/>
              <a:t>RoIPool</a:t>
            </a:r>
            <a:r>
              <a:rPr lang="en-US" altLang="ko-KR" dirty="0"/>
              <a:t>) operation using bilinear interpolation from precomputed optical flow fields. </a:t>
            </a:r>
            <a:endParaRPr lang="ko-KR" altLang="en-US" dirty="0"/>
          </a:p>
        </p:txBody>
      </p:sp>
      <p:sp>
        <p:nvSpPr>
          <p:cNvPr id="5" name="직사각형 4"/>
          <p:cNvSpPr/>
          <p:nvPr/>
        </p:nvSpPr>
        <p:spPr>
          <a:xfrm>
            <a:off x="179512" y="411510"/>
            <a:ext cx="2916183" cy="369332"/>
          </a:xfrm>
          <a:prstGeom prst="rect">
            <a:avLst/>
          </a:prstGeom>
        </p:spPr>
        <p:txBody>
          <a:bodyPr wrap="none">
            <a:spAutoFit/>
          </a:bodyPr>
          <a:lstStyle/>
          <a:p>
            <a:r>
              <a:rPr lang="en-US" altLang="ko-KR" dirty="0" smtClean="0"/>
              <a:t> </a:t>
            </a:r>
            <a:r>
              <a:rPr lang="en-US" altLang="ko-KR" dirty="0"/>
              <a:t>Bounding Box Prediction:</a:t>
            </a:r>
            <a:endParaRPr lang="en-US" altLang="ko-KR" b="0" i="0" dirty="0">
              <a:effectLst/>
              <a:latin typeface="Apple SD Gotfhic Neo"/>
            </a:endParaRPr>
          </a:p>
        </p:txBody>
      </p:sp>
    </p:spTree>
    <p:extLst>
      <p:ext uri="{BB962C8B-B14F-4D97-AF65-F5344CB8AC3E}">
        <p14:creationId xmlns:p14="http://schemas.microsoft.com/office/powerpoint/2010/main" val="382992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411510"/>
            <a:ext cx="2121093" cy="369332"/>
          </a:xfrm>
          <a:prstGeom prst="rect">
            <a:avLst/>
          </a:prstGeom>
        </p:spPr>
        <p:txBody>
          <a:bodyPr wrap="none">
            <a:spAutoFit/>
          </a:bodyPr>
          <a:lstStyle/>
          <a:p>
            <a:r>
              <a:rPr lang="en-US" altLang="ko-KR" dirty="0">
                <a:latin typeface="+mj-lt"/>
              </a:rPr>
              <a:t>2) Ego-Motion Cue</a:t>
            </a:r>
            <a:endParaRPr lang="en-US" altLang="ko-KR" b="0" i="0" dirty="0">
              <a:effectLst/>
              <a:latin typeface="+mj-lt"/>
            </a:endParaRPr>
          </a:p>
        </p:txBody>
      </p:sp>
      <p:sp>
        <p:nvSpPr>
          <p:cNvPr id="7" name="직사각형 6"/>
          <p:cNvSpPr/>
          <p:nvPr/>
        </p:nvSpPr>
        <p:spPr>
          <a:xfrm>
            <a:off x="0" y="987574"/>
            <a:ext cx="4572000" cy="369332"/>
          </a:xfrm>
          <a:prstGeom prst="rect">
            <a:avLst/>
          </a:prstGeom>
        </p:spPr>
        <p:txBody>
          <a:bodyPr>
            <a:spAutoFit/>
          </a:bodyPr>
          <a:lstStyle/>
          <a:p>
            <a:r>
              <a:rPr lang="ko-KR" altLang="en-US" dirty="0">
                <a:solidFill>
                  <a:srgbClr val="333333"/>
                </a:solidFill>
                <a:latin typeface="Apple SD Gotfhic Neo"/>
              </a:rPr>
              <a:t> </a:t>
            </a:r>
            <a:endParaRPr lang="ko-KR" altLang="en-US" b="0" i="0" dirty="0">
              <a:solidFill>
                <a:srgbClr val="333333"/>
              </a:solidFill>
              <a:effectLst/>
              <a:latin typeface="Apple SD Gotfhic Neo"/>
            </a:endParaRPr>
          </a:p>
        </p:txBody>
      </p:sp>
      <mc:AlternateContent xmlns:mc="http://schemas.openxmlformats.org/markup-compatibility/2006" xmlns:a14="http://schemas.microsoft.com/office/drawing/2010/main">
        <mc:Choice Requires="a14">
          <p:sp>
            <p:nvSpPr>
              <p:cNvPr id="9" name="직사각형 8"/>
              <p:cNvSpPr/>
              <p:nvPr/>
            </p:nvSpPr>
            <p:spPr>
              <a:xfrm>
                <a:off x="251520" y="1072783"/>
                <a:ext cx="7848872" cy="923330"/>
              </a:xfrm>
              <a:prstGeom prst="rect">
                <a:avLst/>
              </a:prstGeom>
            </p:spPr>
            <p:txBody>
              <a:bodyPr wrap="square">
                <a:spAutoFit/>
              </a:bodyPr>
              <a:lstStyle/>
              <a:p>
                <a:r>
                  <a:rPr lang="en-US" altLang="ko-KR" dirty="0" smtClean="0"/>
                  <a:t>Let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𝐸</m:t>
                        </m:r>
                      </m:e>
                      <m:sub>
                        <m:r>
                          <a:rPr lang="en-US" altLang="ko-KR" b="0" i="1" smtClean="0">
                            <a:latin typeface="Cambria Math" panose="02040503050406030204" pitchFamily="18" charset="0"/>
                          </a:rPr>
                          <m:t>𝑡</m:t>
                        </m:r>
                      </m:sub>
                    </m:sSub>
                  </m:oMath>
                </a14:m>
                <a:r>
                  <a:rPr lang="en-US" altLang="ko-KR" dirty="0" smtClean="0"/>
                  <a:t> </a:t>
                </a:r>
                <a:r>
                  <a:rPr lang="en-US" altLang="ko-KR" dirty="0"/>
                  <a:t>be the </a:t>
                </a:r>
                <a:r>
                  <a:rPr lang="en-US" altLang="ko-KR" dirty="0" smtClean="0"/>
                  <a:t>ego-vehicle’s </a:t>
                </a:r>
                <a:r>
                  <a:rPr lang="en-US" altLang="ko-KR" dirty="0"/>
                  <a:t>pose at time 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𝐸</m:t>
                        </m:r>
                      </m:e>
                      <m:sub>
                        <m:r>
                          <a:rPr lang="en-US" altLang="ko-KR" i="1">
                            <a:latin typeface="Cambria Math" panose="02040503050406030204" pitchFamily="18" charset="0"/>
                          </a:rPr>
                          <m:t>𝑡</m:t>
                        </m:r>
                      </m:sub>
                    </m:sSub>
                  </m:oMath>
                </a14:m>
                <a:r>
                  <a:rPr lang="en-US" altLang="ko-KR" dirty="0"/>
                  <a:t> = </a:t>
                </a:r>
                <a:r>
                  <a:rPr lang="en-US" altLang="ko-KR" dirty="0" smtClean="0"/>
                  <a:t>{</a:t>
                </a:r>
                <a14:m>
                  <m:oMath xmlns:m="http://schemas.openxmlformats.org/officeDocument/2006/math">
                    <m:sSub>
                      <m:sSubPr>
                        <m:ctrlPr>
                          <a:rPr lang="en-US" altLang="ko-KR" i="1" smtClean="0">
                            <a:latin typeface="Cambria Math" panose="02040503050406030204" pitchFamily="18" charset="0"/>
                          </a:rPr>
                        </m:ctrlPr>
                      </m:sSubPr>
                      <m:e>
                        <m:r>
                          <m:rPr>
                            <m:nor/>
                          </m:rPr>
                          <a:rPr lang="en-US" altLang="ko-KR" dirty="0"/>
                          <m:t>φ</m:t>
                        </m:r>
                      </m:e>
                      <m:sub>
                        <m:r>
                          <a:rPr lang="en-US" altLang="ko-KR" b="0" i="1" smtClean="0">
                            <a:latin typeface="Cambria Math" panose="02040503050406030204" pitchFamily="18" charset="0"/>
                          </a:rPr>
                          <m:t>𝑡</m:t>
                        </m:r>
                      </m:sub>
                    </m:sSub>
                  </m:oMath>
                </a14:m>
                <a:r>
                  <a:rPr lang="en-US" altLang="ko-KR" dirty="0"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𝑡</m:t>
                        </m:r>
                      </m:sub>
                    </m:sSub>
                  </m:oMath>
                </a14:m>
                <a:r>
                  <a:rPr lang="en-US" altLang="ko-KR" dirty="0"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𝑡</m:t>
                        </m:r>
                      </m:sub>
                    </m:sSub>
                  </m:oMath>
                </a14:m>
                <a:r>
                  <a:rPr lang="en-US" altLang="ko-KR" dirty="0" smtClean="0"/>
                  <a:t>} </a:t>
                </a:r>
                <a:r>
                  <a:rPr lang="en-US" altLang="ko-KR" dirty="0"/>
                  <a:t>where </a:t>
                </a:r>
                <a14:m>
                  <m:oMath xmlns:m="http://schemas.openxmlformats.org/officeDocument/2006/math">
                    <m:sSub>
                      <m:sSubPr>
                        <m:ctrlPr>
                          <a:rPr lang="en-US" altLang="ko-KR" i="1">
                            <a:latin typeface="Cambria Math" panose="02040503050406030204" pitchFamily="18" charset="0"/>
                          </a:rPr>
                        </m:ctrlPr>
                      </m:sSubPr>
                      <m:e>
                        <m:r>
                          <m:rPr>
                            <m:nor/>
                          </m:rPr>
                          <a:rPr lang="en-US" altLang="ko-KR" dirty="0"/>
                          <m:t>φ</m:t>
                        </m:r>
                      </m:e>
                      <m:sub>
                        <m:r>
                          <a:rPr lang="en-US" altLang="ko-KR" i="1">
                            <a:latin typeface="Cambria Math" panose="02040503050406030204" pitchFamily="18" charset="0"/>
                          </a:rPr>
                          <m:t>𝑡</m:t>
                        </m:r>
                      </m:sub>
                    </m:sSub>
                  </m:oMath>
                </a14:m>
                <a:r>
                  <a:rPr lang="en-US" altLang="ko-KR" dirty="0"/>
                  <a:t> is the yaw angle and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𝑡</m:t>
                        </m:r>
                      </m:sub>
                    </m:sSub>
                  </m:oMath>
                </a14:m>
                <a:r>
                  <a:rPr lang="en-US" altLang="ko-KR" dirty="0"/>
                  <a:t> and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𝑡</m:t>
                        </m:r>
                      </m:sub>
                    </m:sSub>
                  </m:oMath>
                </a14:m>
                <a:r>
                  <a:rPr lang="en-US" altLang="ko-KR" dirty="0"/>
                  <a:t> are the positions along the ground plane with respect to the vehicle’s starting position in the first video frame.</a:t>
                </a:r>
                <a:endParaRPr lang="ko-KR" altLang="en-US" dirty="0"/>
              </a:p>
            </p:txBody>
          </p:sp>
        </mc:Choice>
        <mc:Fallback xmlns="">
          <p:sp>
            <p:nvSpPr>
              <p:cNvPr id="9" name="직사각형 8"/>
              <p:cNvSpPr>
                <a:spLocks noRot="1" noChangeAspect="1" noMove="1" noResize="1" noEditPoints="1" noAdjustHandles="1" noChangeArrowheads="1" noChangeShapeType="1" noTextEdit="1"/>
              </p:cNvSpPr>
              <p:nvPr/>
            </p:nvSpPr>
            <p:spPr>
              <a:xfrm>
                <a:off x="251520" y="1072783"/>
                <a:ext cx="7848872" cy="923330"/>
              </a:xfrm>
              <a:prstGeom prst="rect">
                <a:avLst/>
              </a:prstGeom>
              <a:blipFill>
                <a:blip r:embed="rId3"/>
                <a:stretch>
                  <a:fillRect l="-621" t="-3974" b="-993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직사각형 9"/>
              <p:cNvSpPr/>
              <p:nvPr/>
            </p:nvSpPr>
            <p:spPr>
              <a:xfrm>
                <a:off x="264104" y="2426783"/>
                <a:ext cx="8340344" cy="923330"/>
              </a:xfrm>
              <a:prstGeom prst="rect">
                <a:avLst/>
              </a:prstGeom>
            </p:spPr>
            <p:txBody>
              <a:bodyPr wrap="square">
                <a:spAutoFit/>
              </a:bodyPr>
              <a:lstStyle/>
              <a:p>
                <a:r>
                  <a:rPr lang="en-US" altLang="ko-KR" dirty="0" smtClean="0"/>
                  <a:t>We predict the ego-vehicle’s </a:t>
                </a:r>
                <a:r>
                  <a:rPr lang="en-US" altLang="ko-KR" dirty="0" err="1"/>
                  <a:t>odometry</a:t>
                </a:r>
                <a:r>
                  <a:rPr lang="en-US" altLang="ko-KR" dirty="0"/>
                  <a:t> by using another RNN encoder-decoder module to encode </a:t>
                </a:r>
                <a:r>
                  <a:rPr lang="en-US" altLang="ko-KR" dirty="0" smtClean="0"/>
                  <a:t>ego-position </a:t>
                </a:r>
                <a:r>
                  <a:rPr lang="en-US" altLang="ko-KR" dirty="0"/>
                  <a:t>change vector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𝐸</m:t>
                        </m:r>
                      </m:e>
                      <m:sub>
                        <m:r>
                          <a:rPr lang="en-US" altLang="ko-KR" i="1">
                            <a:latin typeface="Cambria Math" panose="02040503050406030204" pitchFamily="18" charset="0"/>
                          </a:rPr>
                          <m:t>𝑡</m:t>
                        </m:r>
                      </m:sub>
                    </m:sSub>
                  </m:oMath>
                </a14:m>
                <a:r>
                  <a:rPr lang="en-US" altLang="ko-KR" dirty="0"/>
                  <a:t> −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𝐸</m:t>
                        </m:r>
                      </m:e>
                      <m:sub>
                        <m:r>
                          <a:rPr lang="en-US" altLang="ko-KR" i="1">
                            <a:latin typeface="Cambria Math" panose="02040503050406030204" pitchFamily="18" charset="0"/>
                          </a:rPr>
                          <m:t>𝑡</m:t>
                        </m:r>
                        <m:r>
                          <a:rPr lang="en-US" altLang="ko-KR" b="0" i="1" smtClean="0">
                            <a:latin typeface="Cambria Math" panose="02040503050406030204" pitchFamily="18" charset="0"/>
                          </a:rPr>
                          <m:t>−1</m:t>
                        </m:r>
                      </m:sub>
                    </m:sSub>
                  </m:oMath>
                </a14:m>
                <a:r>
                  <a:rPr lang="en-US" altLang="ko-KR" dirty="0"/>
                  <a:t> and decode future </a:t>
                </a:r>
                <a:r>
                  <a:rPr lang="en-US" altLang="ko-KR" dirty="0" smtClean="0"/>
                  <a:t>ego-position changes </a:t>
                </a:r>
                <a:endParaRPr lang="ko-KR" altLang="en-US" dirty="0"/>
              </a:p>
            </p:txBody>
          </p:sp>
        </mc:Choice>
        <mc:Fallback xmlns="">
          <p:sp>
            <p:nvSpPr>
              <p:cNvPr id="10" name="직사각형 9"/>
              <p:cNvSpPr>
                <a:spLocks noRot="1" noChangeAspect="1" noMove="1" noResize="1" noEditPoints="1" noAdjustHandles="1" noChangeArrowheads="1" noChangeShapeType="1" noTextEdit="1"/>
              </p:cNvSpPr>
              <p:nvPr/>
            </p:nvSpPr>
            <p:spPr>
              <a:xfrm>
                <a:off x="264104" y="2426783"/>
                <a:ext cx="8340344" cy="923330"/>
              </a:xfrm>
              <a:prstGeom prst="rect">
                <a:avLst/>
              </a:prstGeom>
              <a:blipFill>
                <a:blip r:embed="rId4"/>
                <a:stretch>
                  <a:fillRect l="-585" t="-3289" b="-9211"/>
                </a:stretch>
              </a:blipFill>
            </p:spPr>
            <p:txBody>
              <a:bodyPr/>
              <a:lstStyle/>
              <a:p>
                <a:r>
                  <a:rPr lang="ko-KR" altLang="en-US">
                    <a:noFill/>
                  </a:rPr>
                  <a:t> </a:t>
                </a:r>
              </a:p>
            </p:txBody>
          </p:sp>
        </mc:Fallback>
      </mc:AlternateContent>
      <p:pic>
        <p:nvPicPr>
          <p:cNvPr id="11" name="그림 10"/>
          <p:cNvPicPr>
            <a:picLocks noChangeAspect="1"/>
          </p:cNvPicPr>
          <p:nvPr/>
        </p:nvPicPr>
        <p:blipFill>
          <a:blip r:embed="rId5"/>
          <a:stretch>
            <a:fillRect/>
          </a:stretch>
        </p:blipFill>
        <p:spPr>
          <a:xfrm>
            <a:off x="2195736" y="3005914"/>
            <a:ext cx="4197723" cy="344199"/>
          </a:xfrm>
          <a:prstGeom prst="rect">
            <a:avLst/>
          </a:prstGeom>
        </p:spPr>
      </p:pic>
    </p:spTree>
    <p:extLst>
      <p:ext uri="{BB962C8B-B14F-4D97-AF65-F5344CB8AC3E}">
        <p14:creationId xmlns:p14="http://schemas.microsoft.com/office/powerpoint/2010/main" val="385037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23528" y="411510"/>
            <a:ext cx="2031325" cy="369332"/>
          </a:xfrm>
          <a:prstGeom prst="rect">
            <a:avLst/>
          </a:prstGeom>
        </p:spPr>
        <p:txBody>
          <a:bodyPr wrap="none">
            <a:spAutoFit/>
          </a:bodyPr>
          <a:lstStyle/>
          <a:p>
            <a:r>
              <a:rPr lang="en-US" altLang="ko-KR" dirty="0">
                <a:solidFill>
                  <a:srgbClr val="333333"/>
                </a:solidFill>
                <a:latin typeface="+mj-lt"/>
              </a:rPr>
              <a:t>3) Missed Objects</a:t>
            </a:r>
            <a:endParaRPr lang="en-US" altLang="ko-KR" b="0" i="0" dirty="0">
              <a:effectLst/>
              <a:latin typeface="+mj-lt"/>
            </a:endParaRPr>
          </a:p>
        </p:txBody>
      </p:sp>
      <p:pic>
        <p:nvPicPr>
          <p:cNvPr id="5" name="그림 4"/>
          <p:cNvPicPr>
            <a:picLocks noChangeAspect="1"/>
          </p:cNvPicPr>
          <p:nvPr/>
        </p:nvPicPr>
        <p:blipFill>
          <a:blip r:embed="rId3"/>
          <a:stretch>
            <a:fillRect/>
          </a:stretch>
        </p:blipFill>
        <p:spPr>
          <a:xfrm>
            <a:off x="3635896" y="1707654"/>
            <a:ext cx="1790700" cy="295275"/>
          </a:xfrm>
          <a:prstGeom prst="rect">
            <a:avLst/>
          </a:prstGeom>
        </p:spPr>
      </p:pic>
    </p:spTree>
    <p:extLst>
      <p:ext uri="{BB962C8B-B14F-4D97-AF65-F5344CB8AC3E}">
        <p14:creationId xmlns:p14="http://schemas.microsoft.com/office/powerpoint/2010/main" val="264275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79512" y="339502"/>
            <a:ext cx="2146742" cy="369332"/>
          </a:xfrm>
          <a:prstGeom prst="rect">
            <a:avLst/>
          </a:prstGeom>
        </p:spPr>
        <p:txBody>
          <a:bodyPr wrap="none">
            <a:spAutoFit/>
          </a:bodyPr>
          <a:lstStyle/>
          <a:p>
            <a:r>
              <a:rPr lang="en-US" altLang="ko-KR" dirty="0">
                <a:solidFill>
                  <a:srgbClr val="333333"/>
                </a:solidFill>
                <a:latin typeface="Apple SD Gotfhic Neo"/>
              </a:rPr>
              <a:t>3) Missed Objects</a:t>
            </a:r>
            <a:endParaRPr lang="en-US" altLang="ko-KR" dirty="0">
              <a:latin typeface="Apple SD Gotfhic Neo"/>
            </a:endParaRPr>
          </a:p>
        </p:txBody>
      </p:sp>
      <p:pic>
        <p:nvPicPr>
          <p:cNvPr id="8" name="그림 7"/>
          <p:cNvPicPr>
            <a:picLocks noChangeAspect="1"/>
          </p:cNvPicPr>
          <p:nvPr/>
        </p:nvPicPr>
        <p:blipFill>
          <a:blip r:embed="rId3"/>
          <a:stretch>
            <a:fillRect/>
          </a:stretch>
        </p:blipFill>
        <p:spPr>
          <a:xfrm>
            <a:off x="899592" y="1275606"/>
            <a:ext cx="6677025" cy="447675"/>
          </a:xfrm>
          <a:prstGeom prst="rect">
            <a:avLst/>
          </a:prstGeom>
        </p:spPr>
      </p:pic>
      <p:pic>
        <p:nvPicPr>
          <p:cNvPr id="9" name="그림 8"/>
          <p:cNvPicPr>
            <a:picLocks noChangeAspect="1"/>
          </p:cNvPicPr>
          <p:nvPr/>
        </p:nvPicPr>
        <p:blipFill>
          <a:blip r:embed="rId4"/>
          <a:stretch>
            <a:fillRect/>
          </a:stretch>
        </p:blipFill>
        <p:spPr>
          <a:xfrm>
            <a:off x="942255" y="2290053"/>
            <a:ext cx="6648450" cy="657225"/>
          </a:xfrm>
          <a:prstGeom prst="rect">
            <a:avLst/>
          </a:prstGeom>
        </p:spPr>
      </p:pic>
      <p:pic>
        <p:nvPicPr>
          <p:cNvPr id="10" name="그림 9"/>
          <p:cNvPicPr>
            <a:picLocks noChangeAspect="1"/>
          </p:cNvPicPr>
          <p:nvPr/>
        </p:nvPicPr>
        <p:blipFill>
          <a:blip r:embed="rId5"/>
          <a:stretch>
            <a:fillRect/>
          </a:stretch>
        </p:blipFill>
        <p:spPr>
          <a:xfrm>
            <a:off x="5076056" y="3485475"/>
            <a:ext cx="2400300" cy="590550"/>
          </a:xfrm>
          <a:prstGeom prst="rect">
            <a:avLst/>
          </a:prstGeom>
        </p:spPr>
      </p:pic>
      <p:pic>
        <p:nvPicPr>
          <p:cNvPr id="11" name="그림 10"/>
          <p:cNvPicPr>
            <a:picLocks noChangeAspect="1"/>
          </p:cNvPicPr>
          <p:nvPr/>
        </p:nvPicPr>
        <p:blipFill>
          <a:blip r:embed="rId6"/>
          <a:stretch>
            <a:fillRect/>
          </a:stretch>
        </p:blipFill>
        <p:spPr>
          <a:xfrm>
            <a:off x="1547664" y="3514050"/>
            <a:ext cx="2990850" cy="561975"/>
          </a:xfrm>
          <a:prstGeom prst="rect">
            <a:avLst/>
          </a:prstGeom>
        </p:spPr>
      </p:pic>
    </p:spTree>
    <p:extLst>
      <p:ext uri="{BB962C8B-B14F-4D97-AF65-F5344CB8AC3E}">
        <p14:creationId xmlns:p14="http://schemas.microsoft.com/office/powerpoint/2010/main" val="175339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2411760" y="123478"/>
            <a:ext cx="4321185" cy="4896544"/>
          </a:xfrm>
          <a:prstGeom prst="rect">
            <a:avLst/>
          </a:prstGeom>
        </p:spPr>
      </p:pic>
    </p:spTree>
    <p:extLst>
      <p:ext uri="{BB962C8B-B14F-4D97-AF65-F5344CB8AC3E}">
        <p14:creationId xmlns:p14="http://schemas.microsoft.com/office/powerpoint/2010/main" val="1726904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79512" y="195486"/>
            <a:ext cx="3023072" cy="369332"/>
          </a:xfrm>
          <a:prstGeom prst="rect">
            <a:avLst/>
          </a:prstGeom>
        </p:spPr>
        <p:txBody>
          <a:bodyPr wrap="none">
            <a:spAutoFit/>
          </a:bodyPr>
          <a:lstStyle/>
          <a:p>
            <a:r>
              <a:rPr lang="en-US" altLang="ko-KR" b="1" dirty="0" smtClean="0"/>
              <a:t>Traffic Accident Detection</a:t>
            </a:r>
            <a:endParaRPr lang="en-US" altLang="ko-KR" b="1" i="0" dirty="0">
              <a:effectLst/>
            </a:endParaRPr>
          </a:p>
        </p:txBody>
      </p:sp>
      <p:sp>
        <p:nvSpPr>
          <p:cNvPr id="4" name="직사각형 3"/>
          <p:cNvSpPr/>
          <p:nvPr/>
        </p:nvSpPr>
        <p:spPr>
          <a:xfrm>
            <a:off x="2267744" y="1419622"/>
            <a:ext cx="4108882" cy="369332"/>
          </a:xfrm>
          <a:prstGeom prst="rect">
            <a:avLst/>
          </a:prstGeom>
        </p:spPr>
        <p:txBody>
          <a:bodyPr wrap="none">
            <a:spAutoFit/>
          </a:bodyPr>
          <a:lstStyle/>
          <a:p>
            <a:r>
              <a:rPr lang="en-US" altLang="ko-KR" dirty="0"/>
              <a:t>Predicted Bounding Boxes - </a:t>
            </a:r>
            <a:r>
              <a:rPr lang="en-US" altLang="ko-KR" dirty="0" smtClean="0"/>
              <a:t>Accuracy</a:t>
            </a:r>
            <a:endParaRPr lang="ko-KR" altLang="en-US" dirty="0"/>
          </a:p>
        </p:txBody>
      </p:sp>
      <p:sp>
        <p:nvSpPr>
          <p:cNvPr id="5" name="직사각형 4"/>
          <p:cNvSpPr/>
          <p:nvPr/>
        </p:nvSpPr>
        <p:spPr>
          <a:xfrm>
            <a:off x="2633229" y="2354392"/>
            <a:ext cx="3377912" cy="369332"/>
          </a:xfrm>
          <a:prstGeom prst="rect">
            <a:avLst/>
          </a:prstGeom>
        </p:spPr>
        <p:txBody>
          <a:bodyPr wrap="none">
            <a:spAutoFit/>
          </a:bodyPr>
          <a:lstStyle/>
          <a:p>
            <a:r>
              <a:rPr lang="en-US" altLang="ko-KR" dirty="0"/>
              <a:t>Predicted Box Mask - Accuracy</a:t>
            </a:r>
            <a:endParaRPr lang="ko-KR" altLang="en-US" dirty="0"/>
          </a:p>
        </p:txBody>
      </p:sp>
      <p:sp>
        <p:nvSpPr>
          <p:cNvPr id="6" name="직사각형 5"/>
          <p:cNvSpPr/>
          <p:nvPr/>
        </p:nvSpPr>
        <p:spPr>
          <a:xfrm>
            <a:off x="2126712" y="3219822"/>
            <a:ext cx="4506362" cy="369332"/>
          </a:xfrm>
          <a:prstGeom prst="rect">
            <a:avLst/>
          </a:prstGeom>
        </p:spPr>
        <p:txBody>
          <a:bodyPr wrap="none">
            <a:spAutoFit/>
          </a:bodyPr>
          <a:lstStyle/>
          <a:p>
            <a:r>
              <a:rPr lang="en-US" altLang="ko-KR" dirty="0" smtClean="0"/>
              <a:t>Predicted </a:t>
            </a:r>
            <a:r>
              <a:rPr lang="en-US" altLang="ko-KR" dirty="0"/>
              <a:t>Bounding Boxes - </a:t>
            </a:r>
            <a:r>
              <a:rPr lang="en-US" altLang="ko-KR" dirty="0" smtClean="0"/>
              <a:t>Consistency</a:t>
            </a:r>
            <a:endParaRPr lang="ko-KR" altLang="en-US" dirty="0"/>
          </a:p>
        </p:txBody>
      </p:sp>
    </p:spTree>
    <p:extLst>
      <p:ext uri="{BB962C8B-B14F-4D97-AF65-F5344CB8AC3E}">
        <p14:creationId xmlns:p14="http://schemas.microsoft.com/office/powerpoint/2010/main" val="417463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611560" y="483518"/>
            <a:ext cx="8134958" cy="3960440"/>
          </a:xfrm>
          <a:prstGeom prst="rect">
            <a:avLst/>
          </a:prstGeom>
        </p:spPr>
      </p:pic>
    </p:spTree>
    <p:extLst>
      <p:ext uri="{BB962C8B-B14F-4D97-AF65-F5344CB8AC3E}">
        <p14:creationId xmlns:p14="http://schemas.microsoft.com/office/powerpoint/2010/main" val="123120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51520" y="267494"/>
            <a:ext cx="5472608" cy="369332"/>
          </a:xfrm>
          <a:prstGeom prst="rect">
            <a:avLst/>
          </a:prstGeom>
        </p:spPr>
        <p:txBody>
          <a:bodyPr wrap="square">
            <a:spAutoFit/>
          </a:bodyPr>
          <a:lstStyle/>
          <a:p>
            <a:r>
              <a:rPr lang="en-US" altLang="ko-KR" dirty="0">
                <a:solidFill>
                  <a:srgbClr val="333333"/>
                </a:solidFill>
              </a:rPr>
              <a:t>1) Predicted Bounding Boxes - Accuracy</a:t>
            </a:r>
            <a:endParaRPr lang="en-US" altLang="ko-KR" b="0" i="0" dirty="0">
              <a:effectLst/>
            </a:endParaRPr>
          </a:p>
        </p:txBody>
      </p:sp>
      <p:pic>
        <p:nvPicPr>
          <p:cNvPr id="4" name="그림 3"/>
          <p:cNvPicPr>
            <a:picLocks noChangeAspect="1"/>
          </p:cNvPicPr>
          <p:nvPr/>
        </p:nvPicPr>
        <p:blipFill>
          <a:blip r:embed="rId3"/>
          <a:stretch>
            <a:fillRect/>
          </a:stretch>
        </p:blipFill>
        <p:spPr>
          <a:xfrm>
            <a:off x="490537" y="1862137"/>
            <a:ext cx="8162925" cy="1419225"/>
          </a:xfrm>
          <a:prstGeom prst="rect">
            <a:avLst/>
          </a:prstGeom>
        </p:spPr>
      </p:pic>
    </p:spTree>
    <p:extLst>
      <p:ext uri="{BB962C8B-B14F-4D97-AF65-F5344CB8AC3E}">
        <p14:creationId xmlns:p14="http://schemas.microsoft.com/office/powerpoint/2010/main" val="352922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251520" y="483518"/>
            <a:ext cx="3634393" cy="369332"/>
          </a:xfrm>
          <a:prstGeom prst="rect">
            <a:avLst/>
          </a:prstGeom>
        </p:spPr>
        <p:txBody>
          <a:bodyPr wrap="none">
            <a:spAutoFit/>
          </a:bodyPr>
          <a:lstStyle/>
          <a:p>
            <a:r>
              <a:rPr lang="en-US" altLang="ko-KR" smtClean="0">
                <a:solidFill>
                  <a:srgbClr val="333333"/>
                </a:solidFill>
              </a:rPr>
              <a:t>2) Predicted Box Mask : Accuracy</a:t>
            </a:r>
            <a:endParaRPr lang="en-US" altLang="ko-KR" b="0" i="0" dirty="0">
              <a:effectLst/>
            </a:endParaRPr>
          </a:p>
        </p:txBody>
      </p:sp>
      <p:pic>
        <p:nvPicPr>
          <p:cNvPr id="7" name="그림 6"/>
          <p:cNvPicPr>
            <a:picLocks noChangeAspect="1"/>
          </p:cNvPicPr>
          <p:nvPr/>
        </p:nvPicPr>
        <p:blipFill>
          <a:blip r:embed="rId3"/>
          <a:stretch>
            <a:fillRect/>
          </a:stretch>
        </p:blipFill>
        <p:spPr>
          <a:xfrm>
            <a:off x="1763688" y="1203598"/>
            <a:ext cx="5200253" cy="1841501"/>
          </a:xfrm>
          <a:prstGeom prst="rect">
            <a:avLst/>
          </a:prstGeom>
        </p:spPr>
      </p:pic>
      <p:pic>
        <p:nvPicPr>
          <p:cNvPr id="2052" name="Picture 4" descr="https://blog.kakaocdn.net/dn/sCiz3/btqAhr4VkBX/Dg3It1kpGJtYK1YjZySoZ0/im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532" y="3579862"/>
            <a:ext cx="5092409"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3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251520" y="483518"/>
            <a:ext cx="3634393" cy="369332"/>
          </a:xfrm>
          <a:prstGeom prst="rect">
            <a:avLst/>
          </a:prstGeom>
        </p:spPr>
        <p:txBody>
          <a:bodyPr wrap="none">
            <a:spAutoFit/>
          </a:bodyPr>
          <a:lstStyle/>
          <a:p>
            <a:r>
              <a:rPr lang="en-US" altLang="ko-KR" dirty="0" smtClean="0">
                <a:solidFill>
                  <a:srgbClr val="333333"/>
                </a:solidFill>
              </a:rPr>
              <a:t>2) Predicted Box Mask : Accuracy</a:t>
            </a:r>
            <a:endParaRPr lang="en-US" altLang="ko-KR" b="0" i="0" dirty="0">
              <a:effectLst/>
            </a:endParaRPr>
          </a:p>
        </p:txBody>
      </p:sp>
      <p:pic>
        <p:nvPicPr>
          <p:cNvPr id="7170" name="Picture 2" descr="https://blog.kakaocdn.net/dn/cb9pCU/btqAhVkrquo/lWk6E0k2WVGdKL1pA2JpxK/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355726"/>
            <a:ext cx="4686300"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46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280904" y="1923678"/>
            <a:ext cx="7992888" cy="369332"/>
          </a:xfrm>
          <a:prstGeom prst="rect">
            <a:avLst/>
          </a:prstGeom>
        </p:spPr>
        <p:txBody>
          <a:bodyPr wrap="square">
            <a:spAutoFit/>
          </a:bodyPr>
          <a:lstStyle/>
          <a:p>
            <a:r>
              <a:rPr lang="en-US" altLang="ko-KR" dirty="0" smtClean="0"/>
              <a:t>- most </a:t>
            </a:r>
            <a:r>
              <a:rPr lang="en-US" altLang="ko-KR" dirty="0"/>
              <a:t>work on video anomaly detection suffers from two crucial drawbacks.</a:t>
            </a:r>
            <a:endParaRPr lang="ko-KR" altLang="en-US" dirty="0"/>
          </a:p>
        </p:txBody>
      </p:sp>
      <p:sp>
        <p:nvSpPr>
          <p:cNvPr id="5" name="직사각형 4"/>
          <p:cNvSpPr/>
          <p:nvPr/>
        </p:nvSpPr>
        <p:spPr>
          <a:xfrm>
            <a:off x="258024" y="676312"/>
            <a:ext cx="8474456" cy="923330"/>
          </a:xfrm>
          <a:prstGeom prst="rect">
            <a:avLst/>
          </a:prstGeom>
        </p:spPr>
        <p:txBody>
          <a:bodyPr wrap="square">
            <a:spAutoFit/>
          </a:bodyPr>
          <a:lstStyle/>
          <a:p>
            <a:r>
              <a:rPr lang="en-US" altLang="ko-KR" dirty="0" smtClean="0"/>
              <a:t>- Recognizing </a:t>
            </a:r>
            <a:r>
              <a:rPr lang="en-US" altLang="ko-KR" dirty="0"/>
              <a:t>abnormal events such as traffic violations and accidents in natural driving scenes is essential for successful autonomous driving and advanced driver assistance systems.</a:t>
            </a:r>
            <a:endParaRPr lang="ko-KR" altLang="en-US" dirty="0"/>
          </a:p>
        </p:txBody>
      </p:sp>
    </p:spTree>
    <p:extLst>
      <p:ext uri="{BB962C8B-B14F-4D97-AF65-F5344CB8AC3E}">
        <p14:creationId xmlns:p14="http://schemas.microsoft.com/office/powerpoint/2010/main" val="363351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07504" y="195486"/>
            <a:ext cx="4572000" cy="369332"/>
          </a:xfrm>
          <a:prstGeom prst="rect">
            <a:avLst/>
          </a:prstGeom>
        </p:spPr>
        <p:txBody>
          <a:bodyPr>
            <a:spAutoFit/>
          </a:bodyPr>
          <a:lstStyle/>
          <a:p>
            <a:r>
              <a:rPr lang="en-US" altLang="ko-KR" dirty="0">
                <a:solidFill>
                  <a:srgbClr val="333333"/>
                </a:solidFill>
              </a:rPr>
              <a:t>Predicted Bounding Boxes - Consistency</a:t>
            </a:r>
            <a:endParaRPr lang="en-US" altLang="ko-KR" b="0" i="0" dirty="0">
              <a:effectLst/>
            </a:endParaRPr>
          </a:p>
        </p:txBody>
      </p:sp>
      <p:pic>
        <p:nvPicPr>
          <p:cNvPr id="8194" name="Picture 2" descr="https://blog.kakaocdn.net/dn/2XVT9/btqAiyvKALP/RFmdraKhaaXvmXchChKtAk/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707654"/>
            <a:ext cx="643890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478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07504" y="339502"/>
            <a:ext cx="1723549" cy="369332"/>
          </a:xfrm>
          <a:prstGeom prst="rect">
            <a:avLst/>
          </a:prstGeom>
        </p:spPr>
        <p:txBody>
          <a:bodyPr wrap="none">
            <a:spAutoFit/>
          </a:bodyPr>
          <a:lstStyle/>
          <a:p>
            <a:r>
              <a:rPr lang="en-US" altLang="ko-KR" dirty="0" smtClean="0">
                <a:solidFill>
                  <a:srgbClr val="333333"/>
                </a:solidFill>
              </a:rPr>
              <a:t>4. Experiments</a:t>
            </a:r>
            <a:endParaRPr lang="en-US" altLang="ko-KR" b="0" i="0" dirty="0">
              <a:effectLst/>
            </a:endParaRPr>
          </a:p>
        </p:txBody>
      </p:sp>
      <p:pic>
        <p:nvPicPr>
          <p:cNvPr id="3074" name="Picture 2" descr="https://blog.kakaocdn.net/dn/brJHti/btqAi93kuDq/48uo9lfPOn3sLv49tdAWbk/im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63638"/>
            <a:ext cx="9098746"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4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blog.kakaocdn.net/dn/bDdCdj/btqAi84qcpQ/MziDKa8Q0FUiWy1Qv1FBNk/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1510"/>
            <a:ext cx="6601709" cy="39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48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blog.kakaocdn.net/dn/cgkJZu/btqAhrqk3Ak/I2XyUewZc5O0fUXTeQmagK/im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67494"/>
            <a:ext cx="7128792" cy="448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811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5E56A8-9212-448A-A0B7-BA74F8655B5E}"/>
              </a:ext>
            </a:extLst>
          </p:cNvPr>
          <p:cNvSpPr/>
          <p:nvPr/>
        </p:nvSpPr>
        <p:spPr>
          <a:xfrm>
            <a:off x="3532292" y="2310140"/>
            <a:ext cx="2079415" cy="523220"/>
          </a:xfrm>
          <a:prstGeom prst="rect">
            <a:avLst/>
          </a:prstGeom>
        </p:spPr>
        <p:txBody>
          <a:bodyPr wrap="none">
            <a:spAutoFit/>
          </a:bodyPr>
          <a:lstStyle/>
          <a:p>
            <a:r>
              <a:rPr lang="ko-KR" altLang="en-US" sz="2800" b="1" dirty="0"/>
              <a:t>감사합니다</a:t>
            </a:r>
            <a:r>
              <a:rPr lang="en-US" altLang="ko-KR" sz="2800" b="1" dirty="0"/>
              <a:t>.</a:t>
            </a:r>
          </a:p>
        </p:txBody>
      </p:sp>
    </p:spTree>
    <p:extLst>
      <p:ext uri="{BB962C8B-B14F-4D97-AF65-F5344CB8AC3E}">
        <p14:creationId xmlns:p14="http://schemas.microsoft.com/office/powerpoint/2010/main" val="310123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22624" y="1131590"/>
            <a:ext cx="8474456" cy="923330"/>
          </a:xfrm>
          <a:prstGeom prst="rect">
            <a:avLst/>
          </a:prstGeom>
        </p:spPr>
        <p:txBody>
          <a:bodyPr wrap="square">
            <a:spAutoFit/>
          </a:bodyPr>
          <a:lstStyle/>
          <a:p>
            <a:r>
              <a:rPr lang="en-US" altLang="ko-KR" dirty="0" smtClean="0"/>
              <a:t>- First</a:t>
            </a:r>
            <a:r>
              <a:rPr lang="en-US" altLang="ko-KR" dirty="0"/>
              <a:t>, they assume cameras are fixed and videos have static backgrounds, which is reasonable for surveillance applications but not for vehicle-mounted cameras.</a:t>
            </a:r>
            <a:endParaRPr lang="ko-KR" altLang="en-US" dirty="0"/>
          </a:p>
        </p:txBody>
      </p:sp>
      <p:sp>
        <p:nvSpPr>
          <p:cNvPr id="7" name="직사각형 6"/>
          <p:cNvSpPr/>
          <p:nvPr/>
        </p:nvSpPr>
        <p:spPr>
          <a:xfrm>
            <a:off x="222624" y="2283718"/>
            <a:ext cx="8634456" cy="923330"/>
          </a:xfrm>
          <a:prstGeom prst="rect">
            <a:avLst/>
          </a:prstGeom>
        </p:spPr>
        <p:txBody>
          <a:bodyPr wrap="square">
            <a:spAutoFit/>
          </a:bodyPr>
          <a:lstStyle/>
          <a:p>
            <a:r>
              <a:rPr lang="en-US" altLang="ko-KR" dirty="0" smtClean="0"/>
              <a:t>- Second</a:t>
            </a:r>
            <a:r>
              <a:rPr lang="en-US" altLang="ko-KR" dirty="0"/>
              <a:t>, they pose the problem as one-class classification, relying on arduously hand-labeled training datasets that limit recognition to anomaly categories that have been explicitly trained.</a:t>
            </a:r>
            <a:endParaRPr lang="ko-KR" altLang="en-US" dirty="0"/>
          </a:p>
        </p:txBody>
      </p:sp>
    </p:spTree>
    <p:extLst>
      <p:ext uri="{BB962C8B-B14F-4D97-AF65-F5344CB8AC3E}">
        <p14:creationId xmlns:p14="http://schemas.microsoft.com/office/powerpoint/2010/main" val="345795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35072" y="373620"/>
            <a:ext cx="8568952" cy="923330"/>
          </a:xfrm>
          <a:prstGeom prst="rect">
            <a:avLst/>
          </a:prstGeom>
        </p:spPr>
        <p:txBody>
          <a:bodyPr wrap="square">
            <a:spAutoFit/>
          </a:bodyPr>
          <a:lstStyle/>
          <a:p>
            <a:r>
              <a:rPr lang="en-US" altLang="ko-KR" dirty="0"/>
              <a:t>Our major novelty is to detect anomalies by predicting the future locations of traffic participants and then monitoring the prediction accuracy and consistency metrics with three different strategies.</a:t>
            </a:r>
            <a:endParaRPr lang="ko-KR" altLang="en-US" dirty="0"/>
          </a:p>
        </p:txBody>
      </p:sp>
      <p:pic>
        <p:nvPicPr>
          <p:cNvPr id="9" name="그림 8"/>
          <p:cNvPicPr>
            <a:picLocks noChangeAspect="1"/>
          </p:cNvPicPr>
          <p:nvPr/>
        </p:nvPicPr>
        <p:blipFill>
          <a:blip r:embed="rId3"/>
          <a:stretch>
            <a:fillRect/>
          </a:stretch>
        </p:blipFill>
        <p:spPr>
          <a:xfrm>
            <a:off x="1691680" y="1419622"/>
            <a:ext cx="5511224" cy="3356570"/>
          </a:xfrm>
          <a:prstGeom prst="rect">
            <a:avLst/>
          </a:prstGeom>
        </p:spPr>
      </p:pic>
    </p:spTree>
    <p:extLst>
      <p:ext uri="{BB962C8B-B14F-4D97-AF65-F5344CB8AC3E}">
        <p14:creationId xmlns:p14="http://schemas.microsoft.com/office/powerpoint/2010/main" val="254921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07504" y="267494"/>
            <a:ext cx="7560840" cy="369332"/>
          </a:xfrm>
          <a:prstGeom prst="rect">
            <a:avLst/>
          </a:prstGeom>
        </p:spPr>
        <p:txBody>
          <a:bodyPr wrap="square">
            <a:spAutoFit/>
          </a:bodyPr>
          <a:lstStyle/>
          <a:p>
            <a:r>
              <a:rPr lang="en-US" altLang="ko-KR" b="1" dirty="0">
                <a:latin typeface="Apple SD Gotfhic Neo"/>
              </a:rPr>
              <a:t>Unsupervised Traffic Accident Detection In First-Person </a:t>
            </a:r>
            <a:r>
              <a:rPr lang="en-US" altLang="ko-KR" b="1" dirty="0" smtClean="0">
                <a:latin typeface="Apple SD Gotfhic Neo"/>
              </a:rPr>
              <a:t>Videos</a:t>
            </a:r>
            <a:endParaRPr lang="en-US" altLang="ko-KR" b="1" dirty="0">
              <a:latin typeface="Apple SD Gotfhic Neo"/>
            </a:endParaRPr>
          </a:p>
        </p:txBody>
      </p:sp>
      <p:sp>
        <p:nvSpPr>
          <p:cNvPr id="6" name="직사각형 5"/>
          <p:cNvSpPr/>
          <p:nvPr/>
        </p:nvSpPr>
        <p:spPr>
          <a:xfrm>
            <a:off x="125776" y="1347614"/>
            <a:ext cx="8712968" cy="646331"/>
          </a:xfrm>
          <a:prstGeom prst="rect">
            <a:avLst/>
          </a:prstGeom>
        </p:spPr>
        <p:txBody>
          <a:bodyPr wrap="square">
            <a:spAutoFit/>
          </a:bodyPr>
          <a:lstStyle/>
          <a:p>
            <a:r>
              <a:rPr lang="en-US" altLang="ko-KR" dirty="0"/>
              <a:t>Autonomous vehicles must monitor the roadway ahead for signs of unexpected activity that may require evasive action.</a:t>
            </a:r>
            <a:endParaRPr lang="ko-KR" altLang="en-US" dirty="0"/>
          </a:p>
        </p:txBody>
      </p:sp>
      <p:sp>
        <p:nvSpPr>
          <p:cNvPr id="7" name="직사각형 6"/>
          <p:cNvSpPr/>
          <p:nvPr/>
        </p:nvSpPr>
        <p:spPr>
          <a:xfrm>
            <a:off x="141400" y="2211710"/>
            <a:ext cx="8607064" cy="923330"/>
          </a:xfrm>
          <a:prstGeom prst="rect">
            <a:avLst/>
          </a:prstGeom>
        </p:spPr>
        <p:txBody>
          <a:bodyPr wrap="square">
            <a:spAutoFit/>
          </a:bodyPr>
          <a:lstStyle/>
          <a:p>
            <a:r>
              <a:rPr lang="en-US" altLang="ko-KR" dirty="0"/>
              <a:t>More importantly, anomaly detection systems do not need to accurately predict all information in the frame, since anomalies are unlikely to involve peripheral objects such as houses or billboards by the roadside.</a:t>
            </a:r>
            <a:endParaRPr lang="ko-KR" altLang="en-US" dirty="0"/>
          </a:p>
        </p:txBody>
      </p:sp>
      <p:sp>
        <p:nvSpPr>
          <p:cNvPr id="8" name="직사각형 7"/>
          <p:cNvSpPr/>
          <p:nvPr/>
        </p:nvSpPr>
        <p:spPr>
          <a:xfrm>
            <a:off x="141400" y="3435846"/>
            <a:ext cx="8607064" cy="646331"/>
          </a:xfrm>
          <a:prstGeom prst="rect">
            <a:avLst/>
          </a:prstGeom>
        </p:spPr>
        <p:txBody>
          <a:bodyPr wrap="square">
            <a:spAutoFit/>
          </a:bodyPr>
          <a:lstStyle/>
          <a:p>
            <a:r>
              <a:rPr lang="en-US" altLang="ko-KR" dirty="0"/>
              <a:t>This paper thus assumes that an anomaly may exist if an object’s real-world observed trajectory deviates from the predicted trajectory</a:t>
            </a:r>
            <a:endParaRPr lang="ko-KR" altLang="en-US" dirty="0"/>
          </a:p>
        </p:txBody>
      </p:sp>
    </p:spTree>
    <p:extLst>
      <p:ext uri="{BB962C8B-B14F-4D97-AF65-F5344CB8AC3E}">
        <p14:creationId xmlns:p14="http://schemas.microsoft.com/office/powerpoint/2010/main" val="24803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611560" y="483518"/>
            <a:ext cx="8134958" cy="3960440"/>
          </a:xfrm>
          <a:prstGeom prst="rect">
            <a:avLst/>
          </a:prstGeom>
        </p:spPr>
      </p:pic>
    </p:spTree>
    <p:extLst>
      <p:ext uri="{BB962C8B-B14F-4D97-AF65-F5344CB8AC3E}">
        <p14:creationId xmlns:p14="http://schemas.microsoft.com/office/powerpoint/2010/main" val="85445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99792" y="2283718"/>
            <a:ext cx="3531736" cy="369332"/>
          </a:xfrm>
          <a:prstGeom prst="rect">
            <a:avLst/>
          </a:prstGeom>
        </p:spPr>
        <p:txBody>
          <a:bodyPr wrap="none">
            <a:spAutoFit/>
          </a:bodyPr>
          <a:lstStyle/>
          <a:p>
            <a:r>
              <a:rPr lang="en-US" altLang="ko-KR" dirty="0"/>
              <a:t>Future Object Localization (FOL)</a:t>
            </a:r>
            <a:endParaRPr lang="en-US" altLang="ko-KR" b="0" i="0" dirty="0">
              <a:effectLst/>
              <a:latin typeface="Apple SD Gotfhic Neo"/>
            </a:endParaRPr>
          </a:p>
        </p:txBody>
      </p:sp>
    </p:spTree>
    <p:extLst>
      <p:ext uri="{BB962C8B-B14F-4D97-AF65-F5344CB8AC3E}">
        <p14:creationId xmlns:p14="http://schemas.microsoft.com/office/powerpoint/2010/main" val="108361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57237" y="147637"/>
            <a:ext cx="7629525" cy="4848225"/>
          </a:xfrm>
          <a:prstGeom prst="rect">
            <a:avLst/>
          </a:prstGeom>
        </p:spPr>
      </p:pic>
    </p:spTree>
    <p:extLst>
      <p:ext uri="{BB962C8B-B14F-4D97-AF65-F5344CB8AC3E}">
        <p14:creationId xmlns:p14="http://schemas.microsoft.com/office/powerpoint/2010/main" val="242146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179512" y="411510"/>
            <a:ext cx="2916183" cy="369332"/>
          </a:xfrm>
          <a:prstGeom prst="rect">
            <a:avLst/>
          </a:prstGeom>
        </p:spPr>
        <p:txBody>
          <a:bodyPr wrap="none">
            <a:spAutoFit/>
          </a:bodyPr>
          <a:lstStyle/>
          <a:p>
            <a:r>
              <a:rPr lang="en-US" altLang="ko-KR" dirty="0" smtClean="0"/>
              <a:t> </a:t>
            </a:r>
            <a:r>
              <a:rPr lang="en-US" altLang="ko-KR" dirty="0"/>
              <a:t>Bounding Box Prediction:</a:t>
            </a:r>
            <a:endParaRPr lang="en-US" altLang="ko-KR" b="0" i="0" dirty="0">
              <a:effectLst/>
              <a:latin typeface="Apple SD Gotfhic Neo"/>
            </a:endParaRPr>
          </a:p>
        </p:txBody>
      </p:sp>
      <p:sp>
        <p:nvSpPr>
          <p:cNvPr id="5" name="직사각형 4"/>
          <p:cNvSpPr/>
          <p:nvPr/>
        </p:nvSpPr>
        <p:spPr>
          <a:xfrm>
            <a:off x="1170308" y="988444"/>
            <a:ext cx="2411879" cy="369332"/>
          </a:xfrm>
          <a:prstGeom prst="rect">
            <a:avLst/>
          </a:prstGeom>
        </p:spPr>
        <p:txBody>
          <a:bodyPr wrap="none">
            <a:spAutoFit/>
          </a:bodyPr>
          <a:lstStyle/>
          <a:p>
            <a:r>
              <a:rPr lang="en-US" altLang="ko-KR" dirty="0"/>
              <a:t>object’s bounding </a:t>
            </a:r>
            <a:r>
              <a:rPr lang="en-US" altLang="ko-KR" dirty="0" smtClean="0"/>
              <a:t>box</a:t>
            </a:r>
            <a:endParaRPr lang="ko-KR" altLang="en-US" dirty="0"/>
          </a:p>
        </p:txBody>
      </p:sp>
      <p:pic>
        <p:nvPicPr>
          <p:cNvPr id="6" name="그림 5"/>
          <p:cNvPicPr>
            <a:picLocks noChangeAspect="1"/>
          </p:cNvPicPr>
          <p:nvPr/>
        </p:nvPicPr>
        <p:blipFill>
          <a:blip r:embed="rId3"/>
          <a:stretch>
            <a:fillRect/>
          </a:stretch>
        </p:blipFill>
        <p:spPr>
          <a:xfrm>
            <a:off x="1322512" y="1421754"/>
            <a:ext cx="2808312" cy="448978"/>
          </a:xfrm>
          <a:prstGeom prst="rect">
            <a:avLst/>
          </a:prstGeom>
        </p:spPr>
      </p:pic>
      <p:sp>
        <p:nvSpPr>
          <p:cNvPr id="7" name="직사각형 6"/>
          <p:cNvSpPr/>
          <p:nvPr/>
        </p:nvSpPr>
        <p:spPr>
          <a:xfrm>
            <a:off x="1205691" y="1993651"/>
            <a:ext cx="6291572" cy="369332"/>
          </a:xfrm>
          <a:prstGeom prst="rect">
            <a:avLst/>
          </a:prstGeom>
        </p:spPr>
        <p:txBody>
          <a:bodyPr wrap="square">
            <a:spAutoFit/>
          </a:bodyPr>
          <a:lstStyle/>
          <a:p>
            <a:r>
              <a:rPr lang="en-US" altLang="ko-KR" dirty="0" smtClean="0"/>
              <a:t>object’s future bounding box trajectory for the δ frames  </a:t>
            </a:r>
            <a:endParaRPr lang="ko-KR" altLang="en-US" dirty="0"/>
          </a:p>
        </p:txBody>
      </p:sp>
      <p:pic>
        <p:nvPicPr>
          <p:cNvPr id="8" name="그림 7"/>
          <p:cNvPicPr>
            <a:picLocks noChangeAspect="1"/>
          </p:cNvPicPr>
          <p:nvPr/>
        </p:nvPicPr>
        <p:blipFill>
          <a:blip r:embed="rId4"/>
          <a:stretch>
            <a:fillRect/>
          </a:stretch>
        </p:blipFill>
        <p:spPr>
          <a:xfrm>
            <a:off x="1337352" y="2516893"/>
            <a:ext cx="4143375" cy="466725"/>
          </a:xfrm>
          <a:prstGeom prst="rect">
            <a:avLst/>
          </a:prstGeom>
        </p:spPr>
      </p:pic>
      <p:sp>
        <p:nvSpPr>
          <p:cNvPr id="9" name="직사각형 8"/>
          <p:cNvSpPr/>
          <p:nvPr/>
        </p:nvSpPr>
        <p:spPr>
          <a:xfrm>
            <a:off x="1205691" y="3291830"/>
            <a:ext cx="7267096" cy="369332"/>
          </a:xfrm>
          <a:prstGeom prst="rect">
            <a:avLst/>
          </a:prstGeom>
        </p:spPr>
        <p:txBody>
          <a:bodyPr wrap="square">
            <a:spAutoFit/>
          </a:bodyPr>
          <a:lstStyle/>
          <a:p>
            <a:endParaRPr lang="ko-KR" altLang="en-US" b="1" dirty="0"/>
          </a:p>
        </p:txBody>
      </p:sp>
      <p:pic>
        <p:nvPicPr>
          <p:cNvPr id="10" name="그림 9"/>
          <p:cNvPicPr>
            <a:picLocks noChangeAspect="1"/>
          </p:cNvPicPr>
          <p:nvPr/>
        </p:nvPicPr>
        <p:blipFill>
          <a:blip r:embed="rId5"/>
          <a:stretch>
            <a:fillRect/>
          </a:stretch>
        </p:blipFill>
        <p:spPr>
          <a:xfrm>
            <a:off x="2805182" y="3858766"/>
            <a:ext cx="581025" cy="590550"/>
          </a:xfrm>
          <a:prstGeom prst="rect">
            <a:avLst/>
          </a:prstGeom>
        </p:spPr>
      </p:pic>
      <p:sp>
        <p:nvSpPr>
          <p:cNvPr id="12" name="직사각형 11"/>
          <p:cNvSpPr/>
          <p:nvPr/>
        </p:nvSpPr>
        <p:spPr>
          <a:xfrm>
            <a:off x="1235403" y="3390632"/>
            <a:ext cx="1800493" cy="369332"/>
          </a:xfrm>
          <a:prstGeom prst="rect">
            <a:avLst/>
          </a:prstGeom>
        </p:spPr>
        <p:txBody>
          <a:bodyPr wrap="none">
            <a:spAutoFit/>
          </a:bodyPr>
          <a:lstStyle/>
          <a:p>
            <a:r>
              <a:rPr lang="en-US" altLang="ko-KR" dirty="0"/>
              <a:t>image evidence</a:t>
            </a:r>
            <a:endParaRPr lang="ko-KR" altLang="en-US" dirty="0"/>
          </a:p>
        </p:txBody>
      </p:sp>
    </p:spTree>
    <p:extLst>
      <p:ext uri="{BB962C8B-B14F-4D97-AF65-F5344CB8AC3E}">
        <p14:creationId xmlns:p14="http://schemas.microsoft.com/office/powerpoint/2010/main" val="4290820129"/>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4047</TotalTime>
  <Words>719</Words>
  <Application>Microsoft Office PowerPoint</Application>
  <PresentationFormat>화면 슬라이드 쇼(16:9)</PresentationFormat>
  <Paragraphs>127</Paragraphs>
  <Slides>24</Slides>
  <Notes>21</Notes>
  <HiddenSlides>0</HiddenSlides>
  <MMClips>0</MMClips>
  <ScaleCrop>false</ScaleCrop>
  <HeadingPairs>
    <vt:vector size="6" baseType="variant">
      <vt:variant>
        <vt:lpstr>사용한 글꼴</vt:lpstr>
      </vt:variant>
      <vt:variant>
        <vt:i4>8</vt:i4>
      </vt:variant>
      <vt:variant>
        <vt:lpstr>테마</vt:lpstr>
      </vt:variant>
      <vt:variant>
        <vt:i4>3</vt:i4>
      </vt:variant>
      <vt:variant>
        <vt:lpstr>슬라이드 제목</vt:lpstr>
      </vt:variant>
      <vt:variant>
        <vt:i4>24</vt:i4>
      </vt:variant>
    </vt:vector>
  </HeadingPairs>
  <TitlesOfParts>
    <vt:vector size="35" baseType="lpstr">
      <vt:lpstr>Apple SD Gotfhic Neo</vt:lpstr>
      <vt:lpstr>Arial Unicode MS</vt:lpstr>
      <vt:lpstr>MJXc-TeX-main-B</vt:lpstr>
      <vt:lpstr>MJXc-TeX-main-R</vt:lpstr>
      <vt:lpstr>MJXc-TeX-math-I</vt:lpstr>
      <vt:lpstr>맑은 고딕</vt:lpstr>
      <vt:lpstr>Arial</vt:lpstr>
      <vt:lpstr>Cambria Math</vt:lpstr>
      <vt:lpstr>Cover and End Slide Master</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user</cp:lastModifiedBy>
  <cp:revision>204</cp:revision>
  <dcterms:created xsi:type="dcterms:W3CDTF">2016-12-05T23:26:54Z</dcterms:created>
  <dcterms:modified xsi:type="dcterms:W3CDTF">2021-05-28T09:44:54Z</dcterms:modified>
</cp:coreProperties>
</file>