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6"/>
  </p:notesMasterIdLst>
  <p:sldIdLst>
    <p:sldId id="256" r:id="rId4"/>
    <p:sldId id="304" r:id="rId5"/>
    <p:sldId id="384" r:id="rId6"/>
    <p:sldId id="325" r:id="rId7"/>
    <p:sldId id="356" r:id="rId8"/>
    <p:sldId id="357" r:id="rId9"/>
    <p:sldId id="385" r:id="rId10"/>
    <p:sldId id="386" r:id="rId11"/>
    <p:sldId id="387" r:id="rId12"/>
    <p:sldId id="388" r:id="rId13"/>
    <p:sldId id="389" r:id="rId14"/>
    <p:sldId id="264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75" autoAdjust="0"/>
  </p:normalViewPr>
  <p:slideViewPr>
    <p:cSldViewPr>
      <p:cViewPr varScale="1">
        <p:scale>
          <a:sx n="142" d="100"/>
          <a:sy n="142" d="100"/>
        </p:scale>
        <p:origin x="714" y="10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3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3848" y="2606421"/>
            <a:ext cx="5220072" cy="1080120"/>
          </a:xfrm>
        </p:spPr>
        <p:txBody>
          <a:bodyPr/>
          <a:lstStyle/>
          <a:p>
            <a:pPr lvl="0"/>
            <a:r>
              <a:rPr lang="en-US" altLang="ko-KR" sz="1800" dirty="0"/>
              <a:t>Classification of Time-Series Images Using Deep Convolutional Neural Networks</a:t>
            </a:r>
            <a:endParaRPr lang="en-US" altLang="ko-KR" sz="1800" kern="1100" baseline="-5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03848" y="3637392"/>
            <a:ext cx="5694848" cy="504056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err="1"/>
              <a:t>Nima</a:t>
            </a:r>
            <a:r>
              <a:rPr lang="en-US" altLang="ko-KR" dirty="0"/>
              <a:t> </a:t>
            </a:r>
            <a:r>
              <a:rPr lang="en-US" altLang="ko-KR" dirty="0" err="1"/>
              <a:t>Hatami</a:t>
            </a:r>
            <a:r>
              <a:rPr lang="en-US" altLang="ko-KR" dirty="0"/>
              <a:t>, Yann </a:t>
            </a:r>
            <a:r>
              <a:rPr lang="en-US" altLang="ko-KR" dirty="0" err="1"/>
              <a:t>Gavet</a:t>
            </a:r>
            <a:r>
              <a:rPr lang="en-US" altLang="ko-KR" dirty="0"/>
              <a:t>, Johan </a:t>
            </a:r>
            <a:r>
              <a:rPr lang="en-US" altLang="ko-KR" dirty="0" err="1"/>
              <a:t>Debayle</a:t>
            </a:r>
            <a:endParaRPr lang="en-US" altLang="ko-KR" b="1" baseline="-5000" dirty="0"/>
          </a:p>
        </p:txBody>
      </p:sp>
      <p:grpSp>
        <p:nvGrpSpPr>
          <p:cNvPr id="6" name="Group 5"/>
          <p:cNvGrpSpPr/>
          <p:nvPr/>
        </p:nvGrpSpPr>
        <p:grpSpPr>
          <a:xfrm>
            <a:off x="2930439" y="2701288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D2B02AB-646E-42D8-92ED-3204BEAB8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92501"/>
            <a:ext cx="7171218" cy="415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43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0756F3D-AB5E-48BA-A833-16CA1E63D03C}"/>
              </a:ext>
            </a:extLst>
          </p:cNvPr>
          <p:cNvSpPr/>
          <p:nvPr/>
        </p:nvSpPr>
        <p:spPr>
          <a:xfrm>
            <a:off x="539552" y="1347614"/>
            <a:ext cx="82809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This pipeline offers the following advantages: </a:t>
            </a:r>
          </a:p>
          <a:p>
            <a:endParaRPr lang="en-US" altLang="ko-KR" dirty="0"/>
          </a:p>
          <a:p>
            <a:pPr marL="400050" indent="-400050">
              <a:buAutoNum type="romanLcParenR"/>
            </a:pPr>
            <a:r>
              <a:rPr lang="en-US" altLang="ko-KR" dirty="0"/>
              <a:t>RP enables us to visualize certain aspects of the m-dimensional phase space trajectory through a 2D images</a:t>
            </a:r>
          </a:p>
          <a:p>
            <a:pPr marL="400050" indent="-400050">
              <a:buAutoNum type="romanLcParenR"/>
            </a:pPr>
            <a:endParaRPr lang="en-US" altLang="ko-KR" dirty="0"/>
          </a:p>
          <a:p>
            <a:pPr marL="400050" indent="-400050">
              <a:buAutoNum type="romanLcParenR"/>
            </a:pPr>
            <a:r>
              <a:rPr lang="en-US" altLang="ko-KR" dirty="0"/>
              <a:t>CNN automatically learns different levels of time-series features and classification jointly and in a supervised manner.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10E3D5-5629-431A-BB7B-09FF0443BB7E}"/>
              </a:ext>
            </a:extLst>
          </p:cNvPr>
          <p:cNvSpPr/>
          <p:nvPr/>
        </p:nvSpPr>
        <p:spPr>
          <a:xfrm>
            <a:off x="3347864" y="411510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CONCLUSIONS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437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5E56A8-9212-448A-A0B7-BA74F8655B5E}"/>
              </a:ext>
            </a:extLst>
          </p:cNvPr>
          <p:cNvSpPr/>
          <p:nvPr/>
        </p:nvSpPr>
        <p:spPr>
          <a:xfrm>
            <a:off x="3532292" y="2310140"/>
            <a:ext cx="2079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/>
              <a:t>감사합니다</a:t>
            </a:r>
            <a:r>
              <a:rPr lang="en-US" altLang="ko-KR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6B634B3-F942-4DBD-A223-51266AB53F88}"/>
              </a:ext>
            </a:extLst>
          </p:cNvPr>
          <p:cNvSpPr/>
          <p:nvPr/>
        </p:nvSpPr>
        <p:spPr>
          <a:xfrm>
            <a:off x="251520" y="699542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Convolutional Neural Networks (CNN) has achieved a great success in image recognition task by automatically learning a hierarchical feature representation from raw data.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0A69EE-404B-4571-BC26-2DA4FEEF23C1}"/>
              </a:ext>
            </a:extLst>
          </p:cNvPr>
          <p:cNvSpPr/>
          <p:nvPr/>
        </p:nvSpPr>
        <p:spPr>
          <a:xfrm>
            <a:off x="230061" y="2211710"/>
            <a:ext cx="87641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While the majority of Time-Series Classification (TSC) literature is focused on 1D signals, this paper uses Recurrence Plots (RP) to transform time-series into 2D texture images and then take advantage of the deep CNN classifier.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8346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D28D477-6194-4B64-B41F-EE636BABF4F6}"/>
              </a:ext>
            </a:extLst>
          </p:cNvPr>
          <p:cNvSpPr/>
          <p:nvPr/>
        </p:nvSpPr>
        <p:spPr>
          <a:xfrm>
            <a:off x="3419872" y="267494"/>
            <a:ext cx="2182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AppleSDGothicNeo-Bold"/>
              </a:rPr>
              <a:t>RP(Recurrence Plots)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8D85162-F16C-48BE-931E-650778380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25" y="987574"/>
            <a:ext cx="7441750" cy="298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D28D477-6194-4B64-B41F-EE636BABF4F6}"/>
              </a:ext>
            </a:extLst>
          </p:cNvPr>
          <p:cNvSpPr/>
          <p:nvPr/>
        </p:nvSpPr>
        <p:spPr>
          <a:xfrm>
            <a:off x="3419872" y="267494"/>
            <a:ext cx="2182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AppleSDGothicNeo-Bold"/>
              </a:rPr>
              <a:t>RP(Recurrence Plots)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10C78D-FC5E-4FEF-9C37-866FD6056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059582"/>
            <a:ext cx="6519712" cy="16872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4206A2-06B4-4A03-A683-588ECA2CE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291830"/>
            <a:ext cx="8244408" cy="96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1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F52109-58DF-40BD-A7A2-9350494706AC}"/>
              </a:ext>
            </a:extLst>
          </p:cNvPr>
          <p:cNvSpPr/>
          <p:nvPr/>
        </p:nvSpPr>
        <p:spPr>
          <a:xfrm>
            <a:off x="212187" y="1869984"/>
            <a:ext cx="8064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RP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알고리즘을 이용하여 시계열 데이터를 이미지로 변환하는 과정은 두 단계</a:t>
            </a:r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6C7FF8-1708-4D46-B46B-6017E49F0FE6}"/>
              </a:ext>
            </a:extLst>
          </p:cNvPr>
          <p:cNvSpPr/>
          <p:nvPr/>
        </p:nvSpPr>
        <p:spPr>
          <a:xfrm>
            <a:off x="222848" y="2697183"/>
            <a:ext cx="64807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Step1. 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시계열 데이터의 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차원 공간 궤적 구성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06E4D2-36DC-450F-B47F-0803DEF553E9}"/>
              </a:ext>
            </a:extLst>
          </p:cNvPr>
          <p:cNvSpPr/>
          <p:nvPr/>
        </p:nvSpPr>
        <p:spPr>
          <a:xfrm>
            <a:off x="212187" y="343584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Step2. m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차원 공간 궤적을 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RP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행렬로 표현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09EA30-815B-4A8F-B3C1-8D2D84847DDF}"/>
              </a:ext>
            </a:extLst>
          </p:cNvPr>
          <p:cNvSpPr/>
          <p:nvPr/>
        </p:nvSpPr>
        <p:spPr>
          <a:xfrm>
            <a:off x="212187" y="619983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RP provides a way to visualize the periodic nature of a trajectory through a phase space and enables us to investigate certain aspects of the m-dimensional phase space trajectory through a 2D representation.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5921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550A97E-CC4D-4722-8B56-C4BAB245A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041" y="915566"/>
            <a:ext cx="6228184" cy="232958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64230F7-B0B2-4511-B4FB-87A2124B6513}"/>
              </a:ext>
            </a:extLst>
          </p:cNvPr>
          <p:cNvSpPr/>
          <p:nvPr/>
        </p:nvSpPr>
        <p:spPr>
          <a:xfrm>
            <a:off x="467544" y="33950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Step 1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6561C58-E3C3-4016-A3CC-0E4A3D511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867894"/>
            <a:ext cx="4056683" cy="25192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3BE89FD-9793-4FA0-93ED-C457DEEE065B}"/>
              </a:ext>
            </a:extLst>
          </p:cNvPr>
          <p:cNvSpPr/>
          <p:nvPr/>
        </p:nvSpPr>
        <p:spPr>
          <a:xfrm>
            <a:off x="7740352" y="483518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M =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361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64230F7-B0B2-4511-B4FB-87A2124B6513}"/>
              </a:ext>
            </a:extLst>
          </p:cNvPr>
          <p:cNvSpPr/>
          <p:nvPr/>
        </p:nvSpPr>
        <p:spPr>
          <a:xfrm>
            <a:off x="467544" y="33950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Step 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24AC1E-9F97-4B82-B0AE-F2776CF96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987574"/>
            <a:ext cx="6425903" cy="274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8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1E01E0A-3B20-45D0-A600-EDCC08691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43552"/>
            <a:ext cx="6150532" cy="73908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0DF228-4859-4C23-94EA-A34990CA03D0}"/>
              </a:ext>
            </a:extLst>
          </p:cNvPr>
          <p:cNvSpPr/>
          <p:nvPr/>
        </p:nvSpPr>
        <p:spPr>
          <a:xfrm>
            <a:off x="107504" y="1779662"/>
            <a:ext cx="43497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θ(x) : 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단위 계단 함수 </a:t>
            </a:r>
            <a:r>
              <a:rPr lang="en-US" altLang="ko-KR" sz="1200" dirty="0"/>
              <a:t>Heaviside function. 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20012A-64A0-40AE-8148-8F120E32A8C7}"/>
              </a:ext>
            </a:extLst>
          </p:cNvPr>
          <p:cNvSpPr/>
          <p:nvPr/>
        </p:nvSpPr>
        <p:spPr>
          <a:xfrm>
            <a:off x="0" y="4109021"/>
            <a:ext cx="88204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+mj-lt"/>
              </a:rPr>
              <a:t>쉽게 말해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, R(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i,j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+mj-lt"/>
              </a:rPr>
              <a:t>는 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S(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+mj-lt"/>
              </a:rPr>
              <a:t> 와 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S(j)</a:t>
            </a:r>
            <a:r>
              <a:rPr lang="ko-KR" altLang="en-US" sz="1600" dirty="0">
                <a:solidFill>
                  <a:srgbClr val="000000"/>
                </a:solidFill>
                <a:latin typeface="+mj-lt"/>
              </a:rPr>
              <a:t>의 거리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+mj-lt"/>
              </a:rPr>
              <a:t>다만 거리에 약간의 최소기준치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(e)</a:t>
            </a:r>
            <a:r>
              <a:rPr lang="ko-KR" altLang="en-US" sz="1600" dirty="0">
                <a:solidFill>
                  <a:srgbClr val="000000"/>
                </a:solidFill>
                <a:latin typeface="+mj-lt"/>
              </a:rPr>
              <a:t>와 </a:t>
            </a:r>
            <a:r>
              <a:rPr lang="ko-KR" altLang="en-US" sz="1600" dirty="0">
                <a:solidFill>
                  <a:srgbClr val="222222"/>
                </a:solidFill>
                <a:latin typeface="+mj-lt"/>
              </a:rPr>
              <a:t>반올림을 취했을 뿐</a:t>
            </a:r>
            <a:endParaRPr lang="ko-KR" altLang="en-US" sz="1600" dirty="0">
              <a:latin typeface="+mj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FF304C0-2399-4D69-9D9D-F91876462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26" y="2104819"/>
            <a:ext cx="6722289" cy="9820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EE2484A-EF6B-4036-A5EB-A2CE9EB07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296" y="1971101"/>
            <a:ext cx="1529333" cy="124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77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6642796-ABE6-4DB0-B970-FD03FA5F9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03598"/>
            <a:ext cx="7438284" cy="242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5615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3604</TotalTime>
  <Words>222</Words>
  <Application>Microsoft Office PowerPoint</Application>
  <PresentationFormat>화면 슬라이드 쇼(16:9)</PresentationFormat>
  <Paragraphs>23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AppleSDGothicNeo-Bold</vt:lpstr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moonnyeon@kumoh.ac.kr</cp:lastModifiedBy>
  <cp:revision>176</cp:revision>
  <dcterms:created xsi:type="dcterms:W3CDTF">2016-12-05T23:26:54Z</dcterms:created>
  <dcterms:modified xsi:type="dcterms:W3CDTF">2021-02-24T03:44:59Z</dcterms:modified>
</cp:coreProperties>
</file>