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2"/>
  </p:notesMasterIdLst>
  <p:sldIdLst>
    <p:sldId id="256" r:id="rId2"/>
    <p:sldId id="257" r:id="rId3"/>
    <p:sldId id="399" r:id="rId4"/>
    <p:sldId id="394" r:id="rId5"/>
    <p:sldId id="398" r:id="rId6"/>
    <p:sldId id="400" r:id="rId7"/>
    <p:sldId id="401" r:id="rId8"/>
    <p:sldId id="402" r:id="rId9"/>
    <p:sldId id="403" r:id="rId10"/>
    <p:sldId id="404" r:id="rId11"/>
    <p:sldId id="405" r:id="rId12"/>
    <p:sldId id="439" r:id="rId13"/>
    <p:sldId id="406" r:id="rId14"/>
    <p:sldId id="407" r:id="rId15"/>
    <p:sldId id="408" r:id="rId16"/>
    <p:sldId id="409" r:id="rId17"/>
    <p:sldId id="436" r:id="rId18"/>
    <p:sldId id="437" r:id="rId19"/>
    <p:sldId id="438" r:id="rId20"/>
    <p:sldId id="410" r:id="rId21"/>
    <p:sldId id="411" r:id="rId22"/>
    <p:sldId id="412" r:id="rId23"/>
    <p:sldId id="413" r:id="rId24"/>
    <p:sldId id="414" r:id="rId25"/>
    <p:sldId id="446" r:id="rId26"/>
    <p:sldId id="416" r:id="rId27"/>
    <p:sldId id="417" r:id="rId28"/>
    <p:sldId id="418" r:id="rId29"/>
    <p:sldId id="419" r:id="rId30"/>
    <p:sldId id="440" r:id="rId31"/>
    <p:sldId id="420" r:id="rId32"/>
    <p:sldId id="421" r:id="rId33"/>
    <p:sldId id="422" r:id="rId34"/>
    <p:sldId id="423" r:id="rId35"/>
    <p:sldId id="441" r:id="rId36"/>
    <p:sldId id="442" r:id="rId37"/>
    <p:sldId id="424" r:id="rId38"/>
    <p:sldId id="426" r:id="rId39"/>
    <p:sldId id="427" r:id="rId40"/>
    <p:sldId id="429" r:id="rId41"/>
    <p:sldId id="428" r:id="rId42"/>
    <p:sldId id="445" r:id="rId43"/>
    <p:sldId id="430" r:id="rId44"/>
    <p:sldId id="431" r:id="rId45"/>
    <p:sldId id="443" r:id="rId46"/>
    <p:sldId id="432" r:id="rId47"/>
    <p:sldId id="433" r:id="rId48"/>
    <p:sldId id="444" r:id="rId49"/>
    <p:sldId id="434" r:id="rId50"/>
    <p:sldId id="435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C1C1C"/>
    <a:srgbClr val="5F5F5F"/>
    <a:srgbClr val="C0C0C0"/>
    <a:srgbClr val="808080"/>
    <a:srgbClr val="969696"/>
    <a:srgbClr val="FFFFFF"/>
    <a:srgbClr val="C5CFD7"/>
    <a:srgbClr val="F6F8E4"/>
    <a:srgbClr val="525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0034" autoAdjust="0"/>
  </p:normalViewPr>
  <p:slideViewPr>
    <p:cSldViewPr snapToGrid="0">
      <p:cViewPr varScale="1">
        <p:scale>
          <a:sx n="68" d="100"/>
          <a:sy n="68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44BB-51C1-4F04-84F2-D962282C1244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F78-140C-4D34-9C1B-CA7E7783E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69538" y="1896815"/>
            <a:ext cx="6908920" cy="1431807"/>
          </a:xfrm>
        </p:spPr>
        <p:txBody>
          <a:bodyPr anchor="ctr" anchorCtr="0">
            <a:normAutofit/>
          </a:bodyPr>
          <a:lstStyle>
            <a:lvl1pPr algn="l">
              <a:lnSpc>
                <a:spcPct val="120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906983" y="4235316"/>
            <a:ext cx="4005220" cy="135732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572148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02922A9B-43B8-44D5-A125-B0F6516C03A1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69996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58148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CBE138AF-8397-44D9-AC1C-C7F724DD0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213" y="1798571"/>
            <a:ext cx="7315200" cy="16117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816295" y="4154361"/>
            <a:ext cx="4157666" cy="1519232"/>
          </a:xfrm>
          <a:prstGeom prst="rect">
            <a:avLst/>
          </a:prstGeom>
          <a:noFill/>
          <a:ln w="635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657384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defRPr>
            </a:lvl2pPr>
            <a:lvl3pPr marL="513000" indent="-108000">
              <a:defRPr>
                <a:solidFill>
                  <a:srgbClr val="4D4D4D"/>
                </a:solidFill>
                <a:latin typeface="+mn-lt"/>
                <a:ea typeface="+mn-ea"/>
              </a:defRPr>
            </a:lvl3pPr>
            <a:lvl4pPr marL="729000" indent="-108000">
              <a:defRPr>
                <a:latin typeface="+mn-lt"/>
                <a:ea typeface="+mn-ea"/>
              </a:defRPr>
            </a:lvl4pPr>
            <a:lvl5pPr marL="999000" indent="-135000">
              <a:defRPr>
                <a:latin typeface="+mn-lt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300735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179719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176671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525229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44051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053576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66157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229600" cy="587559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3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8301039" y="639201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574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99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301038" y="639299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457200" y="87094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445863" y="862013"/>
            <a:ext cx="4716000" cy="83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6375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8229600" cy="5110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60977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2922A9B-43B8-44D5-A125-B0F6516C03A1}" type="datetimeFigureOut">
              <a:rPr lang="ko-KR" altLang="en-US" smtClean="0"/>
              <a:pPr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dissolve/>
  </p:transition>
  <p:txStyles>
    <p:titleStyle>
      <a:lvl1pPr algn="l" rtl="0" eaLnBrk="1" latinLnBrk="1" hangingPunct="1">
        <a:spcBef>
          <a:spcPct val="0"/>
        </a:spcBef>
        <a:buNone/>
        <a:defRPr kumimoji="0" sz="32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Tahoma" pitchFamily="34" charset="0"/>
        </a:defRPr>
      </a:lvl1pPr>
    </p:titleStyle>
    <p:bodyStyle>
      <a:lvl1pPr marL="205740" indent="-205740" algn="l" rtl="0" eaLnBrk="1" latinLnBrk="1" hangingPunct="1">
        <a:lnSpc>
          <a:spcPct val="120000"/>
        </a:lnSpc>
        <a:spcBef>
          <a:spcPts val="450"/>
        </a:spcBef>
        <a:buClr>
          <a:schemeClr val="tx1"/>
        </a:buClr>
        <a:buSzPct val="76000"/>
        <a:buFont typeface="Wingdings" pitchFamily="2" charset="2"/>
        <a:buChar char="l"/>
        <a:defRPr kumimoji="0"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1pPr>
      <a:lvl2pPr marL="404813" indent="-204788" algn="l" rtl="0" eaLnBrk="1" latinLnBrk="1" hangingPunct="1">
        <a:lnSpc>
          <a:spcPct val="120000"/>
        </a:lnSpc>
        <a:spcBef>
          <a:spcPts val="450"/>
        </a:spcBef>
        <a:buClr>
          <a:schemeClr val="accent5">
            <a:lumMod val="75000"/>
          </a:schemeClr>
        </a:buClr>
        <a:buSzPct val="85000"/>
        <a:buFont typeface="Wingdings" pitchFamily="2" charset="2"/>
        <a:buChar char=""/>
        <a:defRPr kumimoji="0" sz="2000" kern="1200" baseline="0">
          <a:solidFill>
            <a:schemeClr val="bg2">
              <a:lumMod val="25000"/>
            </a:schemeClr>
          </a:solidFill>
          <a:latin typeface="Tahoma" panose="020B0604030504040204" pitchFamily="34" charset="0"/>
          <a:ea typeface="+mn-ea"/>
          <a:cs typeface="Tahoma" pitchFamily="34" charset="0"/>
        </a:defRPr>
      </a:lvl2pPr>
      <a:lvl3pPr marL="606029" indent="-160735" algn="l" rtl="0" eaLnBrk="1" latinLnBrk="1" hangingPunct="1">
        <a:lnSpc>
          <a:spcPct val="120000"/>
        </a:lnSpc>
        <a:spcBef>
          <a:spcPts val="375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3pPr>
      <a:lvl4pPr marL="822960" indent="-171450" algn="l" rtl="0" eaLnBrk="1" latinLnBrk="1" hangingPunct="1">
        <a:lnSpc>
          <a:spcPct val="110000"/>
        </a:lnSpc>
        <a:spcBef>
          <a:spcPts val="375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§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4pPr>
      <a:lvl5pPr marL="1028700" indent="-171450" algn="l" rtl="0" eaLnBrk="1" latinLnBrk="1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5pPr>
      <a:lvl6pPr marL="1234440" indent="-137160" algn="l" rtl="0" eaLnBrk="1" latinLnBrk="1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1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1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Mastering</a:t>
            </a:r>
            <a:r>
              <a:rPr lang="ko-KR" altLang="en-US" dirty="0"/>
              <a:t> </a:t>
            </a:r>
            <a:r>
              <a:rPr lang="en-US" altLang="ko-KR" dirty="0"/>
              <a:t>JavaFX</a:t>
            </a:r>
            <a:r>
              <a:rPr lang="ko-KR" altLang="en-US" dirty="0"/>
              <a:t> </a:t>
            </a:r>
            <a:r>
              <a:rPr lang="en-US" altLang="ko-KR" dirty="0"/>
              <a:t>10 : Chapter 1</a:t>
            </a:r>
            <a:br>
              <a:rPr lang="en-US" altLang="ko-KR" dirty="0"/>
            </a:br>
            <a:r>
              <a:rPr lang="en-US" altLang="ko-KR" dirty="0"/>
              <a:t>Stage, Scenes, and Layout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김문년</a:t>
            </a:r>
            <a:endParaRPr lang="en-US" altLang="ko-KR" dirty="0"/>
          </a:p>
          <a:p>
            <a:r>
              <a:rPr lang="ko-KR" altLang="en-US" dirty="0"/>
              <a:t>금오공과대학교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class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0DECF-D47B-494E-80FC-EFCFBEEA9857}"/>
              </a:ext>
            </a:extLst>
          </p:cNvPr>
          <p:cNvSpPr/>
          <p:nvPr/>
        </p:nvSpPr>
        <p:spPr>
          <a:xfrm>
            <a:off x="457199" y="1452044"/>
            <a:ext cx="77332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JavaFX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API를</a:t>
            </a:r>
            <a:r>
              <a:rPr lang="ko-KR" altLang="en-US" sz="2000" dirty="0"/>
              <a:t> 사용하는 가장 일반적인 방법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err="1"/>
              <a:t>javafx.application.Application</a:t>
            </a:r>
            <a:r>
              <a:rPr lang="ko-KR" altLang="en-US" sz="2000" dirty="0"/>
              <a:t> 클래스에서 애플리케이션을 서브 클래스화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3</a:t>
            </a:r>
            <a:r>
              <a:rPr lang="ko-KR" altLang="en-US" sz="2000" dirty="0"/>
              <a:t>가지의 오버 라이딩 가능한 메서드가 있다</a:t>
            </a:r>
          </a:p>
        </p:txBody>
      </p:sp>
    </p:spTree>
    <p:extLst>
      <p:ext uri="{BB962C8B-B14F-4D97-AF65-F5344CB8AC3E}">
        <p14:creationId xmlns:p14="http://schemas.microsoft.com/office/powerpoint/2010/main" val="663384065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class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C60ECA-F0E4-4BE9-A75A-F17E9E8A8379}"/>
              </a:ext>
            </a:extLst>
          </p:cNvPr>
          <p:cNvSpPr/>
          <p:nvPr/>
        </p:nvSpPr>
        <p:spPr>
          <a:xfrm>
            <a:off x="457199" y="1248065"/>
            <a:ext cx="79944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(): 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이 방법을 재정의하면 창을 만들기 전에 코드를 실행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일반적으로 이 방법은 리소스로드</a:t>
            </a:r>
            <a:r>
              <a:rPr lang="en-US" altLang="ko-KR" sz="2000" dirty="0"/>
              <a:t>, </a:t>
            </a:r>
            <a:r>
              <a:rPr lang="ko-KR" altLang="en-US" sz="2000" dirty="0"/>
              <a:t>명령 줄 매개 변수 처리 및 환경 확인에 사용됩니다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277BEA-37EA-4602-9735-D81BD4C56606}"/>
              </a:ext>
            </a:extLst>
          </p:cNvPr>
          <p:cNvSpPr/>
          <p:nvPr/>
        </p:nvSpPr>
        <p:spPr>
          <a:xfrm>
            <a:off x="457198" y="3855610"/>
            <a:ext cx="79944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abstract void start(Stage stage): </a:t>
            </a:r>
          </a:p>
          <a:p>
            <a:endParaRPr lang="ko-KR" altLang="en-US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메인 </a:t>
            </a:r>
            <a:r>
              <a:rPr lang="ko-KR" altLang="en-US" sz="2000" dirty="0" err="1"/>
              <a:t>진입점이며</a:t>
            </a:r>
            <a:r>
              <a:rPr lang="ko-KR" altLang="en-US" sz="2000" dirty="0"/>
              <a:t> 추상적이고 재정의 되어야하는 유일한 메서드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응용프로그램의 첫 번째 창은 이미 준비되었으며 매개 변수로 전달됨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8214632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class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FA3E6-AEB3-4A53-8E6A-1E880AFAFC6E}"/>
              </a:ext>
            </a:extLst>
          </p:cNvPr>
          <p:cNvSpPr/>
          <p:nvPr/>
        </p:nvSpPr>
        <p:spPr>
          <a:xfrm>
            <a:off x="352695" y="1551519"/>
            <a:ext cx="7328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public void stop(): </a:t>
            </a:r>
          </a:p>
          <a:p>
            <a:endParaRPr lang="ko-KR" altLang="en-US" sz="2000" dirty="0"/>
          </a:p>
          <a:p>
            <a:r>
              <a:rPr lang="ko-KR" altLang="en-US" sz="2000" dirty="0"/>
              <a:t>응용 프로그램이 종료되기 전에 호출 되는 마지막 사용자 코드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외부 리소스를 비우거나 로그를 업데이트하거나 응용 프로그램 상태를 저장할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154969186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class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F75AD-B518-40EF-9125-B2C3386C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1105"/>
            <a:ext cx="7511143" cy="53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02216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class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5BE3CC-7187-41F4-B1FE-BA102AD0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93" y="1316473"/>
            <a:ext cx="5077642" cy="42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8999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 the </a:t>
            </a:r>
            <a:r>
              <a:rPr lang="en-US" altLang="ko-KR" dirty="0" err="1"/>
              <a:t>Application.launch</a:t>
            </a:r>
            <a:r>
              <a:rPr lang="en-US" altLang="ko-KR" dirty="0"/>
              <a:t>() method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649E69-ACD9-44B3-9C6F-FFCEC807AB10}"/>
              </a:ext>
            </a:extLst>
          </p:cNvPr>
          <p:cNvSpPr/>
          <p:nvPr/>
        </p:nvSpPr>
        <p:spPr>
          <a:xfrm>
            <a:off x="326571" y="1425918"/>
            <a:ext cx="7798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JavaFX</a:t>
            </a:r>
            <a:r>
              <a:rPr lang="ko-KR" altLang="en-US" sz="2000" dirty="0"/>
              <a:t>가 시작되는 순간을 제어 해야 하는 경우</a:t>
            </a:r>
            <a:endParaRPr lang="en-US" altLang="ko-KR" sz="2000" dirty="0"/>
          </a:p>
          <a:p>
            <a:r>
              <a:rPr lang="en-US" altLang="ko-KR" sz="2000" dirty="0" err="1"/>
              <a:t>Application.launch</a:t>
            </a:r>
            <a:r>
              <a:rPr lang="en-US" altLang="ko-KR" sz="2000" dirty="0"/>
              <a:t> () </a:t>
            </a:r>
            <a:r>
              <a:rPr lang="ko-KR" altLang="en-US" sz="2000" dirty="0"/>
              <a:t>메소드를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F0E501-0352-42B1-8084-726EC15D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2555849"/>
            <a:ext cx="6505303" cy="17463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B4A0A16-E9E5-456A-A5A3-E821F4876927}"/>
              </a:ext>
            </a:extLst>
          </p:cNvPr>
          <p:cNvSpPr/>
          <p:nvPr/>
        </p:nvSpPr>
        <p:spPr>
          <a:xfrm>
            <a:off x="326572" y="5062750"/>
            <a:ext cx="77985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Here, </a:t>
            </a:r>
            <a:r>
              <a:rPr lang="en-US" altLang="ko-KR" sz="2000" dirty="0" err="1"/>
              <a:t>MyApplication</a:t>
            </a:r>
            <a:r>
              <a:rPr lang="en-US" altLang="ko-KR" sz="2000" dirty="0"/>
              <a:t> should extend </a:t>
            </a:r>
            <a:r>
              <a:rPr lang="en-US" altLang="ko-KR" sz="2000" dirty="0" err="1"/>
              <a:t>javafx.application.Application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277068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Managing command-line parameters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66C6B2-C31E-48C7-BFF7-632F138A3DA6}"/>
              </a:ext>
            </a:extLst>
          </p:cNvPr>
          <p:cNvSpPr/>
          <p:nvPr/>
        </p:nvSpPr>
        <p:spPr>
          <a:xfrm>
            <a:off x="287383" y="1579993"/>
            <a:ext cx="84701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main(String[] </a:t>
            </a:r>
            <a:r>
              <a:rPr lang="en-US" altLang="ko-KR" sz="2000" dirty="0" err="1">
                <a:solidFill>
                  <a:srgbClr val="000000"/>
                </a:solidFill>
              </a:rPr>
              <a:t>args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r>
              <a:rPr lang="ko-KR" altLang="en-US" sz="2000" dirty="0">
                <a:solidFill>
                  <a:srgbClr val="000000"/>
                </a:solidFill>
              </a:rPr>
              <a:t>의 모든 파라미터를 수신하는 일반 </a:t>
            </a:r>
            <a:r>
              <a:rPr lang="en-US" altLang="ko-KR" sz="2000" dirty="0">
                <a:solidFill>
                  <a:srgbClr val="000000"/>
                </a:solidFill>
              </a:rPr>
              <a:t>Java </a:t>
            </a:r>
            <a:r>
              <a:rPr lang="ko-KR" altLang="en-US" sz="2000" dirty="0">
                <a:solidFill>
                  <a:srgbClr val="000000"/>
                </a:solidFill>
              </a:rPr>
              <a:t>프로그램과 달리</a:t>
            </a:r>
            <a:br>
              <a:rPr lang="ko-KR" altLang="en-US" sz="2000" dirty="0"/>
            </a:br>
            <a:endParaRPr lang="en-US" altLang="ko-KR" sz="2000" dirty="0"/>
          </a:p>
          <a:p>
            <a:r>
              <a:rPr lang="en-US" altLang="ko-KR" sz="2000" dirty="0">
                <a:solidFill>
                  <a:srgbClr val="000000"/>
                </a:solidFill>
              </a:rPr>
              <a:t>JavaFX</a:t>
            </a:r>
            <a:r>
              <a:rPr lang="ko-KR" altLang="en-US" sz="2000" dirty="0">
                <a:solidFill>
                  <a:srgbClr val="000000"/>
                </a:solidFill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</a:rPr>
              <a:t>API</a:t>
            </a:r>
            <a:r>
              <a:rPr lang="ko-KR" altLang="en-US" sz="2000" dirty="0">
                <a:solidFill>
                  <a:srgbClr val="000000"/>
                </a:solidFill>
              </a:rPr>
              <a:t>를 추가로 제공하여 다음과 같은 기능을 제공</a:t>
            </a:r>
            <a:br>
              <a:rPr lang="ko-KR" altLang="en-US" sz="2000" dirty="0"/>
            </a:br>
            <a:endParaRPr lang="en-US" altLang="ko-KR" sz="2000" dirty="0"/>
          </a:p>
          <a:p>
            <a:r>
              <a:rPr lang="en-US" altLang="ko-KR" sz="2000" dirty="0" err="1">
                <a:solidFill>
                  <a:srgbClr val="000000"/>
                </a:solidFill>
              </a:rPr>
              <a:t>Application.getParameters</a:t>
            </a:r>
            <a:r>
              <a:rPr lang="en-US" altLang="ko-KR" sz="2000" dirty="0">
                <a:solidFill>
                  <a:srgbClr val="000000"/>
                </a:solidFill>
              </a:rPr>
              <a:t>().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7870323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Managing command-line parameters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02B9B3-7E46-41D6-BAAE-2BCA974ACC3B}"/>
              </a:ext>
            </a:extLst>
          </p:cNvPr>
          <p:cNvSpPr/>
          <p:nvPr/>
        </p:nvSpPr>
        <p:spPr>
          <a:xfrm>
            <a:off x="457199" y="2081340"/>
            <a:ext cx="3872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1. raw format: without any changes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06D7FE-C6BE-4FB2-8D47-907FD53CEBBA}"/>
              </a:ext>
            </a:extLst>
          </p:cNvPr>
          <p:cNvSpPr/>
          <p:nvPr/>
        </p:nvSpPr>
        <p:spPr>
          <a:xfrm>
            <a:off x="457199" y="3272863"/>
            <a:ext cx="7720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2. parsed named pairs: only parameters which were formatted as Java options: -- name=value. They will be automatically built into a name-value map. 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832036-9D48-41C8-AF28-5D54E8FCF3BE}"/>
              </a:ext>
            </a:extLst>
          </p:cNvPr>
          <p:cNvSpPr/>
          <p:nvPr/>
        </p:nvSpPr>
        <p:spPr>
          <a:xfrm>
            <a:off x="457199" y="4926051"/>
            <a:ext cx="7171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3. unnamed: parameters which didn't fit into the previous category. 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9FDE3C-FAAC-4E55-84AA-914B111D32E1}"/>
              </a:ext>
            </a:extLst>
          </p:cNvPr>
          <p:cNvSpPr/>
          <p:nvPr/>
        </p:nvSpPr>
        <p:spPr>
          <a:xfrm>
            <a:off x="457199" y="1074483"/>
            <a:ext cx="419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Noto Sans"/>
              </a:rPr>
              <a:t>Application.getParameters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사용방법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8090337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Managing command-line parameters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8374BE-1FC6-4A73-86AD-A6354827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61" y="1136016"/>
            <a:ext cx="7955990" cy="458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8546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Managing command-line parameters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AD45A7-5B40-4C1E-A49A-1FBFD53DBFFF}"/>
              </a:ext>
            </a:extLst>
          </p:cNvPr>
          <p:cNvSpPr/>
          <p:nvPr/>
        </p:nvSpPr>
        <p:spPr>
          <a:xfrm>
            <a:off x="261256" y="1185595"/>
            <a:ext cx="69625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Example) </a:t>
            </a:r>
            <a:r>
              <a:rPr lang="ko-KR" altLang="en-US" sz="2000" dirty="0"/>
              <a:t>위의 코드 실행 방법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javac</a:t>
            </a:r>
            <a:r>
              <a:rPr lang="en-US" altLang="ko-KR" sz="2000" dirty="0"/>
              <a:t> FXParams.java </a:t>
            </a:r>
          </a:p>
          <a:p>
            <a:r>
              <a:rPr lang="en-US" altLang="ko-KR" sz="2000" dirty="0"/>
              <a:t>java </a:t>
            </a:r>
            <a:r>
              <a:rPr lang="en-US" altLang="ko-KR" sz="2000" dirty="0" err="1"/>
              <a:t>FXParams</a:t>
            </a:r>
            <a:r>
              <a:rPr lang="en-US" altLang="ko-KR" sz="2000" dirty="0"/>
              <a:t> --param1=value1 uparam2 --param3=value3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CED7A-85C7-4D2E-AB80-C0EFD00577B5}"/>
              </a:ext>
            </a:extLst>
          </p:cNvPr>
          <p:cNvSpPr/>
          <p:nvPr/>
        </p:nvSpPr>
        <p:spPr>
          <a:xfrm>
            <a:off x="261256" y="2902416"/>
            <a:ext cx="59305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출력 결과</a:t>
            </a:r>
            <a:endParaRPr lang="en-US" altLang="ko-KR" sz="2000" dirty="0"/>
          </a:p>
          <a:p>
            <a:endParaRPr lang="pt-BR" altLang="ko-KR" sz="2000" dirty="0"/>
          </a:p>
          <a:p>
            <a:r>
              <a:rPr lang="pt-BR" altLang="ko-KR" sz="2000" dirty="0"/>
              <a:t>== Raw ==</a:t>
            </a:r>
          </a:p>
          <a:p>
            <a:r>
              <a:rPr lang="pt-BR" altLang="ko-KR" sz="2000" dirty="0"/>
              <a:t> --param1=value1</a:t>
            </a:r>
          </a:p>
          <a:p>
            <a:r>
              <a:rPr lang="pt-BR" altLang="ko-KR" sz="2000" dirty="0"/>
              <a:t> uparam</a:t>
            </a:r>
          </a:p>
          <a:p>
            <a:r>
              <a:rPr lang="pt-BR" altLang="ko-KR" sz="2000" dirty="0"/>
              <a:t> --param3=value 3 </a:t>
            </a:r>
          </a:p>
          <a:p>
            <a:r>
              <a:rPr lang="pt-BR" altLang="ko-KR" sz="2000" dirty="0"/>
              <a:t>== Unnamed == </a:t>
            </a:r>
          </a:p>
          <a:p>
            <a:r>
              <a:rPr lang="pt-BR" altLang="ko-KR" sz="2000" dirty="0"/>
              <a:t>Uparam </a:t>
            </a:r>
          </a:p>
          <a:p>
            <a:r>
              <a:rPr lang="pt-BR" altLang="ko-KR" sz="2000" dirty="0"/>
              <a:t>== Named == </a:t>
            </a:r>
          </a:p>
          <a:p>
            <a:r>
              <a:rPr lang="pt-BR" altLang="ko-KR" sz="2000" dirty="0"/>
              <a:t>param3=value 3 </a:t>
            </a:r>
          </a:p>
          <a:p>
            <a:r>
              <a:rPr lang="pt-BR" altLang="ko-KR" sz="2000" dirty="0"/>
              <a:t>param1=value1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67408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Stages, Scenes, and Layout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Stage – a JavaFX term for the window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Scene and </a:t>
            </a:r>
            <a:r>
              <a:rPr lang="en-US" altLang="ko-KR" dirty="0" err="1"/>
              <a:t>SceneGraph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Organizing the Scene content with Layout Managers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Closing the JavaFX application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2FCA9F-1AB4-4AC7-A97C-5CA06F29EC04}"/>
              </a:ext>
            </a:extLst>
          </p:cNvPr>
          <p:cNvSpPr/>
          <p:nvPr/>
        </p:nvSpPr>
        <p:spPr>
          <a:xfrm>
            <a:off x="251693" y="1788567"/>
            <a:ext cx="7794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일반적으로 </a:t>
            </a:r>
            <a:r>
              <a:rPr lang="ko-KR" altLang="en-US" sz="2000" dirty="0" err="1"/>
              <a:t>JavaFX</a:t>
            </a:r>
            <a:r>
              <a:rPr lang="ko-KR" altLang="en-US" sz="2000" dirty="0"/>
              <a:t> 응용 프로그램은 모든 창 (스테이지)이 닫히면 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C85F83-FC1F-4EBE-8392-70489022F393}"/>
              </a:ext>
            </a:extLst>
          </p:cNvPr>
          <p:cNvSpPr/>
          <p:nvPr/>
        </p:nvSpPr>
        <p:spPr>
          <a:xfrm>
            <a:off x="251693" y="3130306"/>
            <a:ext cx="7992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/>
          </a:p>
          <a:p>
            <a:r>
              <a:rPr lang="ko-KR" altLang="en-US" sz="2000" dirty="0" err="1"/>
              <a:t>javafx.application.Platform.exit</a:t>
            </a:r>
            <a:r>
              <a:rPr lang="ko-KR" altLang="en-US" sz="2000" dirty="0"/>
              <a:t> ()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호출하여 언제든지 애플리케이션을 닫을 수 있다</a:t>
            </a:r>
          </a:p>
        </p:txBody>
      </p:sp>
    </p:spTree>
    <p:extLst>
      <p:ext uri="{BB962C8B-B14F-4D97-AF65-F5344CB8AC3E}">
        <p14:creationId xmlns:p14="http://schemas.microsoft.com/office/powerpoint/2010/main" val="2975877834"/>
      </p:ext>
    </p:extLst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Closing the JavaFX application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C6F8C6-3A43-4641-9ABF-F6E6AAEFC65D}"/>
              </a:ext>
            </a:extLst>
          </p:cNvPr>
          <p:cNvSpPr/>
          <p:nvPr/>
        </p:nvSpPr>
        <p:spPr>
          <a:xfrm>
            <a:off x="457199" y="3244334"/>
            <a:ext cx="6714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javafx.application.Platform.setImplicitExit</a:t>
            </a:r>
            <a:r>
              <a:rPr lang="en-US" altLang="ko-KR" sz="2000" dirty="0"/>
              <a:t>(false);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2E24CD-1A32-4C4B-997B-EB66DE10CCFF}"/>
              </a:ext>
            </a:extLst>
          </p:cNvPr>
          <p:cNvSpPr/>
          <p:nvPr/>
        </p:nvSpPr>
        <p:spPr>
          <a:xfrm>
            <a:off x="457199" y="1522415"/>
            <a:ext cx="8319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22222"/>
                </a:solidFill>
                <a:latin typeface="Apple SD Gothic Neo"/>
              </a:rPr>
              <a:t>응용 프로그램이 자동으로 닫히지 않게 하려면 프로그램 시작 부분에 다음 코드를 추가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1920507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Stage – a JavaFX term for the window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DBCC11-1598-40C1-95CF-A1EFD85C9745}"/>
              </a:ext>
            </a:extLst>
          </p:cNvPr>
          <p:cNvSpPr/>
          <p:nvPr/>
        </p:nvSpPr>
        <p:spPr>
          <a:xfrm>
            <a:off x="294587" y="1618958"/>
            <a:ext cx="8554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모든 UI 앱에는 창이 필요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ko-KR" altLang="en-US" sz="2000" dirty="0" err="1"/>
              <a:t>JavaFX에서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javafx.stage.Stage</a:t>
            </a:r>
            <a:r>
              <a:rPr lang="ko-KR" altLang="en-US" sz="2000" dirty="0"/>
              <a:t> 클래스가 이를 담당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1DD2E9-0588-4F2C-A4D2-8C3E4534034A}"/>
              </a:ext>
            </a:extLst>
          </p:cNvPr>
          <p:cNvSpPr/>
          <p:nvPr/>
        </p:nvSpPr>
        <p:spPr>
          <a:xfrm>
            <a:off x="308400" y="3622085"/>
            <a:ext cx="4891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첫 번째 단계는 응용 프로그램에 의해 준비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7CA749-C37E-4BCD-9502-F50D6D649834}"/>
              </a:ext>
            </a:extLst>
          </p:cNvPr>
          <p:cNvSpPr/>
          <p:nvPr/>
        </p:nvSpPr>
        <p:spPr>
          <a:xfrm>
            <a:off x="294587" y="4794215"/>
            <a:ext cx="8554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 응용 프로그램의 일반적인 진입점은 </a:t>
            </a:r>
            <a:r>
              <a:rPr lang="en-US" altLang="ko-KR" sz="2000" dirty="0"/>
              <a:t>start method</a:t>
            </a:r>
            <a:r>
              <a:rPr lang="ko-KR" altLang="en-US" sz="2000" dirty="0"/>
              <a:t>이며 </a:t>
            </a:r>
            <a:r>
              <a:rPr lang="ko-KR" altLang="en-US" sz="2000" dirty="0" err="1"/>
              <a:t>Stage</a:t>
            </a:r>
            <a:r>
              <a:rPr lang="ko-KR" altLang="en-US" sz="2000" dirty="0"/>
              <a:t> 는 매개 변수로 사용</a:t>
            </a:r>
          </a:p>
        </p:txBody>
      </p:sp>
    </p:spTree>
    <p:extLst>
      <p:ext uri="{BB962C8B-B14F-4D97-AF65-F5344CB8AC3E}">
        <p14:creationId xmlns:p14="http://schemas.microsoft.com/office/powerpoint/2010/main" val="2904625121"/>
      </p:ext>
    </p:extLst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Working with Stage modality options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28F704-F1DC-4D28-8563-E79796A672C1}"/>
              </a:ext>
            </a:extLst>
          </p:cNvPr>
          <p:cNvSpPr/>
          <p:nvPr/>
        </p:nvSpPr>
        <p:spPr>
          <a:xfrm>
            <a:off x="417529" y="1520037"/>
            <a:ext cx="4595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Stage supports three options for modality: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566722-3349-44BD-B572-64FF8C5F2C60}"/>
              </a:ext>
            </a:extLst>
          </p:cNvPr>
          <p:cNvSpPr/>
          <p:nvPr/>
        </p:nvSpPr>
        <p:spPr>
          <a:xfrm>
            <a:off x="417529" y="2129715"/>
            <a:ext cx="6975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Modality.NONE</a:t>
            </a:r>
            <a:r>
              <a:rPr lang="en-US" altLang="ko-KR" sz="2000" dirty="0"/>
              <a:t>: The new Stage won't block any events. This is the default.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6AAF2C-F2B4-45FC-8106-2E969E878EF1}"/>
              </a:ext>
            </a:extLst>
          </p:cNvPr>
          <p:cNvSpPr/>
          <p:nvPr/>
        </p:nvSpPr>
        <p:spPr>
          <a:xfrm>
            <a:off x="417529" y="3202924"/>
            <a:ext cx="822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Modality.APPLICATION_MODAL</a:t>
            </a:r>
            <a:r>
              <a:rPr lang="en-US" altLang="ko-KR" sz="2000" dirty="0"/>
              <a:t>: The new Stage will block events to all other application's windows.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C5D4E-1DCF-4170-B0AF-DA0B2B56783E}"/>
              </a:ext>
            </a:extLst>
          </p:cNvPr>
          <p:cNvSpPr/>
          <p:nvPr/>
        </p:nvSpPr>
        <p:spPr>
          <a:xfrm>
            <a:off x="417529" y="4516479"/>
            <a:ext cx="768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Modality.WINDOW_MODAL</a:t>
            </a:r>
            <a:r>
              <a:rPr lang="en-US" altLang="ko-KR" sz="2000" dirty="0"/>
              <a:t>: The new Stage will block only events to hierarchy set by </a:t>
            </a:r>
            <a:r>
              <a:rPr lang="en-US" altLang="ko-KR" sz="2000" dirty="0" err="1"/>
              <a:t>initOwner</a:t>
            </a:r>
            <a:r>
              <a:rPr lang="en-US" altLang="ko-KR" sz="2000" dirty="0"/>
              <a:t>() methods.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A14AC-2C4A-402D-B8EA-13B250494AA5}"/>
              </a:ext>
            </a:extLst>
          </p:cNvPr>
          <p:cNvSpPr/>
          <p:nvPr/>
        </p:nvSpPr>
        <p:spPr>
          <a:xfrm>
            <a:off x="417529" y="5645368"/>
            <a:ext cx="7302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These options can be set by calling the </a:t>
            </a:r>
            <a:r>
              <a:rPr lang="en-US" altLang="ko-KR" sz="2000" dirty="0" err="1"/>
              <a:t>Stage.initModality</a:t>
            </a:r>
            <a:r>
              <a:rPr lang="en-US" altLang="ko-KR" sz="2000" dirty="0"/>
              <a:t>() method.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44342657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Working with Stage modality options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3937B-050A-4F3F-AFC0-2515CD04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8" y="816160"/>
            <a:ext cx="8229600" cy="57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79141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Working with Stage modality options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D686F-7406-4571-A6A9-87ED9680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1334225"/>
            <a:ext cx="7251143" cy="418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85264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 Stage styles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9DB4C-FC9C-455E-A4DF-D9D5F1C85574}"/>
              </a:ext>
            </a:extLst>
          </p:cNvPr>
          <p:cNvSpPr/>
          <p:nvPr/>
        </p:nvSpPr>
        <p:spPr>
          <a:xfrm>
            <a:off x="313509" y="1209883"/>
            <a:ext cx="7419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Stage style is the way your window is decorated outside of the Scene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38FA5F-9BD2-4D87-BAA4-111BF76F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" y="1972938"/>
            <a:ext cx="8229599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8912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Using Stage styles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0248B7-7BFC-49B5-BC14-838259D9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989"/>
            <a:ext cx="9144000" cy="32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80588"/>
      </p:ext>
    </p:extLst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Scene and </a:t>
            </a:r>
            <a:r>
              <a:rPr lang="en-US" altLang="ko-KR" dirty="0" err="1"/>
              <a:t>SceneGraph</a:t>
            </a:r>
            <a:r>
              <a:rPr lang="en-US" altLang="ko-KR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E578B3-E925-4AB5-96C0-43C099B93718}"/>
              </a:ext>
            </a:extLst>
          </p:cNvPr>
          <p:cNvSpPr/>
          <p:nvPr/>
        </p:nvSpPr>
        <p:spPr>
          <a:xfrm>
            <a:off x="261257" y="1329162"/>
            <a:ext cx="8321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JavaFX</a:t>
            </a:r>
            <a:r>
              <a:rPr lang="ko-KR" altLang="en-US" sz="2000" dirty="0"/>
              <a:t> 장면의 모든 요소는 장면의 루트 요소에서 시작하는 큰 그래프</a:t>
            </a:r>
            <a:endParaRPr lang="en-US" altLang="ko-KR" sz="2000" dirty="0"/>
          </a:p>
          <a:p>
            <a:r>
              <a:rPr lang="ko-KR" altLang="en-US" sz="2000" dirty="0"/>
              <a:t>(또는 엄밀히 말하면 트리)의 일부</a:t>
            </a:r>
          </a:p>
        </p:txBody>
      </p:sp>
    </p:spTree>
    <p:extLst>
      <p:ext uri="{BB962C8B-B14F-4D97-AF65-F5344CB8AC3E}">
        <p14:creationId xmlns:p14="http://schemas.microsoft.com/office/powerpoint/2010/main" val="2119017643"/>
      </p:ext>
    </p:extLst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Scene and </a:t>
            </a:r>
            <a:r>
              <a:rPr lang="en-US" altLang="ko-KR" dirty="0" err="1"/>
              <a:t>SceneGraph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65F6D-1DEC-47DE-9031-72FDA707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8" y="1082856"/>
            <a:ext cx="7650345" cy="51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46664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Stages, Scenes, and Layout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Application: This handles the application workflow, initialization, and command-line parameters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Stage: The JavaFX term for the window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Scene: This is the place for the window's content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SceneGraph</a:t>
            </a:r>
            <a:r>
              <a:rPr lang="en-US" altLang="ko-KR" dirty="0"/>
              <a:t>: The content of the Scene</a:t>
            </a:r>
          </a:p>
        </p:txBody>
      </p:sp>
    </p:spTree>
    <p:extLst>
      <p:ext uri="{BB962C8B-B14F-4D97-AF65-F5344CB8AC3E}">
        <p14:creationId xmlns:p14="http://schemas.microsoft.com/office/powerpoint/2010/main" val="1822074196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Scene and </a:t>
            </a:r>
            <a:r>
              <a:rPr lang="en-US" altLang="ko-KR" dirty="0" err="1"/>
              <a:t>SceneGraph</a:t>
            </a: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F42430-F06B-4BE1-BA4F-116CE021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1298122"/>
            <a:ext cx="5225143" cy="45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2298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Scene and </a:t>
            </a:r>
            <a:r>
              <a:rPr lang="en-US" altLang="ko-KR" dirty="0" err="1"/>
              <a:t>SceneGraph</a:t>
            </a: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E8C252-75BB-4D26-A4EC-AA32970C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034812"/>
            <a:ext cx="3918857" cy="1847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9C7119-BF6C-4565-9D17-8F735B74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669" y="1514882"/>
            <a:ext cx="4953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99995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Organizing the Scene content with Layout Managers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5C1BBA-FA76-431E-819E-7B8E66D01D01}"/>
              </a:ext>
            </a:extLst>
          </p:cNvPr>
          <p:cNvSpPr/>
          <p:nvPr/>
        </p:nvSpPr>
        <p:spPr>
          <a:xfrm>
            <a:off x="339635" y="162973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장면에서 노드가 구성되는 방식을 제어하는 ​​다양한 레이아웃 관리자를 검토</a:t>
            </a:r>
          </a:p>
        </p:txBody>
      </p:sp>
    </p:spTree>
    <p:extLst>
      <p:ext uri="{BB962C8B-B14F-4D97-AF65-F5344CB8AC3E}">
        <p14:creationId xmlns:p14="http://schemas.microsoft.com/office/powerpoint/2010/main" val="786237222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Free layout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151C00-5779-4B88-B87F-D8302DD2A836}"/>
              </a:ext>
            </a:extLst>
          </p:cNvPr>
          <p:cNvSpPr/>
          <p:nvPr/>
        </p:nvSpPr>
        <p:spPr>
          <a:xfrm>
            <a:off x="287382" y="1840317"/>
            <a:ext cx="79552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다음 관리자는 전혀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pane,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Noto Sans"/>
              </a:rPr>
              <a:t>Region,Group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을 재배치하거나 크기를 조정하지 않음</a:t>
            </a:r>
            <a:endParaRPr lang="en-US" altLang="ko-KR" sz="2000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E7B600-8315-40B8-BA10-ED30EA3D9080}"/>
              </a:ext>
            </a:extLst>
          </p:cNvPr>
          <p:cNvSpPr/>
          <p:nvPr/>
        </p:nvSpPr>
        <p:spPr>
          <a:xfrm>
            <a:off x="287382" y="3572361"/>
            <a:ext cx="77854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각 요소에 대해 절대 위치를 설정하려는 경우 또는 배치 논리를 직접 작성하려는 경우 이러한 레이아웃 관리자를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5481311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The most basic layout manager – Group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208E6-5737-4120-83C4-806F76F33622}"/>
              </a:ext>
            </a:extLst>
          </p:cNvPr>
          <p:cNvSpPr/>
          <p:nvPr/>
        </p:nvSpPr>
        <p:spPr>
          <a:xfrm>
            <a:off x="457200" y="1755168"/>
            <a:ext cx="4063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그룹은 매우 경량화 된 배치 관리자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24A869-1544-432A-8CDE-D14B8F0FA134}"/>
              </a:ext>
            </a:extLst>
          </p:cNvPr>
          <p:cNvSpPr/>
          <p:nvPr/>
        </p:nvSpPr>
        <p:spPr>
          <a:xfrm>
            <a:off x="414453" y="2883766"/>
            <a:ext cx="8402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사용자 지정 옵션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예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배경색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을 많이 지원하지 않으며 크기 제어 기능이 없다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24B844-C044-4968-AE87-6A05DE9E6390}"/>
              </a:ext>
            </a:extLst>
          </p:cNvPr>
          <p:cNvSpPr/>
          <p:nvPr/>
        </p:nvSpPr>
        <p:spPr>
          <a:xfrm>
            <a:off x="414453" y="4307618"/>
            <a:ext cx="808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그룹의 크기는 하위 크기의 조합이며 너무 큰 항목은 잘라낸다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4537336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Region and Pane layout managers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713E9A-0B73-4042-8350-A0D15BBB8829}"/>
              </a:ext>
            </a:extLst>
          </p:cNvPr>
          <p:cNvSpPr/>
          <p:nvPr/>
        </p:nvSpPr>
        <p:spPr>
          <a:xfrm>
            <a:off x="376621" y="1650666"/>
            <a:ext cx="4634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영역 및 창은 모든 스타일과 효과를 지원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A2EA92-5F53-469A-988F-69C6C70F31A2}"/>
              </a:ext>
            </a:extLst>
          </p:cNvPr>
          <p:cNvSpPr/>
          <p:nvPr/>
        </p:nvSpPr>
        <p:spPr>
          <a:xfrm>
            <a:off x="457200" y="2854504"/>
            <a:ext cx="3439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거의 모든 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JavaFX UI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구성 요소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9828138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Behavioral layout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EFA103-D25C-4FB7-946F-E13F0FE64F0E}"/>
              </a:ext>
            </a:extLst>
          </p:cNvPr>
          <p:cNvSpPr/>
          <p:nvPr/>
        </p:nvSpPr>
        <p:spPr>
          <a:xfrm>
            <a:off x="457200" y="1372686"/>
            <a:ext cx="6048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 노드의 레이아웃 동작을 선택하고 노드를 배치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12E97D-DCE7-42B2-8136-5F09F59CF0C7}"/>
              </a:ext>
            </a:extLst>
          </p:cNvPr>
          <p:cNvSpPr/>
          <p:nvPr/>
        </p:nvSpPr>
        <p:spPr>
          <a:xfrm>
            <a:off x="457200" y="2876165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레이아웃이 하는 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BA7476-639C-4AAA-A042-26E0E1BDC79A}"/>
              </a:ext>
            </a:extLst>
          </p:cNvPr>
          <p:cNvSpPr/>
          <p:nvPr/>
        </p:nvSpPr>
        <p:spPr>
          <a:xfrm>
            <a:off x="457200" y="3453786"/>
            <a:ext cx="3943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1.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하위 노드의 크기를 계산합니다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F9739E-5AE1-45B5-93B7-769BE5776B9D}"/>
              </a:ext>
            </a:extLst>
          </p:cNvPr>
          <p:cNvSpPr/>
          <p:nvPr/>
        </p:nvSpPr>
        <p:spPr>
          <a:xfrm>
            <a:off x="457200" y="4144330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2.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하위 노드의 초기 위치 결정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F3981A-E549-4031-8985-08702F9DEA01}"/>
              </a:ext>
            </a:extLst>
          </p:cNvPr>
          <p:cNvSpPr/>
          <p:nvPr/>
        </p:nvSpPr>
        <p:spPr>
          <a:xfrm>
            <a:off x="504914" y="5001737"/>
            <a:ext cx="7563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크기가 변경되거나 레이아웃 관리자가 크기를 변경하는 경우 노드의 위치를 다시 지정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6741447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Behavioral layout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6F7B4-DBE7-47C7-8B82-76BF360B5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274297"/>
            <a:ext cx="7654834" cy="304022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734760-C464-4CEB-8A23-65EFE5097698}"/>
              </a:ext>
            </a:extLst>
          </p:cNvPr>
          <p:cNvSpPr/>
          <p:nvPr/>
        </p:nvSpPr>
        <p:spPr>
          <a:xfrm>
            <a:off x="444137" y="1358817"/>
            <a:ext cx="350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first manager to look at is </a:t>
            </a:r>
            <a:r>
              <a:rPr lang="en-US" altLang="ko-KR" dirty="0" err="1"/>
              <a:t>HBox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833352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Behavioral layout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52F61-4F3C-474F-8005-1568869B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73" y="1910009"/>
            <a:ext cx="6062526" cy="36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1485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Positional layout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402080-1D95-4628-8EBC-3297D32A9B00}"/>
              </a:ext>
            </a:extLst>
          </p:cNvPr>
          <p:cNvSpPr/>
          <p:nvPr/>
        </p:nvSpPr>
        <p:spPr>
          <a:xfrm>
            <a:off x="457200" y="1760360"/>
            <a:ext cx="81120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이 관리자 그룹을 사용하면 각 구성 요소에 대해 보다 정확한 위치를 선택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391683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4707"/>
            <a:ext cx="8063023" cy="4912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API : </a:t>
            </a:r>
            <a:r>
              <a:rPr lang="en-US" altLang="ko-KR" dirty="0" err="1"/>
              <a:t>javafx.application.Application</a:t>
            </a:r>
            <a:r>
              <a:rPr lang="en-US" altLang="ko-KR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6CBBBA-CAD6-4456-A0B9-BF61994175ED}"/>
              </a:ext>
            </a:extLst>
          </p:cNvPr>
          <p:cNvSpPr/>
          <p:nvPr/>
        </p:nvSpPr>
        <p:spPr>
          <a:xfrm>
            <a:off x="457200" y="2807079"/>
            <a:ext cx="53716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 err="1"/>
              <a:t>JavaFX</a:t>
            </a:r>
            <a:r>
              <a:rPr lang="ko-KR" altLang="en-US" sz="2000" dirty="0"/>
              <a:t> 사용을 시작하기 위해 모든 것을 준비</a:t>
            </a:r>
          </a:p>
          <a:p>
            <a:endParaRPr lang="ko-KR" altLang="en-US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모든 독립형 </a:t>
            </a:r>
            <a:r>
              <a:rPr lang="ko-KR" altLang="en-US" sz="2000" dirty="0" err="1"/>
              <a:t>JavaFX</a:t>
            </a:r>
            <a:r>
              <a:rPr lang="ko-KR" altLang="en-US" sz="2000" dirty="0"/>
              <a:t> 응용 프로그램의 시작점</a:t>
            </a:r>
          </a:p>
        </p:txBody>
      </p:sp>
    </p:spTree>
    <p:extLst>
      <p:ext uri="{BB962C8B-B14F-4D97-AF65-F5344CB8AC3E}">
        <p14:creationId xmlns:p14="http://schemas.microsoft.com/office/powerpoint/2010/main" val="3044713879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Positional layout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EC8A5-DA6E-49EF-B390-F8B771F8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1" y="1427252"/>
            <a:ext cx="8759998" cy="4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455"/>
      </p:ext>
    </p:extLst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Positional layout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7926B4-599D-446D-8BEA-C673AF30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085975"/>
            <a:ext cx="2876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86490"/>
      </p:ext>
    </p:extLst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BorderPane</a:t>
            </a:r>
            <a:r>
              <a:rPr lang="en-US" altLang="ko-KR" dirty="0"/>
              <a:t> layout manager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D8166B-DDA5-43AB-9332-8C2676716AB8}"/>
              </a:ext>
            </a:extLst>
          </p:cNvPr>
          <p:cNvSpPr/>
          <p:nvPr/>
        </p:nvSpPr>
        <p:spPr>
          <a:xfrm>
            <a:off x="287382" y="1927499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각 서브 노드를 정렬하기 위한 몇 가지 위치를 제안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 </a:t>
            </a:r>
          </a:p>
          <a:p>
            <a:endParaRPr lang="en-US" altLang="ko-KR" sz="2000" dirty="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상단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하단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왼쪽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오른쪽 또는 가운데에 위치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0411142"/>
      </p:ext>
    </p:extLst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BorderPane</a:t>
            </a:r>
            <a:r>
              <a:rPr lang="en-US" altLang="ko-KR" dirty="0"/>
              <a:t> layout manager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8E6AA5-99FC-466F-8957-183A6D47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103674"/>
            <a:ext cx="6779623" cy="52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5353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BorderPane</a:t>
            </a:r>
            <a:r>
              <a:rPr lang="en-US" altLang="ko-KR" dirty="0"/>
              <a:t> layout manager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7B6ED-EEF8-4AD0-8FAC-30D1A912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47" y="1667964"/>
            <a:ext cx="4521109" cy="42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33666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AnchorPane</a:t>
            </a:r>
            <a:r>
              <a:rPr lang="en-US" altLang="ko-KR" dirty="0"/>
              <a:t> layout manager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5CF85-29A9-49F2-8A0C-90C2FA1FD81C}"/>
              </a:ext>
            </a:extLst>
          </p:cNvPr>
          <p:cNvSpPr/>
          <p:nvPr/>
        </p:nvSpPr>
        <p:spPr>
          <a:xfrm>
            <a:off x="313509" y="1830867"/>
            <a:ext cx="7863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이 관리자를 사용하여 하위 노드를 측면에 고정하여 해당 노드를 제자리에 유지할 수 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6092551"/>
      </p:ext>
    </p:extLst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AnchorPane</a:t>
            </a:r>
            <a:r>
              <a:rPr lang="en-US" altLang="ko-KR" dirty="0"/>
              <a:t> layout manager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EA3E0-77A8-468F-9589-F2A5A775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2552"/>
            <a:ext cx="7514176" cy="44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534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AnchorPane</a:t>
            </a:r>
            <a:r>
              <a:rPr lang="en-US" altLang="ko-KR" dirty="0"/>
              <a:t> layout manager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D1093-9B9F-4FFD-BDB8-A437FC9A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92" y="1284922"/>
            <a:ext cx="4657862" cy="49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67635"/>
      </p:ext>
    </p:extLst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GridPane</a:t>
            </a:r>
            <a:r>
              <a:rPr lang="en-US" altLang="ko-KR" dirty="0"/>
              <a:t> layout manager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4CFAD5-E7D7-454F-A6B2-1AE506FF75FB}"/>
              </a:ext>
            </a:extLst>
          </p:cNvPr>
          <p:cNvSpPr/>
          <p:nvPr/>
        </p:nvSpPr>
        <p:spPr>
          <a:xfrm>
            <a:off x="313509" y="1627053"/>
            <a:ext cx="8595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Noto Sans"/>
              </a:rPr>
              <a:t>GridPane</a:t>
            </a:r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은 가장 복잡한 레이아웃 관리자</a:t>
            </a:r>
            <a:r>
              <a:rPr lang="en-US" altLang="ko-KR" sz="2000" dirty="0">
                <a:solidFill>
                  <a:srgbClr val="000000"/>
                </a:solidFill>
                <a:latin typeface="Noto Sans"/>
              </a:rPr>
              <a:t> </a:t>
            </a:r>
          </a:p>
          <a:p>
            <a:endParaRPr lang="en-US" altLang="ko-KR" sz="2000" dirty="0">
              <a:solidFill>
                <a:srgbClr val="000000"/>
              </a:solidFill>
              <a:latin typeface="Noto Sans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Noto Sans"/>
              </a:rPr>
              <a:t>사용자가 행과 열을 설정할 수 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920590"/>
      </p:ext>
    </p:extLst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GridPane</a:t>
            </a:r>
            <a:r>
              <a:rPr lang="en-US" altLang="ko-KR" dirty="0"/>
              <a:t> layout manager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6DFB5-D047-4452-A4E4-1519722E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47884"/>
            <a:ext cx="7498080" cy="554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52815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1B232B-C13C-43F9-A770-CF02076141EE}"/>
              </a:ext>
            </a:extLst>
          </p:cNvPr>
          <p:cNvSpPr/>
          <p:nvPr/>
        </p:nvSpPr>
        <p:spPr>
          <a:xfrm>
            <a:off x="457200" y="1336452"/>
            <a:ext cx="4450898" cy="503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javafx.application.Application</a:t>
            </a:r>
            <a:r>
              <a:rPr lang="en-US" altLang="ko-KR" sz="2000" dirty="0"/>
              <a:t> </a:t>
            </a:r>
            <a:r>
              <a:rPr lang="ko-KR" altLang="en-US" sz="2000" dirty="0"/>
              <a:t>가 하는 일</a:t>
            </a: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237A6F-DCB1-4D4B-AD4D-D228B37728C9}"/>
              </a:ext>
            </a:extLst>
          </p:cNvPr>
          <p:cNvSpPr/>
          <p:nvPr/>
        </p:nvSpPr>
        <p:spPr>
          <a:xfrm>
            <a:off x="457200" y="2475736"/>
            <a:ext cx="8063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1. </a:t>
            </a:r>
            <a:r>
              <a:rPr lang="ko-KR" altLang="ko-KR" sz="2000" dirty="0" err="1">
                <a:solidFill>
                  <a:srgbClr val="222222"/>
                </a:solidFill>
                <a:latin typeface="Arial Unicode MS"/>
                <a:ea typeface="inherit"/>
              </a:rPr>
              <a:t>JavaFX</a:t>
            </a:r>
            <a:r>
              <a:rPr lang="ko-KR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ko-KR" altLang="ko-KR" sz="2000" dirty="0" err="1">
                <a:solidFill>
                  <a:srgbClr val="222222"/>
                </a:solidFill>
                <a:latin typeface="Arial Unicode MS"/>
                <a:ea typeface="inherit"/>
              </a:rPr>
              <a:t>툴킷</a:t>
            </a:r>
            <a:r>
              <a:rPr lang="ko-KR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 (</a:t>
            </a:r>
            <a:r>
              <a:rPr lang="ko-KR" altLang="ko-KR" sz="2000" dirty="0" err="1">
                <a:solidFill>
                  <a:srgbClr val="222222"/>
                </a:solidFill>
                <a:latin typeface="Arial Unicode MS"/>
                <a:ea typeface="inherit"/>
              </a:rPr>
              <a:t>JavaFX를</a:t>
            </a:r>
            <a:r>
              <a:rPr lang="ko-KR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 실행하는 데 필요한 서브 시스템 및 기본 라이브러리)을 초기화</a:t>
            </a:r>
            <a:r>
              <a:rPr lang="ko-KR" altLang="ko-KR" sz="2000" dirty="0"/>
              <a:t> 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9EBA3-25FB-4D67-908C-C82BAD4DE74A}"/>
              </a:ext>
            </a:extLst>
          </p:cNvPr>
          <p:cNvSpPr/>
          <p:nvPr/>
        </p:nvSpPr>
        <p:spPr>
          <a:xfrm>
            <a:off x="457200" y="3983967"/>
            <a:ext cx="7896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222222"/>
                </a:solidFill>
                <a:latin typeface="Arial Unicode MS"/>
                <a:ea typeface="inherit"/>
              </a:rPr>
              <a:t>2. </a:t>
            </a:r>
            <a:r>
              <a:rPr lang="ko-KR" altLang="ko-KR" dirty="0" err="1">
                <a:solidFill>
                  <a:srgbClr val="222222"/>
                </a:solidFill>
                <a:latin typeface="Arial Unicode MS"/>
                <a:ea typeface="inherit"/>
              </a:rPr>
              <a:t>JavaFX</a:t>
            </a:r>
            <a:r>
              <a:rPr lang="ko-KR" altLang="ko-KR" dirty="0">
                <a:solidFill>
                  <a:srgbClr val="222222"/>
                </a:solidFill>
                <a:latin typeface="Arial Unicode MS"/>
                <a:ea typeface="inherit"/>
              </a:rPr>
              <a:t> 응용 프로그램 스레드 (모든 UI 작업이 수행되는 스레드) 및 모든 작업 스레드를 시작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94638"/>
      </p:ext>
    </p:extLst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GridPane</a:t>
            </a:r>
            <a:r>
              <a:rPr lang="en-US" altLang="ko-KR" dirty="0"/>
              <a:t> layout manager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4569CE-9039-4FE4-8BA8-05F51007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3" y="1080134"/>
            <a:ext cx="4872446" cy="54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186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Application and JavaFX subsystems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7C3528-E591-482E-864C-DABF5E1D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747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C7C68F-5028-4083-AF6B-242C44ED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57487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DAC0DF-9076-41E8-AE5A-86330FBA78FB}"/>
              </a:ext>
            </a:extLst>
          </p:cNvPr>
          <p:cNvSpPr/>
          <p:nvPr/>
        </p:nvSpPr>
        <p:spPr>
          <a:xfrm>
            <a:off x="457200" y="1535687"/>
            <a:ext cx="7955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3. </a:t>
            </a:r>
            <a:r>
              <a:rPr lang="ko-KR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프로그램의 시작점을 제공하는 </a:t>
            </a:r>
            <a:r>
              <a:rPr lang="ko-KR" altLang="ko-KR" sz="2000" dirty="0" err="1">
                <a:solidFill>
                  <a:srgbClr val="222222"/>
                </a:solidFill>
                <a:latin typeface="Arial Unicode MS"/>
                <a:ea typeface="inherit"/>
              </a:rPr>
              <a:t>Application</a:t>
            </a:r>
            <a:r>
              <a:rPr lang="ko-KR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 인스턴스를 구성하고 사용자가 재정의 한 메서드를 호출</a:t>
            </a:r>
            <a:r>
              <a:rPr lang="ko-KR" altLang="ko-KR" sz="2000" dirty="0"/>
              <a:t> 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76AD84-B396-44C6-940A-09D66BCE58B6}"/>
              </a:ext>
            </a:extLst>
          </p:cNvPr>
          <p:cNvSpPr/>
          <p:nvPr/>
        </p:nvSpPr>
        <p:spPr>
          <a:xfrm>
            <a:off x="457200" y="3000344"/>
            <a:ext cx="7484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4. Command line parameters </a:t>
            </a:r>
            <a:r>
              <a:rPr lang="ko-KR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를 처리</a:t>
            </a:r>
            <a:r>
              <a:rPr lang="ko-KR" altLang="ko-KR" sz="2000" dirty="0"/>
              <a:t> 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5D88A9-FCC6-4137-8316-65BAA046E214}"/>
              </a:ext>
            </a:extLst>
          </p:cNvPr>
          <p:cNvSpPr/>
          <p:nvPr/>
        </p:nvSpPr>
        <p:spPr>
          <a:xfrm>
            <a:off x="457200" y="4293379"/>
            <a:ext cx="7707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5. </a:t>
            </a:r>
            <a:r>
              <a:rPr lang="ko-KR" altLang="ko-KR" sz="2000" dirty="0">
                <a:solidFill>
                  <a:srgbClr val="222222"/>
                </a:solidFill>
                <a:latin typeface="Arial Unicode MS"/>
                <a:ea typeface="inherit"/>
              </a:rPr>
              <a:t>응용 프로그램이 종료되면 모든 정리 및 종료를 처리</a:t>
            </a:r>
            <a:r>
              <a:rPr lang="ko-KR" altLang="ko-KR" sz="2000" dirty="0"/>
              <a:t> </a:t>
            </a:r>
            <a:endParaRPr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7794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Working with JavaFX Application Thread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74037"/>
            <a:ext cx="8063023" cy="49122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JavaFX </a:t>
            </a:r>
            <a:r>
              <a:rPr lang="ko-KR" altLang="en-US" dirty="0"/>
              <a:t>개발자는 </a:t>
            </a:r>
            <a:r>
              <a:rPr lang="en-US" altLang="ko-KR" dirty="0"/>
              <a:t>Swing </a:t>
            </a:r>
            <a:r>
              <a:rPr lang="ko-KR" altLang="en-US" dirty="0"/>
              <a:t>패턴을 </a:t>
            </a:r>
            <a:r>
              <a:rPr lang="ko-KR" altLang="en-US" dirty="0" err="1"/>
              <a:t>따르기로</a:t>
            </a:r>
            <a:r>
              <a:rPr lang="ko-KR" altLang="en-US" dirty="0"/>
              <a:t> 결정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UI</a:t>
            </a:r>
            <a:r>
              <a:rPr lang="ko-KR" altLang="en-US" dirty="0"/>
              <a:t>의 모든 것이 특수 스레드에서만 업데이트 되어야 한다고 선언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이를 </a:t>
            </a:r>
            <a:r>
              <a:rPr lang="en-US" altLang="ko-KR" dirty="0"/>
              <a:t>JavaFX Application Thread 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4613760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Working with JavaFX Application Thread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6488AD-DDA4-401E-8BF3-EB6D8398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4" y="1399721"/>
            <a:ext cx="8843658" cy="20367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810F5C-0039-49F8-82C4-EAA5099BE3BA}"/>
              </a:ext>
            </a:extLst>
          </p:cNvPr>
          <p:cNvSpPr/>
          <p:nvPr/>
        </p:nvSpPr>
        <p:spPr>
          <a:xfrm>
            <a:off x="457200" y="4294323"/>
            <a:ext cx="75764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This code tries to access JavaFX UI from a common Thread,</a:t>
            </a:r>
          </a:p>
          <a:p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and it will lead to: </a:t>
            </a:r>
            <a:r>
              <a:rPr lang="en-US" altLang="ko-KR" sz="2000" dirty="0" err="1"/>
              <a:t>java.lang.IllegalStateException</a:t>
            </a:r>
            <a:r>
              <a:rPr lang="en-US" altLang="ko-KR" sz="2000" dirty="0"/>
              <a:t>: Not on FX application thread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1131911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Working with JavaFX Application Thread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F851F7-51E3-4326-B7CB-99F9C18CD7CE}"/>
              </a:ext>
            </a:extLst>
          </p:cNvPr>
          <p:cNvSpPr/>
          <p:nvPr/>
        </p:nvSpPr>
        <p:spPr>
          <a:xfrm>
            <a:off x="457200" y="1464125"/>
            <a:ext cx="7171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To address that, you need to wrap your JavaFX code in the next construction: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054927-B763-499E-8079-5C950398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1077"/>
            <a:ext cx="8183772" cy="11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29162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style">
  <a:themeElements>
    <a:clrScheme name="사용자 지정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2">
      <a:majorFont>
        <a:latin typeface="KoPubWorld돋움체_Pro Bold"/>
        <a:ea typeface="KoPub돋움체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 style" id="{C967B38B-9DBB-494B-857C-2EA90DA498CD}" vid="{D6C56E88-21C9-4E8A-8BCA-3B29FFE638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1035</Words>
  <Application>Microsoft Office PowerPoint</Application>
  <PresentationFormat>화면 슬라이드 쇼(4:3)</PresentationFormat>
  <Paragraphs>172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Apple SD Gothic Neo</vt:lpstr>
      <vt:lpstr>Arial Unicode MS</vt:lpstr>
      <vt:lpstr>KoPubWorld돋움체_Pro Bold</vt:lpstr>
      <vt:lpstr>KoPubWorld돋움체_Pro Medium</vt:lpstr>
      <vt:lpstr>Noto Sans</vt:lpstr>
      <vt:lpstr>맑은 고딕</vt:lpstr>
      <vt:lpstr>Arial</vt:lpstr>
      <vt:lpstr>Tahoma</vt:lpstr>
      <vt:lpstr>Wingdings</vt:lpstr>
      <vt:lpstr>Wingdings 3</vt:lpstr>
      <vt:lpstr>blue style</vt:lpstr>
      <vt:lpstr>Mastering JavaFX 10 : Chapter 1 Stage, Scenes, and Layout</vt:lpstr>
      <vt:lpstr>학습 내용</vt:lpstr>
      <vt:lpstr>Stages, Scenes, and Layout</vt:lpstr>
      <vt:lpstr>Application and JavaFX subsystems </vt:lpstr>
      <vt:lpstr>Application and JavaFX subsystems </vt:lpstr>
      <vt:lpstr>Application and JavaFX subsystems </vt:lpstr>
      <vt:lpstr>Working with JavaFX Application Thread</vt:lpstr>
      <vt:lpstr>Working with JavaFX Application Thread</vt:lpstr>
      <vt:lpstr>Working with JavaFX Application Thread</vt:lpstr>
      <vt:lpstr>Application class</vt:lpstr>
      <vt:lpstr>Application class</vt:lpstr>
      <vt:lpstr>Application class</vt:lpstr>
      <vt:lpstr>Application class</vt:lpstr>
      <vt:lpstr>Application class</vt:lpstr>
      <vt:lpstr>Using the Application.launch() method </vt:lpstr>
      <vt:lpstr>Managing command-line parameters </vt:lpstr>
      <vt:lpstr>Managing command-line parameters </vt:lpstr>
      <vt:lpstr>Managing command-line parameters </vt:lpstr>
      <vt:lpstr>Managing command-line parameters </vt:lpstr>
      <vt:lpstr>Closing the JavaFX application </vt:lpstr>
      <vt:lpstr>Closing the JavaFX application </vt:lpstr>
      <vt:lpstr>Stage – a JavaFX term for the window </vt:lpstr>
      <vt:lpstr>Working with Stage modality options </vt:lpstr>
      <vt:lpstr>Working with Stage modality options </vt:lpstr>
      <vt:lpstr>Working with Stage modality options </vt:lpstr>
      <vt:lpstr>Using Stage styles</vt:lpstr>
      <vt:lpstr>Using Stage styles</vt:lpstr>
      <vt:lpstr>Scene and SceneGraph </vt:lpstr>
      <vt:lpstr>Scene and SceneGraph </vt:lpstr>
      <vt:lpstr>Scene and SceneGraph </vt:lpstr>
      <vt:lpstr>Scene and SceneGraph </vt:lpstr>
      <vt:lpstr>Organizing the Scene content with Layout Managers</vt:lpstr>
      <vt:lpstr>Free layout </vt:lpstr>
      <vt:lpstr>The most basic layout manager – Group</vt:lpstr>
      <vt:lpstr>Region and Pane layout managers</vt:lpstr>
      <vt:lpstr>Behavioral layout </vt:lpstr>
      <vt:lpstr>Behavioral layout </vt:lpstr>
      <vt:lpstr>Behavioral layout </vt:lpstr>
      <vt:lpstr>Positional layout</vt:lpstr>
      <vt:lpstr>Positional layout</vt:lpstr>
      <vt:lpstr>Positional layout</vt:lpstr>
      <vt:lpstr>BorderPane layout manager</vt:lpstr>
      <vt:lpstr>BorderPane layout manager</vt:lpstr>
      <vt:lpstr>BorderPane layout manager</vt:lpstr>
      <vt:lpstr>AnchorPane layout manager</vt:lpstr>
      <vt:lpstr>AnchorPane layout manager</vt:lpstr>
      <vt:lpstr>AnchorPane layout manager</vt:lpstr>
      <vt:lpstr>GridPane layout manager</vt:lpstr>
      <vt:lpstr>GridPane layout manager</vt:lpstr>
      <vt:lpstr>GridPane layout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에지 검출</dc:title>
  <dc:creator>sykim</dc:creator>
  <cp:lastModifiedBy>H4916</cp:lastModifiedBy>
  <cp:revision>442</cp:revision>
  <dcterms:created xsi:type="dcterms:W3CDTF">2012-08-05T13:41:45Z</dcterms:created>
  <dcterms:modified xsi:type="dcterms:W3CDTF">2020-02-05T23:39:18Z</dcterms:modified>
</cp:coreProperties>
</file>