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304" r:id="rId5"/>
    <p:sldId id="325" r:id="rId6"/>
    <p:sldId id="357" r:id="rId7"/>
    <p:sldId id="373" r:id="rId8"/>
    <p:sldId id="356" r:id="rId9"/>
    <p:sldId id="374" r:id="rId10"/>
    <p:sldId id="377" r:id="rId11"/>
    <p:sldId id="378" r:id="rId12"/>
    <p:sldId id="379" r:id="rId13"/>
    <p:sldId id="381" r:id="rId14"/>
    <p:sldId id="380" r:id="rId15"/>
    <p:sldId id="382" r:id="rId16"/>
    <p:sldId id="375" r:id="rId17"/>
    <p:sldId id="376" r:id="rId18"/>
    <p:sldId id="387" r:id="rId19"/>
    <p:sldId id="386" r:id="rId20"/>
    <p:sldId id="383" r:id="rId21"/>
    <p:sldId id="384" r:id="rId22"/>
    <p:sldId id="385" r:id="rId23"/>
    <p:sldId id="388" r:id="rId24"/>
    <p:sldId id="264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>
        <p:scale>
          <a:sx n="100" d="100"/>
          <a:sy n="100" d="100"/>
        </p:scale>
        <p:origin x="1914" y="79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220072" cy="1080120"/>
          </a:xfrm>
        </p:spPr>
        <p:txBody>
          <a:bodyPr/>
          <a:lstStyle/>
          <a:p>
            <a:pPr lvl="0"/>
            <a:r>
              <a:rPr lang="en-US" altLang="ko-KR" sz="2000" dirty="0"/>
              <a:t>USAD : </a:t>
            </a:r>
            <a:r>
              <a:rPr lang="en-US" altLang="ko-KR" sz="2000" dirty="0" err="1"/>
              <a:t>UnSupervised</a:t>
            </a:r>
            <a:r>
              <a:rPr lang="en-US" altLang="ko-KR" sz="2000" dirty="0"/>
              <a:t> Anomaly Detection on Multivariate Time</a:t>
            </a:r>
            <a:endParaRPr lang="en-US" altLang="ko-KR" sz="2000" kern="1100" baseline="-5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Julien </a:t>
            </a:r>
            <a:r>
              <a:rPr lang="en-US" altLang="ko-KR" dirty="0" err="1"/>
              <a:t>Audibert</a:t>
            </a:r>
            <a:r>
              <a:rPr lang="en-US" altLang="ko-KR" dirty="0"/>
              <a:t>, Pietro </a:t>
            </a:r>
            <a:r>
              <a:rPr lang="en-US" altLang="ko-KR" dirty="0" err="1"/>
              <a:t>Michiardi</a:t>
            </a:r>
            <a:r>
              <a:rPr lang="en-US" altLang="ko-KR" b="1" dirty="0"/>
              <a:t>, </a:t>
            </a:r>
            <a:r>
              <a:rPr lang="en-US" altLang="ko-KR" dirty="0"/>
              <a:t>Frédéric </a:t>
            </a:r>
            <a:r>
              <a:rPr lang="en-US" altLang="ko-KR" dirty="0" err="1"/>
              <a:t>Guyard</a:t>
            </a:r>
            <a:r>
              <a:rPr lang="en-US" altLang="ko-KR" dirty="0"/>
              <a:t>, Sébastien Marti, Maria A. </a:t>
            </a:r>
            <a:r>
              <a:rPr lang="en-US" altLang="ko-KR" dirty="0" err="1"/>
              <a:t>Zuluaga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6C0E05-41F5-4DF3-8D3A-383534F4FD9B}"/>
              </a:ext>
            </a:extLst>
          </p:cNvPr>
          <p:cNvSpPr/>
          <p:nvPr/>
        </p:nvSpPr>
        <p:spPr>
          <a:xfrm>
            <a:off x="251520" y="195486"/>
            <a:ext cx="10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23CA37-2C59-49FE-9BA3-0F793641B75A}"/>
              </a:ext>
            </a:extLst>
          </p:cNvPr>
          <p:cNvSpPr/>
          <p:nvPr/>
        </p:nvSpPr>
        <p:spPr>
          <a:xfrm>
            <a:off x="251520" y="615354"/>
            <a:ext cx="318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Phase 2: Adversarial Training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A79F5-DA71-4126-894E-AD0C9927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2" y="1057442"/>
            <a:ext cx="6660232" cy="31783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2C66291-C237-4106-BA04-E548BC6F3908}"/>
              </a:ext>
            </a:extLst>
          </p:cNvPr>
          <p:cNvSpPr/>
          <p:nvPr/>
        </p:nvSpPr>
        <p:spPr>
          <a:xfrm>
            <a:off x="251520" y="4363239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AE2</a:t>
            </a:r>
            <a:r>
              <a:rPr lang="ko-KR" altLang="en-US" sz="1600" dirty="0"/>
              <a:t>는 </a:t>
            </a:r>
            <a:r>
              <a:rPr lang="en-US" altLang="ko-KR" sz="1600" dirty="0"/>
              <a:t>real data</a:t>
            </a:r>
            <a:r>
              <a:rPr lang="ko-KR" altLang="en-US" sz="1600" dirty="0"/>
              <a:t>와 </a:t>
            </a:r>
            <a:r>
              <a:rPr lang="en-US" altLang="ko-KR" sz="1600" dirty="0"/>
              <a:t>AE1</a:t>
            </a:r>
            <a:r>
              <a:rPr lang="ko-KR" altLang="en-US" sz="1600" dirty="0"/>
              <a:t>의 </a:t>
            </a:r>
            <a:r>
              <a:rPr lang="en-US" altLang="ko-KR" sz="1600" dirty="0"/>
              <a:t>reconstructed data</a:t>
            </a:r>
            <a:r>
              <a:rPr lang="ko-KR" altLang="en-US" sz="1600" dirty="0"/>
              <a:t>를 잘 구분하고</a:t>
            </a:r>
            <a:r>
              <a:rPr lang="en-US" altLang="ko-KR" sz="1600" dirty="0"/>
              <a:t>, AE1</a:t>
            </a:r>
            <a:r>
              <a:rPr lang="ko-KR" altLang="en-US" sz="1600" dirty="0"/>
              <a:t>은 </a:t>
            </a:r>
            <a:r>
              <a:rPr lang="en-US" altLang="ko-KR" sz="1600" dirty="0"/>
              <a:t>AE2</a:t>
            </a:r>
            <a:r>
              <a:rPr lang="ko-KR" altLang="en-US" sz="1600" dirty="0"/>
              <a:t>를 잘 속이도록 적대적으로 학습을 진행해 정상 데이터와 유사한 이상치를 탐지할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EE047C-843B-45A0-8C97-69A9E8677C63}"/>
              </a:ext>
            </a:extLst>
          </p:cNvPr>
          <p:cNvSpPr/>
          <p:nvPr/>
        </p:nvSpPr>
        <p:spPr>
          <a:xfrm>
            <a:off x="107504" y="19548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USAD</a:t>
            </a:r>
            <a:r>
              <a:rPr lang="ko-KR" altLang="en-US" dirty="0"/>
              <a:t>를 구성하는 두 </a:t>
            </a:r>
            <a:r>
              <a:rPr lang="en-US" altLang="ko-KR" dirty="0"/>
              <a:t>AE</a:t>
            </a:r>
            <a:r>
              <a:rPr lang="ko-KR" altLang="en-US" dirty="0"/>
              <a:t>의 학습 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E8A6B0-85AA-45BA-8ADD-135E03C40FF8}"/>
              </a:ext>
            </a:extLst>
          </p:cNvPr>
          <p:cNvSpPr/>
          <p:nvPr/>
        </p:nvSpPr>
        <p:spPr>
          <a:xfrm>
            <a:off x="140166" y="911065"/>
            <a:ext cx="716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AE1: input</a:t>
            </a:r>
            <a:r>
              <a:rPr lang="ko-KR" altLang="en-US" dirty="0"/>
              <a:t>을 잘 복원하면서 </a:t>
            </a:r>
            <a:r>
              <a:rPr lang="en-US" altLang="ko-KR" dirty="0"/>
              <a:t>AE2</a:t>
            </a:r>
            <a:r>
              <a:rPr lang="ko-KR" altLang="en-US" dirty="0"/>
              <a:t>를 잘 속이는 모델 학습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F6343-67B7-4F16-BAE1-A33A6D11F517}"/>
              </a:ext>
            </a:extLst>
          </p:cNvPr>
          <p:cNvSpPr/>
          <p:nvPr/>
        </p:nvSpPr>
        <p:spPr>
          <a:xfrm>
            <a:off x="140166" y="1292730"/>
            <a:ext cx="8703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AE2: input</a:t>
            </a:r>
            <a:r>
              <a:rPr lang="ko-KR" altLang="en-US" dirty="0"/>
              <a:t>을 잘 복원하면서 </a:t>
            </a:r>
            <a:r>
              <a:rPr lang="en-US" altLang="ko-KR" dirty="0"/>
              <a:t>AE1</a:t>
            </a:r>
            <a:r>
              <a:rPr lang="ko-KR" altLang="en-US" dirty="0"/>
              <a:t>이 복원한 데이터와 </a:t>
            </a:r>
            <a:r>
              <a:rPr lang="en-US" altLang="ko-KR" dirty="0"/>
              <a:t>input</a:t>
            </a:r>
            <a:r>
              <a:rPr lang="ko-KR" altLang="en-US" dirty="0"/>
              <a:t>을 잘 구별하는 모델 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F7FA7A-9DDF-4BD6-ACC3-37BC3445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23678"/>
            <a:ext cx="7323333" cy="28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33BF47-20FE-4E30-AFFB-BCA1D1FC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5486"/>
            <a:ext cx="7386177" cy="45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05A583-0426-4C68-BB72-BD861CE54628}"/>
              </a:ext>
            </a:extLst>
          </p:cNvPr>
          <p:cNvSpPr/>
          <p:nvPr/>
        </p:nvSpPr>
        <p:spPr>
          <a:xfrm>
            <a:off x="401226" y="77155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Anomaly score</a:t>
            </a:r>
            <a:r>
              <a:rPr lang="ko-KR" altLang="en-US" dirty="0"/>
              <a:t>의 계수의 합은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62D0A2-C988-4D12-889A-AE96FF6CAE65}"/>
              </a:ext>
            </a:extLst>
          </p:cNvPr>
          <p:cNvSpPr/>
          <p:nvPr/>
        </p:nvSpPr>
        <p:spPr>
          <a:xfrm>
            <a:off x="388190" y="206769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dirty="0"/>
              <a:t>Α</a:t>
            </a:r>
            <a:r>
              <a:rPr lang="en-US" altLang="ko-KR" dirty="0"/>
              <a:t> &gt; β: true &amp; false positive </a:t>
            </a:r>
            <a:r>
              <a:rPr lang="ko-KR" altLang="en-US" dirty="0"/>
              <a:t>감소 → </a:t>
            </a:r>
            <a:r>
              <a:rPr lang="en-US" altLang="ko-KR" dirty="0"/>
              <a:t>low detection sensitivity scenario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3FBE76-C84B-4152-9556-2402A540BD83}"/>
              </a:ext>
            </a:extLst>
          </p:cNvPr>
          <p:cNvSpPr/>
          <p:nvPr/>
        </p:nvSpPr>
        <p:spPr>
          <a:xfrm>
            <a:off x="388190" y="3075806"/>
            <a:ext cx="842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dirty="0"/>
              <a:t>Α</a:t>
            </a:r>
            <a:r>
              <a:rPr lang="en-US" altLang="ko-KR" dirty="0"/>
              <a:t> &lt; β : true &amp; false positive </a:t>
            </a:r>
            <a:r>
              <a:rPr lang="ko-KR" altLang="en-US" dirty="0"/>
              <a:t>증가 → </a:t>
            </a:r>
            <a:r>
              <a:rPr lang="en-US" altLang="ko-KR" dirty="0"/>
              <a:t>high detection sensitivity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93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14716E6-C5A6-422A-A2FA-15EE63906422}"/>
              </a:ext>
            </a:extLst>
          </p:cNvPr>
          <p:cNvSpPr/>
          <p:nvPr/>
        </p:nvSpPr>
        <p:spPr>
          <a:xfrm>
            <a:off x="107504" y="33950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Datasets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9F8CF-AC39-45C0-8EE4-76420606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082990"/>
            <a:ext cx="4970423" cy="3072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3DC1BC-4713-4937-ABA0-49C6C190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0" y="1403636"/>
            <a:ext cx="3731657" cy="19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39A7E1-7D14-4273-A5A7-E9170DA0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4" y="267494"/>
            <a:ext cx="7966911" cy="38866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AC3B4E-58E0-4C44-819F-25B37524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" y="4371950"/>
            <a:ext cx="4229100" cy="371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525782-B2C6-4830-B6EE-666F2C93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4262973"/>
            <a:ext cx="3965238" cy="5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84B3E6-6B42-41A2-950A-0A2F5BB3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98238"/>
            <a:ext cx="5712693" cy="29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8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97AD83-E9F8-4DCB-9A9A-16C6F2AF2777}"/>
              </a:ext>
            </a:extLst>
          </p:cNvPr>
          <p:cNvSpPr/>
          <p:nvPr/>
        </p:nvSpPr>
        <p:spPr>
          <a:xfrm>
            <a:off x="395536" y="55552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6DD8A4-A303-4A51-872C-AB055D8FAA25}"/>
              </a:ext>
            </a:extLst>
          </p:cNvPr>
          <p:cNvSpPr/>
          <p:nvPr/>
        </p:nvSpPr>
        <p:spPr>
          <a:xfrm>
            <a:off x="539552" y="1635646"/>
            <a:ext cx="783099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1.Down-sampling : </a:t>
            </a:r>
            <a:r>
              <a:rPr lang="ko-KR" altLang="en-US" sz="2000" dirty="0"/>
              <a:t>데이터를 샘플링 하는 주기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2.Windows size : input</a:t>
            </a:r>
            <a:r>
              <a:rPr lang="ko-KR" altLang="en-US" sz="2000" dirty="0"/>
              <a:t>의 </a:t>
            </a:r>
            <a:r>
              <a:rPr lang="en-US" altLang="ko-KR" sz="2000" dirty="0"/>
              <a:t>sequence </a:t>
            </a:r>
            <a:r>
              <a:rPr lang="ko-KR" altLang="en-US" sz="2000" dirty="0"/>
              <a:t>길이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3.Dimension of latent space : AE</a:t>
            </a:r>
            <a:r>
              <a:rPr lang="ko-KR" altLang="en-US" sz="2000" dirty="0"/>
              <a:t>의 </a:t>
            </a:r>
            <a:r>
              <a:rPr lang="en-US" altLang="ko-KR" sz="2000" dirty="0"/>
              <a:t>latent space </a:t>
            </a:r>
            <a:r>
              <a:rPr lang="ko-KR" altLang="en-US" sz="2000" dirty="0"/>
              <a:t>차원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4.Percentage of anomalies : train dataset</a:t>
            </a:r>
            <a:r>
              <a:rPr lang="ko-KR" altLang="en-US" sz="2000" dirty="0"/>
              <a:t>에 포함되는 </a:t>
            </a:r>
            <a:r>
              <a:rPr lang="en-US" altLang="ko-KR" sz="2000" dirty="0"/>
              <a:t>anomaly </a:t>
            </a:r>
            <a:r>
              <a:rPr lang="ko-KR" altLang="en-US" sz="2000" dirty="0"/>
              <a:t>비율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591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2B6E2F-F215-458B-AB89-53C16CA6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052"/>
            <a:ext cx="9144000" cy="23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7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777BA5A-FC09-428B-B816-1BA769EE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57620"/>
            <a:ext cx="7113027" cy="36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3F0B70-6DA7-4FDD-A174-A723AB09E715}"/>
              </a:ext>
            </a:extLst>
          </p:cNvPr>
          <p:cNvSpPr/>
          <p:nvPr/>
        </p:nvSpPr>
        <p:spPr>
          <a:xfrm>
            <a:off x="107504" y="193459"/>
            <a:ext cx="8605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• Multivariate Time Series Anomaly Detection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C80D41-9E0E-43BC-A92E-BACB6F091887}"/>
              </a:ext>
            </a:extLst>
          </p:cNvPr>
          <p:cNvSpPr/>
          <p:nvPr/>
        </p:nvSpPr>
        <p:spPr>
          <a:xfrm>
            <a:off x="485292" y="664157"/>
            <a:ext cx="8173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Dataset: set of time Series 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m</a:t>
            </a:r>
            <a:r>
              <a:rPr lang="ko-KR" altLang="en-US" dirty="0"/>
              <a:t>개의 변수로 이루어진 </a:t>
            </a:r>
            <a:r>
              <a:rPr lang="en-US" altLang="ko-KR" dirty="0"/>
              <a:t>t </a:t>
            </a:r>
            <a:r>
              <a:rPr lang="ko-KR" altLang="en-US" dirty="0"/>
              <a:t>시점 </a:t>
            </a:r>
            <a:r>
              <a:rPr lang="en-US" altLang="ko-KR" dirty="0"/>
              <a:t>m</a:t>
            </a:r>
            <a:r>
              <a:rPr lang="ko-KR" altLang="en-US" dirty="0"/>
              <a:t>차원 벡터가 총 시간 </a:t>
            </a:r>
            <a:r>
              <a:rPr lang="en-US" altLang="ko-KR" dirty="0"/>
              <a:t>Τ</a:t>
            </a:r>
            <a:r>
              <a:rPr lang="ko-KR" altLang="en-US" dirty="0"/>
              <a:t>만큼 존재하는 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8975CB-482F-4D64-988D-3D9A9F8DD0B3}"/>
              </a:ext>
            </a:extLst>
          </p:cNvPr>
          <p:cNvSpPr/>
          <p:nvPr/>
        </p:nvSpPr>
        <p:spPr>
          <a:xfrm>
            <a:off x="436346" y="1385896"/>
            <a:ext cx="8263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Task: </a:t>
            </a:r>
            <a:r>
              <a:rPr lang="ko-KR" altLang="en-US" dirty="0"/>
              <a:t>길이가 </a:t>
            </a:r>
            <a:r>
              <a:rPr lang="en-US" altLang="ko-KR" dirty="0"/>
              <a:t>K</a:t>
            </a:r>
            <a:r>
              <a:rPr lang="ko-KR" altLang="en-US" dirty="0"/>
              <a:t>인 </a:t>
            </a:r>
            <a:r>
              <a:rPr lang="en-US" altLang="ko-KR" dirty="0"/>
              <a:t>time window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0ADF54-E6ED-4995-9ACE-C63E76CB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664157"/>
            <a:ext cx="3485092" cy="34069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40BC25-97D2-4D2B-9EEC-6CBEB0124527}"/>
              </a:ext>
            </a:extLst>
          </p:cNvPr>
          <p:cNvSpPr/>
          <p:nvPr/>
        </p:nvSpPr>
        <p:spPr>
          <a:xfrm>
            <a:off x="501942" y="1741676"/>
            <a:ext cx="7401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t</a:t>
            </a:r>
            <a:r>
              <a:rPr lang="ko-KR" altLang="en-US" dirty="0"/>
              <a:t>시점의 </a:t>
            </a:r>
            <a:r>
              <a:rPr lang="en-US" altLang="ko-KR" dirty="0"/>
              <a:t>normal/abnormal </a:t>
            </a:r>
            <a:r>
              <a:rPr lang="ko-KR" altLang="en-US" dirty="0"/>
              <a:t>여부를 예측함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4D2996-3E37-4DAF-AE2F-EFF800832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348705"/>
            <a:ext cx="3350545" cy="4138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CE731A-3AA8-43DF-9C3F-0984A117DA8C}"/>
              </a:ext>
            </a:extLst>
          </p:cNvPr>
          <p:cNvSpPr/>
          <p:nvPr/>
        </p:nvSpPr>
        <p:spPr>
          <a:xfrm>
            <a:off x="7168752" y="1446705"/>
            <a:ext cx="700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를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6BE347-05E8-4AE4-9594-421E71B1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192" y="2292345"/>
            <a:ext cx="5364088" cy="27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1BED00-3CFD-46C3-A678-4C914983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26" y="627534"/>
            <a:ext cx="6599348" cy="40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48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C2031-3FD4-4F20-AAEB-7447DADB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5665"/>
            <a:ext cx="6660232" cy="36742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24686D-7C58-4784-8916-804696B43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21" y="3939902"/>
            <a:ext cx="3271757" cy="10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9B3776-AEB7-4D57-9B40-6B1B41E18D65}"/>
              </a:ext>
            </a:extLst>
          </p:cNvPr>
          <p:cNvSpPr/>
          <p:nvPr/>
        </p:nvSpPr>
        <p:spPr>
          <a:xfrm>
            <a:off x="107504" y="267494"/>
            <a:ext cx="409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AE-based Multivariate Time Series AD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166EE4-31A6-4FCE-8DD1-396332EBDC22}"/>
              </a:ext>
            </a:extLst>
          </p:cNvPr>
          <p:cNvSpPr/>
          <p:nvPr/>
        </p:nvSpPr>
        <p:spPr>
          <a:xfrm>
            <a:off x="179512" y="91556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Training: </a:t>
            </a:r>
            <a:r>
              <a:rPr lang="ko-KR" altLang="en-US" dirty="0"/>
              <a:t>정상 데이터의 </a:t>
            </a:r>
            <a:r>
              <a:rPr lang="en-US" altLang="ko-KR" dirty="0"/>
              <a:t>reconstruction error</a:t>
            </a:r>
            <a:r>
              <a:rPr lang="ko-KR" altLang="en-US" dirty="0"/>
              <a:t>를 기반으로 </a:t>
            </a:r>
            <a:r>
              <a:rPr lang="en-US" altLang="ko-KR" dirty="0"/>
              <a:t>LSTM-AE</a:t>
            </a:r>
            <a:r>
              <a:rPr lang="ko-KR" altLang="en-US" dirty="0"/>
              <a:t>를 학습하여 정상 데이터의 분포를 학습함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6940C2-18E2-4A29-8046-96D7C3553E97}"/>
              </a:ext>
            </a:extLst>
          </p:cNvPr>
          <p:cNvSpPr/>
          <p:nvPr/>
        </p:nvSpPr>
        <p:spPr>
          <a:xfrm>
            <a:off x="187069" y="1667674"/>
            <a:ext cx="947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Anomaly detection: </a:t>
            </a:r>
            <a:r>
              <a:rPr lang="ko-KR" altLang="en-US" dirty="0"/>
              <a:t>학습이 완료된 </a:t>
            </a:r>
            <a:r>
              <a:rPr lang="en-US" altLang="ko-KR" dirty="0"/>
              <a:t>LSTM-AE</a:t>
            </a:r>
            <a:r>
              <a:rPr lang="ko-KR" altLang="en-US" dirty="0"/>
              <a:t>를 기반으로 도출한 새로운 </a:t>
            </a:r>
            <a:r>
              <a:rPr lang="en-US" altLang="ko-KR" dirty="0"/>
              <a:t>input </a:t>
            </a:r>
            <a:r>
              <a:rPr lang="ko-KR" altLang="en-US" dirty="0"/>
              <a:t>의 </a:t>
            </a:r>
            <a:r>
              <a:rPr lang="en-US" altLang="ko-KR" dirty="0"/>
              <a:t>reconstruction error</a:t>
            </a:r>
            <a:r>
              <a:rPr lang="ko-KR" altLang="en-US" dirty="0"/>
              <a:t>가 </a:t>
            </a:r>
            <a:r>
              <a:rPr lang="en-US" altLang="ko-KR" dirty="0"/>
              <a:t>threshold</a:t>
            </a:r>
            <a:r>
              <a:rPr lang="ko-KR" altLang="en-US" dirty="0"/>
              <a:t>를 초과하면 이상치로 탐지함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3ED45-DEDC-424B-8C0F-6CA2A6DA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51320"/>
            <a:ext cx="4795703" cy="25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1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AFBE07-81E9-42C5-AA79-D7C8F178A6D7}"/>
              </a:ext>
            </a:extLst>
          </p:cNvPr>
          <p:cNvSpPr/>
          <p:nvPr/>
        </p:nvSpPr>
        <p:spPr>
          <a:xfrm>
            <a:off x="179512" y="267494"/>
            <a:ext cx="428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GAN-based Multivariate Time Series AD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E64A7-4739-4DDC-A67A-20BCFCEA7228}"/>
              </a:ext>
            </a:extLst>
          </p:cNvPr>
          <p:cNvSpPr/>
          <p:nvPr/>
        </p:nvSpPr>
        <p:spPr>
          <a:xfrm>
            <a:off x="150794" y="843558"/>
            <a:ext cx="8813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Training: </a:t>
            </a:r>
            <a:r>
              <a:rPr lang="ko-KR" altLang="en-US" dirty="0"/>
              <a:t>정상 데이터만으로 </a:t>
            </a:r>
            <a:r>
              <a:rPr lang="en-US" altLang="ko-KR" dirty="0"/>
              <a:t>LSTM </a:t>
            </a:r>
            <a:r>
              <a:rPr lang="ko-KR" altLang="en-US" dirty="0"/>
              <a:t>구조의 </a:t>
            </a:r>
            <a:r>
              <a:rPr lang="en-US" altLang="ko-KR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</a:t>
            </a:r>
            <a:r>
              <a:rPr lang="ko-KR" altLang="en-US" dirty="0"/>
              <a:t>를 학습하여 정상 데이터의 분포를 학습함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949BC-E55C-4CCD-A42A-8E33D489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63" y="1598324"/>
            <a:ext cx="5015061" cy="32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7234B63-DB2E-4220-A7AB-DAACC0246A50}"/>
              </a:ext>
            </a:extLst>
          </p:cNvPr>
          <p:cNvSpPr/>
          <p:nvPr/>
        </p:nvSpPr>
        <p:spPr>
          <a:xfrm>
            <a:off x="251520" y="555526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AE-based &amp; GAN-based anomaly detection </a:t>
            </a:r>
            <a:r>
              <a:rPr lang="ko-KR" altLang="en-US" dirty="0"/>
              <a:t>모델에는 한계점이 존재함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7BC879-2D37-462B-9A12-6AF5D0ED3412}"/>
              </a:ext>
            </a:extLst>
          </p:cNvPr>
          <p:cNvSpPr/>
          <p:nvPr/>
        </p:nvSpPr>
        <p:spPr>
          <a:xfrm>
            <a:off x="251520" y="127560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AE-based AD: AE</a:t>
            </a:r>
            <a:r>
              <a:rPr lang="ko-KR" altLang="en-US" dirty="0"/>
              <a:t>는 정상 데이터를 잘 복원하도록 학습되기 때문에 이상치가 정상 데이 터와 유사하면 </a:t>
            </a:r>
            <a:r>
              <a:rPr lang="en-US" altLang="ko-KR" dirty="0"/>
              <a:t>reconstruction error</a:t>
            </a:r>
            <a:r>
              <a:rPr lang="ko-KR" altLang="en-US" dirty="0"/>
              <a:t>가 작아 이상치로 탐지되지 않음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E033B-3760-4337-88D4-0FBE8572A96A}"/>
              </a:ext>
            </a:extLst>
          </p:cNvPr>
          <p:cNvSpPr/>
          <p:nvPr/>
        </p:nvSpPr>
        <p:spPr>
          <a:xfrm>
            <a:off x="239570" y="2427734"/>
            <a:ext cx="8220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GAN-based AD: GAN</a:t>
            </a:r>
            <a:r>
              <a:rPr lang="ko-KR" altLang="en-US" dirty="0"/>
              <a:t>은 학습이 불안정하여 </a:t>
            </a:r>
            <a:r>
              <a:rPr lang="en-US" altLang="ko-KR" dirty="0"/>
              <a:t>mode collapse</a:t>
            </a:r>
            <a:r>
              <a:rPr lang="ko-KR" altLang="en-US" dirty="0"/>
              <a:t>와 </a:t>
            </a:r>
            <a:r>
              <a:rPr lang="en-US" altLang="ko-KR" dirty="0"/>
              <a:t>non-convergence </a:t>
            </a:r>
            <a:r>
              <a:rPr lang="ko-KR" altLang="en-US" dirty="0"/>
              <a:t>같은 문제가 발생하기 쉬움</a:t>
            </a:r>
          </a:p>
        </p:txBody>
      </p:sp>
    </p:spTree>
    <p:extLst>
      <p:ext uri="{BB962C8B-B14F-4D97-AF65-F5344CB8AC3E}">
        <p14:creationId xmlns:p14="http://schemas.microsoft.com/office/powerpoint/2010/main" val="38503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014065-B958-4490-8C39-EEC12BA9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598"/>
            <a:ext cx="9144000" cy="277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1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6C0E05-41F5-4DF3-8D3A-383534F4FD9B}"/>
              </a:ext>
            </a:extLst>
          </p:cNvPr>
          <p:cNvSpPr/>
          <p:nvPr/>
        </p:nvSpPr>
        <p:spPr>
          <a:xfrm>
            <a:off x="251520" y="195486"/>
            <a:ext cx="10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23CA37-2C59-49FE-9BA3-0F793641B75A}"/>
              </a:ext>
            </a:extLst>
          </p:cNvPr>
          <p:cNvSpPr/>
          <p:nvPr/>
        </p:nvSpPr>
        <p:spPr>
          <a:xfrm>
            <a:off x="286591" y="771550"/>
            <a:ext cx="333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Phase 1: Autoencoder Training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B8E983-D628-4A7E-8FC1-68F93BAF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53" y="1273084"/>
            <a:ext cx="6372200" cy="32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6C0E05-41F5-4DF3-8D3A-383534F4FD9B}"/>
              </a:ext>
            </a:extLst>
          </p:cNvPr>
          <p:cNvSpPr/>
          <p:nvPr/>
        </p:nvSpPr>
        <p:spPr>
          <a:xfrm>
            <a:off x="251520" y="195486"/>
            <a:ext cx="10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23CA37-2C59-49FE-9BA3-0F793641B75A}"/>
              </a:ext>
            </a:extLst>
          </p:cNvPr>
          <p:cNvSpPr/>
          <p:nvPr/>
        </p:nvSpPr>
        <p:spPr>
          <a:xfrm>
            <a:off x="286591" y="771550"/>
            <a:ext cx="333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Phase 1: Autoencoder Training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9AB814-1680-4A6C-A408-8B741086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55" y="1347614"/>
            <a:ext cx="6372200" cy="33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7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6C0E05-41F5-4DF3-8D3A-383534F4FD9B}"/>
              </a:ext>
            </a:extLst>
          </p:cNvPr>
          <p:cNvSpPr/>
          <p:nvPr/>
        </p:nvSpPr>
        <p:spPr>
          <a:xfrm>
            <a:off x="251520" y="195486"/>
            <a:ext cx="10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23CA37-2C59-49FE-9BA3-0F793641B75A}"/>
              </a:ext>
            </a:extLst>
          </p:cNvPr>
          <p:cNvSpPr/>
          <p:nvPr/>
        </p:nvSpPr>
        <p:spPr>
          <a:xfrm>
            <a:off x="286591" y="771550"/>
            <a:ext cx="318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Phase 2: Adversarial Training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D13E9-22F0-4488-B6DE-096C92DF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64083"/>
            <a:ext cx="5256584" cy="35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5326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348</Words>
  <Application>Microsoft Office PowerPoint</Application>
  <PresentationFormat>화면 슬라이드 쇼(16:9)</PresentationFormat>
  <Paragraphs>43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157</cp:revision>
  <dcterms:created xsi:type="dcterms:W3CDTF">2016-12-05T23:26:54Z</dcterms:created>
  <dcterms:modified xsi:type="dcterms:W3CDTF">2021-04-09T05:30:58Z</dcterms:modified>
</cp:coreProperties>
</file>