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315" r:id="rId4"/>
    <p:sldId id="314" r:id="rId5"/>
    <p:sldId id="258" r:id="rId6"/>
    <p:sldId id="317" r:id="rId7"/>
    <p:sldId id="318" r:id="rId8"/>
    <p:sldId id="321" r:id="rId9"/>
    <p:sldId id="322" r:id="rId10"/>
    <p:sldId id="324" r:id="rId11"/>
    <p:sldId id="323" r:id="rId12"/>
    <p:sldId id="284" r:id="rId13"/>
    <p:sldId id="310" r:id="rId14"/>
    <p:sldId id="311" r:id="rId15"/>
    <p:sldId id="312" r:id="rId16"/>
    <p:sldId id="313" r:id="rId17"/>
    <p:sldId id="264" r:id="rId18"/>
    <p:sldId id="285" r:id="rId19"/>
    <p:sldId id="286" r:id="rId20"/>
    <p:sldId id="287" r:id="rId21"/>
    <p:sldId id="32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6" autoAdjust="0"/>
    <p:restoredTop sz="94660"/>
  </p:normalViewPr>
  <p:slideViewPr>
    <p:cSldViewPr snapToGrid="0">
      <p:cViewPr>
        <p:scale>
          <a:sx n="66" d="100"/>
          <a:sy n="66" d="100"/>
        </p:scale>
        <p:origin x="1542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B2E6-42C4-495C-ABAA-1CA7AC14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F540B-4AE6-4AD2-A16A-CB098E6A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062CF-F9F8-4B8F-8D00-199FC434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FAF47-4F6D-42AC-B096-29B4BB7D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FBF7F-C2D2-42A8-8586-16D283A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EF50-F3B1-43B9-97C6-5B34602E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7D8F6-ADF0-4D85-8EF5-AD3942BD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2CD9A-F78B-477D-8A70-EB88AD43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18142-79B1-434B-9D64-0EB1992E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67770-4E0A-47F3-8DE4-BD59F07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9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AC43C-A105-4CAE-A4DB-5B7F83F8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B7A1B-D35B-4602-A2E1-BE70529DA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72E66-00DD-4890-A486-B89353E6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0367C-38F3-444C-BE24-85589B24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44D7B-D4DF-4FB7-AA78-D220DF41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181A-700A-442D-A5A1-BA2188E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5D93D-B8B9-44A5-9433-CFE6F4E5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D1562-6EC5-4C90-9C98-E9B6308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285A-D482-46AB-9222-786C6BFB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ABBDA-54E8-4CB7-897A-82B010CA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BBC4-31B5-4AA8-A0B3-CEF43AC2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974CC-E17E-48E1-B0F5-52F9C5C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1A5EA-78C5-463F-B9C7-8C1E8C1A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C3D79-C5F2-4132-B3C4-B5A18CCD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9449F-D8FB-4FAD-B098-D4A6C1E5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6E37-1FDB-464B-B43B-83CE75E9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CC16F-5BFE-452E-BB3E-D0D891C59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75C30-F15F-44E1-B803-15F719CD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B1583-F81F-4B4F-8882-C19A8DE4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8E378-CFE1-4844-ABF7-9C2D201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9C9BD-D58F-4E0B-8888-6F419D7B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6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96AE-7BD9-4234-8A9F-7D200678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EE0ED-B777-401A-890C-7578082F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4639D-F141-41CC-AECE-68A34609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7FFA7-9152-4F6E-B008-7588FE7A2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08D5A6-DA13-4ADC-A7AC-65E17B6A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DFB202-4B39-4015-9D09-E359057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60CCC-6D8F-4127-8DCC-11DFE68D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28467-DB73-468E-8350-14FBDAA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0A06-9024-4975-9258-E3380A92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AFCCC-9190-46EB-A266-3EDBA919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33654-65DA-44CE-95AC-372D1192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7F3D9-E96C-4667-B876-963640F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624E6-E55A-43EB-8FCF-D77A081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514857-6757-4323-B330-E5B335F8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FA02D-8416-4413-A929-A912881F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0D5BF-0492-4DC0-BFDA-BC96A53E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E18B0-44CD-4E3C-BA40-678675BC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5DA09-B283-41FF-A2D0-67275076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F571A-FAD2-4359-8EFD-592FD94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F8381-80D7-43B1-86E2-51BF8C6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B3825-B2DB-4D12-B2DC-933C2BA6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4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9497A-CA8A-4C2C-9FB3-A7A210B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CF00A-FBAD-4221-836F-B6852559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ED310-5866-4568-B1F8-ADD93049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A6448-0F69-4287-A73B-F1659B53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374FE-8717-4DEB-8E0B-315F2817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C96D9-B858-403C-939C-094755E4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6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2A29FD-2EAD-4DA3-AE63-7CB023A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9EF18-9419-4ADC-BC10-77B34EFB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2223A-1EA7-4C68-9191-4B66C6EC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17DD0-A5C2-48F8-B2FA-820F0F51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FAA7-AA2F-40E4-B74B-571E35D2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5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855107" y="2950029"/>
            <a:ext cx="8572500" cy="85725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 algn="ctr" latinLnBrk="0">
              <a:defRPr/>
            </a:pPr>
            <a:endParaRPr lang="en-US" altLang="ko-KR" sz="4400" kern="0" dirty="0">
              <a:solidFill>
                <a:prstClr val="white"/>
              </a:solidFill>
              <a:effectLst>
                <a:outerShdw dist="63500" dir="2700000" algn="tl" rotWithShape="0">
                  <a:srgbClr val="43B4C4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348128" y="2716404"/>
            <a:ext cx="155750" cy="1557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127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785226" y="2387160"/>
            <a:ext cx="63727" cy="637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127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762366" y="27714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127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704765" y="25820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127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536002" y="2967843"/>
            <a:ext cx="83968" cy="839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127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0148155" y="27576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127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472014" y="2504587"/>
            <a:ext cx="63727" cy="637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127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2116" y="2950027"/>
            <a:ext cx="48721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Fast R-CNN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55107" y="2950029"/>
            <a:ext cx="3118684" cy="857250"/>
            <a:chOff x="1855107" y="2950029"/>
            <a:chExt cx="3118684" cy="857250"/>
          </a:xfrm>
        </p:grpSpPr>
        <p:sp>
          <p:nvSpPr>
            <p:cNvPr id="26" name="자유형 25"/>
            <p:cNvSpPr/>
            <p:nvPr/>
          </p:nvSpPr>
          <p:spPr>
            <a:xfrm rot="16200000">
              <a:off x="2985824" y="1819312"/>
              <a:ext cx="857250" cy="3118684"/>
            </a:xfrm>
            <a:custGeom>
              <a:avLst/>
              <a:gdLst>
                <a:gd name="connsiteX0" fmla="*/ 857250 w 857250"/>
                <a:gd name="connsiteY0" fmla="*/ 428625 h 3118684"/>
                <a:gd name="connsiteX1" fmla="*/ 857250 w 857250"/>
                <a:gd name="connsiteY1" fmla="*/ 3015366 h 3118684"/>
                <a:gd name="connsiteX2" fmla="*/ 828774 w 857250"/>
                <a:gd name="connsiteY2" fmla="*/ 3043035 h 3118684"/>
                <a:gd name="connsiteX3" fmla="*/ 36017 w 857250"/>
                <a:gd name="connsiteY3" fmla="*/ 2821188 h 3118684"/>
                <a:gd name="connsiteX4" fmla="*/ 0 w 857250"/>
                <a:gd name="connsiteY4" fmla="*/ 2811109 h 3118684"/>
                <a:gd name="connsiteX5" fmla="*/ 0 w 857250"/>
                <a:gd name="connsiteY5" fmla="*/ 428625 h 3118684"/>
                <a:gd name="connsiteX6" fmla="*/ 428625 w 857250"/>
                <a:gd name="connsiteY6" fmla="*/ 0 h 3118684"/>
                <a:gd name="connsiteX7" fmla="*/ 857250 w 857250"/>
                <a:gd name="connsiteY7" fmla="*/ 428625 h 311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0" h="3118684">
                  <a:moveTo>
                    <a:pt x="857250" y="428625"/>
                  </a:moveTo>
                  <a:lnTo>
                    <a:pt x="857250" y="3015366"/>
                  </a:lnTo>
                  <a:lnTo>
                    <a:pt x="828774" y="3043035"/>
                  </a:lnTo>
                  <a:cubicBezTo>
                    <a:pt x="564522" y="3270360"/>
                    <a:pt x="300269" y="2922526"/>
                    <a:pt x="36017" y="2821188"/>
                  </a:cubicBezTo>
                  <a:lnTo>
                    <a:pt x="0" y="2811109"/>
                  </a:lnTo>
                  <a:lnTo>
                    <a:pt x="0" y="428625"/>
                  </a:lnTo>
                  <a:cubicBezTo>
                    <a:pt x="0" y="191902"/>
                    <a:pt x="191902" y="0"/>
                    <a:pt x="428625" y="0"/>
                  </a:cubicBezTo>
                  <a:cubicBezTo>
                    <a:pt x="665348" y="0"/>
                    <a:pt x="857250" y="191902"/>
                    <a:pt x="857250" y="4286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355600" sx="90000" sy="90000" algn="l" rotWithShape="0">
                <a:srgbClr val="43B4C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280404" y="3193987"/>
              <a:ext cx="2023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43B4C4"/>
                  </a:solidFill>
                </a:rPr>
                <a:t>20150142 </a:t>
              </a:r>
              <a:r>
                <a:rPr lang="ko-KR" altLang="en-US" b="1" dirty="0" err="1">
                  <a:solidFill>
                    <a:srgbClr val="43B4C4"/>
                  </a:solidFill>
                </a:rPr>
                <a:t>김문년</a:t>
              </a:r>
              <a:endParaRPr lang="ko-KR" altLang="en-US" b="1" dirty="0">
                <a:solidFill>
                  <a:srgbClr val="43B4C4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65E499-D35E-4B25-82AE-7C5C7C0C5DC2}"/>
              </a:ext>
            </a:extLst>
          </p:cNvPr>
          <p:cNvSpPr/>
          <p:nvPr/>
        </p:nvSpPr>
        <p:spPr>
          <a:xfrm>
            <a:off x="2413211" y="4158734"/>
            <a:ext cx="7231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Ross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Girshick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Jeff Donahue   Trevor Darrell   Jitendra Malik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42617 0.00047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617 0.00047 L 2.5E-6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Selective Search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0D465D-F21A-4792-9E98-6DABE8337690}"/>
              </a:ext>
            </a:extLst>
          </p:cNvPr>
          <p:cNvSpPr/>
          <p:nvPr/>
        </p:nvSpPr>
        <p:spPr>
          <a:xfrm>
            <a:off x="1200184" y="1678780"/>
            <a:ext cx="294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KoPub Dotum"/>
              </a:rPr>
              <a:t>Size </a:t>
            </a:r>
            <a:r>
              <a:rPr lang="en-US" altLang="ko-KR" sz="2000" b="1" dirty="0">
                <a:latin typeface="KoPub Dotum"/>
              </a:rPr>
              <a:t>: Region</a:t>
            </a:r>
            <a:r>
              <a:rPr lang="ko-KR" altLang="en-US" sz="2000" b="1" dirty="0">
                <a:latin typeface="KoPub Dotum"/>
              </a:rPr>
              <a:t>들의 사이즈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D352D-2A1B-4766-964E-8F23EDFBE860}"/>
              </a:ext>
            </a:extLst>
          </p:cNvPr>
          <p:cNvSpPr/>
          <p:nvPr/>
        </p:nvSpPr>
        <p:spPr>
          <a:xfrm>
            <a:off x="1208327" y="2568566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KoPub Dotum"/>
              </a:rPr>
              <a:t>사이즈가 작을 수록 유사도가 높음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D8AACD-9591-4F14-B0D2-D5D967C62DCC}"/>
              </a:ext>
            </a:extLst>
          </p:cNvPr>
          <p:cNvSpPr/>
          <p:nvPr/>
        </p:nvSpPr>
        <p:spPr>
          <a:xfrm>
            <a:off x="1208327" y="4396783"/>
            <a:ext cx="2937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>
                <a:latin typeface="MJXc-TeX-math-I"/>
              </a:rPr>
              <a:t>im</a:t>
            </a:r>
            <a:r>
              <a:rPr lang="ko-KR" altLang="en-US" sz="2000" b="1" dirty="0">
                <a:latin typeface="KoPub Dotum"/>
              </a:rPr>
              <a:t>은 원 이미지를 나타냄</a:t>
            </a:r>
            <a:endParaRPr lang="ko-KR" alt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B5D4E5-E0C9-49A9-AB1D-FF0737D7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26" y="3316139"/>
            <a:ext cx="4242945" cy="68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8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Selective Search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A3C7B2-5824-4E54-8B9B-1F39CD6DC5EC}"/>
              </a:ext>
            </a:extLst>
          </p:cNvPr>
          <p:cNvSpPr/>
          <p:nvPr/>
        </p:nvSpPr>
        <p:spPr>
          <a:xfrm>
            <a:off x="954657" y="1678780"/>
            <a:ext cx="4848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KoPub Dotum"/>
              </a:rPr>
              <a:t>Fill: candidate Bounding Box </a:t>
            </a:r>
            <a:r>
              <a:rPr lang="ko-KR" altLang="en-US" sz="2000" b="1">
                <a:latin typeface="KoPub Dotum"/>
              </a:rPr>
              <a:t>크기와의 차이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8925A5-E623-4443-80FE-A6574A3AF9B5}"/>
              </a:ext>
            </a:extLst>
          </p:cNvPr>
          <p:cNvSpPr/>
          <p:nvPr/>
        </p:nvSpPr>
        <p:spPr>
          <a:xfrm>
            <a:off x="954657" y="2582196"/>
            <a:ext cx="74055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KoPub Dotum"/>
              </a:rPr>
              <a:t>candidate Bounding Box</a:t>
            </a:r>
            <a:r>
              <a:rPr lang="ko-KR" altLang="en-US" sz="2000" b="1" dirty="0">
                <a:latin typeface="KoPub Dotum"/>
              </a:rPr>
              <a:t>와 </a:t>
            </a:r>
            <a:r>
              <a:rPr lang="en-US" altLang="ko-KR" sz="2000" b="1" dirty="0">
                <a:latin typeface="KoPub Dotum"/>
              </a:rPr>
              <a:t>Region</a:t>
            </a:r>
            <a:r>
              <a:rPr lang="ko-KR" altLang="en-US" sz="2000" b="1" dirty="0">
                <a:latin typeface="KoPub Dotum"/>
              </a:rPr>
              <a:t>들의 사이즈의 차이가 적을수록 유사도가 높음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C63BA4-79A5-49EE-A8B8-CA3BEA48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57" y="3970592"/>
            <a:ext cx="5392804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b="1" dirty="0" err="1"/>
              <a:t>RoI</a:t>
            </a:r>
            <a:r>
              <a:rPr lang="en-US" altLang="ko-KR" sz="4400" b="1" dirty="0"/>
              <a:t> Pooling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467F0-78FA-4202-A07F-DD4EFBF9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99" y="1864759"/>
            <a:ext cx="9223771" cy="34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98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RoI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Pooling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3DE11B-9B48-4C07-B3CD-34F1F967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10" y="1428462"/>
            <a:ext cx="4912963" cy="34491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9A4E0F-B728-4142-897C-9FA3BB54F127}"/>
              </a:ext>
            </a:extLst>
          </p:cNvPr>
          <p:cNvSpPr/>
          <p:nvPr/>
        </p:nvSpPr>
        <p:spPr>
          <a:xfrm>
            <a:off x="1797050" y="4970076"/>
            <a:ext cx="8572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lato"/>
              </a:rPr>
              <a:t>Let’s consider a small example to see how it works. We’re going to perform region of interest pooling on a single 8×8 feature map, one region of interest and an output size of 2×2. Our input feature map looks like this:</a:t>
            </a:r>
            <a:br>
              <a:rPr lang="en-US" altLang="ko-KR" b="1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957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RoI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Pooling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6B616D-4680-4F42-ACB5-AB2B43A4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17" y="1351258"/>
            <a:ext cx="4914362" cy="36857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5EE93B-7F1B-4965-8DB8-4F4C8DED1FA9}"/>
              </a:ext>
            </a:extLst>
          </p:cNvPr>
          <p:cNvSpPr/>
          <p:nvPr/>
        </p:nvSpPr>
        <p:spPr>
          <a:xfrm>
            <a:off x="1960428" y="5320750"/>
            <a:ext cx="8436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lato"/>
              </a:rPr>
              <a:t>Let’s say we also have a region proposal (top left, bottom right coordinates): (0, 3), (7, 8). In the picture it would look like this:</a:t>
            </a:r>
            <a:br>
              <a:rPr lang="en-US" altLang="ko-KR" b="1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414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RoI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Pooling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58CBB6-2722-457D-AAE6-7AF5719D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69" y="1377413"/>
            <a:ext cx="4776061" cy="35820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ADDA267-A5D8-458A-B2A2-6B0D33D27C75}"/>
              </a:ext>
            </a:extLst>
          </p:cNvPr>
          <p:cNvSpPr/>
          <p:nvPr/>
        </p:nvSpPr>
        <p:spPr>
          <a:xfrm>
            <a:off x="1154516" y="5143072"/>
            <a:ext cx="10048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lato"/>
              </a:rPr>
              <a:t>Normally, there’d be multiple feature maps and multiple proposals for each of them, but we’re keeping things simple for the example.</a:t>
            </a:r>
            <a:br>
              <a:rPr lang="en-US" altLang="ko-KR" b="1" dirty="0"/>
            </a:br>
            <a:r>
              <a:rPr lang="en-US" altLang="ko-KR" b="1" dirty="0">
                <a:solidFill>
                  <a:srgbClr val="000000"/>
                </a:solidFill>
                <a:latin typeface="lato"/>
              </a:rPr>
              <a:t>By dividing it into (2×2) sections (because the output size is 2×2) we get:</a:t>
            </a:r>
            <a:br>
              <a:rPr lang="en-US" altLang="ko-KR" b="1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000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RoI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Pooling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4E14D3-42F1-48E0-B98F-2B2A7C2C5335}"/>
              </a:ext>
            </a:extLst>
          </p:cNvPr>
          <p:cNvSpPr/>
          <p:nvPr/>
        </p:nvSpPr>
        <p:spPr>
          <a:xfrm>
            <a:off x="1154353" y="4559142"/>
            <a:ext cx="9857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lato"/>
              </a:rPr>
              <a:t>Notice that the size of the region of interest doesn’t have to be perfectly divisible by the number of pooling sections (in this case our </a:t>
            </a:r>
            <a:r>
              <a:rPr lang="en-US" altLang="ko-KR" b="1" dirty="0" err="1">
                <a:solidFill>
                  <a:srgbClr val="000000"/>
                </a:solidFill>
                <a:latin typeface="lato"/>
              </a:rPr>
              <a:t>RoI</a:t>
            </a:r>
            <a:r>
              <a:rPr lang="en-US" altLang="ko-KR" b="1" dirty="0">
                <a:solidFill>
                  <a:srgbClr val="000000"/>
                </a:solidFill>
                <a:latin typeface="lato"/>
              </a:rPr>
              <a:t> is 7×5 and we have 2×2 pooling sections).</a:t>
            </a:r>
            <a:br>
              <a:rPr lang="en-US" altLang="ko-KR" b="1" dirty="0"/>
            </a:br>
            <a:r>
              <a:rPr lang="en-US" altLang="ko-KR" b="1" dirty="0">
                <a:solidFill>
                  <a:srgbClr val="000000"/>
                </a:solidFill>
                <a:latin typeface="lato"/>
              </a:rPr>
              <a:t>The max values in each of the sections are:</a:t>
            </a: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BF8E09-7D25-4112-BF78-308E38D1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14" y="1737836"/>
            <a:ext cx="1905000" cy="1905000"/>
          </a:xfrm>
          <a:prstGeom prst="rect">
            <a:avLst/>
          </a:prstGeom>
        </p:spPr>
      </p:pic>
      <p:sp>
        <p:nvSpPr>
          <p:cNvPr id="6" name="AutoShape 2" descr="Region of interest pooling (animation)">
            <a:extLst>
              <a:ext uri="{FF2B5EF4-FFF2-40B4-BE49-F238E27FC236}">
                <a16:creationId xmlns:a16="http://schemas.microsoft.com/office/drawing/2014/main" id="{B19FD0C4-AE97-4B99-8EF7-1E9ADF7B4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4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4400" kern="0"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Multi Task Loss</a:t>
            </a:r>
            <a:endParaRPr lang="en-US" altLang="ko-KR" sz="4400" kern="0" dirty="0">
              <a:solidFill>
                <a:prstClr val="white"/>
              </a:solidFill>
              <a:effectLst>
                <a:outerShdw dist="63500" dir="2700000" algn="tl" rotWithShape="0">
                  <a:srgbClr val="43B4C4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43B4C4"/>
                </a:solidFill>
              </a:rPr>
              <a:t>01</a:t>
            </a:r>
            <a:endParaRPr lang="ko-KR" altLang="en-US" sz="2400" b="1" dirty="0">
              <a:solidFill>
                <a:srgbClr val="43B4C4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6ED62E-564F-4CAA-AF3F-B4B923B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514" y="1509485"/>
            <a:ext cx="12546777" cy="60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BA6EA-43BB-4CAE-8643-52FB2069B721}"/>
              </a:ext>
            </a:extLst>
          </p:cNvPr>
          <p:cNvSpPr/>
          <p:nvPr/>
        </p:nvSpPr>
        <p:spPr>
          <a:xfrm>
            <a:off x="1892300" y="4865689"/>
            <a:ext cx="8621486" cy="1009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/>
              <a:t>p</a:t>
            </a:r>
            <a:r>
              <a:rPr lang="ko-KR" altLang="en-US" sz="2000" b="1" kern="0" dirty="0">
                <a:ea typeface="함초롬바탕" panose="02030504000101010101" pitchFamily="18" charset="-127"/>
              </a:rPr>
              <a:t>는 </a:t>
            </a:r>
            <a:r>
              <a:rPr lang="en-US" altLang="ko-KR" sz="2000" b="1" kern="0" dirty="0" err="1"/>
              <a:t>softmax</a:t>
            </a:r>
            <a:r>
              <a:rPr lang="ko-KR" altLang="en-US" sz="2000" b="1" kern="0" dirty="0">
                <a:ea typeface="함초롬바탕" panose="02030504000101010101" pitchFamily="18" charset="-127"/>
              </a:rPr>
              <a:t>를 통해서 얻어낸 </a:t>
            </a:r>
            <a:r>
              <a:rPr lang="en-US" altLang="ko-KR" sz="2000" b="1" kern="0" dirty="0"/>
              <a:t>K+1 (K</a:t>
            </a:r>
            <a:r>
              <a:rPr lang="ko-KR" altLang="en-US" sz="2000" b="1" kern="0" dirty="0">
                <a:ea typeface="함초롬바탕" panose="02030504000101010101" pitchFamily="18" charset="-127"/>
              </a:rPr>
              <a:t>개의 </a:t>
            </a:r>
            <a:r>
              <a:rPr lang="en-US" altLang="ko-KR" sz="2000" b="1" kern="0" dirty="0"/>
              <a:t>object + 1</a:t>
            </a:r>
            <a:r>
              <a:rPr lang="ko-KR" altLang="en-US" sz="2000" b="1" kern="0" dirty="0">
                <a:ea typeface="함초롬바탕" panose="02030504000101010101" pitchFamily="18" charset="-127"/>
              </a:rPr>
              <a:t>개의 배경</a:t>
            </a:r>
            <a:r>
              <a:rPr lang="en-US" altLang="ko-KR" sz="2000" b="1" kern="0" dirty="0"/>
              <a:t>, </a:t>
            </a:r>
            <a:r>
              <a:rPr lang="ko-KR" altLang="en-US" sz="2000" b="1" kern="0" dirty="0">
                <a:ea typeface="함초롬바탕" panose="02030504000101010101" pitchFamily="18" charset="-127"/>
              </a:rPr>
              <a:t>아무 물체도 아님을 나타내는 클래스</a:t>
            </a:r>
            <a:r>
              <a:rPr lang="en-US" altLang="ko-KR" sz="2000" b="1" kern="0" dirty="0"/>
              <a:t>)</a:t>
            </a:r>
            <a:r>
              <a:rPr lang="ko-KR" altLang="en-US" sz="2000" b="1" kern="0" dirty="0">
                <a:ea typeface="함초롬바탕" panose="02030504000101010101" pitchFamily="18" charset="-127"/>
              </a:rPr>
              <a:t>개의 확률 값</a:t>
            </a:r>
            <a:endParaRPr lang="ko-KR" altLang="en-US" sz="2000" b="1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0A850D-5688-4944-81EC-E2B0465C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07" y="2257469"/>
            <a:ext cx="5083586" cy="6341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C029A7-32C3-47BC-AA59-9066426B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705" y="4135652"/>
            <a:ext cx="3209925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13E77A-A264-474F-80D3-398FDF913DF3}"/>
              </a:ext>
            </a:extLst>
          </p:cNvPr>
          <p:cNvSpPr/>
          <p:nvPr/>
        </p:nvSpPr>
        <p:spPr>
          <a:xfrm>
            <a:off x="1892300" y="1352011"/>
            <a:ext cx="8795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Spoqa Han Sans"/>
              </a:rPr>
              <a:t>classificaiton</a:t>
            </a:r>
            <a:r>
              <a:rPr lang="en-US" altLang="ko-KR" sz="2000" b="1" dirty="0">
                <a:latin typeface="Spoqa Han Sans"/>
              </a:rPr>
              <a:t> loss</a:t>
            </a:r>
            <a:r>
              <a:rPr lang="ko-KR" altLang="en-US" sz="2000" b="1" dirty="0">
                <a:latin typeface="Spoqa Han Sans"/>
              </a:rPr>
              <a:t>와 </a:t>
            </a:r>
            <a:r>
              <a:rPr lang="en-US" altLang="ko-KR" sz="2000" b="1" dirty="0">
                <a:latin typeface="Spoqa Han Sans"/>
              </a:rPr>
              <a:t>bounding box regression</a:t>
            </a:r>
            <a:r>
              <a:rPr lang="ko-KR" altLang="en-US" sz="2000" b="1" dirty="0">
                <a:latin typeface="Spoqa Han Sans"/>
              </a:rPr>
              <a:t>을 적절하게 엮어주는 것이 필요하며</a:t>
            </a:r>
            <a:r>
              <a:rPr lang="en-US" altLang="ko-KR" sz="2000" b="1" dirty="0">
                <a:latin typeface="Spoqa Han Sans"/>
              </a:rPr>
              <a:t>, </a:t>
            </a:r>
            <a:r>
              <a:rPr lang="ko-KR" altLang="en-US" sz="2000" b="1" dirty="0">
                <a:latin typeface="Spoqa Han Sans"/>
              </a:rPr>
              <a:t>이를 </a:t>
            </a:r>
            <a:r>
              <a:rPr lang="en-US" altLang="ko-KR" sz="2000" b="1" dirty="0">
                <a:latin typeface="Spoqa Han Sans"/>
              </a:rPr>
              <a:t>multi task loss</a:t>
            </a:r>
            <a:r>
              <a:rPr lang="ko-KR" altLang="en-US" sz="2000" b="1" dirty="0">
                <a:latin typeface="Spoqa Han Sans"/>
              </a:rPr>
              <a:t>라고 합니다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D9A26-1040-4C75-A3AA-B0ABA77CAC5D}"/>
              </a:ext>
            </a:extLst>
          </p:cNvPr>
          <p:cNvSpPr/>
          <p:nvPr/>
        </p:nvSpPr>
        <p:spPr>
          <a:xfrm>
            <a:off x="1892300" y="3025379"/>
            <a:ext cx="8795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se-nanumgothic"/>
              </a:rPr>
              <a:t>λ</a:t>
            </a:r>
            <a:r>
              <a:rPr lang="ko-KR" altLang="en-US" sz="2000" b="1" dirty="0">
                <a:latin typeface="se-nanumgothic"/>
              </a:rPr>
              <a:t>는 </a:t>
            </a:r>
            <a:r>
              <a:rPr lang="en-US" altLang="ko-KR" sz="2000" b="1" dirty="0">
                <a:latin typeface="se-nanumgothic"/>
              </a:rPr>
              <a:t>1</a:t>
            </a:r>
            <a:r>
              <a:rPr lang="ko-KR" altLang="en-US" sz="2000" b="1" dirty="0">
                <a:latin typeface="se-nanumgothic"/>
              </a:rPr>
              <a:t>로 고정시켰고</a:t>
            </a:r>
            <a:r>
              <a:rPr lang="en-US" altLang="ko-KR" sz="2000" b="1" dirty="0">
                <a:latin typeface="se-nanumgothic"/>
              </a:rPr>
              <a:t>, [u≥1]</a:t>
            </a:r>
            <a:r>
              <a:rPr lang="ko-KR" altLang="en-US" sz="2000" b="1" dirty="0">
                <a:latin typeface="se-nanumgothic"/>
              </a:rPr>
              <a:t>은 </a:t>
            </a:r>
            <a:r>
              <a:rPr lang="en-US" altLang="ko-KR" sz="2000" b="1" dirty="0">
                <a:latin typeface="se-nanumgothic"/>
              </a:rPr>
              <a:t>'Classification </a:t>
            </a:r>
            <a:r>
              <a:rPr lang="ko-KR" altLang="en-US" sz="2000" b="1" dirty="0">
                <a:latin typeface="se-nanumgothic"/>
              </a:rPr>
              <a:t>결과가 </a:t>
            </a:r>
            <a:r>
              <a:rPr lang="en-US" altLang="ko-KR" sz="2000" b="1" dirty="0">
                <a:latin typeface="se-nanumgothic"/>
              </a:rPr>
              <a:t>Background (u=0)</a:t>
            </a:r>
            <a:r>
              <a:rPr lang="ko-KR" altLang="en-US" sz="2000" b="1" dirty="0">
                <a:latin typeface="se-nanumgothic"/>
              </a:rPr>
              <a:t>이면 </a:t>
            </a:r>
            <a:r>
              <a:rPr lang="en-US" altLang="ko-KR" sz="2000" b="1" dirty="0" err="1">
                <a:latin typeface="se-nanumgothic"/>
              </a:rPr>
              <a:t>L</a:t>
            </a:r>
            <a:r>
              <a:rPr lang="en-US" altLang="ko-KR" sz="2000" b="1" baseline="-25000" dirty="0" err="1">
                <a:latin typeface="se-nanumgothic"/>
              </a:rPr>
              <a:t>loc</a:t>
            </a:r>
            <a:r>
              <a:rPr lang="ko-KR" altLang="en-US" sz="2000" b="1" dirty="0">
                <a:latin typeface="se-nanumgothic"/>
              </a:rPr>
              <a:t>를</a:t>
            </a:r>
            <a:r>
              <a:rPr lang="ko-KR" altLang="en-US" sz="2000" b="1" dirty="0">
                <a:latin typeface="inherit"/>
              </a:rPr>
              <a:t> </a:t>
            </a:r>
            <a:r>
              <a:rPr lang="ko-KR" altLang="en-US" sz="2000" b="1" dirty="0">
                <a:latin typeface="se-nanumgothic"/>
              </a:rPr>
              <a:t>죽이고</a:t>
            </a:r>
            <a:r>
              <a:rPr lang="en-US" altLang="ko-KR" sz="2000" b="1" dirty="0">
                <a:latin typeface="se-nanumgothic"/>
              </a:rPr>
              <a:t>, </a:t>
            </a:r>
            <a:r>
              <a:rPr lang="ko-KR" altLang="en-US" sz="2000" b="1" dirty="0">
                <a:latin typeface="se-nanumgothic"/>
              </a:rPr>
              <a:t>그렇지 않으면 살린다</a:t>
            </a:r>
            <a:r>
              <a:rPr lang="en-US" altLang="ko-KR" b="1" dirty="0">
                <a:latin typeface="se-nanumgothic"/>
              </a:rPr>
              <a:t>'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533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kern="0" dirty="0"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R-CNN</a:t>
            </a:r>
            <a:endParaRPr kumimoji="0" lang="en-US" altLang="ko-KR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63500" dir="2700000" algn="tl" rotWithShape="0">
                  <a:srgbClr val="43B4C4"/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927F98-BA8D-4D77-9FB3-F3566B82B2FD}"/>
              </a:ext>
            </a:extLst>
          </p:cNvPr>
          <p:cNvSpPr/>
          <p:nvPr/>
        </p:nvSpPr>
        <p:spPr>
          <a:xfrm>
            <a:off x="1451428" y="3674665"/>
            <a:ext cx="9289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Spoqa Han Sans"/>
              </a:rPr>
              <a:t>bounding box regression</a:t>
            </a:r>
            <a:r>
              <a:rPr lang="ko-KR" altLang="en-US" b="1" dirty="0">
                <a:latin typeface="Spoqa Han Sans"/>
              </a:rPr>
              <a:t>을 적용하면 이는 </a:t>
            </a:r>
            <a:r>
              <a:rPr lang="en-US" altLang="ko-KR" b="1" dirty="0">
                <a:latin typeface="Spoqa Han Sans"/>
              </a:rPr>
              <a:t>K + 1</a:t>
            </a:r>
            <a:r>
              <a:rPr lang="ko-KR" altLang="en-US" b="1" dirty="0">
                <a:latin typeface="Spoqa Han Sans"/>
              </a:rPr>
              <a:t>개 클래스에 대해서 각각 </a:t>
            </a:r>
            <a:r>
              <a:rPr lang="en-US" altLang="ko-KR" b="1" dirty="0">
                <a:latin typeface="Spoqa Han Sans"/>
              </a:rPr>
              <a:t>x, y, w, h </a:t>
            </a:r>
            <a:r>
              <a:rPr lang="ko-KR" altLang="en-US" b="1" dirty="0">
                <a:latin typeface="Spoqa Han Sans"/>
              </a:rPr>
              <a:t>값을 조정하는 </a:t>
            </a:r>
            <a:r>
              <a:rPr lang="en-US" altLang="ko-KR" b="1" dirty="0" err="1">
                <a:latin typeface="Spoqa Han Sans"/>
              </a:rPr>
              <a:t>tk</a:t>
            </a:r>
            <a:r>
              <a:rPr lang="ko-KR" altLang="en-US" b="1" dirty="0">
                <a:latin typeface="Spoqa Han Sans"/>
              </a:rPr>
              <a:t>를 </a:t>
            </a:r>
            <a:r>
              <a:rPr lang="ko-KR" altLang="en-US" b="1" dirty="0" err="1">
                <a:latin typeface="Spoqa Han Sans"/>
              </a:rPr>
              <a:t>리턴합니다</a:t>
            </a:r>
            <a:r>
              <a:rPr lang="en-US" altLang="ko-KR" b="1" dirty="0">
                <a:latin typeface="Spoqa Han Sans"/>
              </a:rPr>
              <a:t>. </a:t>
            </a:r>
            <a:r>
              <a:rPr lang="ko-KR" altLang="en-US" b="1" dirty="0">
                <a:latin typeface="Spoqa Han Sans"/>
              </a:rPr>
              <a:t>즉</a:t>
            </a:r>
            <a:r>
              <a:rPr lang="en-US" altLang="ko-KR" b="1" dirty="0">
                <a:latin typeface="Spoqa Han Sans"/>
              </a:rPr>
              <a:t>, </a:t>
            </a:r>
            <a:r>
              <a:rPr lang="ko-KR" altLang="en-US" b="1" dirty="0">
                <a:latin typeface="Spoqa Han Sans"/>
              </a:rPr>
              <a:t>이 </a:t>
            </a:r>
            <a:r>
              <a:rPr lang="en-US" altLang="ko-KR" b="1" dirty="0" err="1">
                <a:latin typeface="Spoqa Han Sans"/>
              </a:rPr>
              <a:t>RoI</a:t>
            </a:r>
            <a:r>
              <a:rPr lang="ko-KR" altLang="en-US" b="1" dirty="0">
                <a:latin typeface="Spoqa Han Sans"/>
              </a:rPr>
              <a:t>가 사람일 경우 박스를 이렇게 조절해라</a:t>
            </a:r>
            <a:r>
              <a:rPr lang="en-US" altLang="ko-KR" b="1" dirty="0">
                <a:latin typeface="Spoqa Han Sans"/>
              </a:rPr>
              <a:t>, </a:t>
            </a:r>
            <a:r>
              <a:rPr lang="ko-KR" altLang="en-US" b="1" dirty="0">
                <a:latin typeface="Spoqa Han Sans"/>
              </a:rPr>
              <a:t>고양이일 경우 이렇게 조절해라는 값을 </a:t>
            </a:r>
            <a:r>
              <a:rPr lang="ko-KR" altLang="en-US" b="1" dirty="0" err="1">
                <a:latin typeface="Spoqa Han Sans"/>
              </a:rPr>
              <a:t>리턴합니다</a:t>
            </a:r>
            <a:r>
              <a:rPr lang="en-US" altLang="ko-KR" b="1" dirty="0">
                <a:latin typeface="Spoqa Han Sans"/>
              </a:rPr>
              <a:t>. </a:t>
            </a:r>
          </a:p>
          <a:p>
            <a:endParaRPr lang="en-US" altLang="ko-KR" b="1" dirty="0">
              <a:latin typeface="Spoqa Han Sans"/>
            </a:endParaRPr>
          </a:p>
          <a:p>
            <a:r>
              <a:rPr lang="ko-KR" altLang="en-US" b="1" dirty="0">
                <a:latin typeface="Spoqa Han Sans"/>
              </a:rPr>
              <a:t>로스 </a:t>
            </a:r>
            <a:r>
              <a:rPr lang="ko-KR" altLang="en-US" b="1" dirty="0" err="1">
                <a:latin typeface="Spoqa Han Sans"/>
              </a:rPr>
              <a:t>펑션에서는</a:t>
            </a:r>
            <a:r>
              <a:rPr lang="ko-KR" altLang="en-US" b="1" dirty="0">
                <a:latin typeface="Spoqa Han Sans"/>
              </a:rPr>
              <a:t> 이 값들 가운데 </a:t>
            </a:r>
            <a:r>
              <a:rPr lang="en-US" altLang="ko-KR" b="1" dirty="0">
                <a:latin typeface="Spoqa Han Sans"/>
              </a:rPr>
              <a:t>ground truth </a:t>
            </a:r>
            <a:r>
              <a:rPr lang="ko-KR" altLang="en-US" b="1" dirty="0">
                <a:latin typeface="Spoqa Han Sans"/>
              </a:rPr>
              <a:t>라벨에 해당하는 값만 가져오며</a:t>
            </a:r>
            <a:r>
              <a:rPr lang="en-US" altLang="ko-KR" b="1" dirty="0">
                <a:latin typeface="Spoqa Han Sans"/>
              </a:rPr>
              <a:t>, </a:t>
            </a:r>
            <a:r>
              <a:rPr lang="ko-KR" altLang="en-US" b="1" dirty="0">
                <a:latin typeface="Spoqa Han Sans"/>
              </a:rPr>
              <a:t>이는 </a:t>
            </a:r>
            <a:r>
              <a:rPr lang="en-US" altLang="ko-KR" b="1" dirty="0" err="1">
                <a:latin typeface="Spoqa Han Sans"/>
              </a:rPr>
              <a:t>tu</a:t>
            </a:r>
            <a:r>
              <a:rPr lang="ko-KR" altLang="en-US" b="1" dirty="0">
                <a:latin typeface="Spoqa Han Sans"/>
              </a:rPr>
              <a:t>에 해당합니다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F17865-5E66-4331-8DC1-BD3188078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62"/>
          <a:stretch/>
        </p:blipFill>
        <p:spPr>
          <a:xfrm>
            <a:off x="4066947" y="2643981"/>
            <a:ext cx="3800475" cy="5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R-CNN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C77D8F-B4F4-45DA-858C-B6C8DA27FF1D}"/>
              </a:ext>
            </a:extLst>
          </p:cNvPr>
          <p:cNvSpPr/>
          <p:nvPr/>
        </p:nvSpPr>
        <p:spPr>
          <a:xfrm>
            <a:off x="1715859" y="2384166"/>
            <a:ext cx="8572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Spoqa Han Sans"/>
              </a:rPr>
              <a:t>다시 전체 로스로 돌아가보면 앞부분은 </a:t>
            </a:r>
            <a:r>
              <a:rPr lang="en-US" altLang="ko-KR" b="1" dirty="0">
                <a:latin typeface="Spoqa Han Sans"/>
              </a:rPr>
              <a:t>p</a:t>
            </a:r>
            <a:r>
              <a:rPr lang="ko-KR" altLang="en-US" b="1" dirty="0">
                <a:latin typeface="Spoqa Han Sans"/>
              </a:rPr>
              <a:t>와 </a:t>
            </a:r>
            <a:r>
              <a:rPr lang="en-US" altLang="ko-KR" b="1" dirty="0">
                <a:latin typeface="Spoqa Han Sans"/>
              </a:rPr>
              <a:t>u</a:t>
            </a:r>
            <a:r>
              <a:rPr lang="ko-KR" altLang="en-US" b="1" dirty="0">
                <a:latin typeface="Spoqa Han Sans"/>
              </a:rPr>
              <a:t>를 가지고 </a:t>
            </a:r>
            <a:r>
              <a:rPr lang="en-US" altLang="ko-KR" b="1" dirty="0">
                <a:latin typeface="Spoqa Han Sans"/>
              </a:rPr>
              <a:t>classification loss</a:t>
            </a:r>
            <a:r>
              <a:rPr lang="ko-KR" altLang="en-US" b="1" dirty="0">
                <a:latin typeface="Spoqa Han Sans"/>
              </a:rPr>
              <a:t>를 구합니다</a:t>
            </a:r>
            <a:r>
              <a:rPr lang="en-US" altLang="ko-KR" b="1" dirty="0">
                <a:latin typeface="Spoqa Han Sans"/>
              </a:rPr>
              <a:t>. </a:t>
            </a:r>
            <a:r>
              <a:rPr lang="ko-KR" altLang="en-US" b="1" dirty="0">
                <a:latin typeface="Spoqa Han Sans"/>
              </a:rPr>
              <a:t>여기서는 다음과 같이 </a:t>
            </a:r>
            <a:r>
              <a:rPr lang="en-US" altLang="ko-KR" b="1" dirty="0">
                <a:latin typeface="Spoqa Han Sans"/>
              </a:rPr>
              <a:t>log loss</a:t>
            </a:r>
            <a:r>
              <a:rPr lang="ko-KR" altLang="en-US" b="1" dirty="0">
                <a:latin typeface="Spoqa Han Sans"/>
              </a:rPr>
              <a:t>를 사용합니다</a:t>
            </a:r>
            <a:r>
              <a:rPr lang="en-US" altLang="ko-KR" b="1" dirty="0">
                <a:latin typeface="Spoqa Han Sans"/>
              </a:rPr>
              <a:t>. 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13185-7946-49FE-9937-4B24C9364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83"/>
          <a:stretch/>
        </p:blipFill>
        <p:spPr>
          <a:xfrm>
            <a:off x="4083252" y="3160963"/>
            <a:ext cx="3419475" cy="5489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308510-71DF-48F7-89B8-D74B6AF26F8D}"/>
              </a:ext>
            </a:extLst>
          </p:cNvPr>
          <p:cNvSpPr/>
          <p:nvPr/>
        </p:nvSpPr>
        <p:spPr>
          <a:xfrm>
            <a:off x="1715859" y="3999476"/>
            <a:ext cx="873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Spoqa Han Sans"/>
              </a:rPr>
              <a:t>전체 로스의 </a:t>
            </a:r>
            <a:r>
              <a:rPr lang="ko-KR" altLang="en-US" b="1" dirty="0" err="1">
                <a:latin typeface="Spoqa Han Sans"/>
              </a:rPr>
              <a:t>뒷</a:t>
            </a:r>
            <a:r>
              <a:rPr lang="ko-KR" altLang="en-US" b="1" dirty="0">
                <a:latin typeface="Spoqa Han Sans"/>
              </a:rPr>
              <a:t> 부분은 </a:t>
            </a:r>
            <a:r>
              <a:rPr lang="en-US" altLang="ko-KR" b="1" dirty="0">
                <a:latin typeface="Spoqa Han Sans"/>
              </a:rPr>
              <a:t>Bounding Box Regression</a:t>
            </a:r>
            <a:r>
              <a:rPr lang="ko-KR" altLang="en-US" b="1" dirty="0">
                <a:latin typeface="Spoqa Han Sans"/>
              </a:rPr>
              <a:t>을 통해서 얻는 로스로 수식은 아래와 같습니다</a:t>
            </a:r>
            <a:r>
              <a:rPr lang="en-US" altLang="ko-KR" b="1" dirty="0">
                <a:latin typeface="Spoqa Han Sans"/>
              </a:rPr>
              <a:t>.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14530-95CD-4ED7-9014-2FD72EE9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97" y="4691456"/>
            <a:ext cx="5136836" cy="9233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2D42F0-8D27-48C2-B2F5-B8E68BFEA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197" y="1523530"/>
            <a:ext cx="5083586" cy="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2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핵심 아이디어</a:t>
            </a:r>
            <a:endParaRPr kumimoji="0" lang="en-US" altLang="ko-KR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63500" dir="2700000" algn="tl" rotWithShape="0">
                  <a:srgbClr val="43B4C4"/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253977-8884-4563-8220-E2E36DA8EE56}"/>
              </a:ext>
            </a:extLst>
          </p:cNvPr>
          <p:cNvSpPr/>
          <p:nvPr/>
        </p:nvSpPr>
        <p:spPr>
          <a:xfrm>
            <a:off x="1343186" y="1835958"/>
            <a:ext cx="9505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i="1" dirty="0">
                <a:solidFill>
                  <a:srgbClr val="555555"/>
                </a:solidFill>
                <a:latin typeface="Spoqa Han Sans"/>
              </a:rPr>
              <a:t>"</a:t>
            </a:r>
            <a:r>
              <a:rPr lang="en-US" altLang="ko-KR" b="1" i="1" dirty="0">
                <a:solidFill>
                  <a:srgbClr val="333333"/>
                </a:solidFill>
                <a:latin typeface="Spoqa Han Sans"/>
              </a:rPr>
              <a:t>CNN </a:t>
            </a:r>
            <a:r>
              <a:rPr lang="ko-KR" altLang="en-US" b="1" i="1" dirty="0">
                <a:solidFill>
                  <a:srgbClr val="333333"/>
                </a:solidFill>
                <a:latin typeface="Spoqa Han Sans"/>
              </a:rPr>
              <a:t>특징 추출부터 </a:t>
            </a:r>
            <a:r>
              <a:rPr lang="en-US" altLang="ko-KR" b="1" i="1" dirty="0">
                <a:solidFill>
                  <a:srgbClr val="333333"/>
                </a:solidFill>
                <a:latin typeface="Spoqa Han Sans"/>
              </a:rPr>
              <a:t>classification, bounding box regression </a:t>
            </a:r>
            <a:r>
              <a:rPr lang="ko-KR" altLang="en-US" b="1" i="1" dirty="0">
                <a:solidFill>
                  <a:srgbClr val="333333"/>
                </a:solidFill>
                <a:latin typeface="Spoqa Han Sans"/>
              </a:rPr>
              <a:t>까지</a:t>
            </a:r>
            <a:endParaRPr lang="ko-KR" altLang="en-US" dirty="0">
              <a:solidFill>
                <a:srgbClr val="555555"/>
              </a:solidFill>
              <a:latin typeface="Spoqa Han Sans"/>
            </a:endParaRPr>
          </a:p>
          <a:p>
            <a:pPr algn="ctr"/>
            <a:r>
              <a:rPr lang="ko-KR" altLang="en-US" b="1" i="1" dirty="0">
                <a:solidFill>
                  <a:srgbClr val="333333"/>
                </a:solidFill>
                <a:latin typeface="Spoqa Han Sans"/>
              </a:rPr>
              <a:t>모두 하나의 모델에서 학습시키자</a:t>
            </a:r>
            <a:r>
              <a:rPr lang="en-US" altLang="ko-KR" b="1" i="1" dirty="0">
                <a:solidFill>
                  <a:srgbClr val="333333"/>
                </a:solidFill>
                <a:latin typeface="Spoqa Han Sans"/>
              </a:rPr>
              <a:t>!</a:t>
            </a:r>
            <a:r>
              <a:rPr lang="en-US" altLang="ko-KR" b="1" i="1" dirty="0">
                <a:solidFill>
                  <a:srgbClr val="555555"/>
                </a:solidFill>
                <a:latin typeface="Spoqa Han Sans"/>
              </a:rPr>
              <a:t>" 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3F218-7C8C-460D-9BDE-F1796BD5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319" y="2833519"/>
            <a:ext cx="6173361" cy="257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1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R-CNN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2C2925-0922-4730-A351-5E4A9580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56" y="1562239"/>
            <a:ext cx="4695825" cy="914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AE93FD-8AE9-4C22-96FA-DC0E0D3DB565}"/>
              </a:ext>
            </a:extLst>
          </p:cNvPr>
          <p:cNvSpPr/>
          <p:nvPr/>
        </p:nvSpPr>
        <p:spPr>
          <a:xfrm>
            <a:off x="1761671" y="2840613"/>
            <a:ext cx="9037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Spoqa Han Sans"/>
              </a:rPr>
              <a:t>예측 값과 라벨 값의 차가 </a:t>
            </a:r>
            <a:r>
              <a:rPr lang="en-US" altLang="ko-KR" b="1" dirty="0">
                <a:latin typeface="Spoqa Han Sans"/>
              </a:rPr>
              <a:t>1</a:t>
            </a:r>
            <a:r>
              <a:rPr lang="ko-KR" altLang="en-US" b="1" dirty="0">
                <a:latin typeface="Spoqa Han Sans"/>
              </a:rPr>
              <a:t>보다 작으면 </a:t>
            </a:r>
            <a:r>
              <a:rPr lang="en-US" altLang="ko-KR" b="1" dirty="0">
                <a:latin typeface="Spoqa Han Sans"/>
              </a:rPr>
              <a:t>0.5x^2</a:t>
            </a:r>
            <a:r>
              <a:rPr lang="ko-KR" altLang="en-US" b="1" dirty="0">
                <a:latin typeface="Spoqa Han Sans"/>
              </a:rPr>
              <a:t>로 </a:t>
            </a:r>
            <a:r>
              <a:rPr lang="en-US" altLang="ko-KR" b="1" dirty="0">
                <a:latin typeface="Spoqa Han Sans"/>
              </a:rPr>
              <a:t>L2 distance</a:t>
            </a:r>
            <a:r>
              <a:rPr lang="ko-KR" altLang="en-US" b="1" dirty="0">
                <a:latin typeface="Spoqa Han Sans"/>
              </a:rPr>
              <a:t>를 계산해줍니다</a:t>
            </a:r>
            <a:r>
              <a:rPr lang="en-US" altLang="ko-KR" b="1" dirty="0">
                <a:latin typeface="Spoqa Han Sans"/>
              </a:rPr>
              <a:t>. </a:t>
            </a:r>
            <a:r>
              <a:rPr lang="ko-KR" altLang="en-US" b="1" dirty="0">
                <a:latin typeface="Spoqa Han Sans"/>
              </a:rPr>
              <a:t>반면에 </a:t>
            </a:r>
            <a:r>
              <a:rPr lang="en-US" altLang="ko-KR" b="1" dirty="0">
                <a:latin typeface="Spoqa Han Sans"/>
              </a:rPr>
              <a:t>1</a:t>
            </a:r>
            <a:r>
              <a:rPr lang="ko-KR" altLang="en-US" b="1" dirty="0">
                <a:latin typeface="Spoqa Han Sans"/>
              </a:rPr>
              <a:t>보다 클 경우 </a:t>
            </a:r>
            <a:r>
              <a:rPr lang="en-US" altLang="ko-KR" b="1" dirty="0">
                <a:latin typeface="Spoqa Han Sans"/>
              </a:rPr>
              <a:t>L1 distance</a:t>
            </a:r>
            <a:r>
              <a:rPr lang="ko-KR" altLang="en-US" b="1" dirty="0">
                <a:latin typeface="Spoqa Han Sans"/>
              </a:rPr>
              <a:t>를 계산해주는 것을 볼 수 있습니다</a:t>
            </a:r>
            <a:r>
              <a:rPr lang="en-US" altLang="ko-KR" b="1" dirty="0">
                <a:latin typeface="Spoqa Han Sans"/>
              </a:rPr>
              <a:t>. </a:t>
            </a:r>
            <a:r>
              <a:rPr lang="ko-KR" altLang="en-US" b="1" dirty="0">
                <a:latin typeface="Spoqa Han Sans"/>
              </a:rPr>
              <a:t>이는 </a:t>
            </a:r>
            <a:r>
              <a:rPr lang="en-US" altLang="ko-KR" b="1" dirty="0">
                <a:latin typeface="Spoqa Han Sans"/>
              </a:rPr>
              <a:t>Object Detection </a:t>
            </a:r>
            <a:r>
              <a:rPr lang="ko-KR" altLang="en-US" b="1" dirty="0">
                <a:latin typeface="Spoqa Han Sans"/>
              </a:rPr>
              <a:t>에 맞추어 </a:t>
            </a:r>
            <a:r>
              <a:rPr lang="en-US" altLang="ko-KR" b="1" dirty="0">
                <a:latin typeface="Spoqa Han Sans"/>
              </a:rPr>
              <a:t>Loss Function </a:t>
            </a:r>
            <a:r>
              <a:rPr lang="ko-KR" altLang="en-US" b="1" dirty="0">
                <a:latin typeface="Spoqa Han Sans"/>
              </a:rPr>
              <a:t>을 커스텀 하는 것으로 볼 수 있습니다</a:t>
            </a:r>
            <a:endParaRPr lang="ko-KR" alt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8FB371-94BC-41A8-8C3B-97B836AF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39" y="4127917"/>
            <a:ext cx="2530021" cy="20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3A5939F-A91E-49EB-B0F2-CE145BC10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11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kern="0" dirty="0"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RCNN</a:t>
            </a:r>
            <a:r>
              <a:rPr lang="ko-KR" altLang="en-US" sz="4400" kern="0" dirty="0"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 차이</a:t>
            </a:r>
            <a:endParaRPr kumimoji="0" lang="en-US" altLang="ko-KR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63500" dir="2700000" algn="tl" rotWithShape="0">
                  <a:srgbClr val="43B4C4"/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194" name="Picture 2" descr="fast-r-cnn comparison">
            <a:extLst>
              <a:ext uri="{FF2B5EF4-FFF2-40B4-BE49-F238E27FC236}">
                <a16:creationId xmlns:a16="http://schemas.microsoft.com/office/drawing/2014/main" id="{A0FDDCDD-6C33-486E-B514-46638BA0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49" y="1442857"/>
            <a:ext cx="8572501" cy="48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8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kern="0" dirty="0"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네트워크 구조</a:t>
            </a:r>
            <a:endParaRPr kumimoji="0" lang="en-US" altLang="ko-KR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63500" dir="2700000" algn="tl" rotWithShape="0">
                  <a:srgbClr val="43B4C4"/>
                </a:outerShdw>
              </a:effectLst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70" name="Picture 2" descr="fast-r-cnn architecture">
            <a:extLst>
              <a:ext uri="{FF2B5EF4-FFF2-40B4-BE49-F238E27FC236}">
                <a16:creationId xmlns:a16="http://schemas.microsoft.com/office/drawing/2014/main" id="{DF654431-176F-4C4E-A346-122BC960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23" y="1275490"/>
            <a:ext cx="9048077" cy="525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알고리즘</a:t>
            </a:r>
            <a:endParaRPr lang="en-US" altLang="ko-KR" sz="4400" kern="0" dirty="0">
              <a:solidFill>
                <a:prstClr val="white"/>
              </a:solidFill>
              <a:effectLst>
                <a:outerShdw dist="63500" dir="2700000" algn="tl" rotWithShape="0">
                  <a:srgbClr val="43B4C4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43B4C4"/>
                </a:solidFill>
              </a:rPr>
              <a:t>02</a:t>
            </a:r>
            <a:endParaRPr lang="ko-KR" altLang="en-US" sz="2400" b="1" dirty="0">
              <a:solidFill>
                <a:srgbClr val="43B4C4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E119F-ECD1-47C7-BBB5-0E697730116F}"/>
              </a:ext>
            </a:extLst>
          </p:cNvPr>
          <p:cNvSpPr/>
          <p:nvPr/>
        </p:nvSpPr>
        <p:spPr>
          <a:xfrm>
            <a:off x="1095213" y="1503864"/>
            <a:ext cx="981559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>
                <a:latin typeface="Spoqa Han Sans"/>
              </a:rPr>
              <a:t>1.</a:t>
            </a:r>
            <a:r>
              <a:rPr lang="ko-KR" altLang="en-US" sz="2200" b="1" dirty="0">
                <a:latin typeface="Spoqa Han Sans"/>
              </a:rPr>
              <a:t>먼저 전체 이미지를 미리 학습된 </a:t>
            </a:r>
            <a:r>
              <a:rPr lang="en-US" altLang="ko-KR" sz="2200" b="1" dirty="0">
                <a:latin typeface="Spoqa Han Sans"/>
              </a:rPr>
              <a:t>CNN</a:t>
            </a:r>
            <a:r>
              <a:rPr lang="ko-KR" altLang="en-US" sz="2200" b="1" dirty="0">
                <a:latin typeface="Spoqa Han Sans"/>
              </a:rPr>
              <a:t>을 통과시켜 </a:t>
            </a:r>
            <a:r>
              <a:rPr lang="ko-KR" altLang="en-US" sz="2200" b="1" dirty="0" err="1">
                <a:latin typeface="Spoqa Han Sans"/>
              </a:rPr>
              <a:t>피쳐맵을</a:t>
            </a:r>
            <a:r>
              <a:rPr lang="ko-KR" altLang="en-US" sz="2200" b="1" dirty="0">
                <a:latin typeface="Spoqa Han Sans"/>
              </a:rPr>
              <a:t> 추출합니다</a:t>
            </a:r>
            <a:r>
              <a:rPr lang="en-US" altLang="ko-KR" sz="2200" b="1" dirty="0">
                <a:latin typeface="Spoqa Han Sans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200" b="1" dirty="0">
              <a:latin typeface="Spoqa Han Sans"/>
            </a:endParaRPr>
          </a:p>
          <a:p>
            <a:r>
              <a:rPr lang="en-US" altLang="ko-KR" sz="2200" b="1" dirty="0">
                <a:latin typeface="Spoqa Han Sans"/>
              </a:rPr>
              <a:t>2. Selective Search</a:t>
            </a:r>
            <a:r>
              <a:rPr lang="ko-KR" altLang="en-US" sz="2200" b="1" dirty="0">
                <a:latin typeface="Spoqa Han Sans"/>
              </a:rPr>
              <a:t>를 통해서 찾은 각각의 </a:t>
            </a:r>
            <a:r>
              <a:rPr lang="en-US" altLang="ko-KR" sz="2200" b="1" dirty="0" err="1">
                <a:latin typeface="Spoqa Han Sans"/>
              </a:rPr>
              <a:t>RoI</a:t>
            </a:r>
            <a:r>
              <a:rPr lang="ko-KR" altLang="en-US" sz="2200" b="1" dirty="0">
                <a:latin typeface="Spoqa Han Sans"/>
              </a:rPr>
              <a:t>에 대하여 </a:t>
            </a:r>
            <a:r>
              <a:rPr lang="en-US" altLang="ko-KR" sz="2200" b="1" dirty="0" err="1">
                <a:latin typeface="Spoqa Han Sans"/>
              </a:rPr>
              <a:t>RoI</a:t>
            </a:r>
            <a:r>
              <a:rPr lang="en-US" altLang="ko-KR" sz="2200" b="1" dirty="0">
                <a:latin typeface="Spoqa Han Sans"/>
              </a:rPr>
              <a:t> Pooling</a:t>
            </a:r>
            <a:r>
              <a:rPr lang="ko-KR" altLang="en-US" sz="2200" b="1" dirty="0">
                <a:latin typeface="Spoqa Han Sans"/>
              </a:rPr>
              <a:t>을 진행합니다</a:t>
            </a:r>
            <a:r>
              <a:rPr lang="en-US" altLang="ko-KR" sz="2200" b="1" dirty="0">
                <a:latin typeface="Spoqa Han Sans"/>
              </a:rPr>
              <a:t>. </a:t>
            </a:r>
            <a:r>
              <a:rPr lang="ko-KR" altLang="en-US" sz="2200" b="1" dirty="0">
                <a:latin typeface="Spoqa Han Sans"/>
              </a:rPr>
              <a:t>그 결과로 고정된 크기의 </a:t>
            </a:r>
            <a:r>
              <a:rPr lang="en-US" altLang="ko-KR" sz="2200" b="1" dirty="0">
                <a:latin typeface="Spoqa Han Sans"/>
              </a:rPr>
              <a:t>feature vector</a:t>
            </a:r>
            <a:r>
              <a:rPr lang="ko-KR" altLang="en-US" sz="2200" b="1" dirty="0">
                <a:latin typeface="Spoqa Han Sans"/>
              </a:rPr>
              <a:t>를 얻습니다</a:t>
            </a:r>
            <a:r>
              <a:rPr lang="en-US" altLang="ko-KR" sz="2200" b="1" dirty="0">
                <a:latin typeface="Spoqa Han Sans"/>
              </a:rPr>
              <a:t>.</a:t>
            </a:r>
          </a:p>
          <a:p>
            <a:endParaRPr lang="en-US" altLang="ko-KR" sz="2200" b="1" dirty="0">
              <a:latin typeface="Spoqa Han Sans"/>
            </a:endParaRPr>
          </a:p>
          <a:p>
            <a:r>
              <a:rPr lang="en-US" altLang="ko-KR" sz="2200" b="1" dirty="0">
                <a:latin typeface="Spoqa Han Sans"/>
              </a:rPr>
              <a:t>3. feature vector</a:t>
            </a:r>
            <a:r>
              <a:rPr lang="ko-KR" altLang="en-US" sz="2200" b="1" dirty="0">
                <a:latin typeface="Spoqa Han Sans"/>
              </a:rPr>
              <a:t>는 </a:t>
            </a:r>
            <a:r>
              <a:rPr lang="en-US" altLang="ko-KR" sz="2200" b="1" dirty="0">
                <a:latin typeface="Spoqa Han Sans"/>
              </a:rPr>
              <a:t>fully connected layer</a:t>
            </a:r>
            <a:r>
              <a:rPr lang="ko-KR" altLang="en-US" sz="2200" b="1" dirty="0">
                <a:latin typeface="Spoqa Han Sans"/>
              </a:rPr>
              <a:t>들을 통과한 뒤</a:t>
            </a:r>
            <a:r>
              <a:rPr lang="en-US" altLang="ko-KR" sz="2200" b="1" dirty="0">
                <a:latin typeface="Spoqa Han Sans"/>
              </a:rPr>
              <a:t>, </a:t>
            </a:r>
            <a:r>
              <a:rPr lang="ko-KR" altLang="en-US" sz="2200" b="1" dirty="0">
                <a:latin typeface="Spoqa Han Sans"/>
              </a:rPr>
              <a:t>두 개의 </a:t>
            </a:r>
            <a:r>
              <a:rPr lang="ko-KR" altLang="en-US" sz="2200" b="1" dirty="0" err="1">
                <a:latin typeface="Spoqa Han Sans"/>
              </a:rPr>
              <a:t>브랜치로</a:t>
            </a:r>
            <a:r>
              <a:rPr lang="ko-KR" altLang="en-US" sz="2200" b="1" dirty="0">
                <a:latin typeface="Spoqa Han Sans"/>
              </a:rPr>
              <a:t> 나뉘게 됩니다</a:t>
            </a:r>
            <a:r>
              <a:rPr lang="en-US" altLang="ko-KR" sz="2200" b="1" dirty="0">
                <a:latin typeface="Spoqa Han Sans"/>
              </a:rPr>
              <a:t>.</a:t>
            </a:r>
          </a:p>
          <a:p>
            <a:endParaRPr lang="en-US" altLang="ko-KR" sz="2200" b="1" dirty="0">
              <a:latin typeface="Spoqa Han Sans"/>
            </a:endParaRPr>
          </a:p>
          <a:p>
            <a:r>
              <a:rPr lang="en-US" altLang="ko-KR" sz="2200" b="1" dirty="0">
                <a:latin typeface="Spoqa Han Sans"/>
              </a:rPr>
              <a:t>4-1. </a:t>
            </a:r>
            <a:r>
              <a:rPr lang="ko-KR" altLang="en-US" sz="2200" b="1" dirty="0">
                <a:latin typeface="Spoqa Han Sans"/>
              </a:rPr>
              <a:t>하나의 </a:t>
            </a:r>
            <a:r>
              <a:rPr lang="ko-KR" altLang="en-US" sz="2200" b="1" dirty="0" err="1">
                <a:latin typeface="Spoqa Han Sans"/>
              </a:rPr>
              <a:t>브랜치는</a:t>
            </a:r>
            <a:r>
              <a:rPr lang="ko-KR" altLang="en-US" sz="2200" b="1" dirty="0">
                <a:latin typeface="Spoqa Han Sans"/>
              </a:rPr>
              <a:t> </a:t>
            </a:r>
            <a:r>
              <a:rPr lang="en-US" altLang="ko-KR" sz="2200" b="1" dirty="0" err="1">
                <a:latin typeface="Spoqa Han Sans"/>
              </a:rPr>
              <a:t>softmax</a:t>
            </a:r>
            <a:r>
              <a:rPr lang="ko-KR" altLang="en-US" sz="2200" b="1" dirty="0">
                <a:latin typeface="Spoqa Han Sans"/>
              </a:rPr>
              <a:t>를 통과하여 해당 </a:t>
            </a:r>
            <a:r>
              <a:rPr lang="en-US" altLang="ko-KR" sz="2200" b="1" dirty="0" err="1">
                <a:latin typeface="Spoqa Han Sans"/>
              </a:rPr>
              <a:t>RoI</a:t>
            </a:r>
            <a:r>
              <a:rPr lang="ko-KR" altLang="en-US" sz="2200" b="1" dirty="0">
                <a:latin typeface="Spoqa Han Sans"/>
              </a:rPr>
              <a:t>가 어떤 물체인지 </a:t>
            </a:r>
            <a:r>
              <a:rPr lang="ko-KR" altLang="en-US" sz="2200" b="1" dirty="0" err="1">
                <a:latin typeface="Spoqa Han Sans"/>
              </a:rPr>
              <a:t>클래시피케이션</a:t>
            </a:r>
            <a:r>
              <a:rPr lang="ko-KR" altLang="en-US" sz="2200" b="1" dirty="0">
                <a:latin typeface="Spoqa Han Sans"/>
              </a:rPr>
              <a:t> 합니다</a:t>
            </a:r>
            <a:r>
              <a:rPr lang="en-US" altLang="ko-KR" sz="2200" b="1" dirty="0">
                <a:latin typeface="Spoqa Han Sans"/>
              </a:rPr>
              <a:t>. </a:t>
            </a:r>
            <a:r>
              <a:rPr lang="ko-KR" altLang="en-US" sz="2200" b="1" dirty="0">
                <a:latin typeface="Spoqa Han Sans"/>
              </a:rPr>
              <a:t>더 이상 </a:t>
            </a:r>
            <a:r>
              <a:rPr lang="en-US" altLang="ko-KR" sz="2200" b="1" dirty="0">
                <a:latin typeface="Spoqa Han Sans"/>
              </a:rPr>
              <a:t>SVM</a:t>
            </a:r>
            <a:r>
              <a:rPr lang="ko-KR" altLang="en-US" sz="2200" b="1" dirty="0">
                <a:latin typeface="Spoqa Han Sans"/>
              </a:rPr>
              <a:t>은 사용되지 않습니다</a:t>
            </a:r>
            <a:r>
              <a:rPr lang="en-US" altLang="ko-KR" sz="2200" b="1" dirty="0">
                <a:latin typeface="Spoqa Han Sans"/>
              </a:rPr>
              <a:t>.</a:t>
            </a:r>
          </a:p>
          <a:p>
            <a:endParaRPr lang="en-US" altLang="ko-KR" sz="2200" b="1" dirty="0">
              <a:latin typeface="Spoqa Han Sans"/>
            </a:endParaRPr>
          </a:p>
          <a:p>
            <a:r>
              <a:rPr lang="en-US" altLang="ko-KR" sz="2200" b="1" dirty="0">
                <a:latin typeface="Spoqa Han Sans"/>
              </a:rPr>
              <a:t>4-2. </a:t>
            </a:r>
            <a:r>
              <a:rPr lang="en-US" altLang="ko-KR" sz="2200" b="1" dirty="0" err="1">
                <a:latin typeface="Spoqa Han Sans"/>
              </a:rPr>
              <a:t>bouding</a:t>
            </a:r>
            <a:r>
              <a:rPr lang="en-US" altLang="ko-KR" sz="2200" b="1" dirty="0">
                <a:latin typeface="Spoqa Han Sans"/>
              </a:rPr>
              <a:t> box regression</a:t>
            </a:r>
            <a:r>
              <a:rPr lang="ko-KR" altLang="en-US" sz="2200" b="1" dirty="0">
                <a:latin typeface="Spoqa Han Sans"/>
              </a:rPr>
              <a:t>을 통해서 </a:t>
            </a:r>
            <a:r>
              <a:rPr lang="en-US" altLang="ko-KR" sz="2200" b="1" dirty="0">
                <a:latin typeface="Spoqa Han Sans"/>
              </a:rPr>
              <a:t>selective search</a:t>
            </a:r>
            <a:r>
              <a:rPr lang="ko-KR" altLang="en-US" sz="2200" b="1" dirty="0">
                <a:latin typeface="Spoqa Han Sans"/>
              </a:rPr>
              <a:t>로 찾은 박스의 위치를 조정합니다</a:t>
            </a:r>
            <a:r>
              <a:rPr lang="en-US" altLang="ko-KR" sz="2200" b="1" dirty="0">
                <a:latin typeface="Spoqa Han Sans"/>
              </a:rPr>
              <a:t>.</a:t>
            </a:r>
            <a:endParaRPr lang="en-US" altLang="ko-KR" sz="2200" b="1" i="0" dirty="0"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06185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Selective Search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EE8ED9-0130-40AD-A1E3-AE05F17F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86" y="1352948"/>
            <a:ext cx="3724275" cy="1152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05C233-A532-4DE6-825A-BDFCB538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86" y="3324225"/>
            <a:ext cx="6399217" cy="260032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7288FE8-471F-4566-9077-C3FEAF8E1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90650"/>
            <a:ext cx="451961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6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Selective Search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D8DFD3-E9F9-4F0E-BA01-E1DC90731722}"/>
              </a:ext>
            </a:extLst>
          </p:cNvPr>
          <p:cNvSpPr/>
          <p:nvPr/>
        </p:nvSpPr>
        <p:spPr>
          <a:xfrm>
            <a:off x="731443" y="1494114"/>
            <a:ext cx="4951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KoPub Dotum"/>
              </a:rPr>
              <a:t>어떻게 유사성이 높다고 판단할 수 있는가</a:t>
            </a:r>
            <a:r>
              <a:rPr lang="en-US" altLang="ko-KR" sz="2000" b="1" dirty="0">
                <a:latin typeface="KoPub Dotum"/>
              </a:rPr>
              <a:t>?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85CF43-497D-48DD-B519-E4F4CEA49166}"/>
              </a:ext>
            </a:extLst>
          </p:cNvPr>
          <p:cNvSpPr/>
          <p:nvPr/>
        </p:nvSpPr>
        <p:spPr>
          <a:xfrm>
            <a:off x="731443" y="2212864"/>
            <a:ext cx="10325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KoPub Dotum"/>
              </a:rPr>
              <a:t>Selective Search</a:t>
            </a:r>
            <a:r>
              <a:rPr lang="ko-KR" altLang="en-US" sz="2000" b="1" dirty="0">
                <a:latin typeface="KoPub Dotum"/>
              </a:rPr>
              <a:t>의 유사성은 </a:t>
            </a:r>
            <a:r>
              <a:rPr lang="en-US" altLang="ko-KR" sz="2000" b="1" dirty="0">
                <a:latin typeface="KoPub Dotum"/>
              </a:rPr>
              <a:t>[0,1] </a:t>
            </a:r>
            <a:r>
              <a:rPr lang="ko-KR" altLang="en-US" sz="2000" b="1" dirty="0">
                <a:latin typeface="KoPub Dotum"/>
              </a:rPr>
              <a:t>사이로 정규화 된 </a:t>
            </a:r>
            <a:r>
              <a:rPr lang="en-US" altLang="ko-KR" sz="2000" b="1" dirty="0">
                <a:latin typeface="KoPub Dotum"/>
              </a:rPr>
              <a:t>4</a:t>
            </a:r>
            <a:r>
              <a:rPr lang="ko-KR" altLang="en-US" sz="2000" b="1" dirty="0">
                <a:latin typeface="KoPub Dotum"/>
              </a:rPr>
              <a:t>가지 요소</a:t>
            </a:r>
            <a:r>
              <a:rPr lang="en-US" altLang="ko-KR" sz="2000" b="1" dirty="0">
                <a:latin typeface="KoPub Dotum"/>
              </a:rPr>
              <a:t>(Color, Texture, Size, Fill)</a:t>
            </a:r>
            <a:r>
              <a:rPr lang="ko-KR" altLang="en-US" sz="2000" b="1" dirty="0">
                <a:latin typeface="KoPub Dotum"/>
              </a:rPr>
              <a:t>들의 가중합으로 계산됨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323AC-8870-463E-9DBE-3C73593D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18" y="3231023"/>
            <a:ext cx="7219950" cy="1009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71C1D5-8DE0-4BA4-9CD3-9B68568AE195}"/>
              </a:ext>
            </a:extLst>
          </p:cNvPr>
          <p:cNvSpPr/>
          <p:nvPr/>
        </p:nvSpPr>
        <p:spPr>
          <a:xfrm>
            <a:off x="731443" y="492193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latin typeface="KoPub Dotum"/>
              </a:rPr>
              <a:t>A</a:t>
            </a:r>
            <a:r>
              <a:rPr lang="ko-KR" altLang="en-US" sz="2000" b="1" dirty="0">
                <a:latin typeface="KoPub Dotum"/>
              </a:rPr>
              <a:t>값 설정은 다양한 전략들이 존재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951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Selective Search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1BF0EE-11BA-4D01-B824-C636BCB17302}"/>
              </a:ext>
            </a:extLst>
          </p:cNvPr>
          <p:cNvSpPr/>
          <p:nvPr/>
        </p:nvSpPr>
        <p:spPr>
          <a:xfrm>
            <a:off x="770037" y="1494114"/>
            <a:ext cx="2475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KoPub Dotum"/>
              </a:rPr>
              <a:t>Color: </a:t>
            </a:r>
            <a:r>
              <a:rPr lang="ko-KR" altLang="en-US" sz="2000" b="1" dirty="0">
                <a:latin typeface="KoPub Dotum"/>
              </a:rPr>
              <a:t>이미지의 색깔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AC021D-9BAB-4530-8359-F1E3C3E2A64C}"/>
              </a:ext>
            </a:extLst>
          </p:cNvPr>
          <p:cNvSpPr/>
          <p:nvPr/>
        </p:nvSpPr>
        <p:spPr>
          <a:xfrm>
            <a:off x="770037" y="1979094"/>
            <a:ext cx="3892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KoPub Dotum"/>
              </a:rPr>
              <a:t>각 컬러 채널을 </a:t>
            </a:r>
            <a:r>
              <a:rPr lang="en-US" altLang="ko-KR" sz="2000" b="1" dirty="0">
                <a:latin typeface="KoPub Dotum"/>
              </a:rPr>
              <a:t>25</a:t>
            </a:r>
            <a:r>
              <a:rPr lang="ko-KR" altLang="en-US" sz="2000" b="1" dirty="0">
                <a:latin typeface="KoPub Dotum"/>
              </a:rPr>
              <a:t>개 </a:t>
            </a:r>
            <a:r>
              <a:rPr lang="en-US" altLang="ko-KR" sz="2000" b="1" dirty="0">
                <a:latin typeface="KoPub Dotum"/>
              </a:rPr>
              <a:t>bin</a:t>
            </a:r>
            <a:r>
              <a:rPr lang="ko-KR" altLang="en-US" sz="2000" b="1" dirty="0">
                <a:latin typeface="KoPub Dotum"/>
              </a:rPr>
              <a:t>으로 설정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BD3411-7CB2-4F3D-A4A7-DA4E54A73D6E}"/>
              </a:ext>
            </a:extLst>
          </p:cNvPr>
          <p:cNvSpPr/>
          <p:nvPr/>
        </p:nvSpPr>
        <p:spPr>
          <a:xfrm>
            <a:off x="770037" y="2536030"/>
            <a:ext cx="4229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KoPub Dotum"/>
              </a:rPr>
              <a:t>각 </a:t>
            </a:r>
            <a:r>
              <a:rPr lang="en-US" altLang="ko-KR" sz="2000" b="1" dirty="0">
                <a:latin typeface="KoPub Dotum"/>
              </a:rPr>
              <a:t>region </a:t>
            </a:r>
            <a:r>
              <a:rPr lang="ko-KR" altLang="en-US" sz="2000" b="1" dirty="0">
                <a:latin typeface="KoPub Dotum"/>
              </a:rPr>
              <a:t>마다 컬러 히스토그램 생성</a:t>
            </a:r>
            <a:endParaRPr lang="ko-KR" alt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101111-A155-4C67-811A-AA2E0A85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230" y="2483656"/>
            <a:ext cx="1590674" cy="4145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8D5B29-4F68-4667-AE5C-ECE4EEA1529C}"/>
              </a:ext>
            </a:extLst>
          </p:cNvPr>
          <p:cNvSpPr/>
          <p:nvPr/>
        </p:nvSpPr>
        <p:spPr>
          <a:xfrm>
            <a:off x="824956" y="3185554"/>
            <a:ext cx="4738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KoPub Dotum"/>
              </a:rPr>
              <a:t>차원 수 </a:t>
            </a:r>
            <a:r>
              <a:rPr lang="en-US" altLang="ko-KR" sz="2000" b="1" dirty="0">
                <a:latin typeface="MJXc-TeX-math-I"/>
              </a:rPr>
              <a:t>n</a:t>
            </a:r>
            <a:r>
              <a:rPr lang="en-US" altLang="ko-KR" sz="2000" b="1" dirty="0">
                <a:latin typeface="KoPub Dotum"/>
              </a:rPr>
              <a:t> = 75 (RGB 3</a:t>
            </a:r>
            <a:r>
              <a:rPr lang="ko-KR" altLang="en-US" sz="2000" b="1" dirty="0">
                <a:latin typeface="KoPub Dotum"/>
              </a:rPr>
              <a:t>채널 </a:t>
            </a:r>
            <a:r>
              <a:rPr lang="en-US" altLang="ko-KR" sz="2000" b="1" dirty="0">
                <a:latin typeface="MJXc-TeX-main-R"/>
              </a:rPr>
              <a:t>×</a:t>
            </a:r>
            <a:r>
              <a:rPr lang="en-US" altLang="ko-KR" sz="2000" b="1" dirty="0">
                <a:latin typeface="KoPub Dotum"/>
              </a:rPr>
              <a:t>× 25</a:t>
            </a:r>
            <a:r>
              <a:rPr lang="ko-KR" altLang="en-US" sz="2000" b="1" dirty="0">
                <a:latin typeface="KoPub Dotum"/>
              </a:rPr>
              <a:t>개의 </a:t>
            </a:r>
            <a:r>
              <a:rPr lang="en-US" altLang="ko-KR" sz="2000" b="1" dirty="0">
                <a:latin typeface="KoPub Dotum"/>
              </a:rPr>
              <a:t>Bin)</a:t>
            </a:r>
            <a:endParaRPr lang="ko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725417-77D0-484A-B5BE-5D01F92DA875}"/>
              </a:ext>
            </a:extLst>
          </p:cNvPr>
          <p:cNvSpPr/>
          <p:nvPr/>
        </p:nvSpPr>
        <p:spPr>
          <a:xfrm>
            <a:off x="844769" y="3650412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MJXc-TeX-math-I"/>
              </a:rPr>
              <a:t>L</a:t>
            </a:r>
            <a:r>
              <a:rPr lang="en-US" altLang="ko-KR" sz="2000" b="1" dirty="0">
                <a:latin typeface="MJXc-TeX-main-R"/>
              </a:rPr>
              <a:t>1</a:t>
            </a:r>
            <a:r>
              <a:rPr lang="en-US" altLang="ko-KR" sz="2000" b="1" dirty="0">
                <a:latin typeface="KoPub Dotum"/>
              </a:rPr>
              <a:t> norm </a:t>
            </a:r>
            <a:r>
              <a:rPr lang="ko-KR" altLang="en-US" sz="2000" b="1" dirty="0">
                <a:latin typeface="KoPub Dotum"/>
              </a:rPr>
              <a:t>정규화 </a:t>
            </a:r>
            <a:r>
              <a:rPr lang="en-US" altLang="ko-KR" sz="2000" b="1" dirty="0">
                <a:latin typeface="MJXc-TeX-main-R"/>
              </a:rPr>
              <a:t>[0,1]</a:t>
            </a:r>
            <a:endParaRPr lang="ko-KR" altLang="en-US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928CD5-E902-4F72-8326-E5A6995B2848}"/>
              </a:ext>
            </a:extLst>
          </p:cNvPr>
          <p:cNvSpPr/>
          <p:nvPr/>
        </p:nvSpPr>
        <p:spPr>
          <a:xfrm>
            <a:off x="824956" y="4172040"/>
            <a:ext cx="4787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KoPub Dotum"/>
              </a:rPr>
              <a:t>인접한 </a:t>
            </a:r>
            <a:r>
              <a:rPr lang="en-US" altLang="ko-KR" sz="2000" b="1" dirty="0">
                <a:latin typeface="KoPub Dotum"/>
              </a:rPr>
              <a:t>regions</a:t>
            </a:r>
            <a:r>
              <a:rPr lang="ko-KR" altLang="en-US" sz="2000" b="1" dirty="0">
                <a:latin typeface="KoPub Dotum"/>
              </a:rPr>
              <a:t>의 교집합을 유사도로 측정</a:t>
            </a:r>
            <a:endParaRPr lang="ko-KR" altLang="en-US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E1ACE8-17BE-4C93-A902-0A07165D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69" y="4775673"/>
            <a:ext cx="3057525" cy="5810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07FA9F-94C8-44E4-A922-E59CD3009217}"/>
              </a:ext>
            </a:extLst>
          </p:cNvPr>
          <p:cNvSpPr/>
          <p:nvPr/>
        </p:nvSpPr>
        <p:spPr>
          <a:xfrm>
            <a:off x="854294" y="5518512"/>
            <a:ext cx="6562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KoPub Dotum"/>
              </a:rPr>
              <a:t>유사성 척도의 </a:t>
            </a:r>
            <a:r>
              <a:rPr lang="en-US" altLang="ko-KR" sz="2000" b="1" dirty="0">
                <a:latin typeface="KoPub Dotum"/>
              </a:rPr>
              <a:t>min function</a:t>
            </a:r>
            <a:r>
              <a:rPr lang="ko-KR" altLang="en-US" sz="2000" b="1" dirty="0">
                <a:latin typeface="KoPub Dotum"/>
              </a:rPr>
              <a:t>은 두 히스토그램의 교집합을 나타냄</a:t>
            </a:r>
            <a:endParaRPr lang="ko-KR" altLang="en-US" sz="2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D99F0F-C290-4D08-A172-D9BEBB64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145" y="3659680"/>
            <a:ext cx="3866309" cy="22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09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558800" y="821530"/>
            <a:ext cx="11049000" cy="5706270"/>
          </a:xfrm>
          <a:prstGeom prst="roundRect">
            <a:avLst>
              <a:gd name="adj" fmla="val 4283"/>
            </a:avLst>
          </a:prstGeom>
          <a:noFill/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2300" y="336550"/>
            <a:ext cx="8572500" cy="857250"/>
          </a:xfrm>
          <a:prstGeom prst="roundRect">
            <a:avLst>
              <a:gd name="adj" fmla="val 50000"/>
            </a:avLst>
          </a:prstGeom>
          <a:solidFill>
            <a:srgbClr val="7CD2DF"/>
          </a:solidFill>
          <a:ln w="38100">
            <a:solidFill>
              <a:schemeClr val="bg1"/>
            </a:solidFill>
          </a:ln>
          <a:effectLst>
            <a:outerShdw dist="38100" dir="2700000" algn="t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dist="63500" dir="2700000" algn="tl" rotWithShape="0">
                    <a:srgbClr val="43B4C4"/>
                  </a:outerShdw>
                </a:effectLst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Selective Search</a:t>
            </a:r>
          </a:p>
        </p:txBody>
      </p:sp>
      <p:sp>
        <p:nvSpPr>
          <p:cNvPr id="15" name="자유형 14"/>
          <p:cNvSpPr/>
          <p:nvPr/>
        </p:nvSpPr>
        <p:spPr>
          <a:xfrm>
            <a:off x="1892300" y="336550"/>
            <a:ext cx="1358897" cy="857250"/>
          </a:xfrm>
          <a:custGeom>
            <a:avLst/>
            <a:gdLst>
              <a:gd name="connsiteX0" fmla="*/ 428625 w 1358897"/>
              <a:gd name="connsiteY0" fmla="*/ 0 h 857250"/>
              <a:gd name="connsiteX1" fmla="*/ 1255580 w 1358897"/>
              <a:gd name="connsiteY1" fmla="*/ 0 h 857250"/>
              <a:gd name="connsiteX2" fmla="*/ 1283249 w 1358897"/>
              <a:gd name="connsiteY2" fmla="*/ 28476 h 857250"/>
              <a:gd name="connsiteX3" fmla="*/ 1061402 w 1358897"/>
              <a:gd name="connsiteY3" fmla="*/ 821233 h 857250"/>
              <a:gd name="connsiteX4" fmla="*/ 1051323 w 1358897"/>
              <a:gd name="connsiteY4" fmla="*/ 857250 h 857250"/>
              <a:gd name="connsiteX5" fmla="*/ 428625 w 1358897"/>
              <a:gd name="connsiteY5" fmla="*/ 857250 h 857250"/>
              <a:gd name="connsiteX6" fmla="*/ 0 w 1358897"/>
              <a:gd name="connsiteY6" fmla="*/ 428625 h 857250"/>
              <a:gd name="connsiteX7" fmla="*/ 428625 w 1358897"/>
              <a:gd name="connsiteY7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897" h="857250">
                <a:moveTo>
                  <a:pt x="428625" y="0"/>
                </a:moveTo>
                <a:lnTo>
                  <a:pt x="1255580" y="0"/>
                </a:lnTo>
                <a:lnTo>
                  <a:pt x="1283249" y="28476"/>
                </a:lnTo>
                <a:cubicBezTo>
                  <a:pt x="1510574" y="292728"/>
                  <a:pt x="1162739" y="556981"/>
                  <a:pt x="1061402" y="821233"/>
                </a:cubicBezTo>
                <a:lnTo>
                  <a:pt x="1051323" y="857250"/>
                </a:lnTo>
                <a:lnTo>
                  <a:pt x="428625" y="857250"/>
                </a:lnTo>
                <a:cubicBezTo>
                  <a:pt x="191902" y="857250"/>
                  <a:pt x="0" y="665348"/>
                  <a:pt x="0" y="428625"/>
                </a:cubicBezTo>
                <a:cubicBezTo>
                  <a:pt x="0" y="191902"/>
                  <a:pt x="191902" y="0"/>
                  <a:pt x="42862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dist="165100" sx="91000" sy="91000" algn="l" rotWithShape="0">
              <a:srgbClr val="43B4C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3B4C4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3B4C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E17EC7-CE19-434B-AFC2-1B2BD384F178}"/>
              </a:ext>
            </a:extLst>
          </p:cNvPr>
          <p:cNvSpPr/>
          <p:nvPr/>
        </p:nvSpPr>
        <p:spPr>
          <a:xfrm>
            <a:off x="873942" y="1384675"/>
            <a:ext cx="3834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KoPub Dotum"/>
              </a:rPr>
              <a:t>Texture: </a:t>
            </a:r>
            <a:r>
              <a:rPr lang="ko-KR" altLang="en-US" sz="2000" b="1" dirty="0">
                <a:latin typeface="KoPub Dotum"/>
              </a:rPr>
              <a:t>주변 </a:t>
            </a:r>
            <a:r>
              <a:rPr lang="en-US" altLang="ko-KR" sz="2000" b="1" dirty="0">
                <a:latin typeface="KoPub Dotum"/>
              </a:rPr>
              <a:t>Pixel</a:t>
            </a:r>
            <a:r>
              <a:rPr lang="ko-KR" altLang="en-US" sz="2000" b="1" dirty="0">
                <a:latin typeface="KoPub Dotum"/>
              </a:rPr>
              <a:t>값 들의 변화량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88543F-B6ED-48BC-A583-0D9638048E8E}"/>
              </a:ext>
            </a:extLst>
          </p:cNvPr>
          <p:cNvSpPr/>
          <p:nvPr/>
        </p:nvSpPr>
        <p:spPr>
          <a:xfrm>
            <a:off x="873942" y="2132486"/>
            <a:ext cx="4334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MJXc-TeX-math-I"/>
              </a:rPr>
              <a:t>σ</a:t>
            </a:r>
            <a:r>
              <a:rPr lang="en-US" altLang="ko-KR" sz="2000" b="1" dirty="0">
                <a:latin typeface="MJXc-TeX-main-R"/>
              </a:rPr>
              <a:t>=1</a:t>
            </a:r>
            <a:r>
              <a:rPr lang="en-US" altLang="ko-KR" sz="2000" b="1" dirty="0">
                <a:latin typeface="KoPub Dotum"/>
              </a:rPr>
              <a:t> </a:t>
            </a:r>
            <a:r>
              <a:rPr lang="ko-KR" altLang="en-US" sz="2000" b="1" dirty="0">
                <a:latin typeface="KoPub Dotum"/>
              </a:rPr>
              <a:t>인 </a:t>
            </a:r>
            <a:r>
              <a:rPr lang="en-US" altLang="ko-KR" sz="2000" b="1" dirty="0">
                <a:latin typeface="KoPub Dotum"/>
              </a:rPr>
              <a:t>8</a:t>
            </a:r>
            <a:r>
              <a:rPr lang="ko-KR" altLang="en-US" sz="2000" b="1" dirty="0">
                <a:latin typeface="KoPub Dotum"/>
              </a:rPr>
              <a:t>방향의 </a:t>
            </a:r>
            <a:r>
              <a:rPr lang="ko-KR" altLang="en-US" sz="2000" b="1" dirty="0" err="1">
                <a:latin typeface="KoPub Dotum"/>
              </a:rPr>
              <a:t>가우시안</a:t>
            </a:r>
            <a:r>
              <a:rPr lang="ko-KR" altLang="en-US" sz="2000" b="1" dirty="0">
                <a:latin typeface="KoPub Dotum"/>
              </a:rPr>
              <a:t> 미분을 적용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8C32BA-12AF-4061-B483-1A307C270F81}"/>
              </a:ext>
            </a:extLst>
          </p:cNvPr>
          <p:cNvSpPr/>
          <p:nvPr/>
        </p:nvSpPr>
        <p:spPr>
          <a:xfrm>
            <a:off x="905874" y="2802132"/>
            <a:ext cx="3783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KoPub Dotum"/>
              </a:rPr>
              <a:t>10</a:t>
            </a:r>
            <a:r>
              <a:rPr lang="ko-KR" altLang="en-US" sz="2000" b="1" dirty="0">
                <a:latin typeface="KoPub Dotum"/>
              </a:rPr>
              <a:t>개의 </a:t>
            </a:r>
            <a:r>
              <a:rPr lang="en-US" altLang="ko-KR" sz="2000" b="1" dirty="0">
                <a:latin typeface="KoPub Dotum"/>
              </a:rPr>
              <a:t>Bin</a:t>
            </a:r>
            <a:r>
              <a:rPr lang="ko-KR" altLang="en-US" sz="2000" b="1" dirty="0">
                <a:latin typeface="KoPub Dotum"/>
              </a:rPr>
              <a:t>으로 히스토그램 도출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C5302-87FC-4D55-9B0F-6EC74F95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56" y="2793738"/>
            <a:ext cx="1524000" cy="4476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2A5BF-4C2D-45F0-A477-106EC14991FD}"/>
              </a:ext>
            </a:extLst>
          </p:cNvPr>
          <p:cNvSpPr/>
          <p:nvPr/>
        </p:nvSpPr>
        <p:spPr>
          <a:xfrm>
            <a:off x="905874" y="3582332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MJXc-TeX-math-I"/>
              </a:rPr>
              <a:t>L</a:t>
            </a:r>
            <a:r>
              <a:rPr lang="en-US" altLang="ko-KR" sz="2000" b="1" dirty="0">
                <a:latin typeface="MJXc-TeX-main-R"/>
              </a:rPr>
              <a:t>1</a:t>
            </a:r>
            <a:r>
              <a:rPr lang="en-US" altLang="ko-KR" sz="2000" b="1" dirty="0">
                <a:latin typeface="KoPub Dotum"/>
              </a:rPr>
              <a:t> norm </a:t>
            </a:r>
            <a:r>
              <a:rPr lang="ko-KR" altLang="en-US" sz="2000" b="1" dirty="0">
                <a:latin typeface="KoPub Dotum"/>
              </a:rPr>
              <a:t>정규화 </a:t>
            </a:r>
            <a:r>
              <a:rPr lang="en-US" altLang="ko-KR" sz="2000" b="1" dirty="0">
                <a:latin typeface="MJXc-TeX-main-R"/>
              </a:rPr>
              <a:t>[0,1]</a:t>
            </a:r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FC6572-F111-4831-926C-91B29E49DC76}"/>
              </a:ext>
            </a:extLst>
          </p:cNvPr>
          <p:cNvSpPr/>
          <p:nvPr/>
        </p:nvSpPr>
        <p:spPr>
          <a:xfrm>
            <a:off x="905873" y="4544129"/>
            <a:ext cx="6757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KoPub Dotum"/>
              </a:rPr>
              <a:t>RGB(3</a:t>
            </a:r>
            <a:r>
              <a:rPr lang="ko-KR" altLang="en-US" sz="2000" b="1" dirty="0">
                <a:latin typeface="KoPub Dotum"/>
              </a:rPr>
              <a:t>차원</a:t>
            </a:r>
            <a:r>
              <a:rPr lang="en-US" altLang="ko-KR" sz="2000" b="1" dirty="0">
                <a:latin typeface="KoPub Dotum"/>
              </a:rPr>
              <a:t>)</a:t>
            </a:r>
            <a:r>
              <a:rPr lang="ko-KR" altLang="en-US" sz="2000" b="1" dirty="0">
                <a:latin typeface="KoPub Dotum"/>
              </a:rPr>
              <a:t>의 경우</a:t>
            </a:r>
            <a:r>
              <a:rPr lang="en-US" altLang="ko-KR" sz="2000" b="1" dirty="0">
                <a:latin typeface="KoPub Dotum"/>
              </a:rPr>
              <a:t>: 8</a:t>
            </a:r>
            <a:r>
              <a:rPr lang="ko-KR" altLang="en-US" sz="2000" b="1" dirty="0">
                <a:latin typeface="KoPub Dotum"/>
              </a:rPr>
              <a:t>방향 </a:t>
            </a:r>
            <a:r>
              <a:rPr lang="en-US" altLang="ko-KR" sz="2000" b="1" dirty="0">
                <a:latin typeface="KoPub Dotum"/>
              </a:rPr>
              <a:t>× Bin</a:t>
            </a:r>
            <a:r>
              <a:rPr lang="ko-KR" altLang="en-US" sz="2000" b="1" dirty="0">
                <a:latin typeface="KoPub Dotum"/>
              </a:rPr>
              <a:t>의 수</a:t>
            </a:r>
            <a:r>
              <a:rPr lang="en-US" altLang="ko-KR" sz="2000" b="1" dirty="0">
                <a:latin typeface="KoPub Dotum"/>
              </a:rPr>
              <a:t>(10</a:t>
            </a:r>
            <a:r>
              <a:rPr lang="ko-KR" altLang="en-US" sz="2000" b="1" dirty="0">
                <a:latin typeface="KoPub Dotum"/>
              </a:rPr>
              <a:t>차원</a:t>
            </a:r>
            <a:r>
              <a:rPr lang="en-US" altLang="ko-KR" sz="2000" b="1" dirty="0">
                <a:latin typeface="KoPub Dotum"/>
              </a:rPr>
              <a:t>) × RGB(3</a:t>
            </a:r>
            <a:r>
              <a:rPr lang="ko-KR" altLang="en-US" sz="2000" b="1" dirty="0">
                <a:latin typeface="KoPub Dotum"/>
              </a:rPr>
              <a:t>차원</a:t>
            </a:r>
            <a:r>
              <a:rPr lang="en-US" altLang="ko-KR" sz="2000" b="1" dirty="0">
                <a:latin typeface="KoPub Dotum"/>
              </a:rPr>
              <a:t>) = 240</a:t>
            </a:r>
            <a:r>
              <a:rPr lang="ko-KR" altLang="en-US" sz="2000" b="1" dirty="0">
                <a:latin typeface="KoPub Dotum"/>
              </a:rPr>
              <a:t>차원의</a:t>
            </a:r>
            <a:r>
              <a:rPr lang="en-US" altLang="ko-KR" sz="2000" b="1" dirty="0">
                <a:latin typeface="KoPub Dotum"/>
              </a:rPr>
              <a:t> </a:t>
            </a:r>
            <a:r>
              <a:rPr lang="ko-KR" altLang="en-US" sz="2000" b="1" dirty="0">
                <a:latin typeface="KoPub Dotum"/>
              </a:rPr>
              <a:t>벡터로 인접한 </a:t>
            </a:r>
            <a:r>
              <a:rPr lang="en-US" altLang="ko-KR" sz="2000" b="1" dirty="0">
                <a:latin typeface="KoPub Dotum"/>
              </a:rPr>
              <a:t>region</a:t>
            </a:r>
            <a:r>
              <a:rPr lang="ko-KR" altLang="en-US" sz="2000" b="1" dirty="0">
                <a:latin typeface="KoPub Dotum"/>
              </a:rPr>
              <a:t>들의 유사성을 평가</a:t>
            </a:r>
            <a:endParaRPr lang="ko-KR" altLang="en-US" sz="2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F628BD-6C84-434D-A5DB-A45A70B1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5" y="5424093"/>
            <a:ext cx="3095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4277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440</Words>
  <Application>Microsoft Office PowerPoint</Application>
  <PresentationFormat>와이드스크린</PresentationFormat>
  <Paragraphs>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inherit</vt:lpstr>
      <vt:lpstr>KoPub Dotum</vt:lpstr>
      <vt:lpstr>lato</vt:lpstr>
      <vt:lpstr>MJXc-TeX-main-R</vt:lpstr>
      <vt:lpstr>MJXc-TeX-math-I</vt:lpstr>
      <vt:lpstr>se-nanumgothic</vt:lpstr>
      <vt:lpstr>Spoqa Han Sans</vt:lpstr>
      <vt:lpstr>맑은 고딕</vt:lpstr>
      <vt:lpstr>야놀자 야체 B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moonnyeon@kumoh.ac.kr</cp:lastModifiedBy>
  <cp:revision>43</cp:revision>
  <dcterms:created xsi:type="dcterms:W3CDTF">2020-03-25T04:32:28Z</dcterms:created>
  <dcterms:modified xsi:type="dcterms:W3CDTF">2020-05-20T04:06:49Z</dcterms:modified>
</cp:coreProperties>
</file>