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302" r:id="rId5"/>
    <p:sldId id="304" r:id="rId6"/>
    <p:sldId id="330" r:id="rId7"/>
    <p:sldId id="305" r:id="rId8"/>
    <p:sldId id="308" r:id="rId9"/>
    <p:sldId id="321" r:id="rId10"/>
    <p:sldId id="311" r:id="rId11"/>
    <p:sldId id="315" r:id="rId12"/>
    <p:sldId id="328" r:id="rId13"/>
    <p:sldId id="318" r:id="rId14"/>
    <p:sldId id="323" r:id="rId15"/>
    <p:sldId id="319" r:id="rId16"/>
    <p:sldId id="329" r:id="rId17"/>
    <p:sldId id="331" r:id="rId18"/>
    <p:sldId id="332" r:id="rId19"/>
    <p:sldId id="334" r:id="rId20"/>
    <p:sldId id="333" r:id="rId21"/>
    <p:sldId id="320" r:id="rId22"/>
    <p:sldId id="324" r:id="rId23"/>
    <p:sldId id="264" r:id="rId24"/>
    <p:sldId id="325" r:id="rId25"/>
    <p:sldId id="326" r:id="rId26"/>
    <p:sldId id="327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79" d="100"/>
          <a:sy n="79" d="100"/>
        </p:scale>
        <p:origin x="108" y="114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9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Faster R-CNN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20150142 </a:t>
            </a:r>
            <a:r>
              <a:rPr lang="ko-KR" altLang="en-US" b="1" dirty="0" err="1"/>
              <a:t>김문년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ROI Pooling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49B9E1-AB85-4DAE-9FC8-31491ECE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1" y="1167594"/>
            <a:ext cx="740588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062C45B-FEBD-439F-9496-4D597EE7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9536"/>
            <a:ext cx="8172400" cy="19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A63D92-B9AF-4066-A186-B365DC37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7528681" cy="38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FEA65-9F68-483F-BD5B-505037BBF55B}"/>
              </a:ext>
            </a:extLst>
          </p:cNvPr>
          <p:cNvSpPr/>
          <p:nvPr/>
        </p:nvSpPr>
        <p:spPr>
          <a:xfrm>
            <a:off x="107504" y="8749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Bounding Box Regression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은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R-CNN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과 동일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B2ACC18-D5A8-47C2-B064-BD0D4813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0488"/>
            <a:ext cx="59150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A87806-8EF7-4053-B14C-742051F4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0530"/>
            <a:ext cx="3338983" cy="1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Training</a:t>
            </a:r>
          </a:p>
        </p:txBody>
      </p:sp>
      <p:pic>
        <p:nvPicPr>
          <p:cNvPr id="1026" name="Picture 2" descr="게시물 이미지">
            <a:extLst>
              <a:ext uri="{FF2B5EF4-FFF2-40B4-BE49-F238E27FC236}">
                <a16:creationId xmlns:a16="http://schemas.microsoft.com/office/drawing/2014/main" id="{94DC3AC3-3E4C-4E2D-A6DA-3871F3999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9542"/>
            <a:ext cx="6912768" cy="38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8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Training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18E73-D7E3-4E14-9D3D-6814CBF6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99542"/>
            <a:ext cx="6768752" cy="40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Training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66EC0-5B01-4149-A46B-704C22E1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28852"/>
            <a:ext cx="5832648" cy="41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C802E-C86B-4002-98ED-495092D6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9582"/>
            <a:ext cx="7046675" cy="3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Training</a:t>
            </a:r>
          </a:p>
        </p:txBody>
      </p:sp>
      <p:pic>
        <p:nvPicPr>
          <p:cNvPr id="4" name="Picture 4" descr="Fig. 1">
            <a:extLst>
              <a:ext uri="{FF2B5EF4-FFF2-40B4-BE49-F238E27FC236}">
                <a16:creationId xmlns:a16="http://schemas.microsoft.com/office/drawing/2014/main" id="{216F17C3-81B8-4A6D-A296-E7DB5016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8217752" cy="35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성능 및 결론</a:t>
            </a:r>
            <a:endParaRPr lang="en-US" altLang="ko-KR" b="1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3A57436-3C54-4587-B0E3-DB380F9E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91440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R-CNN &amp; Fast R-CNN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D5DFE0-991D-4B59-91A3-02FD898B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5566"/>
            <a:ext cx="70912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성능 및 결론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4066E-DD6B-4BA7-9C4C-504714324F2E}"/>
              </a:ext>
            </a:extLst>
          </p:cNvPr>
          <p:cNvSpPr/>
          <p:nvPr/>
        </p:nvSpPr>
        <p:spPr>
          <a:xfrm>
            <a:off x="539552" y="1419622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속도가 한 이미지에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0.2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초 걸리면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초에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프레임 정도인데 </a:t>
            </a:r>
            <a:endParaRPr lang="en-US" altLang="ko-KR" dirty="0">
              <a:solidFill>
                <a:srgbClr val="000000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5fps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이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Detector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Real time Detector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로 되기에는 아직은 역부족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 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applesdgothicneo-ultralight"/>
              </a:rPr>
              <a:t>RoI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 Pooling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applesdgothicneo-ultralight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stride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로 항상 딱 떨어지진 않기 때문에 픽셀 손실이 있을 수 있어 정교한 작업이 필요한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Object Detection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문제에는 더 좋은 방법이 필요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4500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51AA68-7019-40D3-9F7D-ED84007E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6" y="987574"/>
            <a:ext cx="4472237" cy="2690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CBA280-C3AC-41A4-90EA-2B8F04E0882D}"/>
              </a:ext>
            </a:extLst>
          </p:cNvPr>
          <p:cNvSpPr/>
          <p:nvPr/>
        </p:nvSpPr>
        <p:spPr>
          <a:xfrm>
            <a:off x="4906364" y="1126693"/>
            <a:ext cx="3960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</a:t>
            </a:r>
            <a:r>
              <a:rPr lang="ko-KR" altLang="en-US" dirty="0"/>
              <a:t>은 그림 </a:t>
            </a:r>
            <a:r>
              <a:rPr lang="en-US" altLang="ko-KR" dirty="0"/>
              <a:t>2</a:t>
            </a:r>
            <a:r>
              <a:rPr lang="ko-KR" altLang="en-US" dirty="0"/>
              <a:t>와 같은 구조로 구성된 네트 워크이며</a:t>
            </a:r>
            <a:r>
              <a:rPr lang="en-US" altLang="ko-KR" dirty="0"/>
              <a:t>, </a:t>
            </a:r>
            <a:r>
              <a:rPr lang="ko-KR" altLang="en-US" dirty="0"/>
              <a:t>앞서 구축한 </a:t>
            </a:r>
            <a:r>
              <a:rPr lang="en-US" altLang="ko-KR" dirty="0"/>
              <a:t>anchor </a:t>
            </a:r>
            <a:r>
              <a:rPr lang="ko-KR" altLang="en-US" dirty="0"/>
              <a:t>데이터셋으로 훈 </a:t>
            </a:r>
            <a:r>
              <a:rPr lang="ko-KR" altLang="en-US" dirty="0" err="1"/>
              <a:t>련이</a:t>
            </a:r>
            <a:r>
              <a:rPr lang="ko-KR" altLang="en-US" dirty="0"/>
              <a:t> 이루어진다</a:t>
            </a:r>
            <a:r>
              <a:rPr lang="en-US" altLang="ko-KR" dirty="0"/>
              <a:t>. RPN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에서 생성한 </a:t>
            </a:r>
            <a:r>
              <a:rPr lang="en-US" altLang="ko-KR" dirty="0"/>
              <a:t>feature map</a:t>
            </a:r>
            <a:r>
              <a:rPr lang="ko-KR" altLang="en-US" dirty="0"/>
              <a:t>위에서 </a:t>
            </a:r>
            <a:r>
              <a:rPr lang="en-US" altLang="ko-KR" dirty="0"/>
              <a:t>n*n</a:t>
            </a:r>
            <a:r>
              <a:rPr lang="ko-KR" altLang="en-US" dirty="0"/>
              <a:t>의 </a:t>
            </a:r>
            <a:r>
              <a:rPr lang="en-US" altLang="ko-KR" dirty="0"/>
              <a:t>window</a:t>
            </a:r>
            <a:r>
              <a:rPr lang="ko-KR" altLang="en-US" dirty="0"/>
              <a:t>가 </a:t>
            </a:r>
            <a:r>
              <a:rPr lang="en-US" altLang="ko-KR" dirty="0"/>
              <a:t>sliding</a:t>
            </a:r>
            <a:r>
              <a:rPr lang="ko-KR" altLang="en-US" dirty="0"/>
              <a:t>하면 서 </a:t>
            </a:r>
            <a:r>
              <a:rPr lang="en-US" altLang="ko-KR" dirty="0"/>
              <a:t>convolution </a:t>
            </a:r>
            <a:r>
              <a:rPr lang="ko-KR" altLang="en-US" dirty="0"/>
              <a:t>연산을 수행하고 해당 중심에 위치한 </a:t>
            </a:r>
            <a:r>
              <a:rPr lang="en-US" altLang="ko-KR" dirty="0"/>
              <a:t>anchor</a:t>
            </a:r>
            <a:r>
              <a:rPr lang="ko-KR" altLang="en-US" dirty="0"/>
              <a:t>들에 대해서 </a:t>
            </a:r>
            <a:r>
              <a:rPr lang="en-US" altLang="ko-KR" dirty="0"/>
              <a:t>object</a:t>
            </a:r>
            <a:r>
              <a:rPr lang="ko-KR" altLang="en-US" dirty="0"/>
              <a:t>가 있는지 </a:t>
            </a:r>
            <a:r>
              <a:rPr lang="ko-KR" altLang="en-US" dirty="0" err="1"/>
              <a:t>없</a:t>
            </a:r>
            <a:r>
              <a:rPr lang="ko-KR" altLang="en-US" dirty="0"/>
              <a:t> </a:t>
            </a:r>
            <a:r>
              <a:rPr lang="ko-KR" altLang="en-US" dirty="0" err="1"/>
              <a:t>는지</a:t>
            </a:r>
            <a:r>
              <a:rPr lang="ko-KR" altLang="en-US" dirty="0"/>
              <a:t> 여부를 판단하고 </a:t>
            </a:r>
            <a:r>
              <a:rPr lang="en-US" altLang="ko-KR" dirty="0"/>
              <a:t>anchor</a:t>
            </a:r>
            <a:r>
              <a:rPr lang="ko-KR" altLang="en-US" dirty="0"/>
              <a:t>의 세부 모양을 보정한다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F0D5-C46A-4FE6-9CCA-0DD956E4E44C}"/>
              </a:ext>
            </a:extLst>
          </p:cNvPr>
          <p:cNvSpPr/>
          <p:nvPr/>
        </p:nvSpPr>
        <p:spPr>
          <a:xfrm>
            <a:off x="467544" y="415592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Faster R-CNN</a:t>
            </a:r>
            <a:r>
              <a:rPr lang="ko-KR" altLang="en-US" dirty="0"/>
              <a:t>의 중심 </a:t>
            </a:r>
            <a:r>
              <a:rPr lang="en-US" altLang="ko-KR" dirty="0"/>
              <a:t>Convolution Neural Network </a:t>
            </a:r>
            <a:r>
              <a:rPr lang="ko-KR" altLang="en-US" dirty="0"/>
              <a:t>모델이 훈련 및 추론에 미치는 영향에 대한 분석</a:t>
            </a:r>
          </a:p>
        </p:txBody>
      </p:sp>
    </p:spTree>
    <p:extLst>
      <p:ext uri="{BB962C8B-B14F-4D97-AF65-F5344CB8AC3E}">
        <p14:creationId xmlns:p14="http://schemas.microsoft.com/office/powerpoint/2010/main" val="164723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C8B23-6A3A-46FF-8AF8-092C6AE4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2948"/>
            <a:ext cx="53721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1B417A-07BB-4619-A385-F4B6A88DB5A3}"/>
              </a:ext>
            </a:extLst>
          </p:cNvPr>
          <p:cNvSpPr/>
          <p:nvPr/>
        </p:nvSpPr>
        <p:spPr>
          <a:xfrm>
            <a:off x="3995936" y="91302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결국 위 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그림에서와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같이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을 통과하여 생성된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conv feature map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RPN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 의해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를 생성한다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주의해야할 것이 생성된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에서의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가 아닌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original image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에서의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그래서 코드 상에서도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anchor box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scale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original image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크기에 맞춰서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(128, 256, 512)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와 같이 생성하고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6023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E17D7B-51EE-40A7-ACFE-F05D17E0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708779"/>
            <a:ext cx="5715347" cy="4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5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 R-CNN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DFF72C-9EC5-4BA3-AC47-C19F2F85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31590"/>
            <a:ext cx="6512024" cy="34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Selective Search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7AF05C-9858-4536-BED7-B2F3ABEB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7574"/>
            <a:ext cx="7219950" cy="1009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33ED17-6203-4D54-9236-7F809160E316}"/>
              </a:ext>
            </a:extLst>
          </p:cNvPr>
          <p:cNvSpPr/>
          <p:nvPr/>
        </p:nvSpPr>
        <p:spPr>
          <a:xfrm>
            <a:off x="2637643" y="2591548"/>
            <a:ext cx="359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KoPub Dotum"/>
              </a:rPr>
              <a:t>4</a:t>
            </a:r>
            <a:r>
              <a:rPr lang="ko-KR" altLang="en-US" b="1" dirty="0">
                <a:latin typeface="KoPub Dotum"/>
              </a:rPr>
              <a:t>가지 요소</a:t>
            </a:r>
            <a:r>
              <a:rPr lang="en-US" altLang="ko-KR" b="1" dirty="0">
                <a:latin typeface="KoPub Dotum"/>
              </a:rPr>
              <a:t>(Color, Texture, Size, Fill)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BFA37B-045D-4B71-BB26-47B396A99587}"/>
              </a:ext>
            </a:extLst>
          </p:cNvPr>
          <p:cNvSpPr/>
          <p:nvPr/>
        </p:nvSpPr>
        <p:spPr>
          <a:xfrm>
            <a:off x="467544" y="4185236"/>
            <a:ext cx="346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KoPub Dotum"/>
              </a:rPr>
              <a:t>Texture: </a:t>
            </a:r>
            <a:r>
              <a:rPr lang="ko-KR" altLang="en-US" b="1" dirty="0">
                <a:latin typeface="KoPub Dotum"/>
              </a:rPr>
              <a:t>주변 </a:t>
            </a:r>
            <a:r>
              <a:rPr lang="en-US" altLang="ko-KR" b="1" dirty="0">
                <a:latin typeface="KoPub Dotum"/>
              </a:rPr>
              <a:t>Pixel</a:t>
            </a:r>
            <a:r>
              <a:rPr lang="ko-KR" altLang="en-US" b="1" dirty="0">
                <a:latin typeface="KoPub Dotum"/>
              </a:rPr>
              <a:t>값 들의 변화량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3D0121-B261-4485-B145-5D4A471CFB98}"/>
              </a:ext>
            </a:extLst>
          </p:cNvPr>
          <p:cNvSpPr/>
          <p:nvPr/>
        </p:nvSpPr>
        <p:spPr>
          <a:xfrm>
            <a:off x="1187624" y="3357168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KoPub Dotum"/>
              </a:rPr>
              <a:t>Color: </a:t>
            </a:r>
            <a:r>
              <a:rPr lang="ko-KR" altLang="en-US" b="1" dirty="0">
                <a:latin typeface="KoPub Dotum"/>
              </a:rPr>
              <a:t>이미지의 색깔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E440D-B47F-4060-9A95-173E12ABB634}"/>
              </a:ext>
            </a:extLst>
          </p:cNvPr>
          <p:cNvSpPr/>
          <p:nvPr/>
        </p:nvSpPr>
        <p:spPr>
          <a:xfrm>
            <a:off x="5076056" y="3326390"/>
            <a:ext cx="26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KoPub Dotum"/>
              </a:rPr>
              <a:t>Size </a:t>
            </a:r>
            <a:r>
              <a:rPr lang="en-US" altLang="ko-KR" b="1">
                <a:latin typeface="KoPub Dotum"/>
              </a:rPr>
              <a:t>: Region</a:t>
            </a:r>
            <a:r>
              <a:rPr lang="ko-KR" altLang="en-US" b="1">
                <a:latin typeface="KoPub Dotum"/>
              </a:rPr>
              <a:t>들의 사이즈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BD374-35AD-461C-B8E9-94EFE7153D51}"/>
              </a:ext>
            </a:extLst>
          </p:cNvPr>
          <p:cNvSpPr/>
          <p:nvPr/>
        </p:nvSpPr>
        <p:spPr>
          <a:xfrm>
            <a:off x="4536928" y="4176924"/>
            <a:ext cx="437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KoPub Dotum"/>
              </a:rPr>
              <a:t>Fill: candidate Bounding Box </a:t>
            </a:r>
            <a:r>
              <a:rPr lang="ko-KR" altLang="en-US" b="1" dirty="0">
                <a:latin typeface="KoPub Dotum"/>
              </a:rPr>
              <a:t>크기와의 차이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54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Faster R-CNN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D34991-225D-460E-8D5F-1945D1D9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3598"/>
            <a:ext cx="6480720" cy="34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DDFD61-ADD2-493A-A656-0247756E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34" y="1347614"/>
            <a:ext cx="609289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935678-FCD8-4D44-BC14-B2B33F2DA9B7}"/>
              </a:ext>
            </a:extLst>
          </p:cNvPr>
          <p:cNvSpPr/>
          <p:nvPr/>
        </p:nvSpPr>
        <p:spPr>
          <a:xfrm>
            <a:off x="5148064" y="7211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Noto Sans"/>
              </a:rPr>
              <a:t>ZFNet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기준으로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256-d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/>
              </a:rPr>
              <a:t>VGG-16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기준으로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512-d 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43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7CD2E59-4776-4AEF-8D6D-E34C1A8E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1" y="987574"/>
            <a:ext cx="58007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FE4BDB4-3F98-490E-ABFF-355259CE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2537475" cy="25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F576FC2-CE39-4223-AF76-CADEACAF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9612"/>
            <a:ext cx="2541373" cy="25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8F8B53F-6544-452F-AC54-A42F4F29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24662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6162A-65DF-4FFA-8FEC-54C93CEFF8FD}"/>
              </a:ext>
            </a:extLst>
          </p:cNvPr>
          <p:cNvSpPr/>
          <p:nvPr/>
        </p:nvSpPr>
        <p:spPr>
          <a:xfrm>
            <a:off x="4426138" y="18330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이렇게만 하면 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Positive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한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Anchor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의 개수가 많지 않을 수 있기 때문에</a:t>
            </a: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Ground Truth Box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마다 </a:t>
            </a:r>
            <a:r>
              <a:rPr lang="en-US" altLang="ko-KR" dirty="0" err="1">
                <a:solidFill>
                  <a:srgbClr val="333333"/>
                </a:solidFill>
                <a:latin typeface="applesdgothicneo-ultralight"/>
              </a:rPr>
              <a:t>IoU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가 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가장 높은 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Anchor 1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개를 뽑아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이 또한 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1(Positive)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로 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Labeling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986957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269</Words>
  <Application>Microsoft Office PowerPoint</Application>
  <PresentationFormat>화면 슬라이드 쇼(16:9)</PresentationFormat>
  <Paragraphs>47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applesdgothicneo-ultralight</vt:lpstr>
      <vt:lpstr>KoPub Dotum</vt:lpstr>
      <vt:lpstr>Noto Sans</vt:lpstr>
      <vt:lpstr>Noto Sans KR</vt:lpstr>
      <vt:lpstr>Noto Serif KR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98</cp:revision>
  <dcterms:created xsi:type="dcterms:W3CDTF">2016-12-05T23:26:54Z</dcterms:created>
  <dcterms:modified xsi:type="dcterms:W3CDTF">2020-08-18T10:41:22Z</dcterms:modified>
</cp:coreProperties>
</file>