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3"/>
  </p:notesMasterIdLst>
  <p:sldIdLst>
    <p:sldId id="256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21" r:id="rId14"/>
    <p:sldId id="322" r:id="rId15"/>
    <p:sldId id="313" r:id="rId16"/>
    <p:sldId id="312" r:id="rId17"/>
    <p:sldId id="310" r:id="rId18"/>
    <p:sldId id="311" r:id="rId19"/>
    <p:sldId id="314" r:id="rId20"/>
    <p:sldId id="315" r:id="rId21"/>
    <p:sldId id="316" r:id="rId22"/>
    <p:sldId id="317" r:id="rId23"/>
    <p:sldId id="318" r:id="rId24"/>
    <p:sldId id="323" r:id="rId25"/>
    <p:sldId id="319" r:id="rId26"/>
    <p:sldId id="320" r:id="rId27"/>
    <p:sldId id="324" r:id="rId28"/>
    <p:sldId id="264" r:id="rId29"/>
    <p:sldId id="325" r:id="rId30"/>
    <p:sldId id="326" r:id="rId31"/>
    <p:sldId id="327" r:id="rId3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5" autoAdjust="0"/>
  </p:normalViewPr>
  <p:slideViewPr>
    <p:cSldViewPr>
      <p:cViewPr varScale="1">
        <p:scale>
          <a:sx n="85" d="100"/>
          <a:sy n="85" d="100"/>
        </p:scale>
        <p:origin x="90" y="14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2020-08-13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9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dirty="0"/>
              <a:t>Faster R-CNN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20150142 </a:t>
            </a:r>
            <a:r>
              <a:rPr lang="ko-KR" altLang="en-US" b="1" dirty="0" err="1"/>
              <a:t>김문년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973975-A3CD-4286-96B9-4E1AFCB06AAC}"/>
              </a:ext>
            </a:extLst>
          </p:cNvPr>
          <p:cNvSpPr/>
          <p:nvPr/>
        </p:nvSpPr>
        <p:spPr>
          <a:xfrm>
            <a:off x="251520" y="1131590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Region proposals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을 생성하기 위해서는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base network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에서 생성한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feature maps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위에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n x n spatial window 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보통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3 x 3)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슬라이드 시킵니다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DFEF14-B570-4B31-97D5-32AC6B256B3D}"/>
              </a:ext>
            </a:extLst>
          </p:cNvPr>
          <p:cNvSpPr/>
          <p:nvPr/>
        </p:nvSpPr>
        <p:spPr>
          <a:xfrm>
            <a:off x="251520" y="227819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각각의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sliding-window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가 찍은 지점마다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한번에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여러개의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region proposals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을 예측하게 됩니다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Region proposals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의 최고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갯수는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 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K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로 나타내며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이것을 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Anchor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 라고 부릅니다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2D7703-5E40-425E-B75A-1BB29621EA15}"/>
              </a:ext>
            </a:extLst>
          </p:cNvPr>
          <p:cNvSpPr/>
          <p:nvPr/>
        </p:nvSpPr>
        <p:spPr>
          <a:xfrm>
            <a:off x="266360" y="370180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보통 각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sliding window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의 지점마다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9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개의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anchors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가 존재하며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3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개의 서로 다른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종횡비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(aspect ratios)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그리고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3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개의 서로 다른 크기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(scales)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가 조합되며 모두 동일한 중앙 지점을 갖고 있습니다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73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57CD2E59-4776-4AEF-8D6D-E34C1A8E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421" y="987574"/>
            <a:ext cx="580072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097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D67B07-0A8E-4253-BAFE-C4A4ECD13161}"/>
              </a:ext>
            </a:extLst>
          </p:cNvPr>
          <p:cNvSpPr/>
          <p:nvPr/>
        </p:nvSpPr>
        <p:spPr>
          <a:xfrm>
            <a:off x="400324" y="134761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Classification layer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에서는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anchor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당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2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개의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predictions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값을 내놓으며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객체인지 아니면 객체가 아닌지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그냥 배경인지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 관한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확률값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78DFA-6B57-49FE-9DA5-584F180E47DE}"/>
              </a:ext>
            </a:extLst>
          </p:cNvPr>
          <p:cNvSpPr/>
          <p:nvPr/>
        </p:nvSpPr>
        <p:spPr>
          <a:xfrm>
            <a:off x="405652" y="2688929"/>
            <a:ext cx="78440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Regression layer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 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또는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bounding box adjustment layer)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는 각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anchor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당 델타 값들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2775F-01FC-4688-91C4-AF0069C9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119" y="3307434"/>
            <a:ext cx="4629150" cy="495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652AC6-B120-470E-BF5A-794268724A2A}"/>
              </a:ext>
            </a:extLst>
          </p:cNvPr>
          <p:cNvSpPr/>
          <p:nvPr/>
        </p:nvSpPr>
        <p:spPr>
          <a:xfrm>
            <a:off x="413300" y="4098073"/>
            <a:ext cx="8407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4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개의 값을 내놓습니다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 델타 값들은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anchors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에 적용이 되어서 최종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proposals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을 얻게 됩니다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3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 Anchor Targeting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876382-2ADA-4EF3-8E0A-140ED0965BCF}"/>
              </a:ext>
            </a:extLst>
          </p:cNvPr>
          <p:cNvSpPr/>
          <p:nvPr/>
        </p:nvSpPr>
        <p:spPr>
          <a:xfrm>
            <a:off x="251520" y="91556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EE2323"/>
                </a:solidFill>
                <a:latin typeface="Noto Sans"/>
              </a:rPr>
              <a:t>(input Image Size</a:t>
            </a:r>
            <a:r>
              <a:rPr lang="ko-KR" altLang="en-US" b="1" i="1" dirty="0">
                <a:solidFill>
                  <a:srgbClr val="EE2323"/>
                </a:solidFill>
                <a:latin typeface="Noto Sans"/>
              </a:rPr>
              <a:t>를 </a:t>
            </a:r>
            <a:r>
              <a:rPr lang="en-US" altLang="ko-KR" b="1" i="1" dirty="0">
                <a:solidFill>
                  <a:srgbClr val="EE2323"/>
                </a:solidFill>
                <a:latin typeface="Noto Sans"/>
              </a:rPr>
              <a:t>800x800 </a:t>
            </a:r>
            <a:r>
              <a:rPr lang="ko-KR" altLang="en-US" b="1" i="1" dirty="0">
                <a:solidFill>
                  <a:srgbClr val="EE2323"/>
                </a:solidFill>
                <a:latin typeface="Noto Sans"/>
              </a:rPr>
              <a:t>이라 가정하겠습니다</a:t>
            </a:r>
            <a:r>
              <a:rPr lang="en-US" altLang="ko-KR" b="1" i="1" dirty="0">
                <a:solidFill>
                  <a:srgbClr val="EE2323"/>
                </a:solidFill>
                <a:latin typeface="Noto Sans"/>
              </a:rPr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9DDE1-65DE-4410-BD81-6F4AFCB5632E}"/>
              </a:ext>
            </a:extLst>
          </p:cNvPr>
          <p:cNvSpPr/>
          <p:nvPr/>
        </p:nvSpPr>
        <p:spPr>
          <a:xfrm>
            <a:off x="285416" y="1678907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800x800x3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input image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CNN(VGG-16)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거쳐서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50x50x512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이 생성됩니다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이 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Sliding window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방법으로 각 중심 좌표를 중심으로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 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k=9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Anchor box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들을 만들어 놓습니다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2DCA91-4418-4115-922C-3508519ABF90}"/>
              </a:ext>
            </a:extLst>
          </p:cNvPr>
          <p:cNvSpPr/>
          <p:nvPr/>
        </p:nvSpPr>
        <p:spPr>
          <a:xfrm>
            <a:off x="251520" y="3766268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Scale(8, 16, 32)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과 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3</a:t>
            </a:r>
            <a:r>
              <a:rPr lang="ko-KR" altLang="en-US" b="1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ratio(0.5, 1, 2)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통해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9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개가 만들어 집니다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6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87FC6B5-81E0-409A-BA32-BA225538F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31590"/>
            <a:ext cx="3254871" cy="350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46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433454F-C7AA-48C9-BAFA-E865D192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686588"/>
            <a:ext cx="4284464" cy="297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4BE35C-780C-40C1-AF08-5B9C9C683737}"/>
              </a:ext>
            </a:extLst>
          </p:cNvPr>
          <p:cNvSpPr/>
          <p:nvPr/>
        </p:nvSpPr>
        <p:spPr>
          <a:xfrm>
            <a:off x="218164" y="3867894"/>
            <a:ext cx="864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800x800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에서 생성된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50x50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이므로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subsampling ratio=16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을 기준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(800/50),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위와 같이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sliding window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방식으로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16x16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안의 중심 픽셀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파란 점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을 중심으로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Anchor Box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9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개씩 쳐서 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50x50x9 = 22,500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Anchor box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를 만들어 놓습니다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5085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FE4BDB4-3F98-490E-ABFF-355259CE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9622"/>
            <a:ext cx="2537475" cy="25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F576FC2-CE39-4223-AF76-CADEACAF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9612"/>
            <a:ext cx="2541373" cy="25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79E715-12C1-45FD-B7A5-C83D2B5DFB7A}"/>
              </a:ext>
            </a:extLst>
          </p:cNvPr>
          <p:cNvSpPr/>
          <p:nvPr/>
        </p:nvSpPr>
        <p:spPr>
          <a:xfrm>
            <a:off x="1907704" y="4203799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(</a:t>
            </a:r>
            <a:r>
              <a:rPr lang="ko-KR" altLang="en-US" dirty="0">
                <a:solidFill>
                  <a:srgbClr val="666666"/>
                </a:solidFill>
                <a:latin typeface="applesdgothicneo-ultralight"/>
              </a:rPr>
              <a:t>좌</a:t>
            </a:r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) Anchor Box</a:t>
            </a:r>
            <a:r>
              <a:rPr lang="ko-KR" altLang="en-US" dirty="0">
                <a:solidFill>
                  <a:srgbClr val="666666"/>
                </a:solidFill>
                <a:latin typeface="applesdgothicneo-ultralight"/>
              </a:rPr>
              <a:t>들의 중심 좌표들</a:t>
            </a:r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, (</a:t>
            </a:r>
            <a:r>
              <a:rPr lang="ko-KR" altLang="en-US" dirty="0">
                <a:solidFill>
                  <a:srgbClr val="666666"/>
                </a:solidFill>
                <a:latin typeface="applesdgothicneo-ultralight"/>
              </a:rPr>
              <a:t>우</a:t>
            </a:r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) 800x800 </a:t>
            </a:r>
            <a:r>
              <a:rPr lang="ko-KR" altLang="en-US" dirty="0">
                <a:solidFill>
                  <a:srgbClr val="666666"/>
                </a:solidFill>
                <a:latin typeface="applesdgothicneo-ultralight"/>
              </a:rPr>
              <a:t>이미지 기준 </a:t>
            </a:r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400, 400 </a:t>
            </a:r>
            <a:r>
              <a:rPr lang="ko-KR" altLang="en-US" dirty="0">
                <a:solidFill>
                  <a:srgbClr val="666666"/>
                </a:solidFill>
                <a:latin typeface="applesdgothicneo-ultralight"/>
              </a:rPr>
              <a:t>에서의 </a:t>
            </a:r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9</a:t>
            </a:r>
            <a:r>
              <a:rPr lang="ko-KR" altLang="en-US" dirty="0">
                <a:solidFill>
                  <a:srgbClr val="666666"/>
                </a:solidFill>
                <a:latin typeface="applesdgothicneo-ultralight"/>
              </a:rPr>
              <a:t>개의 </a:t>
            </a:r>
            <a:r>
              <a:rPr lang="en-US" altLang="ko-KR" dirty="0">
                <a:solidFill>
                  <a:srgbClr val="666666"/>
                </a:solidFill>
                <a:latin typeface="applesdgothicneo-ultralight"/>
              </a:rPr>
              <a:t>Anchor 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38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4AE196-3034-42CC-A3C7-5A8812950C23}"/>
              </a:ext>
            </a:extLst>
          </p:cNvPr>
          <p:cNvSpPr/>
          <p:nvPr/>
        </p:nvSpPr>
        <p:spPr>
          <a:xfrm>
            <a:off x="450032" y="1347614"/>
            <a:ext cx="723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이렇게 만들어낸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22500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개의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Anchor box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들을 기준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으로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b="1" u="sng" dirty="0">
                <a:solidFill>
                  <a:srgbClr val="000000"/>
                </a:solidFill>
                <a:latin typeface="applesdgothicneo-ultralight"/>
              </a:rPr>
              <a:t>그 안에 물체가 있는지 없는지를 학습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7731B0-2690-4FA2-A22F-7D2D646DE77D}"/>
              </a:ext>
            </a:extLst>
          </p:cNvPr>
          <p:cNvSpPr/>
          <p:nvPr/>
        </p:nvSpPr>
        <p:spPr>
          <a:xfrm>
            <a:off x="450032" y="2687891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EE2323"/>
                </a:solidFill>
                <a:latin typeface="applesdgothicneo-ultralight"/>
              </a:rPr>
              <a:t>GT Label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은 만들어진 각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22,500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Anchor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들과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Ground Truth Box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의 </a:t>
            </a:r>
            <a:r>
              <a:rPr lang="en-US" altLang="ko-KR" dirty="0" err="1">
                <a:solidFill>
                  <a:srgbClr val="000000"/>
                </a:solidFill>
                <a:latin typeface="applesdgothicneo-ultralight"/>
              </a:rPr>
              <a:t>IoU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를 모두 계산하여 </a:t>
            </a:r>
            <a:r>
              <a:rPr lang="en-US" altLang="ko-KR" b="1" dirty="0" err="1">
                <a:solidFill>
                  <a:srgbClr val="000000"/>
                </a:solidFill>
                <a:latin typeface="applesdgothicneo-ultralight"/>
              </a:rPr>
              <a:t>IoU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가 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0.7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보다 크면 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1 (Positive)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, </a:t>
            </a:r>
            <a:r>
              <a:rPr lang="en-US" altLang="ko-KR" b="1" dirty="0" err="1">
                <a:solidFill>
                  <a:srgbClr val="000000"/>
                </a:solidFill>
                <a:latin typeface="applesdgothicneo-ultralight"/>
              </a:rPr>
              <a:t>IoU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가 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0.3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보다 작으면 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0 (Negative) 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으로 두고 나머지는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-1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51958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8F8B53F-6544-452F-AC54-A42F4F29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7574"/>
            <a:ext cx="424662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6162A-65DF-4FFA-8FEC-54C93CEFF8FD}"/>
              </a:ext>
            </a:extLst>
          </p:cNvPr>
          <p:cNvSpPr/>
          <p:nvPr/>
        </p:nvSpPr>
        <p:spPr>
          <a:xfrm>
            <a:off x="4426138" y="183308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이렇게만 하면 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Positive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한 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Anchor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의 개수가 많지 않을 수 있기 때문에</a:t>
            </a:r>
          </a:p>
          <a:p>
            <a:pPr algn="ctr"/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Ground Truth Box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마다 </a:t>
            </a:r>
            <a:r>
              <a:rPr lang="en-US" altLang="ko-KR" dirty="0" err="1">
                <a:solidFill>
                  <a:srgbClr val="333333"/>
                </a:solidFill>
                <a:latin typeface="applesdgothicneo-ultralight"/>
              </a:rPr>
              <a:t>IoU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가 </a:t>
            </a:r>
            <a:r>
              <a:rPr lang="ko-KR" altLang="en-US" b="1" dirty="0">
                <a:solidFill>
                  <a:srgbClr val="333333"/>
                </a:solidFill>
                <a:latin typeface="applesdgothicneo-ultralight"/>
              </a:rPr>
              <a:t>가장 높은 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Anchor 1</a:t>
            </a:r>
            <a:r>
              <a:rPr lang="ko-KR" altLang="en-US" b="1" dirty="0">
                <a:solidFill>
                  <a:srgbClr val="333333"/>
                </a:solidFill>
                <a:latin typeface="applesdgothicneo-ultralight"/>
              </a:rPr>
              <a:t>개를 뽑아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pPr algn="ctr"/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이 또한 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1(Positive)</a:t>
            </a:r>
            <a:r>
              <a:rPr lang="ko-KR" altLang="en-US" b="1" dirty="0">
                <a:solidFill>
                  <a:srgbClr val="333333"/>
                </a:solidFill>
                <a:latin typeface="applesdgothicneo-ultralight"/>
              </a:rPr>
              <a:t>로 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Labeling</a:t>
            </a:r>
            <a:endParaRPr lang="en-US" altLang="ko-KR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49869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D0598C8-7ED4-46A2-8832-A75E0CF62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3759"/>
            <a:ext cx="7364596" cy="317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RCNN-FAMILY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1F3050-1104-448B-A0E2-D060619EA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09660"/>
            <a:ext cx="26574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5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B4D01D-9357-4DF4-ACB6-C7B65F1A68F8}"/>
              </a:ext>
            </a:extLst>
          </p:cNvPr>
          <p:cNvSpPr/>
          <p:nvPr/>
        </p:nvSpPr>
        <p:spPr>
          <a:xfrm>
            <a:off x="611560" y="987574"/>
            <a:ext cx="75070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50x50x512 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크기의 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Feature Map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을 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Conv layer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를 한번 거치고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,</a:t>
            </a:r>
          </a:p>
          <a:p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1x1 conv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인 </a:t>
            </a:r>
            <a:r>
              <a:rPr lang="en-US" altLang="ko-KR" b="1" dirty="0" err="1">
                <a:solidFill>
                  <a:srgbClr val="333333"/>
                </a:solidFill>
                <a:latin typeface="applesdgothicneo-ultralight"/>
              </a:rPr>
              <a:t>bbox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 Regression Layer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en-US" altLang="ko-KR" dirty="0">
                <a:solidFill>
                  <a:srgbClr val="EE2323"/>
                </a:solidFill>
                <a:latin typeface="applesdgothicneo-ultralight"/>
              </a:rPr>
              <a:t>(50x50x512 -&gt; 50x50x</a:t>
            </a:r>
            <a:r>
              <a:rPr lang="en-US" altLang="ko-KR" b="1" dirty="0">
                <a:solidFill>
                  <a:srgbClr val="EE2323"/>
                </a:solidFill>
                <a:latin typeface="applesdgothicneo-ultralight"/>
              </a:rPr>
              <a:t>36</a:t>
            </a:r>
            <a:r>
              <a:rPr lang="en-US" altLang="ko-KR" dirty="0">
                <a:solidFill>
                  <a:srgbClr val="EE2323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와</a:t>
            </a:r>
          </a:p>
          <a:p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36</a:t>
            </a:r>
            <a:r>
              <a:rPr lang="ko-KR" altLang="en-US" sz="1200" b="1" i="1" dirty="0">
                <a:solidFill>
                  <a:srgbClr val="333333"/>
                </a:solidFill>
                <a:latin typeface="applesdgothicneo-ultralight"/>
              </a:rPr>
              <a:t>은 </a:t>
            </a:r>
            <a:r>
              <a:rPr lang="en-US" altLang="ko-KR" sz="1200" b="1" i="1" dirty="0">
                <a:solidFill>
                  <a:srgbClr val="333333"/>
                </a:solidFill>
                <a:latin typeface="applesdgothicneo-ultralight"/>
              </a:rPr>
              <a:t>Anchor box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(9</a:t>
            </a:r>
            <a:r>
              <a:rPr lang="ko-KR" altLang="en-US" sz="1200" i="1" dirty="0">
                <a:solidFill>
                  <a:srgbClr val="EE2323"/>
                </a:solidFill>
                <a:latin typeface="applesdgothicneo-ultralight"/>
              </a:rPr>
              <a:t>개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)</a:t>
            </a:r>
            <a:r>
              <a:rPr lang="ko-KR" altLang="en-US" sz="1200" i="1" dirty="0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en-US" altLang="ko-KR" sz="1200" b="1" i="1" dirty="0">
                <a:solidFill>
                  <a:srgbClr val="333333"/>
                </a:solidFill>
                <a:latin typeface="applesdgothicneo-ultralight"/>
              </a:rPr>
              <a:t>x bounding box </a:t>
            </a:r>
            <a:r>
              <a:rPr lang="ko-KR" altLang="en-US" sz="1200" b="1" i="1" dirty="0">
                <a:solidFill>
                  <a:srgbClr val="333333"/>
                </a:solidFill>
                <a:latin typeface="applesdgothicneo-ultralight"/>
              </a:rPr>
              <a:t>좌표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(4</a:t>
            </a:r>
            <a:r>
              <a:rPr lang="ko-KR" altLang="en-US" sz="1200" i="1" dirty="0">
                <a:solidFill>
                  <a:srgbClr val="EE2323"/>
                </a:solidFill>
                <a:latin typeface="applesdgothicneo-ultralight"/>
              </a:rPr>
              <a:t>개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)</a:t>
            </a:r>
            <a:endParaRPr lang="ko-KR" altLang="en-US" sz="1200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en-US" altLang="ko-KR" b="1" dirty="0" err="1">
                <a:solidFill>
                  <a:srgbClr val="333333"/>
                </a:solidFill>
                <a:latin typeface="applesdgothicneo-ultralight"/>
              </a:rPr>
              <a:t>Classfication</a:t>
            </a:r>
            <a:r>
              <a:rPr lang="en-US" altLang="ko-KR" b="1" dirty="0">
                <a:solidFill>
                  <a:srgbClr val="333333"/>
                </a:solidFill>
                <a:latin typeface="applesdgothicneo-ultralight"/>
              </a:rPr>
              <a:t> Layer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en-US" altLang="ko-KR" dirty="0">
                <a:solidFill>
                  <a:srgbClr val="EE2323"/>
                </a:solidFill>
                <a:latin typeface="applesdgothicneo-ultralight"/>
              </a:rPr>
              <a:t>(50x50x512 -&gt; 50x50x</a:t>
            </a:r>
            <a:r>
              <a:rPr lang="en-US" altLang="ko-KR" b="1" dirty="0">
                <a:solidFill>
                  <a:srgbClr val="EE2323"/>
                </a:solidFill>
                <a:latin typeface="applesdgothicneo-ultralight"/>
              </a:rPr>
              <a:t>18</a:t>
            </a:r>
            <a:r>
              <a:rPr lang="en-US" altLang="ko-KR" dirty="0">
                <a:solidFill>
                  <a:srgbClr val="EE2323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을 통해</a:t>
            </a:r>
          </a:p>
          <a:p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18</a:t>
            </a:r>
            <a:r>
              <a:rPr lang="ko-KR" altLang="en-US" sz="1200" i="1" dirty="0">
                <a:solidFill>
                  <a:srgbClr val="333333"/>
                </a:solidFill>
                <a:latin typeface="applesdgothicneo-ultralight"/>
              </a:rPr>
              <a:t>은 </a:t>
            </a:r>
            <a:r>
              <a:rPr lang="en-US" altLang="ko-KR" sz="1200" i="1" dirty="0">
                <a:solidFill>
                  <a:srgbClr val="333333"/>
                </a:solidFill>
                <a:latin typeface="applesdgothicneo-ultralight"/>
              </a:rPr>
              <a:t>Anchor box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(9</a:t>
            </a:r>
            <a:r>
              <a:rPr lang="ko-KR" altLang="en-US" sz="1200" i="1" dirty="0">
                <a:solidFill>
                  <a:srgbClr val="EE2323"/>
                </a:solidFill>
                <a:latin typeface="applesdgothicneo-ultralight"/>
              </a:rPr>
              <a:t>개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)</a:t>
            </a:r>
            <a:r>
              <a:rPr lang="ko-KR" altLang="en-US" sz="1200" i="1" dirty="0">
                <a:solidFill>
                  <a:srgbClr val="333333"/>
                </a:solidFill>
                <a:latin typeface="applesdgothicneo-ultralight"/>
              </a:rPr>
              <a:t> </a:t>
            </a:r>
            <a:r>
              <a:rPr lang="en-US" altLang="ko-KR" sz="1200" i="1" dirty="0">
                <a:solidFill>
                  <a:srgbClr val="333333"/>
                </a:solidFill>
                <a:latin typeface="applesdgothicneo-ultralight"/>
              </a:rPr>
              <a:t>x Class </a:t>
            </a:r>
            <a:r>
              <a:rPr lang="ko-KR" altLang="en-US" sz="1200" i="1" dirty="0">
                <a:solidFill>
                  <a:srgbClr val="333333"/>
                </a:solidFill>
                <a:latin typeface="applesdgothicneo-ultralight"/>
              </a:rPr>
              <a:t>개수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(2</a:t>
            </a:r>
            <a:r>
              <a:rPr lang="ko-KR" altLang="en-US" sz="1200" i="1" dirty="0">
                <a:solidFill>
                  <a:srgbClr val="EE2323"/>
                </a:solidFill>
                <a:latin typeface="applesdgothicneo-ultralight"/>
              </a:rPr>
              <a:t>개</a:t>
            </a:r>
            <a:r>
              <a:rPr lang="en-US" altLang="ko-KR" sz="1200" i="1" dirty="0">
                <a:solidFill>
                  <a:srgbClr val="EE2323"/>
                </a:solidFill>
                <a:latin typeface="applesdgothicneo-ultralight"/>
              </a:rPr>
              <a:t>)</a:t>
            </a:r>
            <a:endParaRPr lang="ko-KR" altLang="en-US" sz="1200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Bounding box 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위치와 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Class(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물체가 있는지 없는지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를 </a:t>
            </a:r>
            <a:r>
              <a:rPr lang="en-US" altLang="ko-KR" dirty="0">
                <a:solidFill>
                  <a:srgbClr val="333333"/>
                </a:solidFill>
                <a:latin typeface="applesdgothicneo-ultralight"/>
              </a:rPr>
              <a:t>prediction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670E93-E165-499A-8B9C-D3333A125964}"/>
              </a:ext>
            </a:extLst>
          </p:cNvPr>
          <p:cNvSpPr/>
          <p:nvPr/>
        </p:nvSpPr>
        <p:spPr>
          <a:xfrm>
            <a:off x="539552" y="3003798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따라서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output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RPN Network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그림과 같이</a:t>
            </a:r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Anchor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총 수와 맞춰서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(50x50x9x4) =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(22,500 , 4)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(50x50x9x2) =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(22,500 , 2)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4361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1062C45B-FEBD-439F-9496-4D597EE7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19536"/>
            <a:ext cx="8172400" cy="196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497490-4E82-4FEE-82C8-B1E14A5DAB2E}"/>
              </a:ext>
            </a:extLst>
          </p:cNvPr>
          <p:cNvSpPr/>
          <p:nvPr/>
        </p:nvSpPr>
        <p:spPr>
          <a:xfrm>
            <a:off x="323528" y="3562299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22,500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Anchor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중 </a:t>
            </a:r>
            <a:r>
              <a:rPr lang="en-US" altLang="ko-KR" b="1" dirty="0" err="1">
                <a:solidFill>
                  <a:srgbClr val="000000"/>
                </a:solidFill>
                <a:latin typeface="applesdgothicneo-ultralight"/>
              </a:rPr>
              <a:t>i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번째 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Anchor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에 대하여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위와 같이 </a:t>
            </a:r>
            <a:r>
              <a:rPr lang="en-US" altLang="ko-KR" b="1" dirty="0">
                <a:solidFill>
                  <a:srgbClr val="409D00"/>
                </a:solidFill>
                <a:latin typeface="applesdgothicneo-ultralight"/>
              </a:rPr>
              <a:t>Ground Truth(GT)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와 </a:t>
            </a:r>
            <a:r>
              <a:rPr lang="en-US" altLang="ko-KR" b="1" dirty="0">
                <a:solidFill>
                  <a:srgbClr val="EE2323"/>
                </a:solidFill>
                <a:latin typeface="applesdgothicneo-ultralight"/>
              </a:rPr>
              <a:t>Prediction </a:t>
            </a:r>
            <a:r>
              <a:rPr lang="ko-KR" altLang="en-US" b="1" dirty="0">
                <a:solidFill>
                  <a:srgbClr val="EE2323"/>
                </a:solidFill>
                <a:latin typeface="applesdgothicneo-ultralight"/>
              </a:rPr>
              <a:t>값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을 비교하여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RPN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의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Class(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물체가 있는지 없는지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와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box(box</a:t>
            </a:r>
            <a:r>
              <a:rPr lang="ko-KR" altLang="en-US" b="1" dirty="0">
                <a:solidFill>
                  <a:srgbClr val="000000"/>
                </a:solidFill>
                <a:latin typeface="applesdgothicneo-ultralight"/>
              </a:rPr>
              <a:t>의 위치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를 학습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042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A63D92-B9AF-4066-A186-B365DC37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7528681" cy="381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1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9FEA65-9F68-483F-BD5B-505037BBF55B}"/>
              </a:ext>
            </a:extLst>
          </p:cNvPr>
          <p:cNvSpPr/>
          <p:nvPr/>
        </p:nvSpPr>
        <p:spPr>
          <a:xfrm>
            <a:off x="107504" y="8749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Bounding Box Regression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은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R-CNN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과 동일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B2ACC18-D5A8-47C2-B064-BD0D4813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0488"/>
            <a:ext cx="59150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A87806-8EF7-4053-B14C-742051F4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50530"/>
            <a:ext cx="3338983" cy="16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9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성능 및 결론</a:t>
            </a:r>
            <a:endParaRPr lang="en-US" altLang="ko-KR" b="1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3A57436-3C54-4587-B0E3-DB380F9E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9542"/>
            <a:ext cx="9144000" cy="28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3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성능 및 결론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4066E-DD6B-4BA7-9C4C-504714324F2E}"/>
              </a:ext>
            </a:extLst>
          </p:cNvPr>
          <p:cNvSpPr/>
          <p:nvPr/>
        </p:nvSpPr>
        <p:spPr>
          <a:xfrm>
            <a:off x="539552" y="1419622"/>
            <a:ext cx="77768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속도가 한 이미지에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0.2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초 걸리면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초에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프레임 정도인데 </a:t>
            </a:r>
            <a:endParaRPr lang="en-US" altLang="ko-KR" dirty="0">
              <a:solidFill>
                <a:srgbClr val="000000"/>
              </a:solidFill>
              <a:latin typeface="applesdgothicneo-ultralight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(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5fps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이 </a:t>
            </a:r>
            <a:r>
              <a:rPr lang="en-US" altLang="ko-KR" b="1" dirty="0">
                <a:solidFill>
                  <a:srgbClr val="000000"/>
                </a:solidFill>
                <a:latin typeface="applesdgothicneo-ultralight"/>
              </a:rPr>
              <a:t>Detector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Real time Detector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로 되기에는 아직은 역부족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 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applesdgothicneo-ultralight"/>
              </a:rPr>
              <a:t>RoI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 Pooling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applesdgothicneo-ultralight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stride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로 항상 딱 떨어지진 않기 때문에 픽셀 손실이 있을 수 있어 정교한 작업이 필요한 </a:t>
            </a:r>
            <a:r>
              <a:rPr lang="en-US" altLang="ko-KR" dirty="0">
                <a:solidFill>
                  <a:srgbClr val="000000"/>
                </a:solidFill>
                <a:latin typeface="applesdgothicneo-ultralight"/>
              </a:rPr>
              <a:t>Object Detection </a:t>
            </a:r>
            <a:r>
              <a:rPr lang="ko-KR" altLang="en-US" dirty="0">
                <a:solidFill>
                  <a:srgbClr val="000000"/>
                </a:solidFill>
                <a:latin typeface="applesdgothicneo-ultralight"/>
              </a:rPr>
              <a:t>문제에는 더 좋은 방법이 필요</a:t>
            </a:r>
            <a:endParaRPr lang="ko-KR" altLang="en-US" dirty="0">
              <a:solidFill>
                <a:srgbClr val="333333"/>
              </a:solidFill>
              <a:latin typeface="applesdgothicneo-ultralight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applesdgothicneo-ultralight"/>
              </a:rPr>
              <a:t> </a:t>
            </a:r>
            <a:endParaRPr lang="ko-KR" altLang="en-US" b="0" i="0" dirty="0">
              <a:solidFill>
                <a:srgbClr val="333333"/>
              </a:solidFill>
              <a:effectLst/>
              <a:latin typeface="applesdgothicneo-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645006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3532292" y="2310140"/>
            <a:ext cx="2079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질문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51AA68-7019-40D3-9F7D-ED84007E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96" y="987574"/>
            <a:ext cx="4472237" cy="269061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5CBA280-C3AC-41A4-90EA-2B8F04E0882D}"/>
              </a:ext>
            </a:extLst>
          </p:cNvPr>
          <p:cNvSpPr/>
          <p:nvPr/>
        </p:nvSpPr>
        <p:spPr>
          <a:xfrm>
            <a:off x="4906364" y="1126693"/>
            <a:ext cx="39604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RPN</a:t>
            </a:r>
            <a:r>
              <a:rPr lang="ko-KR" altLang="en-US" dirty="0"/>
              <a:t>은 그림 </a:t>
            </a:r>
            <a:r>
              <a:rPr lang="en-US" altLang="ko-KR" dirty="0"/>
              <a:t>2</a:t>
            </a:r>
            <a:r>
              <a:rPr lang="ko-KR" altLang="en-US" dirty="0"/>
              <a:t>와 같은 구조로 구성된 네트 워크이며</a:t>
            </a:r>
            <a:r>
              <a:rPr lang="en-US" altLang="ko-KR" dirty="0"/>
              <a:t>, </a:t>
            </a:r>
            <a:r>
              <a:rPr lang="ko-KR" altLang="en-US" dirty="0"/>
              <a:t>앞서 구축한 </a:t>
            </a:r>
            <a:r>
              <a:rPr lang="en-US" altLang="ko-KR" dirty="0"/>
              <a:t>anchor </a:t>
            </a:r>
            <a:r>
              <a:rPr lang="ko-KR" altLang="en-US" dirty="0"/>
              <a:t>데이터셋으로 훈 </a:t>
            </a:r>
            <a:r>
              <a:rPr lang="ko-KR" altLang="en-US" dirty="0" err="1"/>
              <a:t>련이</a:t>
            </a:r>
            <a:r>
              <a:rPr lang="ko-KR" altLang="en-US" dirty="0"/>
              <a:t> 이루어진다</a:t>
            </a:r>
            <a:r>
              <a:rPr lang="en-US" altLang="ko-KR" dirty="0"/>
              <a:t>. RPN</a:t>
            </a:r>
            <a:r>
              <a:rPr lang="ko-KR" altLang="en-US" dirty="0"/>
              <a:t>은 </a:t>
            </a:r>
            <a:r>
              <a:rPr lang="en-US" altLang="ko-KR" dirty="0"/>
              <a:t>CNN</a:t>
            </a:r>
            <a:r>
              <a:rPr lang="ko-KR" altLang="en-US" dirty="0"/>
              <a:t>에서 생성한 </a:t>
            </a:r>
            <a:r>
              <a:rPr lang="en-US" altLang="ko-KR" dirty="0"/>
              <a:t>feature map</a:t>
            </a:r>
            <a:r>
              <a:rPr lang="ko-KR" altLang="en-US" dirty="0"/>
              <a:t>위에서 </a:t>
            </a:r>
            <a:r>
              <a:rPr lang="en-US" altLang="ko-KR" dirty="0"/>
              <a:t>n*n</a:t>
            </a:r>
            <a:r>
              <a:rPr lang="ko-KR" altLang="en-US" dirty="0"/>
              <a:t>의 </a:t>
            </a:r>
            <a:r>
              <a:rPr lang="en-US" altLang="ko-KR" dirty="0"/>
              <a:t>window</a:t>
            </a:r>
            <a:r>
              <a:rPr lang="ko-KR" altLang="en-US" dirty="0"/>
              <a:t>가 </a:t>
            </a:r>
            <a:r>
              <a:rPr lang="en-US" altLang="ko-KR" dirty="0"/>
              <a:t>sliding</a:t>
            </a:r>
            <a:r>
              <a:rPr lang="ko-KR" altLang="en-US" dirty="0"/>
              <a:t>하면 서 </a:t>
            </a:r>
            <a:r>
              <a:rPr lang="en-US" altLang="ko-KR" dirty="0"/>
              <a:t>convolution </a:t>
            </a:r>
            <a:r>
              <a:rPr lang="ko-KR" altLang="en-US" dirty="0"/>
              <a:t>연산을 수행하고 해당 중심에 위치한 </a:t>
            </a:r>
            <a:r>
              <a:rPr lang="en-US" altLang="ko-KR" dirty="0"/>
              <a:t>anchor</a:t>
            </a:r>
            <a:r>
              <a:rPr lang="ko-KR" altLang="en-US" dirty="0"/>
              <a:t>들에 대해서 </a:t>
            </a:r>
            <a:r>
              <a:rPr lang="en-US" altLang="ko-KR" dirty="0"/>
              <a:t>object</a:t>
            </a:r>
            <a:r>
              <a:rPr lang="ko-KR" altLang="en-US" dirty="0"/>
              <a:t>가 있는지 </a:t>
            </a:r>
            <a:r>
              <a:rPr lang="ko-KR" altLang="en-US" dirty="0" err="1"/>
              <a:t>없</a:t>
            </a:r>
            <a:r>
              <a:rPr lang="ko-KR" altLang="en-US" dirty="0"/>
              <a:t> </a:t>
            </a:r>
            <a:r>
              <a:rPr lang="ko-KR" altLang="en-US" dirty="0" err="1"/>
              <a:t>는지</a:t>
            </a:r>
            <a:r>
              <a:rPr lang="ko-KR" altLang="en-US" dirty="0"/>
              <a:t> 여부를 판단하고 </a:t>
            </a:r>
            <a:r>
              <a:rPr lang="en-US" altLang="ko-KR" dirty="0"/>
              <a:t>anchor</a:t>
            </a:r>
            <a:r>
              <a:rPr lang="ko-KR" altLang="en-US" dirty="0"/>
              <a:t>의 세부 모양을 보정한다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3FF0D5-C46A-4FE6-9CCA-0DD956E4E44C}"/>
              </a:ext>
            </a:extLst>
          </p:cNvPr>
          <p:cNvSpPr/>
          <p:nvPr/>
        </p:nvSpPr>
        <p:spPr>
          <a:xfrm>
            <a:off x="467544" y="415592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Faster R-CNN</a:t>
            </a:r>
            <a:r>
              <a:rPr lang="ko-KR" altLang="en-US" dirty="0"/>
              <a:t>의 중심 </a:t>
            </a:r>
            <a:r>
              <a:rPr lang="en-US" altLang="ko-KR" dirty="0"/>
              <a:t>Convolution Neural Network </a:t>
            </a:r>
            <a:r>
              <a:rPr lang="ko-KR" altLang="en-US" dirty="0"/>
              <a:t>모델이 훈련 및 추론에 미치는 영향에 대한 분석</a:t>
            </a:r>
          </a:p>
        </p:txBody>
      </p:sp>
    </p:spTree>
    <p:extLst>
      <p:ext uri="{BB962C8B-B14F-4D97-AF65-F5344CB8AC3E}">
        <p14:creationId xmlns:p14="http://schemas.microsoft.com/office/powerpoint/2010/main" val="164723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질문</a:t>
            </a:r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BC8B23-6A3A-46FF-8AF8-092C6AE4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9542"/>
            <a:ext cx="53721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1B417A-07BB-4619-A385-F4B6A88DB5A3}"/>
              </a:ext>
            </a:extLst>
          </p:cNvPr>
          <p:cNvSpPr/>
          <p:nvPr/>
        </p:nvSpPr>
        <p:spPr>
          <a:xfrm>
            <a:off x="3995936" y="91302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결국 위 </a:t>
            </a:r>
            <a:r>
              <a:rPr lang="ko-KR" altLang="en-US" dirty="0" err="1">
                <a:solidFill>
                  <a:srgbClr val="000000"/>
                </a:solidFill>
                <a:latin typeface="Noto Serif KR"/>
              </a:rPr>
              <a:t>그림에서와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 같이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CNN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을 통과하여 생성된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conv feature map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RPN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에 의해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를 생성한다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주의해야할 것이 생성된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에서의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가 아닌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original image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에서의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RoI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그래서 코드 상에서도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anchor box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scale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original image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크기에 맞춰서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(128, 256, 512)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와 같이 생성하고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6023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ko-KR" altLang="en-US" b="1" dirty="0"/>
              <a:t>질문</a:t>
            </a:r>
            <a:endParaRPr lang="en-US" altLang="ko-K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E17D7B-51EE-40A7-ACFE-F05D17E0F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708779"/>
            <a:ext cx="5715347" cy="434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75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R-CNN &amp; Fast R-CNN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D5DFE0-991D-4B59-91A3-02FD898B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5566"/>
            <a:ext cx="709120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2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Fast R-CNN </a:t>
            </a:r>
            <a:r>
              <a:rPr lang="ko-KR" altLang="en-US" b="1" dirty="0"/>
              <a:t>단점</a:t>
            </a:r>
            <a:endParaRPr lang="en-US" altLang="ko-KR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646EA9-F528-4CE5-8EAE-A31C7DE73F24}"/>
              </a:ext>
            </a:extLst>
          </p:cNvPr>
          <p:cNvSpPr/>
          <p:nvPr/>
        </p:nvSpPr>
        <p:spPr>
          <a:xfrm>
            <a:off x="32872" y="1415253"/>
            <a:ext cx="873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1. </a:t>
            </a:r>
            <a:r>
              <a:rPr lang="en-US" altLang="ko-KR" dirty="0" err="1">
                <a:solidFill>
                  <a:srgbClr val="000000"/>
                </a:solidFill>
                <a:latin typeface="Noto Sans"/>
              </a:rPr>
              <a:t>AlexNet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을 그대로 사용하기 위해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Image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224x224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크기로 강제로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warping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시켰기 때문에</a:t>
            </a:r>
            <a:r>
              <a:rPr lang="ko-KR" altLang="en-US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이미지 변형으로 인한 성능 손실이 존재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b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416A67-B206-4F6C-B4F7-3C6B985AE542}"/>
              </a:ext>
            </a:extLst>
          </p:cNvPr>
          <p:cNvSpPr/>
          <p:nvPr/>
        </p:nvSpPr>
        <p:spPr>
          <a:xfrm>
            <a:off x="38592" y="221171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2. Selective Search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통해 뽑힌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2000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개의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Image Proposal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후보를 모두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CNN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모델에 집어 넣기 때문에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training, testing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시간이 매우 오래 걸림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</a:t>
            </a:r>
            <a:endParaRPr lang="ko-KR" altLang="en-US" b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9E6F61-7BBA-48B5-BC59-37DBE6E70892}"/>
              </a:ext>
            </a:extLst>
          </p:cNvPr>
          <p:cNvSpPr/>
          <p:nvPr/>
        </p:nvSpPr>
        <p:spPr>
          <a:xfrm>
            <a:off x="66736" y="3091480"/>
            <a:ext cx="8425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3. Selective Search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나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SVM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GPU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 사용하기엔 적합한 구조가 아님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8BF0C6-C99F-4746-BF1C-F5916BC76ADE}"/>
              </a:ext>
            </a:extLst>
          </p:cNvPr>
          <p:cNvSpPr/>
          <p:nvPr/>
        </p:nvSpPr>
        <p:spPr>
          <a:xfrm>
            <a:off x="0" y="3694251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4.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뒷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부분에서 수행한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Computation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을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Share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하지 않는다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. (No Back Propagation)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37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FAST R-CNN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DFF72C-9EC5-4BA3-AC47-C19F2F85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31590"/>
            <a:ext cx="6512024" cy="346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5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Faster R-CNN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D34991-225D-460E-8D5F-1945D1D9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3598"/>
            <a:ext cx="6480720" cy="34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Faster R-CNN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F4BB6-7C1D-40E0-B034-036D3A18F34E}"/>
              </a:ext>
            </a:extLst>
          </p:cNvPr>
          <p:cNvSpPr/>
          <p:nvPr/>
        </p:nvSpPr>
        <p:spPr>
          <a:xfrm>
            <a:off x="251520" y="935218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빨간색 부분이</a:t>
            </a:r>
            <a:r>
              <a:rPr lang="ko-KR" altLang="en-US" b="1" dirty="0">
                <a:solidFill>
                  <a:srgbClr val="EE2323"/>
                </a:solidFill>
                <a:latin typeface="Noto Sans"/>
              </a:rPr>
              <a:t> </a:t>
            </a:r>
            <a:r>
              <a:rPr lang="en-US" altLang="ko-KR" b="1" dirty="0">
                <a:solidFill>
                  <a:srgbClr val="EE2323"/>
                </a:solidFill>
                <a:latin typeface="Noto Sans"/>
              </a:rPr>
              <a:t>Region Proposal Network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991D0-F8F7-4BEA-B3FB-F71D205EDC8E}"/>
              </a:ext>
            </a:extLst>
          </p:cNvPr>
          <p:cNvSpPr/>
          <p:nvPr/>
        </p:nvSpPr>
        <p:spPr>
          <a:xfrm>
            <a:off x="239720" y="1463001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이 부분과 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Selective Search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를 </a:t>
            </a:r>
            <a:r>
              <a:rPr lang="ko-KR" altLang="en-US" u="sng" dirty="0">
                <a:solidFill>
                  <a:srgbClr val="000000"/>
                </a:solidFill>
                <a:latin typeface="Noto Sans"/>
              </a:rPr>
              <a:t>제외하면</a:t>
            </a:r>
            <a:r>
              <a:rPr lang="ko-KR" altLang="en-US" u="sng" dirty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Fast R-CNN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과 동일한 구조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AA0F33-B451-4F79-AD49-394A401E611F}"/>
              </a:ext>
            </a:extLst>
          </p:cNvPr>
          <p:cNvSpPr/>
          <p:nvPr/>
        </p:nvSpPr>
        <p:spPr>
          <a:xfrm>
            <a:off x="239720" y="1990784"/>
            <a:ext cx="8457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RPN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의 </a:t>
            </a:r>
            <a:r>
              <a:rPr lang="en-US" altLang="ko-KR" b="1" dirty="0">
                <a:solidFill>
                  <a:srgbClr val="006DD7"/>
                </a:solidFill>
                <a:latin typeface="Noto Sans"/>
              </a:rPr>
              <a:t>input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image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의 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Feature Map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이고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altLang="ko-KR" b="1" dirty="0">
                <a:solidFill>
                  <a:srgbClr val="006DD7"/>
                </a:solidFill>
                <a:latin typeface="Noto Sans"/>
              </a:rPr>
              <a:t>output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은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Object proposal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들의 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Sample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DF11D2-7F38-40BC-B055-D40ED18FE555}"/>
              </a:ext>
            </a:extLst>
          </p:cNvPr>
          <p:cNvSpPr/>
          <p:nvPr/>
        </p:nvSpPr>
        <p:spPr>
          <a:xfrm>
            <a:off x="1579370" y="3713082"/>
            <a:ext cx="5778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i="1" dirty="0">
                <a:solidFill>
                  <a:srgbClr val="666666"/>
                </a:solidFill>
                <a:latin typeface="Noto Sans"/>
              </a:rPr>
              <a:t>한 마디로 </a:t>
            </a:r>
            <a:r>
              <a:rPr lang="en-US" altLang="ko-KR" b="1" i="1" dirty="0">
                <a:solidFill>
                  <a:srgbClr val="EE2323"/>
                </a:solidFill>
                <a:latin typeface="Noto Sans"/>
              </a:rPr>
              <a:t>Fast R-CNN</a:t>
            </a:r>
            <a:r>
              <a:rPr lang="ko-KR" altLang="en-US" b="1" i="1" dirty="0">
                <a:solidFill>
                  <a:srgbClr val="666666"/>
                </a:solidFill>
                <a:latin typeface="Noto Sans"/>
              </a:rPr>
              <a:t>에서 </a:t>
            </a:r>
            <a:r>
              <a:rPr lang="en-US" altLang="ko-KR" b="1" i="1" dirty="0">
                <a:solidFill>
                  <a:srgbClr val="666666"/>
                </a:solidFill>
                <a:latin typeface="Noto Sans"/>
              </a:rPr>
              <a:t>Selective Search</a:t>
            </a:r>
            <a:r>
              <a:rPr lang="ko-KR" altLang="en-US" b="1" i="1" dirty="0">
                <a:solidFill>
                  <a:srgbClr val="666666"/>
                </a:solidFill>
                <a:latin typeface="Noto Sans"/>
              </a:rPr>
              <a:t>가 했던 일을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pPr algn="ctr"/>
            <a:r>
              <a:rPr lang="en-US" altLang="ko-KR" b="1" i="1" dirty="0">
                <a:solidFill>
                  <a:srgbClr val="EE2323"/>
                </a:solidFill>
                <a:latin typeface="Noto Sans"/>
              </a:rPr>
              <a:t>Fast R-CNN</a:t>
            </a:r>
            <a:r>
              <a:rPr lang="ko-KR" altLang="en-US" b="1" i="1" dirty="0">
                <a:solidFill>
                  <a:srgbClr val="333333"/>
                </a:solidFill>
                <a:latin typeface="Noto Sans"/>
              </a:rPr>
              <a:t> 에서</a:t>
            </a:r>
            <a:r>
              <a:rPr lang="ko-KR" altLang="en-US" b="1" i="1" dirty="0">
                <a:solidFill>
                  <a:srgbClr val="000000"/>
                </a:solidFill>
                <a:latin typeface="Noto Sans"/>
              </a:rPr>
              <a:t> </a:t>
            </a:r>
            <a:r>
              <a:rPr lang="en-US" altLang="ko-KR" b="1" i="1" dirty="0">
                <a:solidFill>
                  <a:srgbClr val="EE2323"/>
                </a:solidFill>
                <a:latin typeface="Noto Sans"/>
              </a:rPr>
              <a:t>RPN</a:t>
            </a:r>
            <a:r>
              <a:rPr lang="ko-KR" altLang="en-US" b="1" i="1" dirty="0">
                <a:solidFill>
                  <a:srgbClr val="666666"/>
                </a:solidFill>
                <a:latin typeface="Noto Sans"/>
              </a:rPr>
              <a:t>이 하는 것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DA0F5-725B-46CF-9D07-F620AB2535B1}"/>
              </a:ext>
            </a:extLst>
          </p:cNvPr>
          <p:cNvSpPr/>
          <p:nvPr/>
        </p:nvSpPr>
        <p:spPr>
          <a:xfrm>
            <a:off x="239720" y="2460219"/>
            <a:ext cx="9577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/>
              </a:rPr>
              <a:t>이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Sample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들을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Fast-RCNN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과 동일하게 </a:t>
            </a:r>
            <a:r>
              <a:rPr lang="en-US" altLang="ko-KR" b="1" dirty="0" err="1">
                <a:solidFill>
                  <a:srgbClr val="000000"/>
                </a:solidFill>
                <a:latin typeface="Noto Sans"/>
              </a:rPr>
              <a:t>RoI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 Pooling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을 한 후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en-US" altLang="ko-KR" b="1" dirty="0">
                <a:solidFill>
                  <a:srgbClr val="000000"/>
                </a:solidFill>
                <a:latin typeface="Noto Sans"/>
              </a:rPr>
              <a:t>Classification, Bounding Box Regression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을 진행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568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R-CNN FAMILY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03B7CCF-FAB0-47EB-B0D4-CB567161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31590"/>
            <a:ext cx="5733064" cy="320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73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1216" y="123478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RPN (Region Proposal Networks)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EDDFD61-ADD2-493A-A656-0247756E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34" y="1347614"/>
            <a:ext cx="6092899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5935678-FCD8-4D44-BC14-B2B33F2DA9B7}"/>
              </a:ext>
            </a:extLst>
          </p:cNvPr>
          <p:cNvSpPr/>
          <p:nvPr/>
        </p:nvSpPr>
        <p:spPr>
          <a:xfrm>
            <a:off x="5148064" y="7211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Noto Sans"/>
              </a:rPr>
              <a:t>ZFNet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기준으로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256-d</a:t>
            </a:r>
            <a:endParaRPr lang="ko-KR" altLang="en-US" dirty="0">
              <a:solidFill>
                <a:srgbClr val="666666"/>
              </a:solidFill>
              <a:latin typeface="Noto Sans"/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  <a:latin typeface="Noto Sans"/>
              </a:rPr>
              <a:t>VGG-16 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기준으로 </a:t>
            </a:r>
            <a:r>
              <a:rPr lang="en-US" altLang="ko-KR" dirty="0">
                <a:solidFill>
                  <a:srgbClr val="000000"/>
                </a:solidFill>
                <a:latin typeface="Noto Sans"/>
              </a:rPr>
              <a:t>512-d </a:t>
            </a:r>
            <a:endParaRPr lang="ko-KR" altLang="en-US" b="0" i="0" dirty="0">
              <a:solidFill>
                <a:srgbClr val="666666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054301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620</Words>
  <Application>Microsoft Office PowerPoint</Application>
  <PresentationFormat>화면 슬라이드 쇼(16:9)</PresentationFormat>
  <Paragraphs>88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applesdgothicneo-ultralight</vt:lpstr>
      <vt:lpstr>-apple-system</vt:lpstr>
      <vt:lpstr>Noto Sans</vt:lpstr>
      <vt:lpstr>Noto Sans KR</vt:lpstr>
      <vt:lpstr>Noto Serif KR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91</cp:revision>
  <dcterms:created xsi:type="dcterms:W3CDTF">2016-12-05T23:26:54Z</dcterms:created>
  <dcterms:modified xsi:type="dcterms:W3CDTF">2020-08-13T07:01:32Z</dcterms:modified>
</cp:coreProperties>
</file>