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304" r:id="rId5"/>
    <p:sldId id="325" r:id="rId6"/>
    <p:sldId id="357" r:id="rId7"/>
    <p:sldId id="373" r:id="rId8"/>
    <p:sldId id="393" r:id="rId9"/>
    <p:sldId id="389" r:id="rId10"/>
    <p:sldId id="390" r:id="rId11"/>
    <p:sldId id="391" r:id="rId12"/>
    <p:sldId id="392" r:id="rId13"/>
    <p:sldId id="374" r:id="rId14"/>
    <p:sldId id="356" r:id="rId15"/>
    <p:sldId id="394" r:id="rId16"/>
    <p:sldId id="395" r:id="rId17"/>
    <p:sldId id="264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5" autoAdjust="0"/>
  </p:normalViewPr>
  <p:slideViewPr>
    <p:cSldViewPr>
      <p:cViewPr varScale="1">
        <p:scale>
          <a:sx n="142" d="100"/>
          <a:sy n="142" d="100"/>
        </p:scale>
        <p:origin x="714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220072" cy="1080120"/>
          </a:xfrm>
        </p:spPr>
        <p:txBody>
          <a:bodyPr/>
          <a:lstStyle/>
          <a:p>
            <a:pPr lvl="0"/>
            <a:r>
              <a:rPr lang="en-US" altLang="ko-KR" sz="2000" dirty="0" err="1"/>
              <a:t>GANomaly</a:t>
            </a:r>
            <a:r>
              <a:rPr lang="en-US" altLang="ko-KR" sz="2000" dirty="0"/>
              <a:t>: Semi-Supervised Anomaly Detection via Adversarial Training</a:t>
            </a:r>
            <a:endParaRPr lang="en-US" altLang="ko-KR" sz="2000" kern="1100" baseline="-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/>
              <a:t>Samet</a:t>
            </a:r>
            <a:r>
              <a:rPr lang="en-US" altLang="ko-KR" dirty="0"/>
              <a:t> </a:t>
            </a:r>
            <a:r>
              <a:rPr lang="en-US" altLang="ko-KR" dirty="0" err="1"/>
              <a:t>Akcay</a:t>
            </a:r>
            <a:r>
              <a:rPr lang="en-US" altLang="ko-KR" dirty="0"/>
              <a:t>, Amir </a:t>
            </a:r>
            <a:r>
              <a:rPr lang="en-US" altLang="ko-KR" dirty="0" err="1"/>
              <a:t>Atapour-Abarghouei</a:t>
            </a:r>
            <a:r>
              <a:rPr lang="en-US" altLang="ko-KR" dirty="0"/>
              <a:t> , and Toby P. Breckon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928832-8732-471F-9E52-517EEAB53CB9}"/>
              </a:ext>
            </a:extLst>
          </p:cNvPr>
          <p:cNvSpPr/>
          <p:nvPr/>
        </p:nvSpPr>
        <p:spPr>
          <a:xfrm>
            <a:off x="17312" y="123478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Approach: </a:t>
            </a:r>
            <a:r>
              <a:rPr lang="en-US" altLang="ko-KR" dirty="0" err="1"/>
              <a:t>GANomaly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3C6CBF-A0BC-4DE6-90D3-294565E8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9622"/>
            <a:ext cx="7610475" cy="9525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272FC0-6E1A-40B8-A368-EE780873682A}"/>
              </a:ext>
            </a:extLst>
          </p:cNvPr>
          <p:cNvSpPr/>
          <p:nvPr/>
        </p:nvSpPr>
        <p:spPr>
          <a:xfrm>
            <a:off x="251520" y="321982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where w(adv), w(adv) and w(adv) are the weighting parameters adjusting the impact of individual losses to the overall objective function.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56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8F3F43-5099-4089-9D10-4C1AD3D23C82}"/>
              </a:ext>
            </a:extLst>
          </p:cNvPr>
          <p:cNvSpPr/>
          <p:nvPr/>
        </p:nvSpPr>
        <p:spPr>
          <a:xfrm>
            <a:off x="35496" y="339502"/>
            <a:ext cx="2634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anomaly score A(ˆx)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4DE7D4-6962-49D5-8CF7-284047A1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635646"/>
            <a:ext cx="4905350" cy="88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EDA6D2-AFBB-4095-BCA5-FE00657D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9502"/>
            <a:ext cx="6774586" cy="41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0D231D-1B30-40C4-87C6-2F596FEF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059582"/>
            <a:ext cx="6478488" cy="250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218721-6656-450A-BD29-94B55AD3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39502"/>
            <a:ext cx="6731946" cy="39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6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C020A40-2264-480C-8C6C-F79DAD20F9C1}"/>
              </a:ext>
            </a:extLst>
          </p:cNvPr>
          <p:cNvSpPr/>
          <p:nvPr/>
        </p:nvSpPr>
        <p:spPr>
          <a:xfrm>
            <a:off x="0" y="1851670"/>
            <a:ext cx="9180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Anomaly</a:t>
            </a:r>
            <a:r>
              <a:rPr lang="ko-KR" altLang="en-US" dirty="0"/>
              <a:t> </a:t>
            </a:r>
            <a:r>
              <a:rPr lang="ko-KR" altLang="en-US" dirty="0" err="1"/>
              <a:t>detection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classical</a:t>
            </a:r>
            <a:r>
              <a:rPr lang="ko-KR" altLang="en-US" dirty="0"/>
              <a:t> </a:t>
            </a:r>
            <a:r>
              <a:rPr lang="ko-KR" altLang="en-US" dirty="0" err="1"/>
              <a:t>problem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computer</a:t>
            </a:r>
            <a:r>
              <a:rPr lang="ko-KR" altLang="en-US" dirty="0"/>
              <a:t> </a:t>
            </a:r>
            <a:r>
              <a:rPr lang="ko-KR" altLang="en-US" dirty="0" err="1"/>
              <a:t>vision</a:t>
            </a:r>
            <a:r>
              <a:rPr lang="ko-KR" altLang="en-US" dirty="0"/>
              <a:t>, </a:t>
            </a:r>
            <a:r>
              <a:rPr lang="ko-KR" altLang="en-US" dirty="0" err="1"/>
              <a:t>namely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determination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normal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abnormal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datasets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highly</a:t>
            </a:r>
            <a:r>
              <a:rPr lang="ko-KR" altLang="en-US" dirty="0"/>
              <a:t> </a:t>
            </a:r>
            <a:r>
              <a:rPr lang="ko-KR" altLang="en-US" dirty="0" err="1"/>
              <a:t>biased</a:t>
            </a:r>
            <a:r>
              <a:rPr lang="ko-KR" altLang="en-US" dirty="0"/>
              <a:t> </a:t>
            </a:r>
            <a:r>
              <a:rPr lang="ko-KR" altLang="en-US" dirty="0" err="1"/>
              <a:t>towards</a:t>
            </a:r>
            <a:r>
              <a:rPr lang="ko-KR" altLang="en-US" dirty="0"/>
              <a:t> </a:t>
            </a:r>
            <a:r>
              <a:rPr lang="ko-KR" altLang="en-US" dirty="0" err="1"/>
              <a:t>one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(</a:t>
            </a:r>
            <a:r>
              <a:rPr lang="ko-KR" altLang="en-US" dirty="0" err="1"/>
              <a:t>normal</a:t>
            </a:r>
            <a:r>
              <a:rPr lang="ko-KR" altLang="en-US" dirty="0"/>
              <a:t>) </a:t>
            </a:r>
            <a:r>
              <a:rPr lang="ko-KR" altLang="en-US" dirty="0" err="1"/>
              <a:t>due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insufficient</a:t>
            </a:r>
            <a:r>
              <a:rPr lang="ko-KR" altLang="en-US" dirty="0"/>
              <a:t> </a:t>
            </a:r>
            <a:r>
              <a:rPr lang="ko-KR" altLang="en-US" dirty="0" err="1"/>
              <a:t>sample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other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(</a:t>
            </a:r>
            <a:r>
              <a:rPr lang="ko-KR" altLang="en-US" dirty="0" err="1"/>
              <a:t>abnormal</a:t>
            </a:r>
            <a:r>
              <a:rPr lang="ko-KR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8346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ED9F88-52CF-46E2-85F8-588C0F61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83518"/>
            <a:ext cx="709917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1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C4EF59-683D-4413-B14D-979B7F353C1B}"/>
              </a:ext>
            </a:extLst>
          </p:cNvPr>
          <p:cNvSpPr/>
          <p:nvPr/>
        </p:nvSpPr>
        <p:spPr>
          <a:xfrm>
            <a:off x="395536" y="843558"/>
            <a:ext cx="7758608" cy="301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600" b="1" kern="0" dirty="0">
                <a:solidFill>
                  <a:srgbClr val="FF0000"/>
                </a:solidFill>
                <a:latin typeface="굴림" panose="020B0600000101010101" pitchFamily="50" charset="-127"/>
              </a:rPr>
              <a:t>semi-supervised anomaly detection 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</a:rPr>
              <a:t>a novel adversarial auto encoder with in an encoder-decoder-encoder pipeline, capturing the training data distribution within both image and latent vector space, yielding superior results to contemporary GAN-based and traditional autoencoder-based approaches</a:t>
            </a:r>
          </a:p>
          <a:p>
            <a:pPr algn="just" fontAlgn="base">
              <a:lnSpc>
                <a:spcPct val="120000"/>
              </a:lnSpc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600" b="1" kern="0" dirty="0">
                <a:solidFill>
                  <a:srgbClr val="FF0000"/>
                </a:solidFill>
                <a:latin typeface="굴림" panose="020B0600000101010101" pitchFamily="50" charset="-127"/>
              </a:rPr>
              <a:t>efficacy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</a:rPr>
              <a:t>an efficient and novel approach to anomaly detection that yields both statistically and computationally better performance. </a:t>
            </a:r>
          </a:p>
          <a:p>
            <a:pPr algn="just" fontAlgn="base">
              <a:lnSpc>
                <a:spcPct val="120000"/>
              </a:lnSpc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600" b="1" kern="0" dirty="0">
                <a:solidFill>
                  <a:srgbClr val="FF0000"/>
                </a:solidFill>
                <a:latin typeface="굴림" panose="020B0600000101010101" pitchFamily="50" charset="-127"/>
              </a:rPr>
              <a:t>reproducibility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</a:rPr>
              <a:t>simple and effective algorithm such that the results could be reproduced via the code made publicly available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928832-8732-471F-9E52-517EEAB53CB9}"/>
              </a:ext>
            </a:extLst>
          </p:cNvPr>
          <p:cNvSpPr/>
          <p:nvPr/>
        </p:nvSpPr>
        <p:spPr>
          <a:xfrm>
            <a:off x="17312" y="123478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Approach: </a:t>
            </a:r>
            <a:r>
              <a:rPr lang="en-US" altLang="ko-KR" dirty="0" err="1"/>
              <a:t>GANomaly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BD144D-05A7-44BD-9E05-6FC2B31A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27534"/>
            <a:ext cx="7427249" cy="42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7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928832-8732-471F-9E52-517EEAB53CB9}"/>
              </a:ext>
            </a:extLst>
          </p:cNvPr>
          <p:cNvSpPr/>
          <p:nvPr/>
        </p:nvSpPr>
        <p:spPr>
          <a:xfrm>
            <a:off x="17312" y="123478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Approach: </a:t>
            </a:r>
            <a:r>
              <a:rPr lang="en-US" altLang="ko-KR" dirty="0" err="1"/>
              <a:t>GANomaly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B97FB7-5FD6-4A86-84C8-B4D896B6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8" y="1050289"/>
            <a:ext cx="7566812" cy="291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3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928832-8732-471F-9E52-517EEAB53CB9}"/>
              </a:ext>
            </a:extLst>
          </p:cNvPr>
          <p:cNvSpPr/>
          <p:nvPr/>
        </p:nvSpPr>
        <p:spPr>
          <a:xfrm>
            <a:off x="17312" y="123478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Approach: </a:t>
            </a:r>
            <a:r>
              <a:rPr lang="en-US" altLang="ko-KR" dirty="0" err="1"/>
              <a:t>GANomaly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2BEC77-1938-4A62-A39F-1FA23CDA2ACE}"/>
              </a:ext>
            </a:extLst>
          </p:cNvPr>
          <p:cNvSpPr/>
          <p:nvPr/>
        </p:nvSpPr>
        <p:spPr>
          <a:xfrm>
            <a:off x="107504" y="699542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Adversarial Loss.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4E9B4-1D6D-4D9A-B866-031911C53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10308"/>
            <a:ext cx="5372100" cy="933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05037B-8A25-44E1-8E47-D3BE853AE56F}"/>
              </a:ext>
            </a:extLst>
          </p:cNvPr>
          <p:cNvSpPr/>
          <p:nvPr/>
        </p:nvSpPr>
        <p:spPr>
          <a:xfrm>
            <a:off x="179512" y="3219822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Unlike the vanilla GAN where G is updated based on the output of D (real/fake), here we update G based on the internal representation of D. Formally, let f be a function that outputs an intermediate layer of the discriminator 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05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928832-8732-471F-9E52-517EEAB53CB9}"/>
              </a:ext>
            </a:extLst>
          </p:cNvPr>
          <p:cNvSpPr/>
          <p:nvPr/>
        </p:nvSpPr>
        <p:spPr>
          <a:xfrm>
            <a:off x="17312" y="123478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Approach: </a:t>
            </a:r>
            <a:r>
              <a:rPr lang="en-US" altLang="ko-KR" dirty="0" err="1"/>
              <a:t>GANomaly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735907-1456-415C-A23B-C732A75EBED8}"/>
              </a:ext>
            </a:extLst>
          </p:cNvPr>
          <p:cNvSpPr/>
          <p:nvPr/>
        </p:nvSpPr>
        <p:spPr>
          <a:xfrm>
            <a:off x="107504" y="699542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Contextual Loss.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240181-7C1E-40E5-A731-A5B55C92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214562"/>
            <a:ext cx="36099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7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928832-8732-471F-9E52-517EEAB53CB9}"/>
              </a:ext>
            </a:extLst>
          </p:cNvPr>
          <p:cNvSpPr/>
          <p:nvPr/>
        </p:nvSpPr>
        <p:spPr>
          <a:xfrm>
            <a:off x="17312" y="123478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Approach: </a:t>
            </a:r>
            <a:r>
              <a:rPr lang="en-US" altLang="ko-KR" dirty="0" err="1"/>
              <a:t>GANomaly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C0EA5F-52AC-44B5-8130-B0A2D271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355726"/>
            <a:ext cx="4743450" cy="6667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E71D55-F3C4-48C0-A8F8-ED7B63A6DCC4}"/>
              </a:ext>
            </a:extLst>
          </p:cNvPr>
          <p:cNvSpPr/>
          <p:nvPr/>
        </p:nvSpPr>
        <p:spPr>
          <a:xfrm>
            <a:off x="107504" y="62753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Encoder Loss.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2832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261</Words>
  <Application>Microsoft Office PowerPoint</Application>
  <PresentationFormat>화면 슬라이드 쇼(16:9)</PresentationFormat>
  <Paragraphs>22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165</cp:revision>
  <dcterms:created xsi:type="dcterms:W3CDTF">2016-12-05T23:26:54Z</dcterms:created>
  <dcterms:modified xsi:type="dcterms:W3CDTF">2021-05-06T02:17:56Z</dcterms:modified>
</cp:coreProperties>
</file>