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304" r:id="rId5"/>
    <p:sldId id="325" r:id="rId6"/>
    <p:sldId id="353" r:id="rId7"/>
    <p:sldId id="302" r:id="rId8"/>
    <p:sldId id="338" r:id="rId9"/>
    <p:sldId id="326" r:id="rId10"/>
    <p:sldId id="350" r:id="rId11"/>
    <p:sldId id="342" r:id="rId12"/>
    <p:sldId id="339" r:id="rId13"/>
    <p:sldId id="340" r:id="rId14"/>
    <p:sldId id="341" r:id="rId15"/>
    <p:sldId id="305" r:id="rId16"/>
    <p:sldId id="351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2" r:id="rId25"/>
    <p:sldId id="26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575" autoAdjust="0"/>
  </p:normalViewPr>
  <p:slideViewPr>
    <p:cSldViewPr>
      <p:cViewPr varScale="1">
        <p:scale>
          <a:sx n="142" d="100"/>
          <a:sy n="142" d="100"/>
        </p:scale>
        <p:origin x="63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600" dirty="0"/>
              <a:t>LIPNET : </a:t>
            </a:r>
          </a:p>
          <a:p>
            <a:pPr lvl="0"/>
            <a:r>
              <a:rPr lang="en-US" altLang="ko-KR" sz="1600" dirty="0"/>
              <a:t>END-TO-END SENTENCE-LEVEL LIPREADING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Yannis M. </a:t>
            </a:r>
            <a:r>
              <a:rPr lang="en-US" altLang="ko-KR" dirty="0" err="1"/>
              <a:t>Assael</a:t>
            </a:r>
            <a:r>
              <a:rPr lang="en-US" altLang="ko-KR" dirty="0"/>
              <a:t> , Brendan </a:t>
            </a:r>
            <a:r>
              <a:rPr lang="en-US" altLang="ko-KR" dirty="0" err="1"/>
              <a:t>Shillingford</a:t>
            </a:r>
            <a:r>
              <a:rPr lang="en-US" altLang="ko-KR" dirty="0"/>
              <a:t>, Shimon </a:t>
            </a:r>
            <a:r>
              <a:rPr lang="en-US" altLang="ko-KR" dirty="0" err="1"/>
              <a:t>Whiteson</a:t>
            </a:r>
            <a:r>
              <a:rPr lang="en-US" altLang="ko-KR" dirty="0"/>
              <a:t>&amp; Nando de Freitas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GRU</a:t>
            </a:r>
          </a:p>
        </p:txBody>
      </p:sp>
      <p:pic>
        <p:nvPicPr>
          <p:cNvPr id="4098" name="Picture 2" descr="GRU의 구조">
            <a:extLst>
              <a:ext uri="{FF2B5EF4-FFF2-40B4-BE49-F238E27FC236}">
                <a16:creationId xmlns:a16="http://schemas.microsoft.com/office/drawing/2014/main" id="{618080E9-1F24-4DAB-A748-FCBA44EE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962370"/>
            <a:ext cx="6588224" cy="33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GRU</a:t>
            </a:r>
            <a:endParaRPr lang="en-US" altLang="ko-KR" b="1" dirty="0"/>
          </a:p>
        </p:txBody>
      </p:sp>
      <p:pic>
        <p:nvPicPr>
          <p:cNvPr id="5122" name="Picture 2" descr="Forget Gate &amp; Input Gate">
            <a:extLst>
              <a:ext uri="{FF2B5EF4-FFF2-40B4-BE49-F238E27FC236}">
                <a16:creationId xmlns:a16="http://schemas.microsoft.com/office/drawing/2014/main" id="{A1F5CEDC-EF25-4A39-A35F-EF13C142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3598"/>
            <a:ext cx="6876256" cy="350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0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GRU</a:t>
            </a:r>
            <a:endParaRPr lang="en-US" altLang="ko-KR" b="1" dirty="0"/>
          </a:p>
        </p:txBody>
      </p:sp>
      <p:pic>
        <p:nvPicPr>
          <p:cNvPr id="6146" name="Picture 2" descr="Reset Gate">
            <a:extLst>
              <a:ext uri="{FF2B5EF4-FFF2-40B4-BE49-F238E27FC236}">
                <a16:creationId xmlns:a16="http://schemas.microsoft.com/office/drawing/2014/main" id="{65C1B219-BF3F-4320-AC64-ACB3A619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39" y="915566"/>
            <a:ext cx="7054322" cy="36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GRU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351EA-D446-455B-A9F8-F74E96CA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3636243"/>
            <a:ext cx="5114925" cy="1257300"/>
          </a:xfrm>
          <a:prstGeom prst="rect">
            <a:avLst/>
          </a:prstGeom>
        </p:spPr>
      </p:pic>
      <p:pic>
        <p:nvPicPr>
          <p:cNvPr id="3074" name="Picture 2" descr="GRU: Learning Phrase Representations using RNN Encoder–Decoder for  Statistical Machine Translation Curaai00's Deep Learning Blog">
            <a:extLst>
              <a:ext uri="{FF2B5EF4-FFF2-40B4-BE49-F238E27FC236}">
                <a16:creationId xmlns:a16="http://schemas.microsoft.com/office/drawing/2014/main" id="{5E6CCCDD-2038-4352-8BDF-0A689B8E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74948"/>
            <a:ext cx="7810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7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LipNet architecture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10CF-E93B-40B0-912B-7DFD40E2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9" y="1347614"/>
            <a:ext cx="8114721" cy="28427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C88F9E-3340-4B1E-B5E9-C5E0BAE906B6}"/>
              </a:ext>
            </a:extLst>
          </p:cNvPr>
          <p:cNvSpPr/>
          <p:nvPr/>
        </p:nvSpPr>
        <p:spPr>
          <a:xfrm>
            <a:off x="6558116" y="928402"/>
            <a:ext cx="2088232" cy="3600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0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1E2A3-13AF-4667-A496-E7E27695C3E8}"/>
              </a:ext>
            </a:extLst>
          </p:cNvPr>
          <p:cNvSpPr/>
          <p:nvPr/>
        </p:nvSpPr>
        <p:spPr>
          <a:xfrm>
            <a:off x="899592" y="4259292"/>
            <a:ext cx="749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우리는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어떤 단어의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Character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Audio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Alignment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맞는지 알 수 없다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6BACC-3CC9-4D99-9FB2-29394A72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18964"/>
            <a:ext cx="6048672" cy="33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DD56D4-94B5-4B33-B601-7E214A71BB46}"/>
              </a:ext>
            </a:extLst>
          </p:cNvPr>
          <p:cNvSpPr/>
          <p:nvPr/>
        </p:nvSpPr>
        <p:spPr>
          <a:xfrm>
            <a:off x="107504" y="144395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 As an example, think of an image containing the text "Hello".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D042C9-4E21-4426-A8DE-8048B9657CD2}"/>
              </a:ext>
            </a:extLst>
          </p:cNvPr>
          <p:cNvSpPr/>
          <p:nvPr/>
        </p:nvSpPr>
        <p:spPr>
          <a:xfrm>
            <a:off x="179512" y="212989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You must now specify where the "H" starts and ends (e.g. "H" starts at the 10th pixel and goes until the 25th pixel). </a:t>
            </a:r>
          </a:p>
          <a:p>
            <a:endParaRPr lang="en-US" altLang="ko-KR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The same for "e", "l, ... That sounds boring and is a hard work for large datasets.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6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id="{95FC2155-7816-42F1-9FF6-304B4521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5472608" cy="38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8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F4FC3F-1D33-4443-B78F-E8C7654F8121}"/>
              </a:ext>
            </a:extLst>
          </p:cNvPr>
          <p:cNvSpPr/>
          <p:nvPr/>
        </p:nvSpPr>
        <p:spPr>
          <a:xfrm>
            <a:off x="611560" y="1347614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CTC solves both problems:</a:t>
            </a:r>
          </a:p>
          <a:p>
            <a:pPr fontAlgn="base"/>
            <a:endParaRPr lang="en-US" altLang="ko-KR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you can train the network from pairs (I, T) without having to specify at which position a character occurs using the CTC loss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you don't have to postprocess the output, as a CTC decoder transforms the NN output into the final text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0449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7787D-AA57-47A9-9662-E3806DBCE36E}"/>
              </a:ext>
            </a:extLst>
          </p:cNvPr>
          <p:cNvSpPr/>
          <p:nvPr/>
        </p:nvSpPr>
        <p:spPr>
          <a:xfrm>
            <a:off x="251520" y="98757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How is this achieved?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D9BAA-C194-4E59-9E3B-5F08968215BD}"/>
              </a:ext>
            </a:extLst>
          </p:cNvPr>
          <p:cNvSpPr/>
          <p:nvPr/>
        </p:nvSpPr>
        <p:spPr>
          <a:xfrm>
            <a:off x="381566" y="1851670"/>
            <a:ext cx="8294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introduce a special character (CTC-blank, denoted as "-" in this text) to indicate that no character is seen at a given time-step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2CAE3-40F4-4F7A-9971-BC14DD73D8A5}"/>
              </a:ext>
            </a:extLst>
          </p:cNvPr>
          <p:cNvSpPr/>
          <p:nvPr/>
        </p:nvSpPr>
        <p:spPr>
          <a:xfrm>
            <a:off x="381566" y="2995565"/>
            <a:ext cx="8294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modify the ground truth text T to T' by inserting CTC-blanks and by repeating characters in in all possible ways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DDD811-5A4F-4101-AE12-7038F88802EF}"/>
              </a:ext>
            </a:extLst>
          </p:cNvPr>
          <p:cNvSpPr/>
          <p:nvPr/>
        </p:nvSpPr>
        <p:spPr>
          <a:xfrm>
            <a:off x="395617" y="3939902"/>
            <a:ext cx="8399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we know the image, we know the text, but we don't know where the text is positioned. So, let's just try </a:t>
            </a:r>
            <a:r>
              <a:rPr lang="en-US" altLang="ko-KR" i="1" dirty="0">
                <a:solidFill>
                  <a:srgbClr val="242729"/>
                </a:solidFill>
                <a:latin typeface="inherit"/>
              </a:rPr>
              <a:t>all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 possible positions of the text "Hi----", "-Hi---", "--Hi--", ...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986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LipReading</a:t>
            </a:r>
            <a:r>
              <a:rPr lang="en-US" altLang="ko-KR" b="1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C28DB6-6A2D-4280-A8E4-9EC5F729EC48}"/>
              </a:ext>
            </a:extLst>
          </p:cNvPr>
          <p:cNvSpPr/>
          <p:nvPr/>
        </p:nvSpPr>
        <p:spPr>
          <a:xfrm>
            <a:off x="1979712" y="300379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https://www.youtube.com/watch?v=fa5QGremQf8</a:t>
            </a:r>
          </a:p>
        </p:txBody>
      </p:sp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7787D-AA57-47A9-9662-E3806DBCE36E}"/>
              </a:ext>
            </a:extLst>
          </p:cNvPr>
          <p:cNvSpPr/>
          <p:nvPr/>
        </p:nvSpPr>
        <p:spPr>
          <a:xfrm>
            <a:off x="251520" y="98757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How is this achieved?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3A4020-6547-4F1B-BC38-FB67EFA6E73D}"/>
              </a:ext>
            </a:extLst>
          </p:cNvPr>
          <p:cNvSpPr/>
          <p:nvPr/>
        </p:nvSpPr>
        <p:spPr>
          <a:xfrm>
            <a:off x="251520" y="1648420"/>
            <a:ext cx="8399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we also don't know how much space each character occupies in the image. So let's also try all possible alignments by allowing characters to repeat like "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HHi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----", "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HHHi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---", "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HHHHi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--", ...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69CEF5-0CA9-4DBB-855C-508FE97C11D0}"/>
              </a:ext>
            </a:extLst>
          </p:cNvPr>
          <p:cNvSpPr/>
          <p:nvPr/>
        </p:nvSpPr>
        <p:spPr>
          <a:xfrm>
            <a:off x="223040" y="3232596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if we allow a character to repeat multiple times, how do we handle </a:t>
            </a:r>
            <a:r>
              <a:rPr lang="en-US" altLang="ko-KR" i="1" dirty="0">
                <a:solidFill>
                  <a:srgbClr val="242729"/>
                </a:solidFill>
                <a:latin typeface="Arial" panose="020B0604020202020204" pitchFamily="34" charset="0"/>
              </a:rPr>
              <a:t>real</a:t>
            </a:r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 duplicate characters like the "l" in "Hello"? Well, just always insert a blank in between in these situations, that is e.g. "Hel-lo" or "</a:t>
            </a:r>
            <a:r>
              <a:rPr lang="en-US" altLang="ko-KR" dirty="0" err="1">
                <a:solidFill>
                  <a:srgbClr val="242729"/>
                </a:solidFill>
                <a:latin typeface="Arial" panose="020B0604020202020204" pitchFamily="34" charset="0"/>
              </a:rPr>
              <a:t>Heeellll</a:t>
            </a:r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-------</a:t>
            </a:r>
            <a:r>
              <a:rPr lang="en-US" altLang="ko-KR" dirty="0" err="1">
                <a:solidFill>
                  <a:srgbClr val="242729"/>
                </a:solidFill>
                <a:latin typeface="Arial" panose="020B0604020202020204" pitchFamily="34" charset="0"/>
              </a:rPr>
              <a:t>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0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Connectionist temporal classification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7787D-AA57-47A9-9662-E3806DBCE36E}"/>
              </a:ext>
            </a:extLst>
          </p:cNvPr>
          <p:cNvSpPr/>
          <p:nvPr/>
        </p:nvSpPr>
        <p:spPr>
          <a:xfrm>
            <a:off x="251520" y="98757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How is this achieved?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2D888C-7C67-4DC2-B919-8DFDABD1501B}"/>
              </a:ext>
            </a:extLst>
          </p:cNvPr>
          <p:cNvSpPr/>
          <p:nvPr/>
        </p:nvSpPr>
        <p:spPr>
          <a:xfrm>
            <a:off x="251520" y="164493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calculate score for each possible T' (that is for each transformation and each combination of these), sum over all scores which yields the loss for the pair (I, T)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2990A6-7BB4-4735-BF93-2C1BF3819A61}"/>
              </a:ext>
            </a:extLst>
          </p:cNvPr>
          <p:cNvSpPr/>
          <p:nvPr/>
        </p:nvSpPr>
        <p:spPr>
          <a:xfrm>
            <a:off x="287524" y="286481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inherit"/>
              </a:rPr>
              <a:t> decoding is easy: pick character with highest score for each time step, e.g. "HHHHHH-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eeeellll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lll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--</a:t>
            </a:r>
            <a:r>
              <a:rPr lang="en-US" altLang="ko-KR" dirty="0" err="1">
                <a:solidFill>
                  <a:srgbClr val="242729"/>
                </a:solidFill>
                <a:latin typeface="inherit"/>
              </a:rPr>
              <a:t>oo</a:t>
            </a:r>
            <a:r>
              <a:rPr lang="en-US" altLang="ko-KR" dirty="0">
                <a:solidFill>
                  <a:srgbClr val="242729"/>
                </a:solidFill>
                <a:latin typeface="inherit"/>
              </a:rPr>
              <a:t>---", throw away duplicate characters "H-el-l-o", throw away blanks "Hello", and we are done.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6159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Performance 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EC2B8E-3BFF-44B1-A4AE-2FC18F9D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750"/>
            <a:ext cx="7448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7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 err="1"/>
              <a:t>립리딩의</a:t>
            </a:r>
            <a:r>
              <a:rPr lang="ko-KR" altLang="en-US" b="1" dirty="0"/>
              <a:t> 필요성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F6BFEF-ABDB-4CF0-9344-08AFC4825900}"/>
              </a:ext>
            </a:extLst>
          </p:cNvPr>
          <p:cNvSpPr/>
          <p:nvPr/>
        </p:nvSpPr>
        <p:spPr>
          <a:xfrm>
            <a:off x="292702" y="2009560"/>
            <a:ext cx="8424936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청각장애인들에게 도움을 줄 수 있다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53BD0-AE48-4C13-BCE1-2E1B6700155C}"/>
              </a:ext>
            </a:extLst>
          </p:cNvPr>
          <p:cNvSpPr/>
          <p:nvPr/>
        </p:nvSpPr>
        <p:spPr>
          <a:xfrm>
            <a:off x="299206" y="2859782"/>
            <a:ext cx="8291276" cy="47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주변 소음이 많은 환경에서 사용될 수 있다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LipNet architecture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10CF-E93B-40B0-912B-7DFD40E2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9" y="1347614"/>
            <a:ext cx="8114721" cy="28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LipNet architecture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10CF-E93B-40B0-912B-7DFD40E2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9" y="1347614"/>
            <a:ext cx="8114721" cy="28427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7C12BE-FFDF-4785-AE45-F91A27F59207}"/>
              </a:ext>
            </a:extLst>
          </p:cNvPr>
          <p:cNvSpPr/>
          <p:nvPr/>
        </p:nvSpPr>
        <p:spPr>
          <a:xfrm>
            <a:off x="2339752" y="968782"/>
            <a:ext cx="2088232" cy="3600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Spatial CNN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1F812-7B86-4C56-8129-001DD3E8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89610"/>
            <a:ext cx="5067300" cy="866775"/>
          </a:xfrm>
          <a:prstGeom prst="rect">
            <a:avLst/>
          </a:prstGeom>
        </p:spPr>
      </p:pic>
      <p:pic>
        <p:nvPicPr>
          <p:cNvPr id="1026" name="Picture 2" descr="Convolutional Neural Network Algorithms">
            <a:extLst>
              <a:ext uri="{FF2B5EF4-FFF2-40B4-BE49-F238E27FC236}">
                <a16:creationId xmlns:a16="http://schemas.microsoft.com/office/drawing/2014/main" id="{9C3BC542-1070-4957-88AB-E24AE1C4B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25376"/>
            <a:ext cx="5943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Spatio</a:t>
            </a:r>
            <a:r>
              <a:rPr lang="en-US" altLang="ko-KR" b="1" dirty="0"/>
              <a:t>-Temporal CNN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A2AC2-0AC0-478D-8181-9C4EA977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44" y="3854874"/>
            <a:ext cx="6238875" cy="857250"/>
          </a:xfrm>
          <a:prstGeom prst="rect">
            <a:avLst/>
          </a:prstGeom>
        </p:spPr>
      </p:pic>
      <p:pic>
        <p:nvPicPr>
          <p:cNvPr id="2052" name="Picture 4" descr="Fig 2">
            <a:extLst>
              <a:ext uri="{FF2B5EF4-FFF2-40B4-BE49-F238E27FC236}">
                <a16:creationId xmlns:a16="http://schemas.microsoft.com/office/drawing/2014/main" id="{F5079E17-ECA4-4AB5-BB51-974AA117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9582"/>
            <a:ext cx="7200800" cy="25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7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LipNet architecture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10CF-E93B-40B0-912B-7DFD40E2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9" y="1347614"/>
            <a:ext cx="8114721" cy="28427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A16842-7085-4447-B97A-BE7D3D36EA8E}"/>
              </a:ext>
            </a:extLst>
          </p:cNvPr>
          <p:cNvSpPr/>
          <p:nvPr/>
        </p:nvSpPr>
        <p:spPr>
          <a:xfrm>
            <a:off x="4716016" y="1203598"/>
            <a:ext cx="1152128" cy="3600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3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GRU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2EEDC-B062-4B49-AA1D-4DF079F9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003798"/>
            <a:ext cx="619125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D61113-ED98-4AE8-BAFB-222C2108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07304"/>
            <a:ext cx="4581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57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439</Words>
  <Application>Microsoft Office PowerPoint</Application>
  <PresentationFormat>화면 슬라이드 쇼(16:9)</PresentationFormat>
  <Paragraphs>49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inherit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131</cp:revision>
  <dcterms:created xsi:type="dcterms:W3CDTF">2016-12-05T23:26:54Z</dcterms:created>
  <dcterms:modified xsi:type="dcterms:W3CDTF">2021-01-21T05:01:07Z</dcterms:modified>
</cp:coreProperties>
</file>