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8"/>
  </p:notesMasterIdLst>
  <p:sldIdLst>
    <p:sldId id="256" r:id="rId4"/>
    <p:sldId id="302" r:id="rId5"/>
    <p:sldId id="303" r:id="rId6"/>
    <p:sldId id="328" r:id="rId7"/>
    <p:sldId id="330" r:id="rId8"/>
    <p:sldId id="332" r:id="rId9"/>
    <p:sldId id="331" r:id="rId10"/>
    <p:sldId id="337" r:id="rId11"/>
    <p:sldId id="336" r:id="rId12"/>
    <p:sldId id="335" r:id="rId13"/>
    <p:sldId id="334" r:id="rId14"/>
    <p:sldId id="333" r:id="rId15"/>
    <p:sldId id="338" r:id="rId16"/>
    <p:sldId id="339" r:id="rId17"/>
    <p:sldId id="340" r:id="rId18"/>
    <p:sldId id="344" r:id="rId19"/>
    <p:sldId id="343" r:id="rId20"/>
    <p:sldId id="342" r:id="rId21"/>
    <p:sldId id="341" r:id="rId22"/>
    <p:sldId id="349" r:id="rId23"/>
    <p:sldId id="348" r:id="rId24"/>
    <p:sldId id="347" r:id="rId25"/>
    <p:sldId id="346" r:id="rId26"/>
    <p:sldId id="345" r:id="rId27"/>
    <p:sldId id="350" r:id="rId28"/>
    <p:sldId id="351" r:id="rId29"/>
    <p:sldId id="357" r:id="rId30"/>
    <p:sldId id="358" r:id="rId31"/>
    <p:sldId id="359" r:id="rId32"/>
    <p:sldId id="360" r:id="rId33"/>
    <p:sldId id="356" r:id="rId34"/>
    <p:sldId id="355" r:id="rId35"/>
    <p:sldId id="354" r:id="rId36"/>
    <p:sldId id="353" r:id="rId37"/>
    <p:sldId id="352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264" r:id="rId4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5" autoAdjust="0"/>
  </p:normalViewPr>
  <p:slideViewPr>
    <p:cSldViewPr>
      <p:cViewPr varScale="1">
        <p:scale>
          <a:sx n="85" d="100"/>
          <a:sy n="85" d="100"/>
        </p:scale>
        <p:origin x="90" y="13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 err="1"/>
              <a:t>Pytorch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20150142 </a:t>
            </a:r>
            <a:r>
              <a:rPr lang="ko-KR" altLang="en-US" b="1" dirty="0" err="1"/>
              <a:t>김문년</a:t>
            </a:r>
            <a:endParaRPr lang="en-US" altLang="ko-KR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Tensors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25D7AD-177C-4A47-807F-B4F77FEA1D2C}"/>
              </a:ext>
            </a:extLst>
          </p:cNvPr>
          <p:cNvSpPr/>
          <p:nvPr/>
        </p:nvSpPr>
        <p:spPr>
          <a:xfrm>
            <a:off x="251520" y="915566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62626"/>
                </a:solidFill>
                <a:latin typeface="FreightSans"/>
              </a:rPr>
              <a:t>기존 </a:t>
            </a:r>
            <a:r>
              <a:rPr lang="en-US" altLang="ko-KR" dirty="0">
                <a:solidFill>
                  <a:srgbClr val="262626"/>
                </a:solidFill>
                <a:latin typeface="FreightSans"/>
              </a:rPr>
              <a:t>tensor</a:t>
            </a:r>
            <a:r>
              <a:rPr lang="ko-KR" altLang="en-US" dirty="0">
                <a:solidFill>
                  <a:srgbClr val="262626"/>
                </a:solidFill>
                <a:latin typeface="FreightSans"/>
              </a:rPr>
              <a:t>를 바탕으로 새로운 </a:t>
            </a:r>
            <a:r>
              <a:rPr lang="en-US" altLang="ko-KR" dirty="0">
                <a:solidFill>
                  <a:srgbClr val="262626"/>
                </a:solidFill>
                <a:latin typeface="FreightSans"/>
              </a:rPr>
              <a:t>tensor</a:t>
            </a:r>
            <a:r>
              <a:rPr lang="ko-KR" altLang="en-US" dirty="0">
                <a:solidFill>
                  <a:srgbClr val="262626"/>
                </a:solidFill>
                <a:latin typeface="FreightSans"/>
              </a:rPr>
              <a:t>를 만듭니다</a:t>
            </a:r>
            <a:r>
              <a:rPr lang="en-US" altLang="ko-KR" dirty="0">
                <a:solidFill>
                  <a:srgbClr val="262626"/>
                </a:solidFill>
                <a:latin typeface="FreightSans"/>
              </a:rPr>
              <a:t>. </a:t>
            </a:r>
            <a:r>
              <a:rPr lang="ko-KR" altLang="en-US" dirty="0">
                <a:solidFill>
                  <a:srgbClr val="262626"/>
                </a:solidFill>
                <a:latin typeface="FreightSans"/>
              </a:rPr>
              <a:t>이들 메소드</a:t>
            </a:r>
            <a:r>
              <a:rPr lang="en-US" altLang="ko-KR" dirty="0">
                <a:solidFill>
                  <a:srgbClr val="262626"/>
                </a:solidFill>
                <a:latin typeface="FreightSans"/>
              </a:rPr>
              <a:t>(method)</a:t>
            </a:r>
            <a:r>
              <a:rPr lang="ko-KR" altLang="en-US" dirty="0">
                <a:solidFill>
                  <a:srgbClr val="262626"/>
                </a:solidFill>
                <a:latin typeface="FreightSans"/>
              </a:rPr>
              <a:t>는 사용자로부터 새로운 값을 제공받지 않은 한</a:t>
            </a:r>
            <a:r>
              <a:rPr lang="en-US" altLang="ko-KR" dirty="0">
                <a:solidFill>
                  <a:srgbClr val="262626"/>
                </a:solidFill>
                <a:latin typeface="FreightSans"/>
              </a:rPr>
              <a:t>, </a:t>
            </a:r>
            <a:r>
              <a:rPr lang="ko-KR" altLang="en-US" dirty="0">
                <a:solidFill>
                  <a:srgbClr val="262626"/>
                </a:solidFill>
                <a:latin typeface="FreightSans"/>
              </a:rPr>
              <a:t>입력 </a:t>
            </a:r>
            <a:r>
              <a:rPr lang="en-US" altLang="ko-KR" dirty="0">
                <a:solidFill>
                  <a:srgbClr val="262626"/>
                </a:solidFill>
                <a:latin typeface="FreightSans"/>
              </a:rPr>
              <a:t>tensor</a:t>
            </a:r>
            <a:r>
              <a:rPr lang="ko-KR" altLang="en-US" dirty="0">
                <a:solidFill>
                  <a:srgbClr val="262626"/>
                </a:solidFill>
                <a:latin typeface="FreightSans"/>
              </a:rPr>
              <a:t>의 속성들</a:t>
            </a:r>
            <a:r>
              <a:rPr lang="en-US" altLang="ko-KR" dirty="0">
                <a:solidFill>
                  <a:srgbClr val="262626"/>
                </a:solidFill>
                <a:latin typeface="FreightSans"/>
              </a:rPr>
              <a:t>(</a:t>
            </a:r>
            <a:r>
              <a:rPr lang="ko-KR" altLang="en-US" dirty="0">
                <a:solidFill>
                  <a:srgbClr val="262626"/>
                </a:solidFill>
                <a:latin typeface="FreightSans"/>
              </a:rPr>
              <a:t>예</a:t>
            </a:r>
            <a:r>
              <a:rPr lang="en-US" altLang="ko-KR" dirty="0">
                <a:solidFill>
                  <a:srgbClr val="262626"/>
                </a:solidFill>
                <a:latin typeface="FreightSans"/>
              </a:rPr>
              <a:t>. </a:t>
            </a:r>
            <a:r>
              <a:rPr lang="en-US" altLang="ko-KR" dirty="0" err="1">
                <a:solidFill>
                  <a:srgbClr val="262626"/>
                </a:solidFill>
                <a:latin typeface="FreightSans"/>
              </a:rPr>
              <a:t>dtype</a:t>
            </a:r>
            <a:r>
              <a:rPr lang="en-US" altLang="ko-KR" dirty="0">
                <a:solidFill>
                  <a:srgbClr val="262626"/>
                </a:solidFill>
                <a:latin typeface="FreightSans"/>
              </a:rPr>
              <a:t>)</a:t>
            </a:r>
            <a:r>
              <a:rPr lang="ko-KR" altLang="en-US" dirty="0">
                <a:solidFill>
                  <a:srgbClr val="262626"/>
                </a:solidFill>
                <a:latin typeface="FreightSans"/>
              </a:rPr>
              <a:t>을 재사용합니다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FA94E4-68F6-4D9C-B86F-D29D437DB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995686"/>
            <a:ext cx="5320363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8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Tensors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7BA4D0-D514-4690-8773-2A317F4E0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1366837"/>
            <a:ext cx="41052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6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자료형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039911-C8E5-4450-96E3-845ADB5EA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987574"/>
            <a:ext cx="4104456" cy="39096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878B3FC-64E0-4B35-AAB5-654995BA6D3F}"/>
              </a:ext>
            </a:extLst>
          </p:cNvPr>
          <p:cNvSpPr/>
          <p:nvPr/>
        </p:nvSpPr>
        <p:spPr>
          <a:xfrm>
            <a:off x="6588224" y="2942400"/>
            <a:ext cx="2454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Tensor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의 자료형은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CPU tensor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냐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GPU tensor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이냐에 따라 구분됩니다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09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Tensors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0DC6D0-748C-4274-839A-FD03A6F89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1059582"/>
            <a:ext cx="3028950" cy="857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A8868A-9007-46CA-B54E-F0008DC44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364656"/>
            <a:ext cx="49244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15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Tensors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FF15B2-05BA-40E1-8608-88D071441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059582"/>
            <a:ext cx="2800350" cy="1238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EDB2D9-4E18-4B60-BB0F-0C0D66D24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2558675"/>
            <a:ext cx="47815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64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Tensors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E9CC11-E355-4513-8511-940670BCB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779662"/>
            <a:ext cx="80486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96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Tensors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60DEA7-DA9F-41A3-9B5E-F5F79DD38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885950"/>
            <a:ext cx="2752725" cy="685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7404065-9234-4CF0-BA60-A48EFE31E786}"/>
              </a:ext>
            </a:extLst>
          </p:cNvPr>
          <p:cNvSpPr/>
          <p:nvPr/>
        </p:nvSpPr>
        <p:spPr>
          <a:xfrm>
            <a:off x="179512" y="933399"/>
            <a:ext cx="3331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62626"/>
                </a:solidFill>
                <a:latin typeface="FreightSans"/>
              </a:rPr>
              <a:t>NumPy</a:t>
            </a:r>
            <a:r>
              <a:rPr lang="ko-KR" altLang="en-US" dirty="0">
                <a:solidFill>
                  <a:srgbClr val="262626"/>
                </a:solidFill>
                <a:latin typeface="FreightSans"/>
              </a:rPr>
              <a:t>스러운 인덱싱 표기 방법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100704-CEC6-4572-ABAD-2DDF71904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04" y="1635646"/>
            <a:ext cx="43053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65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Tensors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2C8959-C465-408F-A119-467DC66A8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885950"/>
            <a:ext cx="58864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18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Tensors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C60AE1-AAE1-4087-B363-7D1C4A56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71550"/>
            <a:ext cx="8077200" cy="466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21DBEA-BEFD-43CA-B67A-7777C95FB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37" y="1881187"/>
            <a:ext cx="52673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87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Tensors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174FEB-6998-4DF6-A606-552739208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2224087"/>
            <a:ext cx="59150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8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 err="1"/>
              <a:t>PyTorch</a:t>
            </a:r>
            <a:r>
              <a:rPr lang="ko-KR" altLang="en-US" b="1" dirty="0"/>
              <a:t>가 무엇인가요</a:t>
            </a:r>
            <a:r>
              <a:rPr lang="en-US" altLang="ko-KR" b="1" dirty="0"/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72A17C-D185-49D9-A91C-C523E03CFB5C}"/>
              </a:ext>
            </a:extLst>
          </p:cNvPr>
          <p:cNvSpPr/>
          <p:nvPr/>
        </p:nvSpPr>
        <p:spPr>
          <a:xfrm>
            <a:off x="135443" y="1213544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04040"/>
                </a:solidFill>
                <a:latin typeface="Lato"/>
              </a:rPr>
              <a:t>Python </a:t>
            </a:r>
            <a:r>
              <a:rPr lang="ko-KR" altLang="en-US" dirty="0">
                <a:solidFill>
                  <a:srgbClr val="404040"/>
                </a:solidFill>
                <a:latin typeface="Lato"/>
              </a:rPr>
              <a:t>기반의 과학 연산 패키지로 다음과 같은 두 집단을 대상으로 합니다</a:t>
            </a:r>
            <a:r>
              <a:rPr lang="en-US" altLang="ko-KR" dirty="0">
                <a:solidFill>
                  <a:srgbClr val="404040"/>
                </a:solidFill>
                <a:latin typeface="Lato"/>
              </a:rPr>
              <a:t>: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943ECD-D381-45DA-8BA0-080C07B7D2FD}"/>
              </a:ext>
            </a:extLst>
          </p:cNvPr>
          <p:cNvSpPr/>
          <p:nvPr/>
        </p:nvSpPr>
        <p:spPr>
          <a:xfrm>
            <a:off x="135443" y="2139702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62626"/>
                </a:solidFill>
                <a:latin typeface="FreightSans"/>
              </a:rPr>
              <a:t> NumPy</a:t>
            </a:r>
            <a:r>
              <a:rPr lang="ko-KR" altLang="en-US" dirty="0">
                <a:solidFill>
                  <a:srgbClr val="262626"/>
                </a:solidFill>
                <a:latin typeface="FreightSans"/>
              </a:rPr>
              <a:t>를 대체하면서 </a:t>
            </a:r>
            <a:r>
              <a:rPr lang="en-US" altLang="ko-KR" dirty="0">
                <a:solidFill>
                  <a:srgbClr val="262626"/>
                </a:solidFill>
                <a:latin typeface="FreightSans"/>
              </a:rPr>
              <a:t>GPU</a:t>
            </a:r>
            <a:r>
              <a:rPr lang="ko-KR" altLang="en-US" dirty="0">
                <a:solidFill>
                  <a:srgbClr val="262626"/>
                </a:solidFill>
                <a:latin typeface="FreightSans"/>
              </a:rPr>
              <a:t>를 이용한 연산이 필요한 경우</a:t>
            </a:r>
            <a:endParaRPr lang="en-US" altLang="ko-KR" dirty="0">
              <a:solidFill>
                <a:srgbClr val="262626"/>
              </a:solidFill>
              <a:latin typeface="FreightSans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62626"/>
              </a:solidFill>
              <a:latin typeface="FreightSans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>
              <a:solidFill>
                <a:srgbClr val="262626"/>
              </a:solidFill>
              <a:latin typeface="Freight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62626"/>
                </a:solidFill>
                <a:latin typeface="FreightSans"/>
              </a:rPr>
              <a:t> 최대한의 유연성과 속도를 제공하는 딥러닝 연구 플랫폼이 필요한 경우</a:t>
            </a:r>
            <a:endParaRPr lang="ko-KR" altLang="en-US" b="0" i="0" dirty="0">
              <a:solidFill>
                <a:srgbClr val="262626"/>
              </a:solidFill>
              <a:effectLst/>
              <a:latin typeface="FreightSans"/>
            </a:endParaRPr>
          </a:p>
        </p:txBody>
      </p:sp>
    </p:spTree>
    <p:extLst>
      <p:ext uri="{BB962C8B-B14F-4D97-AF65-F5344CB8AC3E}">
        <p14:creationId xmlns:p14="http://schemas.microsoft.com/office/powerpoint/2010/main" val="919527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Torch Tensor</a:t>
            </a:r>
            <a:r>
              <a:rPr lang="ko-KR" altLang="en-US" dirty="0"/>
              <a:t>를 </a:t>
            </a:r>
            <a:r>
              <a:rPr lang="en-US" altLang="ko-KR" dirty="0"/>
              <a:t>NumPy </a:t>
            </a:r>
            <a:r>
              <a:rPr lang="ko-KR" altLang="en-US" dirty="0"/>
              <a:t>배열로 변환하기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A8A8A6-BBEC-4073-A2E5-CA98234CC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55" y="1189694"/>
            <a:ext cx="2688449" cy="876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111EB2-94A6-44DB-BAC5-000444E72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782232"/>
            <a:ext cx="3562499" cy="590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AC3589-8442-42EA-84BB-C7FA5682D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189694"/>
            <a:ext cx="2981325" cy="914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9B5513-F6FC-47DB-853D-A16E2D5D4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2715557"/>
            <a:ext cx="307578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52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???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924B18-9EFD-418A-82E0-4660681F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556395"/>
            <a:ext cx="3488236" cy="20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59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Tensors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1D7741-8256-4C4B-82D6-CE9DBA9DA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2066925"/>
            <a:ext cx="3905250" cy="1009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C57007-F4C9-4F42-ADC1-1645E57CF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16508"/>
            <a:ext cx="83439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92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Tensors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3E2D6A-3E84-411A-AD39-ADCC03D46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47614"/>
            <a:ext cx="3295650" cy="2181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56FF55-86B8-431D-A99A-0F28CF334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851670"/>
            <a:ext cx="4357291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31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cap="all" dirty="0"/>
              <a:t>AUTOGRAD: </a:t>
            </a:r>
            <a:r>
              <a:rPr lang="ko-KR" altLang="en-US" cap="all" dirty="0"/>
              <a:t>자동 미분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41431A-EB65-4292-94E2-E73302D0A55C}"/>
              </a:ext>
            </a:extLst>
          </p:cNvPr>
          <p:cNvSpPr/>
          <p:nvPr/>
        </p:nvSpPr>
        <p:spPr>
          <a:xfrm>
            <a:off x="179512" y="1059582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의 모든 신경망의 중심에는 </a:t>
            </a:r>
            <a:r>
              <a:rPr lang="en-US" altLang="ko-KR" dirty="0" err="1"/>
              <a:t>autograd</a:t>
            </a:r>
            <a:r>
              <a:rPr lang="en-US" altLang="ko-KR" dirty="0"/>
              <a:t> </a:t>
            </a:r>
            <a:r>
              <a:rPr lang="ko-KR" altLang="en-US" dirty="0"/>
              <a:t>패키지가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AA760A-E4B3-4D46-8AA3-6E0BB391D6A0}"/>
              </a:ext>
            </a:extLst>
          </p:cNvPr>
          <p:cNvSpPr/>
          <p:nvPr/>
        </p:nvSpPr>
        <p:spPr>
          <a:xfrm>
            <a:off x="179512" y="2067694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autograd</a:t>
            </a:r>
            <a:r>
              <a:rPr lang="en-US" altLang="ko-KR" dirty="0"/>
              <a:t> </a:t>
            </a:r>
            <a:r>
              <a:rPr lang="ko-KR" altLang="en-US" dirty="0"/>
              <a:t>패키지는 </a:t>
            </a:r>
            <a:r>
              <a:rPr lang="en-US" altLang="ko-KR" dirty="0"/>
              <a:t>Tensor</a:t>
            </a:r>
            <a:r>
              <a:rPr lang="ko-KR" altLang="en-US" dirty="0"/>
              <a:t>의 모든 연산에 대해 자동 미분을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691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cap="all" dirty="0"/>
              <a:t>AUTOGRAD: </a:t>
            </a:r>
            <a:r>
              <a:rPr lang="ko-KR" altLang="en-US" cap="all" dirty="0"/>
              <a:t>자동 미분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BBB75E-6EEB-4CAC-BADB-E9361FCD66E1}"/>
              </a:ext>
            </a:extLst>
          </p:cNvPr>
          <p:cNvSpPr/>
          <p:nvPr/>
        </p:nvSpPr>
        <p:spPr>
          <a:xfrm>
            <a:off x="395536" y="1131590"/>
            <a:ext cx="8208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패키지의 중심에는 </a:t>
            </a:r>
            <a:r>
              <a:rPr lang="en-US" altLang="ko-KR" dirty="0" err="1"/>
              <a:t>torch.Tensor</a:t>
            </a:r>
            <a:r>
              <a:rPr lang="en-US" altLang="ko-KR" dirty="0"/>
              <a:t> </a:t>
            </a:r>
            <a:r>
              <a:rPr lang="ko-KR" altLang="en-US" dirty="0"/>
              <a:t>클래스가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.</a:t>
            </a:r>
            <a:r>
              <a:rPr lang="en-US" altLang="ko-KR" dirty="0" err="1"/>
              <a:t>requires_grad</a:t>
            </a:r>
            <a:r>
              <a:rPr lang="en-US" altLang="ko-KR" dirty="0"/>
              <a:t> </a:t>
            </a:r>
            <a:r>
              <a:rPr lang="ko-KR" altLang="en-US" dirty="0"/>
              <a:t>속성을 </a:t>
            </a:r>
            <a:r>
              <a:rPr lang="en-US" altLang="ko-KR" dirty="0"/>
              <a:t>True </a:t>
            </a:r>
            <a:r>
              <a:rPr lang="ko-KR" altLang="en-US" dirty="0"/>
              <a:t>로 설정하면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en-US" altLang="ko-KR" dirty="0"/>
              <a:t>tensor</a:t>
            </a:r>
            <a:r>
              <a:rPr lang="ko-KR" altLang="en-US" dirty="0"/>
              <a:t>에서 이뤄진 모든 연산들을 추적</a:t>
            </a:r>
            <a:r>
              <a:rPr lang="en-US" altLang="ko-KR" dirty="0"/>
              <a:t>(track)</a:t>
            </a:r>
            <a:r>
              <a:rPr lang="ko-KR" altLang="en-US" dirty="0"/>
              <a:t>하기 시작합니다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계산이 완료된 후 </a:t>
            </a:r>
            <a:r>
              <a:rPr lang="en-US" altLang="ko-KR" dirty="0"/>
              <a:t>.backward() </a:t>
            </a:r>
            <a:r>
              <a:rPr lang="ko-KR" altLang="en-US" dirty="0"/>
              <a:t>를 호출하여 모든 변화도</a:t>
            </a:r>
            <a:r>
              <a:rPr lang="en-US" altLang="ko-KR" dirty="0"/>
              <a:t>(gradient)</a:t>
            </a:r>
            <a:r>
              <a:rPr lang="ko-KR" altLang="en-US" dirty="0"/>
              <a:t>를 자동으로 계산할 수 있습니다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Tensor</a:t>
            </a:r>
            <a:r>
              <a:rPr lang="ko-KR" altLang="en-US" dirty="0"/>
              <a:t>의 변화도는 </a:t>
            </a:r>
            <a:r>
              <a:rPr lang="en-US" altLang="ko-KR" dirty="0"/>
              <a:t>.grad </a:t>
            </a:r>
            <a:r>
              <a:rPr lang="ko-KR" altLang="en-US" dirty="0"/>
              <a:t>속성에 누적됩니다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81D02C-F6B8-452E-8A20-0E10C32F6400}"/>
              </a:ext>
            </a:extLst>
          </p:cNvPr>
          <p:cNvSpPr/>
          <p:nvPr/>
        </p:nvSpPr>
        <p:spPr>
          <a:xfrm>
            <a:off x="395536" y="3411745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Tensor</a:t>
            </a:r>
            <a:r>
              <a:rPr lang="ko-KR" altLang="en-US" dirty="0"/>
              <a:t>가 기록을 추적하는 것을 중단하게 하려면</a:t>
            </a:r>
            <a:r>
              <a:rPr lang="en-US" altLang="ko-KR" dirty="0"/>
              <a:t> .detach() </a:t>
            </a:r>
            <a:r>
              <a:rPr lang="ko-KR" altLang="en-US" dirty="0"/>
              <a:t>를 호출하여 연산 기록으로부터 분리</a:t>
            </a:r>
            <a:r>
              <a:rPr lang="en-US" altLang="ko-KR" dirty="0"/>
              <a:t>(detach)</a:t>
            </a:r>
            <a:r>
              <a:rPr lang="ko-KR" altLang="en-US" dirty="0"/>
              <a:t>하여 이후 연산들이 추적되는 것을 방지할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205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cap="all" dirty="0"/>
              <a:t>AUTOGRAD: </a:t>
            </a:r>
            <a:r>
              <a:rPr lang="ko-KR" altLang="en-US" cap="all" dirty="0"/>
              <a:t>자동 미분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EE90B3-99A1-4ABA-AB65-4946BD64E1D6}"/>
              </a:ext>
            </a:extLst>
          </p:cNvPr>
          <p:cNvSpPr/>
          <p:nvPr/>
        </p:nvSpPr>
        <p:spPr>
          <a:xfrm>
            <a:off x="179512" y="1203598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Autograd</a:t>
            </a:r>
            <a:r>
              <a:rPr lang="en-US" altLang="ko-KR" dirty="0"/>
              <a:t> </a:t>
            </a:r>
            <a:r>
              <a:rPr lang="ko-KR" altLang="en-US" dirty="0"/>
              <a:t>구현에서 매우 중요한 클래스가 하나 더 있는데</a:t>
            </a:r>
            <a:r>
              <a:rPr lang="en-US" altLang="ko-KR" dirty="0"/>
              <a:t>, </a:t>
            </a:r>
            <a:r>
              <a:rPr lang="ko-KR" altLang="en-US" dirty="0"/>
              <a:t>이것은 바로 </a:t>
            </a:r>
            <a:r>
              <a:rPr lang="en-US" altLang="ko-KR" dirty="0"/>
              <a:t>Function </a:t>
            </a:r>
            <a:r>
              <a:rPr lang="ko-KR" altLang="en-US" dirty="0"/>
              <a:t>클래스입니다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F3F52F-576F-467D-8872-70CE06356A0C}"/>
              </a:ext>
            </a:extLst>
          </p:cNvPr>
          <p:cNvSpPr/>
          <p:nvPr/>
        </p:nvSpPr>
        <p:spPr>
          <a:xfrm>
            <a:off x="160666" y="2157811"/>
            <a:ext cx="89644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Tensor </a:t>
            </a:r>
            <a:r>
              <a:rPr lang="ko-KR" altLang="en-US" dirty="0"/>
              <a:t>와 </a:t>
            </a:r>
            <a:r>
              <a:rPr lang="en-US" altLang="ko-KR" dirty="0"/>
              <a:t>Function </a:t>
            </a:r>
            <a:r>
              <a:rPr lang="ko-KR" altLang="en-US" dirty="0"/>
              <a:t>은 서로 연결되어 있으며</a:t>
            </a:r>
            <a:r>
              <a:rPr lang="en-US" altLang="ko-KR" dirty="0"/>
              <a:t>, </a:t>
            </a:r>
            <a:r>
              <a:rPr lang="ko-KR" altLang="en-US" dirty="0"/>
              <a:t>모든 연산 과정을 부호화</a:t>
            </a:r>
            <a:r>
              <a:rPr lang="en-US" altLang="ko-KR" dirty="0"/>
              <a:t>(encode)</a:t>
            </a:r>
            <a:r>
              <a:rPr lang="ko-KR" altLang="en-US" dirty="0"/>
              <a:t>하여 순환하지 않는 그래프</a:t>
            </a:r>
            <a:r>
              <a:rPr lang="en-US" altLang="ko-KR" dirty="0"/>
              <a:t>(acyclic graph)</a:t>
            </a:r>
            <a:r>
              <a:rPr lang="ko-KR" altLang="en-US" dirty="0"/>
              <a:t>를 생성합니다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tensor</a:t>
            </a:r>
            <a:r>
              <a:rPr lang="ko-KR" altLang="en-US" dirty="0"/>
              <a:t>는 </a:t>
            </a:r>
            <a:r>
              <a:rPr lang="en-US" altLang="ko-KR" dirty="0"/>
              <a:t>.</a:t>
            </a:r>
            <a:r>
              <a:rPr lang="en-US" altLang="ko-KR" dirty="0" err="1"/>
              <a:t>grad_fn</a:t>
            </a:r>
            <a:r>
              <a:rPr lang="en-US" altLang="ko-KR" dirty="0"/>
              <a:t> </a:t>
            </a:r>
            <a:r>
              <a:rPr lang="ko-KR" altLang="en-US" dirty="0"/>
              <a:t>속성을 갖고 있는데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Tensor </a:t>
            </a:r>
            <a:r>
              <a:rPr lang="ko-KR" altLang="en-US" dirty="0"/>
              <a:t>를 생성한 </a:t>
            </a:r>
            <a:r>
              <a:rPr lang="en-US" altLang="ko-KR" dirty="0"/>
              <a:t>Function </a:t>
            </a:r>
            <a:r>
              <a:rPr lang="ko-KR" altLang="en-US" dirty="0"/>
              <a:t>을 참조하고 있습니다</a:t>
            </a:r>
            <a:r>
              <a:rPr lang="en-US" altLang="ko-KR" dirty="0"/>
              <a:t>.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사용자가 만든 </a:t>
            </a:r>
            <a:r>
              <a:rPr lang="en-US" altLang="ko-KR" dirty="0"/>
              <a:t>Tensor</a:t>
            </a:r>
            <a:r>
              <a:rPr lang="ko-KR" altLang="en-US" dirty="0"/>
              <a:t>는 예외로</a:t>
            </a:r>
            <a:r>
              <a:rPr lang="en-US" altLang="ko-KR" dirty="0"/>
              <a:t>, </a:t>
            </a:r>
            <a:r>
              <a:rPr lang="ko-KR" altLang="en-US" dirty="0"/>
              <a:t>이 때 </a:t>
            </a:r>
            <a:r>
              <a:rPr lang="en-US" altLang="ko-KR" dirty="0" err="1"/>
              <a:t>grad_fn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None </a:t>
            </a:r>
            <a:r>
              <a:rPr lang="ko-KR" altLang="en-US" dirty="0"/>
              <a:t>입니다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840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cap="all" dirty="0"/>
              <a:t>AUTOGRAD: </a:t>
            </a:r>
            <a:r>
              <a:rPr lang="ko-KR" altLang="en-US" cap="all" dirty="0"/>
              <a:t>자동 미분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5A4D17-F896-4EC5-8F94-89E3D7797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347614"/>
            <a:ext cx="5267325" cy="933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C548BB0-F3C6-441A-9762-2E58262B6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11" y="3075806"/>
            <a:ext cx="48291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64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cap="all" dirty="0"/>
              <a:t>AUTOGRAD: </a:t>
            </a:r>
            <a:r>
              <a:rPr lang="ko-KR" altLang="en-US" cap="all" dirty="0"/>
              <a:t>자동 미분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EA3D6E-0537-415D-8B2A-BCD1DFB39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407418"/>
            <a:ext cx="2371725" cy="876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3C6798A-A7BF-4261-952D-EFAB67F13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859782"/>
            <a:ext cx="54578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82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cap="all" dirty="0"/>
              <a:t>AUTOGRAD: </a:t>
            </a:r>
            <a:r>
              <a:rPr lang="ko-KR" altLang="en-US" cap="all" dirty="0"/>
              <a:t>자동 미분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56A309-C144-4A52-98BA-E39E329AB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630" y="1573641"/>
            <a:ext cx="2952328" cy="6624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E68D842-43B9-44CC-96CE-87A44650A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925438"/>
            <a:ext cx="38481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Tensors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4CFE27-3035-42E5-B3F1-5707B683994D}"/>
              </a:ext>
            </a:extLst>
          </p:cNvPr>
          <p:cNvSpPr/>
          <p:nvPr/>
        </p:nvSpPr>
        <p:spPr>
          <a:xfrm>
            <a:off x="179510" y="1059582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04040"/>
                </a:solidFill>
                <a:latin typeface="Lato"/>
              </a:rPr>
              <a:t>Tensor</a:t>
            </a:r>
            <a:r>
              <a:rPr lang="ko-KR" altLang="en-US" dirty="0">
                <a:solidFill>
                  <a:srgbClr val="404040"/>
                </a:solidFill>
                <a:latin typeface="Lato"/>
              </a:rPr>
              <a:t>는 </a:t>
            </a:r>
            <a:r>
              <a:rPr lang="en-US" altLang="ko-KR" dirty="0">
                <a:solidFill>
                  <a:srgbClr val="404040"/>
                </a:solidFill>
                <a:latin typeface="Lato"/>
              </a:rPr>
              <a:t>NumPy</a:t>
            </a:r>
            <a:r>
              <a:rPr lang="ko-KR" altLang="en-US" dirty="0">
                <a:solidFill>
                  <a:srgbClr val="404040"/>
                </a:solidFill>
                <a:latin typeface="Lato"/>
              </a:rPr>
              <a:t>의 </a:t>
            </a:r>
            <a:r>
              <a:rPr lang="en-US" altLang="ko-KR" dirty="0" err="1">
                <a:solidFill>
                  <a:srgbClr val="404040"/>
                </a:solidFill>
                <a:latin typeface="Lato"/>
              </a:rPr>
              <a:t>ndarray</a:t>
            </a:r>
            <a:r>
              <a:rPr lang="ko-KR" altLang="en-US" dirty="0">
                <a:solidFill>
                  <a:srgbClr val="404040"/>
                </a:solidFill>
                <a:latin typeface="Lato"/>
              </a:rPr>
              <a:t>와 유사하며</a:t>
            </a:r>
            <a:r>
              <a:rPr lang="en-US" altLang="ko-KR" dirty="0">
                <a:solidFill>
                  <a:srgbClr val="404040"/>
                </a:solidFill>
                <a:latin typeface="Lato"/>
              </a:rPr>
              <a:t>, GPU</a:t>
            </a:r>
            <a:r>
              <a:rPr lang="ko-KR" altLang="en-US" dirty="0">
                <a:solidFill>
                  <a:srgbClr val="404040"/>
                </a:solidFill>
                <a:latin typeface="Lato"/>
              </a:rPr>
              <a:t>를 사용한 연산 가속도 지원합니다</a:t>
            </a:r>
            <a:r>
              <a:rPr lang="en-US" altLang="ko-KR" dirty="0">
                <a:solidFill>
                  <a:srgbClr val="404040"/>
                </a:solidFill>
                <a:latin typeface="Lato"/>
              </a:rPr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F00E8D6-F2F3-4D88-9263-8D22DECDD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328" y="2139702"/>
            <a:ext cx="58293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76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cap="all" dirty="0"/>
              <a:t>AUTOGRAD: </a:t>
            </a:r>
            <a:r>
              <a:rPr lang="ko-KR" altLang="en-US" cap="all" dirty="0"/>
              <a:t>자동 미분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AE3370-56AE-4A26-A7F4-CDA4D6F27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239602"/>
            <a:ext cx="2633693" cy="15121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0A074B5-2FB5-444B-8113-E40F72722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3546710"/>
            <a:ext cx="77343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21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변화도</a:t>
            </a:r>
            <a:r>
              <a:rPr lang="en-US" altLang="ko-KR" dirty="0"/>
              <a:t>(Gradient)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E6C570-3E48-450C-AAA5-24E6FAA57F09}"/>
              </a:ext>
            </a:extLst>
          </p:cNvPr>
          <p:cNvSpPr/>
          <p:nvPr/>
        </p:nvSpPr>
        <p:spPr>
          <a:xfrm>
            <a:off x="279010" y="699542"/>
            <a:ext cx="18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262626"/>
                </a:solidFill>
                <a:latin typeface="FreightSans"/>
              </a:rPr>
              <a:t>역전파</a:t>
            </a:r>
            <a:r>
              <a:rPr lang="en-US" altLang="ko-KR" dirty="0">
                <a:solidFill>
                  <a:srgbClr val="262626"/>
                </a:solidFill>
                <a:latin typeface="FreightSans"/>
              </a:rPr>
              <a:t>(backprop)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D4E77F-1623-4F80-B3D1-80AE02B4F3A2}"/>
              </a:ext>
            </a:extLst>
          </p:cNvPr>
          <p:cNvSpPr/>
          <p:nvPr/>
        </p:nvSpPr>
        <p:spPr>
          <a:xfrm>
            <a:off x="279010" y="1321772"/>
            <a:ext cx="9721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out </a:t>
            </a:r>
            <a:r>
              <a:rPr lang="ko-KR" altLang="en-US" dirty="0"/>
              <a:t>은 하나의 스칼라 값만 갖고 있기 때문에</a:t>
            </a:r>
            <a:r>
              <a:rPr lang="en-US" altLang="ko-KR" dirty="0"/>
              <a:t>, </a:t>
            </a:r>
          </a:p>
          <a:p>
            <a:r>
              <a:rPr lang="en-US" altLang="ko-KR" dirty="0" err="1"/>
              <a:t>out.backward</a:t>
            </a:r>
            <a:r>
              <a:rPr lang="en-US" altLang="ko-KR" dirty="0"/>
              <a:t>() </a:t>
            </a:r>
            <a:r>
              <a:rPr lang="ko-KR" altLang="en-US" dirty="0"/>
              <a:t>는 </a:t>
            </a:r>
            <a:r>
              <a:rPr lang="en-US" altLang="ko-KR" dirty="0" err="1"/>
              <a:t>out.backward</a:t>
            </a:r>
            <a:r>
              <a:rPr lang="en-US" altLang="ko-KR" dirty="0"/>
              <a:t>(</a:t>
            </a:r>
            <a:r>
              <a:rPr lang="en-US" altLang="ko-KR" dirty="0" err="1"/>
              <a:t>torch.tensor</a:t>
            </a:r>
            <a:r>
              <a:rPr lang="en-US" altLang="ko-KR" dirty="0"/>
              <a:t>(1.)) </a:t>
            </a:r>
            <a:r>
              <a:rPr lang="ko-KR" altLang="en-US" dirty="0"/>
              <a:t>과 동일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4735DA-4FFD-4AE9-844D-0DF230721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375" y="2221001"/>
            <a:ext cx="2162175" cy="552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8DA31A-1F88-492B-90C2-0916B0DBE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487" y="2903935"/>
            <a:ext cx="1885950" cy="5429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AEF23C-0B7F-4B22-AC92-790A4BED3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3606899"/>
            <a:ext cx="34575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9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cap="all" dirty="0"/>
              <a:t>AUTOGRAD: </a:t>
            </a:r>
            <a:r>
              <a:rPr lang="ko-KR" altLang="en-US" cap="all" dirty="0"/>
              <a:t>자동 미분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195869-D18A-442F-A123-3E52EC849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09725"/>
            <a:ext cx="4914900" cy="1924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7F5E08-FA9B-49B9-B889-C0720123A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413" y="3651870"/>
            <a:ext cx="1695450" cy="11715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4DD2ED5-4BF5-4BC1-9676-7B5AAA00F501}"/>
              </a:ext>
            </a:extLst>
          </p:cNvPr>
          <p:cNvSpPr/>
          <p:nvPr/>
        </p:nvSpPr>
        <p:spPr>
          <a:xfrm>
            <a:off x="188690" y="790499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with </a:t>
            </a:r>
            <a:r>
              <a:rPr lang="en-US" altLang="ko-KR" dirty="0" err="1"/>
              <a:t>torch.no_grad</a:t>
            </a:r>
            <a:r>
              <a:rPr lang="en-US" altLang="ko-KR" dirty="0"/>
              <a:t>(): </a:t>
            </a:r>
            <a:r>
              <a:rPr lang="ko-KR" altLang="en-US" dirty="0"/>
              <a:t>로 코드 </a:t>
            </a:r>
            <a:r>
              <a:rPr lang="ko-KR" altLang="en-US" dirty="0" err="1"/>
              <a:t>블럭을</a:t>
            </a:r>
            <a:r>
              <a:rPr lang="ko-KR" altLang="en-US" dirty="0"/>
              <a:t> 감싸서 </a:t>
            </a:r>
            <a:r>
              <a:rPr lang="en-US" altLang="ko-KR" dirty="0" err="1"/>
              <a:t>autograd</a:t>
            </a:r>
            <a:r>
              <a:rPr lang="ko-KR" altLang="en-US" dirty="0"/>
              <a:t>가 </a:t>
            </a:r>
            <a:r>
              <a:rPr lang="en-US" altLang="ko-KR" dirty="0"/>
              <a:t>.</a:t>
            </a:r>
            <a:r>
              <a:rPr lang="en-US" altLang="ko-KR" dirty="0" err="1"/>
              <a:t>requires_grad</a:t>
            </a:r>
            <a:r>
              <a:rPr lang="en-US" altLang="ko-KR" dirty="0"/>
              <a:t>=True </a:t>
            </a:r>
            <a:r>
              <a:rPr lang="ko-KR" altLang="en-US" dirty="0"/>
              <a:t>인 </a:t>
            </a:r>
            <a:r>
              <a:rPr lang="en-US" altLang="ko-KR" dirty="0"/>
              <a:t>Tensor</a:t>
            </a:r>
            <a:r>
              <a:rPr lang="ko-KR" altLang="en-US" dirty="0"/>
              <a:t>들의 연산 기록을 추적하는 것을 멈출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807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cap="all" dirty="0"/>
              <a:t>AUTOGRAD: </a:t>
            </a:r>
            <a:r>
              <a:rPr lang="ko-KR" altLang="en-US" cap="all" dirty="0"/>
              <a:t>자동 미분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FB5034-ABCE-4A6E-AED9-BD5815B3DDB2}"/>
              </a:ext>
            </a:extLst>
          </p:cNvPr>
          <p:cNvSpPr/>
          <p:nvPr/>
        </p:nvSpPr>
        <p:spPr>
          <a:xfrm>
            <a:off x="629816" y="987574"/>
            <a:ext cx="7884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.detach() </a:t>
            </a:r>
            <a:r>
              <a:rPr lang="ko-KR" altLang="en-US" dirty="0"/>
              <a:t>를 호출하여 내용물</a:t>
            </a:r>
            <a:r>
              <a:rPr lang="en-US" altLang="ko-KR" dirty="0"/>
              <a:t>(content)</a:t>
            </a:r>
            <a:r>
              <a:rPr lang="ko-KR" altLang="en-US" dirty="0"/>
              <a:t>은 같지만 </a:t>
            </a:r>
            <a:r>
              <a:rPr lang="en-US" altLang="ko-KR" dirty="0" err="1"/>
              <a:t>require_grad</a:t>
            </a:r>
            <a:r>
              <a:rPr lang="ko-KR" altLang="en-US" dirty="0"/>
              <a:t>가 다른 새로운 </a:t>
            </a:r>
            <a:r>
              <a:rPr lang="en-US" altLang="ko-KR" dirty="0"/>
              <a:t>Tensor</a:t>
            </a:r>
            <a:r>
              <a:rPr lang="ko-KR" altLang="en-US" dirty="0"/>
              <a:t>를 가져옵니다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B75B18-C3A3-40B3-B359-61880635D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707654"/>
            <a:ext cx="3019425" cy="1409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A5996D-B9EB-4899-A011-A19FAB688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507854"/>
            <a:ext cx="18288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61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cap="all" dirty="0"/>
              <a:t>신경망</a:t>
            </a:r>
            <a:r>
              <a:rPr lang="en-US" altLang="ko-KR" cap="all" dirty="0"/>
              <a:t>(NEURAL NETWORKS)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CEBF03-EE14-48B9-A3F9-65CE6DBA1991}"/>
              </a:ext>
            </a:extLst>
          </p:cNvPr>
          <p:cNvSpPr/>
          <p:nvPr/>
        </p:nvSpPr>
        <p:spPr>
          <a:xfrm>
            <a:off x="179512" y="1059582"/>
            <a:ext cx="4506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신경망은 </a:t>
            </a:r>
            <a:r>
              <a:rPr lang="en-US" altLang="ko-KR" dirty="0" err="1"/>
              <a:t>torch.nn</a:t>
            </a:r>
            <a:r>
              <a:rPr lang="en-US" altLang="ko-KR" dirty="0"/>
              <a:t> </a:t>
            </a:r>
            <a:r>
              <a:rPr lang="ko-KR" altLang="en-US" dirty="0"/>
              <a:t>패키지를 사용하여 생성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A75195-1B2D-4C63-B3AD-E01881E01653}"/>
              </a:ext>
            </a:extLst>
          </p:cNvPr>
          <p:cNvSpPr/>
          <p:nvPr/>
        </p:nvSpPr>
        <p:spPr>
          <a:xfrm>
            <a:off x="199020" y="1820373"/>
            <a:ext cx="8693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/>
              <a:t>은 모델을 정의하고 미분하는데 </a:t>
            </a:r>
            <a:r>
              <a:rPr lang="en-US" altLang="ko-KR" dirty="0" err="1"/>
              <a:t>autograd</a:t>
            </a:r>
            <a:r>
              <a:rPr lang="en-US" altLang="ko-KR" dirty="0"/>
              <a:t> 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r>
              <a:rPr lang="en-US" altLang="ko-KR" dirty="0" err="1"/>
              <a:t>nn.Module</a:t>
            </a:r>
            <a:r>
              <a:rPr lang="en-US" altLang="ko-KR" dirty="0"/>
              <a:t> </a:t>
            </a:r>
            <a:r>
              <a:rPr lang="ko-KR" altLang="en-US" dirty="0"/>
              <a:t>은 계층</a:t>
            </a:r>
            <a:r>
              <a:rPr lang="en-US" altLang="ko-KR" dirty="0"/>
              <a:t>(layer)</a:t>
            </a:r>
            <a:r>
              <a:rPr lang="ko-KR" altLang="en-US" dirty="0"/>
              <a:t>과 </a:t>
            </a:r>
            <a:r>
              <a:rPr lang="en-US" altLang="ko-KR" dirty="0"/>
              <a:t>output </a:t>
            </a:r>
            <a:r>
              <a:rPr lang="ko-KR" altLang="en-US" dirty="0"/>
              <a:t>을 반환하는 </a:t>
            </a:r>
            <a:r>
              <a:rPr lang="en-US" altLang="ko-KR" dirty="0"/>
              <a:t>forward(input) </a:t>
            </a:r>
            <a:r>
              <a:rPr lang="ko-KR" altLang="en-US" dirty="0"/>
              <a:t>메서드를 포함하고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493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cap="all" dirty="0"/>
              <a:t>신경망</a:t>
            </a:r>
            <a:r>
              <a:rPr lang="en-US" altLang="ko-KR" cap="all" dirty="0"/>
              <a:t>(NEURAL NETWORKS)</a:t>
            </a:r>
          </a:p>
        </p:txBody>
      </p:sp>
      <p:pic>
        <p:nvPicPr>
          <p:cNvPr id="19458" name="Picture 2" descr="convnet">
            <a:extLst>
              <a:ext uri="{FF2B5EF4-FFF2-40B4-BE49-F238E27FC236}">
                <a16:creationId xmlns:a16="http://schemas.microsoft.com/office/drawing/2014/main" id="{8CEBC445-0AFD-47F7-A55F-C5A68780A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76387"/>
            <a:ext cx="72294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604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cap="all" dirty="0"/>
              <a:t>신경망</a:t>
            </a:r>
            <a:r>
              <a:rPr lang="en-US" altLang="ko-KR" cap="all" dirty="0"/>
              <a:t>(NEURAL NETWORKS)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43401E-37F8-4D44-A7F0-FD58CB573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491630"/>
            <a:ext cx="46958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32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cap="all" dirty="0"/>
              <a:t>신경망</a:t>
            </a:r>
            <a:r>
              <a:rPr lang="en-US" altLang="ko-KR" cap="all" dirty="0"/>
              <a:t>(NEURAL NETWORKS)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3D2193-F5A8-4134-8B51-2AC0FD584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719673"/>
            <a:ext cx="4471912" cy="442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50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cap="all" dirty="0"/>
              <a:t>신경망</a:t>
            </a:r>
            <a:r>
              <a:rPr lang="en-US" altLang="ko-KR" cap="all" dirty="0"/>
              <a:t>(NEURAL NETWORKS)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7F3539-97C5-4298-A23D-A554F4261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743075"/>
            <a:ext cx="68294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68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cap="all" dirty="0"/>
              <a:t>신경망</a:t>
            </a:r>
            <a:r>
              <a:rPr lang="en-US" altLang="ko-KR" cap="all" dirty="0"/>
              <a:t>(NEURAL NETWORKS)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FB8E97-19E3-49CE-BA76-16323E1A036D}"/>
              </a:ext>
            </a:extLst>
          </p:cNvPr>
          <p:cNvSpPr/>
          <p:nvPr/>
        </p:nvSpPr>
        <p:spPr>
          <a:xfrm>
            <a:off x="179512" y="915566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forward </a:t>
            </a:r>
            <a:r>
              <a:rPr lang="ko-KR" altLang="en-US" dirty="0"/>
              <a:t>함수만 정의하고 나면</a:t>
            </a:r>
            <a:r>
              <a:rPr lang="en-US" altLang="ko-KR" dirty="0"/>
              <a:t>, (</a:t>
            </a:r>
            <a:r>
              <a:rPr lang="ko-KR" altLang="en-US" dirty="0"/>
              <a:t>변화도를 계산하는</a:t>
            </a:r>
            <a:r>
              <a:rPr lang="en-US" altLang="ko-KR" dirty="0"/>
              <a:t>) backward </a:t>
            </a:r>
            <a:r>
              <a:rPr lang="ko-KR" altLang="en-US" dirty="0"/>
              <a:t>함수는 </a:t>
            </a:r>
            <a:r>
              <a:rPr lang="en-US" altLang="ko-KR" dirty="0" err="1"/>
              <a:t>autograd</a:t>
            </a:r>
            <a:r>
              <a:rPr lang="en-US" altLang="ko-KR" dirty="0"/>
              <a:t> </a:t>
            </a:r>
            <a:r>
              <a:rPr lang="ko-KR" altLang="en-US" dirty="0"/>
              <a:t>를 사용하여 자동으로 정의됩니다</a:t>
            </a:r>
            <a:r>
              <a:rPr lang="en-US" altLang="ko-KR" dirty="0"/>
              <a:t>. forward </a:t>
            </a:r>
            <a:r>
              <a:rPr lang="ko-KR" altLang="en-US" dirty="0"/>
              <a:t>함수에서는 어떠한 </a:t>
            </a:r>
            <a:r>
              <a:rPr lang="en-US" altLang="ko-KR" dirty="0"/>
              <a:t>Tensor </a:t>
            </a:r>
            <a:r>
              <a:rPr lang="ko-KR" altLang="en-US" dirty="0"/>
              <a:t>연산을 사용해도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33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Tensors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7F47AB-0263-4D7C-B5CE-8DB5B22E9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325615"/>
            <a:ext cx="39338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454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cap="all" dirty="0"/>
              <a:t>신경망</a:t>
            </a:r>
            <a:r>
              <a:rPr lang="en-US" altLang="ko-KR" cap="all" dirty="0"/>
              <a:t>(NEURAL NETWORKS)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FB8E97-19E3-49CE-BA76-16323E1A036D}"/>
              </a:ext>
            </a:extLst>
          </p:cNvPr>
          <p:cNvSpPr/>
          <p:nvPr/>
        </p:nvSpPr>
        <p:spPr>
          <a:xfrm>
            <a:off x="179512" y="915566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forward </a:t>
            </a:r>
            <a:r>
              <a:rPr lang="ko-KR" altLang="en-US" dirty="0"/>
              <a:t>함수만 정의하고 나면</a:t>
            </a:r>
            <a:r>
              <a:rPr lang="en-US" altLang="ko-KR" dirty="0"/>
              <a:t>, (</a:t>
            </a:r>
            <a:r>
              <a:rPr lang="ko-KR" altLang="en-US" dirty="0"/>
              <a:t>변화도를 계산하는</a:t>
            </a:r>
            <a:r>
              <a:rPr lang="en-US" altLang="ko-KR" dirty="0"/>
              <a:t>) backward </a:t>
            </a:r>
            <a:r>
              <a:rPr lang="ko-KR" altLang="en-US" dirty="0"/>
              <a:t>함수는 </a:t>
            </a:r>
            <a:r>
              <a:rPr lang="en-US" altLang="ko-KR" dirty="0" err="1"/>
              <a:t>autograd</a:t>
            </a:r>
            <a:r>
              <a:rPr lang="en-US" altLang="ko-KR" dirty="0"/>
              <a:t> </a:t>
            </a:r>
            <a:r>
              <a:rPr lang="ko-KR" altLang="en-US" dirty="0"/>
              <a:t>를 사용하여 자동으로 정의됩니다</a:t>
            </a:r>
            <a:r>
              <a:rPr lang="en-US" altLang="ko-KR" dirty="0"/>
              <a:t>. forward </a:t>
            </a:r>
            <a:r>
              <a:rPr lang="ko-KR" altLang="en-US" dirty="0"/>
              <a:t>함수에서는 어떠한 </a:t>
            </a:r>
            <a:r>
              <a:rPr lang="en-US" altLang="ko-KR" dirty="0"/>
              <a:t>Tensor </a:t>
            </a:r>
            <a:r>
              <a:rPr lang="ko-KR" altLang="en-US" dirty="0"/>
              <a:t>연산을 사용해도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AC3414-4434-4ECC-B701-ECE08E683038}"/>
              </a:ext>
            </a:extLst>
          </p:cNvPr>
          <p:cNvSpPr/>
          <p:nvPr/>
        </p:nvSpPr>
        <p:spPr>
          <a:xfrm>
            <a:off x="146188" y="1936903"/>
            <a:ext cx="84295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모델의 학습 가능한 매개변수들은 </a:t>
            </a:r>
            <a:r>
              <a:rPr lang="en-US" altLang="ko-KR" dirty="0" err="1"/>
              <a:t>net.parameters</a:t>
            </a:r>
            <a:r>
              <a:rPr lang="en-US" altLang="ko-KR" dirty="0"/>
              <a:t>() </a:t>
            </a:r>
            <a:r>
              <a:rPr lang="ko-KR" altLang="en-US" dirty="0"/>
              <a:t>에 의해 반환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C36912-376B-4CD7-8706-1A9590000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33583"/>
            <a:ext cx="5334000" cy="1228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C19AA9-5A51-4704-B327-EDDF8E4CF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520" y="3789656"/>
            <a:ext cx="47148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67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cap="all" dirty="0"/>
              <a:t>신경망</a:t>
            </a:r>
            <a:r>
              <a:rPr lang="en-US" altLang="ko-KR" cap="all" dirty="0"/>
              <a:t>(NEURAL NETWORKS)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CEB6D0-596E-42E5-83C0-10149EAC8B40}"/>
              </a:ext>
            </a:extLst>
          </p:cNvPr>
          <p:cNvSpPr/>
          <p:nvPr/>
        </p:nvSpPr>
        <p:spPr>
          <a:xfrm>
            <a:off x="179512" y="1059582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62626"/>
                </a:solidFill>
                <a:latin typeface="FreightSans"/>
              </a:rPr>
              <a:t> 이 신경망</a:t>
            </a:r>
            <a:r>
              <a:rPr lang="en-US" altLang="ko-KR" dirty="0">
                <a:solidFill>
                  <a:srgbClr val="262626"/>
                </a:solidFill>
                <a:latin typeface="FreightSans"/>
              </a:rPr>
              <a:t>(</a:t>
            </a:r>
            <a:r>
              <a:rPr lang="en-US" altLang="ko-KR" dirty="0" err="1">
                <a:solidFill>
                  <a:srgbClr val="262626"/>
                </a:solidFill>
                <a:latin typeface="FreightSans"/>
              </a:rPr>
              <a:t>LeNet</a:t>
            </a:r>
            <a:r>
              <a:rPr lang="en-US" altLang="ko-KR" dirty="0">
                <a:solidFill>
                  <a:srgbClr val="262626"/>
                </a:solidFill>
                <a:latin typeface="FreightSans"/>
              </a:rPr>
              <a:t>)</a:t>
            </a:r>
            <a:r>
              <a:rPr lang="ko-KR" altLang="en-US" dirty="0">
                <a:solidFill>
                  <a:srgbClr val="262626"/>
                </a:solidFill>
                <a:latin typeface="FreightSans"/>
              </a:rPr>
              <a:t>의 예상되는 입력 크기는 </a:t>
            </a:r>
            <a:r>
              <a:rPr lang="en-US" altLang="ko-KR" dirty="0">
                <a:solidFill>
                  <a:srgbClr val="262626"/>
                </a:solidFill>
                <a:latin typeface="FreightSans"/>
              </a:rPr>
              <a:t>32x32</a:t>
            </a:r>
            <a:r>
              <a:rPr lang="ko-KR" altLang="en-US" dirty="0">
                <a:solidFill>
                  <a:srgbClr val="262626"/>
                </a:solidFill>
                <a:latin typeface="FreightSans"/>
              </a:rPr>
              <a:t>입니다</a:t>
            </a:r>
            <a:r>
              <a:rPr lang="en-US" altLang="ko-KR" dirty="0">
                <a:solidFill>
                  <a:srgbClr val="262626"/>
                </a:solidFill>
                <a:latin typeface="FreightSans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B33DF7-CD3C-496A-9AAF-A44A34515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788954"/>
            <a:ext cx="4371975" cy="981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4931C8-130D-4B46-88A7-EDB8DA057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2" y="3291830"/>
            <a:ext cx="70008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81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cap="all" dirty="0"/>
              <a:t>신경망</a:t>
            </a:r>
            <a:r>
              <a:rPr lang="en-US" altLang="ko-KR" cap="all" dirty="0"/>
              <a:t>(NEURAL NETWORKS)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DB4296-9687-4BB6-88F8-942FF74E5755}"/>
              </a:ext>
            </a:extLst>
          </p:cNvPr>
          <p:cNvSpPr/>
          <p:nvPr/>
        </p:nvSpPr>
        <p:spPr>
          <a:xfrm>
            <a:off x="323528" y="915566"/>
            <a:ext cx="83653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62626"/>
                </a:solidFill>
                <a:latin typeface="FreightSans"/>
              </a:rPr>
              <a:t>모든 매개변수의 변화도 버퍼</a:t>
            </a:r>
            <a:r>
              <a:rPr lang="en-US" altLang="ko-KR" dirty="0">
                <a:solidFill>
                  <a:srgbClr val="262626"/>
                </a:solidFill>
                <a:latin typeface="FreightSans"/>
              </a:rPr>
              <a:t>(gradient buffer)</a:t>
            </a:r>
            <a:r>
              <a:rPr lang="ko-KR" altLang="en-US" dirty="0">
                <a:solidFill>
                  <a:srgbClr val="262626"/>
                </a:solidFill>
                <a:latin typeface="FreightSans"/>
              </a:rPr>
              <a:t>를 </a:t>
            </a:r>
            <a:r>
              <a:rPr lang="en-US" altLang="ko-KR" dirty="0">
                <a:solidFill>
                  <a:srgbClr val="262626"/>
                </a:solidFill>
                <a:latin typeface="FreightSans"/>
              </a:rPr>
              <a:t>0</a:t>
            </a:r>
            <a:r>
              <a:rPr lang="ko-KR" altLang="en-US" dirty="0">
                <a:solidFill>
                  <a:srgbClr val="262626"/>
                </a:solidFill>
                <a:latin typeface="FreightSans"/>
              </a:rPr>
              <a:t>으로 설정하고</a:t>
            </a:r>
            <a:r>
              <a:rPr lang="en-US" altLang="ko-KR" dirty="0">
                <a:solidFill>
                  <a:srgbClr val="262626"/>
                </a:solidFill>
                <a:latin typeface="FreightSans"/>
              </a:rPr>
              <a:t>, </a:t>
            </a:r>
            <a:r>
              <a:rPr lang="ko-KR" altLang="en-US" dirty="0">
                <a:solidFill>
                  <a:srgbClr val="262626"/>
                </a:solidFill>
                <a:latin typeface="FreightSans"/>
              </a:rPr>
              <a:t>무작위 값으로 역전파를 합니다</a:t>
            </a:r>
            <a:r>
              <a:rPr lang="en-US" altLang="ko-KR" dirty="0">
                <a:solidFill>
                  <a:srgbClr val="262626"/>
                </a:solidFill>
                <a:latin typeface="FreightSans"/>
              </a:rPr>
              <a:t>: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A904A4-9ABC-4809-914F-766E0302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679" y="1769995"/>
            <a:ext cx="41910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36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cap="all" dirty="0"/>
              <a:t>신경망</a:t>
            </a:r>
            <a:r>
              <a:rPr lang="en-US" altLang="ko-KR" cap="all" dirty="0"/>
              <a:t>(NEURAL NETWORKS)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9EEB5B-BE38-489A-A2D1-A98B3379B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985837"/>
            <a:ext cx="79533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92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E56A8-9212-448A-A0B7-BA74F8655B5E}"/>
              </a:ext>
            </a:extLst>
          </p:cNvPr>
          <p:cNvSpPr/>
          <p:nvPr/>
        </p:nvSpPr>
        <p:spPr>
          <a:xfrm>
            <a:off x="3532292" y="2310140"/>
            <a:ext cx="2079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감사합니다</a:t>
            </a:r>
            <a:r>
              <a:rPr lang="en-US" altLang="ko-K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Tensors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E0907-FB09-4E8B-AF97-12FD7172BED4}"/>
              </a:ext>
            </a:extLst>
          </p:cNvPr>
          <p:cNvSpPr/>
          <p:nvPr/>
        </p:nvSpPr>
        <p:spPr>
          <a:xfrm>
            <a:off x="611560" y="915566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62626"/>
                </a:solidFill>
                <a:latin typeface="FreightSans"/>
              </a:rPr>
              <a:t>초기화되지 않은 행렬이 선언되었지만</a:t>
            </a:r>
            <a:r>
              <a:rPr lang="en-US" altLang="ko-KR" dirty="0">
                <a:solidFill>
                  <a:srgbClr val="262626"/>
                </a:solidFill>
                <a:latin typeface="FreightSans"/>
              </a:rPr>
              <a:t>, </a:t>
            </a:r>
            <a:r>
              <a:rPr lang="ko-KR" altLang="en-US" dirty="0">
                <a:solidFill>
                  <a:srgbClr val="262626"/>
                </a:solidFill>
                <a:latin typeface="FreightSans"/>
              </a:rPr>
              <a:t>사용하기 전에는 명확히 알려진 값을 포함하고 있지는 않습니다</a:t>
            </a:r>
            <a:r>
              <a:rPr lang="en-US" altLang="ko-KR" dirty="0">
                <a:solidFill>
                  <a:srgbClr val="262626"/>
                </a:solidFill>
                <a:latin typeface="FreightSans"/>
              </a:rPr>
              <a:t>. </a:t>
            </a:r>
          </a:p>
          <a:p>
            <a:endParaRPr lang="en-US" altLang="ko-KR" dirty="0">
              <a:solidFill>
                <a:srgbClr val="262626"/>
              </a:solidFill>
              <a:latin typeface="FreightSans"/>
            </a:endParaRPr>
          </a:p>
          <a:p>
            <a:r>
              <a:rPr lang="ko-KR" altLang="en-US" dirty="0">
                <a:solidFill>
                  <a:srgbClr val="262626"/>
                </a:solidFill>
                <a:latin typeface="FreightSans"/>
              </a:rPr>
              <a:t>초기화되지 않은 행렬이 생성되면 그 시점에 할당된 메모리에 존재하던 값들이 초기값으로 나타납니다</a:t>
            </a:r>
            <a:r>
              <a:rPr lang="en-US" altLang="ko-KR" dirty="0">
                <a:solidFill>
                  <a:srgbClr val="262626"/>
                </a:solidFill>
                <a:latin typeface="FreightSans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0FA2CF-72C7-4E2B-A121-E00BE7253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2732053"/>
            <a:ext cx="62007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3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Tensors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D57B88-3C3F-4CE6-BBAA-B7C12FB69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419622"/>
            <a:ext cx="4065555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Tensors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E40D9B-2563-453D-BC2E-2C2A4D20B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1563638"/>
            <a:ext cx="43434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18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Tensors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37C2BD-689B-44A9-8918-C481996F7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563638"/>
            <a:ext cx="4547874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34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Tensors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56C180-910C-4CE1-8FCF-9117CAD25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733550"/>
            <a:ext cx="32670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2356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629</Words>
  <Application>Microsoft Office PowerPoint</Application>
  <PresentationFormat>화면 슬라이드 쇼(16:9)</PresentationFormat>
  <Paragraphs>83</Paragraphs>
  <Slides>44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44</vt:i4>
      </vt:variant>
    </vt:vector>
  </HeadingPairs>
  <TitlesOfParts>
    <vt:vector size="52" baseType="lpstr">
      <vt:lpstr>-apple-system</vt:lpstr>
      <vt:lpstr>FreightSans</vt:lpstr>
      <vt:lpstr>Lato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moonnyeon@kumoh.ac.kr</cp:lastModifiedBy>
  <cp:revision>103</cp:revision>
  <dcterms:created xsi:type="dcterms:W3CDTF">2016-12-05T23:26:54Z</dcterms:created>
  <dcterms:modified xsi:type="dcterms:W3CDTF">2020-09-04T05:48:28Z</dcterms:modified>
</cp:coreProperties>
</file>