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2"/>
  </p:notesMasterIdLst>
  <p:sldIdLst>
    <p:sldId id="256" r:id="rId4"/>
    <p:sldId id="304" r:id="rId5"/>
    <p:sldId id="325" r:id="rId6"/>
    <p:sldId id="302" r:id="rId7"/>
    <p:sldId id="326" r:id="rId8"/>
    <p:sldId id="305" r:id="rId9"/>
    <p:sldId id="327" r:id="rId10"/>
    <p:sldId id="303" r:id="rId11"/>
    <p:sldId id="306" r:id="rId12"/>
    <p:sldId id="328" r:id="rId13"/>
    <p:sldId id="307" r:id="rId14"/>
    <p:sldId id="329" r:id="rId15"/>
    <p:sldId id="308" r:id="rId16"/>
    <p:sldId id="309" r:id="rId17"/>
    <p:sldId id="310" r:id="rId18"/>
    <p:sldId id="330" r:id="rId19"/>
    <p:sldId id="312" r:id="rId20"/>
    <p:sldId id="331" r:id="rId21"/>
    <p:sldId id="311" r:id="rId22"/>
    <p:sldId id="313" r:id="rId23"/>
    <p:sldId id="314" r:id="rId24"/>
    <p:sldId id="315" r:id="rId25"/>
    <p:sldId id="316" r:id="rId26"/>
    <p:sldId id="317" r:id="rId27"/>
    <p:sldId id="332" r:id="rId28"/>
    <p:sldId id="321" r:id="rId29"/>
    <p:sldId id="335" r:id="rId30"/>
    <p:sldId id="334" r:id="rId31"/>
    <p:sldId id="333" r:id="rId32"/>
    <p:sldId id="337" r:id="rId33"/>
    <p:sldId id="336" r:id="rId34"/>
    <p:sldId id="318" r:id="rId35"/>
    <p:sldId id="319" r:id="rId36"/>
    <p:sldId id="322" r:id="rId37"/>
    <p:sldId id="323" r:id="rId38"/>
    <p:sldId id="320" r:id="rId39"/>
    <p:sldId id="324" r:id="rId40"/>
    <p:sldId id="264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5" autoAdjust="0"/>
  </p:normalViewPr>
  <p:slideViewPr>
    <p:cSldViewPr>
      <p:cViewPr>
        <p:scale>
          <a:sx n="100" d="100"/>
          <a:sy n="100" d="100"/>
        </p:scale>
        <p:origin x="-522" y="7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skyvision.com/425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err="1"/>
              <a:t>Pytorch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20150142 </a:t>
            </a:r>
            <a:r>
              <a:rPr lang="ko-KR" altLang="en-US" b="1" dirty="0" err="1"/>
              <a:t>김문년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r>
              <a:rPr lang="en-US" altLang="ko-KR" b="1" dirty="0"/>
              <a:t>(MNIST)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40DDBC-4295-4AA2-8360-19F7C112D816}"/>
              </a:ext>
            </a:extLst>
          </p:cNvPr>
          <p:cNvSpPr/>
          <p:nvPr/>
        </p:nvSpPr>
        <p:spPr>
          <a:xfrm>
            <a:off x="539552" y="1409242"/>
            <a:ext cx="7848872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Num_worker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배치사이즈만큼 데이터를 묶을 때 사용할 프로세스의 수 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EBE4D4-2D0F-4FF0-8EEF-45B24E07E5DD}"/>
              </a:ext>
            </a:extLst>
          </p:cNvPr>
          <p:cNvSpPr/>
          <p:nvPr/>
        </p:nvSpPr>
        <p:spPr>
          <a:xfrm>
            <a:off x="539552" y="2595612"/>
            <a:ext cx="5760640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Drop_last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묶고 남은 데이터는 버릴지 여부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8B9E08-6054-4558-A577-9878B237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771550"/>
            <a:ext cx="5472608" cy="4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8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r>
              <a:rPr lang="en-US" altLang="ko-KR" b="1" dirty="0"/>
              <a:t>(MNIST)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40DDBC-4295-4AA2-8360-19F7C112D816}"/>
              </a:ext>
            </a:extLst>
          </p:cNvPr>
          <p:cNvSpPr/>
          <p:nvPr/>
        </p:nvSpPr>
        <p:spPr>
          <a:xfrm>
            <a:off x="179512" y="1347614"/>
            <a:ext cx="8784976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nn.Conv2d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in_channels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out_channels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kernel_size,stride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=1,padding =0)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4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B7612-EC48-4AB6-809F-3ACB09BD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76350"/>
            <a:ext cx="7324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6438C-06ED-415A-AF08-B36A2BDF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66775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E9B90-617A-440B-AA96-592EE1DC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843558"/>
            <a:ext cx="5832648" cy="37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1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r>
              <a:rPr lang="en-US" altLang="ko-KR" b="1" dirty="0"/>
              <a:t>(MNIST)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40DDBC-4295-4AA2-8360-19F7C112D816}"/>
              </a:ext>
            </a:extLst>
          </p:cNvPr>
          <p:cNvSpPr/>
          <p:nvPr/>
        </p:nvSpPr>
        <p:spPr>
          <a:xfrm>
            <a:off x="179512" y="1347614"/>
            <a:ext cx="8784976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Torch.max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-&gt;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최댓값과 그 인덱스를 구하는 함수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1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유명한 모델들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0544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VGG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01247-43A1-471C-9EDB-A3F2A878CC28}"/>
              </a:ext>
            </a:extLst>
          </p:cNvPr>
          <p:cNvSpPr/>
          <p:nvPr/>
        </p:nvSpPr>
        <p:spPr>
          <a:xfrm>
            <a:off x="899592" y="1275606"/>
            <a:ext cx="7200800" cy="22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신경망의 깊이가 모델의 성능에 미치는 영향을 조사하기 위해 해당 연구를 시작했다고 언급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해당 논문에서는 깊이의 영향만을 파악하기 위해 상당히 단순한 연산만을 가지고 모델을 구성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VGG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F2E2F-CED1-4A33-9C60-ACFF0191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843558"/>
            <a:ext cx="3980595" cy="40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8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합성 곱 신경망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67550-375F-4E0B-BDD5-36D2D58C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157287"/>
            <a:ext cx="4648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3EAA9-9C4F-464C-99A4-F82A4CD2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094"/>
            <a:ext cx="9144000" cy="19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246DC-30F8-4E59-9A03-1E19B6ED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787258"/>
            <a:ext cx="4770951" cy="42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0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5E3AD8-3167-4777-8963-9EBA3DA4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64" y="699542"/>
            <a:ext cx="4218871" cy="43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05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F2795-548C-487E-95DF-D4CB3477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91946"/>
            <a:ext cx="5833616" cy="44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6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23F52D-C895-4BFF-B8E1-E145BE10E320}"/>
              </a:ext>
            </a:extLst>
          </p:cNvPr>
          <p:cNvSpPr/>
          <p:nvPr/>
        </p:nvSpPr>
        <p:spPr>
          <a:xfrm>
            <a:off x="755576" y="1419622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GoogLeNet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은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2014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년 </a:t>
            </a:r>
            <a:r>
              <a:rPr lang="ko-KR" altLang="en-US" dirty="0">
                <a:solidFill>
                  <a:srgbClr val="333333"/>
                </a:solidFill>
                <a:latin typeface="Roboto"/>
                <a:hlinkClick r:id="rId2"/>
              </a:rPr>
              <a:t>이미지넷 이미지 인식 대회</a:t>
            </a:r>
            <a:r>
              <a:rPr lang="en-US" altLang="ko-KR" dirty="0">
                <a:solidFill>
                  <a:srgbClr val="333333"/>
                </a:solidFill>
                <a:latin typeface="Roboto"/>
                <a:hlinkClick r:id="rId2"/>
              </a:rPr>
              <a:t>(ILSVRC)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에서 </a:t>
            </a:r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VGGNet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(VGG19)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을 이기고 우승을 차지한 알고리즘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. </a:t>
            </a:r>
          </a:p>
          <a:p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GoogLeNet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은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19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층의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VGG19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보다 좀 더 깊은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22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층으로 구성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GoogLeNet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이란 이름에서 알 수 있듯이 구글이 이 알고리즘 개발에 참여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32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6E774C-32E1-47BE-9BB3-C8A7F7C7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225"/>
            <a:ext cx="9144000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7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D614414-C84D-4767-A58B-77FA9953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1925"/>
            <a:ext cx="9144000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8F456E-C11D-4DC9-8F74-AA02DCAB7EE0}"/>
              </a:ext>
            </a:extLst>
          </p:cNvPr>
          <p:cNvSpPr/>
          <p:nvPr/>
        </p:nvSpPr>
        <p:spPr>
          <a:xfrm>
            <a:off x="2786896" y="407462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Roboto"/>
              </a:rPr>
              <a:t> 좀 더 다양한 종류의 특성이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5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CEB6614-E0EA-4AF7-B7D3-9D3826F3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2" y="915566"/>
            <a:ext cx="3459336" cy="39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089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A66509-DBF2-44DA-9725-A817229D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5629"/>
            <a:ext cx="6948264" cy="17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합성 곱 신경망의 발달배경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F6BFEF-ABDB-4CF0-9344-08AFC4825900}"/>
              </a:ext>
            </a:extLst>
          </p:cNvPr>
          <p:cNvSpPr/>
          <p:nvPr/>
        </p:nvSpPr>
        <p:spPr>
          <a:xfrm>
            <a:off x="359532" y="1233964"/>
            <a:ext cx="8424936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이론상으로 인공 신경망은 실수 공간에서 연속하는 모든 함수를 근사할 수 있다고 합니다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하지만 무한히 많은 뉴런을 사용하는 네트워크는 만들 수도 없고 만들더라도 학습과정에서 여러 가지 문제가 있을 것입니다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53BD0-AE48-4C13-BCE1-2E1B6700155C}"/>
              </a:ext>
            </a:extLst>
          </p:cNvPr>
          <p:cNvSpPr/>
          <p:nvPr/>
        </p:nvSpPr>
        <p:spPr>
          <a:xfrm>
            <a:off x="359532" y="3133940"/>
            <a:ext cx="8291276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인공 신경망 모델을 사용하여 이미지 데이터에 적용해보면 사실 성능이 좋지 않습니다 왜 그럴까요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?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C07AEC0-6EDA-4C3E-801F-A7BCCADB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35" y="987574"/>
            <a:ext cx="5022130" cy="3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33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GoogLenet</a:t>
            </a:r>
            <a:endParaRPr lang="en-US" altLang="ko-KR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502CB05-E67A-4CA6-9EAD-1590C2D9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4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456E9-A6C4-4E7B-92EF-1C0AFF96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190625"/>
            <a:ext cx="4819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43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38C4E1-1143-4EF1-A130-D8613022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295400"/>
            <a:ext cx="7724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D93B56-E48F-4B71-B30E-5BF791CE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765755"/>
            <a:ext cx="4059901" cy="43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08EA4-42BC-4972-A50A-6F9FE423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47737"/>
            <a:ext cx="88582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288032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1C00D5-4CDD-4B17-9EED-6AD93117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0" y="555526"/>
            <a:ext cx="3866979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42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5BB01-9E2B-4B05-BDED-46C4003F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25" y="724433"/>
            <a:ext cx="5921350" cy="42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7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합성 곱 신경망의 발달배경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9A945B-5CE0-4CE3-97F7-C3A378CA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84" y="1369398"/>
            <a:ext cx="4860032" cy="24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2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합성 곱 신경망의 발달배경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C9BE3-EDBA-431E-9B88-9FEC3BD34587}"/>
              </a:ext>
            </a:extLst>
          </p:cNvPr>
          <p:cNvSpPr/>
          <p:nvPr/>
        </p:nvSpPr>
        <p:spPr>
          <a:xfrm>
            <a:off x="323528" y="1651883"/>
            <a:ext cx="8496944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1980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년대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네오코그니트론을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거쳐 얀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르쿤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교수에 의해 합성 곱 신경망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(CNN)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 탄생했습니다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7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합성 곱 연산과정</a:t>
            </a:r>
            <a:endParaRPr lang="en-US" altLang="ko-K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E42591-186F-4536-B96E-66E5757D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6"/>
            <a:ext cx="5807472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367585-4573-4A8C-8A99-95EF09EB94DE}"/>
              </a:ext>
            </a:extLst>
          </p:cNvPr>
          <p:cNvSpPr/>
          <p:nvPr/>
        </p:nvSpPr>
        <p:spPr>
          <a:xfrm>
            <a:off x="310940" y="3474185"/>
            <a:ext cx="8280920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합성 곱 신경망에는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국소적인 영역을 보고 단순한 패턴에 자극을 받는 단순 세포와 넓은 영역을 보고 복잡한 패턴에 자극을 받는 복잡세포가 레이어를 이루고 있다는 관찰이 녹아 들어 있습니다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합성 곱 연산과정</a:t>
            </a:r>
            <a:endParaRPr lang="en-US" altLang="ko-K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E42591-186F-4536-B96E-66E5757D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6"/>
            <a:ext cx="5807472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C733B2-8524-4AE7-A9DF-7DAC8447A5BE}"/>
              </a:ext>
            </a:extLst>
          </p:cNvPr>
          <p:cNvSpPr/>
          <p:nvPr/>
        </p:nvSpPr>
        <p:spPr>
          <a:xfrm>
            <a:off x="611560" y="3284934"/>
            <a:ext cx="7920880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하나의 이미지에 대하여 여러 개의 필터를 적용할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필터 하나당 입력 이미지 전체에 대한 필터의 일치 정도를 활성화지도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(ACTIVATION MAP)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또는 특성 지도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(FEATURE MAP)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이라고 부릅니다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9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r>
              <a:rPr lang="en-US" altLang="ko-KR" b="1" dirty="0"/>
              <a:t>(MNIST)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98FA2-2EB0-48C5-B865-B16B5D76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185862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를 활용한 코드 구현</a:t>
            </a:r>
            <a:r>
              <a:rPr lang="en-US" altLang="ko-KR" b="1" dirty="0"/>
              <a:t>(MNIST)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CDD72C-D89B-418C-803A-1ABFD1DE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195"/>
            <a:ext cx="9144000" cy="16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64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361</Words>
  <Application>Microsoft Office PowerPoint</Application>
  <PresentationFormat>화면 슬라이드 쇼(16:9)</PresentationFormat>
  <Paragraphs>58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Roboto</vt:lpstr>
      <vt:lpstr>맑은 고딕</vt:lpstr>
      <vt:lpstr>함초롬바탕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118</cp:revision>
  <dcterms:created xsi:type="dcterms:W3CDTF">2016-12-05T23:26:54Z</dcterms:created>
  <dcterms:modified xsi:type="dcterms:W3CDTF">2020-11-13T05:41:58Z</dcterms:modified>
</cp:coreProperties>
</file>