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53" r:id="rId3"/>
  </p:sldMasterIdLst>
  <p:notesMasterIdLst>
    <p:notesMasterId r:id="rId23"/>
  </p:notesMasterIdLst>
  <p:sldIdLst>
    <p:sldId id="256" r:id="rId4"/>
    <p:sldId id="385" r:id="rId5"/>
    <p:sldId id="374" r:id="rId6"/>
    <p:sldId id="373" r:id="rId7"/>
    <p:sldId id="304" r:id="rId8"/>
    <p:sldId id="396" r:id="rId9"/>
    <p:sldId id="386" r:id="rId10"/>
    <p:sldId id="388" r:id="rId11"/>
    <p:sldId id="387" r:id="rId12"/>
    <p:sldId id="389" r:id="rId13"/>
    <p:sldId id="390" r:id="rId14"/>
    <p:sldId id="391" r:id="rId15"/>
    <p:sldId id="392" r:id="rId16"/>
    <p:sldId id="393" r:id="rId17"/>
    <p:sldId id="398" r:id="rId18"/>
    <p:sldId id="394" r:id="rId19"/>
    <p:sldId id="397" r:id="rId20"/>
    <p:sldId id="395" r:id="rId21"/>
    <p:sldId id="264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5" autoAdjust="0"/>
  </p:normalViewPr>
  <p:slideViewPr>
    <p:cSldViewPr>
      <p:cViewPr varScale="1">
        <p:scale>
          <a:sx n="142" d="100"/>
          <a:sy n="142" d="100"/>
        </p:scale>
        <p:origin x="714" y="9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Discriminator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최적으로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수렴시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일반적인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크기에서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절반은 가짜라는 사전지식을 무시하게 됨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120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Discriminator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최적으로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수렴시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일반적인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크기에서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절반은 가짜라는 사전지식을 무시하게 됨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679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Discriminator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최적으로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수렴시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일반적인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크기에서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절반은 가짜라는 사전지식을 무시하게 됨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447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Discriminator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최적으로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수렴시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일반적인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크기에서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절반은 가짜라는 사전지식을 무시하게 됨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2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기반으로 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(LSGAN , WGAN-GP)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실제로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Divergence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안정성에 대한 설명을 할 수가 없고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논문은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non-IPM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기반으로 한다고 함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42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Discriminator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최적으로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수렴시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일반적인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크기에서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절반은 가짜라는 사전지식을 무시하게 됨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03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Discriminator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최적으로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수렴시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일반적인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크기에서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절반은 가짜라는 사전지식을 무시하게 됨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2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Discriminator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최적으로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수렴시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일반적인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크기에서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절반은 가짜라는 사전지식을 무시하게 됨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219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Discriminator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최적으로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수렴시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일반적인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크기에서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절반은 가짜라는 사전지식을 무시하게 됨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256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Discriminator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최적으로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수렴시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일반적인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크기에서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절반은 가짜라는 사전지식을 무시하게 됨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18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Discriminator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최적으로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수렴시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일반적인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크기에서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절반은 가짜라는 사전지식을 무시하게 됨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26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Discriminator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최적으로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수렴시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일반적인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크기에서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절반은 가짜라는 사전지식을 무시하게 됨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forum?id=S1erHoR5t7&amp;noteId=S1erHoR5t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3848" y="2606421"/>
            <a:ext cx="5220072" cy="1080120"/>
          </a:xfrm>
        </p:spPr>
        <p:txBody>
          <a:bodyPr/>
          <a:lstStyle/>
          <a:p>
            <a:pPr lvl="0"/>
            <a:r>
              <a:rPr lang="en-US" altLang="ko-KR" sz="1800" dirty="0"/>
              <a:t>The relativistic discriminator: a key element missing from standard GAN</a:t>
            </a:r>
            <a:endParaRPr lang="en-US" altLang="ko-KR" sz="1800" kern="1100" baseline="-5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03848" y="3637392"/>
            <a:ext cx="5694848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Alexia </a:t>
            </a:r>
            <a:r>
              <a:rPr lang="en-US" altLang="ko-KR" dirty="0" err="1"/>
              <a:t>Jolicoeur</a:t>
            </a:r>
            <a:r>
              <a:rPr lang="en-US" altLang="ko-KR" dirty="0"/>
              <a:t>-Martineau </a:t>
            </a:r>
            <a:r>
              <a:rPr lang="en-US" altLang="ko-KR" b="1" dirty="0"/>
              <a:t> </a:t>
            </a:r>
            <a:r>
              <a:rPr lang="en-US" altLang="ko-KR" b="1" dirty="0">
                <a:hlinkClick r:id="rId3"/>
              </a:rPr>
              <a:t>ICLR 2019</a:t>
            </a:r>
            <a:endParaRPr lang="en-US" altLang="ko-KR" b="1" baseline="-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930439" y="2701288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8B5779-1003-43A3-A4A7-0495B1CC9727}"/>
              </a:ext>
            </a:extLst>
          </p:cNvPr>
          <p:cNvSpPr/>
          <p:nvPr/>
        </p:nvSpPr>
        <p:spPr>
          <a:xfrm>
            <a:off x="179512" y="483518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“the discriminator estimates the probability that the given real data is more realistic than a randomly sampled fake data.”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4B299A-05CD-4FC2-82C9-D0EF71DEBFA4}"/>
              </a:ext>
            </a:extLst>
          </p:cNvPr>
          <p:cNvSpPr/>
          <p:nvPr/>
        </p:nvSpPr>
        <p:spPr>
          <a:xfrm>
            <a:off x="179512" y="3939902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D(x) = sigmoid(C(x)), and C(x) is the non-transformed discriminator output (which we call the critic as per </a:t>
            </a:r>
            <a:r>
              <a:rPr lang="en-US" altLang="ko-KR" sz="1200" dirty="0" err="1"/>
              <a:t>Arjovsky</a:t>
            </a:r>
            <a:r>
              <a:rPr lang="en-US" altLang="ko-KR" sz="1200" dirty="0"/>
              <a:t> et al. [2017]). In most GANs, C(x) can be interpreted as how realistic the input data is; a negative number means that the input data looks fake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17F917-2500-4A42-A0A7-076EA0A0B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347614"/>
            <a:ext cx="4457700" cy="400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B7DCAA-8F07-4D00-AD19-EF509D1FF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2749519"/>
            <a:ext cx="4457700" cy="3525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5A0CEB4-138B-404B-94CC-B74B7E710E6C}"/>
              </a:ext>
            </a:extLst>
          </p:cNvPr>
          <p:cNvSpPr/>
          <p:nvPr/>
        </p:nvSpPr>
        <p:spPr>
          <a:xfrm>
            <a:off x="287524" y="2036199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“fake data is more realistic than a randomly sampled real data.”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0313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6E788A-FEDD-4402-B325-13649318317C}"/>
              </a:ext>
            </a:extLst>
          </p:cNvPr>
          <p:cNvSpPr/>
          <p:nvPr/>
        </p:nvSpPr>
        <p:spPr>
          <a:xfrm>
            <a:off x="179512" y="339502"/>
            <a:ext cx="5993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loss functions of the Relativistic Standard GAN (RSGAN)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935AB6-4560-40D3-BD02-50D406C4B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127199"/>
            <a:ext cx="5154538" cy="88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8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CA80DB-007F-4A1E-BB09-171C31A136CE}"/>
              </a:ext>
            </a:extLst>
          </p:cNvPr>
          <p:cNvSpPr/>
          <p:nvPr/>
        </p:nvSpPr>
        <p:spPr>
          <a:xfrm>
            <a:off x="-5018" y="476066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Most GANs can be parametrized very generally in terms of the critic: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C47273-18DB-4378-B885-CA109BAB1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19622"/>
            <a:ext cx="6867525" cy="714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AFF415-3E30-470F-B8E8-5E05D45E7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499742"/>
            <a:ext cx="69723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5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6E788A-FEDD-4402-B325-13649318317C}"/>
              </a:ext>
            </a:extLst>
          </p:cNvPr>
          <p:cNvSpPr/>
          <p:nvPr/>
        </p:nvSpPr>
        <p:spPr>
          <a:xfrm>
            <a:off x="179512" y="339502"/>
            <a:ext cx="5993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loss functions of the Relativistic Standard GAN (RSGAN)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571509-0AD9-4D8E-8EB5-52DD9C074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" y="1851670"/>
            <a:ext cx="9144000" cy="6246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C24A40-D043-4FBC-AD8B-59ADC5DC4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" y="3078182"/>
            <a:ext cx="9144000" cy="5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1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292E8F-2979-40EA-BC59-8340C3B8E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95486"/>
            <a:ext cx="5292080" cy="7177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836CAD-56BD-4911-B6AC-1B308BCD7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059582"/>
            <a:ext cx="2991673" cy="37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1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4302AAC-95FF-4DE7-AC09-1FD99911A79D}"/>
              </a:ext>
            </a:extLst>
          </p:cNvPr>
          <p:cNvSpPr/>
          <p:nvPr/>
        </p:nvSpPr>
        <p:spPr>
          <a:xfrm>
            <a:off x="179512" y="339502"/>
            <a:ext cx="8208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 Fréchet Inception Distance (FID) at exactly 100k generator iterations on the CIFAR-10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D5976E-3481-42BB-9034-DEB7EF337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341874"/>
            <a:ext cx="6058360" cy="274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56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5F34CB3-3897-49E3-A09B-BA473D4EF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844" y="0"/>
            <a:ext cx="53083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3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77401F-CB83-419D-9CBD-92FD0FCED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183" y="297497"/>
            <a:ext cx="4473633" cy="454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96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F292BE-76A3-4C87-9B25-2BDE6F0DA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555526"/>
            <a:ext cx="3581003" cy="36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33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3532292" y="2310140"/>
            <a:ext cx="2079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감사합니다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6F375D-ED8C-430E-84B2-547A9170349F}"/>
              </a:ext>
            </a:extLst>
          </p:cNvPr>
          <p:cNvSpPr/>
          <p:nvPr/>
        </p:nvSpPr>
        <p:spPr>
          <a:xfrm>
            <a:off x="1835696" y="2202418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How can we train GAN faster with better image quality?</a:t>
            </a:r>
          </a:p>
        </p:txBody>
      </p:sp>
    </p:spTree>
    <p:extLst>
      <p:ext uri="{BB962C8B-B14F-4D97-AF65-F5344CB8AC3E}">
        <p14:creationId xmlns:p14="http://schemas.microsoft.com/office/powerpoint/2010/main" val="151277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6F375D-ED8C-430E-84B2-547A9170349F}"/>
              </a:ext>
            </a:extLst>
          </p:cNvPr>
          <p:cNvSpPr/>
          <p:nvPr/>
        </p:nvSpPr>
        <p:spPr>
          <a:xfrm>
            <a:off x="323528" y="339502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GAN VS </a:t>
            </a:r>
            <a:r>
              <a:rPr lang="en-US" altLang="ko-KR" b="1" dirty="0" err="1"/>
              <a:t>RaSGAN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39AF5C-FF9B-4876-8F1B-A365D0879970}"/>
              </a:ext>
            </a:extLst>
          </p:cNvPr>
          <p:cNvSpPr/>
          <p:nvPr/>
        </p:nvSpPr>
        <p:spPr>
          <a:xfrm>
            <a:off x="107504" y="4083918"/>
            <a:ext cx="8928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92929"/>
                </a:solidFill>
                <a:latin typeface="charter"/>
              </a:rPr>
              <a:t>After 5K training iterations, the original GAN still produces noise while </a:t>
            </a:r>
            <a:r>
              <a:rPr lang="en-US" altLang="ko-KR" sz="1600" dirty="0" err="1">
                <a:solidFill>
                  <a:srgbClr val="292929"/>
                </a:solidFill>
                <a:latin typeface="charter"/>
              </a:rPr>
              <a:t>RaSGAN</a:t>
            </a:r>
            <a:r>
              <a:rPr lang="en-US" altLang="ko-KR" sz="1600" dirty="0">
                <a:solidFill>
                  <a:srgbClr val="292929"/>
                </a:solidFill>
                <a:latin typeface="charter"/>
              </a:rPr>
              <a:t> produces much higher-quality images.</a:t>
            </a:r>
            <a:endParaRPr lang="ko-KR" altLang="en-US" sz="1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D31E305-DD12-4673-AC34-5CB16414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15566"/>
            <a:ext cx="5724128" cy="277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82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6E788A-FEDD-4402-B325-13649318317C}"/>
              </a:ext>
            </a:extLst>
          </p:cNvPr>
          <p:cNvSpPr/>
          <p:nvPr/>
        </p:nvSpPr>
        <p:spPr>
          <a:xfrm>
            <a:off x="179512" y="33950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Relativistic Gan</a:t>
            </a:r>
            <a:r>
              <a:rPr lang="ko-KR" altLang="en-US" dirty="0"/>
              <a:t>의 탄생 배경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95C891-9481-4917-8B17-0C48AC4E5274}"/>
              </a:ext>
            </a:extLst>
          </p:cNvPr>
          <p:cNvSpPr/>
          <p:nvPr/>
        </p:nvSpPr>
        <p:spPr>
          <a:xfrm>
            <a:off x="215516" y="1275606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666666"/>
                </a:solidFill>
                <a:latin typeface="AppleSDGothicNeo"/>
              </a:rPr>
              <a:t>일반적인 </a:t>
            </a:r>
            <a:r>
              <a:rPr lang="en-US" altLang="ko-KR" sz="1600" b="1" dirty="0">
                <a:solidFill>
                  <a:srgbClr val="666666"/>
                </a:solidFill>
                <a:latin typeface="AppleSDGothicNeo"/>
              </a:rPr>
              <a:t>GAN</a:t>
            </a:r>
            <a:r>
              <a:rPr lang="ko-KR" altLang="en-US" sz="1600" b="1" dirty="0">
                <a:solidFill>
                  <a:srgbClr val="666666"/>
                </a:solidFill>
                <a:latin typeface="AppleSDGothicNeo"/>
              </a:rPr>
              <a:t>에서 </a:t>
            </a:r>
            <a:r>
              <a:rPr lang="en-US" altLang="ko-KR" sz="1600" b="1" dirty="0">
                <a:solidFill>
                  <a:srgbClr val="666666"/>
                </a:solidFill>
                <a:latin typeface="AppleSDGothicNeo"/>
              </a:rPr>
              <a:t>Discriminator</a:t>
            </a:r>
            <a:r>
              <a:rPr lang="ko-KR" altLang="en-US" sz="1600" b="1" dirty="0">
                <a:solidFill>
                  <a:srgbClr val="666666"/>
                </a:solidFill>
                <a:latin typeface="AppleSDGothicNeo"/>
              </a:rPr>
              <a:t>가 </a:t>
            </a:r>
            <a:r>
              <a:rPr lang="en-US" altLang="ko-KR" sz="1600" b="1" dirty="0">
                <a:solidFill>
                  <a:srgbClr val="666666"/>
                </a:solidFill>
                <a:latin typeface="AppleSDGothicNeo"/>
              </a:rPr>
              <a:t>Gradient </a:t>
            </a:r>
            <a:r>
              <a:rPr lang="ko-KR" altLang="en-US" sz="1600" b="1" dirty="0">
                <a:solidFill>
                  <a:srgbClr val="666666"/>
                </a:solidFill>
                <a:latin typeface="AppleSDGothicNeo"/>
              </a:rPr>
              <a:t>가 소실되는 현상이 종종 일어나서 학습이 안되는 경우가 발생</a:t>
            </a:r>
            <a:r>
              <a:rPr lang="en-US" altLang="ko-KR" sz="1600" b="1" dirty="0">
                <a:solidFill>
                  <a:srgbClr val="666666"/>
                </a:solidFill>
                <a:latin typeface="AppleSDGothicNeo"/>
              </a:rPr>
              <a:t>.</a:t>
            </a:r>
            <a:endParaRPr lang="en-US" altLang="ko-KR" sz="1600" b="1" i="0" dirty="0">
              <a:solidFill>
                <a:srgbClr val="666666"/>
              </a:solidFill>
              <a:effectLst/>
              <a:latin typeface="AppleSDGothicNeo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376D6-35FB-4AF9-9D2E-5443C2ECE9C5}"/>
              </a:ext>
            </a:extLst>
          </p:cNvPr>
          <p:cNvSpPr/>
          <p:nvPr/>
        </p:nvSpPr>
        <p:spPr>
          <a:xfrm>
            <a:off x="196180" y="2427153"/>
            <a:ext cx="86242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666666"/>
                </a:solidFill>
                <a:latin typeface="AppleSDGothicNeo"/>
              </a:rPr>
              <a:t>그리고 이러한 </a:t>
            </a:r>
            <a:r>
              <a:rPr lang="en-US" altLang="ko-KR" sz="1600" b="1" dirty="0">
                <a:solidFill>
                  <a:srgbClr val="666666"/>
                </a:solidFill>
                <a:latin typeface="AppleSDGothicNeo"/>
              </a:rPr>
              <a:t>GAN</a:t>
            </a:r>
            <a:r>
              <a:rPr lang="ko-KR" altLang="en-US" sz="1600" b="1" dirty="0">
                <a:solidFill>
                  <a:srgbClr val="666666"/>
                </a:solidFill>
                <a:latin typeface="AppleSDGothicNeo"/>
              </a:rPr>
              <a:t>을 향상 시키기 위해  </a:t>
            </a:r>
            <a:r>
              <a:rPr lang="en-US" altLang="ko-KR" sz="1600" b="1" dirty="0">
                <a:solidFill>
                  <a:srgbClr val="666666"/>
                </a:solidFill>
                <a:latin typeface="AppleSDGothicNeo"/>
              </a:rPr>
              <a:t>LSGAN, </a:t>
            </a:r>
            <a:r>
              <a:rPr lang="ko-KR" altLang="en-US" sz="1600" b="1" dirty="0">
                <a:solidFill>
                  <a:srgbClr val="666666"/>
                </a:solidFill>
                <a:latin typeface="AppleSDGothicNeo"/>
              </a:rPr>
              <a:t> </a:t>
            </a:r>
            <a:r>
              <a:rPr lang="en-US" altLang="ko-KR" sz="1600" b="1" dirty="0">
                <a:solidFill>
                  <a:srgbClr val="666666"/>
                </a:solidFill>
                <a:latin typeface="AppleSDGothicNeo"/>
              </a:rPr>
              <a:t>Wasserstein Distance </a:t>
            </a:r>
            <a:r>
              <a:rPr lang="ko-KR" altLang="en-US" sz="1600" b="1" dirty="0">
                <a:solidFill>
                  <a:srgbClr val="666666"/>
                </a:solidFill>
                <a:latin typeface="AppleSDGothicNeo"/>
              </a:rPr>
              <a:t>와 </a:t>
            </a:r>
            <a:r>
              <a:rPr lang="en-US" altLang="ko-KR" sz="1600" b="1" dirty="0">
                <a:solidFill>
                  <a:srgbClr val="666666"/>
                </a:solidFill>
                <a:latin typeface="AppleSDGothicNeo"/>
              </a:rPr>
              <a:t>Gradient Penalty</a:t>
            </a:r>
            <a:r>
              <a:rPr lang="ko-KR" altLang="en-US" sz="1600" b="1" dirty="0">
                <a:solidFill>
                  <a:srgbClr val="666666"/>
                </a:solidFill>
                <a:latin typeface="AppleSDGothicNeo"/>
              </a:rPr>
              <a:t>를 사용한 </a:t>
            </a:r>
            <a:r>
              <a:rPr lang="en-US" altLang="ko-KR" sz="1600" b="1" dirty="0">
                <a:solidFill>
                  <a:srgbClr val="666666"/>
                </a:solidFill>
                <a:latin typeface="AppleSDGothicNeo"/>
              </a:rPr>
              <a:t>WGAN-GP</a:t>
            </a:r>
            <a:r>
              <a:rPr lang="ko-KR" altLang="en-US" sz="1600" b="1" dirty="0">
                <a:solidFill>
                  <a:srgbClr val="666666"/>
                </a:solidFill>
                <a:latin typeface="AppleSDGothicNeo"/>
              </a:rPr>
              <a:t>가 나왔고 이러한 </a:t>
            </a:r>
            <a:r>
              <a:rPr lang="en-US" altLang="ko-KR" sz="1600" b="1" dirty="0">
                <a:solidFill>
                  <a:srgbClr val="666666"/>
                </a:solidFill>
                <a:latin typeface="AppleSDGothicNeo"/>
              </a:rPr>
              <a:t>GAN</a:t>
            </a:r>
            <a:r>
              <a:rPr lang="ko-KR" altLang="en-US" sz="1600" b="1" dirty="0">
                <a:solidFill>
                  <a:srgbClr val="666666"/>
                </a:solidFill>
                <a:latin typeface="AppleSDGothicNeo"/>
              </a:rPr>
              <a:t>들은 </a:t>
            </a:r>
            <a:r>
              <a:rPr lang="en-US" altLang="ko-KR" sz="1600" b="1" dirty="0">
                <a:solidFill>
                  <a:srgbClr val="666666"/>
                </a:solidFill>
                <a:latin typeface="AppleSDGothicNeo"/>
              </a:rPr>
              <a:t>Integral probability Metrics(IPM)</a:t>
            </a:r>
            <a:r>
              <a:rPr lang="ko-KR" altLang="en-US" sz="1600" b="1" dirty="0">
                <a:solidFill>
                  <a:srgbClr val="666666"/>
                </a:solidFill>
                <a:latin typeface="AppleSDGothicNeo"/>
              </a:rPr>
              <a:t>를 기반으로 한 논문들이 많이 나오게 됨</a:t>
            </a:r>
            <a:r>
              <a:rPr lang="en-US" altLang="ko-KR" sz="1600" b="1" dirty="0">
                <a:solidFill>
                  <a:srgbClr val="666666"/>
                </a:solidFill>
                <a:latin typeface="AppleSDGothicNeo"/>
              </a:rPr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069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0D3361-3E57-45CE-A068-D0F9AB790FD5}"/>
              </a:ext>
            </a:extLst>
          </p:cNvPr>
          <p:cNvSpPr/>
          <p:nvPr/>
        </p:nvSpPr>
        <p:spPr>
          <a:xfrm>
            <a:off x="359024" y="312605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Integral Probability Metric(IPM)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178844-503B-4C4C-935C-19E62341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059582"/>
            <a:ext cx="6030793" cy="11521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6172C1A-8159-4B81-B4A7-1712F8E73FF1}"/>
              </a:ext>
            </a:extLst>
          </p:cNvPr>
          <p:cNvSpPr/>
          <p:nvPr/>
        </p:nvSpPr>
        <p:spPr>
          <a:xfrm>
            <a:off x="107503" y="3291830"/>
            <a:ext cx="84249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In IPM-based GANs, the discriminator is real-valued and constrained to a specific class of function so that it does not grow too quickly; </a:t>
            </a:r>
          </a:p>
          <a:p>
            <a:endParaRPr lang="en-US" altLang="ko-KR" sz="1600" dirty="0"/>
          </a:p>
          <a:p>
            <a:r>
              <a:rPr lang="en-US" altLang="ko-KR" sz="1600" dirty="0"/>
              <a:t>this act as a form of regularization which prevents D from becoming too strong 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CE4181-8A0F-48E0-B4F1-5EA2980650EE}"/>
              </a:ext>
            </a:extLst>
          </p:cNvPr>
          <p:cNvSpPr/>
          <p:nvPr/>
        </p:nvSpPr>
        <p:spPr>
          <a:xfrm>
            <a:off x="107503" y="2427734"/>
            <a:ext cx="75429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666666"/>
                </a:solidFill>
                <a:latin typeface="Trebuchet MS" panose="020B0603020202020204" pitchFamily="34" charset="0"/>
              </a:rPr>
              <a:t>각 분포의 </a:t>
            </a:r>
            <a:r>
              <a:rPr lang="en-US" altLang="ko-KR" sz="1200" b="1" dirty="0">
                <a:solidFill>
                  <a:srgbClr val="666666"/>
                </a:solidFill>
                <a:latin typeface="Trebuchet MS" panose="020B0603020202020204" pitchFamily="34" charset="0"/>
              </a:rPr>
              <a:t>expectation </a:t>
            </a:r>
            <a:r>
              <a:rPr lang="ko-KR" altLang="en-US" sz="1200" b="1" dirty="0">
                <a:solidFill>
                  <a:srgbClr val="666666"/>
                </a:solidFill>
                <a:latin typeface="Trebuchet MS" panose="020B0603020202020204" pitchFamily="34" charset="0"/>
              </a:rPr>
              <a:t>값의 차이를 계산한다는 것</a:t>
            </a:r>
            <a:endParaRPr lang="ko-KR" altLang="en-US" sz="1200" b="1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E40AC03-8319-43A9-AAD2-8C12B938A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3" y="2704733"/>
            <a:ext cx="404309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함수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class인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 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+mj-lt"/>
                <a:ea typeface="MathJax_Caligraphic"/>
              </a:rPr>
              <a:t>F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를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 어떻게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설정하냐에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 따라서 성격이 바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뀜</a:t>
            </a:r>
            <a:endParaRPr kumimoji="0" lang="ko-KR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346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6E788A-FEDD-4402-B325-13649318317C}"/>
              </a:ext>
            </a:extLst>
          </p:cNvPr>
          <p:cNvSpPr/>
          <p:nvPr/>
        </p:nvSpPr>
        <p:spPr>
          <a:xfrm>
            <a:off x="3275856" y="2067694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Missing property of SGAN</a:t>
            </a:r>
          </a:p>
        </p:txBody>
      </p:sp>
    </p:spTree>
    <p:extLst>
      <p:ext uri="{BB962C8B-B14F-4D97-AF65-F5344CB8AC3E}">
        <p14:creationId xmlns:p14="http://schemas.microsoft.com/office/powerpoint/2010/main" val="100159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6E788A-FEDD-4402-B325-13649318317C}"/>
              </a:ext>
            </a:extLst>
          </p:cNvPr>
          <p:cNvSpPr/>
          <p:nvPr/>
        </p:nvSpPr>
        <p:spPr>
          <a:xfrm>
            <a:off x="179512" y="339502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Missing property of SGAN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78E687-5769-4F95-8641-7A268206DC2D}"/>
              </a:ext>
            </a:extLst>
          </p:cNvPr>
          <p:cNvSpPr/>
          <p:nvPr/>
        </p:nvSpPr>
        <p:spPr>
          <a:xfrm>
            <a:off x="539552" y="2139702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key missing property of SGAN is that the probability of real data being real (D(</a:t>
            </a:r>
            <a:r>
              <a:rPr lang="en-US" altLang="ko-KR" sz="1600" dirty="0" err="1"/>
              <a:t>xr</a:t>
            </a:r>
            <a:r>
              <a:rPr lang="en-US" altLang="ko-KR" sz="1600" dirty="0"/>
              <a:t>)) should decrease as the probability of fake data being real (D(</a:t>
            </a:r>
            <a:r>
              <a:rPr lang="en-US" altLang="ko-KR" sz="1600" dirty="0" err="1"/>
              <a:t>xf</a:t>
            </a:r>
            <a:r>
              <a:rPr lang="en-US" altLang="ko-KR" sz="1600" dirty="0"/>
              <a:t> )) increase.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758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6E788A-FEDD-4402-B325-13649318317C}"/>
              </a:ext>
            </a:extLst>
          </p:cNvPr>
          <p:cNvSpPr/>
          <p:nvPr/>
        </p:nvSpPr>
        <p:spPr>
          <a:xfrm>
            <a:off x="179512" y="339502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Missing property of SGAN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F61FA3-E937-4039-A1F1-2DA51AA0F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779662"/>
            <a:ext cx="8548508" cy="131095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4A3E29A-3948-42C5-BB80-9E03CDB952A5}"/>
              </a:ext>
            </a:extLst>
          </p:cNvPr>
          <p:cNvSpPr/>
          <p:nvPr/>
        </p:nvSpPr>
        <p:spPr>
          <a:xfrm>
            <a:off x="3036765" y="3867894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Jensen–Shannon divergence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08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6E788A-FEDD-4402-B325-13649318317C}"/>
              </a:ext>
            </a:extLst>
          </p:cNvPr>
          <p:cNvSpPr/>
          <p:nvPr/>
        </p:nvSpPr>
        <p:spPr>
          <a:xfrm>
            <a:off x="179512" y="339502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Missing property of SGAN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27D0C1-CFA3-413A-87E9-C1CE7F448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059582"/>
            <a:ext cx="6764866" cy="333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9433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3917</TotalTime>
  <Words>435</Words>
  <Application>Microsoft Office PowerPoint</Application>
  <PresentationFormat>화면 슬라이드 쇼(16:9)</PresentationFormat>
  <Paragraphs>64</Paragraphs>
  <Slides>19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AppleSDGothicNeo</vt:lpstr>
      <vt:lpstr>charter</vt:lpstr>
      <vt:lpstr>맑은 고딕</vt:lpstr>
      <vt:lpstr>Arial</vt:lpstr>
      <vt:lpstr>Trebuchet MS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183</cp:revision>
  <dcterms:created xsi:type="dcterms:W3CDTF">2016-12-05T23:26:54Z</dcterms:created>
  <dcterms:modified xsi:type="dcterms:W3CDTF">2021-04-02T07:53:21Z</dcterms:modified>
</cp:coreProperties>
</file>