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DF82-1DC8-403D-9EA2-1359DBD5E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98573B-7AC6-4894-9EC2-EC099B348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558C9-4739-4616-916E-A71621D9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B7675-BFFF-412C-B388-77C8D152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028FB-FF7D-4F36-94BF-D6EADC9F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9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0A622-94E3-4270-ABED-EBAEBA26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15E82-79C4-4782-9EFA-FAECD74F6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E2963-1DAF-4A43-814B-6653465D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A4FF2-75B5-43C9-86CD-DC9ED346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2EE54-3C23-44E7-90BA-B61E4AD0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76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04B0F9-8182-4556-950C-E6688A521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BDD4F2-D04C-4019-A9A8-4AFC5A67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1AF811-3F1C-42E2-BAA0-249F118A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A8DA3-0427-4CE5-B0A2-4329A50E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CC0C5-968D-43B4-8A59-7A3A9A7F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7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FA94-DD4B-4A2A-857F-022DC032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8F254-3035-46A9-9AC4-9D248C31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170EE-24B8-4359-99FB-0871B8A0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6BBA3-C3E7-4001-9004-D33DAFE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5A5E9-194C-4373-8F5A-2F41DAD0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26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BB174-8DA8-4DE1-A7A6-EE16E7AB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621F6-A746-4C11-8F2B-543CDCC7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4AAF6-4BE2-4A30-968C-1967544E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B2025-A59F-4C82-A73C-769584A8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E416EE-32CF-4B8A-A8E7-51501E57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03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801F-0E47-482B-A3AA-E93B9F4A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BE0C4-59A7-4C5D-9004-E035BF24C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F76F3-5AE6-4F4C-846C-C42742448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FB767-9E50-48A4-BCB6-A7BD143B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FA876-8A39-44FF-863B-FD18B15D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75CF2-AE1D-4631-94B5-E530B3E7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3C8D-33D1-42D3-9B5D-771AFF81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822B5-F244-4863-AC55-073481AF8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0CF30A-0634-41A4-BB85-2585E16EC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00A5B-10F9-44B5-90FA-38602ACA1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D1BAC3-65E1-4396-93A5-4A6048F5A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1DE742-492C-41EA-9A8E-D295951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02CC8-22C6-41C2-A110-91200434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7E9068-647C-43E2-A729-5EBB9862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87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F6D27-4A5A-4856-AC71-5D1C8846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D1D0C3-D8F1-4A07-9C2E-EC34B6EB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45E7A-0C89-435C-A28F-D6FEB422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EC1BE-A250-4742-86F8-ADFFE289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17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5A697-BA75-4F68-84AC-E8A18D7E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9258A-B45E-409C-8CBE-4D0CC3A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D61BF-4814-4EED-9419-C2E2075F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2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F1214-9900-455D-B2EC-C9E4E997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AD3B1-9BEF-4D7D-BCBC-FB8BF3992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F994D1-75F0-43D9-BE1F-4FB24CE42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529A9-92D4-43CA-B20A-D132661C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C495D-8A05-40C6-B26F-A43FF53A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E2C6C-6FC8-4616-98B9-2C796D26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DCB68-6D6F-4B9C-8D83-BE353758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AD310F-042C-4691-A30E-627C8C3AC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29201-6983-4EAF-9D79-0DED912AB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94738-11B8-4FF3-B750-309129FC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AA778A-4002-47C7-98F4-44BFB067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81E160-A3BF-4014-9AA5-7E2E13EF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9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62D4EB-B1BC-4717-85C8-2C03CEC0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B00B2-56B7-4F4A-AACD-8D371CB72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4CE75-E777-43A9-9305-59D700BA1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2837-02FD-430B-AA26-2E0C1B35DB93}" type="datetimeFigureOut">
              <a:rPr lang="ko-KR" altLang="en-US" smtClean="0"/>
              <a:t>2021-08-19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E8CC5-3EBD-4CCB-B1F3-F1854AD31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017C6-75C7-479C-8017-130325355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5B50D-F59D-4E3A-A04A-533622EDF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2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624040-D5A8-43CD-92BD-53818A633519}"/>
              </a:ext>
            </a:extLst>
          </p:cNvPr>
          <p:cNvSpPr txBox="1"/>
          <p:nvPr/>
        </p:nvSpPr>
        <p:spPr>
          <a:xfrm>
            <a:off x="0" y="-15389"/>
            <a:ext cx="37227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RNN </a:t>
            </a:r>
            <a:r>
              <a:rPr lang="en-US" altLang="ko-KR" dirty="0"/>
              <a:t>(Recurrent Neural Network)</a:t>
            </a:r>
            <a:endParaRPr lang="ko-KR" altLang="en-US" b="1" dirty="0">
              <a:highlight>
                <a:srgbClr val="FFFF00"/>
              </a:highlight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45CEFB-D0BA-47FE-B971-773D0743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554"/>
            <a:ext cx="2676899" cy="876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1309-7C8B-4C8E-907C-33D732F47B07}"/>
              </a:ext>
            </a:extLst>
          </p:cNvPr>
          <p:cNvSpPr txBox="1"/>
          <p:nvPr/>
        </p:nvSpPr>
        <p:spPr>
          <a:xfrm>
            <a:off x="0" y="1214976"/>
            <a:ext cx="12192000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입력과 출력을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시퀀스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연속적인 순서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차례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단위</a:t>
            </a:r>
            <a:r>
              <a:rPr lang="ko-KR" altLang="en-US" sz="1200" dirty="0">
                <a:latin typeface="+mn-ea"/>
              </a:rPr>
              <a:t>로 처리하는 </a:t>
            </a:r>
            <a:r>
              <a:rPr lang="ko-KR" altLang="en-US" sz="1200" dirty="0" err="1">
                <a:latin typeface="+mn-ea"/>
              </a:rPr>
              <a:t>딥러닝에</a:t>
            </a:r>
            <a:r>
              <a:rPr lang="ko-KR" altLang="en-US" sz="1200" dirty="0">
                <a:latin typeface="+mn-ea"/>
              </a:rPr>
              <a:t> 있어 가장 기본적인 시퀀스 모델</a:t>
            </a:r>
            <a:endParaRPr lang="en-US" altLang="ko-KR" sz="12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</a:rPr>
              <a:t>RNN</a:t>
            </a:r>
            <a:r>
              <a:rPr lang="ko-KR" altLang="en-US" sz="1200" dirty="0">
                <a:latin typeface="+mn-ea"/>
              </a:rPr>
              <a:t>은 은닉층의 노드에서 활성화 함수를 통해 나온 결과값을 </a:t>
            </a:r>
            <a:r>
              <a:rPr lang="ko-KR" altLang="en-US" sz="1200" dirty="0" err="1">
                <a:latin typeface="+mn-ea"/>
              </a:rPr>
              <a:t>출력층</a:t>
            </a:r>
            <a:r>
              <a:rPr lang="ko-KR" altLang="en-US" sz="1200" dirty="0">
                <a:latin typeface="+mn-ea"/>
              </a:rPr>
              <a:t> 방향으로도 보내면서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다시 </a:t>
            </a:r>
            <a:r>
              <a:rPr lang="ko-KR" altLang="en-US" sz="1200" dirty="0" err="1">
                <a:latin typeface="+mn-ea"/>
              </a:rPr>
              <a:t>은닉층</a:t>
            </a:r>
            <a:r>
              <a:rPr lang="ko-KR" altLang="en-US" sz="1200" dirty="0">
                <a:latin typeface="+mn-ea"/>
              </a:rPr>
              <a:t> 노드의 다음 계산의 입력으로 보낸다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n-ea"/>
              </a:rPr>
              <a:t>x</a:t>
            </a:r>
            <a:r>
              <a:rPr lang="ko-KR" altLang="en-US" sz="1200" dirty="0">
                <a:latin typeface="+mn-ea"/>
              </a:rPr>
              <a:t>는 입력층의 </a:t>
            </a:r>
            <a:r>
              <a:rPr lang="ko-KR" altLang="en-US" sz="1200" b="1" dirty="0">
                <a:latin typeface="+mn-ea"/>
              </a:rPr>
              <a:t>입력 벡터</a:t>
            </a:r>
            <a:r>
              <a:rPr lang="en-US" altLang="ko-KR" sz="1200" dirty="0">
                <a:latin typeface="+mn-ea"/>
              </a:rPr>
              <a:t>, </a:t>
            </a:r>
            <a:r>
              <a:rPr lang="en-US" altLang="ko-KR" sz="1200" b="1" dirty="0">
                <a:latin typeface="+mn-ea"/>
              </a:rPr>
              <a:t>y</a:t>
            </a:r>
            <a:r>
              <a:rPr lang="ko-KR" altLang="en-US" sz="1200" dirty="0">
                <a:latin typeface="+mn-ea"/>
              </a:rPr>
              <a:t>는 출력층의 </a:t>
            </a:r>
            <a:r>
              <a:rPr lang="ko-KR" altLang="en-US" sz="1200" b="1" dirty="0">
                <a:latin typeface="+mn-ea"/>
              </a:rPr>
              <a:t>출력 벡터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은닉층에서 활성화 함수를 통해 결과를 내보내는 역할을 하는 노드를 </a:t>
            </a:r>
            <a:r>
              <a:rPr lang="ko-KR" altLang="en-US" sz="1200" b="1" dirty="0">
                <a:latin typeface="+mn-ea"/>
              </a:rPr>
              <a:t>메모리 셀</a:t>
            </a:r>
            <a:r>
              <a:rPr lang="ko-KR" altLang="en-US" sz="1200" dirty="0">
                <a:latin typeface="+mn-ea"/>
              </a:rPr>
              <a:t> 또는 </a:t>
            </a:r>
            <a:r>
              <a:rPr lang="en-US" altLang="ko-KR" sz="1200" b="1" dirty="0">
                <a:latin typeface="+mn-ea"/>
              </a:rPr>
              <a:t>RNN </a:t>
            </a:r>
            <a:r>
              <a:rPr lang="ko-KR" altLang="en-US" sz="1200" b="1" dirty="0">
                <a:latin typeface="+mn-ea"/>
              </a:rPr>
              <a:t>셀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72C941-5D8A-4489-976F-8FD55EBB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640"/>
            <a:ext cx="5029200" cy="1625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FA7011-BC9C-4A68-B516-C5FC3CE9325E}"/>
              </a:ext>
            </a:extLst>
          </p:cNvPr>
          <p:cNvSpPr txBox="1"/>
          <p:nvPr/>
        </p:nvSpPr>
        <p:spPr>
          <a:xfrm>
            <a:off x="0" y="3578931"/>
            <a:ext cx="1219200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일 대 다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하나의 입력에 대해서 여러 개의 출력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이미지 입력에 대해서 사진의 제목을 출력하는 </a:t>
            </a:r>
            <a:r>
              <a:rPr lang="ko-KR" altLang="en-US" sz="1200" b="1" dirty="0">
                <a:latin typeface="+mn-ea"/>
              </a:rPr>
              <a:t>이미지 </a:t>
            </a:r>
            <a:r>
              <a:rPr lang="ko-KR" altLang="en-US" sz="1200" b="1" dirty="0" err="1">
                <a:latin typeface="+mn-ea"/>
              </a:rPr>
              <a:t>캡셔닝</a:t>
            </a:r>
            <a:r>
              <a:rPr lang="en-US" altLang="ko-KR" sz="1200" b="1" dirty="0">
                <a:latin typeface="+mn-ea"/>
              </a:rPr>
              <a:t>(Image Captioning)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작업에 사용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다 대 일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단어 시퀀스에 대해서 하나의 출력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입력 문서가 긍정적인지 부정적인지를 판별하는 </a:t>
            </a:r>
            <a:r>
              <a:rPr lang="ko-KR" altLang="en-US" sz="1200" b="1" dirty="0">
                <a:latin typeface="+mn-ea"/>
              </a:rPr>
              <a:t>감성 분류</a:t>
            </a:r>
            <a:r>
              <a:rPr lang="en-US" altLang="ko-KR" sz="1200" b="1" dirty="0">
                <a:latin typeface="+mn-ea"/>
              </a:rPr>
              <a:t>(sentiment classification)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또는 메일이 정상 메일인지 스팸 메일인지 판별하는 </a:t>
            </a:r>
            <a:r>
              <a:rPr lang="ko-KR" altLang="en-US" sz="1200" b="1" dirty="0">
                <a:latin typeface="+mn-ea"/>
              </a:rPr>
              <a:t>스팸 메일 분류</a:t>
            </a:r>
            <a:r>
              <a:rPr lang="en-US" altLang="ko-KR" sz="1200" b="1" dirty="0">
                <a:latin typeface="+mn-ea"/>
              </a:rPr>
              <a:t>(spam detection)</a:t>
            </a:r>
            <a:r>
              <a:rPr lang="ko-KR" altLang="en-US" sz="1200" dirty="0">
                <a:latin typeface="+mn-ea"/>
              </a:rPr>
              <a:t>에 사용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+mn-ea"/>
              </a:rPr>
              <a:t>다 대 다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입력 문장으로 부터 대답 문장을 출력하는 </a:t>
            </a:r>
            <a:r>
              <a:rPr lang="ko-KR" altLang="en-US" sz="1200" b="1" dirty="0" err="1">
                <a:latin typeface="+mn-ea"/>
              </a:rPr>
              <a:t>챗봇</a:t>
            </a:r>
            <a:r>
              <a:rPr lang="ko-KR" altLang="en-US" sz="1200" dirty="0" err="1">
                <a:latin typeface="+mn-ea"/>
              </a:rPr>
              <a:t>과</a:t>
            </a:r>
            <a:r>
              <a:rPr lang="ko-KR" altLang="en-US" sz="1200" dirty="0">
                <a:latin typeface="+mn-ea"/>
              </a:rPr>
              <a:t> 입력 문장으로부터 번역된 문장을 출력하는 </a:t>
            </a:r>
            <a:r>
              <a:rPr lang="ko-KR" altLang="en-US" sz="1200" b="1" dirty="0">
                <a:latin typeface="+mn-ea"/>
              </a:rPr>
              <a:t>번역기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또는 </a:t>
            </a:r>
            <a:r>
              <a:rPr lang="ko-KR" altLang="en-US" sz="1200" b="1" dirty="0" err="1">
                <a:effectLst/>
                <a:latin typeface="+mn-ea"/>
              </a:rPr>
              <a:t>개체명</a:t>
            </a:r>
            <a:r>
              <a:rPr lang="ko-KR" altLang="en-US" sz="1200" b="1" dirty="0">
                <a:effectLst/>
                <a:latin typeface="+mn-ea"/>
              </a:rPr>
              <a:t> 인식이나 품사 </a:t>
            </a:r>
            <a:r>
              <a:rPr lang="ko-KR" altLang="en-US" sz="1200" b="1" dirty="0" err="1">
                <a:effectLst/>
                <a:latin typeface="+mn-ea"/>
              </a:rPr>
              <a:t>태깅과</a:t>
            </a:r>
            <a:r>
              <a:rPr lang="ko-KR" altLang="en-US" sz="1200" b="1" dirty="0">
                <a:effectLst/>
                <a:latin typeface="+mn-ea"/>
              </a:rPr>
              <a:t> 같은 작업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545EB-6CD4-4E3F-A6B3-E3D70AFC7136}"/>
              </a:ext>
            </a:extLst>
          </p:cNvPr>
          <p:cNvSpPr txBox="1"/>
          <p:nvPr/>
        </p:nvSpPr>
        <p:spPr>
          <a:xfrm>
            <a:off x="0" y="5112877"/>
            <a:ext cx="1219200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effectLst/>
              </a:rPr>
              <a:t>이진 분류</a:t>
            </a:r>
            <a:r>
              <a:rPr lang="ko-KR" altLang="en-US" sz="1200" dirty="0">
                <a:effectLst/>
              </a:rPr>
              <a:t>를 </a:t>
            </a:r>
            <a:r>
              <a:rPr lang="ko-KR" altLang="en-US" sz="1200" dirty="0" err="1">
                <a:effectLst/>
              </a:rPr>
              <a:t>해야하는</a:t>
            </a:r>
            <a:r>
              <a:rPr lang="ko-KR" altLang="en-US" sz="1200" dirty="0">
                <a:effectLst/>
              </a:rPr>
              <a:t> 경우라면 </a:t>
            </a:r>
            <a:r>
              <a:rPr lang="ko-KR" altLang="en-US" sz="1200" b="1" dirty="0" err="1">
                <a:solidFill>
                  <a:srgbClr val="FF0000"/>
                </a:solidFill>
                <a:effectLst/>
              </a:rPr>
              <a:t>시그모이드</a:t>
            </a:r>
            <a:r>
              <a:rPr lang="ko-KR" altLang="en-US" sz="1200" b="1" dirty="0">
                <a:solidFill>
                  <a:srgbClr val="FF0000"/>
                </a:solidFill>
                <a:effectLst/>
              </a:rPr>
              <a:t> 함수</a:t>
            </a:r>
            <a:endParaRPr lang="en-US" altLang="ko-KR" sz="1200" b="1" dirty="0">
              <a:solidFill>
                <a:srgbClr val="FF0000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effectLst/>
              </a:rPr>
              <a:t>다양한 카테고리 </a:t>
            </a:r>
            <a:r>
              <a:rPr lang="ko-KR" altLang="en-US" sz="1200" dirty="0">
                <a:effectLst/>
              </a:rPr>
              <a:t>중에서 선택해야하는 문제라면 </a:t>
            </a:r>
            <a:r>
              <a:rPr lang="ko-KR" altLang="en-US" sz="1200" b="1" dirty="0" err="1">
                <a:solidFill>
                  <a:srgbClr val="FF0000"/>
                </a:solidFill>
                <a:effectLst/>
              </a:rPr>
              <a:t>소프트맥스</a:t>
            </a:r>
            <a:r>
              <a:rPr lang="ko-KR" altLang="en-US" sz="1200" b="1" dirty="0">
                <a:solidFill>
                  <a:srgbClr val="FF0000"/>
                </a:solidFill>
                <a:effectLst/>
              </a:rPr>
              <a:t> 함수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3C4C9-4247-461F-9DEC-1429700171D0}"/>
              </a:ext>
            </a:extLst>
          </p:cNvPr>
          <p:cNvSpPr txBox="1"/>
          <p:nvPr/>
        </p:nvSpPr>
        <p:spPr>
          <a:xfrm>
            <a:off x="0" y="4758934"/>
            <a:ext cx="202170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RNN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의 활성화 함수</a:t>
            </a:r>
            <a:endParaRPr lang="ko-KR" altLang="en-US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5D1D9-22AD-49EE-A42A-1A656D62DFE7}"/>
              </a:ext>
            </a:extLst>
          </p:cNvPr>
          <p:cNvSpPr txBox="1"/>
          <p:nvPr/>
        </p:nvSpPr>
        <p:spPr>
          <a:xfrm>
            <a:off x="-63595" y="6063528"/>
            <a:ext cx="5480988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하나의 고정된 크기의 벡터에 모든 정보를 압축하려 해서 </a:t>
            </a:r>
            <a:r>
              <a:rPr lang="ko-KR" altLang="en-US" sz="1200" b="1" dirty="0"/>
              <a:t>정보 손실 발생</a:t>
            </a:r>
            <a:endParaRPr lang="en-US" altLang="ko-KR" sz="12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RNN</a:t>
            </a:r>
            <a:r>
              <a:rPr lang="ko-KR" altLang="en-US" sz="1200" dirty="0"/>
              <a:t>의 고질적인 문제인 </a:t>
            </a:r>
            <a:r>
              <a:rPr lang="ko-KR" altLang="en-US" sz="1200" b="1" dirty="0"/>
              <a:t>기울기 소실</a:t>
            </a:r>
            <a:r>
              <a:rPr lang="en-US" altLang="ko-KR" sz="1200" b="1" dirty="0"/>
              <a:t>(Vanishing Gradient) </a:t>
            </a:r>
            <a:r>
              <a:rPr lang="ko-KR" altLang="en-US" sz="1200" b="1" dirty="0"/>
              <a:t>문제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E2879-1335-41BA-A81A-F0353A0B6376}"/>
              </a:ext>
            </a:extLst>
          </p:cNvPr>
          <p:cNvSpPr txBox="1"/>
          <p:nvPr/>
        </p:nvSpPr>
        <p:spPr>
          <a:xfrm>
            <a:off x="-1" y="5728722"/>
            <a:ext cx="133402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RNN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의 단점</a:t>
            </a:r>
            <a:endParaRPr lang="ko-KR" altLang="en-US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04A60B0-C802-46FD-B443-D3B6EC86DFD3}"/>
              </a:ext>
            </a:extLst>
          </p:cNvPr>
          <p:cNvSpPr/>
          <p:nvPr/>
        </p:nvSpPr>
        <p:spPr>
          <a:xfrm>
            <a:off x="5417393" y="6359236"/>
            <a:ext cx="369455" cy="157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53336-51C3-40AC-BF47-0CEABDF080F9}"/>
              </a:ext>
            </a:extLst>
          </p:cNvPr>
          <p:cNvSpPr txBox="1"/>
          <p:nvPr/>
        </p:nvSpPr>
        <p:spPr>
          <a:xfrm>
            <a:off x="5948219" y="6253079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LSTM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42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33921</dc:creator>
  <cp:lastModifiedBy>33921</cp:lastModifiedBy>
  <cp:revision>2</cp:revision>
  <dcterms:created xsi:type="dcterms:W3CDTF">2021-08-18T04:03:30Z</dcterms:created>
  <dcterms:modified xsi:type="dcterms:W3CDTF">2021-08-19T03:45:10Z</dcterms:modified>
</cp:coreProperties>
</file>