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83" r:id="rId2"/>
  </p:sldMasterIdLst>
  <p:notesMasterIdLst>
    <p:notesMasterId r:id="rId27"/>
  </p:notesMasterIdLst>
  <p:sldIdLst>
    <p:sldId id="292" r:id="rId3"/>
    <p:sldId id="290" r:id="rId4"/>
    <p:sldId id="294" r:id="rId5"/>
    <p:sldId id="315" r:id="rId6"/>
    <p:sldId id="295" r:id="rId7"/>
    <p:sldId id="299" r:id="rId8"/>
    <p:sldId id="301" r:id="rId9"/>
    <p:sldId id="300" r:id="rId10"/>
    <p:sldId id="302" r:id="rId11"/>
    <p:sldId id="303" r:id="rId12"/>
    <p:sldId id="304" r:id="rId13"/>
    <p:sldId id="305" r:id="rId14"/>
    <p:sldId id="306" r:id="rId15"/>
    <p:sldId id="308" r:id="rId16"/>
    <p:sldId id="307" r:id="rId17"/>
    <p:sldId id="310" r:id="rId18"/>
    <p:sldId id="309" r:id="rId19"/>
    <p:sldId id="311" r:id="rId20"/>
    <p:sldId id="312" r:id="rId21"/>
    <p:sldId id="313" r:id="rId22"/>
    <p:sldId id="314" r:id="rId23"/>
    <p:sldId id="298" r:id="rId24"/>
    <p:sldId id="296" r:id="rId25"/>
    <p:sldId id="297" r:id="rId2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6FF"/>
    <a:srgbClr val="E9EBF5"/>
    <a:srgbClr val="00A3DF"/>
    <a:srgbClr val="006699"/>
    <a:srgbClr val="0066CC"/>
    <a:srgbClr val="192742"/>
    <a:srgbClr val="1B233A"/>
    <a:srgbClr val="F29000"/>
    <a:srgbClr val="BEF202"/>
    <a:srgbClr val="519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5696" autoAdjust="0"/>
  </p:normalViewPr>
  <p:slideViewPr>
    <p:cSldViewPr snapToGrid="0" showGuides="1">
      <p:cViewPr varScale="1">
        <p:scale>
          <a:sx n="85" d="100"/>
          <a:sy n="85" d="100"/>
        </p:scale>
        <p:origin x="1416" y="72"/>
      </p:cViewPr>
      <p:guideLst>
        <p:guide pos="312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177DE-A3D2-4007-A346-2C691D5EA1D1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8088-512E-4A7A-A674-E8217CF47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44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  <a:prstGeom prst="rect">
            <a:avLst/>
          </a:prstGeo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0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83B69-F232-48E7-B651-92B77D03FE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0331" y="981076"/>
            <a:ext cx="9133115" cy="5472112"/>
          </a:xfrm>
          <a:prstGeom prst="rect">
            <a:avLst/>
          </a:prstGeom>
        </p:spPr>
        <p:txBody>
          <a:bodyPr tIns="0" bIns="0"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60000" marR="0" lvl="0" indent="-3600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2" panose="05020102010507070707" pitchFamily="18" charset="2"/>
              <a:buChar char=""/>
              <a:tabLst/>
              <a:defRPr/>
            </a:pPr>
            <a:r>
              <a:rPr lang="ko-KR" altLang="en-US" dirty="0"/>
              <a:t>첫째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18pt</a:t>
            </a:r>
            <a:endParaRPr lang="ko-KR" altLang="en-US" dirty="0"/>
          </a:p>
          <a:p>
            <a:pPr lvl="2"/>
            <a:r>
              <a:rPr lang="ko-KR" altLang="en-US" dirty="0"/>
              <a:t>셋째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16pt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17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B049F97-B79E-400F-8C71-0EC15338F66E}"/>
              </a:ext>
            </a:extLst>
          </p:cNvPr>
          <p:cNvGrpSpPr/>
          <p:nvPr userDrawn="1"/>
        </p:nvGrpSpPr>
        <p:grpSpPr>
          <a:xfrm>
            <a:off x="380999" y="6148479"/>
            <a:ext cx="9144001" cy="379359"/>
            <a:chOff x="238125" y="6074246"/>
            <a:chExt cx="9646506" cy="379358"/>
          </a:xfrm>
        </p:grpSpPr>
        <p:sp>
          <p:nvSpPr>
            <p:cNvPr id="36" name="Rectangle 697">
              <a:extLst>
                <a:ext uri="{FF2B5EF4-FFF2-40B4-BE49-F238E27FC236}">
                  <a16:creationId xmlns:a16="http://schemas.microsoft.com/office/drawing/2014/main" id="{18DA2F43-0407-4982-8EBD-ED7C636B13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38125" y="6162675"/>
              <a:ext cx="9646506" cy="2909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latinLnBrk="1"/>
              <a:r>
                <a:rPr lang="en-US" altLang="ko-KR" sz="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1) </a:t>
              </a:r>
              <a:r>
                <a:rPr lang="ko-KR" altLang="en-US" sz="8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작업구분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작업내용 구분 기입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옵션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신규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추가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수정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/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삭제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just" latinLnBrk="1"/>
              <a:r>
                <a:rPr lang="en-US" altLang="ko-KR" sz="8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2) </a:t>
              </a:r>
              <a:r>
                <a:rPr lang="ko-KR" altLang="en-US" sz="80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작업내용</a:t>
              </a:r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 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작업범위와 내용을 상세히 기록</a:t>
              </a:r>
              <a:endParaRPr lang="en-US" altLang="ko-KR" sz="240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Line 859">
              <a:extLst>
                <a:ext uri="{FF2B5EF4-FFF2-40B4-BE49-F238E27FC236}">
                  <a16:creationId xmlns:a16="http://schemas.microsoft.com/office/drawing/2014/main" id="{3FD3BD75-89D3-47FD-80D2-97D9AA7C776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238125" y="6074246"/>
              <a:ext cx="504000" cy="0"/>
            </a:xfrm>
            <a:prstGeom prst="line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sz="18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051552-390D-4370-8C10-BF358D668A9F}"/>
              </a:ext>
            </a:extLst>
          </p:cNvPr>
          <p:cNvCxnSpPr/>
          <p:nvPr userDrawn="1"/>
        </p:nvCxnSpPr>
        <p:spPr>
          <a:xfrm>
            <a:off x="381000" y="560981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3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6486395"/>
              </p:ext>
            </p:extLst>
          </p:nvPr>
        </p:nvGraphicFramePr>
        <p:xfrm>
          <a:off x="128587" y="115887"/>
          <a:ext cx="9651361" cy="6584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:a16="http://schemas.microsoft.com/office/drawing/2014/main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:a16="http://schemas.microsoft.com/office/drawing/2014/main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:a16="http://schemas.microsoft.com/office/drawing/2014/main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:a16="http://schemas.microsoft.com/office/drawing/2014/main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:a16="http://schemas.microsoft.com/office/drawing/2014/main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2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83149"/>
                  </a:ext>
                </a:extLst>
              </a:tr>
              <a:tr h="187001">
                <a:tc rowSpan="2" gridSpan="4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 설명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86294"/>
                  </a:ext>
                </a:extLst>
              </a:tr>
              <a:tr h="5777026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211622"/>
                  </a:ext>
                </a:extLst>
              </a:tr>
            </a:tbl>
          </a:graphicData>
        </a:graphic>
      </p:graphicFrame>
      <p:sp>
        <p:nvSpPr>
          <p:cNvPr id="23" name="텍스트 개체 틀 4"/>
          <p:cNvSpPr>
            <a:spLocks noGrp="1"/>
          </p:cNvSpPr>
          <p:nvPr>
            <p:ph type="body" sz="quarter" idx="12" hasCustomPrompt="1"/>
          </p:nvPr>
        </p:nvSpPr>
        <p:spPr>
          <a:xfrm>
            <a:off x="6805020" y="826967"/>
            <a:ext cx="2972393" cy="5779106"/>
          </a:xfrm>
          <a:prstGeom prst="rect">
            <a:avLst/>
          </a:prstGeom>
        </p:spPr>
        <p:txBody>
          <a:bodyPr vert="horz" lIns="72000" tIns="108000" rIns="72000" bIns="45720" rtlCol="0" anchor="t">
            <a:normAutofit/>
          </a:bodyPr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1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317500" indent="-1317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05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447675" indent="-127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KoPubWorld돋움체 Light" panose="00000300000000000000" pitchFamily="2" charset="-127"/>
              <a:buChar char="‒"/>
              <a:defRPr sz="10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  <a:br>
              <a:rPr lang="en-US" altLang="ko-KR" dirty="0"/>
            </a:br>
            <a:r>
              <a:rPr lang="ko-KR" altLang="en-US" dirty="0"/>
              <a:t>문단 내에서 강제 </a:t>
            </a:r>
            <a:r>
              <a:rPr lang="ko-KR" altLang="en-US" dirty="0" err="1"/>
              <a:t>개행할</a:t>
            </a:r>
            <a:r>
              <a:rPr lang="ko-KR" altLang="en-US" dirty="0"/>
              <a:t> 경우</a:t>
            </a:r>
            <a:r>
              <a:rPr lang="en-US" altLang="ko-KR" dirty="0"/>
              <a:t>: &lt;Shift + enter&gt;</a:t>
            </a:r>
            <a:endParaRPr lang="ko-KR" altLang="en-US" dirty="0"/>
          </a:p>
          <a:p>
            <a:pPr lvl="2"/>
            <a:r>
              <a:rPr lang="ko-KR" altLang="en-US" dirty="0"/>
              <a:t>셋째 수준 </a:t>
            </a:r>
            <a:br>
              <a:rPr lang="en-US" altLang="ko-KR" dirty="0"/>
            </a:br>
            <a:r>
              <a:rPr lang="en-US" altLang="ko-KR" dirty="0"/>
              <a:t>Level</a:t>
            </a:r>
            <a:r>
              <a:rPr lang="ko-KR" altLang="en-US" dirty="0"/>
              <a:t> </a:t>
            </a:r>
            <a:r>
              <a:rPr lang="en-US" altLang="ko-KR" dirty="0"/>
              <a:t>down:</a:t>
            </a:r>
            <a:r>
              <a:rPr lang="ko-KR" altLang="en-US" dirty="0"/>
              <a:t>  </a:t>
            </a:r>
            <a:r>
              <a:rPr lang="en-US" altLang="ko-KR" dirty="0"/>
              <a:t>&lt;Tab&gt; </a:t>
            </a:r>
            <a:r>
              <a:rPr lang="ko-KR" altLang="en-US" dirty="0"/>
              <a:t>키 입력</a:t>
            </a:r>
            <a:br>
              <a:rPr lang="en-US" altLang="ko-KR" dirty="0"/>
            </a:br>
            <a:r>
              <a:rPr lang="en-US" altLang="ko-KR" dirty="0"/>
              <a:t>Level up:  &lt;Shift + Tab&gt; </a:t>
            </a:r>
            <a:r>
              <a:rPr lang="ko-KR" altLang="en-US" dirty="0"/>
              <a:t>키 입력</a:t>
            </a:r>
          </a:p>
        </p:txBody>
      </p:sp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1567667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1 M0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22566228"/>
              </p:ext>
            </p:extLst>
          </p:nvPr>
        </p:nvGraphicFramePr>
        <p:xfrm>
          <a:off x="128587" y="115887"/>
          <a:ext cx="9651361" cy="6468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3135">
                  <a:extLst>
                    <a:ext uri="{9D8B030D-6E8A-4147-A177-3AD203B41FA5}">
                      <a16:colId xmlns:a16="http://schemas.microsoft.com/office/drawing/2014/main" val="1633696151"/>
                    </a:ext>
                  </a:extLst>
                </a:gridCol>
                <a:gridCol w="3648270">
                  <a:extLst>
                    <a:ext uri="{9D8B030D-6E8A-4147-A177-3AD203B41FA5}">
                      <a16:colId xmlns:a16="http://schemas.microsoft.com/office/drawing/2014/main" val="212449422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708461914"/>
                    </a:ext>
                  </a:extLst>
                </a:gridCol>
                <a:gridCol w="1475020">
                  <a:extLst>
                    <a:ext uri="{9D8B030D-6E8A-4147-A177-3AD203B41FA5}">
                      <a16:colId xmlns:a16="http://schemas.microsoft.com/office/drawing/2014/main" val="2903822504"/>
                    </a:ext>
                  </a:extLst>
                </a:gridCol>
                <a:gridCol w="824993">
                  <a:extLst>
                    <a:ext uri="{9D8B030D-6E8A-4147-A177-3AD203B41FA5}">
                      <a16:colId xmlns:a16="http://schemas.microsoft.com/office/drawing/2014/main" val="2149433321"/>
                    </a:ext>
                  </a:extLst>
                </a:gridCol>
                <a:gridCol w="2152155">
                  <a:extLst>
                    <a:ext uri="{9D8B030D-6E8A-4147-A177-3AD203B41FA5}">
                      <a16:colId xmlns:a16="http://schemas.microsoft.com/office/drawing/2014/main" val="36682198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1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</a:t>
                      </a:r>
                      <a:r>
                        <a:rPr lang="en-US" altLang="ko-KR" sz="900" b="1" kern="1200" spc="-1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ID/</a:t>
                      </a:r>
                      <a:r>
                        <a:rPr lang="ko-KR" altLang="en-US" sz="900" b="1" kern="1200" spc="-150" baseline="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화면명</a:t>
                      </a:r>
                      <a:endParaRPr lang="ko-KR" altLang="en-US" sz="900" b="1" kern="1200" spc="-1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kern="1200" spc="-2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요구사항</a:t>
                      </a:r>
                      <a:r>
                        <a:rPr lang="en-US" altLang="ko-KR" sz="900" b="1" kern="1200" spc="-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ID</a:t>
                      </a: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1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생성일</a:t>
                      </a:r>
                      <a:r>
                        <a:rPr lang="en-US" altLang="ko-KR" sz="900" b="1" kern="1200" spc="-1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15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927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20" baseline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경로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갱신일</a:t>
                      </a:r>
                      <a:r>
                        <a:rPr lang="en-US" altLang="ko-KR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900" b="1" kern="1200" spc="-50" baseline="0" noProof="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pc="-2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83149"/>
                  </a:ext>
                </a:extLst>
              </a:tr>
              <a:tr h="5964027">
                <a:tc gridSpan="6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36513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spc="-50" baseline="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spc="-2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86294"/>
                  </a:ext>
                </a:extLst>
              </a:tr>
            </a:tbl>
          </a:graphicData>
        </a:graphic>
      </p:graphicFrame>
      <p:sp>
        <p:nvSpPr>
          <p:cNvPr id="3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99" y="149779"/>
            <a:ext cx="819128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B6E7FD8-B153-494C-887D-C745D68482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73079" y="149779"/>
            <a:ext cx="2541256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화면명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87FE732-C08B-438B-B155-28D2BC3B5A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7898" y="403750"/>
            <a:ext cx="5690799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경로명 입력</a:t>
            </a:r>
          </a:p>
        </p:txBody>
      </p:sp>
      <p:sp>
        <p:nvSpPr>
          <p:cNvPr id="20" name="텍스트 개체 틀 4">
            <a:extLst>
              <a:ext uri="{FF2B5EF4-FFF2-40B4-BE49-F238E27FC236}">
                <a16:creationId xmlns:a16="http://schemas.microsoft.com/office/drawing/2014/main" id="{E98C7EE2-8CE6-42BE-AF58-8EF48DCBF45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09893" y="149779"/>
            <a:ext cx="13088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요구사항</a:t>
            </a:r>
            <a:r>
              <a:rPr lang="en-US" altLang="ko-KR" dirty="0"/>
              <a:t>ID </a:t>
            </a:r>
            <a:r>
              <a:rPr lang="ko-KR" altLang="en-US" dirty="0"/>
              <a:t>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C6BA7-7597-4DE8-AEA4-851AEA3F96A1}"/>
              </a:ext>
            </a:extLst>
          </p:cNvPr>
          <p:cNvSpPr txBox="1"/>
          <p:nvPr userDrawn="1"/>
        </p:nvSpPr>
        <p:spPr>
          <a:xfrm>
            <a:off x="1856238" y="170529"/>
            <a:ext cx="97809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0" lang="en-US" altLang="ko-KR" sz="9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/</a:t>
            </a:r>
            <a:endParaRPr lang="ko-KR" altLang="en-US" b="0" dirty="0"/>
          </a:p>
        </p:txBody>
      </p:sp>
      <p:sp>
        <p:nvSpPr>
          <p:cNvPr id="35" name="텍스트 개체 틀 4">
            <a:extLst>
              <a:ext uri="{FF2B5EF4-FFF2-40B4-BE49-F238E27FC236}">
                <a16:creationId xmlns:a16="http://schemas.microsoft.com/office/drawing/2014/main" id="{74913D00-FF7E-4B31-9B25-188DD0BA86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135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6" name="텍스트 개체 틀 4">
            <a:extLst>
              <a:ext uri="{FF2B5EF4-FFF2-40B4-BE49-F238E27FC236}">
                <a16:creationId xmlns:a16="http://schemas.microsoft.com/office/drawing/2014/main" id="{FA0E9AC3-B8AD-4898-AFE9-B4472FD4A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135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YYYY.MM.DD(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B330D698-96F4-448B-98C6-6C4FC09F51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9848" y="160708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  <p:sp>
        <p:nvSpPr>
          <p:cNvPr id="38" name="텍스트 개체 틀 4">
            <a:extLst>
              <a:ext uri="{FF2B5EF4-FFF2-40B4-BE49-F238E27FC236}">
                <a16:creationId xmlns:a16="http://schemas.microsoft.com/office/drawing/2014/main" id="{611ED436-6DFF-4478-93A8-792005496E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69848" y="412379"/>
            <a:ext cx="939903" cy="180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228600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작업자명</a:t>
            </a:r>
          </a:p>
        </p:txBody>
      </p:sp>
    </p:spTree>
    <p:extLst>
      <p:ext uri="{BB962C8B-B14F-4D97-AF65-F5344CB8AC3E}">
        <p14:creationId xmlns:p14="http://schemas.microsoft.com/office/powerpoint/2010/main" val="2834544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7FA97E-532B-4BA6-8F44-415380FE92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333" y="5840964"/>
            <a:ext cx="3234134" cy="671804"/>
          </a:xfrm>
          <a:prstGeom prst="rect">
            <a:avLst/>
          </a:prstGeom>
        </p:spPr>
      </p:pic>
      <p:sp>
        <p:nvSpPr>
          <p:cNvPr id="4" name="직사각형 16">
            <a:extLst>
              <a:ext uri="{FF2B5EF4-FFF2-40B4-BE49-F238E27FC236}">
                <a16:creationId xmlns:a16="http://schemas.microsoft.com/office/drawing/2014/main" id="{7A37B6F6-AA8F-4A61-8680-CFACF56F79E5}"/>
              </a:ext>
            </a:extLst>
          </p:cNvPr>
          <p:cNvSpPr/>
          <p:nvPr userDrawn="1"/>
        </p:nvSpPr>
        <p:spPr>
          <a:xfrm>
            <a:off x="-3" y="1"/>
            <a:ext cx="7016623" cy="5551714"/>
          </a:xfrm>
          <a:custGeom>
            <a:avLst/>
            <a:gdLst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2696547 w 2696547"/>
              <a:gd name="connsiteY2" fmla="*/ 6260841 h 6260841"/>
              <a:gd name="connsiteX3" fmla="*/ 0 w 2696547"/>
              <a:gd name="connsiteY3" fmla="*/ 6260841 h 6260841"/>
              <a:gd name="connsiteX4" fmla="*/ 0 w 2696547"/>
              <a:gd name="connsiteY4" fmla="*/ 0 h 6260841"/>
              <a:gd name="connsiteX0" fmla="*/ 0 w 2696547"/>
              <a:gd name="connsiteY0" fmla="*/ 0 h 6260841"/>
              <a:gd name="connsiteX1" fmla="*/ 2696547 w 2696547"/>
              <a:gd name="connsiteY1" fmla="*/ 0 h 6260841"/>
              <a:gd name="connsiteX2" fmla="*/ 0 w 2696547"/>
              <a:gd name="connsiteY2" fmla="*/ 6260841 h 6260841"/>
              <a:gd name="connsiteX3" fmla="*/ 0 w 2696547"/>
              <a:gd name="connsiteY3" fmla="*/ 0 h 6260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6547" h="6260841">
                <a:moveTo>
                  <a:pt x="0" y="0"/>
                </a:moveTo>
                <a:lnTo>
                  <a:pt x="2696547" y="0"/>
                </a:lnTo>
                <a:lnTo>
                  <a:pt x="0" y="626084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5" name="그림 4" descr="물, 남자, 타기, 공기이(가) 표시된 사진&#10;&#10;자동 생성된 설명">
            <a:extLst>
              <a:ext uri="{FF2B5EF4-FFF2-40B4-BE49-F238E27FC236}">
                <a16:creationId xmlns:a16="http://schemas.microsoft.com/office/drawing/2014/main" id="{817E577B-F5B7-4EC8-BD46-EA1AE268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4"/>
          <a:stretch/>
        </p:blipFill>
        <p:spPr>
          <a:xfrm>
            <a:off x="0" y="0"/>
            <a:ext cx="9906000" cy="5858699"/>
          </a:xfrm>
          <a:custGeom>
            <a:avLst/>
            <a:gdLst>
              <a:gd name="connsiteX0" fmla="*/ 0 w 9906000"/>
              <a:gd name="connsiteY0" fmla="*/ 0 h 5858699"/>
              <a:gd name="connsiteX1" fmla="*/ 9906000 w 9906000"/>
              <a:gd name="connsiteY1" fmla="*/ 0 h 5858699"/>
              <a:gd name="connsiteX2" fmla="*/ 9906000 w 9906000"/>
              <a:gd name="connsiteY2" fmla="*/ 5858699 h 5858699"/>
              <a:gd name="connsiteX3" fmla="*/ 512482 w 9906000"/>
              <a:gd name="connsiteY3" fmla="*/ 4872786 h 5858699"/>
              <a:gd name="connsiteX4" fmla="*/ 0 w 9906000"/>
              <a:gd name="connsiteY4" fmla="*/ 28 h 585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0" h="5858699">
                <a:moveTo>
                  <a:pt x="0" y="0"/>
                </a:moveTo>
                <a:lnTo>
                  <a:pt x="9906000" y="0"/>
                </a:lnTo>
                <a:lnTo>
                  <a:pt x="9906000" y="5858699"/>
                </a:lnTo>
                <a:lnTo>
                  <a:pt x="512482" y="4872786"/>
                </a:lnTo>
                <a:lnTo>
                  <a:pt x="0" y="28"/>
                </a:lnTo>
                <a:close/>
              </a:path>
            </a:pathLst>
          </a:cu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C0802F-F209-4C91-89C3-75893FBFCB88}"/>
              </a:ext>
            </a:extLst>
          </p:cNvPr>
          <p:cNvSpPr/>
          <p:nvPr userDrawn="1"/>
        </p:nvSpPr>
        <p:spPr>
          <a:xfrm>
            <a:off x="276420" y="299341"/>
            <a:ext cx="1631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KoPubWorld돋움체 Bold" panose="00000800000000000000" pitchFamily="2" charset="-127"/>
              </a:rPr>
              <a:t>우리에프아이이에스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KoPubWorld돋움체 Bold" panose="00000800000000000000" pitchFamily="2" charset="-127"/>
            </a:endParaRPr>
          </a:p>
          <a:p>
            <a:r>
              <a:rPr kumimoji="0" lang="ko-KR" altLang="en-US" sz="1200" b="0" i="0" u="none" strike="noStrike" kern="0" cap="none" spc="-30" normalizeH="0" baseline="0" noProof="0" dirty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디지털 </a:t>
            </a:r>
            <a:r>
              <a:rPr kumimoji="0" lang="ko-KR" altLang="en-US" sz="1200" b="0" i="0" u="none" strike="noStrike" kern="0" cap="none" spc="-30" normalizeH="0" baseline="0" noProof="0" dirty="0" err="1">
                <a:ln>
                  <a:noFill/>
                </a:ln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프론티어</a:t>
            </a:r>
            <a:endParaRPr kumimoji="0" lang="en-US" altLang="ko-KR" sz="1200" b="0" i="0" u="none" strike="noStrike" kern="0" cap="none" spc="-3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DBA5B1-515A-4F4B-9E8D-F3423E6F4F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211354"/>
            <a:ext cx="8286750" cy="1716834"/>
          </a:xfrm>
        </p:spPr>
        <p:txBody>
          <a:bodyPr wrap="none" anchor="t"/>
          <a:lstStyle>
            <a:lvl1pPr algn="l">
              <a:defRPr kumimoji="0" lang="ko-KR" altLang="en-US" sz="5000" b="1" i="0" u="none" strike="noStrike" kern="1200" cap="none" spc="-20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서비스명</a:t>
            </a:r>
            <a:br>
              <a:rPr lang="en-US" altLang="ko-KR" dirty="0"/>
            </a:br>
            <a:r>
              <a:rPr lang="ko-KR" altLang="en-US" dirty="0"/>
              <a:t>메뉴구성도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27A2230F-9630-43C7-B55A-F4607BE006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50" y="1748962"/>
            <a:ext cx="3714750" cy="307777"/>
          </a:xfrm>
        </p:spPr>
        <p:txBody>
          <a:bodyPr wrap="none" lIns="0" tIns="0" rIns="0" bIns="0">
            <a:noAutofit/>
          </a:bodyPr>
          <a:lstStyle>
            <a:lvl1pPr marL="0" indent="0" algn="l">
              <a:buNone/>
              <a:defRPr sz="2000" spc="-100" baseline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WDF-</a:t>
            </a:r>
            <a:r>
              <a:rPr lang="ko-KR" altLang="en-US" dirty="0" err="1"/>
              <a:t>트랙명</a:t>
            </a:r>
            <a:r>
              <a:rPr lang="en-US" altLang="ko-KR" dirty="0"/>
              <a:t>-PJT</a:t>
            </a:r>
            <a:r>
              <a:rPr lang="ko-KR" altLang="en-US" dirty="0" err="1"/>
              <a:t>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84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내용: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885" y="160871"/>
            <a:ext cx="9133115" cy="40011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본문 </a:t>
            </a:r>
            <a:r>
              <a:rPr lang="en-US" altLang="ko-KR" dirty="0"/>
              <a:t>1</a:t>
            </a:r>
            <a:r>
              <a:rPr lang="ko-KR" altLang="en-US" dirty="0"/>
              <a:t>단형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83B69-F232-48E7-B651-92B77D03FE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0331" y="981076"/>
            <a:ext cx="9133115" cy="5472112"/>
          </a:xfrm>
        </p:spPr>
        <p:txBody>
          <a:bodyPr tIns="0" bIns="0"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60000" marR="0" lvl="0" indent="-360000" algn="l" defTabSz="914400" rtl="0" eaLnBrk="1" fontAlgn="auto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2" panose="05020102010507070707" pitchFamily="18" charset="2"/>
              <a:buChar char=""/>
              <a:tabLst/>
              <a:defRPr/>
            </a:pPr>
            <a:r>
              <a:rPr lang="ko-KR" altLang="en-US" dirty="0"/>
              <a:t>첫째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18pt</a:t>
            </a:r>
            <a:endParaRPr lang="ko-KR" altLang="en-US" dirty="0"/>
          </a:p>
          <a:p>
            <a:pPr lvl="2"/>
            <a:r>
              <a:rPr lang="ko-KR" altLang="en-US" dirty="0"/>
              <a:t>셋째 수준 입력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16pt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65A99-2B81-4618-92C8-EFFB98201111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950F9D3-3F69-44E5-AADA-41A331C25025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498804-CB01-42CC-8992-B6A75FB3AA42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1A3CC8-FF26-48DE-8C86-1D5A5A83D461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D17845-2768-4EC6-8663-14EFC7DA6096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6E502C-CD4E-4B8F-AFD9-6ADF9E427046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E987D3-A7AD-4D93-BE43-C1E260045A39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2FF0FB-6E6D-400A-AD08-316F2554593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27E84C-B918-4E77-A6C0-C497C8784DA9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453DFBC-5B78-458E-B431-A280F59D565C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74D5D9-61D7-42C4-B94E-25BBC1514E6E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54F70E8-9417-4CB4-BF46-8EE0455A406D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5CD838-E0D4-47D9-80C1-46641986C0AE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46AD31-40A9-4565-9439-3D9BBDA18874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866D7F-CEDB-42C7-80B6-484B64C3C83F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C1CE35F-B0C2-4C64-A26F-AEBF5183F495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230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내용: 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8FDFD-7B95-44FA-936E-D26DB95ED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331" y="160871"/>
            <a:ext cx="9134669" cy="40011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슬라이드 제목 입력 </a:t>
            </a:r>
            <a:r>
              <a:rPr lang="en-US" altLang="ko-KR" dirty="0"/>
              <a:t>// </a:t>
            </a:r>
            <a:r>
              <a:rPr lang="ko-KR" altLang="en-US" dirty="0"/>
              <a:t>편집영역 전체 이미지 삽입 시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DE0CB5D-B003-4DE9-973B-5A6B4EF2A909}"/>
              </a:ext>
            </a:extLst>
          </p:cNvPr>
          <p:cNvGrpSpPr/>
          <p:nvPr userDrawn="1"/>
        </p:nvGrpSpPr>
        <p:grpSpPr>
          <a:xfrm>
            <a:off x="-1518624" y="5499365"/>
            <a:ext cx="1322681" cy="1358635"/>
            <a:chOff x="3582259" y="401749"/>
            <a:chExt cx="1769608" cy="181771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889A40-1821-4BCC-8C62-BD195039D450}"/>
                </a:ext>
              </a:extLst>
            </p:cNvPr>
            <p:cNvSpPr/>
            <p:nvPr/>
          </p:nvSpPr>
          <p:spPr>
            <a:xfrm>
              <a:off x="3947578" y="1007148"/>
              <a:ext cx="308332" cy="308332"/>
            </a:xfrm>
            <a:prstGeom prst="rect">
              <a:avLst/>
            </a:prstGeom>
            <a:solidFill>
              <a:srgbClr val="00B5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F8300C8-0A0B-4E2D-B333-7AD8479EE23A}"/>
                </a:ext>
              </a:extLst>
            </p:cNvPr>
            <p:cNvSpPr/>
            <p:nvPr/>
          </p:nvSpPr>
          <p:spPr>
            <a:xfrm>
              <a:off x="4312897" y="1007148"/>
              <a:ext cx="308332" cy="308332"/>
            </a:xfrm>
            <a:prstGeom prst="rect">
              <a:avLst/>
            </a:prstGeom>
            <a:solidFill>
              <a:srgbClr val="FC6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B545A5-6C5A-4A0A-8B4F-B26E009152CB}"/>
                </a:ext>
              </a:extLst>
            </p:cNvPr>
            <p:cNvSpPr/>
            <p:nvPr/>
          </p:nvSpPr>
          <p:spPr>
            <a:xfrm>
              <a:off x="4678216" y="704449"/>
              <a:ext cx="308332" cy="308332"/>
            </a:xfrm>
            <a:prstGeom prst="rect">
              <a:avLst/>
            </a:prstGeom>
            <a:solidFill>
              <a:srgbClr val="BEF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283154-4B12-4816-A2B2-A11624F0620F}"/>
                </a:ext>
              </a:extLst>
            </p:cNvPr>
            <p:cNvSpPr/>
            <p:nvPr/>
          </p:nvSpPr>
          <p:spPr>
            <a:xfrm>
              <a:off x="3582259" y="1007148"/>
              <a:ext cx="308332" cy="308332"/>
            </a:xfrm>
            <a:prstGeom prst="rect">
              <a:avLst/>
            </a:prstGeom>
            <a:solidFill>
              <a:srgbClr val="005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1DCB9C3-33F9-456F-B3DC-228040B444C8}"/>
                </a:ext>
              </a:extLst>
            </p:cNvPr>
            <p:cNvSpPr/>
            <p:nvPr/>
          </p:nvSpPr>
          <p:spPr>
            <a:xfrm>
              <a:off x="5043535" y="1007148"/>
              <a:ext cx="308332" cy="3083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88D670C-6BA2-4949-8521-7E40B5548AD1}"/>
                </a:ext>
              </a:extLst>
            </p:cNvPr>
            <p:cNvSpPr/>
            <p:nvPr/>
          </p:nvSpPr>
          <p:spPr>
            <a:xfrm>
              <a:off x="4678216" y="1007148"/>
              <a:ext cx="308332" cy="308332"/>
            </a:xfrm>
            <a:prstGeom prst="rect">
              <a:avLst/>
            </a:prstGeom>
            <a:solidFill>
              <a:srgbClr val="90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2D1DAC-C938-47DF-8CA1-E301BBC203BF}"/>
                </a:ext>
              </a:extLst>
            </p:cNvPr>
            <p:cNvSpPr/>
            <p:nvPr/>
          </p:nvSpPr>
          <p:spPr>
            <a:xfrm>
              <a:off x="4678216" y="401749"/>
              <a:ext cx="308332" cy="308332"/>
            </a:xfrm>
            <a:prstGeom prst="rect">
              <a:avLst/>
            </a:prstGeom>
            <a:solidFill>
              <a:srgbClr val="EAFD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95C2D8-964F-4A00-9B39-F320B8A9CEEE}"/>
                </a:ext>
              </a:extLst>
            </p:cNvPr>
            <p:cNvSpPr/>
            <p:nvPr/>
          </p:nvSpPr>
          <p:spPr>
            <a:xfrm>
              <a:off x="4678216" y="1309847"/>
              <a:ext cx="308332" cy="308332"/>
            </a:xfrm>
            <a:prstGeom prst="rect">
              <a:avLst/>
            </a:prstGeom>
            <a:solidFill>
              <a:srgbClr val="5195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C01CCE-A1FB-4EAD-957E-3DC4B6A07C3F}"/>
                </a:ext>
              </a:extLst>
            </p:cNvPr>
            <p:cNvSpPr/>
            <p:nvPr/>
          </p:nvSpPr>
          <p:spPr>
            <a:xfrm>
              <a:off x="4678216" y="1612547"/>
              <a:ext cx="308332" cy="308332"/>
            </a:xfrm>
            <a:prstGeom prst="rect">
              <a:avLst/>
            </a:prstGeom>
            <a:solidFill>
              <a:srgbClr val="1B67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999CF88-FA7A-4DF9-9276-6427E29BAF72}"/>
                </a:ext>
              </a:extLst>
            </p:cNvPr>
            <p:cNvSpPr/>
            <p:nvPr/>
          </p:nvSpPr>
          <p:spPr>
            <a:xfrm>
              <a:off x="4312897" y="704449"/>
              <a:ext cx="308332" cy="308332"/>
            </a:xfrm>
            <a:prstGeom prst="rect">
              <a:avLst/>
            </a:prstGeom>
            <a:solidFill>
              <a:srgbClr val="F2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FA4F655-56C2-40A6-96AA-6A5BE0601CD1}"/>
                </a:ext>
              </a:extLst>
            </p:cNvPr>
            <p:cNvSpPr/>
            <p:nvPr/>
          </p:nvSpPr>
          <p:spPr>
            <a:xfrm>
              <a:off x="4312897" y="401749"/>
              <a:ext cx="308332" cy="308332"/>
            </a:xfrm>
            <a:prstGeom prst="rect">
              <a:avLst/>
            </a:prstGeom>
            <a:solidFill>
              <a:srgbClr val="F2D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FFAFF9-DC8F-4AD5-ADE6-E1FFE634F3E4}"/>
                </a:ext>
              </a:extLst>
            </p:cNvPr>
            <p:cNvSpPr/>
            <p:nvPr userDrawn="1"/>
          </p:nvSpPr>
          <p:spPr>
            <a:xfrm>
              <a:off x="3947578" y="1309847"/>
              <a:ext cx="308332" cy="308332"/>
            </a:xfrm>
            <a:prstGeom prst="rect">
              <a:avLst/>
            </a:prstGeom>
            <a:solidFill>
              <a:srgbClr val="0082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449707F-626D-405D-AC8C-32222F3969C0}"/>
                </a:ext>
              </a:extLst>
            </p:cNvPr>
            <p:cNvSpPr/>
            <p:nvPr userDrawn="1"/>
          </p:nvSpPr>
          <p:spPr>
            <a:xfrm>
              <a:off x="4312897" y="1309847"/>
              <a:ext cx="308332" cy="308332"/>
            </a:xfrm>
            <a:prstGeom prst="rect">
              <a:avLst/>
            </a:prstGeom>
            <a:solidFill>
              <a:srgbClr val="DF54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E112E4-6943-465E-90E4-6CB09A905753}"/>
                </a:ext>
              </a:extLst>
            </p:cNvPr>
            <p:cNvSpPr/>
            <p:nvPr userDrawn="1"/>
          </p:nvSpPr>
          <p:spPr>
            <a:xfrm>
              <a:off x="4312897" y="1612547"/>
              <a:ext cx="308332" cy="308332"/>
            </a:xfrm>
            <a:prstGeom prst="rect">
              <a:avLst/>
            </a:prstGeom>
            <a:solidFill>
              <a:srgbClr val="C50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3A512A2-D659-4285-978D-33B70192BA5C}"/>
                </a:ext>
              </a:extLst>
            </p:cNvPr>
            <p:cNvSpPr/>
            <p:nvPr userDrawn="1"/>
          </p:nvSpPr>
          <p:spPr>
            <a:xfrm>
              <a:off x="4312897" y="1911127"/>
              <a:ext cx="308332" cy="308332"/>
            </a:xfrm>
            <a:prstGeom prst="rect">
              <a:avLst/>
            </a:prstGeom>
            <a:solidFill>
              <a:srgbClr val="A60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910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8AA5F1-410C-40BC-B0AF-A3732340BA91}"/>
              </a:ext>
            </a:extLst>
          </p:cNvPr>
          <p:cNvSpPr/>
          <p:nvPr userDrawn="1"/>
        </p:nvSpPr>
        <p:spPr>
          <a:xfrm>
            <a:off x="0" y="6578082"/>
            <a:ext cx="9906000" cy="279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0" lang="ko-KR" altLang="en-US" sz="700" b="1" i="0" u="none" strike="noStrike" kern="1200" cap="none" spc="-50" normalizeH="0" baseline="0" noProof="0" dirty="0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</a:gra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9122716" y="6622545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z="900" smtClean="0"/>
              <a:pPr lvl="0"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583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82" r:id="rId4"/>
    <p:sldLayoutId id="2147483679" r:id="rId5"/>
    <p:sldLayoutId id="2147483681" r:id="rId6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lang="ko-KR" altLang="en-US" sz="2400" b="1" kern="1200" spc="-20" baseline="0" dirty="0">
          <a:ln>
            <a:noFill/>
          </a:ln>
          <a:gradFill>
            <a:gsLst>
              <a:gs pos="0">
                <a:srgbClr val="2B70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n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C84DF9-DC53-4659-B317-57C48A944D5C}"/>
              </a:ext>
            </a:extLst>
          </p:cNvPr>
          <p:cNvSpPr/>
          <p:nvPr userDrawn="1"/>
        </p:nvSpPr>
        <p:spPr>
          <a:xfrm>
            <a:off x="0" y="0"/>
            <a:ext cx="9906000" cy="657225"/>
          </a:xfrm>
          <a:prstGeom prst="rect">
            <a:avLst/>
          </a:prstGeom>
          <a:gradFill flip="none" rotWithShape="1">
            <a:gsLst>
              <a:gs pos="100000">
                <a:srgbClr val="006699"/>
              </a:gs>
              <a:gs pos="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4EE5CC-FF52-4439-BB49-582C7379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51540"/>
            <a:ext cx="9134669" cy="40011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1ECCF-F896-4685-8E68-0293EF27A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331" y="981076"/>
            <a:ext cx="9134668" cy="5472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첫째 수준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22pt</a:t>
            </a:r>
            <a:endParaRPr lang="ko-KR" altLang="en-US" dirty="0"/>
          </a:p>
          <a:p>
            <a:pPr lvl="1"/>
            <a:r>
              <a:rPr lang="ko-KR" altLang="en-US" dirty="0"/>
              <a:t>둘째 수준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18t</a:t>
            </a:r>
            <a:endParaRPr lang="ko-KR" altLang="en-US" dirty="0"/>
          </a:p>
          <a:p>
            <a:pPr lvl="2"/>
            <a:r>
              <a:rPr lang="ko-KR" altLang="en-US" dirty="0"/>
              <a:t>셋째 수준  </a:t>
            </a:r>
            <a:r>
              <a:rPr lang="en-US" altLang="ko-KR" dirty="0"/>
              <a:t>// </a:t>
            </a:r>
            <a:r>
              <a:rPr lang="en-US" altLang="ko-KR" dirty="0" err="1"/>
              <a:t>KoPub</a:t>
            </a:r>
            <a:r>
              <a:rPr lang="ko-KR" altLang="en-US" dirty="0"/>
              <a:t>돋움체 </a:t>
            </a:r>
            <a:r>
              <a:rPr lang="en-US" altLang="ko-KR" dirty="0"/>
              <a:t>16t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7735016-4503-487D-AF5F-E9515DE4E400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8848202" y="6632774"/>
            <a:ext cx="36000" cy="36000"/>
          </a:xfrm>
          <a:prstGeom prst="ellipse">
            <a:avLst/>
          </a:prstGeom>
          <a:solidFill>
            <a:srgbClr val="C50C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aseline="-2500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98F068F-311E-41CE-896B-4E3A14FA4A4A}"/>
              </a:ext>
            </a:extLst>
          </p:cNvPr>
          <p:cNvSpPr txBox="1">
            <a:spLocks/>
          </p:cNvSpPr>
          <p:nvPr userDrawn="1"/>
        </p:nvSpPr>
        <p:spPr>
          <a:xfrm>
            <a:off x="8151279" y="6561118"/>
            <a:ext cx="641987" cy="18466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r">
              <a:defRPr sz="100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8FE61030-22DF-487C-BE17-1D85BE054251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7BFCE421-EE9A-45ED-803D-898C52DFBDB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50587" y="6593727"/>
            <a:ext cx="622897" cy="117358"/>
          </a:xfrm>
          <a:prstGeom prst="rect">
            <a:avLst/>
          </a:prstGeom>
        </p:spPr>
      </p:pic>
      <p:sp>
        <p:nvSpPr>
          <p:cNvPr id="71" name="부제목 2">
            <a:extLst>
              <a:ext uri="{FF2B5EF4-FFF2-40B4-BE49-F238E27FC236}">
                <a16:creationId xmlns:a16="http://schemas.microsoft.com/office/drawing/2014/main" id="{D8B88A08-EE97-44C8-8921-76CCD3623E44}"/>
              </a:ext>
            </a:extLst>
          </p:cNvPr>
          <p:cNvSpPr txBox="1">
            <a:spLocks/>
          </p:cNvSpPr>
          <p:nvPr userDrawn="1"/>
        </p:nvSpPr>
        <p:spPr>
          <a:xfrm>
            <a:off x="367677" y="6582252"/>
            <a:ext cx="3877754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None/>
              <a:defRPr sz="2400" b="1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4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0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700"/>
              </a:spcBef>
              <a:spcAft>
                <a:spcPts val="200"/>
              </a:spcAft>
              <a:buFont typeface="KoPub돋움체 Light" panose="00000300000000000000" pitchFamily="2" charset="-127"/>
              <a:buNone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디지털 </a:t>
            </a:r>
            <a:r>
              <a:rPr lang="ko-KR" altLang="en-US" sz="1050" spc="-20" baseline="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프론티어</a:t>
            </a:r>
            <a:r>
              <a:rPr lang="en-US" altLang="ko-KR" sz="1050" spc="-20" baseline="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:  AI-PJT01</a:t>
            </a:r>
            <a:endParaRPr lang="ko-KR" altLang="en-US" sz="1050" spc="-20" baseline="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EAE873-00B6-4FBC-A42C-01D437F855A2}"/>
              </a:ext>
            </a:extLst>
          </p:cNvPr>
          <p:cNvGrpSpPr/>
          <p:nvPr userDrawn="1"/>
        </p:nvGrpSpPr>
        <p:grpSpPr>
          <a:xfrm>
            <a:off x="8830590" y="226494"/>
            <a:ext cx="970649" cy="224056"/>
            <a:chOff x="8793266" y="77198"/>
            <a:chExt cx="970649" cy="2240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4A6369C-BB6A-45EE-A38F-8B18644FC40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biLevel thresh="25000"/>
            </a:blip>
            <a:srcRect l="22817" t="79904" r="22894" b="16190"/>
            <a:stretch/>
          </p:blipFill>
          <p:spPr>
            <a:xfrm>
              <a:off x="8793266" y="77198"/>
              <a:ext cx="970649" cy="22405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A0DE1F-192A-4F1A-AE7B-D23C0FEC9A0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22817" t="79904" r="64693" b="16190"/>
            <a:stretch/>
          </p:blipFill>
          <p:spPr>
            <a:xfrm>
              <a:off x="8793267" y="77198"/>
              <a:ext cx="223318" cy="224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86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600" b="1" kern="1200" spc="-50" baseline="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  <a:latin typeface="KoPub돋움체 Bold" panose="00000800000000000000" pitchFamily="2" charset="-127"/>
          <a:ea typeface="KoPub돋움체 Bold" panose="00000800000000000000" pitchFamily="2" charset="-127"/>
          <a:cs typeface="+mj-cs"/>
        </a:defRPr>
      </a:lvl1pPr>
    </p:titleStyle>
    <p:bodyStyle>
      <a:lvl1pPr marL="360000" indent="-360000" algn="l" defTabSz="914400" rtl="0" eaLnBrk="1" latinLnBrk="1" hangingPunct="1">
        <a:lnSpc>
          <a:spcPct val="100000"/>
        </a:lnSpc>
        <a:spcBef>
          <a:spcPts val="1800"/>
        </a:spcBef>
        <a:spcAft>
          <a:spcPts val="200"/>
        </a:spcAft>
        <a:buClr>
          <a:schemeClr val="tx1">
            <a:lumMod val="50000"/>
            <a:lumOff val="50000"/>
          </a:schemeClr>
        </a:buClr>
        <a:buFont typeface="Wingdings 2" panose="05020102010507070707" pitchFamily="18" charset="2"/>
        <a:buChar char=""/>
        <a:defRPr sz="2200" b="1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576000" indent="-216000" algn="l" defTabSz="914400" rtl="0" eaLnBrk="1" latinLnBrk="1" hangingPunct="1">
        <a:lnSpc>
          <a:spcPct val="100000"/>
        </a:lnSpc>
        <a:spcBef>
          <a:spcPts val="1000"/>
        </a:spcBef>
        <a:spcAft>
          <a:spcPts val="200"/>
        </a:spcAft>
        <a:buClr>
          <a:srgbClr val="C00000"/>
        </a:buClr>
        <a:buFont typeface="Wingdings" panose="05000000000000000000" pitchFamily="2" charset="2"/>
        <a:buChar char="§"/>
        <a:defRPr sz="18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2pPr>
      <a:lvl3pPr marL="792000" indent="-216000" algn="l" defTabSz="914400" rtl="0" eaLnBrk="1" latinLnBrk="1" hangingPunct="1">
        <a:lnSpc>
          <a:spcPct val="100000"/>
        </a:lnSpc>
        <a:spcBef>
          <a:spcPts val="600"/>
        </a:spcBef>
        <a:spcAft>
          <a:spcPts val="200"/>
        </a:spcAft>
        <a:buFont typeface="KoPub돋움체 Light" panose="00000300000000000000" pitchFamily="2" charset="-127"/>
        <a:buChar char="-"/>
        <a:defRPr sz="1600" kern="1200" spc="-5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Char char="•"/>
        <a:defRPr sz="1800" kern="1200" spc="-20" baseline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KoPub돋움체 Light" panose="00000300000000000000" pitchFamily="2" charset="-127"/>
          <a:ea typeface="KoPub돋움체 Light" panose="00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>
          <p15:clr>
            <a:srgbClr val="F26B43"/>
          </p15:clr>
        </p15:guide>
        <p15:guide id="2" orient="horz" pos="4065">
          <p15:clr>
            <a:srgbClr val="F26B43"/>
          </p15:clr>
        </p15:guide>
        <p15:guide id="3" pos="6000">
          <p15:clr>
            <a:srgbClr val="F26B43"/>
          </p15:clr>
        </p15:guide>
        <p15:guide id="4" orient="horz" pos="618">
          <p15:clr>
            <a:srgbClr val="F26B43"/>
          </p15:clr>
        </p15:guide>
        <p15:guide id="5" pos="3120">
          <p15:clr>
            <a:srgbClr val="F26B43"/>
          </p15:clr>
        </p15:guide>
        <p15:guide id="6" orient="horz" pos="414">
          <p15:clr>
            <a:srgbClr val="F26B43"/>
          </p15:clr>
        </p15:guide>
        <p15:guide id="7" orient="horz" pos="96">
          <p15:clr>
            <a:srgbClr val="F26B43"/>
          </p15:clr>
        </p15:guide>
        <p15:guide id="8" pos="3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1472AB-FCB3-4B96-8827-BA2A6BBDA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b="1" i="0" dirty="0">
                <a:solidFill>
                  <a:schemeClr val="accent4"/>
                </a:solidFill>
                <a:effectLst/>
                <a:latin typeface="+mj-ea"/>
                <a:ea typeface="+mj-ea"/>
              </a:rPr>
              <a:t>AI </a:t>
            </a:r>
            <a:r>
              <a:rPr lang="ko-KR" altLang="en-US" sz="4400" b="1" i="0" dirty="0">
                <a:solidFill>
                  <a:schemeClr val="accent4"/>
                </a:solidFill>
                <a:effectLst/>
                <a:latin typeface="+mj-ea"/>
                <a:ea typeface="+mj-ea"/>
              </a:rPr>
              <a:t>주식시세 예측 알고리즘 개발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sz="4400" b="0" dirty="0">
                <a:latin typeface="+mj-ea"/>
                <a:ea typeface="+mj-ea"/>
              </a:rPr>
              <a:t>화면설계서</a:t>
            </a:r>
            <a:endParaRPr lang="ko-KR" altLang="en-US" b="0" dirty="0">
              <a:latin typeface="+mj-ea"/>
              <a:ea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ACB42F6A-DD53-48BF-93C6-4B3E8CE67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1748962"/>
            <a:ext cx="6534150" cy="307777"/>
          </a:xfrm>
        </p:spPr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WDF-AI-PJT01  ZOOZOO</a:t>
            </a:r>
            <a:r>
              <a:rPr lang="ko-KR" altLang="en-US" dirty="0">
                <a:latin typeface="+mj-ea"/>
                <a:ea typeface="+mj-ea"/>
              </a:rPr>
              <a:t>총회</a:t>
            </a:r>
          </a:p>
        </p:txBody>
      </p:sp>
    </p:spTree>
    <p:extLst>
      <p:ext uri="{BB962C8B-B14F-4D97-AF65-F5344CB8AC3E}">
        <p14:creationId xmlns:p14="http://schemas.microsoft.com/office/powerpoint/2010/main" val="278974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10FBC91-8501-424E-9628-2A0C77750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39" y="963118"/>
            <a:ext cx="2959058" cy="493176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투자성향 진단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OMN-2.1.1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REQ-004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3297" y="3275111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ea typeface="나눔고딕" panose="020D0604000000000000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ea typeface="나눔고딕" panose="020D0604000000000000" pitchFamily="50" charset="-127"/>
              </a:rPr>
              <a:t>수치 조절형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B648B-79F7-4C9F-B41A-EA4F19788F78}"/>
              </a:ext>
            </a:extLst>
          </p:cNvPr>
          <p:cNvSpPr txBox="1"/>
          <p:nvPr/>
        </p:nvSpPr>
        <p:spPr>
          <a:xfrm>
            <a:off x="3873515" y="4698034"/>
            <a:ext cx="2084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ea typeface="나눔고딕" panose="020D0604000000000000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ea typeface="나눔고딕" panose="020D0604000000000000" pitchFamily="50" charset="-127"/>
              </a:rPr>
              <a:t>화면전환 인터페이스</a:t>
            </a:r>
            <a:r>
              <a:rPr lang="en-US" altLang="ko-KR" sz="1000" dirty="0">
                <a:solidFill>
                  <a:srgbClr val="FF00FF"/>
                </a:solidFill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rgbClr val="FF00FF"/>
                </a:solidFill>
                <a:ea typeface="나눔고딕" panose="020D0604000000000000" pitchFamily="50" charset="-127"/>
              </a:rPr>
              <a:t>이전</a:t>
            </a:r>
            <a:r>
              <a:rPr lang="en-US" altLang="ko-KR" sz="1000" dirty="0">
                <a:solidFill>
                  <a:srgbClr val="FF00FF"/>
                </a:solidFill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rgbClr val="FF00FF"/>
                </a:solidFill>
                <a:ea typeface="나눔고딕" panose="020D0604000000000000" pitchFamily="50" charset="-127"/>
              </a:rPr>
              <a:t>다음</a:t>
            </a:r>
            <a:r>
              <a:rPr lang="en-US" altLang="ko-KR" sz="1000" dirty="0">
                <a:solidFill>
                  <a:srgbClr val="FF00FF"/>
                </a:solidFill>
                <a:ea typeface="나눔고딕" panose="020D0604000000000000" pitchFamily="50" charset="-127"/>
              </a:rPr>
              <a:t>)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AA46F4-85D5-41F6-B4F3-CFB4BAE5325A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CD5BD9-41C9-4903-95E4-A01149C34B00}"/>
              </a:ext>
            </a:extLst>
          </p:cNvPr>
          <p:cNvSpPr txBox="1"/>
          <p:nvPr/>
        </p:nvSpPr>
        <p:spPr>
          <a:xfrm>
            <a:off x="3878238" y="5329959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텍스트 개체 틀 1">
            <a:extLst>
              <a:ext uri="{FF2B5EF4-FFF2-40B4-BE49-F238E27FC236}">
                <a16:creationId xmlns:a16="http://schemas.microsoft.com/office/drawing/2014/main" id="{5D75EA60-B04C-414A-9867-620701748C18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spc="0" dirty="0"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수치 조절형</a:t>
            </a: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수치를 조절하는 형식으로 답을 할 수 있도록 설정</a:t>
            </a:r>
            <a:endParaRPr lang="en-US" altLang="ko-KR" sz="1000" b="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b="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❸ </a:t>
            </a:r>
            <a:r>
              <a:rPr lang="ko-KR" altLang="en-US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화면전환 인터페이스</a:t>
            </a:r>
            <a:endParaRPr lang="en-US" altLang="ko-KR" sz="100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좌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우로 화면을 전환할 수 있는 키를 삽입하여 이전 문항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다음 문항으로 이동할 수 있도록 설정 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ko-KR" altLang="en-US" sz="1000" spc="0" dirty="0"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텍스트 개체 틀 6">
            <a:extLst>
              <a:ext uri="{FF2B5EF4-FFF2-40B4-BE49-F238E27FC236}">
                <a16:creationId xmlns:a16="http://schemas.microsoft.com/office/drawing/2014/main" id="{2E186F33-010F-4AD6-BABD-AC07A350B4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01358" y="160708"/>
            <a:ext cx="939903" cy="180000"/>
          </a:xfrm>
        </p:spPr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C4E2E3E6-27F1-42B4-A41D-BBA2A35F1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01358" y="412379"/>
            <a:ext cx="939903" cy="180000"/>
          </a:xfrm>
        </p:spPr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19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12A5DA4-2E56-4400-ADBE-C4B7C26C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39" y="963118"/>
            <a:ext cx="2959058" cy="493176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투자성향 진단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OMN-2.1.2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REQ-004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3297" y="2802966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선택형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B648B-79F7-4C9F-B41A-EA4F19788F78}"/>
              </a:ext>
            </a:extLst>
          </p:cNvPr>
          <p:cNvSpPr txBox="1"/>
          <p:nvPr/>
        </p:nvSpPr>
        <p:spPr>
          <a:xfrm>
            <a:off x="3873515" y="4698034"/>
            <a:ext cx="2393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 화면전환 인터페이스</a:t>
            </a:r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</a:t>
            </a:r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E8461-13BB-4C84-82F7-5E93BFB5E6F6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화면 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5F516-3064-4E61-BE34-F729A98320A1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78803725-C93A-41D1-9EC6-E195AF52D213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선택형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원하는 항목을 선택하는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형식으로 답을 할 수 있도록 설정</a:t>
            </a:r>
            <a:endParaRPr lang="en-US" altLang="ko-KR" sz="1000" b="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❸ </a:t>
            </a:r>
            <a:r>
              <a:rPr lang="ko-KR" altLang="en-US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화면전환 인터페이스</a:t>
            </a:r>
            <a:endParaRPr lang="en-US" altLang="ko-KR" sz="100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좌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우로 화면을 전환할 수 있는 키를 삽입하여 이전 문항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다음 문항으로 이동할 수 있도록 설정 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69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E150DAC-9CA8-468D-B6C1-770B1E9D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39" y="963118"/>
            <a:ext cx="2959058" cy="493176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OMN-2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투자성향 진단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OMN-2.1.3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REQ-004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3079" y="2997762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서술형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B648B-79F7-4C9F-B41A-EA4F19788F78}"/>
              </a:ext>
            </a:extLst>
          </p:cNvPr>
          <p:cNvSpPr txBox="1"/>
          <p:nvPr/>
        </p:nvSpPr>
        <p:spPr>
          <a:xfrm>
            <a:off x="3873297" y="4698034"/>
            <a:ext cx="2393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 화면전환 인터페이스</a:t>
            </a:r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다음</a:t>
            </a:r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CA93FD-E90D-4A14-B37E-DA094B5509C1}"/>
              </a:ext>
            </a:extLst>
          </p:cNvPr>
          <p:cNvSpPr txBox="1"/>
          <p:nvPr/>
        </p:nvSpPr>
        <p:spPr>
          <a:xfrm>
            <a:off x="3873297" y="4290174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결과보기 화면으로 이동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E65551-9174-486A-9516-3F8211433EC1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화면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C56C6-3D8D-47C6-9CFC-BA1F732727F8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텍스트 개체 틀 1">
            <a:extLst>
              <a:ext uri="{FF2B5EF4-FFF2-40B4-BE49-F238E27FC236}">
                <a16:creationId xmlns:a16="http://schemas.microsoft.com/office/drawing/2014/main" id="{AC2C24EC-BE04-4BC3-AB80-98AF50AA7E77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서술형 </a:t>
            </a:r>
            <a:endParaRPr lang="en-US" altLang="ko-KR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숫자를 입력하는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형식으로 답을 할 수 있도록 설정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b="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❸ </a:t>
            </a:r>
            <a:r>
              <a:rPr lang="ko-KR" altLang="en-US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화면전환 인터페이스</a:t>
            </a:r>
            <a:endParaRPr lang="en-US" altLang="ko-KR" sz="100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좌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우로 화면을 전환할 수 있는 키를 삽입하여 이전 문항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다음 문항으로 이동할 수 있도록 설정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결과보기 화면으로 이동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OMN-2.2 </a:t>
            </a:r>
            <a:r>
              <a: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화면으로 이동</a:t>
            </a:r>
            <a:endParaRPr lang="ko-KR" altLang="en-US" sz="1000" b="0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29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OMN-2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투자성향 진단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OMN-2.2.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REQ-005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C3C48CB7-EDE7-4DC5-BA18-7A83B5A5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39" y="963118"/>
            <a:ext cx="2959058" cy="4931764"/>
          </a:xfrm>
          <a:prstGeom prst="rect">
            <a:avLst/>
          </a:prstGeom>
          <a:ln>
            <a:solidFill>
              <a:srgbClr val="E9EBF5"/>
            </a:solidFill>
          </a:ln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3297" y="1925255"/>
            <a:ext cx="2000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</a:t>
            </a:r>
            <a:r>
              <a:rPr lang="ko-KR" altLang="en-US" sz="1000" b="1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 성향 단계를 </a:t>
            </a:r>
            <a:r>
              <a:rPr lang="en-US" altLang="ko-KR" sz="1000" b="1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000" b="1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단계로 표현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B648B-79F7-4C9F-B41A-EA4F19788F78}"/>
              </a:ext>
            </a:extLst>
          </p:cNvPr>
          <p:cNvSpPr txBox="1"/>
          <p:nvPr/>
        </p:nvSpPr>
        <p:spPr>
          <a:xfrm>
            <a:off x="3873515" y="4698034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</a:t>
            </a:r>
            <a:r>
              <a:rPr lang="ko-KR" altLang="en-US" sz="1000" b="1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결과슬롯에 저장</a:t>
            </a:r>
            <a:endParaRPr lang="ko-KR" altLang="en-US" sz="1000" dirty="0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253F2E11-F328-4719-B184-A08103FA8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39" y="963118"/>
            <a:ext cx="2959058" cy="49317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003F42D-4396-4717-AE81-1186997EF270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화면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F7E1F-D588-49C6-8847-E0BBA30A3357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BB27BE56-D3F3-4DDE-85D8-B9FF520B160E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dirty="0"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단계 결과 화면 </a:t>
            </a:r>
            <a:endParaRPr lang="en-US" altLang="ko-KR" sz="100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단계를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5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단계로 표현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❸ </a:t>
            </a:r>
            <a:r>
              <a:rPr lang="ko-KR" altLang="en-US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결과보기 </a:t>
            </a:r>
            <a:endParaRPr lang="en-US" altLang="ko-KR" sz="100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OMN-2.2.1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755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7E95568-FDBE-4DED-A6C8-88F464C8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8" y="963118"/>
            <a:ext cx="2959058" cy="4931764"/>
          </a:xfrm>
          <a:prstGeom prst="rect">
            <a:avLst/>
          </a:prstGeom>
          <a:ln>
            <a:solidFill>
              <a:srgbClr val="E9EBF5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OMN-2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투자성향 진단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OMN-2.2.1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REQ-005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80344" y="245928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기록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B648B-79F7-4C9F-B41A-EA4F19788F78}"/>
              </a:ext>
            </a:extLst>
          </p:cNvPr>
          <p:cNvSpPr txBox="1"/>
          <p:nvPr/>
        </p:nvSpPr>
        <p:spPr>
          <a:xfrm>
            <a:off x="3880562" y="3121223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결과슬롯 삭제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8F634-CC6B-4CE6-BE48-B874477C9AB9}"/>
              </a:ext>
            </a:extLst>
          </p:cNvPr>
          <p:cNvSpPr txBox="1"/>
          <p:nvPr/>
        </p:nvSpPr>
        <p:spPr>
          <a:xfrm>
            <a:off x="3880344" y="3740731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빈 슬롯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707D4-5A1B-4B5A-87C2-E1E379C9B7A0}"/>
              </a:ext>
            </a:extLst>
          </p:cNvPr>
          <p:cNvSpPr txBox="1"/>
          <p:nvPr/>
        </p:nvSpPr>
        <p:spPr>
          <a:xfrm>
            <a:off x="3880344" y="4248783"/>
            <a:ext cx="1563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❺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기록이 있는 슬롯 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64E7F-54D3-4C3C-A708-D5860B70D041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화면 설명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1C3B7-0D79-488D-B86B-8FA3E7DBD32F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텍스트 개체 틀 1">
            <a:extLst>
              <a:ext uri="{FF2B5EF4-FFF2-40B4-BE49-F238E27FC236}">
                <a16:creationId xmlns:a16="http://schemas.microsoft.com/office/drawing/2014/main" id="{80AC4D5B-C94A-4088-A973-2270BA050167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결과 기록 </a:t>
            </a:r>
            <a:endParaRPr lang="en-US" altLang="ko-KR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결과슬롯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칸 중에서 상위부터 투자 성향 결과를 기록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b="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❸ </a:t>
            </a:r>
            <a:r>
              <a:rPr lang="ko-KR" altLang="en-US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결과슬롯 삭제</a:t>
            </a:r>
            <a:endParaRPr lang="en-US" altLang="ko-KR" sz="100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삭제를 원하는 결과는 오른쪽의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X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버튼으로 삭제 가능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빈 슬롯</a:t>
            </a:r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결과가 기록되기 위해 비어진 슬롯</a:t>
            </a:r>
            <a:endParaRPr lang="en-US" altLang="ko-KR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❺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기록이 있는 슬롯</a:t>
            </a:r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슬롯을 </a:t>
            </a:r>
            <a:r>
              <a:rPr lang="ko-KR" altLang="en-US" sz="1000" b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선택시</a:t>
            </a:r>
            <a:r>
              <a: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투자성향 설명 페이지로 연계 </a:t>
            </a:r>
            <a:endParaRPr lang="ko-KR" altLang="en-US" sz="1000" b="0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4706AA8E-E361-4BE5-8F7A-1E85F569B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446"/>
          <a:stretch/>
        </p:blipFill>
        <p:spPr>
          <a:xfrm>
            <a:off x="914239" y="5217459"/>
            <a:ext cx="2959058" cy="6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99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7E95568-FDBE-4DED-A6C8-88F464C8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8" y="963118"/>
            <a:ext cx="2959058" cy="4931764"/>
          </a:xfrm>
          <a:prstGeom prst="rect">
            <a:avLst/>
          </a:prstGeom>
          <a:ln>
            <a:solidFill>
              <a:srgbClr val="E9EBF5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OMN-3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나의 종목 추천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OMN-3.1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REQ-006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F0B21-5D3F-411D-B7D7-86CDDB8BE96E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화면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3131D5-7420-4615-A980-44CC98A37577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3630F47F-FC36-49A5-8C42-0277A61DE62D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결과 기록 </a:t>
            </a:r>
            <a:endParaRPr lang="en-US" altLang="ko-KR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결과슬롯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칸 중에서 상위부터 투자 성향 결과를 기록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b="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❸ </a:t>
            </a:r>
            <a:r>
              <a:rPr lang="ko-KR" altLang="en-US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결과슬롯 삭제</a:t>
            </a:r>
            <a:endParaRPr lang="en-US" altLang="ko-KR" sz="100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삭제를 원하는 결과는 오른쪽의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X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버튼으로 삭제 가능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빈 슬롯</a:t>
            </a:r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결과가 기록되기 위해 비어진 슬롯</a:t>
            </a:r>
            <a:endParaRPr lang="en-US" altLang="ko-KR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6DF94-7C17-4C29-8D4F-A5709817F6BE}"/>
              </a:ext>
            </a:extLst>
          </p:cNvPr>
          <p:cNvSpPr txBox="1"/>
          <p:nvPr/>
        </p:nvSpPr>
        <p:spPr>
          <a:xfrm>
            <a:off x="3880344" y="245928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기록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306EE5-254B-40C2-B8A8-620CBC23BB11}"/>
              </a:ext>
            </a:extLst>
          </p:cNvPr>
          <p:cNvSpPr txBox="1"/>
          <p:nvPr/>
        </p:nvSpPr>
        <p:spPr>
          <a:xfrm>
            <a:off x="3880562" y="3121223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</a:t>
            </a:r>
            <a:r>
              <a:rPr lang="ko-KR" altLang="en-US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결과슬롯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삭제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29610C-FD23-4399-9BDE-0F9EB40E2257}"/>
              </a:ext>
            </a:extLst>
          </p:cNvPr>
          <p:cNvSpPr txBox="1"/>
          <p:nvPr/>
        </p:nvSpPr>
        <p:spPr>
          <a:xfrm>
            <a:off x="3880344" y="3740731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빈 슬롯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1419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BA38868-34E9-4946-B1A0-80C8CA5E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8" y="963118"/>
            <a:ext cx="2959058" cy="4931764"/>
          </a:xfrm>
          <a:prstGeom prst="rect">
            <a:avLst/>
          </a:prstGeom>
          <a:ln>
            <a:solidFill>
              <a:srgbClr val="E9EBF5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OMN-3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나의 종목 추천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OMN-3.1.1 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REQ-006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5964" y="1462782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</a:t>
            </a:r>
            <a:r>
              <a:rPr lang="ko-KR" altLang="en-US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설정 아이콘</a:t>
            </a:r>
            <a:endParaRPr lang="ko-KR" altLang="en-US" sz="1000" dirty="0">
              <a:solidFill>
                <a:srgbClr val="FF16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B648B-79F7-4C9F-B41A-EA4F19788F78}"/>
              </a:ext>
            </a:extLst>
          </p:cNvPr>
          <p:cNvSpPr txBox="1"/>
          <p:nvPr/>
        </p:nvSpPr>
        <p:spPr>
          <a:xfrm>
            <a:off x="3876182" y="177055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</a:t>
            </a:r>
            <a:r>
              <a:rPr lang="ko-KR" altLang="en-US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주기 선택</a:t>
            </a:r>
            <a:endParaRPr lang="ko-KR" altLang="en-US" sz="1000" dirty="0">
              <a:solidFill>
                <a:srgbClr val="FF16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8F634-CC6B-4CE6-BE48-B874477C9AB9}"/>
              </a:ext>
            </a:extLst>
          </p:cNvPr>
          <p:cNvSpPr txBox="1"/>
          <p:nvPr/>
        </p:nvSpPr>
        <p:spPr>
          <a:xfrm>
            <a:off x="3875964" y="2078336"/>
            <a:ext cx="1766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예상 주가 </a:t>
            </a:r>
            <a:r>
              <a:rPr lang="en-US" altLang="ko-KR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현재 주가 선택</a:t>
            </a:r>
            <a:endParaRPr lang="ko-KR" altLang="en-US" sz="1000" dirty="0">
              <a:solidFill>
                <a:srgbClr val="FF16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35479-CF78-4B60-A1CD-81828DDD6A46}"/>
              </a:ext>
            </a:extLst>
          </p:cNvPr>
          <p:cNvSpPr txBox="1"/>
          <p:nvPr/>
        </p:nvSpPr>
        <p:spPr>
          <a:xfrm>
            <a:off x="3875256" y="4262901"/>
            <a:ext cx="1385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❺ </a:t>
            </a:r>
            <a:r>
              <a:rPr lang="ko-KR" altLang="en-US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매수가</a:t>
            </a:r>
            <a:r>
              <a:rPr lang="en-US" altLang="ko-KR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매도가</a:t>
            </a:r>
            <a:endParaRPr lang="ko-KR" altLang="en-US" sz="1000" dirty="0">
              <a:solidFill>
                <a:srgbClr val="FF16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59A595-496C-4AD9-8D5F-A6F88AF90FCB}"/>
              </a:ext>
            </a:extLst>
          </p:cNvPr>
          <p:cNvSpPr txBox="1"/>
          <p:nvPr/>
        </p:nvSpPr>
        <p:spPr>
          <a:xfrm>
            <a:off x="3875256" y="4868293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❻ </a:t>
            </a:r>
            <a:r>
              <a:rPr lang="ko-KR" altLang="en-US" sz="1000" dirty="0" err="1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스와이프하여</a:t>
            </a:r>
            <a:r>
              <a:rPr lang="ko-KR" altLang="en-US" sz="1000" dirty="0">
                <a:solidFill>
                  <a:srgbClr val="FF1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</a:t>
            </a:r>
            <a:endParaRPr lang="ko-KR" altLang="en-US" sz="1000" dirty="0">
              <a:solidFill>
                <a:srgbClr val="FF16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2953-F9AD-4E01-A23B-FCE1C81EC5E1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화면 설명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C11880-BF63-4D15-822C-0161C793BEAC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16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16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16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solidFill>
                <a:srgbClr val="FF16FF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4" name="텍스트 개체 틀 1">
            <a:extLst>
              <a:ext uri="{FF2B5EF4-FFF2-40B4-BE49-F238E27FC236}">
                <a16:creationId xmlns:a16="http://schemas.microsoft.com/office/drawing/2014/main" id="{08420B17-C95A-494E-84C4-9820EEDC5908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: OMN-1.1  / 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: OMN-2.1  / 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: OMN-3.1  / 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: OMN-4.1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현재 위치한 페이지는 진한 색상으로 표시</a:t>
            </a:r>
            <a:endParaRPr lang="en-US" altLang="ko-KR" sz="100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설정 아이콘 </a:t>
            </a:r>
            <a:endParaRPr lang="en-US" altLang="ko-KR" sz="100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슬롯을 변경 가능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, OMN-3.2.1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spc="0" dirty="0">
                <a:solidFill>
                  <a:schemeClr val="tx1"/>
                </a:solidFill>
                <a:latin typeface="+mn-ea"/>
                <a:ea typeface="+mn-ea"/>
              </a:rPr>
              <a:t>❸ </a:t>
            </a:r>
            <a:r>
              <a:rPr lang="ko-KR" altLang="en-US" sz="100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주기 선택</a:t>
            </a:r>
            <a:endParaRPr lang="en-US" altLang="ko-KR" sz="100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그래프의 주기를 일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/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주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/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월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/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년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/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분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/ </a:t>
            </a:r>
            <a:r>
              <a:rPr lang="ko-KR" altLang="en-US" sz="1000" b="0" spc="0" dirty="0" err="1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틱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 단위로 설정 가능 </a:t>
            </a:r>
            <a:endParaRPr lang="en-US" altLang="ko-KR" sz="1000" b="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000" b="1" spc="0" dirty="0">
                <a:solidFill>
                  <a:schemeClr val="tx1"/>
                </a:solidFill>
                <a:latin typeface="+mn-ea"/>
                <a:ea typeface="+mn-ea"/>
              </a:rPr>
              <a:t>❹ </a:t>
            </a:r>
            <a:r>
              <a:rPr lang="ko-KR" altLang="en-US" sz="1000" b="1" spc="0" dirty="0">
                <a:solidFill>
                  <a:schemeClr val="tx1"/>
                </a:solidFill>
                <a:latin typeface="+mn-ea"/>
                <a:ea typeface="+mn-ea"/>
              </a:rPr>
              <a:t> 예상 주가 </a:t>
            </a:r>
            <a:r>
              <a:rPr lang="en-US" altLang="ko-KR" sz="1000" b="1" spc="0" dirty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000" b="1" spc="0" dirty="0">
                <a:solidFill>
                  <a:schemeClr val="tx1"/>
                </a:solidFill>
                <a:latin typeface="+mn-ea"/>
                <a:ea typeface="+mn-ea"/>
              </a:rPr>
              <a:t>현재 주가 선택</a:t>
            </a:r>
            <a:endParaRPr lang="en-US" altLang="ko-KR" sz="1000" b="1" spc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</a:rPr>
              <a:t>예상 주가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</a:rPr>
              <a:t>현재 주가를 사용자의 선택에 따라 나타날 수 있게 설정 가능</a:t>
            </a:r>
            <a:endParaRPr lang="en-US" altLang="ko-KR" sz="1000" b="1" spc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1000" b="1" spc="0" dirty="0">
                <a:solidFill>
                  <a:schemeClr val="tx1"/>
                </a:solidFill>
                <a:latin typeface="+mn-ea"/>
                <a:ea typeface="+mn-ea"/>
              </a:rPr>
              <a:t>❺ </a:t>
            </a:r>
            <a:r>
              <a:rPr lang="ko-KR" altLang="en-US" sz="1000" b="1" spc="0" dirty="0">
                <a:solidFill>
                  <a:schemeClr val="tx1"/>
                </a:solidFill>
                <a:latin typeface="+mn-ea"/>
                <a:ea typeface="+mn-ea"/>
              </a:rPr>
              <a:t>추천 매수가 </a:t>
            </a:r>
            <a:r>
              <a:rPr lang="en-US" altLang="ko-KR" sz="1000" b="1" spc="0" dirty="0">
                <a:solidFill>
                  <a:schemeClr val="tx1"/>
                </a:solidFill>
                <a:latin typeface="+mn-ea"/>
                <a:ea typeface="+mn-ea"/>
              </a:rPr>
              <a:t>/ </a:t>
            </a:r>
            <a:r>
              <a:rPr lang="ko-KR" altLang="en-US" sz="1000" spc="0" dirty="0">
                <a:solidFill>
                  <a:schemeClr val="tx1"/>
                </a:solidFill>
                <a:latin typeface="+mn-ea"/>
                <a:ea typeface="+mn-ea"/>
              </a:rPr>
              <a:t>매도가 </a:t>
            </a:r>
            <a:endParaRPr lang="en-US" altLang="ko-KR" sz="1000" b="1" spc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</a:rPr>
              <a:t>추천 매수가와 매도가를 안내</a:t>
            </a:r>
            <a:endParaRPr lang="en-US" altLang="ko-KR" sz="1000" b="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0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❻ </a:t>
            </a:r>
            <a:r>
              <a:rPr lang="ko-KR" altLang="en-US" sz="1000" b="1" spc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스와이프하여</a:t>
            </a:r>
            <a:r>
              <a:rPr lang="ko-KR" altLang="en-US" sz="10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</a:t>
            </a:r>
            <a:endParaRPr lang="en-US" altLang="ko-KR" sz="1000" b="1" spc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000" b="0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spc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스와이프</a:t>
            </a:r>
            <a:r>
              <a:rPr lang="ko-KR" altLang="en-US" sz="1000" b="0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하여 </a:t>
            </a:r>
            <a:r>
              <a:rPr lang="en-US" altLang="ko-KR" sz="1000" b="0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OMN-3.1.2 </a:t>
            </a:r>
            <a:r>
              <a:rPr lang="ko-KR" altLang="en-US" sz="1000" b="0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 분석 리포트 화면으로 이동</a:t>
            </a:r>
            <a:endParaRPr lang="ko-KR" altLang="en-US" sz="1000" b="0" spc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ko-KR" altLang="en-US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98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03312AF-8D6F-4076-B880-BE2B032FD8F3}"/>
              </a:ext>
            </a:extLst>
          </p:cNvPr>
          <p:cNvSpPr txBox="1"/>
          <p:nvPr/>
        </p:nvSpPr>
        <p:spPr>
          <a:xfrm>
            <a:off x="3874548" y="4868293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스와이프하여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</a:t>
            </a:r>
            <a:endParaRPr lang="ko-KR" altLang="en-US" sz="1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09F7E95-F00D-4AB5-B265-CC62E4B5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8" y="963118"/>
            <a:ext cx="2959058" cy="4931764"/>
          </a:xfrm>
          <a:prstGeom prst="rect">
            <a:avLst/>
          </a:prstGeom>
          <a:ln>
            <a:solidFill>
              <a:srgbClr val="E9EBF5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OMN-3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나의 종목 추천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OMN-3.1.2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REQ-006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5256" y="189835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키워드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B648B-79F7-4C9F-B41A-EA4F19788F78}"/>
              </a:ext>
            </a:extLst>
          </p:cNvPr>
          <p:cNvSpPr txBox="1"/>
          <p:nvPr/>
        </p:nvSpPr>
        <p:spPr>
          <a:xfrm>
            <a:off x="3875474" y="2892366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리포트 데이터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153CB4-74D2-4C83-9183-EB5F6EB15236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화면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48FA6B-CDBC-4F46-87CC-035DB9E45100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5757DAA3-4563-4B62-83B7-7B7F6A100441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키워드</a:t>
            </a:r>
            <a:endParaRPr lang="en-US" altLang="ko-KR" sz="100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네이버 기사 키워드 중 상위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3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개 단어 노출</a:t>
            </a:r>
            <a:endParaRPr lang="en-US" altLang="ko-KR" sz="1000" b="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b="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spc="0" dirty="0">
                <a:solidFill>
                  <a:schemeClr val="tx1"/>
                </a:solidFill>
                <a:latin typeface="+mn-ea"/>
                <a:ea typeface="+mn-ea"/>
              </a:rPr>
              <a:t>❸ </a:t>
            </a:r>
            <a:r>
              <a:rPr lang="en-US" altLang="ko-KR" sz="100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 </a:t>
            </a:r>
            <a:r>
              <a:rPr lang="ko-KR" altLang="en-US" sz="100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분석 리포트 데이터</a:t>
            </a:r>
            <a:endParaRPr lang="en-US" altLang="ko-KR" sz="100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주가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: </a:t>
            </a:r>
            <a:r>
              <a:rPr lang="ko-KR" altLang="en-US" sz="1000" b="0" spc="0" dirty="0" err="1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키움증권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OPEN API+ /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뉴스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: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네이버 개발자 오픈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API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검색결과 컨텐츠 활용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/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성장성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: PEG, PSR /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수익성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: ROE /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밸류에이션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PER /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배당 정보 표시 </a:t>
            </a:r>
            <a:r>
              <a:rPr lang="en-US" altLang="ko-KR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: </a:t>
            </a:r>
            <a:r>
              <a:rPr lang="ko-KR" altLang="en-US" sz="1000" b="0" spc="0" dirty="0">
                <a:solidFill>
                  <a:schemeClr val="tx1"/>
                </a:solidFill>
                <a:latin typeface="+mn-ea"/>
                <a:ea typeface="+mn-ea"/>
                <a:cs typeface="Malgun Gothic Semilight" panose="020B0502040204020203" pitchFamily="50" charset="-127"/>
              </a:rPr>
              <a:t>현금배당수익률</a:t>
            </a:r>
            <a:endParaRPr lang="en-US" altLang="ko-KR" sz="1000" b="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b="0" spc="0" dirty="0">
              <a:solidFill>
                <a:schemeClr val="tx1"/>
              </a:solidFill>
              <a:latin typeface="+mn-ea"/>
              <a:ea typeface="+mn-ea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000" b="1" spc="0" dirty="0">
                <a:solidFill>
                  <a:schemeClr val="tx1"/>
                </a:solidFill>
                <a:latin typeface="+mn-ea"/>
                <a:ea typeface="+mn-ea"/>
              </a:rPr>
              <a:t>❹ </a:t>
            </a:r>
            <a:r>
              <a:rPr lang="en-US" altLang="ko-KR" sz="10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spc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스와이프하여</a:t>
            </a:r>
            <a:r>
              <a:rPr lang="ko-KR" altLang="en-US" sz="1000" b="1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</a:t>
            </a:r>
            <a:endParaRPr lang="en-US" altLang="ko-KR" sz="1000" b="1" spc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000" b="0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spc="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스와이프</a:t>
            </a:r>
            <a:r>
              <a:rPr lang="ko-KR" altLang="en-US" sz="1000" b="0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하여 </a:t>
            </a:r>
            <a:r>
              <a:rPr lang="en-US" altLang="ko-KR" sz="1000" b="0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OMN-3.1.1 </a:t>
            </a:r>
            <a:r>
              <a:rPr lang="ko-KR" altLang="en-US" sz="1000" b="0" spc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종목 상세 그래프 화면으로 이동</a:t>
            </a:r>
            <a:endParaRPr lang="ko-KR" altLang="en-US" sz="1000" b="0" spc="0" dirty="0">
              <a:solidFill>
                <a:schemeClr val="tx1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82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9FC3FEF-AF77-4995-AF0B-A46C8BA4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8" y="963118"/>
            <a:ext cx="2959058" cy="4931764"/>
          </a:xfrm>
          <a:prstGeom prst="rect">
            <a:avLst/>
          </a:prstGeom>
          <a:ln>
            <a:solidFill>
              <a:srgbClr val="E9EBF5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OMN-3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나의 종목 추천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OMN-3.2.1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REQ-006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80446" y="2459282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투자성향에 따른 종목 추천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B648B-79F7-4C9F-B41A-EA4F19788F78}"/>
              </a:ext>
            </a:extLst>
          </p:cNvPr>
          <p:cNvSpPr txBox="1"/>
          <p:nvPr/>
        </p:nvSpPr>
        <p:spPr>
          <a:xfrm>
            <a:off x="3880664" y="3121223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결과슬롯 삭제 기능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3DB07-4E49-4F6F-AAC0-6F1E88B7163B}"/>
              </a:ext>
            </a:extLst>
          </p:cNvPr>
          <p:cNvSpPr txBox="1"/>
          <p:nvPr/>
        </p:nvSpPr>
        <p:spPr>
          <a:xfrm>
            <a:off x="3879738" y="4642591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화면으로 돌아가기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735A3E-20AA-4BBF-8B17-66AF3246B427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화면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51C80-9A4A-46AF-9D55-0228E5C92CE4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2974F887-D885-4F54-B6A0-36A086C33AC9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투자성향에 따른 종목추천</a:t>
            </a:r>
            <a:endParaRPr lang="en-US" altLang="ko-KR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투자성향에 따라 다른 종목 추천 결과 보기</a:t>
            </a:r>
            <a:endParaRPr lang="en-US" altLang="ko-KR" sz="1000" b="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b="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❸ </a:t>
            </a:r>
            <a:r>
              <a:rPr lang="ko-KR" altLang="en-US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결과슬롯 삭제</a:t>
            </a:r>
            <a:endParaRPr lang="en-US" altLang="ko-KR" sz="100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삭제를 원하는 결과는 오른쪽의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X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버튼으로 삭제 가능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이전 화면으로 돌아가기</a:t>
            </a:r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화면으로 돌아가기</a:t>
            </a:r>
            <a:endParaRPr lang="en-US" altLang="ko-KR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031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98F4A28D-9729-4BB2-843E-A781ED4E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98" y="963118"/>
            <a:ext cx="2959058" cy="4931764"/>
          </a:xfrm>
          <a:prstGeom prst="rect">
            <a:avLst/>
          </a:prstGeom>
          <a:ln>
            <a:solidFill>
              <a:srgbClr val="E9EBF5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OMN-4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OMN-4.1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REQ-007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5256" y="2649077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프로필 편집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B648B-79F7-4C9F-B41A-EA4F19788F78}"/>
              </a:ext>
            </a:extLst>
          </p:cNvPr>
          <p:cNvSpPr txBox="1"/>
          <p:nvPr/>
        </p:nvSpPr>
        <p:spPr>
          <a:xfrm>
            <a:off x="3875474" y="3067527"/>
            <a:ext cx="1457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</a:t>
            </a:r>
            <a:r>
              <a:rPr lang="ko-KR" altLang="en-US" sz="1000" dirty="0" err="1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슬롯보관함으로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이동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3DB07-4E49-4F6F-AAC0-6F1E88B7163B}"/>
              </a:ext>
            </a:extLst>
          </p:cNvPr>
          <p:cNvSpPr txBox="1"/>
          <p:nvPr/>
        </p:nvSpPr>
        <p:spPr>
          <a:xfrm>
            <a:off x="3874548" y="3475387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 하기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5AE2FC-6B77-400A-9F27-A41700D5653A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화면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3042A-C8BA-4718-AFA9-71822BCBA917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텍스트 개체 틀 1">
            <a:extLst>
              <a:ext uri="{FF2B5EF4-FFF2-40B4-BE49-F238E27FC236}">
                <a16:creationId xmlns:a16="http://schemas.microsoft.com/office/drawing/2014/main" id="{CB5C008A-DA66-4110-B138-E4E80436C691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프로필 편집</a:t>
            </a:r>
            <a:endParaRPr lang="en-US" altLang="ko-KR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OMN-4.1.1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화면으로 이동</a:t>
            </a:r>
            <a:endParaRPr lang="en-US" altLang="ko-KR" sz="1000" b="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b="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❸ </a:t>
            </a:r>
            <a:r>
              <a:rPr lang="ko-KR" altLang="en-US" sz="1000" b="1" dirty="0" err="1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슬롯보관함으로</a:t>
            </a:r>
            <a:r>
              <a:rPr lang="ko-KR" altLang="en-US" sz="10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 이동</a:t>
            </a:r>
            <a:endParaRPr lang="en-US" altLang="ko-KR" sz="100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OMN-4.1.2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화면으로 이동</a:t>
            </a:r>
            <a:endParaRPr lang="en-US" altLang="ko-KR" sz="1000" b="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로그아웃 하기</a:t>
            </a:r>
            <a:endParaRPr lang="en-US" altLang="ko-KR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 하기</a:t>
            </a:r>
            <a:endParaRPr lang="en-US" altLang="ko-KR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46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5A68E-BBDE-4A2A-8592-50B32D1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latin typeface="+mn-lt"/>
                <a:ea typeface="KoPub돋움체 Light" panose="00000300000000000000" pitchFamily="2" charset="-127"/>
              </a:rPr>
              <a:t>서비스명 </a:t>
            </a:r>
            <a:r>
              <a:rPr lang="en-US" altLang="ko-KR" b="0" dirty="0">
                <a:latin typeface="+mn-lt"/>
                <a:ea typeface="KoPub돋움체 Light" panose="00000300000000000000" pitchFamily="2" charset="-127"/>
              </a:rPr>
              <a:t>|  </a:t>
            </a:r>
            <a:r>
              <a:rPr lang="ko-KR" altLang="en-US" dirty="0">
                <a:latin typeface="+mn-lt"/>
              </a:rPr>
              <a:t>화면설계서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개정이력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A58165B-7C63-487B-A582-347218EF5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20579"/>
              </p:ext>
            </p:extLst>
          </p:nvPr>
        </p:nvGraphicFramePr>
        <p:xfrm>
          <a:off x="390331" y="803506"/>
          <a:ext cx="9134669" cy="5347680"/>
        </p:xfrm>
        <a:graphic>
          <a:graphicData uri="http://schemas.openxmlformats.org/drawingml/2006/table">
            <a:tbl>
              <a:tblPr bandRow="1"/>
              <a:tblGrid>
                <a:gridCol w="442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78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2472">
                  <a:extLst>
                    <a:ext uri="{9D8B030D-6E8A-4147-A177-3AD203B41FA5}">
                      <a16:colId xmlns:a16="http://schemas.microsoft.com/office/drawing/2014/main" val="369122545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No.</a:t>
                      </a: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버전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작업일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작업구분</a:t>
                      </a:r>
                      <a:r>
                        <a:rPr kumimoji="1" lang="en-US" altLang="ko-KR" sz="1000" b="1" i="0" u="none" strike="noStrike" cap="none" spc="-20" normalizeH="0" baseline="3000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작업내용</a:t>
                      </a:r>
                      <a:r>
                        <a:rPr kumimoji="1" lang="en-US" altLang="ko-KR" sz="1000" b="1" i="0" u="none" strike="noStrike" cap="none" spc="-20" normalizeH="0" baseline="3000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페이지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작성자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검토자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spc="-20" normalizeH="0" baseline="0" dirty="0" err="1">
                          <a:ln>
                            <a:noFill/>
                          </a:ln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승인자</a:t>
                      </a:r>
                      <a:endParaRPr kumimoji="1" lang="ko-KR" altLang="en-US" sz="1000" b="1" i="0" u="none" strike="noStrike" cap="none" spc="-20" normalizeH="0" baseline="0" dirty="0">
                        <a:ln>
                          <a:noFill/>
                        </a:ln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</a:t>
                      </a: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V1.00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2021.08.19(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목</a:t>
                      </a: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신규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메뉴</a:t>
                      </a:r>
                      <a:endParaRPr kumimoji="1" lang="en-US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전체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김태연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V1.00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2021.08.19(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목</a:t>
                      </a: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추가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메인 화면 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전체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김태연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3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V1.00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2021.08.19(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목</a:t>
                      </a: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추가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서브 화면</a:t>
                      </a:r>
                      <a:endParaRPr kumimoji="1" lang="en-US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spc="-2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접수기능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kumimoji="1" lang="ko-KR" altLang="en-US" sz="1000" b="0" i="0" u="none" strike="noStrike" cap="none" spc="-2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화면설계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추가</a:t>
                      </a:r>
                      <a:endParaRPr kumimoji="1" lang="en-US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전체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김태연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4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V1.00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2021.08.19(</a:t>
                      </a: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목</a:t>
                      </a:r>
                      <a:r>
                        <a:rPr kumimoji="1" lang="en-US" altLang="ko-KR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)</a:t>
                      </a: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추가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배너 디자인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전체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spc="-2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김태연</a:t>
                      </a: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spc="-2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1441" marR="91441" anchor="ctr"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241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9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0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A2CA4AD-B9AF-4C05-8832-44FF5255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18" y="963118"/>
            <a:ext cx="2959058" cy="4931764"/>
          </a:xfrm>
          <a:prstGeom prst="rect">
            <a:avLst/>
          </a:prstGeom>
          <a:ln>
            <a:solidFill>
              <a:srgbClr val="E9EBF5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OMN-4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OMN-4.1.1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REQ-008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3DB07-4E49-4F6F-AAC0-6F1E88B7163B}"/>
              </a:ext>
            </a:extLst>
          </p:cNvPr>
          <p:cNvSpPr txBox="1"/>
          <p:nvPr/>
        </p:nvSpPr>
        <p:spPr>
          <a:xfrm>
            <a:off x="3868346" y="3703348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이메일 수정하기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CFC99-E4F4-4326-9BD9-420635C9A4D8}"/>
              </a:ext>
            </a:extLst>
          </p:cNvPr>
          <p:cNvSpPr txBox="1"/>
          <p:nvPr/>
        </p:nvSpPr>
        <p:spPr>
          <a:xfrm>
            <a:off x="3868346" y="4362764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❺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비밀번호 수정하기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6C5B4-DDC6-4BBA-B31F-4951C7A075FB}"/>
              </a:ext>
            </a:extLst>
          </p:cNvPr>
          <p:cNvSpPr txBox="1"/>
          <p:nvPr/>
        </p:nvSpPr>
        <p:spPr>
          <a:xfrm>
            <a:off x="3868346" y="4868293"/>
            <a:ext cx="1973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❻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마이페이지 화면으로 돌아가기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08FA54-A87E-4998-BB7F-261AC395C28B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화면 설명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2A67F0-87F8-4632-8559-B25F0377BE3F}"/>
              </a:ext>
            </a:extLst>
          </p:cNvPr>
          <p:cNvSpPr txBox="1"/>
          <p:nvPr/>
        </p:nvSpPr>
        <p:spPr>
          <a:xfrm>
            <a:off x="3868346" y="2381254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프로필 사진 편집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12014-EB46-4284-A5AC-FFDC22CE673E}"/>
              </a:ext>
            </a:extLst>
          </p:cNvPr>
          <p:cNvSpPr txBox="1"/>
          <p:nvPr/>
        </p:nvSpPr>
        <p:spPr>
          <a:xfrm>
            <a:off x="3868346" y="3000763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닉네임 수정하기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C431A7-FBBA-433E-A247-DC8E75CECF81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6" name="텍스트 개체 틀 1">
            <a:extLst>
              <a:ext uri="{FF2B5EF4-FFF2-40B4-BE49-F238E27FC236}">
                <a16:creationId xmlns:a16="http://schemas.microsoft.com/office/drawing/2014/main" id="{E1EDD1FF-C9E0-40E9-9B80-4C0E046608C6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서비스 소개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화면을 길게 만들어서 스크롤하면 아래에 서비스 설명 배치</a:t>
            </a: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12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4B5C5EF-A3E4-4801-91B4-3D918EAC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72" y="963118"/>
            <a:ext cx="2959058" cy="4931764"/>
          </a:xfrm>
          <a:prstGeom prst="rect">
            <a:avLst/>
          </a:prstGeom>
          <a:ln>
            <a:solidFill>
              <a:srgbClr val="E9EBF5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OMN-4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MY PAGE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OMN-4.2.1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REQ-009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6C5B4-DDC6-4BBA-B31F-4951C7A075FB}"/>
              </a:ext>
            </a:extLst>
          </p:cNvPr>
          <p:cNvSpPr txBox="1"/>
          <p:nvPr/>
        </p:nvSpPr>
        <p:spPr>
          <a:xfrm>
            <a:off x="3874330" y="4868293"/>
            <a:ext cx="16129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이전 화면으로 돌아가기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18D87-B8FB-4B5B-BAE1-CA0DB45D6C98}"/>
              </a:ext>
            </a:extLst>
          </p:cNvPr>
          <p:cNvSpPr txBox="1"/>
          <p:nvPr/>
        </p:nvSpPr>
        <p:spPr>
          <a:xfrm>
            <a:off x="3875038" y="2459282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투자성향에 따른 종목추천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F9246-7EE3-467F-A796-02130139F273}"/>
              </a:ext>
            </a:extLst>
          </p:cNvPr>
          <p:cNvSpPr txBox="1"/>
          <p:nvPr/>
        </p:nvSpPr>
        <p:spPr>
          <a:xfrm>
            <a:off x="3875256" y="3121223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결과슬롯 삭제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2089A2-CFF8-4C76-BB8C-1D1AAF200DD9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화면 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D4F6B-575E-4561-8FCA-2F49A1BB027E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텍스트 개체 틀 1">
            <a:extLst>
              <a:ext uri="{FF2B5EF4-FFF2-40B4-BE49-F238E27FC236}">
                <a16:creationId xmlns:a16="http://schemas.microsoft.com/office/drawing/2014/main" id="{9BA259B6-D3D9-43AC-9141-E4844F1E8742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투자성향에 따른 종목추천</a:t>
            </a:r>
            <a:endParaRPr lang="en-US" altLang="ko-KR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투자성향에 따라 다른 종목 추천 결과 보기</a:t>
            </a:r>
            <a:endParaRPr lang="en-US" altLang="ko-KR" sz="1000" b="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b="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lt"/>
                <a:ea typeface="나눔고딕" panose="020D0604000000000000" pitchFamily="50" charset="-127"/>
              </a:rPr>
              <a:t>❸ </a:t>
            </a:r>
            <a:r>
              <a:rPr lang="ko-KR" altLang="en-US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결과슬롯 삭제</a:t>
            </a:r>
            <a:endParaRPr lang="en-US" altLang="ko-KR" sz="100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삭제를 원하는 결과는 오른쪽의 </a:t>
            </a:r>
            <a:r>
              <a:rPr lang="en-US" altLang="ko-KR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X </a:t>
            </a: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버튼으로 삭제 가능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ko-KR" altLang="en-US" sz="1000" b="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en-US" altLang="ko-KR" sz="1000" b="0" spc="0" dirty="0">
              <a:solidFill>
                <a:schemeClr val="tx1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❹ </a:t>
            </a:r>
            <a:r>
              <a:rPr lang="ko-KR" altLang="en-US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이전 화면으로 돌아가기</a:t>
            </a:r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OMN-4.1</a:t>
            </a:r>
            <a:r>
              <a:rPr lang="ko-KR" altLang="en-US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화면으로 돌아가기</a:t>
            </a:r>
            <a:endParaRPr lang="en-US" altLang="ko-KR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19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OMN-0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경로 뭐 써야할 지 </a:t>
            </a:r>
            <a:r>
              <a:rPr lang="ko-KR" altLang="en-US" dirty="0" err="1"/>
              <a:t>모르겠어요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REQ-003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2021.08.20(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2021.08.19(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dirty="0"/>
              <a:t>김태연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86CE1DD-383B-4E0A-873A-70B1D372DB53}"/>
              </a:ext>
            </a:extLst>
          </p:cNvPr>
          <p:cNvGrpSpPr/>
          <p:nvPr/>
        </p:nvGrpSpPr>
        <p:grpSpPr>
          <a:xfrm>
            <a:off x="963037" y="900062"/>
            <a:ext cx="8746714" cy="5501294"/>
            <a:chOff x="173223" y="1063490"/>
            <a:chExt cx="8746714" cy="5501294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BD6EF1E-C554-4D07-9178-0D71E01E0F67}"/>
                </a:ext>
              </a:extLst>
            </p:cNvPr>
            <p:cNvGrpSpPr/>
            <p:nvPr/>
          </p:nvGrpSpPr>
          <p:grpSpPr>
            <a:xfrm>
              <a:off x="173223" y="1662120"/>
              <a:ext cx="7709397" cy="1476230"/>
              <a:chOff x="745736" y="1662120"/>
              <a:chExt cx="6566400" cy="1476230"/>
            </a:xfrm>
          </p:grpSpPr>
          <p:sp>
            <p:nvSpPr>
              <p:cNvPr id="71" name="Shape 58">
                <a:extLst>
                  <a:ext uri="{FF2B5EF4-FFF2-40B4-BE49-F238E27FC236}">
                    <a16:creationId xmlns:a16="http://schemas.microsoft.com/office/drawing/2014/main" id="{19F65CAC-2239-4CD5-B4A7-2B84C91BCB37}"/>
                  </a:ext>
                </a:extLst>
              </p:cNvPr>
              <p:cNvSpPr/>
              <p:nvPr/>
            </p:nvSpPr>
            <p:spPr>
              <a:xfrm>
                <a:off x="745736" y="1944019"/>
                <a:ext cx="6566400" cy="1194331"/>
              </a:xfrm>
              <a:prstGeom prst="rect">
                <a:avLst/>
              </a:prstGeom>
              <a:solidFill>
                <a:srgbClr val="F4F7F9"/>
              </a:solidFill>
              <a:ln w="3175">
                <a:solidFill>
                  <a:srgbClr val="85888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2" name="Shape 31">
                <a:extLst>
                  <a:ext uri="{FF2B5EF4-FFF2-40B4-BE49-F238E27FC236}">
                    <a16:creationId xmlns:a16="http://schemas.microsoft.com/office/drawing/2014/main" id="{04E7B591-4BDA-403B-98DA-9559473BE0D6}"/>
                  </a:ext>
                </a:extLst>
              </p:cNvPr>
              <p:cNvSpPr/>
              <p:nvPr/>
            </p:nvSpPr>
            <p:spPr>
              <a:xfrm>
                <a:off x="746194" y="1662120"/>
                <a:ext cx="6565484" cy="278479"/>
              </a:xfrm>
              <a:prstGeom prst="rect">
                <a:avLst/>
              </a:prstGeom>
              <a:solidFill>
                <a:srgbClr val="FF6600"/>
              </a:solidFill>
              <a:ln w="3175">
                <a:solidFill>
                  <a:srgbClr val="FF6600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CF37664-D099-4C52-8CFD-78D66CF71710}"/>
                </a:ext>
              </a:extLst>
            </p:cNvPr>
            <p:cNvGrpSpPr/>
            <p:nvPr/>
          </p:nvGrpSpPr>
          <p:grpSpPr>
            <a:xfrm>
              <a:off x="173223" y="5814484"/>
              <a:ext cx="7708860" cy="349178"/>
              <a:chOff x="173223" y="5776368"/>
              <a:chExt cx="7708860" cy="349178"/>
            </a:xfrm>
          </p:grpSpPr>
          <p:sp>
            <p:nvSpPr>
              <p:cNvPr id="64" name="Shape 58">
                <a:extLst>
                  <a:ext uri="{FF2B5EF4-FFF2-40B4-BE49-F238E27FC236}">
                    <a16:creationId xmlns:a16="http://schemas.microsoft.com/office/drawing/2014/main" id="{797F137C-A19B-4400-8C25-7FCB0EBDAC07}"/>
                  </a:ext>
                </a:extLst>
              </p:cNvPr>
              <p:cNvSpPr/>
              <p:nvPr/>
            </p:nvSpPr>
            <p:spPr>
              <a:xfrm>
                <a:off x="173223" y="5776368"/>
                <a:ext cx="7708860" cy="349178"/>
              </a:xfrm>
              <a:prstGeom prst="rect">
                <a:avLst/>
              </a:prstGeom>
              <a:solidFill>
                <a:srgbClr val="F4F7F9"/>
              </a:solidFill>
              <a:ln w="3175">
                <a:solidFill>
                  <a:srgbClr val="85888D"/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C6C9E04-DE88-4347-95B2-2A35CA32EAEA}"/>
                  </a:ext>
                </a:extLst>
              </p:cNvPr>
              <p:cNvGrpSpPr/>
              <p:nvPr/>
            </p:nvGrpSpPr>
            <p:grpSpPr>
              <a:xfrm>
                <a:off x="744391" y="5820847"/>
                <a:ext cx="6635472" cy="255211"/>
                <a:chOff x="-450406" y="5332488"/>
                <a:chExt cx="8253819" cy="317456"/>
              </a:xfrm>
            </p:grpSpPr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66C976A1-30E9-46DB-812A-DE4AF2BD2A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r="83120" b="250"/>
                <a:stretch/>
              </p:blipFill>
              <p:spPr>
                <a:xfrm>
                  <a:off x="-450406" y="5333685"/>
                  <a:ext cx="1813574" cy="316259"/>
                </a:xfrm>
                <a:prstGeom prst="rect">
                  <a:avLst/>
                </a:prstGeom>
              </p:spPr>
            </p:pic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58B31250-9877-4328-ADD8-DF0F0C874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35023" r="45580" b="11323"/>
                <a:stretch/>
              </p:blipFill>
              <p:spPr>
                <a:xfrm>
                  <a:off x="3488138" y="5332488"/>
                  <a:ext cx="2083943" cy="281157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B834F2EA-9AB1-4534-94EE-6BB76A2A11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63660" t="8700" r="19935" b="4976"/>
                <a:stretch/>
              </p:blipFill>
              <p:spPr>
                <a:xfrm>
                  <a:off x="6040808" y="5344360"/>
                  <a:ext cx="1762605" cy="273694"/>
                </a:xfrm>
                <a:prstGeom prst="rect">
                  <a:avLst/>
                </a:prstGeom>
              </p:spPr>
            </p:pic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176C79F7-B191-4737-8F93-2A01CB826C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7177" t="-523" r="76887" b="-3414"/>
                <a:stretch/>
              </p:blipFill>
              <p:spPr>
                <a:xfrm>
                  <a:off x="2649676" y="5348670"/>
                  <a:ext cx="533426" cy="275604"/>
                </a:xfrm>
                <a:prstGeom prst="rect">
                  <a:avLst/>
                </a:prstGeom>
              </p:spPr>
            </p:pic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4A335B25-8C75-434D-95DD-FB631AA599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79955" t="8699" r="9997" b="2423"/>
                <a:stretch/>
              </p:blipFill>
              <p:spPr>
                <a:xfrm>
                  <a:off x="1423961" y="5355644"/>
                  <a:ext cx="1079566" cy="281790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Shape 59">
              <a:extLst>
                <a:ext uri="{FF2B5EF4-FFF2-40B4-BE49-F238E27FC236}">
                  <a16:creationId xmlns:a16="http://schemas.microsoft.com/office/drawing/2014/main" id="{CD221405-3390-4295-9DE0-ABF3BBE77972}"/>
                </a:ext>
              </a:extLst>
            </p:cNvPr>
            <p:cNvSpPr/>
            <p:nvPr/>
          </p:nvSpPr>
          <p:spPr>
            <a:xfrm>
              <a:off x="3402584" y="2354166"/>
              <a:ext cx="1261295" cy="256533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586" tIns="35586" rIns="35586" bIns="35586" anchor="ctr">
              <a:spAutoFit/>
            </a:bodyPr>
            <a:lstStyle>
              <a:lvl1pPr>
                <a:defRPr sz="1200">
                  <a:latin typeface="RixGo L"/>
                  <a:ea typeface="RixGo L"/>
                  <a:cs typeface="RixGo L"/>
                  <a:sym typeface="RixGo L"/>
                </a:defRPr>
              </a:lvl1pPr>
            </a:lstStyle>
            <a:p>
              <a:pPr lvl="0" defTabSz="914400">
                <a:defRPr sz="1800"/>
              </a:pPr>
              <a:r>
                <a:rPr sz="12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이미지</a:t>
              </a:r>
              <a:r>
                <a:rPr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sz="120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슬라이드</a:t>
              </a:r>
              <a:r>
                <a:rPr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1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2B60153-E0CB-4AB3-A8F9-9AA7DE3A2B6F}"/>
                </a:ext>
              </a:extLst>
            </p:cNvPr>
            <p:cNvGrpSpPr/>
            <p:nvPr/>
          </p:nvGrpSpPr>
          <p:grpSpPr>
            <a:xfrm>
              <a:off x="3893137" y="2996394"/>
              <a:ext cx="271598" cy="68397"/>
              <a:chOff x="3875346" y="3359525"/>
              <a:chExt cx="271598" cy="68397"/>
            </a:xfrm>
          </p:grpSpPr>
          <p:sp>
            <p:nvSpPr>
              <p:cNvPr id="61" name="Shape 64">
                <a:extLst>
                  <a:ext uri="{FF2B5EF4-FFF2-40B4-BE49-F238E27FC236}">
                    <a16:creationId xmlns:a16="http://schemas.microsoft.com/office/drawing/2014/main" id="{BC96798B-01A5-48DF-A369-FED3D50BC99A}"/>
                  </a:ext>
                </a:extLst>
              </p:cNvPr>
              <p:cNvSpPr/>
              <p:nvPr/>
            </p:nvSpPr>
            <p:spPr>
              <a:xfrm>
                <a:off x="3976946" y="3359525"/>
                <a:ext cx="68398" cy="68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2" name="Shape 65">
                <a:extLst>
                  <a:ext uri="{FF2B5EF4-FFF2-40B4-BE49-F238E27FC236}">
                    <a16:creationId xmlns:a16="http://schemas.microsoft.com/office/drawing/2014/main" id="{3C8D5734-AD83-43E4-8D9E-5F4681CDB091}"/>
                  </a:ext>
                </a:extLst>
              </p:cNvPr>
              <p:cNvSpPr/>
              <p:nvPr/>
            </p:nvSpPr>
            <p:spPr>
              <a:xfrm>
                <a:off x="3875346" y="3359525"/>
                <a:ext cx="68398" cy="68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A6AAA9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63" name="Shape 66">
                <a:extLst>
                  <a:ext uri="{FF2B5EF4-FFF2-40B4-BE49-F238E27FC236}">
                    <a16:creationId xmlns:a16="http://schemas.microsoft.com/office/drawing/2014/main" id="{45311CB7-7119-4AEA-BA5F-E59B02ABFE44}"/>
                  </a:ext>
                </a:extLst>
              </p:cNvPr>
              <p:cNvSpPr/>
              <p:nvPr/>
            </p:nvSpPr>
            <p:spPr>
              <a:xfrm>
                <a:off x="4078546" y="3359525"/>
                <a:ext cx="68398" cy="68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ln w="3175">
                <a:solidFill>
                  <a:schemeClr val="tx1">
                    <a:lumMod val="50000"/>
                    <a:lumOff val="50000"/>
                  </a:schemeClr>
                </a:solidFill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1600"/>
                </a:pPr>
                <a:endParaRPr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9219382-A079-4092-957B-D7B895FDC40C}"/>
                </a:ext>
              </a:extLst>
            </p:cNvPr>
            <p:cNvGrpSpPr/>
            <p:nvPr/>
          </p:nvGrpSpPr>
          <p:grpSpPr>
            <a:xfrm>
              <a:off x="1261702" y="1696176"/>
              <a:ext cx="5505731" cy="210366"/>
              <a:chOff x="670264" y="1651978"/>
              <a:chExt cx="5505731" cy="210366"/>
            </a:xfrm>
          </p:grpSpPr>
          <p:sp>
            <p:nvSpPr>
              <p:cNvPr id="55" name="Shape 53">
                <a:extLst>
                  <a:ext uri="{FF2B5EF4-FFF2-40B4-BE49-F238E27FC236}">
                    <a16:creationId xmlns:a16="http://schemas.microsoft.com/office/drawing/2014/main" id="{CD11213C-2B62-4474-8BF3-03D02461744D}"/>
                  </a:ext>
                </a:extLst>
              </p:cNvPr>
              <p:cNvSpPr/>
              <p:nvPr/>
            </p:nvSpPr>
            <p:spPr>
              <a:xfrm>
                <a:off x="670264" y="1651978"/>
                <a:ext cx="892605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SW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창의캠프 소개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6" name="Shape 53">
                <a:extLst>
                  <a:ext uri="{FF2B5EF4-FFF2-40B4-BE49-F238E27FC236}">
                    <a16:creationId xmlns:a16="http://schemas.microsoft.com/office/drawing/2014/main" id="{6BA5DCAE-13D8-46B6-91CB-EFDFE1E58A6B}"/>
                  </a:ext>
                </a:extLst>
              </p:cNvPr>
              <p:cNvSpPr/>
              <p:nvPr/>
            </p:nvSpPr>
            <p:spPr>
              <a:xfrm>
                <a:off x="1900666" y="1651978"/>
                <a:ext cx="790012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프로그램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&amp;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일정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7" name="Shape 53">
                <a:extLst>
                  <a:ext uri="{FF2B5EF4-FFF2-40B4-BE49-F238E27FC236}">
                    <a16:creationId xmlns:a16="http://schemas.microsoft.com/office/drawing/2014/main" id="{B7997185-99FF-4006-A307-7FEACE5003C4}"/>
                  </a:ext>
                </a:extLst>
              </p:cNvPr>
              <p:cNvSpPr/>
              <p:nvPr/>
            </p:nvSpPr>
            <p:spPr>
              <a:xfrm>
                <a:off x="3028475" y="1651978"/>
                <a:ext cx="584828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접수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&amp;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조회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8" name="Shape 53">
                <a:extLst>
                  <a:ext uri="{FF2B5EF4-FFF2-40B4-BE49-F238E27FC236}">
                    <a16:creationId xmlns:a16="http://schemas.microsoft.com/office/drawing/2014/main" id="{389DD285-3CEF-4B4D-9671-04C90160C142}"/>
                  </a:ext>
                </a:extLst>
              </p:cNvPr>
              <p:cNvSpPr/>
              <p:nvPr/>
            </p:nvSpPr>
            <p:spPr>
              <a:xfrm>
                <a:off x="3951100" y="1651978"/>
                <a:ext cx="482236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학습자료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9" name="Shape 53">
                <a:extLst>
                  <a:ext uri="{FF2B5EF4-FFF2-40B4-BE49-F238E27FC236}">
                    <a16:creationId xmlns:a16="http://schemas.microsoft.com/office/drawing/2014/main" id="{96F5DFB3-8A30-4BB6-861C-B7D3AD9928E8}"/>
                  </a:ext>
                </a:extLst>
              </p:cNvPr>
              <p:cNvSpPr/>
              <p:nvPr/>
            </p:nvSpPr>
            <p:spPr>
              <a:xfrm>
                <a:off x="4771133" y="1651978"/>
                <a:ext cx="687420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공지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&amp;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이벤트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Shape 53">
                <a:extLst>
                  <a:ext uri="{FF2B5EF4-FFF2-40B4-BE49-F238E27FC236}">
                    <a16:creationId xmlns:a16="http://schemas.microsoft.com/office/drawing/2014/main" id="{3C2DA582-900B-4B11-A3E6-DA3595AA595C}"/>
                  </a:ext>
                </a:extLst>
              </p:cNvPr>
              <p:cNvSpPr/>
              <p:nvPr/>
            </p:nvSpPr>
            <p:spPr>
              <a:xfrm>
                <a:off x="5796351" y="1651978"/>
                <a:ext cx="379644" cy="210366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>
                  <a:defRPr sz="9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9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도우미</a:t>
                </a:r>
                <a:endParaRPr sz="9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1FBC5EF-D656-49E9-B4DC-B0F7A99D3DEF}"/>
                </a:ext>
              </a:extLst>
            </p:cNvPr>
            <p:cNvGrpSpPr/>
            <p:nvPr/>
          </p:nvGrpSpPr>
          <p:grpSpPr>
            <a:xfrm>
              <a:off x="745736" y="3370164"/>
              <a:ext cx="6578065" cy="1215721"/>
              <a:chOff x="745736" y="3260673"/>
              <a:chExt cx="6578065" cy="1215721"/>
            </a:xfrm>
          </p:grpSpPr>
          <p:sp>
            <p:nvSpPr>
              <p:cNvPr id="33" name="Shape 116">
                <a:extLst>
                  <a:ext uri="{FF2B5EF4-FFF2-40B4-BE49-F238E27FC236}">
                    <a16:creationId xmlns:a16="http://schemas.microsoft.com/office/drawing/2014/main" id="{3171CE4F-AC0F-4961-8A4E-FACE5126A2B2}"/>
                  </a:ext>
                </a:extLst>
              </p:cNvPr>
              <p:cNvSpPr/>
              <p:nvPr/>
            </p:nvSpPr>
            <p:spPr>
              <a:xfrm>
                <a:off x="749899" y="3270033"/>
                <a:ext cx="677285" cy="23345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105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공지사항</a:t>
                </a:r>
                <a:endParaRPr sz="105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Shape 116">
                <a:extLst>
                  <a:ext uri="{FF2B5EF4-FFF2-40B4-BE49-F238E27FC236}">
                    <a16:creationId xmlns:a16="http://schemas.microsoft.com/office/drawing/2014/main" id="{BE6615EE-1039-4F6B-8086-BBB9EA841A3A}"/>
                  </a:ext>
                </a:extLst>
              </p:cNvPr>
              <p:cNvSpPr/>
              <p:nvPr/>
            </p:nvSpPr>
            <p:spPr>
              <a:xfrm>
                <a:off x="745736" y="3533893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안내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기초캠프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프로그램 및 일정 안내 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서울권역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F587E713-957E-4535-B067-90219990D34D}"/>
                  </a:ext>
                </a:extLst>
              </p:cNvPr>
              <p:cNvCxnSpPr/>
              <p:nvPr/>
            </p:nvCxnSpPr>
            <p:spPr>
              <a:xfrm>
                <a:off x="749897" y="3510666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768F9F52-FCE9-435F-A8F0-810217904696}"/>
                  </a:ext>
                </a:extLst>
              </p:cNvPr>
              <p:cNvCxnSpPr/>
              <p:nvPr/>
            </p:nvCxnSpPr>
            <p:spPr>
              <a:xfrm>
                <a:off x="749897" y="4234962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31E71B2-3D26-4AFC-9B96-D92C12DE6B63}"/>
                  </a:ext>
                </a:extLst>
              </p:cNvPr>
              <p:cNvCxnSpPr/>
              <p:nvPr/>
            </p:nvCxnSpPr>
            <p:spPr>
              <a:xfrm>
                <a:off x="749897" y="4476394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6C3BA114-7EF0-4A6B-B80C-0E5E5CBBD1D2}"/>
                  </a:ext>
                </a:extLst>
              </p:cNvPr>
              <p:cNvCxnSpPr/>
              <p:nvPr/>
            </p:nvCxnSpPr>
            <p:spPr>
              <a:xfrm>
                <a:off x="749897" y="3752098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0EF75143-5DF7-43E4-9030-14544FD9B3F5}"/>
                  </a:ext>
                </a:extLst>
              </p:cNvPr>
              <p:cNvCxnSpPr/>
              <p:nvPr/>
            </p:nvCxnSpPr>
            <p:spPr>
              <a:xfrm>
                <a:off x="749897" y="3993530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Shape 116">
                <a:extLst>
                  <a:ext uri="{FF2B5EF4-FFF2-40B4-BE49-F238E27FC236}">
                    <a16:creationId xmlns:a16="http://schemas.microsoft.com/office/drawing/2014/main" id="{99B92031-237F-4C85-9CF8-07EDC420E638}"/>
                  </a:ext>
                </a:extLst>
              </p:cNvPr>
              <p:cNvSpPr/>
              <p:nvPr/>
            </p:nvSpPr>
            <p:spPr>
              <a:xfrm>
                <a:off x="745736" y="3775325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안내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기초캠프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프로그램 및 일정 안내 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서울권역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Shape 116">
                <a:extLst>
                  <a:ext uri="{FF2B5EF4-FFF2-40B4-BE49-F238E27FC236}">
                    <a16:creationId xmlns:a16="http://schemas.microsoft.com/office/drawing/2014/main" id="{FB405887-5961-42E8-A863-FFE613BCCD2C}"/>
                  </a:ext>
                </a:extLst>
              </p:cNvPr>
              <p:cNvSpPr/>
              <p:nvPr/>
            </p:nvSpPr>
            <p:spPr>
              <a:xfrm>
                <a:off x="745736" y="4016757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안내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기초캠프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프로그램 및 일정 안내 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서울권역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2" name="Shape 116">
                <a:extLst>
                  <a:ext uri="{FF2B5EF4-FFF2-40B4-BE49-F238E27FC236}">
                    <a16:creationId xmlns:a16="http://schemas.microsoft.com/office/drawing/2014/main" id="{1933EDE5-12D8-4A00-99DD-CC2C941D15B7}"/>
                  </a:ext>
                </a:extLst>
              </p:cNvPr>
              <p:cNvSpPr/>
              <p:nvPr/>
            </p:nvSpPr>
            <p:spPr>
              <a:xfrm>
                <a:off x="745736" y="4258189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안내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기초캠프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프로그램 및 일정 안내 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서울권역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3" name="Shape 116">
                <a:extLst>
                  <a:ext uri="{FF2B5EF4-FFF2-40B4-BE49-F238E27FC236}">
                    <a16:creationId xmlns:a16="http://schemas.microsoft.com/office/drawing/2014/main" id="{141EA8DE-3A6B-4A15-92F5-3EF3A4184EDE}"/>
                  </a:ext>
                </a:extLst>
              </p:cNvPr>
              <p:cNvSpPr/>
              <p:nvPr/>
            </p:nvSpPr>
            <p:spPr>
              <a:xfrm>
                <a:off x="4192797" y="3270033"/>
                <a:ext cx="451779" cy="233450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ko-KR" altLang="en-US" sz="105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이벤트</a:t>
                </a:r>
                <a:endParaRPr sz="105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4" name="Shape 116">
                <a:extLst>
                  <a:ext uri="{FF2B5EF4-FFF2-40B4-BE49-F238E27FC236}">
                    <a16:creationId xmlns:a16="http://schemas.microsoft.com/office/drawing/2014/main" id="{4509946A-CD31-450A-A721-EFAF1D8A228B}"/>
                  </a:ext>
                </a:extLst>
              </p:cNvPr>
              <p:cNvSpPr/>
              <p:nvPr/>
            </p:nvSpPr>
            <p:spPr>
              <a:xfrm>
                <a:off x="4188634" y="3533893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6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SW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창의캠프 소식 공유하기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1(~06.31)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921A5FAF-95C1-454D-9EBC-5E88B35D4E22}"/>
                  </a:ext>
                </a:extLst>
              </p:cNvPr>
              <p:cNvCxnSpPr/>
              <p:nvPr/>
            </p:nvCxnSpPr>
            <p:spPr>
              <a:xfrm>
                <a:off x="4192795" y="3510666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A7405431-8796-4263-AEA3-76C81FE509A3}"/>
                  </a:ext>
                </a:extLst>
              </p:cNvPr>
              <p:cNvCxnSpPr/>
              <p:nvPr/>
            </p:nvCxnSpPr>
            <p:spPr>
              <a:xfrm>
                <a:off x="4192795" y="4234962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F8F2C73A-E40D-440D-9406-3476E6357B55}"/>
                  </a:ext>
                </a:extLst>
              </p:cNvPr>
              <p:cNvCxnSpPr/>
              <p:nvPr/>
            </p:nvCxnSpPr>
            <p:spPr>
              <a:xfrm>
                <a:off x="4192795" y="4476394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A37D5D7C-8B55-4F80-9DB6-0995D24D617A}"/>
                  </a:ext>
                </a:extLst>
              </p:cNvPr>
              <p:cNvCxnSpPr/>
              <p:nvPr/>
            </p:nvCxnSpPr>
            <p:spPr>
              <a:xfrm>
                <a:off x="4192795" y="3752098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F46E4C42-2771-4414-A3CE-DFDE64D134AF}"/>
                  </a:ext>
                </a:extLst>
              </p:cNvPr>
              <p:cNvCxnSpPr/>
              <p:nvPr/>
            </p:nvCxnSpPr>
            <p:spPr>
              <a:xfrm>
                <a:off x="4192795" y="3993530"/>
                <a:ext cx="3119341" cy="0"/>
              </a:xfrm>
              <a:prstGeom prst="line">
                <a:avLst/>
              </a:prstGeom>
              <a:ln w="127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Shape 116">
                <a:extLst>
                  <a:ext uri="{FF2B5EF4-FFF2-40B4-BE49-F238E27FC236}">
                    <a16:creationId xmlns:a16="http://schemas.microsoft.com/office/drawing/2014/main" id="{327DEA9B-A331-432D-AC80-2B461DF0BC16}"/>
                  </a:ext>
                </a:extLst>
              </p:cNvPr>
              <p:cNvSpPr/>
              <p:nvPr/>
            </p:nvSpPr>
            <p:spPr>
              <a:xfrm>
                <a:off x="4188634" y="3775325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[07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SW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창의캠프 배너 달기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2(~07.31)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1" name="Shape 116">
                <a:extLst>
                  <a:ext uri="{FF2B5EF4-FFF2-40B4-BE49-F238E27FC236}">
                    <a16:creationId xmlns:a16="http://schemas.microsoft.com/office/drawing/2014/main" id="{1CF8F9FF-1166-4583-AB96-E068D594C5A2}"/>
                  </a:ext>
                </a:extLst>
              </p:cNvPr>
              <p:cNvSpPr/>
              <p:nvPr/>
            </p:nvSpPr>
            <p:spPr>
              <a:xfrm>
                <a:off x="4188634" y="4016757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8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기초캠프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8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참여후기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공모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(~09.17)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52" name="Shape 116">
                <a:extLst>
                  <a:ext uri="{FF2B5EF4-FFF2-40B4-BE49-F238E27FC236}">
                    <a16:creationId xmlns:a16="http://schemas.microsoft.com/office/drawing/2014/main" id="{C60E1636-8991-4409-869A-B0A2F10760BB}"/>
                  </a:ext>
                </a:extLst>
              </p:cNvPr>
              <p:cNvSpPr/>
              <p:nvPr/>
            </p:nvSpPr>
            <p:spPr>
              <a:xfrm>
                <a:off x="4188634" y="4258189"/>
                <a:ext cx="3112348" cy="194978"/>
              </a:xfrm>
              <a:prstGeom prst="rect">
                <a:avLst/>
              </a:prstGeom>
              <a:ln w="3175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586" tIns="35586" rIns="35586" bIns="35586" anchor="ctr">
                <a:spAutoFit/>
              </a:bodyPr>
              <a:lstStyle>
                <a:lvl1pPr algn="l">
                  <a:defRPr sz="1200">
                    <a:latin typeface="RixGo B"/>
                    <a:ea typeface="RixGo B"/>
                    <a:cs typeface="RixGo B"/>
                    <a:sym typeface="RixGo B"/>
                  </a:defRPr>
                </a:lvl1pPr>
              </a:lstStyle>
              <a:p>
                <a:pPr lvl="0" defTabSz="914400">
                  <a:defRPr sz="1800"/>
                </a:pPr>
                <a:r>
                  <a:rPr 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[0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9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월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] SW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창의캠프 소식 공유하기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2(~10.31)</a:t>
                </a:r>
                <a:endParaRPr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BE83671-9C73-46A3-B13A-3AC6427326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8086" y="3260673"/>
                <a:ext cx="656505" cy="210337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1571A8B6-E2F0-4587-9C3F-FEB868654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7296" y="3260673"/>
                <a:ext cx="656505" cy="210337"/>
              </a:xfrm>
              <a:prstGeom prst="rect">
                <a:avLst/>
              </a:prstGeom>
            </p:spPr>
          </p:pic>
        </p:grpSp>
        <p:graphicFrame>
          <p:nvGraphicFramePr>
            <p:cNvPr id="18" name="Table 123">
              <a:extLst>
                <a:ext uri="{FF2B5EF4-FFF2-40B4-BE49-F238E27FC236}">
                  <a16:creationId xmlns:a16="http://schemas.microsoft.com/office/drawing/2014/main" id="{17B67169-B33D-4B23-82A2-E039B167B0A9}"/>
                </a:ext>
              </a:extLst>
            </p:cNvPr>
            <p:cNvGraphicFramePr/>
            <p:nvPr/>
          </p:nvGraphicFramePr>
          <p:xfrm>
            <a:off x="5322888" y="1660648"/>
            <a:ext cx="936000" cy="729906"/>
          </p:xfrm>
          <a:graphic>
            <a:graphicData uri="http://schemas.openxmlformats.org/drawingml/2006/table">
              <a:tbl>
                <a:tblPr/>
                <a:tblGrid>
                  <a:gridCol w="936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88000">
                  <a:tc>
                    <a:txBody>
                      <a:bodyPr/>
                      <a:lstStyle/>
                      <a:p>
                        <a:pPr marL="0" marR="0" indent="0" algn="l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900" b="1" i="0" u="none" strike="noStrike" spc="-80" baseline="0" dirty="0">
                            <a:gradFill flip="none" rotWithShape="1">
                              <a:gsLst>
                                <a:gs pos="0">
                                  <a:srgbClr val="C00000"/>
                                </a:gs>
                                <a:gs pos="100000">
                                  <a:srgbClr val="FF6600"/>
                                </a:gs>
                              </a:gsLst>
                              <a:lin ang="5400000" scaled="1"/>
                              <a:tileRect/>
                            </a:gra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공지</a:t>
                        </a:r>
                        <a:r>
                          <a:rPr lang="en-US" altLang="ko-KR" sz="900" b="1" i="0" u="none" strike="noStrike" spc="-80" baseline="0" dirty="0">
                            <a:gradFill flip="none" rotWithShape="1">
                              <a:gsLst>
                                <a:gs pos="0">
                                  <a:srgbClr val="C00000"/>
                                </a:gs>
                                <a:gs pos="100000">
                                  <a:srgbClr val="FF6600"/>
                                </a:gs>
                              </a:gsLst>
                              <a:lin ang="5400000" scaled="1"/>
                              <a:tileRect/>
                            </a:gra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&amp;</a:t>
                        </a:r>
                        <a:r>
                          <a:rPr lang="ko-KR" altLang="en-US" sz="900" b="1" i="0" u="none" strike="noStrike" spc="-80" baseline="0" dirty="0">
                            <a:gradFill flip="none" rotWithShape="1">
                              <a:gsLst>
                                <a:gs pos="0">
                                  <a:srgbClr val="C00000"/>
                                </a:gs>
                                <a:gs pos="100000">
                                  <a:srgbClr val="FF6600"/>
                                </a:gs>
                              </a:gsLst>
                              <a:lin ang="5400000" scaled="1"/>
                              <a:tileRect/>
                            </a:gra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이벤트</a:t>
                        </a:r>
                        <a:endParaRPr lang="en-US" altLang="ko-KR" sz="900" b="1" i="0" u="none" strike="noStrike" spc="-80" baseline="0" dirty="0">
                          <a:gradFill flip="none" rotWithShape="1">
                            <a:gsLst>
                              <a:gs pos="0">
                                <a:srgbClr val="C00000"/>
                              </a:gs>
                              <a:gs pos="100000">
                                <a:srgbClr val="FF6600"/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endParaRPr>
                      </a:p>
                    </a:txBody>
                    <a:tcPr marL="108000" marR="36000" marT="54000" marB="54000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>
                        <a:solidFill>
                          <a:srgbClr val="000000"/>
                        </a:solidFill>
                        <a:miter lim="400000"/>
                      </a:lnR>
                      <a:lnT w="3175">
                        <a:solidFill>
                          <a:srgbClr val="000000"/>
                        </a:solidFill>
                        <a:miter lim="400000"/>
                      </a:lnT>
                      <a:lnB w="3175">
                        <a:solidFill>
                          <a:srgbClr val="000000"/>
                        </a:solidFill>
                        <a:miter lim="400000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222746345"/>
                    </a:ext>
                  </a:extLst>
                </a:tr>
                <a:tr h="441906">
                  <a:tc>
                    <a:txBody>
                      <a:bodyPr/>
                      <a:lstStyle/>
                      <a:p>
                        <a:pPr marL="0" marR="0" indent="0" algn="l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800" b="1" i="0" u="none" strike="noStrike" spc="-80" baseline="0" dirty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95000"/>
                                    <a:lumOff val="5000"/>
                                  </a:schemeClr>
                                </a:gs>
                              </a:gsLst>
                              <a:lin ang="5400000" scaled="1"/>
                              <a:tileRect/>
                            </a:gra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공지사항</a:t>
                        </a:r>
                        <a:endParaRPr lang="en-US" altLang="ko-KR" sz="8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endParaRPr>
                      </a:p>
                      <a:p>
                        <a:pPr marL="0" marR="0" indent="0" algn="l" defTabSz="914400" rtl="0" eaLnBrk="1" fontAlgn="ctr" latinLnBrk="1" hangingPunct="1">
                          <a:lnSpc>
                            <a:spcPct val="100000"/>
                          </a:lnSpc>
                          <a:spcBef>
                            <a:spcPts val="300"/>
                          </a:spcBef>
                          <a:spcAft>
                            <a:spcPts val="30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800" b="1" i="0" u="none" strike="noStrike" spc="-80" baseline="0" dirty="0">
                            <a:gradFill flip="none" rotWithShape="1">
                              <a:gsLst>
                                <a:gs pos="0">
                                  <a:schemeClr val="tx1"/>
                                </a:gs>
                                <a:gs pos="100000">
                                  <a:schemeClr val="tx1">
                                    <a:lumMod val="95000"/>
                                    <a:lumOff val="5000"/>
                                  </a:schemeClr>
                                </a:gs>
                              </a:gsLst>
                              <a:lin ang="5400000" scaled="1"/>
                              <a:tileRect/>
                            </a:gra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rPr>
                          <a:t>이벤트</a:t>
                        </a:r>
                        <a:endParaRPr lang="en-US" altLang="ko-KR" sz="800" b="1" i="0" u="none" strike="noStrike" spc="-8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endParaRPr>
                      </a:p>
                    </a:txBody>
                    <a:tcPr marL="108000" marR="36000" marT="54000" marB="54000">
                      <a:lnL w="3175">
                        <a:solidFill>
                          <a:srgbClr val="000000"/>
                        </a:solidFill>
                        <a:miter lim="400000"/>
                      </a:lnL>
                      <a:lnR w="3175" cap="flat" cmpd="sng" algn="ctr">
                        <a:solidFill>
                          <a:srgbClr val="000000"/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000000"/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000000"/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B89B5F-8F68-46B9-A801-8F5161E39F0A}"/>
                </a:ext>
              </a:extLst>
            </p:cNvPr>
            <p:cNvSpPr txBox="1"/>
            <p:nvPr/>
          </p:nvSpPr>
          <p:spPr>
            <a:xfrm>
              <a:off x="2458579" y="6308304"/>
              <a:ext cx="4742915" cy="2564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 fontAlgn="ctr" latinLnBrk="1">
                <a:spcBef>
                  <a:spcPts val="300"/>
                </a:spcBef>
                <a:defRPr/>
              </a:pPr>
              <a:r>
                <a:rPr lang="ko-KR" altLang="en-US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개인정보취급방침     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 </a:t>
              </a:r>
              <a:r>
                <a:rPr lang="ko-KR" altLang="en-US" sz="800" spc="-10" dirty="0" err="1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저작권정책</a:t>
              </a:r>
              <a:r>
                <a:rPr lang="ko-KR" altLang="en-US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 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  </a:t>
              </a:r>
              <a:r>
                <a:rPr lang="ko-KR" altLang="en-US" sz="800" spc="-10" dirty="0" err="1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사이트맵</a:t>
              </a:r>
              <a:r>
                <a:rPr lang="ko-KR" altLang="en-US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 </a:t>
              </a:r>
              <a:r>
                <a:rPr lang="ko-KR" altLang="en-US" sz="800" spc="-10" dirty="0" err="1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운영사무국</a:t>
              </a:r>
              <a:r>
                <a:rPr lang="ko-KR" altLang="en-US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 ☎ 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070-8282-0229  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  <a:sym typeface="Wingdings" panose="05000000000000000000" pitchFamily="2" charset="2"/>
                </a:rPr>
                <a:t> help@swcamp.kr</a:t>
              </a:r>
              <a:r>
                <a:rPr lang="en-US" altLang="ko-KR" sz="800" spc="-1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700" spc="-1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  </a:t>
              </a:r>
              <a:endParaRPr lang="ko-KR" altLang="en-US" sz="700" spc="-1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62E3847-F9E9-40B3-94AF-5C5731DCE6CA}"/>
                </a:ext>
              </a:extLst>
            </p:cNvPr>
            <p:cNvSpPr/>
            <p:nvPr/>
          </p:nvSpPr>
          <p:spPr>
            <a:xfrm>
              <a:off x="1645475" y="1146506"/>
              <a:ext cx="4953000" cy="4078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914400" fontAlgn="ctr" latinLnBrk="1">
                <a:spcBef>
                  <a:spcPts val="300"/>
                </a:spcBef>
                <a:defRPr/>
              </a:pPr>
              <a:r>
                <a:rPr lang="ko-KR" altLang="en-US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함께</a:t>
              </a:r>
              <a:r>
                <a:rPr lang="en-US" altLang="ko-KR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하는 </a:t>
              </a:r>
              <a:r>
                <a:rPr lang="en-US" altLang="ko-KR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SW</a:t>
              </a:r>
              <a:r>
                <a:rPr lang="ko-KR" altLang="en-US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교육 체험</a:t>
              </a:r>
              <a:r>
                <a:rPr lang="en-US" altLang="ko-KR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</a:t>
              </a:r>
            </a:p>
            <a:p>
              <a:pPr defTabSz="914400" fontAlgn="ctr" latinLnBrk="1">
                <a:spcBef>
                  <a:spcPts val="300"/>
                </a:spcBef>
                <a:defRPr/>
              </a:pPr>
              <a:r>
                <a:rPr lang="en-US" altLang="ko-KR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SW</a:t>
              </a:r>
              <a:r>
                <a:rPr lang="ko-KR" altLang="en-US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창의캠프에서  경험하세요</a:t>
              </a:r>
              <a:r>
                <a:rPr lang="en-US" altLang="ko-KR" sz="900" spc="-80" dirty="0"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  <a:tileRect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338AE3B-4F11-448F-8292-F665F3FBFD0B}"/>
                </a:ext>
              </a:extLst>
            </p:cNvPr>
            <p:cNvSpPr/>
            <p:nvPr/>
          </p:nvSpPr>
          <p:spPr>
            <a:xfrm>
              <a:off x="5728136" y="4897621"/>
              <a:ext cx="1584000" cy="751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강사 모집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대한민국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SW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인재 양성을 위한</a:t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 전문가 그룹에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가입하세요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EECF5E-888D-4279-9809-8A80D3D0201F}"/>
                </a:ext>
              </a:extLst>
            </p:cNvPr>
            <p:cNvSpPr/>
            <p:nvPr/>
          </p:nvSpPr>
          <p:spPr>
            <a:xfrm>
              <a:off x="2406536" y="4897621"/>
              <a:ext cx="1584000" cy="751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11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기초캠프</a:t>
              </a:r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접수 시작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06.22(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2016 SW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창의캠프 </a:t>
              </a:r>
              <a:r>
                <a:rPr lang="ko-KR" altLang="en-US" sz="9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기초캠프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접수가 시작됩니다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932CE2-B41D-468F-BE5B-8495B0C599D5}"/>
                </a:ext>
              </a:extLst>
            </p:cNvPr>
            <p:cNvSpPr/>
            <p:nvPr/>
          </p:nvSpPr>
          <p:spPr>
            <a:xfrm>
              <a:off x="745736" y="4897621"/>
              <a:ext cx="1584000" cy="751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2016 </a:t>
              </a:r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캠프 일정 안내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SW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창의캠프 </a:t>
              </a:r>
              <a:r>
                <a:rPr lang="ko-KR" altLang="en-US" sz="9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권역별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일정을 안내해드립니다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22A2099-3A28-4208-9F59-953258E04CA7}"/>
                </a:ext>
              </a:extLst>
            </p:cNvPr>
            <p:cNvSpPr/>
            <p:nvPr/>
          </p:nvSpPr>
          <p:spPr>
            <a:xfrm>
              <a:off x="4067336" y="4897621"/>
              <a:ext cx="1584000" cy="751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이벤트 안내</a:t>
              </a:r>
              <a:endPara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SW</a:t>
              </a: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창의캠프 소식 공유하기</a:t>
              </a:r>
              <a:b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이벤트 중입니다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C2A3C3A-E66D-4C66-A7B7-9DB386F016C0}"/>
                </a:ext>
              </a:extLst>
            </p:cNvPr>
            <p:cNvSpPr/>
            <p:nvPr/>
          </p:nvSpPr>
          <p:spPr>
            <a:xfrm>
              <a:off x="589659" y="4782539"/>
              <a:ext cx="6887910" cy="956383"/>
            </a:xfrm>
            <a:prstGeom prst="rect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6625705-420B-4817-806B-A066A025301D}"/>
                </a:ext>
              </a:extLst>
            </p:cNvPr>
            <p:cNvSpPr/>
            <p:nvPr/>
          </p:nvSpPr>
          <p:spPr>
            <a:xfrm>
              <a:off x="7494547" y="5048864"/>
              <a:ext cx="9492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❺ </a:t>
              </a:r>
              <a:r>
                <a:rPr lang="ko-KR" altLang="en-US" sz="1200" b="1" dirty="0" err="1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고정배너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EDDDB2F-3469-4E58-B1B1-9A123D9391D7}"/>
                </a:ext>
              </a:extLst>
            </p:cNvPr>
            <p:cNvSpPr/>
            <p:nvPr/>
          </p:nvSpPr>
          <p:spPr>
            <a:xfrm>
              <a:off x="7827836" y="1649984"/>
              <a:ext cx="7008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❷ GNB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523F3E2-D363-4581-9028-42320B5D9AD6}"/>
                </a:ext>
              </a:extLst>
            </p:cNvPr>
            <p:cNvSpPr/>
            <p:nvPr/>
          </p:nvSpPr>
          <p:spPr>
            <a:xfrm>
              <a:off x="7827836" y="2370598"/>
              <a:ext cx="9492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❸ </a:t>
              </a:r>
              <a:r>
                <a:rPr lang="ko-KR" altLang="en-US" sz="1200" b="1" dirty="0" err="1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롤링배너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A9AB73D-5B12-400A-80FD-73F8F351CE27}"/>
                </a:ext>
              </a:extLst>
            </p:cNvPr>
            <p:cNvSpPr/>
            <p:nvPr/>
          </p:nvSpPr>
          <p:spPr>
            <a:xfrm>
              <a:off x="7494547" y="3924734"/>
              <a:ext cx="1425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❹ </a:t>
              </a:r>
              <a:r>
                <a:rPr lang="ko-KR" altLang="en-US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게시판 </a:t>
              </a:r>
              <a:r>
                <a:rPr lang="ko-KR" altLang="en-US" sz="1200" b="1" dirty="0" err="1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미리보기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8BECF4-0B6A-4C2B-80C1-F4701644A5E1}"/>
                </a:ext>
              </a:extLst>
            </p:cNvPr>
            <p:cNvSpPr/>
            <p:nvPr/>
          </p:nvSpPr>
          <p:spPr>
            <a:xfrm>
              <a:off x="7494547" y="5823178"/>
              <a:ext cx="14253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❻ </a:t>
              </a:r>
              <a:r>
                <a:rPr lang="ko-KR" altLang="en-US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관련사이트 링크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1A9B6E-2EEE-419B-9655-6E6B52604E00}"/>
                </a:ext>
              </a:extLst>
            </p:cNvPr>
            <p:cNvSpPr/>
            <p:nvPr/>
          </p:nvSpPr>
          <p:spPr>
            <a:xfrm>
              <a:off x="7827836" y="1146221"/>
              <a:ext cx="8835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❶ Header</a:t>
              </a:r>
              <a:endParaRPr lang="ko-KR" altLang="en-US" sz="1200" b="1" dirty="0">
                <a:solidFill>
                  <a:srgbClr val="FF00FF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75A1E26-5BE5-4F90-9385-DC52922CC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660" y="1063490"/>
              <a:ext cx="850991" cy="496536"/>
            </a:xfrm>
            <a:prstGeom prst="rect">
              <a:avLst/>
            </a:prstGeom>
          </p:spPr>
        </p:pic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C57C3D1-6261-4510-ADF6-AF1701E34E49}"/>
              </a:ext>
            </a:extLst>
          </p:cNvPr>
          <p:cNvGrpSpPr/>
          <p:nvPr/>
        </p:nvGrpSpPr>
        <p:grpSpPr>
          <a:xfrm>
            <a:off x="1332050" y="6106165"/>
            <a:ext cx="1065022" cy="295191"/>
            <a:chOff x="1468786" y="6274119"/>
            <a:chExt cx="1065022" cy="29519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DFFD74F-69BF-4CDF-BDA2-8F0349775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786" y="6274119"/>
              <a:ext cx="442630" cy="295191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6887CD3-7853-457C-A34B-A01D7D3A78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83"/>
            <a:stretch/>
          </p:blipFill>
          <p:spPr>
            <a:xfrm>
              <a:off x="2073854" y="6304838"/>
              <a:ext cx="459954" cy="225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27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9870AFA-D375-4CD1-9BB4-2F2A4BEF99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00. SW</a:t>
            </a:r>
            <a:r>
              <a:rPr lang="ko-KR" altLang="en-US" dirty="0"/>
              <a:t>창의캠프 홈페이지 특정 기능 이용 시 </a:t>
            </a:r>
            <a:r>
              <a:rPr lang="en-US" altLang="ko-KR" dirty="0"/>
              <a:t>SNS</a:t>
            </a:r>
            <a:r>
              <a:rPr lang="ko-KR" altLang="en-US" dirty="0"/>
              <a:t>로그인 필요</a:t>
            </a:r>
            <a:endParaRPr lang="en-US" altLang="ko-KR" dirty="0"/>
          </a:p>
          <a:p>
            <a:pPr lvl="1"/>
            <a:r>
              <a:rPr lang="ko-KR" altLang="en-US" dirty="0"/>
              <a:t>로그인 필요 기능</a:t>
            </a:r>
            <a:r>
              <a:rPr lang="en-US" altLang="ko-KR" dirty="0"/>
              <a:t>: 3 </a:t>
            </a:r>
            <a:r>
              <a:rPr lang="ko-KR" altLang="en-US" dirty="0"/>
              <a:t>접수</a:t>
            </a:r>
            <a:r>
              <a:rPr lang="en-US" altLang="ko-KR" dirty="0"/>
              <a:t>/ 5.2 </a:t>
            </a:r>
            <a:r>
              <a:rPr lang="ko-KR" altLang="en-US" dirty="0"/>
              <a:t>참가후기</a:t>
            </a:r>
            <a:r>
              <a:rPr lang="en-US" altLang="ko-KR" dirty="0"/>
              <a:t>/ 6.2 Q&amp;A</a:t>
            </a:r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❶ &lt;</a:t>
            </a:r>
            <a:r>
              <a:rPr lang="ko-KR" altLang="en-US" dirty="0"/>
              <a:t>네이버</a:t>
            </a:r>
            <a:r>
              <a:rPr lang="en-US" altLang="ko-KR" dirty="0"/>
              <a:t>&gt;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네이버 로그인 창 호출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로그인 완료 후 </a:t>
            </a:r>
            <a:r>
              <a:rPr lang="en-US" altLang="ko-KR" dirty="0"/>
              <a:t>[SWCAMP-SBD-009] </a:t>
            </a:r>
            <a:r>
              <a:rPr lang="ko-KR" altLang="en-US" dirty="0"/>
              <a:t>화면으로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❷ &lt;</a:t>
            </a:r>
            <a:r>
              <a:rPr lang="ko-KR" altLang="en-US" dirty="0"/>
              <a:t>카카오톡</a:t>
            </a:r>
            <a:r>
              <a:rPr lang="en-US" altLang="ko-KR" dirty="0"/>
              <a:t>&gt;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카카오톡 로그인 창 호출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로그인 완료 후 </a:t>
            </a:r>
            <a:r>
              <a:rPr lang="en-US" altLang="ko-KR" dirty="0">
                <a:solidFill>
                  <a:prstClr val="black"/>
                </a:solidFill>
              </a:rPr>
              <a:t>[SWCAMP-SBD-009] </a:t>
            </a:r>
            <a:r>
              <a:rPr lang="ko-KR" altLang="en-US" dirty="0">
                <a:solidFill>
                  <a:prstClr val="black"/>
                </a:solidFill>
              </a:rPr>
              <a:t>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❸ &lt;</a:t>
            </a:r>
            <a:r>
              <a:rPr lang="en-US" altLang="ko-KR" dirty="0" err="1"/>
              <a:t>facebook</a:t>
            </a:r>
            <a:r>
              <a:rPr lang="en-US" altLang="ko-KR" dirty="0"/>
              <a:t>&gt; </a:t>
            </a:r>
            <a:r>
              <a:rPr lang="ko-KR" altLang="en-US" dirty="0"/>
              <a:t>버튼 클릭</a:t>
            </a:r>
            <a:r>
              <a:rPr lang="en-US" altLang="ko-KR" dirty="0"/>
              <a:t>: </a:t>
            </a:r>
            <a:r>
              <a:rPr lang="ko-KR" altLang="en-US" dirty="0"/>
              <a:t>페이스북 로그인 창 호출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로그인 완료 후 </a:t>
            </a:r>
            <a:r>
              <a:rPr lang="en-US" altLang="ko-KR" dirty="0">
                <a:solidFill>
                  <a:prstClr val="black"/>
                </a:solidFill>
              </a:rPr>
              <a:t>[SWCAMP-SBD-009] </a:t>
            </a:r>
            <a:r>
              <a:rPr lang="ko-KR" altLang="en-US" dirty="0">
                <a:solidFill>
                  <a:prstClr val="black"/>
                </a:solidFill>
              </a:rPr>
              <a:t>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marL="93662" indent="0">
              <a:buNone/>
            </a:pPr>
            <a:r>
              <a:rPr lang="en-US" altLang="ko-KR" dirty="0">
                <a:solidFill>
                  <a:prstClr val="black"/>
                </a:solidFill>
              </a:rPr>
              <a:t>※ </a:t>
            </a:r>
            <a:r>
              <a:rPr lang="ko-KR" altLang="en-US" dirty="0">
                <a:solidFill>
                  <a:prstClr val="black"/>
                </a:solidFill>
              </a:rPr>
              <a:t>로그인 후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해당 계정의 접수 정보 조회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접수 이력이 존재할 경우</a:t>
            </a:r>
            <a:r>
              <a:rPr lang="en-US" altLang="ko-KR" dirty="0">
                <a:solidFill>
                  <a:prstClr val="black"/>
                </a:solidFill>
              </a:rPr>
              <a:t>: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[SWCAMP-SBD-014][ </a:t>
            </a:r>
            <a:r>
              <a:rPr lang="ko-KR" altLang="en-US" dirty="0"/>
              <a:t>접수 </a:t>
            </a:r>
            <a:r>
              <a:rPr lang="en-US" altLang="ko-KR" dirty="0"/>
              <a:t>&gt; 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접수 완료</a:t>
            </a:r>
            <a:r>
              <a:rPr lang="en-US" altLang="ko-KR" dirty="0"/>
              <a:t>]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r>
              <a:rPr lang="ko-KR" altLang="en-US" dirty="0">
                <a:solidFill>
                  <a:prstClr val="black"/>
                </a:solidFill>
              </a:rPr>
              <a:t>접수 이력이 없을 경우</a:t>
            </a:r>
            <a:r>
              <a:rPr lang="en-US" altLang="ko-KR" dirty="0">
                <a:solidFill>
                  <a:prstClr val="black"/>
                </a:solidFill>
              </a:rPr>
              <a:t>: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[SWCAMP-SBD-009][</a:t>
            </a:r>
            <a:r>
              <a:rPr lang="ko-KR" altLang="en-US" dirty="0"/>
              <a:t>접수 </a:t>
            </a:r>
            <a:r>
              <a:rPr lang="en-US" altLang="ko-KR" dirty="0"/>
              <a:t>&gt; 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기본정보 입력</a:t>
            </a:r>
            <a:r>
              <a:rPr lang="en-US" altLang="ko-KR" dirty="0"/>
              <a:t>] </a:t>
            </a:r>
            <a:r>
              <a:rPr lang="ko-KR" altLang="en-US" dirty="0"/>
              <a:t>화면으로 이동</a:t>
            </a:r>
            <a:endParaRPr lang="en-US" altLang="ko-KR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150F715-8D5B-42BB-9494-5D2EC0F883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AB6EF4F-8ED8-4C3D-9EF2-EB0FC9D66E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06B03F8-6B5A-4722-8319-258DA56E54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C43E16-22C4-45E0-9139-2FF5D20B57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156D016-C62F-472A-89BA-E29076DDCD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CBA61C3-A5ED-47C6-AED7-D4D98930F3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1AC30B98-667F-4CEB-AF6E-FC4079C223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6536C29-D0F6-4D8F-B95D-7C87479E72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79DB95-4A16-4B2C-BEE8-19E582CA9D4C}"/>
              </a:ext>
            </a:extLst>
          </p:cNvPr>
          <p:cNvGrpSpPr/>
          <p:nvPr/>
        </p:nvGrpSpPr>
        <p:grpSpPr>
          <a:xfrm>
            <a:off x="352748" y="1367327"/>
            <a:ext cx="4005608" cy="2136449"/>
            <a:chOff x="632389" y="1367327"/>
            <a:chExt cx="3446325" cy="213644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40C5BB-BED7-4A6A-9D18-20F13D02806E}"/>
                </a:ext>
              </a:extLst>
            </p:cNvPr>
            <p:cNvSpPr/>
            <p:nvPr/>
          </p:nvSpPr>
          <p:spPr>
            <a:xfrm>
              <a:off x="632389" y="2717562"/>
              <a:ext cx="3446325" cy="786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F141385-B481-4092-A6B2-156DCA1CF455}"/>
                </a:ext>
              </a:extLst>
            </p:cNvPr>
            <p:cNvSpPr/>
            <p:nvPr/>
          </p:nvSpPr>
          <p:spPr>
            <a:xfrm>
              <a:off x="632389" y="1367327"/>
              <a:ext cx="3446325" cy="2136449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F8868A46-E407-4679-A92B-A320A745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373" y="4127619"/>
            <a:ext cx="2244968" cy="14561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E1CC6A-C7FD-48E3-A703-333509BB7466}"/>
              </a:ext>
            </a:extLst>
          </p:cNvPr>
          <p:cNvSpPr txBox="1"/>
          <p:nvPr/>
        </p:nvSpPr>
        <p:spPr>
          <a:xfrm>
            <a:off x="806491" y="1588693"/>
            <a:ext cx="3155975" cy="50502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600" b="1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en-US" altLang="ko-KR" sz="1600" b="1" spc="-2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spc="-2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기초캠프</a:t>
            </a: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접수를 위해서는 반드시 </a:t>
            </a:r>
            <a:r>
              <a:rPr lang="ko-KR" altLang="en-US" sz="900" b="1" spc="-2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학부모 계정으로 로그인이 필요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합니다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2AA21-675E-4F1E-B752-0925F05AD826}"/>
              </a:ext>
            </a:extLst>
          </p:cNvPr>
          <p:cNvSpPr txBox="1"/>
          <p:nvPr/>
        </p:nvSpPr>
        <p:spPr>
          <a:xfrm>
            <a:off x="806491" y="2858360"/>
            <a:ext cx="3155975" cy="628734"/>
          </a:xfrm>
          <a:prstGeom prst="rect">
            <a:avLst/>
          </a:prstGeom>
          <a:noFill/>
        </p:spPr>
        <p:txBody>
          <a:bodyPr wrap="square" lIns="36000" tIns="36000" rIns="36000" bIns="36000" rtlCol="0" anchor="ctr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캠프 접수 시 참가 학생의 학부모 동의와 정보가 필요합니다</a:t>
            </a: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 SW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창의캠프 홈페이지에서는 </a:t>
            </a:r>
            <a:r>
              <a:rPr lang="ko-KR" altLang="en-US" sz="900" spc="-2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캠프운영을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위한 개인정보 외에    </a:t>
            </a:r>
            <a:b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별도의 개인정보 수집을 하지 않습니다</a:t>
            </a: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ko-KR" sz="900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ko-KR" altLang="en-US" sz="900" spc="-2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49DFDD-1463-40F0-BE4D-2F7129E3EBBC}"/>
              </a:ext>
            </a:extLst>
          </p:cNvPr>
          <p:cNvGrpSpPr/>
          <p:nvPr/>
        </p:nvGrpSpPr>
        <p:grpSpPr>
          <a:xfrm>
            <a:off x="642023" y="2068645"/>
            <a:ext cx="3281421" cy="473085"/>
            <a:chOff x="642023" y="2074213"/>
            <a:chExt cx="3281421" cy="4730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BB34A0-BF04-46FF-800C-CBE53E03A093}"/>
                </a:ext>
              </a:extLst>
            </p:cNvPr>
            <p:cNvSpPr/>
            <p:nvPr/>
          </p:nvSpPr>
          <p:spPr>
            <a:xfrm>
              <a:off x="642023" y="2074213"/>
              <a:ext cx="3289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❶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67C8312-5332-4938-B5C1-C0ACF3C47D03}"/>
                </a:ext>
              </a:extLst>
            </p:cNvPr>
            <p:cNvGrpSpPr/>
            <p:nvPr/>
          </p:nvGrpSpPr>
          <p:grpSpPr>
            <a:xfrm>
              <a:off x="823583" y="2254957"/>
              <a:ext cx="3099861" cy="292341"/>
              <a:chOff x="823583" y="2203681"/>
              <a:chExt cx="3099861" cy="292341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513408-CBCE-4776-909B-BB063F1FBB93}"/>
                  </a:ext>
                </a:extLst>
              </p:cNvPr>
              <p:cNvSpPr txBox="1"/>
              <p:nvPr/>
            </p:nvSpPr>
            <p:spPr>
              <a:xfrm>
                <a:off x="823583" y="2233995"/>
                <a:ext cx="1002436" cy="231714"/>
              </a:xfrm>
              <a:prstGeom prst="roundRect">
                <a:avLst/>
              </a:prstGeom>
              <a:solidFill>
                <a:srgbClr val="009900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00" b="1" spc="-2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네이버</a:t>
                </a:r>
                <a:endParaRPr lang="ko-KR" altLang="en-US" sz="800" b="1" spc="-2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F36D5-AAA3-4E0B-AF3F-1EA73FC189A7}"/>
                  </a:ext>
                </a:extLst>
              </p:cNvPr>
              <p:cNvSpPr txBox="1"/>
              <p:nvPr/>
            </p:nvSpPr>
            <p:spPr>
              <a:xfrm>
                <a:off x="1885632" y="2233995"/>
                <a:ext cx="1002436" cy="231714"/>
              </a:xfrm>
              <a:prstGeom prst="round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ko-KR" altLang="en-US" sz="1000" b="1" spc="-2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카카오톡</a:t>
                </a:r>
                <a:endParaRPr lang="ko-KR" altLang="en-US" sz="800" b="1" spc="-2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F8E705D7-2E55-4576-9414-9A4B5E664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8068" y="2203681"/>
                <a:ext cx="1035376" cy="292341"/>
              </a:xfrm>
              <a:prstGeom prst="rect">
                <a:avLst/>
              </a:prstGeom>
            </p:spPr>
          </p:pic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84DAF06-F1E5-41C9-88C7-B81CAEDB60E2}"/>
                </a:ext>
              </a:extLst>
            </p:cNvPr>
            <p:cNvSpPr/>
            <p:nvPr/>
          </p:nvSpPr>
          <p:spPr>
            <a:xfrm>
              <a:off x="1801205" y="2074213"/>
              <a:ext cx="3289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❷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338860E-E91C-4B9A-9D55-07D2407063E7}"/>
                </a:ext>
              </a:extLst>
            </p:cNvPr>
            <p:cNvSpPr/>
            <p:nvPr/>
          </p:nvSpPr>
          <p:spPr>
            <a:xfrm>
              <a:off x="2887177" y="2074213"/>
              <a:ext cx="3289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❸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31E4F08-F59A-443E-B4CC-5F484CD1C53D}"/>
              </a:ext>
            </a:extLst>
          </p:cNvPr>
          <p:cNvSpPr/>
          <p:nvPr/>
        </p:nvSpPr>
        <p:spPr>
          <a:xfrm>
            <a:off x="3334007" y="3898039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❸-1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99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E00D3F-F55E-4D6D-A01B-93623B99CD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❶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화면상단에 진행단계별 표시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❷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기본정보 입력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학생참가자 정보 일부 </a:t>
            </a:r>
            <a:r>
              <a:rPr kumimoji="0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입력받음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marR="0" lvl="1" indent="-84138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이름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텍스트박스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영문 입력 안 되도록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Max Len: 24</a:t>
            </a:r>
          </a:p>
          <a:p>
            <a:pPr marL="174625" marR="0" lvl="1" indent="-84138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성별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라디오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</a:t>
            </a:r>
            <a:b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남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,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여</a:t>
            </a:r>
            <a:endParaRPr kumimoji="0" lang="en-US" altLang="ko-KR" sz="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marR="0" lvl="1" indent="-84138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거주지역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콤보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5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</a:t>
            </a:r>
            <a:b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①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서울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②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경기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③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강원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·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충청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④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영남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⑤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호남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·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제주</a:t>
            </a:r>
            <a:endParaRPr kumimoji="0" lang="en-US" altLang="ko-KR" sz="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marR="0" lvl="1" indent="-84138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학교정보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&gt; </a:t>
            </a:r>
            <a:r>
              <a:rPr kumimoji="0" lang="ko-KR" altLang="en-US" sz="8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학교급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콤보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2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</a:t>
            </a:r>
            <a:b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</a:b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*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①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초등학교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②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중학교</a:t>
            </a:r>
            <a:endParaRPr kumimoji="0" lang="en-US" altLang="ko-KR" sz="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marR="0" lvl="1" indent="-84138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학교정보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&gt;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콤보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옵션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5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개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(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학교급에 따라 표시 옵션 변경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)</a:t>
            </a:r>
          </a:p>
          <a:p>
            <a:pPr marL="249238" marR="0" lvl="2" indent="-92075" algn="l" defTabSz="914400" rtl="0" eaLnBrk="1" fontAlgn="auto" latinLnBrk="1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-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학교급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초등학교 선택 시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5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6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249238" marR="0" lvl="2" indent="-92075" algn="l" defTabSz="914400" rtl="0" eaLnBrk="1" fontAlgn="auto" latinLnBrk="1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Char char="-"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학교급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중학교 선택 시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1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2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/ 3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학년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57163" marR="0" lvl="2" indent="0" algn="l" defTabSz="914400" rtl="0" eaLnBrk="1" fontAlgn="auto" latinLnBrk="1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나눔고딕" panose="020D0604000000000000" pitchFamily="50" charset="-127"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0" marR="0" lvl="0" indent="-92075" algn="l" defTabSz="914400" rtl="0" eaLnBrk="1" fontAlgn="auto" latinLnBrk="1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❸ &lt;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다음</a:t>
            </a: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&gt; </a:t>
            </a:r>
            <a:r>
              <a:rPr kumimoji="0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버튼 클릭</a:t>
            </a:r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  <a:p>
            <a:pPr marL="174625" marR="0" lvl="1" indent="-92075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접수자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DB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해당 내용이 있을 경우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</a:t>
            </a:r>
          </a:p>
          <a:p>
            <a:pPr marL="174625" marR="0" lvl="1" indent="-92075" algn="l" defTabSz="914400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접수자 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DB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에 해당 내용이 없을 경우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: [SWCAMP-SBD-010] </a:t>
            </a: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화면으로 이동</a:t>
            </a:r>
            <a:r>
              <a:rPr kumimoji="0" lang="en-US" altLang="ko-KR" sz="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 </a:t>
            </a:r>
          </a:p>
          <a:p>
            <a:pPr marL="0" marR="0" lvl="0" indent="-92075" algn="l" defTabSz="914400" rtl="0" eaLnBrk="1" fontAlgn="auto" latinLnBrk="1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	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6889F-D393-4B03-9ECE-7839B8C717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88EE19-FA2A-4FBD-B0BC-0D724F5E49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5E93AE-3865-4F7C-8759-0D7E369050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B44E45B-8917-45B3-80BA-D5C3C18764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E29C1B1-9977-47A3-9E22-915A5F7926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2CFBD8F-B133-4026-8BC7-5BEF36A522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14C3CB5-17B0-42A1-94A4-79720795771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43A32D3-C43E-4D64-8F9B-EF08064B54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E8E9E4-60C1-4EE0-B209-E0208C3817AE}"/>
              </a:ext>
            </a:extLst>
          </p:cNvPr>
          <p:cNvSpPr/>
          <p:nvPr/>
        </p:nvSpPr>
        <p:spPr>
          <a:xfrm>
            <a:off x="3535105" y="3623416"/>
            <a:ext cx="2241852" cy="605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A618B9-D3AA-4336-9739-AEDB928CB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53"/>
          <a:stretch/>
        </p:blipFill>
        <p:spPr>
          <a:xfrm>
            <a:off x="282278" y="942963"/>
            <a:ext cx="6417625" cy="55255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92D27C-D033-4D6E-8631-4722AD12983F}"/>
              </a:ext>
            </a:extLst>
          </p:cNvPr>
          <p:cNvGrpSpPr/>
          <p:nvPr/>
        </p:nvGrpSpPr>
        <p:grpSpPr>
          <a:xfrm>
            <a:off x="1298964" y="2978202"/>
            <a:ext cx="4401082" cy="282026"/>
            <a:chOff x="965676" y="2743201"/>
            <a:chExt cx="5067657" cy="324740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A660D34-5300-44AD-AF12-1ADE29E43890}"/>
                </a:ext>
              </a:extLst>
            </p:cNvPr>
            <p:cNvCxnSpPr/>
            <p:nvPr/>
          </p:nvCxnSpPr>
          <p:spPr>
            <a:xfrm flipV="1">
              <a:off x="1290416" y="2905570"/>
              <a:ext cx="4546362" cy="1"/>
            </a:xfrm>
            <a:prstGeom prst="straightConnector1">
              <a:avLst/>
            </a:prstGeom>
            <a:ln w="41275"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A7D0D20-2270-414A-B054-7B3D3EB8B7ED}"/>
                </a:ext>
              </a:extLst>
            </p:cNvPr>
            <p:cNvSpPr/>
            <p:nvPr/>
          </p:nvSpPr>
          <p:spPr>
            <a:xfrm>
              <a:off x="965676" y="2743201"/>
              <a:ext cx="324740" cy="32474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1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D8F1A13-A08E-41C0-B30F-49DA50B9D0D9}"/>
                </a:ext>
              </a:extLst>
            </p:cNvPr>
            <p:cNvCxnSpPr/>
            <p:nvPr/>
          </p:nvCxnSpPr>
          <p:spPr>
            <a:xfrm flipV="1">
              <a:off x="1290416" y="2905570"/>
              <a:ext cx="649479" cy="1"/>
            </a:xfrm>
            <a:prstGeom prst="straightConnector1">
              <a:avLst/>
            </a:prstGeom>
            <a:ln w="41275">
              <a:solidFill>
                <a:srgbClr val="FF66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C987A9-92F3-4CE3-A289-7690898F0320}"/>
                </a:ext>
              </a:extLst>
            </p:cNvPr>
            <p:cNvSpPr/>
            <p:nvPr/>
          </p:nvSpPr>
          <p:spPr>
            <a:xfrm>
              <a:off x="2503919" y="2743201"/>
              <a:ext cx="324740" cy="32474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453105D-AA0E-4BFF-A866-1F9F3C6DCEC6}"/>
                </a:ext>
              </a:extLst>
            </p:cNvPr>
            <p:cNvSpPr/>
            <p:nvPr/>
          </p:nvSpPr>
          <p:spPr>
            <a:xfrm>
              <a:off x="4187441" y="2743201"/>
              <a:ext cx="324740" cy="32474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E353D2B-8288-4312-9341-4B08360F4CF6}"/>
                </a:ext>
              </a:extLst>
            </p:cNvPr>
            <p:cNvSpPr/>
            <p:nvPr/>
          </p:nvSpPr>
          <p:spPr>
            <a:xfrm>
              <a:off x="5708593" y="2743201"/>
              <a:ext cx="324740" cy="324740"/>
            </a:xfrm>
            <a:prstGeom prst="ellipse">
              <a:avLst/>
            </a:prstGeom>
            <a:solidFill>
              <a:schemeClr val="bg1"/>
            </a:solidFill>
            <a:ln w="412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0A75B7-E4BF-4953-82D5-547E020B22B6}"/>
              </a:ext>
            </a:extLst>
          </p:cNvPr>
          <p:cNvSpPr txBox="1"/>
          <p:nvPr/>
        </p:nvSpPr>
        <p:spPr>
          <a:xfrm>
            <a:off x="991313" y="3341400"/>
            <a:ext cx="914400" cy="17091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800" b="1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기본정보 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72D63F-4890-414F-A6FB-05C4A485283E}"/>
              </a:ext>
            </a:extLst>
          </p:cNvPr>
          <p:cNvSpPr txBox="1"/>
          <p:nvPr/>
        </p:nvSpPr>
        <p:spPr>
          <a:xfrm>
            <a:off x="2326391" y="3341400"/>
            <a:ext cx="914400" cy="17091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800" spc="-2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사전진단</a:t>
            </a:r>
            <a:endParaRPr lang="ko-KR" altLang="en-US" sz="800" spc="-2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4F59B8-2038-4C3B-B2CF-143CF76D8FA1}"/>
              </a:ext>
            </a:extLst>
          </p:cNvPr>
          <p:cNvSpPr txBox="1"/>
          <p:nvPr/>
        </p:nvSpPr>
        <p:spPr>
          <a:xfrm>
            <a:off x="3778828" y="3341400"/>
            <a:ext cx="914400" cy="17091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8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캠프 접수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751AF9-4F5F-47F9-B02C-4033BBA9570B}"/>
              </a:ext>
            </a:extLst>
          </p:cNvPr>
          <p:cNvSpPr txBox="1"/>
          <p:nvPr/>
        </p:nvSpPr>
        <p:spPr>
          <a:xfrm>
            <a:off x="5101833" y="3341400"/>
            <a:ext cx="914400" cy="17091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8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접수 완료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87A028F-C8A3-46E2-9521-6C9843C66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8" y="1538355"/>
            <a:ext cx="6315075" cy="79464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EDD8B1-AC73-4753-80D8-903BA4302930}"/>
              </a:ext>
            </a:extLst>
          </p:cNvPr>
          <p:cNvSpPr/>
          <p:nvPr/>
        </p:nvSpPr>
        <p:spPr>
          <a:xfrm>
            <a:off x="2334419" y="1850710"/>
            <a:ext cx="1903141" cy="412052"/>
          </a:xfrm>
          <a:prstGeom prst="rect">
            <a:avLst/>
          </a:prstGeom>
          <a:solidFill>
            <a:srgbClr val="FFDA1F"/>
          </a:solidFill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1400" b="1" dirty="0" err="1"/>
              <a:t>기초캠프</a:t>
            </a:r>
            <a:r>
              <a:rPr lang="ko-KR" altLang="en-US" sz="1400" dirty="0"/>
              <a:t> </a:t>
            </a:r>
            <a:r>
              <a:rPr lang="ko-KR" altLang="en-US" sz="1400" b="1" dirty="0"/>
              <a:t>접수</a:t>
            </a:r>
            <a:r>
              <a:rPr lang="ko-KR" altLang="en-US" sz="1400" dirty="0"/>
              <a:t> 시작</a:t>
            </a:r>
            <a:r>
              <a:rPr lang="en-US" altLang="ko-KR" sz="1400" dirty="0"/>
              <a:t>!</a:t>
            </a:r>
            <a:br>
              <a:rPr lang="en-US" altLang="ko-KR" sz="1200" dirty="0"/>
            </a:br>
            <a:r>
              <a:rPr lang="ko-KR" altLang="en-US" sz="800" dirty="0"/>
              <a:t>함께 하는 </a:t>
            </a:r>
            <a:r>
              <a:rPr lang="en-US" altLang="ko-KR" sz="800" dirty="0"/>
              <a:t>SW</a:t>
            </a:r>
            <a:r>
              <a:rPr lang="ko-KR" altLang="en-US" sz="800" dirty="0"/>
              <a:t>교육 체험</a:t>
            </a:r>
            <a:r>
              <a:rPr lang="en-US" altLang="ko-KR" sz="800" dirty="0"/>
              <a:t>, </a:t>
            </a:r>
            <a:r>
              <a:rPr lang="ko-KR" altLang="en-US" sz="800" dirty="0"/>
              <a:t>여기로 모이세요</a:t>
            </a:r>
            <a:r>
              <a:rPr lang="en-US" altLang="ko-KR" sz="800" dirty="0"/>
              <a:t>!</a:t>
            </a:r>
            <a:endParaRPr lang="en-US" altLang="ko-KR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7CB5A7-EAD3-4BE2-920E-26410DADDB77}"/>
              </a:ext>
            </a:extLst>
          </p:cNvPr>
          <p:cNvSpPr txBox="1"/>
          <p:nvPr/>
        </p:nvSpPr>
        <p:spPr>
          <a:xfrm>
            <a:off x="389657" y="2580822"/>
            <a:ext cx="914400" cy="17091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ctr"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000" b="1" spc="-2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기초캠프</a:t>
            </a:r>
            <a:r>
              <a:rPr lang="ko-KR" altLang="en-US" sz="1000" b="1" spc="-2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접수</a:t>
            </a:r>
          </a:p>
        </p:txBody>
      </p:sp>
      <p:sp>
        <p:nvSpPr>
          <p:cNvPr id="27" name="모서리가 둥근 직사각형 42">
            <a:extLst>
              <a:ext uri="{FF2B5EF4-FFF2-40B4-BE49-F238E27FC236}">
                <a16:creationId xmlns:a16="http://schemas.microsoft.com/office/drawing/2014/main" id="{619DCD60-747F-4079-B3A7-7762AE0A023C}"/>
              </a:ext>
            </a:extLst>
          </p:cNvPr>
          <p:cNvSpPr/>
          <p:nvPr/>
        </p:nvSpPr>
        <p:spPr bwMode="auto">
          <a:xfrm>
            <a:off x="1799685" y="4517516"/>
            <a:ext cx="1508245" cy="216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pPr defTabSz="1028657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홍길동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1199F-F079-4A89-B48C-083C374AEBBC}"/>
              </a:ext>
            </a:extLst>
          </p:cNvPr>
          <p:cNvSpPr/>
          <p:nvPr/>
        </p:nvSpPr>
        <p:spPr>
          <a:xfrm>
            <a:off x="1180690" y="4571655"/>
            <a:ext cx="50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r>
              <a:rPr lang="en-US" altLang="ko-KR" sz="900" spc="-3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9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FE1079-4D95-4D3B-A3CB-A781F38675F4}"/>
              </a:ext>
            </a:extLst>
          </p:cNvPr>
          <p:cNvSpPr/>
          <p:nvPr/>
        </p:nvSpPr>
        <p:spPr>
          <a:xfrm>
            <a:off x="1180690" y="4845854"/>
            <a:ext cx="19337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  <a:tab pos="588963" algn="l"/>
                <a:tab pos="1255713" algn="l"/>
              </a:tabLst>
            </a:pP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성별</a:t>
            </a:r>
            <a:r>
              <a:rPr lang="en-US" altLang="ko-KR" sz="900" spc="-3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9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B1DEC50-7D7E-45D2-AC49-78401C8B1CDF}"/>
              </a:ext>
            </a:extLst>
          </p:cNvPr>
          <p:cNvSpPr/>
          <p:nvPr/>
        </p:nvSpPr>
        <p:spPr>
          <a:xfrm>
            <a:off x="2384618" y="4845854"/>
            <a:ext cx="90000" cy="90000"/>
          </a:xfrm>
          <a:prstGeom prst="ellipse">
            <a:avLst/>
          </a:prstGeom>
          <a:solidFill>
            <a:srgbClr val="D7CDA5"/>
          </a:solidFill>
          <a:ln w="1270">
            <a:solidFill>
              <a:srgbClr val="C3B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F0A3886-A745-4768-A095-50D1B7C0934C}"/>
              </a:ext>
            </a:extLst>
          </p:cNvPr>
          <p:cNvSpPr/>
          <p:nvPr/>
        </p:nvSpPr>
        <p:spPr>
          <a:xfrm>
            <a:off x="1799686" y="4845854"/>
            <a:ext cx="90000" cy="90000"/>
          </a:xfrm>
          <a:prstGeom prst="ellipse">
            <a:avLst/>
          </a:prstGeom>
          <a:solidFill>
            <a:srgbClr val="D7CDA5"/>
          </a:solidFill>
          <a:ln w="1270">
            <a:solidFill>
              <a:srgbClr val="C3B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AFFD25-E887-497A-9065-CDFC494A5DB7}"/>
              </a:ext>
            </a:extLst>
          </p:cNvPr>
          <p:cNvSpPr/>
          <p:nvPr/>
        </p:nvSpPr>
        <p:spPr>
          <a:xfrm>
            <a:off x="1817686" y="4863854"/>
            <a:ext cx="54000" cy="54000"/>
          </a:xfrm>
          <a:prstGeom prst="ellipse">
            <a:avLst/>
          </a:prstGeom>
          <a:solidFill>
            <a:srgbClr val="7B5D35"/>
          </a:solidFill>
          <a:ln w="1270">
            <a:solidFill>
              <a:srgbClr val="C3B5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2E60F1-1688-4367-8F8D-1B9368EA80DA}"/>
              </a:ext>
            </a:extLst>
          </p:cNvPr>
          <p:cNvSpPr/>
          <p:nvPr/>
        </p:nvSpPr>
        <p:spPr>
          <a:xfrm>
            <a:off x="1180690" y="5447209"/>
            <a:ext cx="50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 정보</a:t>
            </a:r>
            <a:r>
              <a:rPr lang="en-US" altLang="ko-KR" sz="900" spc="-3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9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21A1F6E-8B16-4B3E-B648-618FAEC39AF1}"/>
              </a:ext>
            </a:extLst>
          </p:cNvPr>
          <p:cNvGrpSpPr/>
          <p:nvPr/>
        </p:nvGrpSpPr>
        <p:grpSpPr>
          <a:xfrm>
            <a:off x="1799684" y="5390926"/>
            <a:ext cx="653301" cy="216000"/>
            <a:chOff x="1799684" y="5139687"/>
            <a:chExt cx="653301" cy="216000"/>
          </a:xfrm>
        </p:grpSpPr>
        <p:sp>
          <p:nvSpPr>
            <p:cNvPr id="35" name="모서리가 둥근 직사각형 51">
              <a:extLst>
                <a:ext uri="{FF2B5EF4-FFF2-40B4-BE49-F238E27FC236}">
                  <a16:creationId xmlns:a16="http://schemas.microsoft.com/office/drawing/2014/main" id="{5CBD4390-7610-4F5F-A5EF-F359EBA9BBA7}"/>
                </a:ext>
              </a:extLst>
            </p:cNvPr>
            <p:cNvSpPr/>
            <p:nvPr/>
          </p:nvSpPr>
          <p:spPr bwMode="auto">
            <a:xfrm>
              <a:off x="1799684" y="5139687"/>
              <a:ext cx="653301" cy="21600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1" tIns="45720" rIns="91441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28657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spc="-3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-80000" r="50000" b="18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초등학교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CEB68F0-4FF2-4FE5-9162-38344B12A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2340056" y="5209906"/>
              <a:ext cx="72000" cy="72000"/>
            </a:xfrm>
            <a:prstGeom prst="rect">
              <a:avLst/>
            </a:prstGeom>
          </p:spPr>
        </p:pic>
      </p:grpSp>
      <p:sp>
        <p:nvSpPr>
          <p:cNvPr id="37" name="모서리가 둥근 직사각형 54">
            <a:extLst>
              <a:ext uri="{FF2B5EF4-FFF2-40B4-BE49-F238E27FC236}">
                <a16:creationId xmlns:a16="http://schemas.microsoft.com/office/drawing/2014/main" id="{6754B4ED-E19D-4332-8F1A-43E97516AD96}"/>
              </a:ext>
            </a:extLst>
          </p:cNvPr>
          <p:cNvSpPr/>
          <p:nvPr/>
        </p:nvSpPr>
        <p:spPr bwMode="auto">
          <a:xfrm>
            <a:off x="2658420" y="5390926"/>
            <a:ext cx="653301" cy="216000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1" tIns="45720" rIns="91441" bIns="45720" numCol="1" rtlCol="0" anchor="t" anchorCtr="0" compatLnSpc="1">
            <a:prstTxWarp prst="textNoShape">
              <a:avLst/>
            </a:prstTxWarp>
          </a:bodyPr>
          <a:lstStyle/>
          <a:p>
            <a:pPr defTabSz="102865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0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0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6F745C6D-B9CD-441B-B38A-D8D5BD3BC1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198792" y="5461145"/>
            <a:ext cx="72000" cy="72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58F0E9E4-80BE-4D4D-BED8-8F84E38CA40B}"/>
              </a:ext>
            </a:extLst>
          </p:cNvPr>
          <p:cNvGrpSpPr/>
          <p:nvPr/>
        </p:nvGrpSpPr>
        <p:grpSpPr>
          <a:xfrm>
            <a:off x="3110970" y="5911672"/>
            <a:ext cx="735707" cy="206638"/>
            <a:chOff x="2740474" y="5660433"/>
            <a:chExt cx="735707" cy="206638"/>
          </a:xfrm>
        </p:grpSpPr>
        <p:sp>
          <p:nvSpPr>
            <p:cNvPr id="40" name="모서리가 둥근 직사각형 57">
              <a:extLst>
                <a:ext uri="{FF2B5EF4-FFF2-40B4-BE49-F238E27FC236}">
                  <a16:creationId xmlns:a16="http://schemas.microsoft.com/office/drawing/2014/main" id="{BA8C683F-F21D-4F7E-A079-D0566D6C7EB7}"/>
                </a:ext>
              </a:extLst>
            </p:cNvPr>
            <p:cNvSpPr/>
            <p:nvPr/>
          </p:nvSpPr>
          <p:spPr>
            <a:xfrm>
              <a:off x="2740474" y="5660433"/>
              <a:ext cx="735707" cy="206638"/>
            </a:xfrm>
            <a:prstGeom prst="roundRect">
              <a:avLst/>
            </a:prstGeom>
            <a:solidFill>
              <a:srgbClr val="6441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FE85C31-7361-495D-AA2C-C255F8315978}"/>
                </a:ext>
              </a:extLst>
            </p:cNvPr>
            <p:cNvSpPr/>
            <p:nvPr/>
          </p:nvSpPr>
          <p:spPr>
            <a:xfrm>
              <a:off x="3004994" y="5702197"/>
              <a:ext cx="217367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100"/>
                </a:spcBef>
                <a:spcAft>
                  <a:spcPts val="100"/>
                </a:spcAft>
              </a:pPr>
              <a:r>
                <a:rPr lang="ko-KR" altLang="en-US" sz="1000" b="1" spc="-40" dirty="0">
                  <a:gradFill>
                    <a:gsLst>
                      <a:gs pos="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>
                    <a:glow rad="25400">
                      <a:schemeClr val="tx1">
                        <a:alpha val="40000"/>
                      </a:schemeClr>
                    </a:glo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</a:t>
              </a:r>
              <a:endParaRPr lang="ko-KR" altLang="en-US" sz="3600" dirty="0">
                <a:effectLst>
                  <a:glow rad="25400">
                    <a:schemeClr val="tx1"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D599EA-6E09-4E91-A048-B1FDDC0AE877}"/>
              </a:ext>
            </a:extLst>
          </p:cNvPr>
          <p:cNvSpPr/>
          <p:nvPr/>
        </p:nvSpPr>
        <p:spPr>
          <a:xfrm>
            <a:off x="3980400" y="3737980"/>
            <a:ext cx="1796557" cy="394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 참가자 정보를 정확히 입력해주세요</a:t>
            </a: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입력한 정보가 실제와 다를 경우</a:t>
            </a: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b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캠프 참가자 확정이 취소될 수 있습니다</a:t>
            </a: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8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34AA768-D3D5-4155-80B1-BC4326E01E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92" y="3805385"/>
            <a:ext cx="241281" cy="241281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6C36389-4E32-478B-953B-1C6D3EA75C85}"/>
              </a:ext>
            </a:extLst>
          </p:cNvPr>
          <p:cNvSpPr/>
          <p:nvPr/>
        </p:nvSpPr>
        <p:spPr>
          <a:xfrm>
            <a:off x="1940844" y="4837308"/>
            <a:ext cx="193377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  <a:tab pos="588963" algn="l"/>
                <a:tab pos="1255713" algn="l"/>
              </a:tabLst>
            </a:pP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</a:t>
            </a:r>
            <a:r>
              <a:rPr lang="en-US" altLang="ko-KR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</a:t>
            </a:r>
            <a:r>
              <a:rPr lang="en-US" altLang="ko-KR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endParaRPr lang="ko-KR" altLang="en-US" sz="9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D5C7D1-0650-4D9A-BB40-1158A83F06A3}"/>
              </a:ext>
            </a:extLst>
          </p:cNvPr>
          <p:cNvSpPr/>
          <p:nvPr/>
        </p:nvSpPr>
        <p:spPr>
          <a:xfrm>
            <a:off x="1180690" y="5145691"/>
            <a:ext cx="504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ko-KR" altLang="en-US" sz="9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거주지역</a:t>
            </a:r>
            <a:r>
              <a:rPr lang="en-US" altLang="ko-KR" sz="900" spc="-30" dirty="0"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ko-KR" altLang="en-US" sz="900" spc="-3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path path="circle">
                  <a:fillToRect l="50000" t="-80000" r="50000" b="180000"/>
                </a:path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5BA3FC8-4EC1-4267-8E8E-EE077C8A3124}"/>
              </a:ext>
            </a:extLst>
          </p:cNvPr>
          <p:cNvGrpSpPr/>
          <p:nvPr/>
        </p:nvGrpSpPr>
        <p:grpSpPr>
          <a:xfrm>
            <a:off x="1799684" y="5101058"/>
            <a:ext cx="1508246" cy="216000"/>
            <a:chOff x="1799684" y="5139687"/>
            <a:chExt cx="1508246" cy="216000"/>
          </a:xfrm>
        </p:grpSpPr>
        <p:sp>
          <p:nvSpPr>
            <p:cNvPr id="47" name="모서리가 둥근 직사각형 69">
              <a:extLst>
                <a:ext uri="{FF2B5EF4-FFF2-40B4-BE49-F238E27FC236}">
                  <a16:creationId xmlns:a16="http://schemas.microsoft.com/office/drawing/2014/main" id="{4ED9DAFB-966F-4BCF-BFA2-DEF201E16DDB}"/>
                </a:ext>
              </a:extLst>
            </p:cNvPr>
            <p:cNvSpPr/>
            <p:nvPr/>
          </p:nvSpPr>
          <p:spPr bwMode="auto">
            <a:xfrm>
              <a:off x="1799684" y="5139687"/>
              <a:ext cx="1508246" cy="21600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1" tIns="45720" rIns="91441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028657" fontAlgn="base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000" spc="-30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path path="circle">
                      <a:fillToRect l="50000" t="-80000" r="50000" b="180000"/>
                    </a:path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서울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F38E97F-14D7-420A-A8BD-AB2AA26F8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3194637" y="5209906"/>
              <a:ext cx="72000" cy="72000"/>
            </a:xfrm>
            <a:prstGeom prst="rect">
              <a:avLst/>
            </a:prstGeom>
          </p:spPr>
        </p:pic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68D8389-BBDB-4CF2-8F6E-FFE5B425ABC0}"/>
              </a:ext>
            </a:extLst>
          </p:cNvPr>
          <p:cNvSpPr/>
          <p:nvPr/>
        </p:nvSpPr>
        <p:spPr>
          <a:xfrm>
            <a:off x="1025724" y="2961921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❶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981031E-F98F-49DD-838B-C739BB340430}"/>
              </a:ext>
            </a:extLst>
          </p:cNvPr>
          <p:cNvSpPr/>
          <p:nvPr/>
        </p:nvSpPr>
        <p:spPr>
          <a:xfrm>
            <a:off x="913323" y="4487016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❷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3596095-FF5D-4567-8AEB-11962D8CA298}"/>
              </a:ext>
            </a:extLst>
          </p:cNvPr>
          <p:cNvSpPr/>
          <p:nvPr/>
        </p:nvSpPr>
        <p:spPr>
          <a:xfrm>
            <a:off x="2819968" y="5868942"/>
            <a:ext cx="3289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❸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70B861D-9214-4DB2-B745-1E7F16D4CDDB}"/>
              </a:ext>
            </a:extLst>
          </p:cNvPr>
          <p:cNvSpPr/>
          <p:nvPr/>
        </p:nvSpPr>
        <p:spPr>
          <a:xfrm>
            <a:off x="1276444" y="3623416"/>
            <a:ext cx="2197554" cy="605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7F6E48A2-F5AC-43A4-A418-E0430254B84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6" b="17882"/>
          <a:stretch/>
        </p:blipFill>
        <p:spPr>
          <a:xfrm>
            <a:off x="1352123" y="3779503"/>
            <a:ext cx="305762" cy="296839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B3854973-BCFC-4213-B679-93023872C4C5}"/>
              </a:ext>
            </a:extLst>
          </p:cNvPr>
          <p:cNvSpPr/>
          <p:nvPr/>
        </p:nvSpPr>
        <p:spPr>
          <a:xfrm>
            <a:off x="1739406" y="3755072"/>
            <a:ext cx="162639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 latinLnBrk="1">
              <a:spcBef>
                <a:spcPts val="100"/>
              </a:spcBef>
              <a:spcAft>
                <a:spcPts val="100"/>
              </a:spcAft>
              <a:tabLst>
                <a:tab pos="92075" algn="l"/>
              </a:tabLst>
            </a:pP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800" spc="-30" dirty="0" err="1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창의캠프는</a:t>
            </a: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800" b="1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초등 </a:t>
            </a:r>
            <a:r>
              <a:rPr lang="en-US" altLang="ko-KR" sz="800" b="1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800" b="1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학년부터 중등 </a:t>
            </a:r>
            <a:r>
              <a:rPr lang="en-US" altLang="ko-KR" sz="800" b="1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800" b="1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학년</a:t>
            </a: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</a:t>
            </a:r>
            <a:br>
              <a:rPr lang="en-US" altLang="ko-KR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800" spc="-3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-80000" r="50000" b="180000"/>
                  </a:path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 가능합니다</a:t>
            </a:r>
          </a:p>
        </p:txBody>
      </p:sp>
    </p:spTree>
    <p:extLst>
      <p:ext uri="{BB962C8B-B14F-4D97-AF65-F5344CB8AC3E}">
        <p14:creationId xmlns:p14="http://schemas.microsoft.com/office/powerpoint/2010/main" val="15000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118BBA1-1074-45DD-9E7C-FD596CE8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1" y="160871"/>
            <a:ext cx="9134669" cy="400110"/>
          </a:xfrm>
        </p:spPr>
        <p:txBody>
          <a:bodyPr/>
          <a:lstStyle/>
          <a:p>
            <a:r>
              <a:rPr lang="ko-KR" altLang="en-US" b="0" dirty="0">
                <a:latin typeface="+mn-lt"/>
                <a:ea typeface="KoPub돋움체 Light" panose="00000300000000000000" pitchFamily="2" charset="-127"/>
              </a:rPr>
              <a:t>서비스명 </a:t>
            </a:r>
            <a:r>
              <a:rPr lang="en-US" altLang="ko-KR" b="0" dirty="0">
                <a:latin typeface="+mn-lt"/>
                <a:ea typeface="KoPub돋움체 Light" panose="00000300000000000000" pitchFamily="2" charset="-127"/>
              </a:rPr>
              <a:t>|  </a:t>
            </a:r>
            <a:r>
              <a:rPr lang="ko-KR" altLang="en-US" dirty="0">
                <a:latin typeface="+mn-lt"/>
              </a:rPr>
              <a:t>메뉴구성도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52997B-5A48-4036-A653-263170B91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49581"/>
              </p:ext>
            </p:extLst>
          </p:nvPr>
        </p:nvGraphicFramePr>
        <p:xfrm>
          <a:off x="306006" y="932525"/>
          <a:ext cx="1835354" cy="17881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5903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OMM-0 </a:t>
                      </a:r>
                      <a:br>
                        <a:rPr lang="en-US" sz="160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Main</a:t>
                      </a:r>
                      <a:endParaRPr 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287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  </a:t>
                      </a:r>
                      <a:br>
                        <a:rPr lang="en-US" sz="14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4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 IN/OUT</a:t>
                      </a: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0.1.1 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</a:t>
                      </a: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찾기</a:t>
                      </a:r>
                      <a:b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0.1.2 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회원가입</a:t>
                      </a:r>
                      <a:endParaRPr lang="en-US" sz="12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6F917CD-B7CA-424C-B8C3-3E7D70EC2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6933"/>
              </p:ext>
            </p:extLst>
          </p:nvPr>
        </p:nvGraphicFramePr>
        <p:xfrm>
          <a:off x="2160978" y="932524"/>
          <a:ext cx="1812564" cy="17881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2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7558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OMM-1</a:t>
                      </a:r>
                      <a:br>
                        <a:rPr lang="en-US" altLang="ko-KR" sz="160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633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  </a:t>
                      </a:r>
                      <a:br>
                        <a:rPr lang="en-US" altLang="ko-KR" sz="14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4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소개</a:t>
                      </a:r>
                      <a:endParaRPr lang="ko-KR" altLang="en-US" sz="14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61CBDBC-51E1-47E0-B7E5-C58966E39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10250"/>
              </p:ext>
            </p:extLst>
          </p:nvPr>
        </p:nvGraphicFramePr>
        <p:xfrm>
          <a:off x="3993160" y="932525"/>
          <a:ext cx="1812564" cy="2673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2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51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OMM-2</a:t>
                      </a:r>
                      <a:br>
                        <a:rPr lang="en-US" altLang="ko-KR" sz="160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투자성향 진단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596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  </a:t>
                      </a:r>
                      <a:br>
                        <a:rPr lang="en-US" altLang="ko-KR" sz="14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4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시작하기</a:t>
                      </a:r>
                      <a:endParaRPr lang="en-US" altLang="ko-KR" sz="1400" b="1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2.1.1 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 조절형 문항</a:t>
                      </a: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2.1.2 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선택형 문항                   </a:t>
                      </a: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2.1.3 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서술형 문항</a:t>
                      </a:r>
                      <a:endParaRPr lang="en-US" altLang="ko-KR" sz="1200" b="0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896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br>
                        <a:rPr lang="en-US" altLang="ko-KR" sz="14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4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결과보기</a:t>
                      </a:r>
                      <a:endParaRPr lang="en-US" altLang="ko-KR" sz="14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2.2.1 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슬롯</a:t>
                      </a:r>
                      <a:endParaRPr lang="ko-KR" altLang="en-US" sz="12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467169C-7EB1-4578-AD84-45B99B17B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95376"/>
              </p:ext>
            </p:extLst>
          </p:nvPr>
        </p:nvGraphicFramePr>
        <p:xfrm>
          <a:off x="5825342" y="932525"/>
          <a:ext cx="1835354" cy="2673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7089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OMM-3</a:t>
                      </a:r>
                      <a:br>
                        <a:rPr lang="en-US" altLang="ko-KR" sz="160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나의 종목추천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061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 </a:t>
                      </a:r>
                      <a:br>
                        <a:rPr lang="en-US" altLang="ko-KR" sz="14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4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슬롯</a:t>
                      </a:r>
                      <a:endParaRPr lang="en-US" altLang="ko-KR" sz="1400" b="1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3.1.1 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상세 그래프</a:t>
                      </a: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3.1.2 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종목 분석 리포트          </a:t>
                      </a:r>
                      <a:endParaRPr lang="en-US" altLang="ko-KR" sz="1200" b="0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861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  <a:br>
                        <a:rPr lang="en-US" altLang="ko-KR" sz="14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4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결과보기</a:t>
                      </a:r>
                      <a:endParaRPr lang="en-US" altLang="ko-KR" sz="14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3.2.1 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슬롯</a:t>
                      </a:r>
                      <a:endParaRPr lang="ko-KR" altLang="en-US" sz="12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D5ECEE7-37FC-4707-849B-61D54F091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95573"/>
              </p:ext>
            </p:extLst>
          </p:nvPr>
        </p:nvGraphicFramePr>
        <p:xfrm>
          <a:off x="7680315" y="932525"/>
          <a:ext cx="1835354" cy="34908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5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5263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OMM-4</a:t>
                      </a:r>
                      <a:br>
                        <a:rPr lang="en-US" altLang="ko-KR" sz="1600" b="0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600" b="1" u="none" strike="noStrike" spc="-100" baseline="0" dirty="0">
                          <a:gradFill flip="none" rotWithShape="1">
                            <a:gsLst>
                              <a:gs pos="0">
                                <a:schemeClr val="accent1">
                                  <a:lumMod val="5000"/>
                                  <a:lumOff val="95000"/>
                                </a:schemeClr>
                              </a:gs>
                              <a:gs pos="100000">
                                <a:schemeClr val="bg1"/>
                              </a:gs>
                            </a:gsLst>
                            <a:lin ang="81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 PAGE</a:t>
                      </a:r>
                      <a:endParaRPr lang="ko-KR" altLang="en-US" sz="1600" b="1" i="0" u="none" strike="noStrike" spc="-100" baseline="0" dirty="0">
                        <a:gradFill flip="none" rotWithShape="1"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100000">
                              <a:schemeClr val="bg1"/>
                            </a:gs>
                          </a:gsLst>
                          <a:lin ang="81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412">
                <a:tc>
                  <a:txBody>
                    <a:bodyPr/>
                    <a:lstStyle/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4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  </a:t>
                      </a:r>
                      <a:br>
                        <a:rPr lang="en-US" altLang="ko-KR" sz="1400" b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400" b="1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 편집</a:t>
                      </a:r>
                      <a:endParaRPr lang="en-US" altLang="ko-KR" sz="1400" b="1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4.1.1 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회원정보 편집</a:t>
                      </a: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</a:t>
                      </a:r>
                    </a:p>
                  </a:txBody>
                  <a:tcPr marL="111293" marR="111293" marT="55646" marB="556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43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</a:t>
                      </a:r>
                      <a:br>
                        <a:rPr lang="en-US" altLang="ko-KR" sz="14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400" b="1" i="0" u="none" strike="noStrike" spc="-100" baseline="0" dirty="0" err="1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슬롯보관함</a:t>
                      </a:r>
                      <a:endParaRPr lang="en-US" altLang="ko-KR" sz="14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4.2.1 </a:t>
                      </a:r>
                      <a:r>
                        <a:rPr lang="ko-KR" altLang="en-US" sz="12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슬롯</a:t>
                      </a:r>
                      <a:endParaRPr lang="ko-KR" altLang="en-US" sz="12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75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4.3</a:t>
                      </a:r>
                      <a:br>
                        <a:rPr lang="en-US" altLang="ko-KR" sz="1400" b="0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400" b="1" i="0" u="none" strike="noStrike" spc="-100" baseline="0" dirty="0">
                          <a:gradFill flip="none" rotWithShape="1"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>
                                  <a:lumMod val="95000"/>
                                  <a:lumOff val="5000"/>
                                </a:schemeClr>
                              </a:gs>
                            </a:gsLst>
                            <a:lin ang="5400000" scaled="1"/>
                            <a:tileRect/>
                          </a:gra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로그아웃</a:t>
                      </a:r>
                      <a:endParaRPr lang="en-US" altLang="ko-KR" sz="1400" b="1" i="0" u="none" strike="noStrike" spc="-100" baseline="0" dirty="0">
                        <a:gradFill flip="none" rotWithShape="1">
                          <a:gsLst>
                            <a:gs pos="0">
                              <a:schemeClr val="tx1"/>
                            </a:gs>
                            <a:gs pos="100000">
                              <a:schemeClr val="tx1">
                                <a:lumMod val="95000"/>
                                <a:lumOff val="5000"/>
                              </a:schemeClr>
                            </a:gs>
                          </a:gsLst>
                          <a:lin ang="5400000" scaled="1"/>
                          <a:tileRect/>
                        </a:gra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1293" marR="111293" marT="55646" marB="55646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58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24576-C42D-487B-B510-2EE90D13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비기능</a:t>
            </a: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요구사항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C6BA7C-2D06-4498-80E2-41CA77A1C72A}"/>
              </a:ext>
            </a:extLst>
          </p:cNvPr>
          <p:cNvGraphicFramePr>
            <a:graphicFrameLocks noGrp="1"/>
          </p:cNvGraphicFramePr>
          <p:nvPr/>
        </p:nvGraphicFramePr>
        <p:xfrm>
          <a:off x="390331" y="800100"/>
          <a:ext cx="9134669" cy="38718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6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spc="-20" baseline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glow rad="63500">
                              <a:schemeClr val="tx2">
                                <a:lumMod val="50000"/>
                                <a:alpha val="20000"/>
                              </a:schemeClr>
                            </a:glow>
                          </a:effectLs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No.</a:t>
                      </a:r>
                      <a:endParaRPr lang="en-US" sz="1000" b="1" i="0" u="none" strike="noStrike" spc="-20" baseline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>
                          <a:glow rad="63500">
                            <a:schemeClr val="tx2">
                              <a:lumMod val="50000"/>
                              <a:alpha val="20000"/>
                            </a:schemeClr>
                          </a:glo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spc="-20" baseline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glow rad="63500">
                              <a:schemeClr val="tx2">
                                <a:lumMod val="50000"/>
                                <a:alpha val="20000"/>
                              </a:schemeClr>
                            </a:glow>
                          </a:effectLs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</a:t>
                      </a:r>
                      <a:r>
                        <a:rPr lang="en-US" sz="1000" b="1" u="none" strike="noStrike" spc="-20" baseline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glow rad="63500">
                              <a:schemeClr val="tx2">
                                <a:lumMod val="50000"/>
                                <a:alpha val="20000"/>
                              </a:schemeClr>
                            </a:glow>
                          </a:effectLs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1000" b="1" i="0" u="none" strike="noStrike" spc="-20" baseline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>
                          <a:glow rad="63500">
                            <a:schemeClr val="tx2">
                              <a:lumMod val="50000"/>
                              <a:alpha val="20000"/>
                            </a:schemeClr>
                          </a:glo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spc="-20" baseline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glow rad="63500">
                              <a:schemeClr val="tx2">
                                <a:lumMod val="50000"/>
                                <a:alpha val="20000"/>
                              </a:schemeClr>
                            </a:glow>
                          </a:effectLs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요구사항명</a:t>
                      </a:r>
                      <a:endParaRPr lang="ko-KR" altLang="en-US" sz="1000" b="1" i="0" u="none" strike="noStrike" spc="-20" baseline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>
                          <a:glow rad="63500">
                            <a:schemeClr val="tx2">
                              <a:lumMod val="50000"/>
                              <a:alpha val="20000"/>
                            </a:schemeClr>
                          </a:glo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spc="-20" baseline="0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1"/>
                          </a:gradFill>
                          <a:effectLst>
                            <a:glow rad="63500">
                              <a:schemeClr val="tx2">
                                <a:lumMod val="50000"/>
                                <a:alpha val="20000"/>
                              </a:schemeClr>
                            </a:glow>
                          </a:effectLs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설명</a:t>
                      </a:r>
                      <a:endParaRPr lang="ko-KR" altLang="en-US" sz="1000" b="1" i="0" u="none" strike="noStrike" spc="-20" baseline="0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effectLst>
                          <a:glow rad="63500">
                            <a:schemeClr val="tx2">
                              <a:lumMod val="50000"/>
                              <a:alpha val="20000"/>
                            </a:schemeClr>
                          </a:glo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SWCAMP-REQ-001</a:t>
                      </a:r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 대상 </a:t>
                      </a:r>
                      <a:r>
                        <a:rPr lang="en-US" altLang="ko-KR" sz="1000" b="1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</a:t>
                      </a:r>
                      <a:endParaRPr 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① </a:t>
                      </a:r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r>
                        <a:rPr lang="ko-KR" altLang="en-US" sz="1000" u="none" strike="noStrike" dirty="0">
                          <a:effectLst/>
                        </a:rPr>
                        <a:t>차 </a:t>
                      </a:r>
                      <a:r>
                        <a:rPr lang="en-US" altLang="ko-KR" sz="1000" u="none" strike="noStrike" dirty="0">
                          <a:effectLst/>
                        </a:rPr>
                        <a:t>:  PC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② 2</a:t>
                      </a:r>
                      <a:r>
                        <a:rPr lang="ko-KR" altLang="en-US" sz="1000" u="none" strike="noStrike" dirty="0">
                          <a:effectLst/>
                        </a:rPr>
                        <a:t>차 </a:t>
                      </a:r>
                      <a:r>
                        <a:rPr lang="en-US" altLang="ko-KR" sz="1000" u="none" strike="noStrike" dirty="0">
                          <a:effectLst/>
                        </a:rPr>
                        <a:t>: </a:t>
                      </a:r>
                      <a:r>
                        <a:rPr lang="ko-KR" altLang="en-US" sz="1000" u="none" strike="noStrike" dirty="0">
                          <a:effectLst/>
                        </a:rPr>
                        <a:t>구글 안드로이드 </a:t>
                      </a:r>
                      <a:r>
                        <a:rPr lang="en-US" altLang="ko-KR" sz="1000" u="none" strike="noStrike" dirty="0">
                          <a:effectLst/>
                        </a:rPr>
                        <a:t>OS </a:t>
                      </a:r>
                      <a:r>
                        <a:rPr lang="ko-KR" altLang="en-US" sz="1000" u="none" strike="noStrike" dirty="0">
                          <a:effectLst/>
                        </a:rPr>
                        <a:t>내장 스마트폰 및 태블릿 </a:t>
                      </a:r>
                      <a:r>
                        <a:rPr lang="en-US" altLang="ko-KR" sz="1000" u="none" strike="noStrike" dirty="0">
                          <a:effectLst/>
                        </a:rPr>
                        <a:t>PC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light" panose="00000300000000000000"/>
                        <a:ea typeface="+mn-ea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SWCAMP-REQ-003</a:t>
                      </a:r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</a:t>
                      </a: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①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메뉴탭</a:t>
                      </a:r>
                      <a:r>
                        <a:rPr lang="ko-KR" altLang="en-US" sz="1000" u="none" strike="noStrike" dirty="0">
                          <a:effectLst/>
                        </a:rPr>
                        <a:t> 색깔 진하게 바꾸기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② 이용가이드 상하 스크롤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③ 처음 어플을 대하는 사람들에게 자세한 소개 및 서비스 소개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light" panose="00000300000000000000"/>
                        <a:ea typeface="+mn-ea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6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spc="-20" baseline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SWCAMP-REQ-007</a:t>
                      </a:r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spc="-20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마이페이지</a:t>
                      </a: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① 프로필편집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②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슬롯보관함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③ 로그아웃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Kopub돋움체 light" panose="00000300000000000000"/>
                        <a:ea typeface="+mn-ea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Tx/>
                        <a:buChar char="-"/>
                      </a:pPr>
                      <a:endParaRPr lang="ko-KR" alt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0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2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75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spc="-20" baseline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en-US" altLang="ko-KR" sz="1000" b="0" i="0" u="none" strike="noStrike" spc="-20" baseline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spc="-20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2000" marR="72000" marT="54000" marB="54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60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OMN-0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OMN-0.1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REQ-002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C3C48CB7-EDE7-4DC5-BA18-7A83B5A5A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39" y="963118"/>
            <a:ext cx="2959058" cy="4931764"/>
          </a:xfrm>
          <a:prstGeom prst="rect">
            <a:avLst/>
          </a:prstGeom>
          <a:ln>
            <a:solidFill>
              <a:srgbClr val="E9EBF5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442F9E3-F363-4494-90E4-B702CE3508FC}"/>
              </a:ext>
            </a:extLst>
          </p:cNvPr>
          <p:cNvSpPr txBox="1"/>
          <p:nvPr/>
        </p:nvSpPr>
        <p:spPr>
          <a:xfrm>
            <a:off x="3873299" y="365760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로그인 정보 </a:t>
            </a:r>
            <a:r>
              <a:rPr lang="ko-KR" altLang="en-US" sz="1000" dirty="0" err="1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입력창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3297" y="4522830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로그인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728BB1-5068-4C98-B846-3006E3964F19}"/>
              </a:ext>
            </a:extLst>
          </p:cNvPr>
          <p:cNvSpPr txBox="1"/>
          <p:nvPr/>
        </p:nvSpPr>
        <p:spPr>
          <a:xfrm>
            <a:off x="3873515" y="5080283"/>
            <a:ext cx="1449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이동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AFF322-17D9-4C64-AB85-161ED8BE69D4}"/>
              </a:ext>
            </a:extLst>
          </p:cNvPr>
          <p:cNvSpPr txBox="1"/>
          <p:nvPr/>
        </p:nvSpPr>
        <p:spPr>
          <a:xfrm>
            <a:off x="3873297" y="5388060"/>
            <a:ext cx="2177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❹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비밀번호 찾기 화면 이동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EAC3A58C-C624-49DA-92F7-D620423732B9}"/>
              </a:ext>
            </a:extLst>
          </p:cNvPr>
          <p:cNvSpPr txBox="1">
            <a:spLocks/>
          </p:cNvSpPr>
          <p:nvPr/>
        </p:nvSpPr>
        <p:spPr>
          <a:xfrm>
            <a:off x="6805020" y="826967"/>
            <a:ext cx="2972393" cy="576209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로그인 정보 </a:t>
            </a:r>
            <a:r>
              <a:rPr lang="ko-KR" altLang="en-US" sz="1000" spc="0" dirty="0" err="1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입력창</a:t>
            </a: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아이디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비밀번호 입력</a:t>
            </a:r>
            <a:endParaRPr lang="en-US" altLang="ko-KR" sz="1000" b="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로그인</a:t>
            </a: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DB</a:t>
            </a:r>
            <a:r>
              <a:rPr lang="ko-KR" altLang="en-US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해당 내용이 있을 경우 </a:t>
            </a: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</a:t>
            </a:r>
            <a:r>
              <a:rPr lang="ko-KR" altLang="en-US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</a:t>
            </a:r>
            <a:r>
              <a:rPr lang="en-US" altLang="ko-KR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이동</a:t>
            </a:r>
          </a:p>
          <a:p>
            <a:pPr marL="157163" lvl="2" indent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나눔고딕" panose="020D0604000000000000" pitchFamily="50" charset="-127"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❸ </a:t>
            </a:r>
            <a:r>
              <a:rPr lang="ko-KR" altLang="en-US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</a:t>
            </a: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OMN-0.1.2 </a:t>
            </a:r>
            <a:r>
              <a:rPr lang="ko-KR" altLang="en-US" sz="100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82550" lvl="1" indent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❹ </a:t>
            </a:r>
            <a:r>
              <a:rPr lang="ko-KR" altLang="en-US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</a:t>
            </a:r>
            <a:r>
              <a:rPr lang="en-US" altLang="ko-KR" sz="100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spc="0" dirty="0" err="1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비밀번호찾기</a:t>
            </a: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OMN-0.1.1 </a:t>
            </a:r>
            <a:r>
              <a:rPr lang="ko-KR" altLang="en-US" sz="1000" b="0" spc="0" dirty="0">
                <a:latin typeface="+mn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spc="0" dirty="0">
              <a:latin typeface="+mn-lt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23A7F-5063-47ED-9133-80B91105FAED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366231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OMN-0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OMN-0.1.1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REQ-002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2F9E3-F363-4494-90E4-B702CE3508FC}"/>
              </a:ext>
            </a:extLst>
          </p:cNvPr>
          <p:cNvSpPr txBox="1"/>
          <p:nvPr/>
        </p:nvSpPr>
        <p:spPr>
          <a:xfrm>
            <a:off x="3873297" y="2294671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이메일 확인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3297" y="3931307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비밀번호 찾기 메일 발송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728BB1-5068-4C98-B846-3006E3964F19}"/>
              </a:ext>
            </a:extLst>
          </p:cNvPr>
          <p:cNvSpPr txBox="1"/>
          <p:nvPr/>
        </p:nvSpPr>
        <p:spPr>
          <a:xfrm>
            <a:off x="3873297" y="4595736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인증번호 입력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AC1B29-ED8E-4BD4-AE27-100E23EA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39" y="963118"/>
            <a:ext cx="2959058" cy="493176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92AB08-DAA5-4D88-AAF1-C2282C1CB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39" y="963118"/>
            <a:ext cx="2959058" cy="4931764"/>
          </a:xfrm>
          <a:prstGeom prst="rect">
            <a:avLst/>
          </a:prstGeom>
        </p:spPr>
      </p:pic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AF49A5AD-5AE6-44A3-BF22-A134C419F89E}"/>
              </a:ext>
            </a:extLst>
          </p:cNvPr>
          <p:cNvSpPr txBox="1">
            <a:spLocks/>
          </p:cNvSpPr>
          <p:nvPr/>
        </p:nvSpPr>
        <p:spPr>
          <a:xfrm>
            <a:off x="6805020" y="826967"/>
            <a:ext cx="2972393" cy="576209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이메일 확인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입력한 이메일이 회원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DB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입력되어 있는지 확인</a:t>
            </a: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비밀번호 찾기 메일 발송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DB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입력된 이메일로 인증번호를 발송</a:t>
            </a: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Char char="-"/>
              <a:defRPr/>
            </a:pP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❸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인증번호 입력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이메일에 기재된 인증번호 일치 시 랜덤 비밀번호 발급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0473F6-B365-4E8D-9745-0AF860965231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288267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OMN-0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OMN-0.1.2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REQ-002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42F9E3-F363-4494-90E4-B702CE3508FC}"/>
              </a:ext>
            </a:extLst>
          </p:cNvPr>
          <p:cNvSpPr txBox="1"/>
          <p:nvPr/>
        </p:nvSpPr>
        <p:spPr>
          <a:xfrm>
            <a:off x="3873297" y="2181281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 중복 확인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3297" y="2832016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비밀번호 확인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728BB1-5068-4C98-B846-3006E3964F19}"/>
              </a:ext>
            </a:extLst>
          </p:cNvPr>
          <p:cNvSpPr txBox="1"/>
          <p:nvPr/>
        </p:nvSpPr>
        <p:spPr>
          <a:xfrm>
            <a:off x="3873297" y="4199979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닉네임 중복 확인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AFF322-17D9-4C64-AB85-161ED8BE69D4}"/>
              </a:ext>
            </a:extLst>
          </p:cNvPr>
          <p:cNvSpPr txBox="1"/>
          <p:nvPr/>
        </p:nvSpPr>
        <p:spPr>
          <a:xfrm>
            <a:off x="3873297" y="4737324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❹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이메일 인증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AC1B29-ED8E-4BD4-AE27-100E23EA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39" y="963118"/>
            <a:ext cx="2959058" cy="493176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691B9BF1-0350-4DDA-8EEF-41CE807CE077}"/>
              </a:ext>
            </a:extLst>
          </p:cNvPr>
          <p:cNvSpPr txBox="1">
            <a:spLocks/>
          </p:cNvSpPr>
          <p:nvPr/>
        </p:nvSpPr>
        <p:spPr>
          <a:xfrm>
            <a:off x="6805020" y="826967"/>
            <a:ext cx="2972393" cy="576209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 중복 확인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입력한 아이디가 회원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DB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입력되어 있는지 확인</a:t>
            </a: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비밀번호 확인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사용가능한 비밀번호 여부 확인</a:t>
            </a: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입력 비밀번호가 일치 여부 확인</a:t>
            </a: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57163" lvl="2" indent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나눔고딕" panose="020D0604000000000000" pitchFamily="50" charset="-127"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❸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닉네임 중복 확인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DB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와 비교하여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닉네임 중복 여부 확인</a:t>
            </a: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1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❹ </a:t>
            </a:r>
            <a:r>
              <a:rPr lang="ko-KR" altLang="en-US" sz="1000" b="1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이메일 인증</a:t>
            </a:r>
            <a:endParaRPr lang="en-US" altLang="ko-KR" sz="1000" b="1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입력한 이메일이 회원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DB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 입력되어 있는지 확인</a:t>
            </a: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-92075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	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A4D98E-1F12-480F-A04E-20DA503106C4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 설명</a:t>
            </a:r>
          </a:p>
        </p:txBody>
      </p:sp>
    </p:spTree>
    <p:extLst>
      <p:ext uri="{BB962C8B-B14F-4D97-AF65-F5344CB8AC3E}">
        <p14:creationId xmlns:p14="http://schemas.microsoft.com/office/powerpoint/2010/main" val="104855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08583061-CB10-4008-A825-78CCC755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0" y="963118"/>
            <a:ext cx="2963998" cy="4931764"/>
          </a:xfrm>
          <a:prstGeom prst="rect">
            <a:avLst/>
          </a:prstGeom>
          <a:ln>
            <a:solidFill>
              <a:srgbClr val="E9EBF5"/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REQ-003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8238" y="4522830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서비스 소개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AFF322-17D9-4C64-AB85-161ED8BE69D4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E622F-7769-43BB-8699-3D1FFD3D1565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 설명</a:t>
            </a:r>
          </a:p>
        </p:txBody>
      </p:sp>
      <p:sp>
        <p:nvSpPr>
          <p:cNvPr id="16" name="텍스트 개체 틀 1">
            <a:extLst>
              <a:ext uri="{FF2B5EF4-FFF2-40B4-BE49-F238E27FC236}">
                <a16:creationId xmlns:a16="http://schemas.microsoft.com/office/drawing/2014/main" id="{1C14D2BD-D66D-49F6-BE06-8B40A859D793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서비스 소개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화면을 길게 만들어서 스크롤하면 아래에 서비스 설명 배치</a:t>
            </a: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ko-KR" altLang="en-US" sz="1000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05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4511DC97-1346-42E0-8423-9488430A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39" y="963118"/>
            <a:ext cx="2959058" cy="493176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F3801-52E4-4971-A005-3DB4A5EB0B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91740-3DE7-4A81-8CB4-B3ABB5800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투자성향 진단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40E7B7-70EE-4DEB-AA17-B5095F9128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56E595-2C81-4892-B08E-86D5F698AF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REQ-004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730E593-182E-4619-A525-3B219C559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74C0307-61BE-4F55-9C75-149FEA217C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2021.08.19(</a:t>
            </a:r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</a:t>
            </a:r>
            <a:r>
              <a:rPr lang="en-US" altLang="ko-KR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9B0A4E3-B1EA-4ED9-8A9C-D914E62B43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659B790-65A6-4EFA-B71D-F1D56F06B3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ko-KR" altLang="en-US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김태연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9C71A-B14E-420C-B8FE-656677C51B4A}"/>
              </a:ext>
            </a:extLst>
          </p:cNvPr>
          <p:cNvSpPr txBox="1"/>
          <p:nvPr/>
        </p:nvSpPr>
        <p:spPr>
          <a:xfrm>
            <a:off x="3873297" y="3275111"/>
            <a:ext cx="1669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투자성향진단 시작하기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B648B-79F7-4C9F-B41A-EA4F19788F78}"/>
              </a:ext>
            </a:extLst>
          </p:cNvPr>
          <p:cNvSpPr txBox="1"/>
          <p:nvPr/>
        </p:nvSpPr>
        <p:spPr>
          <a:xfrm>
            <a:off x="3873515" y="3813614"/>
            <a:ext cx="1705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❸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투자성향진단 결과보기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2E67B-7926-49BF-BE16-E1D3C2991122}"/>
              </a:ext>
            </a:extLst>
          </p:cNvPr>
          <p:cNvSpPr txBox="1"/>
          <p:nvPr/>
        </p:nvSpPr>
        <p:spPr>
          <a:xfrm>
            <a:off x="6799939" y="626165"/>
            <a:ext cx="2972393" cy="230832"/>
          </a:xfrm>
          <a:prstGeom prst="rect">
            <a:avLst/>
          </a:prstGeom>
          <a:solidFill>
            <a:srgbClr val="E9EBF5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9038A-6693-4481-B9F9-B3C4ADC18101}"/>
              </a:ext>
            </a:extLst>
          </p:cNvPr>
          <p:cNvSpPr txBox="1"/>
          <p:nvPr/>
        </p:nvSpPr>
        <p:spPr>
          <a:xfrm>
            <a:off x="3878238" y="5329959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r>
              <a:rPr lang="en-US" altLang="ko-KR" sz="1000" dirty="0">
                <a:solidFill>
                  <a:srgbClr val="FF00FF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텍스트 개체 틀 1">
            <a:extLst>
              <a:ext uri="{FF2B5EF4-FFF2-40B4-BE49-F238E27FC236}">
                <a16:creationId xmlns:a16="http://schemas.microsoft.com/office/drawing/2014/main" id="{5A43BBB0-1069-48E8-8F8A-7D1BA3BB6941}"/>
              </a:ext>
            </a:extLst>
          </p:cNvPr>
          <p:cNvSpPr txBox="1">
            <a:spLocks/>
          </p:cNvSpPr>
          <p:nvPr/>
        </p:nvSpPr>
        <p:spPr>
          <a:xfrm>
            <a:off x="6805020" y="856997"/>
            <a:ext cx="2972393" cy="5732062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>
            <a:lvl1pPr marL="360000" indent="-3600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spcAft>
                <a:spcPts val="200"/>
              </a:spcAft>
              <a:buClr>
                <a:schemeClr val="tx1">
                  <a:lumMod val="50000"/>
                  <a:lumOff val="50000"/>
                </a:schemeClr>
              </a:buClr>
              <a:buFont typeface="Wingdings 2" panose="05020102010507070707" pitchFamily="18" charset="2"/>
              <a:buChar char=""/>
              <a:defRPr sz="2200" b="1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576000" indent="-2160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8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2pPr>
            <a:lvl3pPr marL="792000" indent="-2160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KoPub돋움체 Light" panose="00000300000000000000" pitchFamily="2" charset="-127"/>
              <a:buChar char="-"/>
              <a:defRPr sz="1600" kern="1200" spc="-5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spc="-2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❶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메뉴버튼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OMN-1.1  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 성향 진단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OMN-2.1 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나의 종목 추천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OMN-3.1  /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 페이지 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en-US" altLang="ko-KR" sz="1000" b="0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OMN-4.1 </a:t>
            </a:r>
            <a:r>
              <a:rPr lang="ko-KR" altLang="en-US" sz="1000" b="0" spc="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화면으로 이동</a:t>
            </a:r>
            <a:endParaRPr lang="en-US" altLang="ko-KR" sz="1000" b="0" spc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위치한 페이지는 진한 색상으로 표시</a:t>
            </a: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❷ </a:t>
            </a:r>
            <a:r>
              <a:rPr lang="ko-KR" altLang="en-US" sz="100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투자성향진단 시작하기 </a:t>
            </a:r>
            <a:endParaRPr lang="en-US" altLang="ko-KR" sz="100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투자성향진단 문항</a:t>
            </a:r>
            <a:r>
              <a:rPr lang="en-US" altLang="ko-KR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(OMN-2.1.1, OMN-2.1.2, OMN-2.1.3)</a:t>
            </a:r>
            <a:r>
              <a:rPr lang="ko-KR" altLang="en-US" sz="1000" b="0" spc="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으로 연결</a:t>
            </a: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❸  </a:t>
            </a:r>
            <a:r>
              <a:rPr lang="ko-KR" altLang="en-US" sz="100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투자성향진단 결과보기</a:t>
            </a:r>
            <a:endParaRPr lang="en-US" altLang="ko-KR" sz="1000" spc="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None/>
              <a:defRPr/>
            </a:pPr>
            <a:r>
              <a:rPr lang="en-US" altLang="ko-KR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OMN-2.2</a:t>
            </a:r>
            <a:r>
              <a:rPr lang="ko-KR" altLang="en-US" sz="1000" b="0" spc="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화면으로 이동</a:t>
            </a:r>
            <a:endParaRPr lang="en-US" altLang="ko-KR" sz="1000" b="0" spc="0" dirty="0">
              <a:solidFill>
                <a:prstClr val="black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61460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>
        <a:spAutoFit/>
      </a:bodyPr>
      <a:lstStyle>
        <a:defPPr algn="l">
          <a:defRPr kumimoji="0" sz="700" b="1" i="0" u="none" strike="noStrike" kern="1200" cap="none" spc="-50" normalizeH="0" baseline="0" noProof="0" dirty="0" smtClean="0">
            <a:ln>
              <a:noFill/>
            </a:ln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</a:gradFill>
            <a:effectLst/>
            <a:uLnTx/>
            <a:uFillTx/>
            <a:latin typeface="KoPub돋움체 Bold" panose="00000800000000000000" pitchFamily="2" charset="-127"/>
            <a:ea typeface="KoPub돋움체 Bold" panose="00000800000000000000" pitchFamily="2" charset="-127"/>
            <a:cs typeface="+mn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3069</TotalTime>
  <Words>2456</Words>
  <Application>Microsoft Office PowerPoint</Application>
  <PresentationFormat>A4 용지(210x297mm)</PresentationFormat>
  <Paragraphs>598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KoPubWorld돋움체 Light</vt:lpstr>
      <vt:lpstr>KoPub돋움체 Bold</vt:lpstr>
      <vt:lpstr>Kopub돋움체 light</vt:lpstr>
      <vt:lpstr>Kopub돋움체 light</vt:lpstr>
      <vt:lpstr>KoPub돋움체 Medium</vt:lpstr>
      <vt:lpstr>Malgun Gothic Semilight</vt:lpstr>
      <vt:lpstr>나눔고딕</vt:lpstr>
      <vt:lpstr>나눔바른고딕</vt:lpstr>
      <vt:lpstr>맑은 고딕</vt:lpstr>
      <vt:lpstr>Arial</vt:lpstr>
      <vt:lpstr>Wingdings</vt:lpstr>
      <vt:lpstr>Wingdings 2</vt:lpstr>
      <vt:lpstr>디자인 사용자 지정</vt:lpstr>
      <vt:lpstr>1_디자인 사용자 지정</vt:lpstr>
      <vt:lpstr>AI 주식시세 예측 알고리즘 개발 화면설계서</vt:lpstr>
      <vt:lpstr>서비스명 |  화면설계서 개정이력</vt:lpstr>
      <vt:lpstr>서비스명 |  메뉴구성도</vt:lpstr>
      <vt:lpstr>비기능 요구사항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㈜씨에스리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실용 중심의 AI개발자 양성과정 - 교안 테마</dc:title>
  <dc:subject>혁신성장 청년인재 집중양성 사업</dc:subject>
  <dc:creator>Park Sunju</dc:creator>
  <dc:description>빅데이터&amp;AI사업부 교육사업팀_x000d_
박선주 수석/팀장_x000d_
sjpark@cslee.co.kr_x000d_
racypark@gmail.com</dc:description>
  <cp:lastModifiedBy>33921</cp:lastModifiedBy>
  <cp:revision>290</cp:revision>
  <dcterms:created xsi:type="dcterms:W3CDTF">2020-03-24T04:41:26Z</dcterms:created>
  <dcterms:modified xsi:type="dcterms:W3CDTF">2021-08-21T14:00:28Z</dcterms:modified>
</cp:coreProperties>
</file>