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56" r:id="rId11"/>
    <p:sldId id="257" r:id="rId12"/>
    <p:sldId id="263" r:id="rId13"/>
    <p:sldId id="264" r:id="rId14"/>
    <p:sldId id="260" r:id="rId15"/>
    <p:sldId id="265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69252" autoAdjust="0"/>
  </p:normalViewPr>
  <p:slideViewPr>
    <p:cSldViewPr snapToGrid="0">
      <p:cViewPr varScale="1">
        <p:scale>
          <a:sx n="38" d="100"/>
          <a:sy n="38" d="100"/>
        </p:scale>
        <p:origin x="14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D8B23-9A22-4DB6-973D-13C1D6A72ABC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63120-3759-428D-B6B4-D0C612680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RNN (Recurrent neural network)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Input 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가 들어가면 여러 번의 순환을 거처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가 나오는 구조입니다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이전 단계에서 얻은 정보가 지속할 수 있도록 체인과 같은 구조로 이루어져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 tanh 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를 모듈로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RNN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BPTT(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anumGothic"/>
              </a:rPr>
              <a:t>BackPropagation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 Through Time)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/>
              </a:rPr>
              <a:t>역전파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 방식을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해당 방식은 모든 타임 스텝마다 처음부터 끝까지 역전파를 하게 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타임 스텝이 크면 매우 깊은 네트워크가 되며 이러한 네트워크는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Gradient vanishing / exploding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문제를 일으키게 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또한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장기간의 패턴을 학습할 수 없다는 문제가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이를 해결하기 위해 장기간의 메모리를 가질 수 있는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LSTM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셀이 제안되었습니다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63120-3759-428D-B6B4-D0C6126807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63120-3759-428D-B6B4-D0C6126807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8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Forget gate</a:t>
            </a:r>
            <a:r>
              <a:rPr lang="ko-KR" altLang="en-US" dirty="0"/>
              <a:t>는 과거 정보를 잊기</a:t>
            </a:r>
            <a:r>
              <a:rPr lang="en-US" altLang="ko-KR" dirty="0"/>
              <a:t>/</a:t>
            </a:r>
            <a:r>
              <a:rPr lang="ko-KR" altLang="en-US" dirty="0"/>
              <a:t>기억하기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63120-3759-428D-B6B4-D0C6126807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1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gate</a:t>
            </a:r>
            <a:r>
              <a:rPr lang="ko-KR" altLang="en-US" dirty="0"/>
              <a:t>는 현재 정보를 잊기</a:t>
            </a:r>
            <a:r>
              <a:rPr lang="en-US" altLang="ko-KR" dirty="0"/>
              <a:t>/</a:t>
            </a:r>
            <a:r>
              <a:rPr lang="ko-KR" altLang="en-US" dirty="0"/>
              <a:t>기억하기</a:t>
            </a:r>
            <a:endParaRPr lang="en-US" altLang="ko-KR" dirty="0"/>
          </a:p>
          <a:p>
            <a:endParaRPr lang="en-US" altLang="ko-KR" dirty="0"/>
          </a:p>
          <a:p>
            <a:pPr algn="l" fontAlgn="base"/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전 시점의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hidden state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와 현 시점의 입력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x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을 통해 연산을 진행합니다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u="none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특이한 점은 각 다른 가중치와 </a:t>
            </a:r>
            <a:r>
              <a:rPr lang="ko-KR" altLang="en-US" b="0" i="0" u="none" dirty="0" err="1">
                <a:solidFill>
                  <a:srgbClr val="000000"/>
                </a:solidFill>
                <a:effectLst/>
                <a:latin typeface="inherit"/>
              </a:rPr>
              <a:t>시그모이드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, tanh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를 활성화함수로 </a:t>
            </a:r>
            <a:r>
              <a:rPr lang="en-US" altLang="ko-KR" b="0" i="0" u="none" dirty="0" err="1">
                <a:solidFill>
                  <a:srgbClr val="000000"/>
                </a:solidFill>
                <a:effectLst/>
                <a:latin typeface="inherit"/>
              </a:rPr>
              <a:t>g</a:t>
            </a:r>
            <a:r>
              <a:rPr lang="en-US" altLang="ko-KR" b="0" i="0" u="none" baseline="-25000" dirty="0" err="1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, i</a:t>
            </a:r>
            <a:r>
              <a:rPr lang="en-US" altLang="ko-KR" b="0" i="0" u="none" baseline="-25000" dirty="0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를 연산한다는 것입니다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. </a:t>
            </a:r>
          </a:p>
          <a:p>
            <a:pPr algn="l" fontAlgn="base"/>
            <a:r>
              <a:rPr lang="ko-KR" altLang="en-US" b="0" i="0" u="none" dirty="0" err="1">
                <a:solidFill>
                  <a:srgbClr val="000000"/>
                </a:solidFill>
                <a:effectLst/>
                <a:latin typeface="inherit"/>
              </a:rPr>
              <a:t>시그모이드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 값은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0~1 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사이의 값을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tanh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는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-1~1 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사이의 값을 갖기 때문에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0&lt; </a:t>
            </a:r>
            <a:r>
              <a:rPr lang="en-US" altLang="ko-KR" b="0" i="0" u="none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 &lt;1, -1 &lt; g &lt; 1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을 만족할 것입니다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. </a:t>
            </a:r>
          </a:p>
          <a:p>
            <a:pPr algn="l" fontAlgn="base"/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US" altLang="ko-KR" b="0" i="0" u="none" baseline="-25000" dirty="0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는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forget gate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의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g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와 마찬가지로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0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에 가까울수록 많은 정보를 삭제하는 것을 의미합니다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endParaRPr lang="ko-KR" altLang="en-US" b="0" i="0" u="none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반면 </a:t>
            </a:r>
            <a:r>
              <a:rPr lang="en-US" altLang="ko-KR" b="0" i="0" u="none" dirty="0" err="1">
                <a:solidFill>
                  <a:srgbClr val="000000"/>
                </a:solidFill>
                <a:effectLst/>
                <a:latin typeface="inherit"/>
              </a:rPr>
              <a:t>g</a:t>
            </a:r>
            <a:r>
              <a:rPr lang="en-US" altLang="ko-KR" b="0" i="0" u="none" baseline="-25000" dirty="0" err="1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는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-1~1 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사이의 값을 갖는데 나중에 현재 정보를 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cell state</a:t>
            </a:r>
            <a:r>
              <a:rPr lang="ko-KR" altLang="en-US" b="0" i="0" u="none" dirty="0">
                <a:solidFill>
                  <a:srgbClr val="000000"/>
                </a:solidFill>
                <a:effectLst/>
                <a:latin typeface="inherit"/>
              </a:rPr>
              <a:t>에 얼마나 더할지를 결정하는 역할로 생각할 수 있습니다</a:t>
            </a:r>
            <a:r>
              <a:rPr lang="en-US" altLang="ko-KR" b="0" i="0" u="none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endParaRPr lang="ko-KR" altLang="en-US" b="0" i="0" u="none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63120-3759-428D-B6B4-D0C6126807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8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7302F-F19E-46DA-939F-1503ACFB9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1F70A-F8D9-4A15-915F-86931C95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EFC51-4F5F-4454-AF01-5038EB2B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EACDD-4878-41C5-83E1-82418995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399EB-BA3B-45E1-A24C-697BAE3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9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52E8-2423-4777-B961-5FCE1F95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F121A-85B9-418E-9DEF-466706288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D6376-F0BA-4E69-96BF-AD60ED81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ECAD8-7D15-4F0C-8F9F-6328DAEE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2709B-F01E-4CB3-9144-D133B4B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C73513-B43C-49C8-A7EA-5911BB810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84D0F-806A-4548-B98B-5E28AFEA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13D7D-46F8-4E39-AE02-8BC967B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5F285-9989-4EC0-BD74-F82981E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B10FC-754D-4CF8-8367-5BCBD16A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4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2B74F-0108-441D-ACF9-69F96F3E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BD79A-563D-48D9-9BB1-9F839B9C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9E1C-876A-46B3-89A0-9D81EF80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0025C-CE58-4C74-945E-E6EA0B06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9A78F-D629-4239-97A1-5745B9EA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6C42-15D5-4397-ABD5-01FA761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A9BA6-22AB-47D4-AF55-4C740F6D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853-A2DD-4626-8E0D-A568515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36C43-6A80-4794-882A-6B43B49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19D9-7280-4D06-A39F-C863394F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B283-F852-462F-B0B1-C08FCBA0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70C6D-F5C1-4777-A9D9-7BD675AF7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B1A04-6370-4832-B06A-2EBF0737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6DAA3-6860-4C45-8D6C-21B76D88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A880B-1A1C-4547-94C2-60D30D9D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08243-D5F8-46CF-A02C-EA8D3F2C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7DD81-E56F-48E1-A91A-22309E96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864B5-53C8-4ECB-B8BF-0D40CFD6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248FB-96EF-4B7D-AC45-0EFDEB88B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DDFC03-6150-4D2A-9455-FF3302E65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5432A-33DC-48F9-8B48-F1976B1E5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C07EE-7809-464E-8FF1-99B4FA09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65C62A-85FA-4346-8940-DFF07F2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97CD18-B8EA-4F95-89EF-38AA42A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4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ECF62-5DCA-42D5-9D37-31901833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CBB70-4B2E-4222-B6B6-17489BC3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9CD68-E94E-4AAC-A002-B4C0AB97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F956C-BC81-43A1-A652-3F09850F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0E7648-36EA-4230-A81A-786B7975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7BF7C-9B99-4FAD-8772-5209057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51BFF-5BA2-45B5-93F0-81F2C089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7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F2AA-BE33-45D8-A77A-062EA60F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DC63A-7390-4817-94FE-EB90AF75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E15C6-4003-4F20-8721-9D5B36E4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CC838-6C64-405A-92E3-D734D923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1FD30-A9B7-41B3-BF7A-9412EA6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B6A87-8EBD-4F2E-B656-7955BF9D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0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3D502-91E5-4FA1-A5DE-FC7B43EB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2DDF53-1C98-49F2-BE06-67FB720BE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5874C-9FE9-451A-999E-E0AF95139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13B64-21DB-423F-8108-386EA762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9F812-825C-45F8-9459-FD7E075B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240E1-FE36-476D-A122-A8E1FE50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47EBF9-EF05-4938-80E2-E402AD6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6E6FD-4D0C-43BC-B8A5-872F3B86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49F46-4DA2-4390-9E33-3B91F8D8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3C54-C842-495D-A6E6-45A35F1F9D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8191B-A941-4A37-8A88-CADB03398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4D79A-4DD1-4C81-9F60-F4D682560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92D7-28DE-4CD6-A86C-DE66B3522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ng.tistory.com/19" TargetMode="External"/><Relationship Id="rId2" Type="http://schemas.openxmlformats.org/officeDocument/2006/relationships/hyperlink" Target="https://dgkim5360.tistory.com/entry/understanding-long-short-term-memory-lstm-kr#recentEntri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docs.net/228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24040-D5A8-43CD-92BD-53818A633519}"/>
              </a:ext>
            </a:extLst>
          </p:cNvPr>
          <p:cNvSpPr txBox="1"/>
          <p:nvPr/>
        </p:nvSpPr>
        <p:spPr>
          <a:xfrm>
            <a:off x="0" y="-15389"/>
            <a:ext cx="37227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RNN </a:t>
            </a:r>
            <a:r>
              <a:rPr lang="en-US" altLang="ko-KR" dirty="0"/>
              <a:t>(Recurrent Neural Network)</a:t>
            </a:r>
            <a:endParaRPr lang="ko-KR" altLang="en-US" b="1" dirty="0"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5CEFB-D0BA-47FE-B971-773D0743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54"/>
            <a:ext cx="2676899" cy="876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1309-7C8B-4C8E-907C-33D732F47B07}"/>
              </a:ext>
            </a:extLst>
          </p:cNvPr>
          <p:cNvSpPr txBox="1"/>
          <p:nvPr/>
        </p:nvSpPr>
        <p:spPr>
          <a:xfrm>
            <a:off x="0" y="1214976"/>
            <a:ext cx="121920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입력과 출력을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시퀀스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연속적인 순서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단위</a:t>
            </a:r>
            <a:r>
              <a:rPr lang="ko-KR" altLang="en-US" sz="1200" dirty="0">
                <a:latin typeface="+mn-ea"/>
              </a:rPr>
              <a:t>로 처리하는 </a:t>
            </a:r>
            <a:r>
              <a:rPr lang="ko-KR" altLang="en-US" sz="1200" dirty="0" err="1">
                <a:latin typeface="+mn-ea"/>
              </a:rPr>
              <a:t>딥러닝에</a:t>
            </a:r>
            <a:r>
              <a:rPr lang="ko-KR" altLang="en-US" sz="1200" dirty="0">
                <a:latin typeface="+mn-ea"/>
              </a:rPr>
              <a:t> 있어 가장 기본적인 시퀀스 모델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RNN</a:t>
            </a:r>
            <a:r>
              <a:rPr lang="ko-KR" altLang="en-US" sz="1200" dirty="0">
                <a:latin typeface="+mn-ea"/>
              </a:rPr>
              <a:t>은 은닉층의 노드에서 활성화 함수를 통해 나온 결과값을 </a:t>
            </a:r>
            <a:r>
              <a:rPr lang="ko-KR" altLang="en-US" sz="1200" dirty="0" err="1">
                <a:latin typeface="+mn-ea"/>
              </a:rPr>
              <a:t>출력층</a:t>
            </a:r>
            <a:r>
              <a:rPr lang="ko-KR" altLang="en-US" sz="1200" dirty="0">
                <a:latin typeface="+mn-ea"/>
              </a:rPr>
              <a:t> 방향으로도 보내면서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다시 </a:t>
            </a:r>
            <a:r>
              <a:rPr lang="ko-KR" altLang="en-US" sz="1200" dirty="0" err="1">
                <a:latin typeface="+mn-ea"/>
              </a:rPr>
              <a:t>은닉층</a:t>
            </a:r>
            <a:r>
              <a:rPr lang="ko-KR" altLang="en-US" sz="1200" dirty="0">
                <a:latin typeface="+mn-ea"/>
              </a:rPr>
              <a:t> 노드의 다음 계산의 입력으로 보낸다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는 입력층의 </a:t>
            </a:r>
            <a:r>
              <a:rPr lang="ko-KR" altLang="en-US" sz="1200" b="1" dirty="0">
                <a:latin typeface="+mn-ea"/>
              </a:rPr>
              <a:t>입력 벡터</a:t>
            </a:r>
            <a:r>
              <a:rPr lang="en-US" altLang="ko-KR" sz="1200" dirty="0">
                <a:latin typeface="+mn-ea"/>
              </a:rPr>
              <a:t>, </a:t>
            </a:r>
            <a:r>
              <a:rPr lang="en-US" altLang="ko-KR" sz="1200" b="1" dirty="0">
                <a:latin typeface="+mn-ea"/>
              </a:rPr>
              <a:t>y</a:t>
            </a:r>
            <a:r>
              <a:rPr lang="ko-KR" altLang="en-US" sz="1200" dirty="0">
                <a:latin typeface="+mn-ea"/>
              </a:rPr>
              <a:t>는 출력층의 </a:t>
            </a:r>
            <a:r>
              <a:rPr lang="ko-KR" altLang="en-US" sz="1200" b="1" dirty="0">
                <a:latin typeface="+mn-ea"/>
              </a:rPr>
              <a:t>출력 벡터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은닉층에서 활성화 함수를 통해 결과를 내보내는 역할을 하는 노드를 </a:t>
            </a:r>
            <a:r>
              <a:rPr lang="ko-KR" altLang="en-US" sz="1200" b="1" dirty="0">
                <a:latin typeface="+mn-ea"/>
              </a:rPr>
              <a:t>메모리 셀</a:t>
            </a:r>
            <a:r>
              <a:rPr lang="ko-KR" altLang="en-US" sz="1200" dirty="0">
                <a:latin typeface="+mn-ea"/>
              </a:rPr>
              <a:t> 또는 </a:t>
            </a:r>
            <a:r>
              <a:rPr lang="en-US" altLang="ko-KR" sz="1200" b="1" dirty="0">
                <a:latin typeface="+mn-ea"/>
              </a:rPr>
              <a:t>RNN </a:t>
            </a:r>
            <a:r>
              <a:rPr lang="ko-KR" altLang="en-US" sz="1200" b="1" dirty="0">
                <a:latin typeface="+mn-ea"/>
              </a:rPr>
              <a:t>셀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72C941-5D8A-4489-976F-8FD55EBB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640"/>
            <a:ext cx="5029200" cy="1625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FA7011-BC9C-4A68-B516-C5FC3CE9325E}"/>
              </a:ext>
            </a:extLst>
          </p:cNvPr>
          <p:cNvSpPr txBox="1"/>
          <p:nvPr/>
        </p:nvSpPr>
        <p:spPr>
          <a:xfrm>
            <a:off x="0" y="3578931"/>
            <a:ext cx="1219200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일 대 다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하나의 입력에 대해서 여러 개의 출력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이미지 입력에 대해서 사진의 제목을 출력하는 </a:t>
            </a:r>
            <a:r>
              <a:rPr lang="ko-KR" altLang="en-US" sz="1200" b="1" dirty="0">
                <a:latin typeface="+mn-ea"/>
              </a:rPr>
              <a:t>이미지 </a:t>
            </a:r>
            <a:r>
              <a:rPr lang="ko-KR" altLang="en-US" sz="1200" b="1" dirty="0" err="1">
                <a:latin typeface="+mn-ea"/>
              </a:rPr>
              <a:t>캡셔닝</a:t>
            </a:r>
            <a:r>
              <a:rPr lang="en-US" altLang="ko-KR" sz="1200" b="1" dirty="0">
                <a:latin typeface="+mn-ea"/>
              </a:rPr>
              <a:t>(Image Captioning)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작업에 사용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다 대 일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단어 시퀀스에 대해서 하나의 출력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입력 문서가 긍정적인지 부정적인지를 판별하는 </a:t>
            </a:r>
            <a:r>
              <a:rPr lang="ko-KR" altLang="en-US" sz="1200" b="1" dirty="0">
                <a:latin typeface="+mn-ea"/>
              </a:rPr>
              <a:t>감성 분류</a:t>
            </a:r>
            <a:r>
              <a:rPr lang="en-US" altLang="ko-KR" sz="1200" b="1" dirty="0">
                <a:latin typeface="+mn-ea"/>
              </a:rPr>
              <a:t>(sentiment classification)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또는 메일이 정상 메일인지 스팸 메일인지 판별하는 </a:t>
            </a:r>
            <a:r>
              <a:rPr lang="ko-KR" altLang="en-US" sz="1200" b="1" dirty="0">
                <a:latin typeface="+mn-ea"/>
              </a:rPr>
              <a:t>스팸 메일 분류</a:t>
            </a:r>
            <a:r>
              <a:rPr lang="en-US" altLang="ko-KR" sz="1200" b="1" dirty="0">
                <a:latin typeface="+mn-ea"/>
              </a:rPr>
              <a:t>(spam detection)</a:t>
            </a:r>
            <a:r>
              <a:rPr lang="ko-KR" altLang="en-US" sz="1200" dirty="0">
                <a:latin typeface="+mn-ea"/>
              </a:rPr>
              <a:t>에 사용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다 대 다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입력 문장으로 부터 대답 문장을 출력하는 </a:t>
            </a:r>
            <a:r>
              <a:rPr lang="ko-KR" altLang="en-US" sz="1200" b="1" dirty="0" err="1">
                <a:latin typeface="+mn-ea"/>
              </a:rPr>
              <a:t>챗봇</a:t>
            </a:r>
            <a:r>
              <a:rPr lang="ko-KR" altLang="en-US" sz="1200" dirty="0" err="1">
                <a:latin typeface="+mn-ea"/>
              </a:rPr>
              <a:t>과</a:t>
            </a:r>
            <a:r>
              <a:rPr lang="ko-KR" altLang="en-US" sz="1200" dirty="0">
                <a:latin typeface="+mn-ea"/>
              </a:rPr>
              <a:t> 입력 문장으로부터 번역된 문장을 출력하는 </a:t>
            </a:r>
            <a:r>
              <a:rPr lang="ko-KR" altLang="en-US" sz="1200" b="1" dirty="0">
                <a:latin typeface="+mn-ea"/>
              </a:rPr>
              <a:t>번역기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또는 </a:t>
            </a:r>
            <a:r>
              <a:rPr lang="ko-KR" altLang="en-US" sz="1200" b="1" dirty="0" err="1">
                <a:effectLst/>
                <a:latin typeface="+mn-ea"/>
              </a:rPr>
              <a:t>개체명</a:t>
            </a:r>
            <a:r>
              <a:rPr lang="ko-KR" altLang="en-US" sz="1200" b="1" dirty="0">
                <a:effectLst/>
                <a:latin typeface="+mn-ea"/>
              </a:rPr>
              <a:t> 인식이나 품사 </a:t>
            </a:r>
            <a:r>
              <a:rPr lang="ko-KR" altLang="en-US" sz="1200" b="1" dirty="0" err="1">
                <a:effectLst/>
                <a:latin typeface="+mn-ea"/>
              </a:rPr>
              <a:t>태깅과</a:t>
            </a:r>
            <a:r>
              <a:rPr lang="ko-KR" altLang="en-US" sz="1200" b="1" dirty="0">
                <a:effectLst/>
                <a:latin typeface="+mn-ea"/>
              </a:rPr>
              <a:t> 같은 작업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545EB-6CD4-4E3F-A6B3-E3D70AFC7136}"/>
              </a:ext>
            </a:extLst>
          </p:cNvPr>
          <p:cNvSpPr txBox="1"/>
          <p:nvPr/>
        </p:nvSpPr>
        <p:spPr>
          <a:xfrm>
            <a:off x="0" y="5112877"/>
            <a:ext cx="1219200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effectLst/>
              </a:rPr>
              <a:t>이진 분류</a:t>
            </a:r>
            <a:r>
              <a:rPr lang="ko-KR" altLang="en-US" sz="1200" dirty="0">
                <a:effectLst/>
              </a:rPr>
              <a:t>를 </a:t>
            </a:r>
            <a:r>
              <a:rPr lang="ko-KR" altLang="en-US" sz="1200" dirty="0" err="1">
                <a:effectLst/>
              </a:rPr>
              <a:t>해야하는</a:t>
            </a:r>
            <a:r>
              <a:rPr lang="ko-KR" altLang="en-US" sz="1200" dirty="0">
                <a:effectLst/>
              </a:rPr>
              <a:t> 경우라면 </a:t>
            </a:r>
            <a:r>
              <a:rPr lang="ko-KR" altLang="en-US" sz="1200" b="1" dirty="0" err="1">
                <a:solidFill>
                  <a:srgbClr val="FF0000"/>
                </a:solidFill>
                <a:effectLst/>
              </a:rPr>
              <a:t>시그모이드</a:t>
            </a:r>
            <a:r>
              <a:rPr lang="ko-KR" altLang="en-US" sz="1200" b="1" dirty="0">
                <a:solidFill>
                  <a:srgbClr val="FF0000"/>
                </a:solidFill>
                <a:effectLst/>
              </a:rPr>
              <a:t> 함수</a:t>
            </a:r>
            <a:endParaRPr lang="en-US" altLang="ko-KR" sz="1200" b="1" dirty="0">
              <a:solidFill>
                <a:srgbClr val="FF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effectLst/>
              </a:rPr>
              <a:t>다양한 카테고리 </a:t>
            </a:r>
            <a:r>
              <a:rPr lang="ko-KR" altLang="en-US" sz="1200" dirty="0">
                <a:effectLst/>
              </a:rPr>
              <a:t>중에서 선택해야하는 문제라면 </a:t>
            </a:r>
            <a:r>
              <a:rPr lang="ko-KR" altLang="en-US" sz="1200" b="1" dirty="0" err="1">
                <a:solidFill>
                  <a:srgbClr val="FF0000"/>
                </a:solidFill>
                <a:effectLst/>
              </a:rPr>
              <a:t>소프트맥스</a:t>
            </a:r>
            <a:r>
              <a:rPr lang="ko-KR" altLang="en-US" sz="1200" b="1" dirty="0">
                <a:solidFill>
                  <a:srgbClr val="FF0000"/>
                </a:solidFill>
                <a:effectLst/>
              </a:rPr>
              <a:t> 함수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3C4C9-4247-461F-9DEC-1429700171D0}"/>
              </a:ext>
            </a:extLst>
          </p:cNvPr>
          <p:cNvSpPr txBox="1"/>
          <p:nvPr/>
        </p:nvSpPr>
        <p:spPr>
          <a:xfrm>
            <a:off x="0" y="4758934"/>
            <a:ext cx="2021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RNN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의 활성화 함수</a:t>
            </a:r>
            <a:endParaRPr lang="ko-KR" altLang="en-US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5D1D9-22AD-49EE-A42A-1A656D62DFE7}"/>
              </a:ext>
            </a:extLst>
          </p:cNvPr>
          <p:cNvSpPr txBox="1"/>
          <p:nvPr/>
        </p:nvSpPr>
        <p:spPr>
          <a:xfrm>
            <a:off x="-63595" y="6063528"/>
            <a:ext cx="548098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하나의 고정된 크기의 벡터에 모든 정보를 압축하려 해서 </a:t>
            </a:r>
            <a:r>
              <a:rPr lang="ko-KR" altLang="en-US" sz="1200" b="1" dirty="0"/>
              <a:t>정보 손실 발생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RNN</a:t>
            </a:r>
            <a:r>
              <a:rPr lang="ko-KR" altLang="en-US" sz="1200" dirty="0"/>
              <a:t>의 고질적인 문제인 </a:t>
            </a:r>
            <a:r>
              <a:rPr lang="ko-KR" altLang="en-US" sz="1200" b="1" dirty="0"/>
              <a:t>기울기 소실</a:t>
            </a:r>
            <a:r>
              <a:rPr lang="en-US" altLang="ko-KR" sz="1200" b="1" dirty="0"/>
              <a:t>(Vanishing Gradient) </a:t>
            </a:r>
            <a:r>
              <a:rPr lang="ko-KR" altLang="en-US" sz="1200" b="1" dirty="0"/>
              <a:t>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E2879-1335-41BA-A81A-F0353A0B6376}"/>
              </a:ext>
            </a:extLst>
          </p:cNvPr>
          <p:cNvSpPr txBox="1"/>
          <p:nvPr/>
        </p:nvSpPr>
        <p:spPr>
          <a:xfrm>
            <a:off x="-1" y="5728722"/>
            <a:ext cx="133402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RNN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의 단점</a:t>
            </a:r>
            <a:endParaRPr lang="ko-KR" altLang="en-US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4A60B0-C802-46FD-B443-D3B6EC86DFD3}"/>
              </a:ext>
            </a:extLst>
          </p:cNvPr>
          <p:cNvSpPr/>
          <p:nvPr/>
        </p:nvSpPr>
        <p:spPr>
          <a:xfrm>
            <a:off x="5417393" y="6359236"/>
            <a:ext cx="369455" cy="157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53336-51C3-40AC-BF47-0CEABDF080F9}"/>
              </a:ext>
            </a:extLst>
          </p:cNvPr>
          <p:cNvSpPr txBox="1"/>
          <p:nvPr/>
        </p:nvSpPr>
        <p:spPr>
          <a:xfrm>
            <a:off x="5948219" y="625307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4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A8920-2F98-4CDD-8D6C-ABF3350BF489}"/>
              </a:ext>
            </a:extLst>
          </p:cNvPr>
          <p:cNvSpPr txBox="1"/>
          <p:nvPr/>
        </p:nvSpPr>
        <p:spPr>
          <a:xfrm>
            <a:off x="306380" y="367186"/>
            <a:ext cx="503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LSTM(Long Short Term Memory)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AC30D-7DE0-4E9C-BD83-82C9A2B288C0}"/>
              </a:ext>
            </a:extLst>
          </p:cNvPr>
          <p:cNvSpPr txBox="1"/>
          <p:nvPr/>
        </p:nvSpPr>
        <p:spPr>
          <a:xfrm>
            <a:off x="306380" y="960234"/>
            <a:ext cx="7144905" cy="1560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LSTM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RNN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단점을 보완한 </a:t>
            </a:r>
            <a:r>
              <a:rPr lang="ko-KR" altLang="en-US" sz="1600" b="1" i="0" dirty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  <a:r>
              <a:rPr lang="en-US" altLang="ko-KR" sz="1600" b="1" i="0" dirty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600" b="1" i="0" dirty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단기 기억을 가능하게 설계한 신경망의 구조</a:t>
            </a:r>
            <a:endParaRPr lang="en-US" altLang="ko-KR" sz="1600" b="0" i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기존의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RNN</a:t>
            </a:r>
            <a:r>
              <a:rPr lang="ko-KR" altLang="en-US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출력과 먼 위치에 있는 정보를 기억할 수 없음</a:t>
            </a:r>
            <a:endParaRPr lang="en-US" altLang="ko-KR" sz="1600" b="0" i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131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RNN</a:t>
            </a:r>
            <a:r>
              <a:rPr lang="ko-KR" altLang="en-US" sz="1600" b="0" i="0" dirty="0">
                <a:solidFill>
                  <a:srgbClr val="3131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600" dirty="0">
                <a:solidFill>
                  <a:srgbClr val="31313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hidden-</a:t>
            </a:r>
            <a:r>
              <a:rPr lang="en-US" altLang="ko-KR" sz="1600" b="0" i="0" dirty="0">
                <a:solidFill>
                  <a:srgbClr val="3131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state</a:t>
            </a:r>
            <a:r>
              <a:rPr lang="ko-KR" altLang="en-US" sz="1600" b="0" i="0" dirty="0">
                <a:solidFill>
                  <a:srgbClr val="3131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sz="1600" b="0" i="0" dirty="0">
                <a:solidFill>
                  <a:srgbClr val="3131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cell-state</a:t>
            </a:r>
            <a:r>
              <a:rPr lang="ko-KR" altLang="en-US" sz="1600" b="0" i="0" dirty="0">
                <a:solidFill>
                  <a:srgbClr val="31313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추가한 구조</a:t>
            </a:r>
            <a:endParaRPr lang="en-US" altLang="ko-KR" sz="1600" b="0" i="0" dirty="0">
              <a:solidFill>
                <a:srgbClr val="313131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주로 </a:t>
            </a:r>
            <a:r>
              <a:rPr lang="ko-KR" altLang="en-US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시계열 처리나</a:t>
            </a:r>
            <a:r>
              <a:rPr lang="en-US" altLang="ko-KR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자연어 처리</a:t>
            </a:r>
            <a:r>
              <a:rPr lang="ko-KR" altLang="en-US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사용</a:t>
            </a:r>
            <a:endParaRPr lang="en-US" altLang="ko-KR" sz="1600" dirty="0">
              <a:solidFill>
                <a:srgbClr val="31313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138B6-02E9-4975-9212-61593FA0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37" y="3266045"/>
            <a:ext cx="7525526" cy="2839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799064-D758-4205-A558-18FA3EB99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31" y="3429000"/>
            <a:ext cx="6082818" cy="25137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A6CC0A-722A-40C1-AD7D-E1BDC5FA0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51" y="3429000"/>
            <a:ext cx="4392624" cy="24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시계, 스크린샷이(가) 표시된 사진&#10;&#10;자동 생성된 설명">
            <a:extLst>
              <a:ext uri="{FF2B5EF4-FFF2-40B4-BE49-F238E27FC236}">
                <a16:creationId xmlns:a16="http://schemas.microsoft.com/office/drawing/2014/main" id="{7CC1A219-266D-40B1-9938-1C3CCAE6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209675"/>
            <a:ext cx="7143750" cy="221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CAA2A-E574-481D-9BA3-93FA260397B6}"/>
              </a:ext>
            </a:extLst>
          </p:cNvPr>
          <p:cNvSpPr txBox="1"/>
          <p:nvPr/>
        </p:nvSpPr>
        <p:spPr>
          <a:xfrm>
            <a:off x="793910" y="4990258"/>
            <a:ext cx="10604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 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정보가 바뀌지 않고 그대로 흐르도록 하는 역할</a:t>
            </a:r>
            <a:endParaRPr lang="en-US" altLang="ko-KR" b="0" i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gate(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forget,input,output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가지고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 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보호하고 제어한다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b="0" i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(long-term state)</a:t>
            </a:r>
          </a:p>
          <a:p>
            <a:pPr algn="ctr"/>
            <a:r>
              <a:rPr lang="en-US" altLang="ko-KR" b="0" i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(short-term state)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EE7D2-CC84-4F98-A7B6-4C38338F0899}"/>
              </a:ext>
            </a:extLst>
          </p:cNvPr>
          <p:cNvSpPr txBox="1"/>
          <p:nvPr/>
        </p:nvSpPr>
        <p:spPr>
          <a:xfrm>
            <a:off x="4977328" y="3948019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Cell state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6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7BC9B8-0B38-4B97-B444-0B03D855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200150"/>
            <a:ext cx="7143750" cy="22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97DBC-76E1-4DD1-AC0C-97C92BE1510F}"/>
              </a:ext>
            </a:extLst>
          </p:cNvPr>
          <p:cNvSpPr txBox="1">
            <a:spLocks/>
          </p:cNvSpPr>
          <p:nvPr/>
        </p:nvSpPr>
        <p:spPr>
          <a:xfrm>
            <a:off x="1098301" y="4990258"/>
            <a:ext cx="10141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Forget 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 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거쳐 어떤 정보를 버릴 것인지 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받아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취해준 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forget 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내보내는 값이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함수의 출력 범위는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사이이기 때문에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이라면 이전 상태의 정보를 잊고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이라면 이전 상태의 정보를 온전히 기억합니다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068C7-88D3-4A0A-AA01-372C3C9961E4}"/>
              </a:ext>
            </a:extLst>
          </p:cNvPr>
          <p:cNvSpPr txBox="1"/>
          <p:nvPr/>
        </p:nvSpPr>
        <p:spPr>
          <a:xfrm>
            <a:off x="4907245" y="3948019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Forget gate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40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EF6362-F54E-4A87-A5B9-1694AEDF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200150"/>
            <a:ext cx="7143750" cy="22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604DE-F2E1-429F-8CCC-8BF1C4750B8B}"/>
              </a:ext>
            </a:extLst>
          </p:cNvPr>
          <p:cNvSpPr txBox="1"/>
          <p:nvPr/>
        </p:nvSpPr>
        <p:spPr>
          <a:xfrm>
            <a:off x="1096714" y="4990258"/>
            <a:ext cx="1012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 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앞으로 들어오는 새로운 정보 중 어떤 것을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 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저장할 것인지를 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받은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어떤 값을 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update</a:t>
            </a:r>
            <a:r>
              <a:rPr lang="ko-KR" altLang="en-US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 지 정합니다</a:t>
            </a:r>
            <a:r>
              <a:rPr lang="en-US" altLang="ko-KR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Tanh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새로운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후보값들의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만들고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 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더할 준비를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19B9C-B7F5-4D34-A9A4-4C915B6CB4FD}"/>
              </a:ext>
            </a:extLst>
          </p:cNvPr>
          <p:cNvSpPr txBox="1"/>
          <p:nvPr/>
        </p:nvSpPr>
        <p:spPr>
          <a:xfrm>
            <a:off x="5006598" y="3948019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Input gate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1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시계, 스크린샷이(가) 표시된 사진&#10;&#10;자동 생성된 설명">
            <a:extLst>
              <a:ext uri="{FF2B5EF4-FFF2-40B4-BE49-F238E27FC236}">
                <a16:creationId xmlns:a16="http://schemas.microsoft.com/office/drawing/2014/main" id="{2A078C07-7CEB-4EDE-A909-494F06B3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00150"/>
            <a:ext cx="7143750" cy="2228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25F9A-C322-4F4B-A8E7-B267A0C089C9}"/>
              </a:ext>
            </a:extLst>
          </p:cNvPr>
          <p:cNvSpPr txBox="1"/>
          <p:nvPr/>
        </p:nvSpPr>
        <p:spPr>
          <a:xfrm>
            <a:off x="859410" y="4990258"/>
            <a:ext cx="1047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버릴 정보들과 업데이트할 정보들을 정했다면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Cell state update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과정을 진행합니다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우선 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곱해 가장 첫 단계에서 잊어버리기로 정했던 것들을 진짜로 잊어버립니다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 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더하는 값은 이전 단계에서 업데이트하기로 한 값을 얼마나 업데이트할 지 정한 만큼 계산한 값이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BEF3B-E284-48E9-8352-DA636042D377}"/>
              </a:ext>
            </a:extLst>
          </p:cNvPr>
          <p:cNvSpPr txBox="1"/>
          <p:nvPr/>
        </p:nvSpPr>
        <p:spPr>
          <a:xfrm>
            <a:off x="4490431" y="394801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Cell state update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53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08341DD-5099-4038-94EC-CC662BD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09675"/>
            <a:ext cx="7143750" cy="221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98AC2-DD30-4347-8F7C-5A90C3A50A3A}"/>
              </a:ext>
            </a:extLst>
          </p:cNvPr>
          <p:cNvSpPr txBox="1"/>
          <p:nvPr/>
        </p:nvSpPr>
        <p:spPr>
          <a:xfrm>
            <a:off x="518260" y="4990258"/>
            <a:ext cx="1125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 gate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어떤 정보를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 내보낼지 정하게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넣어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정보를 정한 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Cell state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tanh 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넣어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사이의 값을 받은 뒤에 방금 전에 계산한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곱하여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내보냅니다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3FA17-C801-457B-A4D2-3E581B352822}"/>
              </a:ext>
            </a:extLst>
          </p:cNvPr>
          <p:cNvSpPr txBox="1"/>
          <p:nvPr/>
        </p:nvSpPr>
        <p:spPr>
          <a:xfrm>
            <a:off x="4853511" y="3948019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Output gate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4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441EEB-C466-43B3-BFBA-035637565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90" b="2875"/>
          <a:stretch/>
        </p:blipFill>
        <p:spPr>
          <a:xfrm>
            <a:off x="3276353" y="1631347"/>
            <a:ext cx="5639293" cy="35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1022853"/>
            <a:ext cx="5270520" cy="663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LSTM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>
                <a:latin typeface="+mn-ea"/>
              </a:rPr>
              <a:t>Long Short Term Memory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줄임말로</a:t>
            </a:r>
            <a:r>
              <a:rPr lang="ko-KR" altLang="en-US" sz="1600" dirty="0">
                <a:latin typeface="+mn-ea"/>
              </a:rPr>
              <a:t> 주로 시계열 처리나 자연어 처리를 하는 데 사용한다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365158"/>
            <a:ext cx="111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LSTM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607734" y="956634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7DA30B-2B56-424C-9595-8E634AAA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1" y="2443785"/>
            <a:ext cx="2126457" cy="29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EC271-BD68-4232-AA22-E984B637525F}"/>
              </a:ext>
            </a:extLst>
          </p:cNvPr>
          <p:cNvSpPr txBox="1"/>
          <p:nvPr/>
        </p:nvSpPr>
        <p:spPr>
          <a:xfrm>
            <a:off x="2074331" y="1899670"/>
            <a:ext cx="6769433" cy="1252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LSTM</a:t>
            </a:r>
            <a:r>
              <a:rPr lang="ko-KR" altLang="en-US" sz="1600" dirty="0">
                <a:latin typeface="+mn-ea"/>
              </a:rPr>
              <a:t>을 이해하기 전에 순환신경망 </a:t>
            </a:r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의 구조를 살펴볼 필요가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Input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b="1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가 들어가고 여러 번의 순환을 거쳐서 </a:t>
            </a:r>
            <a:r>
              <a:rPr lang="en-US" altLang="ko-KR" sz="1600" b="1" dirty="0">
                <a:latin typeface="+mn-ea"/>
              </a:rPr>
              <a:t>Output</a:t>
            </a:r>
            <a:r>
              <a:rPr lang="ko-KR" altLang="en-US" sz="1600" dirty="0">
                <a:latin typeface="+mn-ea"/>
              </a:rPr>
              <a:t>인 </a:t>
            </a:r>
            <a:r>
              <a:rPr lang="en-US" altLang="ko-KR" sz="1600" b="1" dirty="0">
                <a:latin typeface="+mn-ea"/>
              </a:rPr>
              <a:t>y</a:t>
            </a:r>
            <a:r>
              <a:rPr lang="ko-KR" altLang="en-US" sz="1600" dirty="0">
                <a:latin typeface="+mn-ea"/>
              </a:rPr>
              <a:t>가 출력된다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여기서 </a:t>
            </a:r>
            <a:r>
              <a:rPr lang="en-US" altLang="ko-KR" sz="1600" b="1" dirty="0">
                <a:latin typeface="+mn-ea"/>
              </a:rPr>
              <a:t>h</a:t>
            </a:r>
            <a:r>
              <a:rPr lang="ko-KR" altLang="en-US" sz="1600" dirty="0">
                <a:latin typeface="+mn-ea"/>
              </a:rPr>
              <a:t>는 중간다리 역할을 하는데 은닉 상태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b="1" dirty="0">
                <a:latin typeface="+mn-ea"/>
              </a:rPr>
              <a:t>hidden state) </a:t>
            </a:r>
            <a:r>
              <a:rPr lang="ko-KR" altLang="en-US" sz="1600" dirty="0">
                <a:latin typeface="+mn-ea"/>
              </a:rPr>
              <a:t>라고 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6B7836-0C60-4E90-A315-E3F8A847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72" y="3152129"/>
            <a:ext cx="4762595" cy="14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F7D8EF-C389-417D-92B2-3AFF1689DBFE}"/>
              </a:ext>
            </a:extLst>
          </p:cNvPr>
          <p:cNvSpPr txBox="1"/>
          <p:nvPr/>
        </p:nvSpPr>
        <p:spPr>
          <a:xfrm>
            <a:off x="3164025" y="3409850"/>
            <a:ext cx="3746158" cy="263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000" b="1" dirty="0">
                <a:latin typeface="+mn-ea"/>
              </a:rPr>
              <a:t>왼쪽 구조를 펼쳐서 보면 오른쪽과 같다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B5C6458-41DC-4880-93E6-504C73048F4E}"/>
              </a:ext>
            </a:extLst>
          </p:cNvPr>
          <p:cNvSpPr/>
          <p:nvPr/>
        </p:nvSpPr>
        <p:spPr>
          <a:xfrm>
            <a:off x="3164025" y="3649029"/>
            <a:ext cx="2513519" cy="5640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FEE01-637A-4A9C-8352-CB6E043AE7A1}"/>
              </a:ext>
            </a:extLst>
          </p:cNvPr>
          <p:cNvSpPr txBox="1"/>
          <p:nvPr/>
        </p:nvSpPr>
        <p:spPr>
          <a:xfrm>
            <a:off x="4879649" y="4775606"/>
            <a:ext cx="7098996" cy="1252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Input </a:t>
            </a:r>
            <a:r>
              <a:rPr lang="ko-KR" altLang="en-US" sz="1600" dirty="0">
                <a:latin typeface="+mn-ea"/>
              </a:rPr>
              <a:t>값인 </a:t>
            </a:r>
            <a:r>
              <a:rPr lang="en-US" altLang="ko-KR" sz="1600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는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시퀀스를 가지는 데이터</a:t>
            </a:r>
            <a:r>
              <a:rPr lang="ko-KR" altLang="en-US" sz="1600" dirty="0">
                <a:latin typeface="+mn-ea"/>
              </a:rPr>
              <a:t>로 위의 경우 총 </a:t>
            </a:r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>
                <a:latin typeface="+mn-ea"/>
              </a:rPr>
              <a:t>번의 </a:t>
            </a:r>
            <a:r>
              <a:rPr lang="en-US" altLang="ko-KR" sz="1600" dirty="0">
                <a:latin typeface="+mn-ea"/>
              </a:rPr>
              <a:t>input</a:t>
            </a:r>
            <a:r>
              <a:rPr lang="ko-KR" altLang="en-US" sz="1600" dirty="0">
                <a:latin typeface="+mn-ea"/>
              </a:rPr>
              <a:t>이 들어간다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예를 들어 단어가 </a:t>
            </a:r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>
                <a:latin typeface="+mn-ea"/>
              </a:rPr>
              <a:t>개인 문장이라고 생각할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RNN </a:t>
            </a:r>
            <a:r>
              <a:rPr lang="ko-KR" altLang="en-US" sz="1600" dirty="0">
                <a:latin typeface="+mn-ea"/>
              </a:rPr>
              <a:t>사이에 있는 화살표는 은닉 상태의 전달을 표현한다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최종적으로 </a:t>
            </a:r>
            <a:r>
              <a:rPr lang="en-US" altLang="ko-KR" sz="1600" dirty="0">
                <a:latin typeface="+mn-ea"/>
              </a:rPr>
              <a:t>y</a:t>
            </a:r>
            <a:r>
              <a:rPr lang="ko-KR" altLang="en-US" sz="1600" dirty="0">
                <a:latin typeface="+mn-ea"/>
              </a:rPr>
              <a:t>값은 은닉 상태와 연속적인 </a:t>
            </a:r>
            <a:r>
              <a:rPr lang="en-US" altLang="ko-KR" sz="1600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의 입력으로 결정된다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1EC271-BD68-4232-AA22-E984B637525F}"/>
              </a:ext>
            </a:extLst>
          </p:cNvPr>
          <p:cNvSpPr txBox="1"/>
          <p:nvPr/>
        </p:nvSpPr>
        <p:spPr>
          <a:xfrm>
            <a:off x="772138" y="2578306"/>
            <a:ext cx="9772823" cy="3911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하지만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은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비교적 짧은 시퀀스에 대해서만 효과를 보이는 단점</a:t>
            </a:r>
            <a:r>
              <a:rPr lang="ko-KR" altLang="en-US" sz="1600" dirty="0">
                <a:latin typeface="+mn-ea"/>
              </a:rPr>
              <a:t>이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시점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즉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time step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이 길어질 수록 앞의 정보가 뒤로 충분히 전달되지 못하는 현상이 발생</a:t>
            </a:r>
            <a:r>
              <a:rPr lang="ko-KR" altLang="en-US" sz="1600" dirty="0">
                <a:latin typeface="+mn-ea"/>
              </a:rPr>
              <a:t>하기 때문이다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위의 그림은 첫번째 </a:t>
            </a:r>
            <a:r>
              <a:rPr lang="ko-KR" altLang="en-US" sz="1600" dirty="0" err="1">
                <a:latin typeface="+mn-ea"/>
              </a:rPr>
              <a:t>입력값의</a:t>
            </a:r>
            <a:r>
              <a:rPr lang="ko-KR" altLang="en-US" sz="1600" dirty="0">
                <a:latin typeface="+mn-ea"/>
              </a:rPr>
              <a:t> 정보량을 짙은 남색으로 표현했을 때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시점이 지날수록 정보량이 손실되면서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색이 점차 얕아지는 과정을 표현했다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결국 시점이 길어진다면 </a:t>
            </a:r>
            <a:r>
              <a:rPr lang="en-US" altLang="ko-KR" sz="1600" dirty="0">
                <a:latin typeface="+mn-ea"/>
              </a:rPr>
              <a:t>x1</a:t>
            </a:r>
            <a:r>
              <a:rPr lang="ko-KR" altLang="en-US" sz="1600" dirty="0">
                <a:latin typeface="+mn-ea"/>
              </a:rPr>
              <a:t>의 전체 정보에 대한 영향력은 거의 의미가 없어질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예를 들어 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모스크바에 여행을 왔는데 건물도 예쁘고 먹을 것도 </a:t>
            </a:r>
            <a:r>
              <a:rPr lang="ko-KR" altLang="en-US" sz="1600" dirty="0" err="1">
                <a:latin typeface="+mn-ea"/>
              </a:rPr>
              <a:t>맛있었어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그런데 글쎄 직장 상사한테 전화가 </a:t>
            </a:r>
            <a:r>
              <a:rPr lang="ko-KR" altLang="en-US" sz="1600" dirty="0" err="1">
                <a:latin typeface="+mn-ea"/>
              </a:rPr>
              <a:t>왔어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 err="1">
                <a:latin typeface="+mn-ea"/>
              </a:rPr>
              <a:t>어디냐고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묻더라고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그래서 나는 말했지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저 여행 왔는데요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여기 </a:t>
            </a:r>
            <a:r>
              <a:rPr lang="en-US" altLang="ko-KR" sz="1600" dirty="0">
                <a:latin typeface="+mn-ea"/>
              </a:rPr>
              <a:t>__” 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빈칸을 예측하기 위해선 장소 정보가 필요하다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그런데 장소 정보에 해당되는 단어인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모스크바</a:t>
            </a:r>
            <a:r>
              <a:rPr lang="en-US" altLang="ko-KR" sz="1600" dirty="0">
                <a:latin typeface="+mn-ea"/>
              </a:rPr>
              <a:t>’ </a:t>
            </a:r>
            <a:r>
              <a:rPr lang="ko-KR" altLang="en-US" sz="1600" dirty="0">
                <a:latin typeface="+mn-ea"/>
              </a:rPr>
              <a:t>는 앞에 위치하고 있고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이 충분한 기억력을 가지고 있지 못한다면 다음 단어를 엉뚱하게 예측할 것이다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이를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장기 의존성 문제</a:t>
            </a:r>
            <a:r>
              <a:rPr lang="ko-KR" altLang="en-US" sz="1600" dirty="0">
                <a:latin typeface="+mn-ea"/>
              </a:rPr>
              <a:t>라고 한다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87F7D35-254C-4C35-BD26-860A5C7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63611"/>
            <a:ext cx="31051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1EC271-BD68-4232-AA22-E984B637525F}"/>
              </a:ext>
            </a:extLst>
          </p:cNvPr>
          <p:cNvSpPr txBox="1"/>
          <p:nvPr/>
        </p:nvSpPr>
        <p:spPr>
          <a:xfrm>
            <a:off x="512080" y="418875"/>
            <a:ext cx="8497696" cy="1845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장기 의존성 문제를 보완한 </a:t>
            </a:r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의 일종을 </a:t>
            </a:r>
            <a:r>
              <a:rPr lang="ko-KR" altLang="en-US" sz="1600" b="1" dirty="0">
                <a:latin typeface="+mn-ea"/>
              </a:rPr>
              <a:t>장단기 메모리</a:t>
            </a:r>
            <a:r>
              <a:rPr lang="ko-KR" altLang="en-US" sz="1600" dirty="0">
                <a:latin typeface="+mn-ea"/>
              </a:rPr>
              <a:t>라고 하며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줄여서 </a:t>
            </a:r>
            <a:r>
              <a:rPr lang="en-US" altLang="ko-KR" sz="1600" b="1" dirty="0">
                <a:latin typeface="+mn-ea"/>
              </a:rPr>
              <a:t>LSTM</a:t>
            </a:r>
            <a:r>
              <a:rPr lang="ko-KR" altLang="en-US" sz="1600" dirty="0">
                <a:latin typeface="+mn-ea"/>
              </a:rPr>
              <a:t>이라고 한다 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LSTM</a:t>
            </a:r>
            <a:r>
              <a:rPr lang="ko-KR" altLang="en-US" sz="1600" dirty="0">
                <a:latin typeface="+mn-ea"/>
              </a:rPr>
              <a:t>은 은닉층의 메모리 셀에 입력 게이트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망각 게이트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출력 게이트를  추가하여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불필요한 기억을 지우고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기억해야할 것들을 정한다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요약하자면</a:t>
            </a:r>
            <a:r>
              <a:rPr lang="en-US" altLang="ko-KR" sz="1600" dirty="0">
                <a:latin typeface="+mn-ea"/>
              </a:rPr>
              <a:t>, LSTM</a:t>
            </a:r>
            <a:r>
              <a:rPr lang="ko-KR" altLang="en-US" sz="1600" dirty="0">
                <a:latin typeface="+mn-ea"/>
              </a:rPr>
              <a:t>은 은닉 상태를 계산하는 식이 전통적인 </a:t>
            </a:r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보다 좀 더 </a:t>
            </a:r>
            <a:r>
              <a:rPr lang="ko-KR" altLang="en-US" sz="1600" dirty="0" err="1">
                <a:latin typeface="+mn-ea"/>
              </a:rPr>
              <a:t>복잡해졌고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셀 상태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(cell state)</a:t>
            </a:r>
            <a:r>
              <a:rPr lang="ko-KR" altLang="en-US" sz="1600" dirty="0">
                <a:latin typeface="+mn-ea"/>
              </a:rPr>
              <a:t>라는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값을 추가했다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4E789E-79E4-4BC9-9DE4-A1701F75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0" y="2392872"/>
            <a:ext cx="3209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C2DD3-7531-4605-9460-BC450C779F61}"/>
              </a:ext>
            </a:extLst>
          </p:cNvPr>
          <p:cNvSpPr txBox="1"/>
          <p:nvPr/>
        </p:nvSpPr>
        <p:spPr>
          <a:xfrm>
            <a:off x="3722005" y="2729689"/>
            <a:ext cx="8497696" cy="12544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셀 상태는 그림에서 보이는 </a:t>
            </a:r>
            <a:r>
              <a:rPr lang="ko-KR" altLang="en-US" sz="1600" b="1" dirty="0">
                <a:latin typeface="+mn-ea"/>
              </a:rPr>
              <a:t>굵은 선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셀 상태 또한 은닉 상태처럼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이전 시점의 셀 상태가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다음 시점의 셀 상태를 구하기 위한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입력으로 사용된다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3BED2-4113-4736-8F8B-60B4D6F437FD}"/>
              </a:ext>
            </a:extLst>
          </p:cNvPr>
          <p:cNvSpPr txBox="1"/>
          <p:nvPr/>
        </p:nvSpPr>
        <p:spPr>
          <a:xfrm>
            <a:off x="512080" y="4369124"/>
            <a:ext cx="8497696" cy="2140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은닉 </a:t>
            </a:r>
            <a:r>
              <a:rPr lang="ko-KR" altLang="en-US" sz="1600" dirty="0" err="1">
                <a:latin typeface="+mn-ea"/>
              </a:rPr>
              <a:t>상태값과</a:t>
            </a:r>
            <a:r>
              <a:rPr lang="ko-KR" altLang="en-US" sz="1600" dirty="0">
                <a:latin typeface="+mn-ea"/>
              </a:rPr>
              <a:t> 셀 </a:t>
            </a:r>
            <a:r>
              <a:rPr lang="ko-KR" altLang="en-US" sz="1600" dirty="0" err="1">
                <a:latin typeface="+mn-ea"/>
              </a:rPr>
              <a:t>상태값을</a:t>
            </a:r>
            <a:r>
              <a:rPr lang="ko-KR" altLang="en-US" sz="1600" dirty="0">
                <a:latin typeface="+mn-ea"/>
              </a:rPr>
              <a:t> 구하기 위해선 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위에서 언급했던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추가된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개의 게이트</a:t>
            </a:r>
            <a:r>
              <a:rPr lang="ko-KR" altLang="en-US" sz="1600" dirty="0">
                <a:latin typeface="+mn-ea"/>
              </a:rPr>
              <a:t>를 사용해야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각 게이트는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입력 게이트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,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 망각 게이트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출력 게이트</a:t>
            </a:r>
            <a:r>
              <a:rPr lang="ko-KR" altLang="en-US" sz="1600" dirty="0">
                <a:latin typeface="+mn-ea"/>
              </a:rPr>
              <a:t>라고 부르며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개의 게이트엔 공통적으로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sigmoid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함수</a:t>
            </a:r>
            <a:r>
              <a:rPr lang="ko-KR" altLang="en-US" sz="1600" dirty="0">
                <a:latin typeface="+mn-ea"/>
              </a:rPr>
              <a:t>가 존재한다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sigmoid </a:t>
            </a:r>
            <a:r>
              <a:rPr lang="ko-KR" altLang="en-US" sz="1600" dirty="0">
                <a:latin typeface="+mn-ea"/>
              </a:rPr>
              <a:t>함수를 지나면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과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1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사이의 값</a:t>
            </a:r>
            <a:r>
              <a:rPr lang="ko-KR" altLang="en-US" sz="1600" dirty="0">
                <a:latin typeface="+mn-ea"/>
              </a:rPr>
              <a:t>이 나오게 되는데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 값들을 가지고 게이트를 조절한다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8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4085697" y="1169938"/>
            <a:ext cx="7577538" cy="21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입력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게이트는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현재 정보를 기억하기 위한 게이트</a:t>
            </a:r>
            <a:r>
              <a:rPr lang="ko-KR" altLang="en-US" sz="1600" dirty="0">
                <a:latin typeface="+mn-ea"/>
              </a:rPr>
              <a:t>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우선 현재 시점 </a:t>
            </a:r>
            <a:r>
              <a:rPr lang="en-US" altLang="ko-KR" sz="160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값과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입력 게이트로 이어지는 가중치 </a:t>
            </a:r>
            <a:r>
              <a:rPr lang="en-US" altLang="ko-KR" sz="1600" b="1" dirty="0" err="1">
                <a:latin typeface="+mn-ea"/>
              </a:rPr>
              <a:t>W</a:t>
            </a:r>
            <a:r>
              <a:rPr lang="en-US" altLang="ko-KR" sz="1200" dirty="0" err="1">
                <a:latin typeface="+mn-ea"/>
              </a:rPr>
              <a:t>xi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를  곱한 값과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이전 시점 </a:t>
            </a:r>
            <a:r>
              <a:rPr lang="en-US" altLang="ko-KR" sz="1600" dirty="0">
                <a:latin typeface="+mn-ea"/>
              </a:rPr>
              <a:t>t-1</a:t>
            </a:r>
            <a:r>
              <a:rPr lang="ko-KR" altLang="en-US" sz="1600" dirty="0">
                <a:latin typeface="+mn-ea"/>
              </a:rPr>
              <a:t>의 은닉 상태가 입력 게이트로 이어지는 가중치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W</a:t>
            </a:r>
            <a:r>
              <a:rPr lang="en-US" altLang="ko-KR" sz="1200" dirty="0" err="1">
                <a:latin typeface="+mn-ea"/>
              </a:rPr>
              <a:t>hi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를 곱한 값을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더하여 </a:t>
            </a:r>
            <a:r>
              <a:rPr lang="en-US" altLang="ko-KR" sz="1600" dirty="0">
                <a:latin typeface="+mn-ea"/>
              </a:rPr>
              <a:t>sigmoid</a:t>
            </a:r>
            <a:r>
              <a:rPr lang="ko-KR" altLang="en-US" sz="1600" dirty="0">
                <a:latin typeface="+mn-ea"/>
              </a:rPr>
              <a:t> 함수 </a:t>
            </a:r>
            <a:r>
              <a:rPr lang="el-GR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σ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지난다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이를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en-US" altLang="ko-KR" sz="120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라고 한다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365158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 게이트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607734" y="956634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3140CD-0A02-4D77-870C-4B3B4BB16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5" y="1300643"/>
            <a:ext cx="31146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9FCA2F-A938-4F31-8822-E4A5A828C51E}"/>
              </a:ext>
            </a:extLst>
          </p:cNvPr>
          <p:cNvSpPr txBox="1"/>
          <p:nvPr/>
        </p:nvSpPr>
        <p:spPr>
          <a:xfrm>
            <a:off x="528764" y="3828243"/>
            <a:ext cx="10880263" cy="2140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그리고 현재 시점 </a:t>
            </a:r>
            <a:r>
              <a:rPr lang="en-US" altLang="ko-KR" sz="160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값과 입력 게이트로 이어지는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W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xi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를 곱한 값과 </a:t>
            </a:r>
            <a:r>
              <a:rPr lang="ko-KR" altLang="en-US" sz="1600" dirty="0">
                <a:latin typeface="+mn-ea"/>
              </a:rPr>
              <a:t>이전 시점 </a:t>
            </a:r>
            <a:r>
              <a:rPr lang="en-US" altLang="ko-KR" sz="1600" dirty="0">
                <a:latin typeface="+mn-ea"/>
              </a:rPr>
              <a:t>t-1</a:t>
            </a:r>
            <a:r>
              <a:rPr lang="ko-KR" altLang="en-US" sz="1600" dirty="0">
                <a:latin typeface="+mn-ea"/>
              </a:rPr>
              <a:t>의 은닉 상태가 입력 게이트로 이어지는 가중치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W</a:t>
            </a:r>
            <a:r>
              <a:rPr lang="en-US" altLang="ko-KR" sz="1200" dirty="0" err="1">
                <a:latin typeface="+mn-ea"/>
              </a:rPr>
              <a:t>hg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를 곱한 값을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더하여 </a:t>
            </a:r>
            <a:r>
              <a:rPr lang="ko-KR" altLang="en-US" sz="1600" dirty="0" err="1">
                <a:latin typeface="+mn-ea"/>
              </a:rPr>
              <a:t>하이퍼볼릭탄젠트</a:t>
            </a:r>
            <a:r>
              <a:rPr lang="ko-KR" altLang="en-US" sz="1600" dirty="0">
                <a:latin typeface="+mn-ea"/>
              </a:rPr>
              <a:t> 함수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tanh</a:t>
            </a:r>
            <a:r>
              <a:rPr lang="ko-KR" altLang="en-US" sz="1600" dirty="0">
                <a:latin typeface="+mn-ea"/>
              </a:rPr>
              <a:t>를 지난다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이를 </a:t>
            </a:r>
            <a:r>
              <a:rPr lang="en-US" altLang="ko-KR" sz="1600" b="1" dirty="0" err="1">
                <a:latin typeface="+mn-ea"/>
              </a:rPr>
              <a:t>g</a:t>
            </a:r>
            <a:r>
              <a:rPr lang="en-US" altLang="ko-KR" sz="1100" dirty="0" err="1">
                <a:latin typeface="+mn-ea"/>
              </a:rPr>
              <a:t>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라고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sigmoid </a:t>
            </a:r>
            <a:r>
              <a:rPr lang="ko-KR" altLang="en-US" sz="1600" dirty="0">
                <a:latin typeface="+mn-ea"/>
              </a:rPr>
              <a:t>함수를 지나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1 </a:t>
            </a:r>
            <a:r>
              <a:rPr lang="ko-KR" altLang="en-US" sz="1600" dirty="0">
                <a:latin typeface="+mn-ea"/>
              </a:rPr>
              <a:t>사이의 값과 </a:t>
            </a:r>
            <a:r>
              <a:rPr lang="ko-KR" altLang="en-US" sz="1600" dirty="0" err="1">
                <a:latin typeface="+mn-ea"/>
              </a:rPr>
              <a:t>하이퍼볼릭탄젠트</a:t>
            </a:r>
            <a:r>
              <a:rPr lang="ko-KR" altLang="en-US" sz="1600" dirty="0">
                <a:latin typeface="+mn-ea"/>
              </a:rPr>
              <a:t> 함수를 지나 </a:t>
            </a:r>
            <a:r>
              <a:rPr lang="en-US" altLang="ko-KR" sz="1600" dirty="0">
                <a:latin typeface="+mn-ea"/>
              </a:rPr>
              <a:t>-1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1 </a:t>
            </a:r>
            <a:r>
              <a:rPr lang="ko-KR" altLang="en-US" sz="1600" dirty="0">
                <a:latin typeface="+mn-ea"/>
              </a:rPr>
              <a:t>사이의 값 두 개가 나오게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두 개의 값을 가지고 이번에 선택된 기억할 정보의 양을 정하는데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구체적으로 어떻게 결정할지는 셀 상태 페이지에서 설명하게 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8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4085697" y="1169938"/>
            <a:ext cx="7577538" cy="27297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삭제 게이트는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기억을 삭제하기 위한 게이트</a:t>
            </a:r>
            <a:r>
              <a:rPr lang="ko-KR" altLang="en-US" sz="1600" dirty="0">
                <a:latin typeface="+mn-ea"/>
              </a:rPr>
              <a:t>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현재 시점 </a:t>
            </a:r>
            <a:r>
              <a:rPr lang="en-US" altLang="ko-KR" sz="160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x</a:t>
            </a:r>
            <a:r>
              <a:rPr lang="ko-KR" altLang="en-US" sz="1600" dirty="0">
                <a:latin typeface="+mn-ea"/>
              </a:rPr>
              <a:t>값과 이전 시점 </a:t>
            </a:r>
            <a:r>
              <a:rPr lang="en-US" altLang="ko-KR" sz="1600" dirty="0">
                <a:latin typeface="+mn-ea"/>
              </a:rPr>
              <a:t>t-1</a:t>
            </a:r>
            <a:r>
              <a:rPr lang="ko-KR" altLang="en-US" sz="1600" dirty="0">
                <a:latin typeface="+mn-ea"/>
              </a:rPr>
              <a:t>의 은닉 상태가 </a:t>
            </a:r>
            <a:r>
              <a:rPr lang="en-US" altLang="ko-KR" sz="1600" dirty="0">
                <a:latin typeface="+mn-ea"/>
              </a:rPr>
              <a:t>sigmoid </a:t>
            </a:r>
            <a:r>
              <a:rPr lang="ko-KR" altLang="en-US" sz="1600" dirty="0">
                <a:latin typeface="+mn-ea"/>
              </a:rPr>
              <a:t>함수를 지나게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sigmoid </a:t>
            </a:r>
            <a:r>
              <a:rPr lang="ko-KR" altLang="en-US" sz="1600" dirty="0">
                <a:latin typeface="+mn-ea"/>
              </a:rPr>
              <a:t>함수를 지나면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1 </a:t>
            </a:r>
            <a:r>
              <a:rPr lang="ko-KR" altLang="en-US" sz="1600" dirty="0">
                <a:latin typeface="+mn-ea"/>
              </a:rPr>
              <a:t>사이의 값이 나오게 되는데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이 값이 곧 삭제 과정을 거친 정보의 양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0</a:t>
            </a:r>
            <a:r>
              <a:rPr lang="ko-KR" altLang="en-US" sz="1600" b="1" dirty="0">
                <a:latin typeface="+mn-ea"/>
              </a:rPr>
              <a:t>에 가까울수록 정보가 많이 삭제된 것</a:t>
            </a:r>
            <a:r>
              <a:rPr lang="ko-KR" altLang="en-US" sz="1600" dirty="0">
                <a:latin typeface="+mn-ea"/>
              </a:rPr>
              <a:t>이고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에 가까울수록 정보를 온전히 기억한 것</a:t>
            </a:r>
            <a:r>
              <a:rPr lang="ko-KR" altLang="en-US" sz="1600" dirty="0">
                <a:latin typeface="+mn-ea"/>
              </a:rPr>
              <a:t>이다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이를 가지고 셀 상태를 구하게 되는데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구체적으로는 셀 상태에서 설명하게 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365158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삭제 게이트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607734" y="956634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29769B-FBF2-45B0-9DA2-EA36A917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" y="1244676"/>
            <a:ext cx="32004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4100083" y="1048290"/>
            <a:ext cx="7577538" cy="2434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상태 </a:t>
            </a:r>
            <a:r>
              <a:rPr lang="en-US" altLang="ko-KR" sz="1600" b="1" dirty="0">
                <a:latin typeface="+mn-ea"/>
              </a:rPr>
              <a:t>C</a:t>
            </a:r>
            <a:r>
              <a:rPr lang="en-US" altLang="ko-KR" sz="105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dirty="0">
                <a:latin typeface="+mn-ea"/>
              </a:rPr>
              <a:t>LSTM</a:t>
            </a:r>
            <a:r>
              <a:rPr lang="ko-KR" altLang="en-US" sz="1600" dirty="0">
                <a:latin typeface="+mn-ea"/>
              </a:rPr>
              <a:t>에선 장기 상태라고 부르기도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삭제 게이트에서 일부 기억을 잃은 상태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입력 게이트에서 구한 </a:t>
            </a:r>
            <a:r>
              <a:rPr lang="en-US" altLang="ko-KR" sz="1600" b="1" dirty="0">
                <a:latin typeface="+mn-ea"/>
              </a:rPr>
              <a:t>i</a:t>
            </a:r>
            <a:r>
              <a:rPr lang="en-US" altLang="ko-KR" sz="1100" dirty="0">
                <a:latin typeface="+mn-ea"/>
              </a:rPr>
              <a:t>t</a:t>
            </a:r>
            <a:r>
              <a:rPr lang="en-US" altLang="ko-KR" sz="1600" dirty="0">
                <a:latin typeface="+mn-ea"/>
              </a:rPr>
              <a:t> , </a:t>
            </a:r>
            <a:r>
              <a:rPr lang="en-US" altLang="ko-KR" sz="1600" b="1" dirty="0" err="1">
                <a:latin typeface="+mn-ea"/>
              </a:rPr>
              <a:t>g</a:t>
            </a:r>
            <a:r>
              <a:rPr lang="en-US" altLang="ko-KR" sz="1100" dirty="0" err="1">
                <a:latin typeface="+mn-ea"/>
              </a:rPr>
              <a:t>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 두 개의 값에 대해서 </a:t>
            </a:r>
            <a:r>
              <a:rPr lang="ko-KR" altLang="en-US" sz="1600" dirty="0" err="1">
                <a:latin typeface="+mn-ea"/>
              </a:rPr>
              <a:t>원소별</a:t>
            </a:r>
            <a:r>
              <a:rPr lang="ko-KR" altLang="en-US" sz="1600" dirty="0">
                <a:latin typeface="+mn-ea"/>
              </a:rPr>
              <a:t> 곱을 진행한다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다시 말해 같은 크기의 두 행렬이 있을 때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같은 위치의 성분끼리 곱하는 것을 말한다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이것이 이번에 선택된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기억할 값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365158"/>
            <a:ext cx="3291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셀 상태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장기 상태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607734" y="956634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9FCA2F-A938-4F31-8822-E4A5A828C51E}"/>
              </a:ext>
            </a:extLst>
          </p:cNvPr>
          <p:cNvSpPr txBox="1"/>
          <p:nvPr/>
        </p:nvSpPr>
        <p:spPr>
          <a:xfrm>
            <a:off x="528765" y="3482611"/>
            <a:ext cx="10880263" cy="3224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입력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게이트에서 선택된 기억을 삭제 게이트의 결과값과 더한다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 값을 </a:t>
            </a:r>
            <a:r>
              <a:rPr lang="ko-KR" altLang="en-US" sz="1600" b="1" dirty="0">
                <a:latin typeface="+mn-ea"/>
              </a:rPr>
              <a:t>현재 시점 </a:t>
            </a:r>
            <a:r>
              <a:rPr lang="en-US" altLang="ko-KR" sz="1600" b="1" dirty="0">
                <a:latin typeface="+mn-ea"/>
              </a:rPr>
              <a:t>t</a:t>
            </a:r>
            <a:r>
              <a:rPr lang="ko-KR" altLang="en-US" sz="1600" b="1" dirty="0">
                <a:latin typeface="+mn-ea"/>
              </a:rPr>
              <a:t>의 셀 상태</a:t>
            </a:r>
            <a:r>
              <a:rPr lang="ko-KR" altLang="en-US" sz="1600" dirty="0">
                <a:latin typeface="+mn-ea"/>
              </a:rPr>
              <a:t>라고 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 값은 다음 </a:t>
            </a:r>
            <a:r>
              <a:rPr lang="en-US" altLang="ko-KR" sz="1600" dirty="0">
                <a:latin typeface="+mn-ea"/>
              </a:rPr>
              <a:t>t+1 </a:t>
            </a:r>
            <a:r>
              <a:rPr lang="ko-KR" altLang="en-US" sz="1600" dirty="0">
                <a:latin typeface="+mn-ea"/>
              </a:rPr>
              <a:t>시점의 </a:t>
            </a:r>
            <a:r>
              <a:rPr lang="en-US" altLang="ko-KR" sz="1600" dirty="0">
                <a:latin typeface="+mn-ea"/>
              </a:rPr>
              <a:t>LSTM </a:t>
            </a:r>
            <a:r>
              <a:rPr lang="ko-KR" altLang="en-US" sz="1600" dirty="0">
                <a:latin typeface="+mn-ea"/>
              </a:rPr>
              <a:t>셀로 넘겨진다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600" dirty="0">
                <a:latin typeface="+mn-ea"/>
              </a:rPr>
              <a:t>만약 삭제 게이트의 </a:t>
            </a:r>
            <a:r>
              <a:rPr lang="ko-KR" altLang="en-US" sz="1600" dirty="0" err="1">
                <a:latin typeface="+mn-ea"/>
              </a:rPr>
              <a:t>출력값인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f</a:t>
            </a:r>
            <a:r>
              <a:rPr lang="en-US" altLang="ko-KR" sz="105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이 된다면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이전 시점 셀 </a:t>
            </a:r>
            <a:r>
              <a:rPr lang="ko-KR" altLang="en-US" sz="1600" dirty="0" err="1">
                <a:latin typeface="+mn-ea"/>
              </a:rPr>
              <a:t>상태값인</a:t>
            </a:r>
            <a:r>
              <a:rPr lang="ko-KR" altLang="en-US" sz="1600" dirty="0">
                <a:latin typeface="+mn-ea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C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t-1</a:t>
            </a:r>
            <a:r>
              <a:rPr lang="ko-KR" altLang="en-US" sz="1600" dirty="0">
                <a:latin typeface="+mn-ea"/>
              </a:rPr>
              <a:t>은 현재 시점의 셀 </a:t>
            </a:r>
            <a:r>
              <a:rPr lang="ko-KR" altLang="en-US" sz="1600" dirty="0" err="1">
                <a:latin typeface="+mn-ea"/>
              </a:rPr>
              <a:t>상태값을</a:t>
            </a:r>
            <a:r>
              <a:rPr lang="ko-KR" altLang="en-US" sz="1600" dirty="0">
                <a:latin typeface="+mn-ea"/>
              </a:rPr>
              <a:t> 결정하기 위한 영향력이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이 되면서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오직 </a:t>
            </a:r>
            <a:r>
              <a:rPr lang="ko-KR" altLang="en-US" sz="1600" b="1" dirty="0">
                <a:latin typeface="+mn-ea"/>
              </a:rPr>
              <a:t>입력 게이트의 결과만이 현재 시점의 셀 </a:t>
            </a:r>
            <a:r>
              <a:rPr lang="ko-KR" altLang="en-US" sz="1600" b="1" dirty="0" err="1">
                <a:latin typeface="+mn-ea"/>
              </a:rPr>
              <a:t>상태값</a:t>
            </a:r>
            <a:r>
              <a:rPr lang="ko-KR" altLang="en-US" sz="1600" b="1" dirty="0">
                <a:latin typeface="+mn-ea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C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Beta"/>
                <a:cs typeface="+mn-cs"/>
              </a:rPr>
              <a:t>t </a:t>
            </a:r>
            <a:r>
              <a:rPr lang="ko-KR" altLang="en-US" sz="1600" b="1" dirty="0">
                <a:latin typeface="+mn-ea"/>
              </a:rPr>
              <a:t>을 결정</a:t>
            </a:r>
            <a:r>
              <a:rPr lang="ko-KR" altLang="en-US" sz="1600" dirty="0">
                <a:latin typeface="+mn-ea"/>
              </a:rPr>
              <a:t>할 수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이는 </a:t>
            </a:r>
            <a:r>
              <a:rPr lang="ko-KR" altLang="en-US" sz="1600" b="1" dirty="0">
                <a:latin typeface="+mn-ea"/>
              </a:rPr>
              <a:t>삭제 게이트가 완전히 닫히고 입력 게이트를 연 상태를 의미</a:t>
            </a:r>
            <a:r>
              <a:rPr lang="ko-KR" altLang="en-US" sz="1600" dirty="0">
                <a:latin typeface="+mn-ea"/>
              </a:rPr>
              <a:t>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반대로 입력 게이트 값이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이라고 한다면 </a:t>
            </a:r>
            <a:r>
              <a:rPr lang="ko-KR" altLang="en-US" sz="1600" b="1" dirty="0">
                <a:latin typeface="+mn-ea"/>
              </a:rPr>
              <a:t>현재 시점의 셀 </a:t>
            </a:r>
            <a:r>
              <a:rPr lang="ko-KR" altLang="en-US" sz="1600" b="1" dirty="0" err="1">
                <a:latin typeface="+mn-ea"/>
              </a:rPr>
              <a:t>상태값은</a:t>
            </a:r>
            <a:r>
              <a:rPr lang="ko-KR" altLang="en-US" sz="1600" b="1" dirty="0">
                <a:latin typeface="+mn-ea"/>
              </a:rPr>
              <a:t> 오직 이전 시점의 셀 </a:t>
            </a:r>
            <a:r>
              <a:rPr lang="ko-KR" altLang="en-US" sz="1600" b="1" dirty="0" err="1">
                <a:latin typeface="+mn-ea"/>
              </a:rPr>
              <a:t>상태값에만</a:t>
            </a:r>
            <a:r>
              <a:rPr lang="ko-KR" altLang="en-US" sz="1600" b="1" dirty="0">
                <a:latin typeface="+mn-ea"/>
              </a:rPr>
              <a:t> 의존</a:t>
            </a:r>
            <a:r>
              <a:rPr lang="ko-KR" altLang="en-US" sz="1600" dirty="0">
                <a:latin typeface="+mn-ea"/>
              </a:rPr>
              <a:t>하게 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이는 </a:t>
            </a:r>
            <a:r>
              <a:rPr lang="ko-KR" altLang="en-US" sz="1600" b="1" dirty="0">
                <a:latin typeface="+mn-ea"/>
              </a:rPr>
              <a:t>입력 게이트를 완전히 닫고 삭제 </a:t>
            </a:r>
            <a:r>
              <a:rPr lang="ko-KR" altLang="en-US" sz="1600" b="1" dirty="0" err="1">
                <a:latin typeface="+mn-ea"/>
              </a:rPr>
              <a:t>게이트만을</a:t>
            </a:r>
            <a:r>
              <a:rPr lang="ko-KR" altLang="en-US" sz="1600" b="1" dirty="0">
                <a:latin typeface="+mn-ea"/>
              </a:rPr>
              <a:t> 연 상태를 의미</a:t>
            </a:r>
            <a:r>
              <a:rPr lang="ko-KR" altLang="en-US" sz="1600" dirty="0">
                <a:latin typeface="+mn-ea"/>
              </a:rPr>
              <a:t>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결과적으로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삭제 게이트는 이전 시점의 입력을 얼마나 반영할지를 의미</a:t>
            </a:r>
            <a:r>
              <a:rPr lang="ko-KR" altLang="en-US" sz="1600" dirty="0">
                <a:latin typeface="+mn-ea"/>
              </a:rPr>
              <a:t>하고</a:t>
            </a: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입력 게이트는 현재 시점의 입력을 얼마나 반영할지를 결정</a:t>
            </a:r>
            <a:r>
              <a:rPr lang="ko-KR" altLang="en-US" sz="1600" dirty="0">
                <a:latin typeface="+mn-ea"/>
              </a:rPr>
              <a:t>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D06835-976D-4342-80FD-2C716ECA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34" y="1150813"/>
            <a:ext cx="32099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4068919" y="1035714"/>
            <a:ext cx="7577538" cy="30272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출력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게이트는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현재 시점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t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의 값과</a:t>
            </a:r>
            <a:endParaRPr lang="en-US" altLang="ko-KR" sz="1600" b="1" dirty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이전 시점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t-1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의 은닉 상태가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sigmoid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함수를 지난 값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해당 값은 현재 시점 </a:t>
            </a:r>
            <a:r>
              <a:rPr lang="en-US" altLang="ko-KR" sz="1600" dirty="0">
                <a:latin typeface="+mn-ea"/>
              </a:rPr>
              <a:t>t</a:t>
            </a:r>
            <a:r>
              <a:rPr lang="ko-KR" altLang="en-US" sz="1600" dirty="0">
                <a:latin typeface="+mn-ea"/>
              </a:rPr>
              <a:t>의 은닉 상태를 결정하는 일에 쓰이게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은닉 상태를 </a:t>
            </a:r>
            <a:r>
              <a:rPr lang="ko-KR" altLang="en-US" sz="1600" b="1" dirty="0">
                <a:solidFill>
                  <a:srgbClr val="C00000"/>
                </a:solidFill>
                <a:latin typeface="+mn-ea"/>
              </a:rPr>
              <a:t>단기 상태</a:t>
            </a:r>
            <a:r>
              <a:rPr lang="ko-KR" altLang="en-US" sz="1600" dirty="0">
                <a:latin typeface="+mn-ea"/>
              </a:rPr>
              <a:t>라고 하기도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장기 상태의 값이 </a:t>
            </a:r>
            <a:r>
              <a:rPr lang="ko-KR" altLang="en-US" sz="1600" dirty="0" err="1">
                <a:latin typeface="+mn-ea"/>
              </a:rPr>
              <a:t>하이퍼볼릭탄젠트</a:t>
            </a:r>
            <a:r>
              <a:rPr lang="ko-KR" altLang="en-US" sz="1600" dirty="0">
                <a:latin typeface="+mn-ea"/>
              </a:rPr>
              <a:t> 함수 </a:t>
            </a:r>
            <a:r>
              <a:rPr lang="en-US" altLang="ko-KR" sz="1600" dirty="0">
                <a:latin typeface="+mn-ea"/>
              </a:rPr>
              <a:t>tanh</a:t>
            </a:r>
            <a:r>
              <a:rPr lang="ko-KR" altLang="en-US" sz="1600" dirty="0">
                <a:latin typeface="+mn-ea"/>
              </a:rPr>
              <a:t>를 지나 </a:t>
            </a:r>
            <a:r>
              <a:rPr lang="en-US" altLang="ko-KR" sz="1600" dirty="0">
                <a:latin typeface="+mn-ea"/>
              </a:rPr>
              <a:t>-1</a:t>
            </a:r>
            <a:r>
              <a:rPr lang="ko-KR" altLang="en-US" sz="1600" dirty="0">
                <a:latin typeface="+mn-ea"/>
              </a:rPr>
              <a:t>과</a:t>
            </a:r>
            <a:r>
              <a:rPr lang="en-US" altLang="ko-KR" sz="1600" dirty="0">
                <a:latin typeface="+mn-ea"/>
              </a:rPr>
              <a:t> 1</a:t>
            </a:r>
            <a:r>
              <a:rPr lang="ko-KR" altLang="en-US" sz="1600" dirty="0">
                <a:latin typeface="+mn-ea"/>
              </a:rPr>
              <a:t> 사이의 값이 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해당 값은 출력 게이트의 값과 </a:t>
            </a:r>
            <a:r>
              <a:rPr lang="ko-KR" altLang="en-US" sz="1600" dirty="0" err="1">
                <a:latin typeface="+mn-ea"/>
              </a:rPr>
              <a:t>연산되면서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값이 걸러지는 효과가 발생하여 은닉 상태가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단기 상태의 값은 또한 출력층으로도 향한다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365158"/>
            <a:ext cx="6157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출력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게이트와 은닉 상태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단기 상태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 flipV="1">
            <a:off x="607734" y="919156"/>
            <a:ext cx="5851789" cy="3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48968A-F5E9-4288-9944-344A77D9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5" y="1120935"/>
            <a:ext cx="3181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1845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  <a:hlinkClick r:id="rId2"/>
              </a:rPr>
              <a:t>https://dgkim5360.tistory.com/entry/understanding-long-short-term-memory-lstm-kr#recentEntries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  <a:hlinkClick r:id="rId3"/>
              </a:rPr>
              <a:t>https://simpling.tistory.com/19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  <a:hlinkClick r:id="rId4"/>
              </a:rPr>
              <a:t>https://wikidocs.net/22888</a:t>
            </a: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출처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1643</Words>
  <Application>Microsoft Office PowerPoint</Application>
  <PresentationFormat>와이드스크린</PresentationFormat>
  <Paragraphs>153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inherit</vt:lpstr>
      <vt:lpstr>se-nanumgothic</vt:lpstr>
      <vt:lpstr>NanumGothic</vt:lpstr>
      <vt:lpstr>마루 부리 Beta</vt:lpstr>
      <vt:lpstr>Malgun Gothic</vt:lpstr>
      <vt:lpstr>Malgun Gothic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33925</dc:creator>
  <cp:lastModifiedBy>33921</cp:lastModifiedBy>
  <cp:revision>9</cp:revision>
  <dcterms:created xsi:type="dcterms:W3CDTF">2021-08-18T02:04:37Z</dcterms:created>
  <dcterms:modified xsi:type="dcterms:W3CDTF">2021-08-23T00:30:58Z</dcterms:modified>
</cp:coreProperties>
</file>