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73" r:id="rId3"/>
    <p:sldId id="383" r:id="rId4"/>
    <p:sldId id="353" r:id="rId5"/>
    <p:sldId id="357" r:id="rId6"/>
    <p:sldId id="272" r:id="rId7"/>
    <p:sldId id="302" r:id="rId8"/>
    <p:sldId id="303" r:id="rId9"/>
    <p:sldId id="304" r:id="rId10"/>
    <p:sldId id="332" r:id="rId11"/>
    <p:sldId id="340" r:id="rId12"/>
    <p:sldId id="341" r:id="rId13"/>
    <p:sldId id="342" r:id="rId14"/>
    <p:sldId id="334" r:id="rId15"/>
    <p:sldId id="358" r:id="rId16"/>
    <p:sldId id="352" r:id="rId17"/>
    <p:sldId id="355" r:id="rId18"/>
    <p:sldId id="351" r:id="rId19"/>
    <p:sldId id="360" r:id="rId20"/>
    <p:sldId id="361" r:id="rId21"/>
    <p:sldId id="362" r:id="rId22"/>
    <p:sldId id="335" r:id="rId23"/>
    <p:sldId id="363" r:id="rId24"/>
    <p:sldId id="364" r:id="rId25"/>
    <p:sldId id="365" r:id="rId26"/>
    <p:sldId id="366" r:id="rId27"/>
    <p:sldId id="367" r:id="rId28"/>
    <p:sldId id="343" r:id="rId29"/>
    <p:sldId id="344" r:id="rId30"/>
    <p:sldId id="346" r:id="rId31"/>
    <p:sldId id="347" r:id="rId32"/>
    <p:sldId id="348" r:id="rId33"/>
    <p:sldId id="349" r:id="rId34"/>
    <p:sldId id="350" r:id="rId35"/>
    <p:sldId id="336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37" r:id="rId44"/>
    <p:sldId id="375" r:id="rId45"/>
    <p:sldId id="376" r:id="rId46"/>
    <p:sldId id="377" r:id="rId47"/>
    <p:sldId id="382" r:id="rId48"/>
    <p:sldId id="381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D59EC9F-7474-4D22-BE47-D6F11C57389C}">
          <p14:sldIdLst>
            <p14:sldId id="256"/>
            <p14:sldId id="273"/>
            <p14:sldId id="383"/>
            <p14:sldId id="353"/>
            <p14:sldId id="357"/>
            <p14:sldId id="272"/>
            <p14:sldId id="302"/>
            <p14:sldId id="303"/>
            <p14:sldId id="304"/>
            <p14:sldId id="332"/>
            <p14:sldId id="340"/>
            <p14:sldId id="341"/>
            <p14:sldId id="342"/>
            <p14:sldId id="334"/>
            <p14:sldId id="358"/>
            <p14:sldId id="352"/>
            <p14:sldId id="355"/>
            <p14:sldId id="351"/>
            <p14:sldId id="360"/>
            <p14:sldId id="361"/>
            <p14:sldId id="362"/>
            <p14:sldId id="335"/>
            <p14:sldId id="363"/>
            <p14:sldId id="364"/>
            <p14:sldId id="365"/>
            <p14:sldId id="366"/>
            <p14:sldId id="367"/>
            <p14:sldId id="343"/>
            <p14:sldId id="344"/>
            <p14:sldId id="346"/>
            <p14:sldId id="347"/>
            <p14:sldId id="348"/>
            <p14:sldId id="349"/>
            <p14:sldId id="350"/>
            <p14:sldId id="336"/>
            <p14:sldId id="368"/>
            <p14:sldId id="369"/>
            <p14:sldId id="370"/>
            <p14:sldId id="371"/>
            <p14:sldId id="372"/>
            <p14:sldId id="373"/>
            <p14:sldId id="374"/>
            <p14:sldId id="337"/>
            <p14:sldId id="375"/>
            <p14:sldId id="376"/>
            <p14:sldId id="377"/>
            <p14:sldId id="382"/>
            <p14:sldId id="3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60" autoAdjust="0"/>
  </p:normalViewPr>
  <p:slideViewPr>
    <p:cSldViewPr>
      <p:cViewPr>
        <p:scale>
          <a:sx n="100" d="100"/>
          <a:sy n="100" d="100"/>
        </p:scale>
        <p:origin x="-1944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68CDA-A578-4851-9AAD-DDB3B951B689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D2F4E-34CB-40CC-AB9D-3BB3A1C9A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8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E0F9-D9C9-42CC-89A3-885A75B7BF33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33E3-6776-42CF-B925-B7BDB43E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9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E0F9-D9C9-42CC-89A3-885A75B7BF33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33E3-6776-42CF-B925-B7BDB43E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5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E0F9-D9C9-42CC-89A3-885A75B7BF33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33E3-6776-42CF-B925-B7BDB43E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6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E0F9-D9C9-42CC-89A3-885A75B7BF33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33E3-6776-42CF-B925-B7BDB43EA8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79514" y="475927"/>
            <a:ext cx="8784976" cy="6048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1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E0F9-D9C9-42CC-89A3-885A75B7BF33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33E3-6776-42CF-B925-B7BDB43E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9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E0F9-D9C9-42CC-89A3-885A75B7BF33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33E3-6776-42CF-B925-B7BDB43E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7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E0F9-D9C9-42CC-89A3-885A75B7BF33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33E3-6776-42CF-B925-B7BDB43E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3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E0F9-D9C9-42CC-89A3-885A75B7BF33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33E3-6776-42CF-B925-B7BDB43E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3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E0F9-D9C9-42CC-89A3-885A75B7BF33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33E3-6776-42CF-B925-B7BDB43E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E0F9-D9C9-42CC-89A3-885A75B7BF33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33E3-6776-42CF-B925-B7BDB43E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58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E0F9-D9C9-42CC-89A3-885A75B7BF33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33E3-6776-42CF-B925-B7BDB43E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7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E0F9-D9C9-42CC-89A3-885A75B7BF33}" type="datetimeFigureOut">
              <a:rPr lang="ko-KR" altLang="en-US" smtClean="0"/>
              <a:t>2015-04-01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F33E3-6776-42CF-B925-B7BDB43E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건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pay (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건국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페이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결제 시나리오 스토리보드</a:t>
            </a:r>
            <a:r>
              <a:rPr lang="en-US" altLang="ko-KR" sz="3600" dirty="0" smtClean="0">
                <a:solidFill>
                  <a:schemeClr val="bg2">
                    <a:lumMod val="75000"/>
                  </a:schemeClr>
                </a:solidFill>
              </a:rPr>
              <a:t>-</a:t>
            </a:r>
            <a:endParaRPr lang="ko-KR" alt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62562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작성자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성시원</a:t>
            </a:r>
            <a:endParaRPr lang="en-US" altLang="ko-KR" sz="2000" dirty="0" smtClean="0"/>
          </a:p>
          <a:p>
            <a:r>
              <a:rPr lang="ko-KR" altLang="en-US" sz="2000" dirty="0" smtClean="0"/>
              <a:t>일자 </a:t>
            </a:r>
            <a:r>
              <a:rPr lang="en-US" altLang="ko-KR" sz="2000" dirty="0" smtClean="0"/>
              <a:t>: </a:t>
            </a:r>
            <a:r>
              <a:rPr lang="en-US" altLang="ko-KR" sz="2000" dirty="0" smtClean="0"/>
              <a:t>2015.04.01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4289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방법을 선택할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 smtClean="0">
                <a:solidFill>
                  <a:schemeClr val="tx1"/>
                </a:solidFill>
              </a:rPr>
              <a:t>-2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811386" y="2864550"/>
            <a:ext cx="823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신용카드</a:t>
            </a:r>
            <a:endParaRPr lang="ko-KR" altLang="en-US" sz="900" dirty="0"/>
          </a:p>
        </p:txBody>
      </p:sp>
      <p:sp>
        <p:nvSpPr>
          <p:cNvPr id="13" name="타원 12"/>
          <p:cNvSpPr/>
          <p:nvPr/>
        </p:nvSpPr>
        <p:spPr>
          <a:xfrm>
            <a:off x="1688292" y="2929789"/>
            <a:ext cx="100354" cy="100354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811386" y="3189797"/>
            <a:ext cx="823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무통장 입금</a:t>
            </a:r>
            <a:endParaRPr lang="ko-KR" altLang="en-US" sz="900" dirty="0"/>
          </a:p>
        </p:txBody>
      </p:sp>
      <p:sp>
        <p:nvSpPr>
          <p:cNvPr id="72" name="직사각형 71"/>
          <p:cNvSpPr/>
          <p:nvPr/>
        </p:nvSpPr>
        <p:spPr>
          <a:xfrm>
            <a:off x="2987824" y="3189797"/>
            <a:ext cx="1224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실시간 계좌이체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1284762"/>
            <a:ext cx="3807718" cy="3368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558539" y="1384264"/>
            <a:ext cx="14585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건</a:t>
            </a:r>
            <a:r>
              <a:rPr lang="en-US" altLang="ko-KR" sz="900" dirty="0" smtClean="0"/>
              <a:t>pay </a:t>
            </a:r>
            <a:r>
              <a:rPr lang="ko-KR" altLang="en-US" sz="900" dirty="0" smtClean="0"/>
              <a:t>일반 결제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1571894" y="1628692"/>
            <a:ext cx="36481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건</a:t>
            </a:r>
            <a:r>
              <a:rPr lang="en-US" altLang="ko-KR" sz="900" dirty="0" smtClean="0"/>
              <a:t>pay </a:t>
            </a:r>
            <a:r>
              <a:rPr lang="ko-KR" altLang="en-US" sz="900" dirty="0" smtClean="0"/>
              <a:t>를 이용해 주셔서 감사합니다</a:t>
            </a:r>
            <a:endParaRPr lang="ko-KR" altLang="en-US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64716"/>
              </p:ext>
            </p:extLst>
          </p:nvPr>
        </p:nvGraphicFramePr>
        <p:xfrm>
          <a:off x="1620064" y="1916832"/>
          <a:ext cx="3528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688"/>
                <a:gridCol w="2808312"/>
              </a:tblGrid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주문상품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KS </a:t>
                      </a:r>
                      <a:r>
                        <a:rPr lang="ko-KR" altLang="en-US" sz="800" dirty="0" smtClean="0"/>
                        <a:t>인증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신소재 텐트 </a:t>
                      </a:r>
                      <a:r>
                        <a:rPr lang="en-US" altLang="ko-KR" sz="800" dirty="0" smtClean="0"/>
                        <a:t>5~6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en-US" altLang="ko-KR" sz="800" dirty="0" smtClean="0"/>
                        <a:t>/ 8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en-US" altLang="ko-KR" sz="800" dirty="0" smtClean="0"/>
                        <a:t>/2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ko-KR" altLang="en-US" sz="800" dirty="0" err="1" smtClean="0"/>
                        <a:t>방수코팅처리된</a:t>
                      </a:r>
                      <a:r>
                        <a:rPr lang="ko-KR" altLang="en-US" sz="800" dirty="0" smtClean="0"/>
                        <a:t> 고급형 텐트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상품금액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\ 58,810 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할부기간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3" name="Picture 2" descr="C:\Users\성시원님\Desktop\bc 결제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8" t="22244" r="70895" b="73201"/>
          <a:stretch/>
        </p:blipFill>
        <p:spPr bwMode="auto">
          <a:xfrm>
            <a:off x="2413895" y="2492896"/>
            <a:ext cx="471441" cy="18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619672" y="2914554"/>
            <a:ext cx="3507711" cy="2285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 방법 선택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1619672" y="3143141"/>
            <a:ext cx="3507711" cy="122196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1868891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건</a:t>
            </a:r>
            <a:r>
              <a:rPr lang="en-US" altLang="ko-KR" sz="900" dirty="0" smtClean="0"/>
              <a:t>Pay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2483052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NFC</a:t>
            </a:r>
            <a:endParaRPr lang="ko-KR" altLang="en-US" sz="900" dirty="0"/>
          </a:p>
        </p:txBody>
      </p:sp>
      <p:sp>
        <p:nvSpPr>
          <p:cNvPr id="44" name="직사각형 43"/>
          <p:cNvSpPr/>
          <p:nvPr/>
        </p:nvSpPr>
        <p:spPr>
          <a:xfrm>
            <a:off x="3097213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핸드폰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3711374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QR</a:t>
            </a:r>
            <a:r>
              <a:rPr lang="ko-KR" altLang="en-US" sz="900" dirty="0" smtClean="0"/>
              <a:t>코드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4325535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지문인식</a:t>
            </a:r>
            <a:endParaRPr lang="ko-KR" altLang="en-US" sz="900" dirty="0"/>
          </a:p>
        </p:txBody>
      </p:sp>
      <p:sp>
        <p:nvSpPr>
          <p:cNvPr id="47" name="타원 46"/>
          <p:cNvSpPr/>
          <p:nvPr/>
        </p:nvSpPr>
        <p:spPr>
          <a:xfrm>
            <a:off x="1523354" y="2824933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9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건국 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선택 시 결제 방법 버튼의 색상이 변경될 수 있도록 한다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2. </a:t>
            </a:r>
            <a:r>
              <a:rPr lang="ko-KR" altLang="en-US" sz="900" dirty="0" smtClean="0">
                <a:solidFill>
                  <a:schemeClr val="tx1"/>
                </a:solidFill>
              </a:rPr>
              <a:t>건국페이 아이디와 패스워드를 입력할 수 있도록 한다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3. </a:t>
            </a:r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패스워드를 모두 입력한 후 체크박스 선택 하면 결제하기 버튼을 선택할 수 있도록 한다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4.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결제하기 버튼 선택 시 다음 결제화면으로 이동할 수 있도록 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 smtClean="0">
                <a:solidFill>
                  <a:schemeClr val="tx1"/>
                </a:solidFill>
              </a:rPr>
              <a:t>-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811386" y="2864550"/>
            <a:ext cx="823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신용카드</a:t>
            </a:r>
            <a:endParaRPr lang="ko-KR" altLang="en-US" sz="900" dirty="0"/>
          </a:p>
        </p:txBody>
      </p:sp>
      <p:sp>
        <p:nvSpPr>
          <p:cNvPr id="13" name="타원 12"/>
          <p:cNvSpPr/>
          <p:nvPr/>
        </p:nvSpPr>
        <p:spPr>
          <a:xfrm>
            <a:off x="1688292" y="2929789"/>
            <a:ext cx="100354" cy="100354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811386" y="3189797"/>
            <a:ext cx="823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무통장 입금</a:t>
            </a:r>
            <a:endParaRPr lang="ko-KR" altLang="en-US" sz="900" dirty="0"/>
          </a:p>
        </p:txBody>
      </p:sp>
      <p:sp>
        <p:nvSpPr>
          <p:cNvPr id="72" name="직사각형 71"/>
          <p:cNvSpPr/>
          <p:nvPr/>
        </p:nvSpPr>
        <p:spPr>
          <a:xfrm>
            <a:off x="2987824" y="3189797"/>
            <a:ext cx="1224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실시간 계좌이체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1284762"/>
            <a:ext cx="3807718" cy="48085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558539" y="1384264"/>
            <a:ext cx="14585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건</a:t>
            </a:r>
            <a:r>
              <a:rPr lang="en-US" altLang="ko-KR" sz="900" dirty="0" smtClean="0"/>
              <a:t>pay </a:t>
            </a:r>
            <a:r>
              <a:rPr lang="ko-KR" altLang="en-US" sz="900" dirty="0" smtClean="0"/>
              <a:t>일반 결제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1571894" y="1628692"/>
            <a:ext cx="36481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건</a:t>
            </a:r>
            <a:r>
              <a:rPr lang="en-US" altLang="ko-KR" sz="900" dirty="0" smtClean="0"/>
              <a:t>pay </a:t>
            </a:r>
            <a:r>
              <a:rPr lang="ko-KR" altLang="en-US" sz="900" dirty="0" smtClean="0"/>
              <a:t>를 이용해 주셔서 감사합니다</a:t>
            </a:r>
            <a:endParaRPr lang="ko-KR" altLang="en-US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36269"/>
              </p:ext>
            </p:extLst>
          </p:nvPr>
        </p:nvGraphicFramePr>
        <p:xfrm>
          <a:off x="1620064" y="1916832"/>
          <a:ext cx="3528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688"/>
                <a:gridCol w="2808312"/>
              </a:tblGrid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주문상품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KS </a:t>
                      </a:r>
                      <a:r>
                        <a:rPr lang="ko-KR" altLang="en-US" sz="800" dirty="0" smtClean="0"/>
                        <a:t>인증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신소재 텐트 </a:t>
                      </a:r>
                      <a:r>
                        <a:rPr lang="en-US" altLang="ko-KR" sz="800" dirty="0" smtClean="0"/>
                        <a:t>5~6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en-US" altLang="ko-KR" sz="800" dirty="0" smtClean="0"/>
                        <a:t>/ 8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en-US" altLang="ko-KR" sz="800" dirty="0" smtClean="0"/>
                        <a:t>/2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ko-KR" altLang="en-US" sz="800" dirty="0" err="1" smtClean="0"/>
                        <a:t>방수코팅처리된</a:t>
                      </a:r>
                      <a:r>
                        <a:rPr lang="ko-KR" altLang="en-US" sz="800" dirty="0" smtClean="0"/>
                        <a:t> 고급형 텐트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상품금액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\ 58,810 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할부기간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3" name="Picture 2" descr="C:\Users\성시원님\Desktop\bc 결제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8" t="22244" r="70895" b="73201"/>
          <a:stretch/>
        </p:blipFill>
        <p:spPr bwMode="auto">
          <a:xfrm>
            <a:off x="2413895" y="2492896"/>
            <a:ext cx="471441" cy="18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619672" y="2914554"/>
            <a:ext cx="3507711" cy="2285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 방법 선택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1619672" y="3143141"/>
            <a:ext cx="3507711" cy="266212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1868891" y="3500885"/>
            <a:ext cx="574311" cy="523976"/>
          </a:xfrm>
          <a:prstGeom prst="rect">
            <a:avLst/>
          </a:prstGeom>
          <a:ln w="38100">
            <a:solidFill>
              <a:srgbClr val="C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건</a:t>
            </a:r>
            <a:r>
              <a:rPr lang="en-US" altLang="ko-KR" sz="900" dirty="0" smtClean="0"/>
              <a:t>Pay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2483052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NFC</a:t>
            </a:r>
            <a:endParaRPr lang="ko-KR" altLang="en-US" sz="900" dirty="0"/>
          </a:p>
        </p:txBody>
      </p:sp>
      <p:sp>
        <p:nvSpPr>
          <p:cNvPr id="44" name="직사각형 43"/>
          <p:cNvSpPr/>
          <p:nvPr/>
        </p:nvSpPr>
        <p:spPr>
          <a:xfrm>
            <a:off x="3097213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핸드폰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3711374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QR</a:t>
            </a:r>
            <a:r>
              <a:rPr lang="ko-KR" altLang="en-US" sz="900" dirty="0" smtClean="0"/>
              <a:t>코드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4325535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지문인식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773655" y="4326317"/>
            <a:ext cx="1986897" cy="209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en-US" altLang="ko-KR" sz="9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4155" y="4297259"/>
            <a:ext cx="10406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 smtClean="0"/>
              <a:t>건페이</a:t>
            </a:r>
            <a:r>
              <a:rPr lang="ko-KR" altLang="en-US" sz="1050" b="1" dirty="0" smtClean="0"/>
              <a:t> 아이디</a:t>
            </a:r>
            <a:endParaRPr lang="en-US" altLang="ko-KR" sz="1050" b="1" dirty="0"/>
          </a:p>
        </p:txBody>
      </p:sp>
      <p:sp>
        <p:nvSpPr>
          <p:cNvPr id="34" name="직사각형 33"/>
          <p:cNvSpPr/>
          <p:nvPr/>
        </p:nvSpPr>
        <p:spPr>
          <a:xfrm>
            <a:off x="1724155" y="4657299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smtClean="0"/>
              <a:t>패스워드</a:t>
            </a:r>
            <a:endParaRPr lang="en-US" altLang="ko-KR" sz="1050" b="1" dirty="0"/>
          </a:p>
        </p:txBody>
      </p:sp>
      <p:sp>
        <p:nvSpPr>
          <p:cNvPr id="35" name="직사각형 34"/>
          <p:cNvSpPr/>
          <p:nvPr/>
        </p:nvSpPr>
        <p:spPr>
          <a:xfrm>
            <a:off x="2773655" y="4701368"/>
            <a:ext cx="1986897" cy="209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비밀번호</a:t>
            </a:r>
            <a:endParaRPr lang="en-US" altLang="ko-KR" sz="9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751683" y="5377379"/>
            <a:ext cx="1288600" cy="283869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bg1"/>
                  </a:solidFill>
                </a:ln>
              </a:rPr>
              <a:t>결제하</a:t>
            </a:r>
            <a:r>
              <a:rPr lang="ko-KR" altLang="en-US" sz="1050" b="1" dirty="0">
                <a:ln>
                  <a:solidFill>
                    <a:schemeClr val="bg1"/>
                  </a:solidFill>
                </a:ln>
              </a:rPr>
              <a:t>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085792" y="5013176"/>
            <a:ext cx="2674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err="1" smtClean="0"/>
              <a:t>상기내용을</a:t>
            </a:r>
            <a:r>
              <a:rPr lang="ko-KR" altLang="en-US" sz="800" dirty="0" smtClean="0"/>
              <a:t> 확인하였고 </a:t>
            </a:r>
            <a:r>
              <a:rPr lang="ko-KR" altLang="en-US" sz="800" dirty="0" err="1" smtClean="0"/>
              <a:t>건페이를</a:t>
            </a:r>
            <a:r>
              <a:rPr lang="ko-KR" altLang="en-US" sz="800" dirty="0" smtClean="0"/>
              <a:t> 통해 결제하는 것을 동의합니다</a:t>
            </a:r>
            <a:endParaRPr lang="en-US" altLang="ko-KR" sz="800" dirty="0"/>
          </a:p>
        </p:txBody>
      </p:sp>
      <p:sp>
        <p:nvSpPr>
          <p:cNvPr id="39" name="직사각형 38"/>
          <p:cNvSpPr/>
          <p:nvPr/>
        </p:nvSpPr>
        <p:spPr>
          <a:xfrm>
            <a:off x="1977797" y="5193213"/>
            <a:ext cx="107995" cy="10799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689765" y="3356869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2597304" y="5505575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558539" y="4263143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733810" y="5029678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8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승인 대기화면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 smtClean="0">
                <a:solidFill>
                  <a:schemeClr val="tx1"/>
                </a:solidFill>
              </a:rPr>
              <a:t>-4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811386" y="2864550"/>
            <a:ext cx="823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신용카드</a:t>
            </a:r>
            <a:endParaRPr lang="ko-KR" altLang="en-US" sz="900" dirty="0"/>
          </a:p>
        </p:txBody>
      </p:sp>
      <p:sp>
        <p:nvSpPr>
          <p:cNvPr id="13" name="타원 12"/>
          <p:cNvSpPr/>
          <p:nvPr/>
        </p:nvSpPr>
        <p:spPr>
          <a:xfrm>
            <a:off x="1688292" y="2929789"/>
            <a:ext cx="100354" cy="100354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811386" y="3189797"/>
            <a:ext cx="823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무통장 입금</a:t>
            </a:r>
            <a:endParaRPr lang="ko-KR" altLang="en-US" sz="900" dirty="0"/>
          </a:p>
        </p:txBody>
      </p:sp>
      <p:sp>
        <p:nvSpPr>
          <p:cNvPr id="72" name="직사각형 71"/>
          <p:cNvSpPr/>
          <p:nvPr/>
        </p:nvSpPr>
        <p:spPr>
          <a:xfrm>
            <a:off x="2987824" y="3189797"/>
            <a:ext cx="1224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실시간 계좌이체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1284762"/>
            <a:ext cx="3807718" cy="48085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558539" y="1384264"/>
            <a:ext cx="14585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건</a:t>
            </a:r>
            <a:r>
              <a:rPr lang="en-US" altLang="ko-KR" sz="900" dirty="0" smtClean="0"/>
              <a:t>pay </a:t>
            </a:r>
            <a:r>
              <a:rPr lang="ko-KR" altLang="en-US" sz="900" dirty="0" smtClean="0"/>
              <a:t>일반 결제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1571894" y="1628692"/>
            <a:ext cx="36481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건</a:t>
            </a:r>
            <a:r>
              <a:rPr lang="en-US" altLang="ko-KR" sz="900" dirty="0" smtClean="0"/>
              <a:t>pay </a:t>
            </a:r>
            <a:r>
              <a:rPr lang="ko-KR" altLang="en-US" sz="900" dirty="0" smtClean="0"/>
              <a:t>를 이용해 주셔서 감사합니다</a:t>
            </a:r>
            <a:endParaRPr lang="ko-KR" altLang="en-US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243441"/>
              </p:ext>
            </p:extLst>
          </p:nvPr>
        </p:nvGraphicFramePr>
        <p:xfrm>
          <a:off x="1620064" y="1916832"/>
          <a:ext cx="3528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688"/>
                <a:gridCol w="2808312"/>
              </a:tblGrid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주문상품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KS </a:t>
                      </a:r>
                      <a:r>
                        <a:rPr lang="ko-KR" altLang="en-US" sz="800" dirty="0" smtClean="0"/>
                        <a:t>인증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신소재 텐트 </a:t>
                      </a:r>
                      <a:r>
                        <a:rPr lang="en-US" altLang="ko-KR" sz="800" dirty="0" smtClean="0"/>
                        <a:t>5~6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en-US" altLang="ko-KR" sz="800" dirty="0" smtClean="0"/>
                        <a:t>/ 8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en-US" altLang="ko-KR" sz="800" dirty="0" smtClean="0"/>
                        <a:t>/2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ko-KR" altLang="en-US" sz="800" dirty="0" err="1" smtClean="0"/>
                        <a:t>방수코팅처리된</a:t>
                      </a:r>
                      <a:r>
                        <a:rPr lang="ko-KR" altLang="en-US" sz="800" dirty="0" smtClean="0"/>
                        <a:t> 고급형 텐트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상품금액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\ 58,810 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할부기간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3" name="Picture 2" descr="C:\Users\성시원님\Desktop\bc 결제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8" t="22244" r="70895" b="73201"/>
          <a:stretch/>
        </p:blipFill>
        <p:spPr bwMode="auto">
          <a:xfrm>
            <a:off x="2413895" y="2492896"/>
            <a:ext cx="471441" cy="18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619672" y="2914554"/>
            <a:ext cx="3507711" cy="2285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 방법 선택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1619672" y="3143141"/>
            <a:ext cx="3507711" cy="266212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1868891" y="3500885"/>
            <a:ext cx="574311" cy="523976"/>
          </a:xfrm>
          <a:prstGeom prst="rect">
            <a:avLst/>
          </a:prstGeom>
          <a:ln w="38100">
            <a:solidFill>
              <a:srgbClr val="C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건</a:t>
            </a:r>
            <a:r>
              <a:rPr lang="en-US" altLang="ko-KR" sz="900" dirty="0" smtClean="0"/>
              <a:t>Pay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2483052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NFC</a:t>
            </a:r>
            <a:endParaRPr lang="ko-KR" altLang="en-US" sz="900" dirty="0"/>
          </a:p>
        </p:txBody>
      </p:sp>
      <p:sp>
        <p:nvSpPr>
          <p:cNvPr id="44" name="직사각형 43"/>
          <p:cNvSpPr/>
          <p:nvPr/>
        </p:nvSpPr>
        <p:spPr>
          <a:xfrm>
            <a:off x="3097213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핸드폰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3711374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QR</a:t>
            </a:r>
            <a:r>
              <a:rPr lang="ko-KR" altLang="en-US" sz="900" dirty="0" smtClean="0"/>
              <a:t>코드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4325535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지문인식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773655" y="4326317"/>
            <a:ext cx="1986897" cy="209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en-US" altLang="ko-KR" sz="9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4155" y="4297259"/>
            <a:ext cx="10406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 smtClean="0"/>
              <a:t>건페이</a:t>
            </a:r>
            <a:r>
              <a:rPr lang="ko-KR" altLang="en-US" sz="1050" b="1" dirty="0" smtClean="0"/>
              <a:t> 아이디</a:t>
            </a:r>
            <a:endParaRPr lang="en-US" altLang="ko-KR" sz="1050" b="1" dirty="0"/>
          </a:p>
        </p:txBody>
      </p:sp>
      <p:sp>
        <p:nvSpPr>
          <p:cNvPr id="34" name="직사각형 33"/>
          <p:cNvSpPr/>
          <p:nvPr/>
        </p:nvSpPr>
        <p:spPr>
          <a:xfrm>
            <a:off x="1724155" y="4657299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smtClean="0"/>
              <a:t>패스워드</a:t>
            </a:r>
            <a:endParaRPr lang="en-US" altLang="ko-KR" sz="1050" b="1" dirty="0"/>
          </a:p>
        </p:txBody>
      </p:sp>
      <p:sp>
        <p:nvSpPr>
          <p:cNvPr id="35" name="직사각형 34"/>
          <p:cNvSpPr/>
          <p:nvPr/>
        </p:nvSpPr>
        <p:spPr>
          <a:xfrm>
            <a:off x="2773655" y="4701368"/>
            <a:ext cx="1986897" cy="209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비밀번호</a:t>
            </a:r>
            <a:endParaRPr lang="en-US" altLang="ko-KR" sz="9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751683" y="5377379"/>
            <a:ext cx="1288600" cy="283869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bg1"/>
                  </a:solidFill>
                </a:ln>
              </a:rPr>
              <a:t>결제하</a:t>
            </a:r>
            <a:r>
              <a:rPr lang="ko-KR" altLang="en-US" sz="1050" b="1" dirty="0">
                <a:ln>
                  <a:solidFill>
                    <a:schemeClr val="bg1"/>
                  </a:solidFill>
                </a:ln>
              </a:rPr>
              <a:t>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085792" y="5013176"/>
            <a:ext cx="2674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err="1" smtClean="0"/>
              <a:t>상기내용을</a:t>
            </a:r>
            <a:r>
              <a:rPr lang="ko-KR" altLang="en-US" sz="800" dirty="0" smtClean="0"/>
              <a:t> 확인하였고 </a:t>
            </a:r>
            <a:r>
              <a:rPr lang="ko-KR" altLang="en-US" sz="800" dirty="0" err="1" smtClean="0"/>
              <a:t>건페이를</a:t>
            </a:r>
            <a:r>
              <a:rPr lang="ko-KR" altLang="en-US" sz="800" dirty="0" smtClean="0"/>
              <a:t> 통해 결제하는 것을 동의합니다</a:t>
            </a:r>
            <a:endParaRPr lang="en-US" altLang="ko-KR" sz="800" dirty="0"/>
          </a:p>
        </p:txBody>
      </p:sp>
      <p:sp>
        <p:nvSpPr>
          <p:cNvPr id="39" name="직사각형 38"/>
          <p:cNvSpPr/>
          <p:nvPr/>
        </p:nvSpPr>
        <p:spPr>
          <a:xfrm>
            <a:off x="1977797" y="5193213"/>
            <a:ext cx="107995" cy="10799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C:\Users\성시원님\AppData\Local\Microsoft\Windows\Temporary Internet Files\Content.IE5\OQ4Q4SLX\MnyxU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27" y="40215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9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승인 후 결제완료 화면을 보여줄 수 있도록 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 smtClean="0">
                <a:solidFill>
                  <a:schemeClr val="tx1"/>
                </a:solidFill>
              </a:rPr>
              <a:t>-5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811386" y="2864550"/>
            <a:ext cx="823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신용카드</a:t>
            </a:r>
            <a:endParaRPr lang="ko-KR" altLang="en-US" sz="900" dirty="0"/>
          </a:p>
        </p:txBody>
      </p:sp>
      <p:sp>
        <p:nvSpPr>
          <p:cNvPr id="13" name="타원 12"/>
          <p:cNvSpPr/>
          <p:nvPr/>
        </p:nvSpPr>
        <p:spPr>
          <a:xfrm>
            <a:off x="1688292" y="2929789"/>
            <a:ext cx="100354" cy="100354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811386" y="3189797"/>
            <a:ext cx="823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무통장 입금</a:t>
            </a:r>
            <a:endParaRPr lang="ko-KR" altLang="en-US" sz="900" dirty="0"/>
          </a:p>
        </p:txBody>
      </p:sp>
      <p:sp>
        <p:nvSpPr>
          <p:cNvPr id="72" name="직사각형 71"/>
          <p:cNvSpPr/>
          <p:nvPr/>
        </p:nvSpPr>
        <p:spPr>
          <a:xfrm>
            <a:off x="2987824" y="3189797"/>
            <a:ext cx="1224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실시간 계좌이체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1284762"/>
            <a:ext cx="3807718" cy="25762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558539" y="1384264"/>
            <a:ext cx="14585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건</a:t>
            </a:r>
            <a:r>
              <a:rPr lang="en-US" altLang="ko-KR" sz="900" dirty="0" smtClean="0"/>
              <a:t>pay </a:t>
            </a:r>
            <a:r>
              <a:rPr lang="ko-KR" altLang="en-US" sz="900" dirty="0" smtClean="0"/>
              <a:t>일반 결제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1571894" y="1628692"/>
            <a:ext cx="36481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건</a:t>
            </a:r>
            <a:r>
              <a:rPr lang="en-US" altLang="ko-KR" sz="900" dirty="0" smtClean="0"/>
              <a:t>pay </a:t>
            </a:r>
            <a:r>
              <a:rPr lang="ko-KR" altLang="en-US" sz="900" dirty="0" smtClean="0"/>
              <a:t>를 이용해 주셔서 감사합니다</a:t>
            </a:r>
            <a:endParaRPr lang="ko-KR" altLang="en-US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704031"/>
              </p:ext>
            </p:extLst>
          </p:nvPr>
        </p:nvGraphicFramePr>
        <p:xfrm>
          <a:off x="1620064" y="1916832"/>
          <a:ext cx="3528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688"/>
                <a:gridCol w="2808312"/>
              </a:tblGrid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주문상품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KS </a:t>
                      </a:r>
                      <a:r>
                        <a:rPr lang="ko-KR" altLang="en-US" sz="800" dirty="0" smtClean="0"/>
                        <a:t>인증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신소재 텐트 </a:t>
                      </a:r>
                      <a:r>
                        <a:rPr lang="en-US" altLang="ko-KR" sz="800" dirty="0" smtClean="0"/>
                        <a:t>5~6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en-US" altLang="ko-KR" sz="800" dirty="0" smtClean="0"/>
                        <a:t>/ 8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en-US" altLang="ko-KR" sz="800" dirty="0" smtClean="0"/>
                        <a:t>/2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ko-KR" altLang="en-US" sz="800" dirty="0" err="1" smtClean="0"/>
                        <a:t>방수코팅처리된</a:t>
                      </a:r>
                      <a:r>
                        <a:rPr lang="ko-KR" altLang="en-US" sz="800" dirty="0" smtClean="0"/>
                        <a:t> 고급형 텐트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상품금액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\ 58,810 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할부기간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3" name="Picture 2" descr="C:\Users\성시원님\Desktop\bc 결제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8" t="22244" r="70895" b="73201"/>
          <a:stretch/>
        </p:blipFill>
        <p:spPr bwMode="auto">
          <a:xfrm>
            <a:off x="2413895" y="2492896"/>
            <a:ext cx="471441" cy="18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619672" y="2914554"/>
            <a:ext cx="3507711" cy="2285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완료</a:t>
            </a:r>
            <a:endParaRPr lang="ko-KR" altLang="en-US" sz="14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751683" y="3363258"/>
            <a:ext cx="1288600" cy="283869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bg1"/>
                  </a:solidFill>
                </a:ln>
              </a:rPr>
              <a:t>확인</a:t>
            </a:r>
            <a:endParaRPr lang="ko-KR" altLang="en-US" sz="105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244208" y="1190466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0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67423" y="2773377"/>
            <a:ext cx="25074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 smtClean="0">
                <a:solidFill>
                  <a:sysClr val="windowText" lastClr="000000"/>
                </a:solidFill>
              </a:rPr>
              <a:t>2. NFC</a:t>
            </a:r>
            <a:endParaRPr lang="ko-KR" altLang="en-US" sz="6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619915" y="980728"/>
            <a:ext cx="3864339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flipH="1">
            <a:off x="7588954" y="980728"/>
            <a:ext cx="904012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55576" y="980728"/>
            <a:ext cx="3864339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flipH="1">
            <a:off x="755577" y="980728"/>
            <a:ext cx="904012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27218" y="116632"/>
            <a:ext cx="35878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</a:rPr>
              <a:t>2. NFC </a:t>
            </a:r>
            <a:r>
              <a:rPr lang="ko-KR" altLang="en-US" sz="3600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3600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71600" y="1086972"/>
            <a:ext cx="569388" cy="1085165"/>
            <a:chOff x="631904" y="2564904"/>
            <a:chExt cx="569388" cy="1085165"/>
          </a:xfrm>
        </p:grpSpPr>
        <p:grpSp>
          <p:nvGrpSpPr>
            <p:cNvPr id="4" name="그룹 3"/>
            <p:cNvGrpSpPr/>
            <p:nvPr/>
          </p:nvGrpSpPr>
          <p:grpSpPr>
            <a:xfrm>
              <a:off x="687997" y="2564904"/>
              <a:ext cx="457200" cy="838944"/>
              <a:chOff x="687997" y="2564904"/>
              <a:chExt cx="457200" cy="83894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34962" y="2996952"/>
                <a:ext cx="161021" cy="4068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687997" y="2564904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631904" y="3403848"/>
              <a:ext cx="56938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/>
                <a:t>사용자</a:t>
              </a:r>
              <a:endParaRPr lang="ko-KR" altLang="en-US" sz="10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691680" y="1401535"/>
            <a:ext cx="2829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(1)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상품 선택 후 계산대로 상품 전달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41064" y="1833583"/>
            <a:ext cx="1388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 smtClean="0">
                <a:solidFill>
                  <a:sysClr val="windowText" lastClr="000000"/>
                </a:solidFill>
              </a:rPr>
              <a:t>(2)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상품 체크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1680" y="2780928"/>
            <a:ext cx="28294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(4)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사용자의 휴대폰을 이용하여 계산대에 부착된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NFC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칩에 태그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594502"/>
            <a:ext cx="2836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(5)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결제 페이지 및 상품 확인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4026550"/>
            <a:ext cx="1388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(6)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결제 승인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812360" y="1061860"/>
            <a:ext cx="457200" cy="1085165"/>
            <a:chOff x="687997" y="2564904"/>
            <a:chExt cx="457200" cy="1085165"/>
          </a:xfrm>
        </p:grpSpPr>
        <p:grpSp>
          <p:nvGrpSpPr>
            <p:cNvPr id="16" name="그룹 15"/>
            <p:cNvGrpSpPr/>
            <p:nvPr/>
          </p:nvGrpSpPr>
          <p:grpSpPr>
            <a:xfrm>
              <a:off x="687997" y="2564904"/>
              <a:ext cx="457200" cy="838944"/>
              <a:chOff x="687997" y="2564904"/>
              <a:chExt cx="457200" cy="838944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834962" y="2996952"/>
                <a:ext cx="161021" cy="4068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87997" y="2564904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696024" y="3403848"/>
              <a:ext cx="44114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/>
                <a:t>캐셔</a:t>
              </a:r>
              <a:endParaRPr lang="ko-KR" altLang="en-US" sz="10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860032" y="2204864"/>
            <a:ext cx="2204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(3)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결제 방법 중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NFC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결제 선택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5947" y="4365104"/>
            <a:ext cx="23535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(7)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상품 결제 완료 확인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91680" y="4869160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(8)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완료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82670" y="6309320"/>
            <a:ext cx="40300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Pos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기에서 결제를 진행 한다고 가정한다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포스</a:t>
            </a:r>
            <a:r>
              <a:rPr lang="ko-KR" altLang="en-US" sz="900" dirty="0" smtClean="0">
                <a:solidFill>
                  <a:schemeClr val="tx1"/>
                </a:solidFill>
              </a:rPr>
              <a:t> 기에서 체크한 물품이 화면에 보여질 수 있도록 한다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2.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결제할 총 금액이 보일 수 있도록 한다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3.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방법을 선택할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 smtClean="0">
                <a:solidFill>
                  <a:schemeClr val="tx1"/>
                </a:solidFill>
              </a:rPr>
              <a:t>(NFC)-1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020-00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2915" y="1457104"/>
            <a:ext cx="5905269" cy="476704"/>
            <a:chOff x="179512" y="6010451"/>
            <a:chExt cx="4682913" cy="476704"/>
          </a:xfrm>
        </p:grpSpPr>
        <p:sp>
          <p:nvSpPr>
            <p:cNvPr id="75" name="직사각형 74"/>
            <p:cNvSpPr/>
            <p:nvPr/>
          </p:nvSpPr>
          <p:spPr>
            <a:xfrm>
              <a:off x="179512" y="6041715"/>
              <a:ext cx="4682913" cy="428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9512" y="6010451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9512" y="6454093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32155" y="1549265"/>
            <a:ext cx="2223622" cy="28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화장샵</a:t>
            </a:r>
            <a:r>
              <a:rPr lang="ko-KR" altLang="en-US" sz="1200" dirty="0" smtClean="0"/>
              <a:t> 강서구청 지점</a:t>
            </a:r>
            <a:endParaRPr lang="ko-KR" altLang="en-US" sz="1200" dirty="0"/>
          </a:p>
        </p:txBody>
      </p:sp>
      <p:sp>
        <p:nvSpPr>
          <p:cNvPr id="87" name="직사각형 86"/>
          <p:cNvSpPr/>
          <p:nvPr/>
        </p:nvSpPr>
        <p:spPr>
          <a:xfrm>
            <a:off x="349450" y="2059272"/>
            <a:ext cx="5799418" cy="205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ko-KR" altLang="en-US" sz="9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32155" y="2045990"/>
            <a:ext cx="5816713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331640" y="2077824"/>
            <a:ext cx="684976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상품명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266113" y="2077824"/>
            <a:ext cx="404288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수량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960093" y="2077824"/>
            <a:ext cx="602164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245439" y="2077824"/>
            <a:ext cx="622705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금액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3194105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698161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860032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332155" y="3027559"/>
            <a:ext cx="58167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323529" y="2350540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[K-0042] </a:t>
            </a:r>
            <a:r>
              <a:rPr lang="ko-KR" altLang="en-US" sz="1100" dirty="0"/>
              <a:t>올리브</a:t>
            </a:r>
            <a:r>
              <a:rPr lang="en-US" altLang="ko-KR" sz="1100" dirty="0"/>
              <a:t> </a:t>
            </a:r>
            <a:r>
              <a:rPr lang="ko-KR" altLang="en-US" sz="1100" dirty="0"/>
              <a:t>오일 마사지 팩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179145" y="2348880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126" name="직사각형 125"/>
          <p:cNvSpPr/>
          <p:nvPr/>
        </p:nvSpPr>
        <p:spPr>
          <a:xfrm>
            <a:off x="3949085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128" name="직사각형 127"/>
          <p:cNvSpPr/>
          <p:nvPr/>
        </p:nvSpPr>
        <p:spPr>
          <a:xfrm>
            <a:off x="5292080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70" name="직사각형 69"/>
          <p:cNvSpPr/>
          <p:nvPr/>
        </p:nvSpPr>
        <p:spPr>
          <a:xfrm>
            <a:off x="539552" y="3140968"/>
            <a:ext cx="3279855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600" dirty="0" smtClean="0"/>
              <a:t>총액</a:t>
            </a:r>
            <a:endParaRPr lang="ko-KR" altLang="en-US" sz="1600" dirty="0"/>
          </a:p>
        </p:txBody>
      </p:sp>
      <p:sp>
        <p:nvSpPr>
          <p:cNvPr id="73" name="직사각형 72"/>
          <p:cNvSpPr/>
          <p:nvPr/>
        </p:nvSpPr>
        <p:spPr>
          <a:xfrm>
            <a:off x="323529" y="2542103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K-1079] </a:t>
            </a:r>
            <a:r>
              <a:rPr lang="ko-KR" altLang="en-US" sz="1100" dirty="0" smtClean="0"/>
              <a:t>화산송이 </a:t>
            </a:r>
            <a:r>
              <a:rPr lang="ko-KR" altLang="en-US" sz="1100" dirty="0"/>
              <a:t>마사지 팩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179145" y="2540443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0" name="직사각형 79"/>
          <p:cNvSpPr/>
          <p:nvPr/>
        </p:nvSpPr>
        <p:spPr>
          <a:xfrm>
            <a:off x="3949085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8,650</a:t>
            </a:r>
            <a:endParaRPr lang="ko-KR" altLang="en-US" sz="1100" dirty="0"/>
          </a:p>
        </p:txBody>
      </p:sp>
      <p:sp>
        <p:nvSpPr>
          <p:cNvPr id="81" name="직사각형 80"/>
          <p:cNvSpPr/>
          <p:nvPr/>
        </p:nvSpPr>
        <p:spPr>
          <a:xfrm>
            <a:off x="5292080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8,650</a:t>
            </a:r>
            <a:endParaRPr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4261175" y="3140968"/>
            <a:ext cx="1887693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600" dirty="0" smtClean="0"/>
              <a:t>19,300</a:t>
            </a:r>
            <a:endParaRPr lang="ko-KR" altLang="en-US" sz="1600" dirty="0"/>
          </a:p>
        </p:txBody>
      </p:sp>
      <p:sp>
        <p:nvSpPr>
          <p:cNvPr id="83" name="직사각형 82"/>
          <p:cNvSpPr/>
          <p:nvPr/>
        </p:nvSpPr>
        <p:spPr>
          <a:xfrm>
            <a:off x="323529" y="2735997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K-0016] </a:t>
            </a:r>
            <a:r>
              <a:rPr lang="ko-KR" altLang="en-US" sz="1100" dirty="0" smtClean="0"/>
              <a:t>기름종이</a:t>
            </a:r>
            <a:endParaRPr lang="ko-KR" altLang="en-US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3179145" y="2734337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5" name="직사각형 84"/>
          <p:cNvSpPr/>
          <p:nvPr/>
        </p:nvSpPr>
        <p:spPr>
          <a:xfrm>
            <a:off x="3949085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2,750</a:t>
            </a:r>
            <a:endParaRPr lang="ko-KR" altLang="en-US" sz="1100" dirty="0"/>
          </a:p>
        </p:txBody>
      </p:sp>
      <p:sp>
        <p:nvSpPr>
          <p:cNvPr id="86" name="직사각형 85"/>
          <p:cNvSpPr/>
          <p:nvPr/>
        </p:nvSpPr>
        <p:spPr>
          <a:xfrm>
            <a:off x="5292080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2,750</a:t>
            </a:r>
            <a:endParaRPr lang="ko-KR" altLang="en-US" sz="1100" dirty="0"/>
          </a:p>
        </p:txBody>
      </p:sp>
      <p:sp>
        <p:nvSpPr>
          <p:cNvPr id="89" name="직사각형 88"/>
          <p:cNvSpPr/>
          <p:nvPr/>
        </p:nvSpPr>
        <p:spPr>
          <a:xfrm>
            <a:off x="315529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건</a:t>
            </a:r>
            <a:r>
              <a:rPr lang="en-US" altLang="ko-KR" sz="1400" dirty="0" smtClean="0"/>
              <a:t>Pay</a:t>
            </a:r>
            <a:endParaRPr lang="ko-KR" altLang="en-US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1514726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NFC</a:t>
            </a:r>
            <a:endParaRPr lang="ko-KR" altLang="en-US" sz="1400" dirty="0"/>
          </a:p>
        </p:txBody>
      </p:sp>
      <p:sp>
        <p:nvSpPr>
          <p:cNvPr id="91" name="직사각형 90"/>
          <p:cNvSpPr/>
          <p:nvPr/>
        </p:nvSpPr>
        <p:spPr>
          <a:xfrm>
            <a:off x="2713923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핸드폰</a:t>
            </a:r>
            <a:endParaRPr lang="ko-KR" altLang="en-US" sz="1400" dirty="0"/>
          </a:p>
        </p:txBody>
      </p:sp>
      <p:sp>
        <p:nvSpPr>
          <p:cNvPr id="92" name="직사각형 91"/>
          <p:cNvSpPr/>
          <p:nvPr/>
        </p:nvSpPr>
        <p:spPr>
          <a:xfrm>
            <a:off x="3913120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QR</a:t>
            </a:r>
            <a:r>
              <a:rPr lang="ko-KR" altLang="en-US" sz="1400" dirty="0" smtClean="0"/>
              <a:t>코드</a:t>
            </a:r>
            <a:endParaRPr lang="ko-KR" altLang="en-US" sz="1400" dirty="0"/>
          </a:p>
        </p:txBody>
      </p:sp>
      <p:sp>
        <p:nvSpPr>
          <p:cNvPr id="93" name="직사각형 92"/>
          <p:cNvSpPr/>
          <p:nvPr/>
        </p:nvSpPr>
        <p:spPr>
          <a:xfrm>
            <a:off x="5112316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지문인식</a:t>
            </a:r>
            <a:endParaRPr lang="ko-KR" altLang="en-US" sz="1400" dirty="0"/>
          </a:p>
        </p:txBody>
      </p:sp>
      <p:sp>
        <p:nvSpPr>
          <p:cNvPr id="94" name="타원 93"/>
          <p:cNvSpPr/>
          <p:nvPr/>
        </p:nvSpPr>
        <p:spPr>
          <a:xfrm>
            <a:off x="128539" y="1895007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6004852" y="2911605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128539" y="3356869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NFC</a:t>
            </a:r>
            <a:r>
              <a:rPr lang="ko-KR" altLang="en-US" sz="900" dirty="0" smtClean="0">
                <a:solidFill>
                  <a:schemeClr val="tx1"/>
                </a:solidFill>
              </a:rPr>
              <a:t> 결제 승인 요청 로딩 화면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 smtClean="0">
                <a:solidFill>
                  <a:schemeClr val="tx1"/>
                </a:solidFill>
              </a:rPr>
              <a:t>(NFC)-2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020-01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2915" y="1457104"/>
            <a:ext cx="5905269" cy="476704"/>
            <a:chOff x="179512" y="6010451"/>
            <a:chExt cx="4682913" cy="476704"/>
          </a:xfrm>
        </p:grpSpPr>
        <p:sp>
          <p:nvSpPr>
            <p:cNvPr id="75" name="직사각형 74"/>
            <p:cNvSpPr/>
            <p:nvPr/>
          </p:nvSpPr>
          <p:spPr>
            <a:xfrm>
              <a:off x="179512" y="6041715"/>
              <a:ext cx="4682913" cy="428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9512" y="6010451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9512" y="6454093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32155" y="1549265"/>
            <a:ext cx="2223622" cy="28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화장샵</a:t>
            </a:r>
            <a:r>
              <a:rPr lang="ko-KR" altLang="en-US" sz="1200" dirty="0" smtClean="0"/>
              <a:t> 강서구청 지점</a:t>
            </a:r>
            <a:endParaRPr lang="ko-KR" altLang="en-US" sz="1200" dirty="0"/>
          </a:p>
        </p:txBody>
      </p:sp>
      <p:sp>
        <p:nvSpPr>
          <p:cNvPr id="87" name="직사각형 86"/>
          <p:cNvSpPr/>
          <p:nvPr/>
        </p:nvSpPr>
        <p:spPr>
          <a:xfrm>
            <a:off x="349450" y="2059272"/>
            <a:ext cx="5799418" cy="205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ko-KR" altLang="en-US" sz="9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32155" y="2045990"/>
            <a:ext cx="5816713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331640" y="2077824"/>
            <a:ext cx="684976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상품명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266113" y="2077824"/>
            <a:ext cx="404288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수량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960093" y="2077824"/>
            <a:ext cx="602164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245439" y="2077824"/>
            <a:ext cx="622705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금액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3194105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698161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860032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332155" y="3027559"/>
            <a:ext cx="58167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323529" y="2350540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[K-0042] </a:t>
            </a:r>
            <a:r>
              <a:rPr lang="ko-KR" altLang="en-US" sz="1100" dirty="0"/>
              <a:t>올리브</a:t>
            </a:r>
            <a:r>
              <a:rPr lang="en-US" altLang="ko-KR" sz="1100" dirty="0"/>
              <a:t> </a:t>
            </a:r>
            <a:r>
              <a:rPr lang="ko-KR" altLang="en-US" sz="1100" dirty="0"/>
              <a:t>오일 마사지 팩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179145" y="2348880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126" name="직사각형 125"/>
          <p:cNvSpPr/>
          <p:nvPr/>
        </p:nvSpPr>
        <p:spPr>
          <a:xfrm>
            <a:off x="3949085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128" name="직사각형 127"/>
          <p:cNvSpPr/>
          <p:nvPr/>
        </p:nvSpPr>
        <p:spPr>
          <a:xfrm>
            <a:off x="5292080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70" name="직사각형 69"/>
          <p:cNvSpPr/>
          <p:nvPr/>
        </p:nvSpPr>
        <p:spPr>
          <a:xfrm>
            <a:off x="539552" y="3140968"/>
            <a:ext cx="3279855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600" dirty="0" smtClean="0"/>
              <a:t>총액</a:t>
            </a:r>
            <a:endParaRPr lang="ko-KR" altLang="en-US" sz="1600" dirty="0"/>
          </a:p>
        </p:txBody>
      </p:sp>
      <p:sp>
        <p:nvSpPr>
          <p:cNvPr id="73" name="직사각형 72"/>
          <p:cNvSpPr/>
          <p:nvPr/>
        </p:nvSpPr>
        <p:spPr>
          <a:xfrm>
            <a:off x="323529" y="2542103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K-1079] </a:t>
            </a:r>
            <a:r>
              <a:rPr lang="ko-KR" altLang="en-US" sz="1100" dirty="0" smtClean="0"/>
              <a:t>화산송이 </a:t>
            </a:r>
            <a:r>
              <a:rPr lang="ko-KR" altLang="en-US" sz="1100" dirty="0"/>
              <a:t>마사지 팩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179145" y="2540443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0" name="직사각형 79"/>
          <p:cNvSpPr/>
          <p:nvPr/>
        </p:nvSpPr>
        <p:spPr>
          <a:xfrm>
            <a:off x="3949085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8,650</a:t>
            </a:r>
            <a:endParaRPr lang="ko-KR" altLang="en-US" sz="1100" dirty="0"/>
          </a:p>
        </p:txBody>
      </p:sp>
      <p:sp>
        <p:nvSpPr>
          <p:cNvPr id="81" name="직사각형 80"/>
          <p:cNvSpPr/>
          <p:nvPr/>
        </p:nvSpPr>
        <p:spPr>
          <a:xfrm>
            <a:off x="5292080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8,650</a:t>
            </a:r>
            <a:endParaRPr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4261175" y="3140968"/>
            <a:ext cx="1887693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600" dirty="0" smtClean="0"/>
              <a:t>19,300</a:t>
            </a:r>
            <a:endParaRPr lang="ko-KR" altLang="en-US" sz="1600" dirty="0"/>
          </a:p>
        </p:txBody>
      </p:sp>
      <p:sp>
        <p:nvSpPr>
          <p:cNvPr id="83" name="직사각형 82"/>
          <p:cNvSpPr/>
          <p:nvPr/>
        </p:nvSpPr>
        <p:spPr>
          <a:xfrm>
            <a:off x="323529" y="2735997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K-0016] </a:t>
            </a:r>
            <a:r>
              <a:rPr lang="ko-KR" altLang="en-US" sz="1100" dirty="0" smtClean="0"/>
              <a:t>기름종이</a:t>
            </a:r>
            <a:endParaRPr lang="ko-KR" altLang="en-US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3179145" y="2734337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5" name="직사각형 84"/>
          <p:cNvSpPr/>
          <p:nvPr/>
        </p:nvSpPr>
        <p:spPr>
          <a:xfrm>
            <a:off x="3949085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2,750</a:t>
            </a:r>
            <a:endParaRPr lang="ko-KR" altLang="en-US" sz="1100" dirty="0"/>
          </a:p>
        </p:txBody>
      </p:sp>
      <p:sp>
        <p:nvSpPr>
          <p:cNvPr id="86" name="직사각형 85"/>
          <p:cNvSpPr/>
          <p:nvPr/>
        </p:nvSpPr>
        <p:spPr>
          <a:xfrm>
            <a:off x="5292080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2,750</a:t>
            </a:r>
            <a:endParaRPr lang="ko-KR" altLang="en-US" sz="1100" dirty="0"/>
          </a:p>
        </p:txBody>
      </p:sp>
      <p:sp>
        <p:nvSpPr>
          <p:cNvPr id="89" name="직사각형 88"/>
          <p:cNvSpPr/>
          <p:nvPr/>
        </p:nvSpPr>
        <p:spPr>
          <a:xfrm>
            <a:off x="315529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건</a:t>
            </a:r>
            <a:r>
              <a:rPr lang="en-US" altLang="ko-KR" sz="1400" dirty="0" smtClean="0"/>
              <a:t>Pay</a:t>
            </a:r>
            <a:endParaRPr lang="ko-KR" altLang="en-US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1514726" y="3500885"/>
            <a:ext cx="1071494" cy="977584"/>
          </a:xfrm>
          <a:prstGeom prst="rect">
            <a:avLst/>
          </a:prstGeom>
          <a:ln w="57150">
            <a:solidFill>
              <a:srgbClr val="C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NFC</a:t>
            </a:r>
            <a:endParaRPr lang="ko-KR" altLang="en-US" sz="1400" dirty="0"/>
          </a:p>
        </p:txBody>
      </p:sp>
      <p:sp>
        <p:nvSpPr>
          <p:cNvPr id="91" name="직사각형 90"/>
          <p:cNvSpPr/>
          <p:nvPr/>
        </p:nvSpPr>
        <p:spPr>
          <a:xfrm>
            <a:off x="2713923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핸드폰</a:t>
            </a:r>
            <a:endParaRPr lang="ko-KR" altLang="en-US" sz="1400" dirty="0"/>
          </a:p>
        </p:txBody>
      </p:sp>
      <p:sp>
        <p:nvSpPr>
          <p:cNvPr id="92" name="직사각형 91"/>
          <p:cNvSpPr/>
          <p:nvPr/>
        </p:nvSpPr>
        <p:spPr>
          <a:xfrm>
            <a:off x="3913120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QR</a:t>
            </a:r>
            <a:r>
              <a:rPr lang="ko-KR" altLang="en-US" sz="1400" dirty="0" smtClean="0"/>
              <a:t>코드</a:t>
            </a:r>
            <a:endParaRPr lang="ko-KR" altLang="en-US" sz="1400" dirty="0"/>
          </a:p>
        </p:txBody>
      </p:sp>
      <p:sp>
        <p:nvSpPr>
          <p:cNvPr id="93" name="직사각형 92"/>
          <p:cNvSpPr/>
          <p:nvPr/>
        </p:nvSpPr>
        <p:spPr>
          <a:xfrm>
            <a:off x="5112316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지문인식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1635621" y="4869160"/>
            <a:ext cx="3279855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600" dirty="0" smtClean="0"/>
              <a:t>승인 요청 중</a:t>
            </a:r>
            <a:endParaRPr lang="ko-KR" altLang="en-US" sz="1600" dirty="0"/>
          </a:p>
        </p:txBody>
      </p:sp>
      <p:pic>
        <p:nvPicPr>
          <p:cNvPr id="68" name="Picture 10" descr="C:\Users\성시원님\AppData\Local\Microsoft\Windows\Temporary Internet Files\Content.IE5\OQ4Q4SLX\MnyxU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70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2713412" y="5445224"/>
            <a:ext cx="1071494" cy="3159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취소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551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해당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화면은 로그인 정보가 암아 있을 때 나타나며 로그인 정보가 없을 때 로그인 화면으로 이동할 수 있도록 한다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2. </a:t>
            </a:r>
            <a:r>
              <a:rPr lang="ko-KR" altLang="en-US" sz="900" dirty="0" smtClean="0">
                <a:solidFill>
                  <a:schemeClr val="tx1"/>
                </a:solidFill>
              </a:rPr>
              <a:t>제품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시현시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로그인이</a:t>
            </a:r>
            <a:r>
              <a:rPr lang="ko-KR" altLang="en-US" sz="900" dirty="0" smtClean="0">
                <a:solidFill>
                  <a:schemeClr val="tx1"/>
                </a:solidFill>
              </a:rPr>
              <a:t> 되어있다는 가정하에 해당화면이 바로 나올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>
                <a:solidFill>
                  <a:schemeClr val="tx1"/>
                </a:solidFill>
              </a:rPr>
              <a:t>NFC</a:t>
            </a:r>
            <a:r>
              <a:rPr lang="en-US" altLang="ko-KR" sz="900" dirty="0" smtClean="0">
                <a:solidFill>
                  <a:schemeClr val="tx1"/>
                </a:solidFill>
              </a:rPr>
              <a:t>)-3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020-02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2" name="Picture 5" descr="C:\Users\성시원님\AppData\Local\Microsoft\Windows\Temporary Internet Files\Content.IE5\BZ13KHPI\1420597181-a1[1]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0" t="13000" r="50000" b="13476"/>
          <a:stretch/>
        </p:blipFill>
        <p:spPr bwMode="auto">
          <a:xfrm>
            <a:off x="1296371" y="1165147"/>
            <a:ext cx="2529656" cy="51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1702128" y="1916832"/>
            <a:ext cx="446137" cy="21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신용카드</a:t>
            </a:r>
            <a:endParaRPr lang="ko-KR" altLang="en-US" sz="900" dirty="0"/>
          </a:p>
        </p:txBody>
      </p:sp>
      <p:sp>
        <p:nvSpPr>
          <p:cNvPr id="34" name="타원 33"/>
          <p:cNvSpPr/>
          <p:nvPr/>
        </p:nvSpPr>
        <p:spPr>
          <a:xfrm>
            <a:off x="1635424" y="1976813"/>
            <a:ext cx="54381" cy="9226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520197" y="1628800"/>
            <a:ext cx="2063386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65111" y="1691771"/>
            <a:ext cx="19339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안녕하세요 </a:t>
            </a:r>
            <a:r>
              <a:rPr lang="ko-KR" altLang="en-US" sz="900" b="1" dirty="0" smtClean="0"/>
              <a:t>홍길동</a:t>
            </a:r>
            <a:r>
              <a:rPr lang="ko-KR" altLang="en-US" sz="900" dirty="0" smtClean="0"/>
              <a:t>님 </a:t>
            </a:r>
            <a:r>
              <a:rPr lang="ko-KR" altLang="en-US" sz="900" dirty="0">
                <a:solidFill>
                  <a:srgbClr val="FF0000"/>
                </a:solidFill>
              </a:rPr>
              <a:t>건</a:t>
            </a:r>
            <a:r>
              <a:rPr lang="en-US" altLang="ko-KR" sz="900" dirty="0" smtClean="0">
                <a:solidFill>
                  <a:srgbClr val="FF0000"/>
                </a:solidFill>
              </a:rPr>
              <a:t>pay</a:t>
            </a:r>
            <a:r>
              <a:rPr lang="ko-KR" altLang="en-US" sz="900" dirty="0" smtClean="0"/>
              <a:t>입니다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1598239" y="1962806"/>
            <a:ext cx="1900813" cy="2101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결제승인요청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598239" y="2172971"/>
            <a:ext cx="1900813" cy="132803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92323"/>
              </p:ext>
            </p:extLst>
          </p:nvPr>
        </p:nvGraphicFramePr>
        <p:xfrm>
          <a:off x="1650625" y="2276872"/>
          <a:ext cx="1800000" cy="547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187"/>
                <a:gridCol w="1432813"/>
              </a:tblGrid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점포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 smtClean="0"/>
                        <a:t>화장샵</a:t>
                      </a:r>
                      <a:r>
                        <a:rPr lang="ko-KR" altLang="en-US" sz="600" dirty="0" smtClean="0"/>
                        <a:t> 강서구청 지점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상품금액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\ 19,300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/>
                        <a:t>할부기간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일시불</a:t>
                      </a:r>
                      <a:endParaRPr lang="ko-KR" altLang="en-US" sz="6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모서리가 둥근 직사각형 55"/>
          <p:cNvSpPr/>
          <p:nvPr/>
        </p:nvSpPr>
        <p:spPr>
          <a:xfrm>
            <a:off x="1799121" y="2996952"/>
            <a:ext cx="698287" cy="26099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bg1"/>
                  </a:solidFill>
                </a:ln>
              </a:rPr>
              <a:t>승인</a:t>
            </a:r>
            <a:endParaRPr lang="ko-KR" altLang="en-US" sz="105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627784" y="2996952"/>
            <a:ext cx="698287" cy="26099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취소</a:t>
            </a:r>
            <a:endParaRPr lang="ko-KR" altLang="en-US" sz="105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승인 후 로딩 화면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>
                <a:solidFill>
                  <a:schemeClr val="tx1"/>
                </a:solidFill>
              </a:rPr>
              <a:t>(NFC</a:t>
            </a:r>
            <a:r>
              <a:rPr lang="en-US" altLang="ko-KR" sz="900" dirty="0" smtClean="0">
                <a:solidFill>
                  <a:schemeClr val="tx1"/>
                </a:solidFill>
              </a:rPr>
              <a:t>)-</a:t>
            </a:r>
            <a:r>
              <a:rPr lang="en-US" altLang="ko-KR" sz="900" dirty="0">
                <a:solidFill>
                  <a:schemeClr val="tx1"/>
                </a:solidFill>
              </a:rPr>
              <a:t>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020-03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2" name="Picture 5" descr="C:\Users\성시원님\AppData\Local\Microsoft\Windows\Temporary Internet Files\Content.IE5\BZ13KHPI\1420597181-a1[1]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0" t="13000" r="50000" b="13476"/>
          <a:stretch/>
        </p:blipFill>
        <p:spPr bwMode="auto">
          <a:xfrm>
            <a:off x="1296371" y="1165147"/>
            <a:ext cx="2529656" cy="51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1702128" y="1916832"/>
            <a:ext cx="446137" cy="21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신용카드</a:t>
            </a:r>
            <a:endParaRPr lang="ko-KR" altLang="en-US" sz="900" dirty="0"/>
          </a:p>
        </p:txBody>
      </p:sp>
      <p:sp>
        <p:nvSpPr>
          <p:cNvPr id="34" name="타원 33"/>
          <p:cNvSpPr/>
          <p:nvPr/>
        </p:nvSpPr>
        <p:spPr>
          <a:xfrm>
            <a:off x="1635424" y="1976813"/>
            <a:ext cx="54381" cy="9226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520197" y="1628800"/>
            <a:ext cx="2063386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65111" y="1691771"/>
            <a:ext cx="19339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안녕하세요 </a:t>
            </a:r>
            <a:r>
              <a:rPr lang="ko-KR" altLang="en-US" sz="900" b="1" dirty="0" smtClean="0"/>
              <a:t>홍길동</a:t>
            </a:r>
            <a:r>
              <a:rPr lang="ko-KR" altLang="en-US" sz="900" dirty="0" smtClean="0"/>
              <a:t>님 </a:t>
            </a:r>
            <a:r>
              <a:rPr lang="ko-KR" altLang="en-US" sz="900" dirty="0">
                <a:solidFill>
                  <a:srgbClr val="FF0000"/>
                </a:solidFill>
              </a:rPr>
              <a:t>건</a:t>
            </a:r>
            <a:r>
              <a:rPr lang="en-US" altLang="ko-KR" sz="900" dirty="0" smtClean="0">
                <a:solidFill>
                  <a:srgbClr val="FF0000"/>
                </a:solidFill>
              </a:rPr>
              <a:t>pay</a:t>
            </a:r>
            <a:r>
              <a:rPr lang="ko-KR" altLang="en-US" sz="900" dirty="0" smtClean="0"/>
              <a:t>입니다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1598239" y="1962806"/>
            <a:ext cx="1900813" cy="2101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결제승인요청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598239" y="2172971"/>
            <a:ext cx="1900813" cy="132803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37091"/>
              </p:ext>
            </p:extLst>
          </p:nvPr>
        </p:nvGraphicFramePr>
        <p:xfrm>
          <a:off x="1650625" y="2276872"/>
          <a:ext cx="1800000" cy="547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187"/>
                <a:gridCol w="1432813"/>
              </a:tblGrid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점포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 smtClean="0"/>
                        <a:t>화장샵</a:t>
                      </a:r>
                      <a:r>
                        <a:rPr lang="ko-KR" altLang="en-US" sz="600" dirty="0" smtClean="0"/>
                        <a:t> 강서구청 지점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상품금액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\ 19,300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/>
                        <a:t>할부기간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일시불</a:t>
                      </a:r>
                      <a:endParaRPr lang="ko-KR" altLang="en-US" sz="6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모서리가 둥근 직사각형 55"/>
          <p:cNvSpPr/>
          <p:nvPr/>
        </p:nvSpPr>
        <p:spPr>
          <a:xfrm>
            <a:off x="1799121" y="2996952"/>
            <a:ext cx="698287" cy="26099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bg1"/>
                  </a:solidFill>
                </a:ln>
              </a:rPr>
              <a:t>승인</a:t>
            </a:r>
            <a:endParaRPr lang="ko-KR" altLang="en-US" sz="105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627784" y="2996952"/>
            <a:ext cx="698287" cy="26099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취소</a:t>
            </a:r>
            <a:endParaRPr lang="ko-KR" altLang="en-US" sz="105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6" name="Picture 10" descr="C:\Users\성시원님\AppData\Local\Microsoft\Windows\Temporary Internet Files\Content.IE5\OQ4Q4SLX\MnyxU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399" y="25123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85195"/>
              </p:ext>
            </p:extLst>
          </p:nvPr>
        </p:nvGraphicFramePr>
        <p:xfrm>
          <a:off x="467544" y="827555"/>
          <a:ext cx="8280918" cy="548176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80153"/>
                <a:gridCol w="1380153"/>
                <a:gridCol w="1380153"/>
                <a:gridCol w="1380153"/>
                <a:gridCol w="1380153"/>
                <a:gridCol w="1380153"/>
              </a:tblGrid>
              <a:tr h="60129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건</a:t>
                      </a:r>
                      <a:r>
                        <a:rPr lang="en-US" altLang="ko-KR" sz="1400" b="1" dirty="0" smtClean="0"/>
                        <a:t>pay(</a:t>
                      </a:r>
                      <a:r>
                        <a:rPr lang="ko-KR" altLang="en-US" sz="1400" b="1" dirty="0" smtClean="0"/>
                        <a:t>건국 페이</a:t>
                      </a:r>
                      <a:r>
                        <a:rPr lang="en-US" altLang="ko-KR" sz="1400" b="1" dirty="0" smtClean="0"/>
                        <a:t>) </a:t>
                      </a:r>
                      <a:r>
                        <a:rPr lang="ko-KR" altLang="en-US" sz="1400" b="1" dirty="0" smtClean="0"/>
                        <a:t>결제 수단</a:t>
                      </a:r>
                    </a:p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적용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가능 예상 플랫폼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6333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PC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Mobile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POS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/>
                        <a:t>SmartTV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Display Device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1176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ysClr val="windowText" lastClr="000000"/>
                          </a:solidFill>
                        </a:rPr>
                        <a:t>건</a:t>
                      </a: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</a:rPr>
                        <a:t>pay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2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</a:rPr>
                        <a:t>NFC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2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err="1" smtClean="0">
                          <a:solidFill>
                            <a:sysClr val="windowText" lastClr="000000"/>
                          </a:solidFill>
                        </a:rPr>
                        <a:t>앱카드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2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ysClr val="windowText" lastClr="000000"/>
                          </a:solidFill>
                        </a:rPr>
                        <a:t>QR</a:t>
                      </a:r>
                      <a:r>
                        <a:rPr lang="ko-KR" altLang="en-US" sz="1800" b="1" dirty="0" smtClean="0">
                          <a:solidFill>
                            <a:sysClr val="windowText" lastClr="000000"/>
                          </a:solidFill>
                        </a:rPr>
                        <a:t>코드</a:t>
                      </a:r>
                      <a:endParaRPr lang="en-US" altLang="ko-KR" sz="18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2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ysClr val="windowText" lastClr="000000"/>
                          </a:solidFill>
                        </a:rPr>
                        <a:t>지문 인식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170" name="Picture 2" descr="C:\Users\성시원님\AppData\Local\Microsoft\Windows\Temporary Internet Files\Content.IE5\WK3M7YOM\large-right-check-66.6-61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889764" cy="66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성시원님\AppData\Local\Microsoft\Windows\Temporary Internet Files\Content.IE5\WK3M7YOM\large-right-check-66.6-61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276872"/>
            <a:ext cx="889764" cy="66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성시원님\AppData\Local\Microsoft\Windows\Temporary Internet Files\Content.IE5\WK3M7YOM\large-right-check-66.6-61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76872"/>
            <a:ext cx="889764" cy="66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성시원님\AppData\Local\Microsoft\Windows\Temporary Internet Files\Content.IE5\WK3M7YOM\large-right-check-66.6-61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76872"/>
            <a:ext cx="889764" cy="66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성시원님\AppData\Local\Microsoft\Windows\Temporary Internet Files\Content.IE5\WK3M7YOM\large-right-check-66.6-61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668" y="2276872"/>
            <a:ext cx="889764" cy="66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성시원님\AppData\Local\Microsoft\Windows\Temporary Internet Files\Content.IE5\WK3M7YOM\large-right-check-66.6-61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12976"/>
            <a:ext cx="889764" cy="66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성시원님\AppData\Local\Microsoft\Windows\Temporary Internet Files\Content.IE5\WK3M7YOM\large-right-check-66.6-61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12976"/>
            <a:ext cx="889764" cy="66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성시원님\AppData\Local\Microsoft\Windows\Temporary Internet Files\Content.IE5\WK3M7YOM\large-right-check-66.6-61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05064"/>
            <a:ext cx="889764" cy="66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성시원님\AppData\Local\Microsoft\Windows\Temporary Internet Files\Content.IE5\WK3M7YOM\large-right-check-66.6-61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05064"/>
            <a:ext cx="889764" cy="66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성시원님\AppData\Local\Microsoft\Windows\Temporary Internet Files\Content.IE5\WK3M7YOM\large-right-check-66.6-61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05064"/>
            <a:ext cx="889764" cy="66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성시원님\AppData\Local\Microsoft\Windows\Temporary Internet Files\Content.IE5\WK3M7YOM\large-right-check-66.6-61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005064"/>
            <a:ext cx="889764" cy="66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성시원님\AppData\Local\Microsoft\Windows\Temporary Internet Files\Content.IE5\WK3M7YOM\large-right-check-66.6-61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668" y="4005064"/>
            <a:ext cx="889764" cy="66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성시원님\AppData\Local\Microsoft\Windows\Temporary Internet Files\Content.IE5\WK3M7YOM\large-right-check-66.6-61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797152"/>
            <a:ext cx="889764" cy="66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C:\Users\성시원님\AppData\Local\Microsoft\Windows\Temporary Internet Files\Content.IE5\WK3M7YOM\large-right-check-66.6-61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797152"/>
            <a:ext cx="889764" cy="66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성시원님\AppData\Local\Microsoft\Windows\Temporary Internet Files\Content.IE5\WK3M7YOM\large-right-check-66.6-61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89240"/>
            <a:ext cx="889764" cy="66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4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완료 화면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2.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 선택 시 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모바일</a:t>
            </a:r>
            <a:r>
              <a:rPr lang="ko-KR" altLang="en-US" sz="900" dirty="0" smtClean="0">
                <a:solidFill>
                  <a:schemeClr val="tx1"/>
                </a:solidFill>
              </a:rPr>
              <a:t> 홈 화면으로 이동할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>
                <a:solidFill>
                  <a:schemeClr val="tx1"/>
                </a:solidFill>
              </a:rPr>
              <a:t>(NFC</a:t>
            </a:r>
            <a:r>
              <a:rPr lang="en-US" altLang="ko-KR" sz="900" dirty="0" smtClean="0">
                <a:solidFill>
                  <a:schemeClr val="tx1"/>
                </a:solidFill>
              </a:rPr>
              <a:t>)-5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020-04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2" name="Picture 5" descr="C:\Users\성시원님\AppData\Local\Microsoft\Windows\Temporary Internet Files\Content.IE5\BZ13KHPI\1420597181-a1[1]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0" t="13000" r="50000" b="13476"/>
          <a:stretch/>
        </p:blipFill>
        <p:spPr bwMode="auto">
          <a:xfrm>
            <a:off x="1296371" y="1165147"/>
            <a:ext cx="2529656" cy="51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1702128" y="1916832"/>
            <a:ext cx="446137" cy="21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신용카드</a:t>
            </a:r>
            <a:endParaRPr lang="ko-KR" altLang="en-US" sz="900" dirty="0"/>
          </a:p>
        </p:txBody>
      </p:sp>
      <p:sp>
        <p:nvSpPr>
          <p:cNvPr id="34" name="타원 33"/>
          <p:cNvSpPr/>
          <p:nvPr/>
        </p:nvSpPr>
        <p:spPr>
          <a:xfrm>
            <a:off x="1635424" y="1976813"/>
            <a:ext cx="54381" cy="9226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520197" y="1628800"/>
            <a:ext cx="2063386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65111" y="1691771"/>
            <a:ext cx="19339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안녕하세요 </a:t>
            </a:r>
            <a:r>
              <a:rPr lang="ko-KR" altLang="en-US" sz="900" b="1" dirty="0" smtClean="0"/>
              <a:t>홍길동</a:t>
            </a:r>
            <a:r>
              <a:rPr lang="ko-KR" altLang="en-US" sz="900" dirty="0" smtClean="0"/>
              <a:t>님 </a:t>
            </a:r>
            <a:r>
              <a:rPr lang="ko-KR" altLang="en-US" sz="900" dirty="0">
                <a:solidFill>
                  <a:srgbClr val="FF0000"/>
                </a:solidFill>
              </a:rPr>
              <a:t>건</a:t>
            </a:r>
            <a:r>
              <a:rPr lang="en-US" altLang="ko-KR" sz="900" dirty="0" smtClean="0">
                <a:solidFill>
                  <a:srgbClr val="FF0000"/>
                </a:solidFill>
              </a:rPr>
              <a:t>pay</a:t>
            </a:r>
            <a:r>
              <a:rPr lang="ko-KR" altLang="en-US" sz="900" dirty="0" smtClean="0"/>
              <a:t>입니다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1598239" y="1962806"/>
            <a:ext cx="1900813" cy="2101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 완료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598239" y="2172971"/>
            <a:ext cx="1900813" cy="132803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79938"/>
              </p:ext>
            </p:extLst>
          </p:nvPr>
        </p:nvGraphicFramePr>
        <p:xfrm>
          <a:off x="1650625" y="2276872"/>
          <a:ext cx="1800000" cy="547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187"/>
                <a:gridCol w="1432813"/>
              </a:tblGrid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점포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 smtClean="0"/>
                        <a:t>화장샵</a:t>
                      </a:r>
                      <a:r>
                        <a:rPr lang="ko-KR" altLang="en-US" sz="600" dirty="0" smtClean="0"/>
                        <a:t> 강서구청 지점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상품금액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\ 19,300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/>
                        <a:t>할부기간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일시불</a:t>
                      </a:r>
                      <a:endParaRPr lang="ko-KR" altLang="en-US" sz="6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모서리가 둥근 직사각형 55"/>
          <p:cNvSpPr/>
          <p:nvPr/>
        </p:nvSpPr>
        <p:spPr>
          <a:xfrm>
            <a:off x="2199501" y="2996952"/>
            <a:ext cx="698287" cy="26099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bg1"/>
                  </a:solidFill>
                </a:ln>
              </a:rPr>
              <a:t>확인</a:t>
            </a:r>
            <a:endParaRPr lang="ko-KR" altLang="en-US" sz="105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863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완료 메시지가 화면에서 보일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 smtClean="0">
                <a:solidFill>
                  <a:schemeClr val="tx1"/>
                </a:solidFill>
              </a:rPr>
              <a:t>(NFC)-6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020-05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2915" y="1457104"/>
            <a:ext cx="5905269" cy="476704"/>
            <a:chOff x="179512" y="6010451"/>
            <a:chExt cx="4682913" cy="476704"/>
          </a:xfrm>
        </p:grpSpPr>
        <p:sp>
          <p:nvSpPr>
            <p:cNvPr id="75" name="직사각형 74"/>
            <p:cNvSpPr/>
            <p:nvPr/>
          </p:nvSpPr>
          <p:spPr>
            <a:xfrm>
              <a:off x="179512" y="6041715"/>
              <a:ext cx="4682913" cy="428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9512" y="6010451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9512" y="6454093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32155" y="1549265"/>
            <a:ext cx="2223622" cy="28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화장샵</a:t>
            </a:r>
            <a:r>
              <a:rPr lang="ko-KR" altLang="en-US" sz="1200" dirty="0" smtClean="0"/>
              <a:t> 강서구청 지점</a:t>
            </a:r>
            <a:endParaRPr lang="ko-KR" altLang="en-US" sz="1200" dirty="0"/>
          </a:p>
        </p:txBody>
      </p:sp>
      <p:sp>
        <p:nvSpPr>
          <p:cNvPr id="87" name="직사각형 86"/>
          <p:cNvSpPr/>
          <p:nvPr/>
        </p:nvSpPr>
        <p:spPr>
          <a:xfrm>
            <a:off x="349450" y="2059272"/>
            <a:ext cx="5799418" cy="205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ko-KR" altLang="en-US" sz="9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32155" y="2045990"/>
            <a:ext cx="5816713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331640" y="2077824"/>
            <a:ext cx="684976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상품명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266113" y="2077824"/>
            <a:ext cx="404288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수량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960093" y="2077824"/>
            <a:ext cx="602164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245439" y="2077824"/>
            <a:ext cx="622705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금액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3194105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698161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860032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332155" y="3027559"/>
            <a:ext cx="58167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323529" y="2350540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[K-0042] </a:t>
            </a:r>
            <a:r>
              <a:rPr lang="ko-KR" altLang="en-US" sz="1100" dirty="0"/>
              <a:t>올리브</a:t>
            </a:r>
            <a:r>
              <a:rPr lang="en-US" altLang="ko-KR" sz="1100" dirty="0"/>
              <a:t> </a:t>
            </a:r>
            <a:r>
              <a:rPr lang="ko-KR" altLang="en-US" sz="1100" dirty="0"/>
              <a:t>오일 마사지 팩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179145" y="2348880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126" name="직사각형 125"/>
          <p:cNvSpPr/>
          <p:nvPr/>
        </p:nvSpPr>
        <p:spPr>
          <a:xfrm>
            <a:off x="3949085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128" name="직사각형 127"/>
          <p:cNvSpPr/>
          <p:nvPr/>
        </p:nvSpPr>
        <p:spPr>
          <a:xfrm>
            <a:off x="5292080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70" name="직사각형 69"/>
          <p:cNvSpPr/>
          <p:nvPr/>
        </p:nvSpPr>
        <p:spPr>
          <a:xfrm>
            <a:off x="539552" y="3140968"/>
            <a:ext cx="3279855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600" dirty="0" smtClean="0"/>
              <a:t>총액</a:t>
            </a:r>
            <a:endParaRPr lang="ko-KR" altLang="en-US" sz="1600" dirty="0"/>
          </a:p>
        </p:txBody>
      </p:sp>
      <p:sp>
        <p:nvSpPr>
          <p:cNvPr id="73" name="직사각형 72"/>
          <p:cNvSpPr/>
          <p:nvPr/>
        </p:nvSpPr>
        <p:spPr>
          <a:xfrm>
            <a:off x="323529" y="2542103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K-1079] </a:t>
            </a:r>
            <a:r>
              <a:rPr lang="ko-KR" altLang="en-US" sz="1100" dirty="0" smtClean="0"/>
              <a:t>화산송이 </a:t>
            </a:r>
            <a:r>
              <a:rPr lang="ko-KR" altLang="en-US" sz="1100" dirty="0"/>
              <a:t>마사지 팩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179145" y="2540443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0" name="직사각형 79"/>
          <p:cNvSpPr/>
          <p:nvPr/>
        </p:nvSpPr>
        <p:spPr>
          <a:xfrm>
            <a:off x="3949085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8,650</a:t>
            </a:r>
            <a:endParaRPr lang="ko-KR" altLang="en-US" sz="1100" dirty="0"/>
          </a:p>
        </p:txBody>
      </p:sp>
      <p:sp>
        <p:nvSpPr>
          <p:cNvPr id="81" name="직사각형 80"/>
          <p:cNvSpPr/>
          <p:nvPr/>
        </p:nvSpPr>
        <p:spPr>
          <a:xfrm>
            <a:off x="5292080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8,650</a:t>
            </a:r>
            <a:endParaRPr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4261175" y="3140968"/>
            <a:ext cx="1887693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600" dirty="0" smtClean="0"/>
              <a:t>19,300</a:t>
            </a:r>
            <a:endParaRPr lang="ko-KR" altLang="en-US" sz="1600" dirty="0"/>
          </a:p>
        </p:txBody>
      </p:sp>
      <p:sp>
        <p:nvSpPr>
          <p:cNvPr id="83" name="직사각형 82"/>
          <p:cNvSpPr/>
          <p:nvPr/>
        </p:nvSpPr>
        <p:spPr>
          <a:xfrm>
            <a:off x="323529" y="2735997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K-0016] </a:t>
            </a:r>
            <a:r>
              <a:rPr lang="ko-KR" altLang="en-US" sz="1100" dirty="0" smtClean="0"/>
              <a:t>기름종이</a:t>
            </a:r>
            <a:endParaRPr lang="ko-KR" altLang="en-US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3179145" y="2734337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5" name="직사각형 84"/>
          <p:cNvSpPr/>
          <p:nvPr/>
        </p:nvSpPr>
        <p:spPr>
          <a:xfrm>
            <a:off x="3949085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2,750</a:t>
            </a:r>
            <a:endParaRPr lang="ko-KR" altLang="en-US" sz="1100" dirty="0"/>
          </a:p>
        </p:txBody>
      </p:sp>
      <p:sp>
        <p:nvSpPr>
          <p:cNvPr id="86" name="직사각형 85"/>
          <p:cNvSpPr/>
          <p:nvPr/>
        </p:nvSpPr>
        <p:spPr>
          <a:xfrm>
            <a:off x="5292080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2,750</a:t>
            </a:r>
            <a:endParaRPr lang="ko-KR" altLang="en-US" sz="1100" dirty="0"/>
          </a:p>
        </p:txBody>
      </p:sp>
      <p:sp>
        <p:nvSpPr>
          <p:cNvPr id="89" name="직사각형 88"/>
          <p:cNvSpPr/>
          <p:nvPr/>
        </p:nvSpPr>
        <p:spPr>
          <a:xfrm>
            <a:off x="315529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건</a:t>
            </a:r>
            <a:r>
              <a:rPr lang="en-US" altLang="ko-KR" sz="1400" dirty="0" smtClean="0"/>
              <a:t>Pay</a:t>
            </a:r>
            <a:endParaRPr lang="ko-KR" altLang="en-US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1514726" y="3500885"/>
            <a:ext cx="1071494" cy="977584"/>
          </a:xfrm>
          <a:prstGeom prst="rect">
            <a:avLst/>
          </a:prstGeom>
          <a:ln w="57150">
            <a:solidFill>
              <a:srgbClr val="C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NFC</a:t>
            </a:r>
            <a:endParaRPr lang="ko-KR" altLang="en-US" sz="1400" dirty="0"/>
          </a:p>
        </p:txBody>
      </p:sp>
      <p:sp>
        <p:nvSpPr>
          <p:cNvPr id="91" name="직사각형 90"/>
          <p:cNvSpPr/>
          <p:nvPr/>
        </p:nvSpPr>
        <p:spPr>
          <a:xfrm>
            <a:off x="2713923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핸드폰</a:t>
            </a:r>
            <a:endParaRPr lang="ko-KR" altLang="en-US" sz="1400" dirty="0"/>
          </a:p>
        </p:txBody>
      </p:sp>
      <p:sp>
        <p:nvSpPr>
          <p:cNvPr id="92" name="직사각형 91"/>
          <p:cNvSpPr/>
          <p:nvPr/>
        </p:nvSpPr>
        <p:spPr>
          <a:xfrm>
            <a:off x="3913120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QR</a:t>
            </a:r>
            <a:r>
              <a:rPr lang="ko-KR" altLang="en-US" sz="1400" dirty="0" smtClean="0"/>
              <a:t>코드</a:t>
            </a:r>
            <a:endParaRPr lang="ko-KR" altLang="en-US" sz="1400" dirty="0"/>
          </a:p>
        </p:txBody>
      </p:sp>
      <p:sp>
        <p:nvSpPr>
          <p:cNvPr id="93" name="직사각형 92"/>
          <p:cNvSpPr/>
          <p:nvPr/>
        </p:nvSpPr>
        <p:spPr>
          <a:xfrm>
            <a:off x="5112316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지문인식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1635621" y="4869160"/>
            <a:ext cx="3279855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600" dirty="0" smtClean="0"/>
              <a:t>결제 완료</a:t>
            </a:r>
            <a:endParaRPr lang="ko-KR" altLang="en-US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3382984" y="5373216"/>
            <a:ext cx="1071494" cy="5518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dk1"/>
                </a:solidFill>
              </a:rPr>
              <a:t>확인</a:t>
            </a:r>
            <a:endParaRPr lang="ko-KR" altLang="en-US" sz="1400" dirty="0">
              <a:solidFill>
                <a:schemeClr val="dk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54285" y="5373216"/>
            <a:ext cx="1071494" cy="55182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영수증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출력</a:t>
            </a:r>
            <a:endParaRPr lang="ko-KR" altLang="en-US" sz="1400" b="1" dirty="0"/>
          </a:p>
        </p:txBody>
      </p:sp>
      <p:sp>
        <p:nvSpPr>
          <p:cNvPr id="55" name="타원 54"/>
          <p:cNvSpPr/>
          <p:nvPr/>
        </p:nvSpPr>
        <p:spPr>
          <a:xfrm>
            <a:off x="2569907" y="4725144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92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78883" y="2773377"/>
            <a:ext cx="30844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 smtClean="0">
                <a:solidFill>
                  <a:sysClr val="windowText" lastClr="000000"/>
                </a:solidFill>
              </a:rPr>
              <a:t>3.</a:t>
            </a:r>
            <a:r>
              <a:rPr lang="ko-KR" altLang="en-US" sz="6000" dirty="0" err="1" smtClean="0">
                <a:solidFill>
                  <a:sysClr val="windowText" lastClr="000000"/>
                </a:solidFill>
              </a:rPr>
              <a:t>앱카드</a:t>
            </a:r>
            <a:endParaRPr lang="ko-KR" altLang="en-US" sz="6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980728"/>
            <a:ext cx="7560840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755577" y="980728"/>
            <a:ext cx="904012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73138" y="116632"/>
            <a:ext cx="4095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</a:rPr>
              <a:t>3. </a:t>
            </a:r>
            <a:r>
              <a:rPr lang="ko-KR" altLang="en-US" sz="3600" dirty="0" err="1" smtClean="0">
                <a:solidFill>
                  <a:sysClr val="windowText" lastClr="000000"/>
                </a:solidFill>
              </a:rPr>
              <a:t>앱카드</a:t>
            </a:r>
            <a:r>
              <a:rPr lang="en-US" altLang="ko-KR" sz="3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3600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3600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06268" y="1268760"/>
            <a:ext cx="569388" cy="1085165"/>
            <a:chOff x="631904" y="2564904"/>
            <a:chExt cx="569388" cy="1085165"/>
          </a:xfrm>
        </p:grpSpPr>
        <p:grpSp>
          <p:nvGrpSpPr>
            <p:cNvPr id="4" name="그룹 3"/>
            <p:cNvGrpSpPr/>
            <p:nvPr/>
          </p:nvGrpSpPr>
          <p:grpSpPr>
            <a:xfrm>
              <a:off x="687997" y="2564904"/>
              <a:ext cx="457200" cy="838944"/>
              <a:chOff x="687997" y="2564904"/>
              <a:chExt cx="457200" cy="83894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34962" y="2996952"/>
                <a:ext cx="161021" cy="4068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687997" y="2564904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631904" y="3403848"/>
              <a:ext cx="56938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/>
                <a:t>사용자</a:t>
              </a:r>
              <a:endParaRPr lang="ko-KR" altLang="en-US" sz="10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691680" y="1401535"/>
            <a:ext cx="2630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(1)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상품 선택 후 결제 선택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1680" y="1833583"/>
            <a:ext cx="3934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(2)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결제 방법에서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앱카드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결제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방법 선택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2317423"/>
            <a:ext cx="63353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(3)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휴대폰으로 결제 화면으로 이동한 후 결제코드를 휴대폰에 입력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1680" y="2780928"/>
            <a:ext cx="2281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(4)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결제 비밀번호 입력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212976"/>
            <a:ext cx="1388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(5)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결제 완료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3645024"/>
            <a:ext cx="23535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(6)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상품 결제 완료 확인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91680" y="4077072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(7)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완료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2670" y="6309320"/>
            <a:ext cx="45720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*PC</a:t>
            </a:r>
            <a:r>
              <a:rPr lang="ko-KR" altLang="en-US" sz="1600" dirty="0" smtClean="0">
                <a:solidFill>
                  <a:srgbClr val="FF0000"/>
                </a:solidFill>
              </a:rPr>
              <a:t>에서 쇼핑몰의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결제를 진행 한다고 가정한다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1. </a:t>
            </a:r>
            <a:r>
              <a:rPr lang="ko-KR" altLang="en-US" sz="900" dirty="0">
                <a:solidFill>
                  <a:schemeClr val="tx1"/>
                </a:solidFill>
              </a:rPr>
              <a:t>쇼핑몰 </a:t>
            </a:r>
            <a:r>
              <a:rPr lang="ko-KR" altLang="en-US" sz="900" dirty="0" err="1">
                <a:solidFill>
                  <a:schemeClr val="tx1"/>
                </a:solidFill>
              </a:rPr>
              <a:t>첫화면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2. </a:t>
            </a:r>
            <a:r>
              <a:rPr lang="ko-KR" altLang="en-US" sz="900" dirty="0">
                <a:solidFill>
                  <a:schemeClr val="tx1"/>
                </a:solidFill>
              </a:rPr>
              <a:t>항목 선택 시 상세보기 화면으로 이동할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리스트화면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앱카드</a:t>
            </a:r>
            <a:r>
              <a:rPr lang="en-US" altLang="ko-KR" sz="900" dirty="0" smtClean="0">
                <a:solidFill>
                  <a:schemeClr val="tx1"/>
                </a:solidFill>
              </a:rPr>
              <a:t>)-1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030-00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2677" y="1501876"/>
            <a:ext cx="3247581" cy="3429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37319" y="1501876"/>
            <a:ext cx="1090259" cy="342948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/>
                  </a:solidFill>
                </a:ln>
              </a:rPr>
              <a:t>검색</a:t>
            </a:r>
            <a:endParaRPr lang="ko-KR" altLang="en-US" sz="1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5298" y="1369574"/>
            <a:ext cx="1108350" cy="607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Fatboy Slim BLTC (BRK)" pitchFamily="2" charset="-127"/>
                <a:ea typeface="Fatboy Slim BLTC (BRK)" pitchFamily="2" charset="-127"/>
              </a:rPr>
              <a:t>moon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+mj-lt"/>
                <a:ea typeface="Fatboy Slim BLTC (BRK)" pitchFamily="2" charset="-127"/>
              </a:rPr>
              <a:t>Market</a:t>
            </a:r>
            <a:endParaRPr lang="ko-KR" altLang="en-US" dirty="0">
              <a:solidFill>
                <a:sysClr val="windowText" lastClr="000000"/>
              </a:solidFill>
              <a:latin typeface="+mj-lt"/>
              <a:ea typeface="Fatboy Slim BLTC (BRK)" pitchFamily="2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7850" y="2196910"/>
            <a:ext cx="1095798" cy="3098865"/>
          </a:xfrm>
          <a:prstGeom prst="roundRect">
            <a:avLst>
              <a:gd name="adj" fmla="val 5707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29" name="그룹 28"/>
          <p:cNvGrpSpPr/>
          <p:nvPr/>
        </p:nvGrpSpPr>
        <p:grpSpPr>
          <a:xfrm>
            <a:off x="1545271" y="2132856"/>
            <a:ext cx="4682913" cy="3647782"/>
            <a:chOff x="1473263" y="2229490"/>
            <a:chExt cx="4682913" cy="3647782"/>
          </a:xfrm>
        </p:grpSpPr>
        <p:sp>
          <p:nvSpPr>
            <p:cNvPr id="4" name="직사각형 3"/>
            <p:cNvSpPr/>
            <p:nvPr/>
          </p:nvSpPr>
          <p:spPr>
            <a:xfrm>
              <a:off x="1625641" y="2924944"/>
              <a:ext cx="784205" cy="730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73263" y="2255177"/>
              <a:ext cx="4682913" cy="4289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473263" y="2229490"/>
              <a:ext cx="4682913" cy="4400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16059" y="2359164"/>
              <a:ext cx="337765" cy="20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 smtClean="0"/>
                <a:t>상품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80851" y="2359164"/>
              <a:ext cx="337765" cy="20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 smtClean="0"/>
                <a:t>가격</a:t>
              </a:r>
              <a:endParaRPr lang="ko-KR" altLang="en-US" sz="9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76239" y="2359164"/>
              <a:ext cx="431589" cy="20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 smtClean="0"/>
                <a:t>판매자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582546" y="3053167"/>
              <a:ext cx="1934609" cy="33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 smtClean="0"/>
                <a:t>[</a:t>
              </a:r>
              <a:r>
                <a:rPr lang="ko-KR" altLang="en-US" sz="900" dirty="0" smtClean="0"/>
                <a:t>특가명품</a:t>
              </a:r>
              <a:r>
                <a:rPr lang="en-US" altLang="ko-KR" sz="900" dirty="0" smtClean="0"/>
                <a:t>]</a:t>
              </a:r>
              <a:r>
                <a:rPr lang="ko-KR" altLang="en-US" sz="900" dirty="0" smtClean="0"/>
                <a:t>휴대용 난로 등유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전기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나무 화재예방 장치 탑재</a:t>
              </a:r>
              <a:r>
                <a:rPr lang="en-US" altLang="ko-KR" sz="900" dirty="0" smtClean="0"/>
                <a:t>…</a:t>
              </a:r>
              <a:endParaRPr lang="ko-KR" altLang="en-US" sz="9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698102" y="3181508"/>
              <a:ext cx="503260" cy="20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/>
                <a:t>\80,000</a:t>
              </a:r>
              <a:endParaRPr lang="ko-KR" altLang="en-US" sz="9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51111" y="3181508"/>
              <a:ext cx="651814" cy="20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 smtClean="0"/>
                <a:t>㈜ 캠핑타운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25641" y="3915255"/>
              <a:ext cx="784205" cy="730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582546" y="4043478"/>
              <a:ext cx="1934609" cy="33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 smtClean="0"/>
                <a:t>[KS </a:t>
              </a:r>
              <a:r>
                <a:rPr lang="ko-KR" altLang="en-US" sz="900" dirty="0" smtClean="0"/>
                <a:t>인증</a:t>
              </a:r>
              <a:r>
                <a:rPr lang="en-US" altLang="ko-KR" sz="900" dirty="0" smtClean="0"/>
                <a:t>] </a:t>
              </a:r>
              <a:r>
                <a:rPr lang="ko-KR" altLang="en-US" sz="900" dirty="0" smtClean="0"/>
                <a:t>신소재 텐트 </a:t>
              </a:r>
              <a:r>
                <a:rPr lang="en-US" altLang="ko-KR" sz="900" dirty="0" smtClean="0"/>
                <a:t>5~6</a:t>
              </a:r>
              <a:r>
                <a:rPr lang="ko-KR" altLang="en-US" sz="900" dirty="0" smtClean="0"/>
                <a:t>인용 </a:t>
              </a:r>
              <a:r>
                <a:rPr lang="en-US" altLang="ko-KR" sz="900" dirty="0" smtClean="0"/>
                <a:t>/ 8</a:t>
              </a:r>
              <a:r>
                <a:rPr lang="ko-KR" altLang="en-US" sz="900" dirty="0" smtClean="0"/>
                <a:t>인용 </a:t>
              </a:r>
              <a:r>
                <a:rPr lang="en-US" altLang="ko-KR" sz="900" dirty="0" smtClean="0"/>
                <a:t>/2</a:t>
              </a:r>
              <a:r>
                <a:rPr lang="ko-KR" altLang="en-US" sz="900" dirty="0" smtClean="0"/>
                <a:t>인용 </a:t>
              </a:r>
              <a:r>
                <a:rPr lang="ko-KR" altLang="en-US" sz="900" dirty="0" err="1" smtClean="0"/>
                <a:t>방수코팅처리된</a:t>
              </a:r>
              <a:r>
                <a:rPr lang="en-US" altLang="ko-KR" sz="900" dirty="0" smtClean="0"/>
                <a:t>…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672040" y="4171818"/>
              <a:ext cx="555384" cy="20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/>
                <a:t>\120,000</a:t>
              </a:r>
              <a:endParaRPr lang="ko-KR" altLang="en-US" sz="9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451111" y="4171818"/>
              <a:ext cx="651814" cy="20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 smtClean="0"/>
                <a:t>㈜ 캠핑타운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625641" y="4930302"/>
              <a:ext cx="784205" cy="730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582546" y="5058524"/>
              <a:ext cx="1934609" cy="33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dirty="0" smtClean="0"/>
                <a:t>휴대용 테이블 세트 </a:t>
              </a:r>
              <a:r>
                <a:rPr lang="ko-KR" altLang="en-US" sz="900" dirty="0" err="1" smtClean="0"/>
                <a:t>접이식</a:t>
              </a:r>
              <a:r>
                <a:rPr lang="ko-KR" altLang="en-US" sz="900" dirty="0" smtClean="0"/>
                <a:t> 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의자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테이블 맞춤컬러 주문 제작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72040" y="5186865"/>
              <a:ext cx="555384" cy="20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/>
                <a:t>\150,000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467400" y="5186865"/>
              <a:ext cx="619236" cy="20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 err="1" smtClean="0"/>
                <a:t>아빠랑나랑</a:t>
              </a:r>
              <a:endParaRPr lang="ko-KR" altLang="en-US" sz="900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502677" y="3789040"/>
              <a:ext cx="46534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1502677" y="4797152"/>
              <a:ext cx="46534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502677" y="5877272"/>
              <a:ext cx="46534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/>
          <p:cNvSpPr/>
          <p:nvPr/>
        </p:nvSpPr>
        <p:spPr>
          <a:xfrm>
            <a:off x="364335" y="2303355"/>
            <a:ext cx="8232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스포츠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레저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364335" y="2661655"/>
            <a:ext cx="8232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육아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364335" y="2996952"/>
            <a:ext cx="8232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의류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364335" y="3376193"/>
            <a:ext cx="8232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생활집기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364335" y="3756498"/>
            <a:ext cx="8232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생활가전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364335" y="4134272"/>
            <a:ext cx="8232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컴퓨터</a:t>
            </a:r>
            <a:endParaRPr lang="ko-KR" altLang="en-US" sz="900" dirty="0"/>
          </a:p>
        </p:txBody>
      </p:sp>
      <p:sp>
        <p:nvSpPr>
          <p:cNvPr id="69" name="직사각형 68"/>
          <p:cNvSpPr/>
          <p:nvPr/>
        </p:nvSpPr>
        <p:spPr>
          <a:xfrm>
            <a:off x="364335" y="4479504"/>
            <a:ext cx="8232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건강식품</a:t>
            </a:r>
            <a:endParaRPr lang="ko-KR" altLang="en-US" sz="900" dirty="0"/>
          </a:p>
        </p:txBody>
      </p:sp>
      <p:sp>
        <p:nvSpPr>
          <p:cNvPr id="70" name="직사각형 69"/>
          <p:cNvSpPr/>
          <p:nvPr/>
        </p:nvSpPr>
        <p:spPr>
          <a:xfrm>
            <a:off x="364335" y="4854352"/>
            <a:ext cx="8232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 smtClean="0"/>
              <a:t>식재료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307850" y="1196752"/>
            <a:ext cx="10957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700" dirty="0" err="1" smtClean="0"/>
              <a:t>싱글족을</a:t>
            </a:r>
            <a:r>
              <a:rPr lang="ko-KR" altLang="en-US" sz="700" dirty="0" smtClean="0"/>
              <a:t> 위한 온라인 마켓</a:t>
            </a:r>
            <a:endParaRPr lang="ko-KR" altLang="en-US" sz="700" dirty="0"/>
          </a:p>
        </p:txBody>
      </p:sp>
      <p:sp>
        <p:nvSpPr>
          <p:cNvPr id="54" name="타원 53"/>
          <p:cNvSpPr/>
          <p:nvPr/>
        </p:nvSpPr>
        <p:spPr>
          <a:xfrm>
            <a:off x="1430669" y="2655578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7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1. </a:t>
            </a:r>
            <a:r>
              <a:rPr lang="ko-KR" altLang="en-US" sz="900" dirty="0">
                <a:solidFill>
                  <a:schemeClr val="tx1"/>
                </a:solidFill>
              </a:rPr>
              <a:t>즉시 구매 선택 시 결제 화면으로 이동할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상세보기 화면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앱카드</a:t>
            </a:r>
            <a:r>
              <a:rPr lang="en-US" altLang="ko-KR" sz="900" dirty="0">
                <a:solidFill>
                  <a:schemeClr val="tx1"/>
                </a:solidFill>
              </a:rPr>
              <a:t>)-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030-01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2677" y="1501876"/>
            <a:ext cx="3247581" cy="3429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37319" y="1501876"/>
            <a:ext cx="1090259" cy="342948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/>
                  </a:solidFill>
                </a:ln>
              </a:rPr>
              <a:t>검색</a:t>
            </a:r>
            <a:endParaRPr lang="ko-KR" altLang="en-US" sz="1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5298" y="1369574"/>
            <a:ext cx="1108350" cy="607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Fatboy Slim BLTC (BRK)" pitchFamily="2" charset="-127"/>
                <a:ea typeface="Fatboy Slim BLTC (BRK)" pitchFamily="2" charset="-127"/>
              </a:rPr>
              <a:t>moon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+mj-lt"/>
                <a:ea typeface="Fatboy Slim BLTC (BRK)" pitchFamily="2" charset="-127"/>
              </a:rPr>
              <a:t>Market</a:t>
            </a:r>
            <a:endParaRPr lang="ko-KR" altLang="en-US" dirty="0">
              <a:solidFill>
                <a:sysClr val="windowText" lastClr="000000"/>
              </a:solidFill>
              <a:latin typeface="+mj-lt"/>
              <a:ea typeface="Fatboy Slim BLTC (BRK)" pitchFamily="2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850" y="1196752"/>
            <a:ext cx="10957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700" dirty="0" err="1" smtClean="0"/>
              <a:t>싱글족을</a:t>
            </a:r>
            <a:r>
              <a:rPr lang="ko-KR" altLang="en-US" sz="700" dirty="0" smtClean="0"/>
              <a:t> 위한 온라인 마켓</a:t>
            </a:r>
            <a:endParaRPr lang="ko-KR" altLang="en-US" sz="700" dirty="0"/>
          </a:p>
        </p:txBody>
      </p:sp>
      <p:grpSp>
        <p:nvGrpSpPr>
          <p:cNvPr id="2" name="그룹 1"/>
          <p:cNvGrpSpPr/>
          <p:nvPr/>
        </p:nvGrpSpPr>
        <p:grpSpPr>
          <a:xfrm>
            <a:off x="322527" y="2855413"/>
            <a:ext cx="2953329" cy="3093867"/>
            <a:chOff x="394535" y="2154858"/>
            <a:chExt cx="2953329" cy="3093867"/>
          </a:xfrm>
        </p:grpSpPr>
        <p:sp>
          <p:nvSpPr>
            <p:cNvPr id="54" name="직사각형 53"/>
            <p:cNvSpPr/>
            <p:nvPr/>
          </p:nvSpPr>
          <p:spPr>
            <a:xfrm>
              <a:off x="433288" y="2154858"/>
              <a:ext cx="2693179" cy="25102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44582" y="4813325"/>
              <a:ext cx="467124" cy="435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243606" y="4813325"/>
              <a:ext cx="467124" cy="435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854746" y="4813325"/>
              <a:ext cx="467124" cy="435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430810" y="4813325"/>
              <a:ext cx="467124" cy="435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94535" y="4798313"/>
              <a:ext cx="378923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65000"/>
                    </a:schemeClr>
                  </a:solidFill>
                  <a:latin typeface="2002L" panose="02040602030301010101" pitchFamily="18" charset="-127"/>
                  <a:ea typeface="2002L" panose="02040602030301010101" pitchFamily="18" charset="-127"/>
                </a:rPr>
                <a:t>&lt;</a:t>
              </a:r>
              <a:endParaRPr lang="ko-KR" altLang="en-US" sz="2800" dirty="0">
                <a:solidFill>
                  <a:schemeClr val="bg1">
                    <a:lumMod val="65000"/>
                  </a:schemeClr>
                </a:solidFill>
                <a:latin typeface="2002L" panose="02040602030301010101" pitchFamily="18" charset="-127"/>
                <a:ea typeface="2002L" panose="02040602030301010101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968941" y="4798313"/>
              <a:ext cx="378923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65000"/>
                    </a:schemeClr>
                  </a:solidFill>
                  <a:latin typeface="2002L" panose="02040602030301010101" pitchFamily="18" charset="-127"/>
                  <a:ea typeface="2002L" panose="02040602030301010101" pitchFamily="18" charset="-127"/>
                </a:rPr>
                <a:t>&gt;</a:t>
              </a:r>
              <a:endParaRPr lang="ko-KR" altLang="en-US" sz="2800" dirty="0">
                <a:solidFill>
                  <a:schemeClr val="bg1">
                    <a:lumMod val="65000"/>
                  </a:schemeClr>
                </a:solidFill>
                <a:latin typeface="2002L" panose="02040602030301010101" pitchFamily="18" charset="-127"/>
                <a:ea typeface="2002L" panose="020406020303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22915" y="2304224"/>
            <a:ext cx="5905269" cy="476704"/>
            <a:chOff x="179512" y="6010451"/>
            <a:chExt cx="4682913" cy="476704"/>
          </a:xfrm>
        </p:grpSpPr>
        <p:sp>
          <p:nvSpPr>
            <p:cNvPr id="75" name="직사각형 74"/>
            <p:cNvSpPr/>
            <p:nvPr/>
          </p:nvSpPr>
          <p:spPr>
            <a:xfrm>
              <a:off x="179512" y="6041715"/>
              <a:ext cx="4682913" cy="428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9512" y="6010451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9512" y="6454093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323528" y="2043872"/>
            <a:ext cx="14585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스포츠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레저   </a:t>
            </a:r>
            <a:r>
              <a:rPr lang="en-US" altLang="ko-KR" sz="900" dirty="0" smtClean="0"/>
              <a:t>&gt;  </a:t>
            </a:r>
            <a:r>
              <a:rPr lang="ko-KR" altLang="en-US" sz="900" dirty="0" smtClean="0"/>
              <a:t>캠핑</a:t>
            </a:r>
            <a:endParaRPr lang="ko-KR" altLang="en-US" sz="900" dirty="0"/>
          </a:p>
        </p:txBody>
      </p:sp>
      <p:sp>
        <p:nvSpPr>
          <p:cNvPr id="79" name="직사각형 78"/>
          <p:cNvSpPr/>
          <p:nvPr/>
        </p:nvSpPr>
        <p:spPr>
          <a:xfrm>
            <a:off x="332154" y="2396385"/>
            <a:ext cx="5859081" cy="28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[KS </a:t>
            </a:r>
            <a:r>
              <a:rPr lang="ko-KR" altLang="en-US" sz="1200" dirty="0" smtClean="0"/>
              <a:t>인증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신소재 텐트 </a:t>
            </a:r>
            <a:r>
              <a:rPr lang="en-US" altLang="ko-KR" sz="1200" dirty="0" smtClean="0"/>
              <a:t>5~6</a:t>
            </a:r>
            <a:r>
              <a:rPr lang="ko-KR" altLang="en-US" sz="1200" dirty="0" smtClean="0"/>
              <a:t>인용 </a:t>
            </a:r>
            <a:r>
              <a:rPr lang="en-US" altLang="ko-KR" sz="1200" dirty="0" smtClean="0"/>
              <a:t>/ 8</a:t>
            </a:r>
            <a:r>
              <a:rPr lang="ko-KR" altLang="en-US" sz="1200" dirty="0" smtClean="0"/>
              <a:t>인용 </a:t>
            </a:r>
            <a:r>
              <a:rPr lang="en-US" altLang="ko-KR" sz="1200" dirty="0" smtClean="0"/>
              <a:t>/2</a:t>
            </a:r>
            <a:r>
              <a:rPr lang="ko-KR" altLang="en-US" sz="1200" dirty="0" smtClean="0"/>
              <a:t>인용 </a:t>
            </a:r>
            <a:r>
              <a:rPr lang="ko-KR" altLang="en-US" sz="1200" dirty="0" err="1" smtClean="0"/>
              <a:t>방수코팅처리된</a:t>
            </a:r>
            <a:r>
              <a:rPr lang="ko-KR" altLang="en-US" sz="1200" dirty="0" smtClean="0"/>
              <a:t> 고급형 텐트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3239852" y="2892487"/>
            <a:ext cx="290901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3239852" y="3454878"/>
            <a:ext cx="2909016" cy="5078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3369072" y="2977902"/>
            <a:ext cx="684976" cy="10772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할인 </a:t>
            </a:r>
            <a:r>
              <a:rPr lang="ko-KR" altLang="en-US" sz="700" b="1" dirty="0" err="1" smtClean="0">
                <a:solidFill>
                  <a:schemeClr val="bg1">
                    <a:lumMod val="50000"/>
                  </a:schemeClr>
                </a:solidFill>
              </a:rPr>
              <a:t>적용가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229514" y="2977902"/>
            <a:ext cx="684976" cy="10772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altLang="ko-KR" sz="700" b="1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59,900 </a:t>
            </a:r>
            <a:r>
              <a:rPr lang="ko-KR" altLang="en-US" sz="700" b="1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lang="ko-KR" altLang="en-US" sz="700" b="1" strike="sngStrik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758766" y="2977902"/>
            <a:ext cx="684976" cy="10772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(-21,590 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47235" y="3112328"/>
            <a:ext cx="828821" cy="2309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38,310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원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324794" y="4075178"/>
            <a:ext cx="5979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 smtClean="0"/>
              <a:t>배송비</a:t>
            </a:r>
            <a:endParaRPr lang="ko-KR" altLang="en-US" sz="900" dirty="0"/>
          </a:p>
        </p:txBody>
      </p:sp>
      <p:sp>
        <p:nvSpPr>
          <p:cNvPr id="86" name="직사각형 85"/>
          <p:cNvSpPr/>
          <p:nvPr/>
        </p:nvSpPr>
        <p:spPr>
          <a:xfrm>
            <a:off x="4211960" y="4069514"/>
            <a:ext cx="8232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2,500 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324794" y="4365104"/>
            <a:ext cx="28240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239852" y="4438420"/>
            <a:ext cx="2909016" cy="711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ko-KR" altLang="en-US" sz="9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324794" y="4005064"/>
            <a:ext cx="28240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262006" y="4522912"/>
            <a:ext cx="7235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smtClean="0">
                <a:solidFill>
                  <a:schemeClr val="accent1">
                    <a:lumMod val="75000"/>
                  </a:schemeClr>
                </a:solidFill>
              </a:rPr>
              <a:t>필수 선택</a:t>
            </a:r>
            <a:endParaRPr lang="ko-KR" alt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002948" y="4522912"/>
            <a:ext cx="19372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상품 옵션을 선택해 주세요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91" name="직사각형 90"/>
          <p:cNvSpPr/>
          <p:nvPr/>
        </p:nvSpPr>
        <p:spPr>
          <a:xfrm>
            <a:off x="3316958" y="4869160"/>
            <a:ext cx="67897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smtClean="0"/>
              <a:t>제품 선택</a:t>
            </a:r>
            <a:endParaRPr lang="ko-KR" altLang="en-US" sz="700" dirty="0"/>
          </a:p>
        </p:txBody>
      </p:sp>
      <p:sp>
        <p:nvSpPr>
          <p:cNvPr id="92" name="직사각형 91"/>
          <p:cNvSpPr/>
          <p:nvPr/>
        </p:nvSpPr>
        <p:spPr>
          <a:xfrm>
            <a:off x="3995936" y="4857049"/>
            <a:ext cx="1986897" cy="209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700" dirty="0" smtClean="0"/>
              <a:t>선택하세요</a:t>
            </a:r>
            <a:r>
              <a:rPr lang="en-US" altLang="ko-KR" sz="900" dirty="0" smtClean="0"/>
              <a:t>	                   </a:t>
            </a:r>
            <a:r>
              <a:rPr lang="ko-KR" altLang="en-US" sz="900" dirty="0" smtClean="0"/>
              <a:t>▽</a:t>
            </a:r>
            <a:endParaRPr lang="en-US" altLang="ko-KR" sz="90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239852" y="5149662"/>
            <a:ext cx="2909016" cy="5078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94" name="직사각형 93"/>
          <p:cNvSpPr/>
          <p:nvPr/>
        </p:nvSpPr>
        <p:spPr>
          <a:xfrm>
            <a:off x="3316560" y="5257775"/>
            <a:ext cx="1784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선택 </a:t>
            </a:r>
            <a:r>
              <a:rPr lang="en-US" altLang="ko-KR" sz="800" dirty="0" smtClean="0"/>
              <a:t>2. 3-4</a:t>
            </a:r>
            <a:r>
              <a:rPr lang="ko-KR" altLang="en-US" sz="800" dirty="0" smtClean="0"/>
              <a:t>인용 올리브 그린</a:t>
            </a:r>
            <a:r>
              <a:rPr lang="en-US" altLang="ko-KR" sz="800" dirty="0" smtClean="0"/>
              <a:t>(+18,000</a:t>
            </a:r>
            <a:r>
              <a:rPr lang="ko-KR" altLang="en-US" sz="800" dirty="0" smtClean="0"/>
              <a:t>원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95" name="직사각형 94"/>
          <p:cNvSpPr/>
          <p:nvPr/>
        </p:nvSpPr>
        <p:spPr>
          <a:xfrm>
            <a:off x="4477029" y="5733256"/>
            <a:ext cx="80634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총 상품 금액</a:t>
            </a:r>
            <a:endParaRPr lang="ko-KR" altLang="en-US" sz="8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283374" y="5707399"/>
            <a:ext cx="806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56,310</a:t>
            </a:r>
            <a:r>
              <a:rPr lang="ko-KR" altLang="en-US" sz="12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원</a:t>
            </a:r>
            <a:endParaRPr lang="ko-KR" altLang="en-US" sz="12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880201" y="5322243"/>
            <a:ext cx="339871" cy="209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>
            <a:noAutofit/>
          </a:bodyPr>
          <a:lstStyle/>
          <a:p>
            <a:r>
              <a:rPr lang="en-US" altLang="ko-KR" sz="700" dirty="0" smtClean="0"/>
              <a:t>1</a:t>
            </a:r>
            <a:endParaRPr lang="en-US" altLang="ko-KR" sz="900" dirty="0" smtClean="0"/>
          </a:p>
        </p:txBody>
      </p:sp>
      <p:sp>
        <p:nvSpPr>
          <p:cNvPr id="98" name="직사각형 97"/>
          <p:cNvSpPr/>
          <p:nvPr/>
        </p:nvSpPr>
        <p:spPr>
          <a:xfrm>
            <a:off x="5327672" y="5326232"/>
            <a:ext cx="100912" cy="1014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400" dirty="0" smtClean="0"/>
              <a:t>△</a:t>
            </a:r>
            <a:endParaRPr lang="en-US" altLang="ko-KR" sz="4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5327634" y="5427451"/>
            <a:ext cx="100912" cy="1014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400" dirty="0" smtClean="0"/>
              <a:t>▽</a:t>
            </a:r>
            <a:endParaRPr lang="en-US" altLang="ko-KR" sz="400" dirty="0" smtClean="0"/>
          </a:p>
        </p:txBody>
      </p:sp>
      <p:sp>
        <p:nvSpPr>
          <p:cNvPr id="101" name="직사각형 100"/>
          <p:cNvSpPr/>
          <p:nvPr/>
        </p:nvSpPr>
        <p:spPr>
          <a:xfrm>
            <a:off x="5508104" y="5197442"/>
            <a:ext cx="5948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trike="sngStrike" dirty="0" smtClean="0">
                <a:solidFill>
                  <a:schemeClr val="bg1">
                    <a:lumMod val="50000"/>
                  </a:schemeClr>
                </a:solidFill>
              </a:rPr>
              <a:t>77,900</a:t>
            </a:r>
            <a:r>
              <a:rPr lang="ko-KR" altLang="en-US" sz="800" strike="sngStrike" dirty="0" smtClean="0">
                <a:solidFill>
                  <a:schemeClr val="bg1">
                    <a:lumMod val="50000"/>
                  </a:schemeClr>
                </a:solidFill>
              </a:rPr>
              <a:t>원</a:t>
            </a:r>
            <a:endParaRPr lang="ko-KR" altLang="en-US" sz="800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508104" y="5417229"/>
            <a:ext cx="5948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56,310</a:t>
            </a:r>
            <a:r>
              <a:rPr lang="ko-KR" altLang="en-US" sz="8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원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635896" y="6025451"/>
            <a:ext cx="902450" cy="283869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ln>
                  <a:solidFill>
                    <a:schemeClr val="bg1"/>
                  </a:solidFill>
                </a:ln>
              </a:rPr>
              <a:t>즉시구매</a:t>
            </a:r>
            <a:endParaRPr lang="ko-KR" altLang="en-US" sz="105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624324" y="6025451"/>
            <a:ext cx="902450" cy="28386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장바구니</a:t>
            </a:r>
            <a:endParaRPr lang="ko-KR" altLang="en-US" sz="1050" b="1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423528" y="5940074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1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1. </a:t>
            </a:r>
            <a:r>
              <a:rPr lang="ko-KR" altLang="en-US" sz="900" dirty="0">
                <a:solidFill>
                  <a:schemeClr val="tx1"/>
                </a:solidFill>
              </a:rPr>
              <a:t>선택한 상품의 정보를 보여줄 수 있도록 한다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2. </a:t>
            </a:r>
            <a:r>
              <a:rPr lang="ko-KR" altLang="en-US" sz="900" dirty="0" err="1">
                <a:solidFill>
                  <a:schemeClr val="tx1"/>
                </a:solidFill>
              </a:rPr>
              <a:t>배송지</a:t>
            </a:r>
            <a:r>
              <a:rPr lang="ko-KR" altLang="en-US" sz="900" dirty="0">
                <a:solidFill>
                  <a:schemeClr val="tx1"/>
                </a:solidFill>
              </a:rPr>
              <a:t> 정보를 </a:t>
            </a:r>
            <a:r>
              <a:rPr lang="ko-KR" altLang="en-US" sz="900" dirty="0" err="1">
                <a:solidFill>
                  <a:schemeClr val="tx1"/>
                </a:solidFill>
              </a:rPr>
              <a:t>입력할수</a:t>
            </a:r>
            <a:r>
              <a:rPr lang="ko-KR" altLang="en-US" sz="900" dirty="0">
                <a:solidFill>
                  <a:schemeClr val="tx1"/>
                </a:solidFill>
              </a:rPr>
              <a:t>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앱카드</a:t>
            </a:r>
            <a:r>
              <a:rPr lang="en-US" altLang="ko-KR" sz="900" dirty="0">
                <a:solidFill>
                  <a:schemeClr val="tx1"/>
                </a:solidFill>
              </a:rPr>
              <a:t>)-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030-02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2677" y="1501876"/>
            <a:ext cx="3247581" cy="3429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37319" y="1501876"/>
            <a:ext cx="1090259" cy="342948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/>
                  </a:solidFill>
                </a:ln>
              </a:rPr>
              <a:t>검색</a:t>
            </a:r>
            <a:endParaRPr lang="ko-KR" altLang="en-US" sz="1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5298" y="1369574"/>
            <a:ext cx="1108350" cy="607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Fatboy Slim BLTC (BRK)" pitchFamily="2" charset="-127"/>
                <a:ea typeface="Fatboy Slim BLTC (BRK)" pitchFamily="2" charset="-127"/>
              </a:rPr>
              <a:t>moon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+mj-lt"/>
                <a:ea typeface="Fatboy Slim BLTC (BRK)" pitchFamily="2" charset="-127"/>
              </a:rPr>
              <a:t>Market</a:t>
            </a:r>
            <a:endParaRPr lang="ko-KR" altLang="en-US" dirty="0">
              <a:solidFill>
                <a:sysClr val="windowText" lastClr="000000"/>
              </a:solidFill>
              <a:latin typeface="+mj-lt"/>
              <a:ea typeface="Fatboy Slim BLTC (BRK)" pitchFamily="2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850" y="1196752"/>
            <a:ext cx="10957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700" dirty="0" err="1" smtClean="0"/>
              <a:t>싱글족을</a:t>
            </a:r>
            <a:r>
              <a:rPr lang="ko-KR" altLang="en-US" sz="700" dirty="0" smtClean="0"/>
              <a:t> 위한 온라인 마켓</a:t>
            </a:r>
            <a:endParaRPr lang="ko-KR" altLang="en-US" sz="7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22915" y="2304224"/>
            <a:ext cx="5905269" cy="476704"/>
            <a:chOff x="179512" y="6010451"/>
            <a:chExt cx="4682913" cy="476704"/>
          </a:xfrm>
        </p:grpSpPr>
        <p:sp>
          <p:nvSpPr>
            <p:cNvPr id="75" name="직사각형 74"/>
            <p:cNvSpPr/>
            <p:nvPr/>
          </p:nvSpPr>
          <p:spPr>
            <a:xfrm>
              <a:off x="179512" y="6041715"/>
              <a:ext cx="4682913" cy="428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9512" y="6010451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9512" y="6454093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323528" y="2043872"/>
            <a:ext cx="14585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주문 결제</a:t>
            </a:r>
            <a:endParaRPr lang="ko-KR" altLang="en-US" sz="900" dirty="0"/>
          </a:p>
        </p:txBody>
      </p:sp>
      <p:sp>
        <p:nvSpPr>
          <p:cNvPr id="79" name="직사각형 78"/>
          <p:cNvSpPr/>
          <p:nvPr/>
        </p:nvSpPr>
        <p:spPr>
          <a:xfrm>
            <a:off x="332155" y="2396385"/>
            <a:ext cx="1071494" cy="28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/>
              <a:t>주문 결제</a:t>
            </a:r>
            <a:endParaRPr lang="ko-KR" altLang="en-US" sz="1200" dirty="0"/>
          </a:p>
        </p:txBody>
      </p:sp>
      <p:sp>
        <p:nvSpPr>
          <p:cNvPr id="87" name="직사각형 86"/>
          <p:cNvSpPr/>
          <p:nvPr/>
        </p:nvSpPr>
        <p:spPr>
          <a:xfrm>
            <a:off x="349450" y="2906392"/>
            <a:ext cx="5799418" cy="205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ko-KR" altLang="en-US" sz="9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32155" y="2893110"/>
            <a:ext cx="5816713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352944" y="3252296"/>
            <a:ext cx="467124" cy="43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직사각형 104"/>
          <p:cNvSpPr/>
          <p:nvPr/>
        </p:nvSpPr>
        <p:spPr>
          <a:xfrm>
            <a:off x="1331640" y="2924944"/>
            <a:ext cx="684976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상품명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555776" y="2924944"/>
            <a:ext cx="404288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수량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987824" y="2924944"/>
            <a:ext cx="602164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634697" y="2924944"/>
            <a:ext cx="587006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할인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237327" y="2924944"/>
            <a:ext cx="622705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합계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2555776" y="291407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5220072" y="2924944"/>
            <a:ext cx="684976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판매자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2960064" y="291407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621005" y="291407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221703" y="291407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860032" y="291407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332155" y="3874679"/>
            <a:ext cx="58167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899734" y="3211955"/>
            <a:ext cx="1584033" cy="17560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altLang="ko-KR" sz="700" dirty="0"/>
              <a:t>[KS </a:t>
            </a:r>
            <a:r>
              <a:rPr lang="ko-KR" altLang="en-US" sz="700" dirty="0"/>
              <a:t>인증</a:t>
            </a:r>
            <a:r>
              <a:rPr lang="en-US" altLang="ko-KR" sz="700" dirty="0"/>
              <a:t>] </a:t>
            </a:r>
            <a:r>
              <a:rPr lang="ko-KR" altLang="en-US" sz="700" dirty="0"/>
              <a:t>신소재 텐트 </a:t>
            </a:r>
            <a:r>
              <a:rPr lang="en-US" altLang="ko-KR" sz="700" dirty="0"/>
              <a:t>5~6</a:t>
            </a:r>
            <a:r>
              <a:rPr lang="ko-KR" altLang="en-US" sz="700" dirty="0"/>
              <a:t>인용 </a:t>
            </a:r>
            <a:r>
              <a:rPr lang="en-US" altLang="ko-KR" sz="700" dirty="0"/>
              <a:t>/ 8</a:t>
            </a:r>
            <a:r>
              <a:rPr lang="ko-KR" altLang="en-US" sz="700" dirty="0"/>
              <a:t>인용 </a:t>
            </a:r>
            <a:r>
              <a:rPr lang="en-US" altLang="ko-KR" sz="700" dirty="0"/>
              <a:t>/2</a:t>
            </a:r>
            <a:r>
              <a:rPr lang="ko-KR" altLang="en-US" sz="700" dirty="0"/>
              <a:t>인용 </a:t>
            </a:r>
            <a:r>
              <a:rPr lang="ko-KR" altLang="en-US" sz="700" dirty="0" err="1"/>
              <a:t>방수코팅처리된</a:t>
            </a:r>
            <a:r>
              <a:rPr lang="ko-KR" altLang="en-US" sz="700" dirty="0"/>
              <a:t> 고급형 텐트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899734" y="3563101"/>
            <a:ext cx="1584033" cy="17560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ko-KR" altLang="en-US" sz="700" dirty="0">
                <a:solidFill>
                  <a:schemeClr val="tx2">
                    <a:lumMod val="75000"/>
                  </a:schemeClr>
                </a:solidFill>
              </a:rPr>
              <a:t>선택 </a:t>
            </a:r>
            <a:r>
              <a:rPr lang="en-US" altLang="ko-KR" sz="700" dirty="0">
                <a:solidFill>
                  <a:schemeClr val="tx2">
                    <a:lumMod val="75000"/>
                  </a:schemeClr>
                </a:solidFill>
              </a:rPr>
              <a:t>2. 3-4</a:t>
            </a:r>
            <a:r>
              <a:rPr lang="ko-KR" altLang="en-US" sz="700" dirty="0">
                <a:solidFill>
                  <a:schemeClr val="tx2">
                    <a:lumMod val="75000"/>
                  </a:schemeClr>
                </a:solidFill>
              </a:rPr>
              <a:t>인용 올리브 그린</a:t>
            </a:r>
            <a:r>
              <a:rPr lang="en-US" altLang="ko-KR" sz="700" dirty="0">
                <a:solidFill>
                  <a:schemeClr val="tx2">
                    <a:lumMod val="75000"/>
                  </a:schemeClr>
                </a:solidFill>
              </a:rPr>
              <a:t>(+18,000</a:t>
            </a:r>
            <a:r>
              <a:rPr lang="ko-KR" altLang="en-US" sz="700" dirty="0">
                <a:solidFill>
                  <a:schemeClr val="tx2">
                    <a:lumMod val="75000"/>
                  </a:schemeClr>
                </a:solidFill>
              </a:rPr>
              <a:t>원</a:t>
            </a:r>
            <a:r>
              <a:rPr lang="en-US" altLang="ko-KR" sz="7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sz="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627784" y="3398029"/>
            <a:ext cx="284903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ko-KR" sz="700" dirty="0" smtClean="0"/>
              <a:t>1 </a:t>
            </a:r>
            <a:r>
              <a:rPr lang="ko-KR" altLang="en-US" sz="700" dirty="0" smtClean="0"/>
              <a:t>개</a:t>
            </a:r>
            <a:endParaRPr lang="ko-KR" altLang="en-US" sz="700" dirty="0"/>
          </a:p>
        </p:txBody>
      </p:sp>
      <p:sp>
        <p:nvSpPr>
          <p:cNvPr id="126" name="직사각형 125"/>
          <p:cNvSpPr/>
          <p:nvPr/>
        </p:nvSpPr>
        <p:spPr>
          <a:xfrm>
            <a:off x="3116880" y="3398029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ko-KR" sz="700" smtClean="0"/>
              <a:t>77,900 </a:t>
            </a:r>
            <a:r>
              <a:rPr lang="ko-KR" altLang="en-US" sz="700" dirty="0" smtClean="0"/>
              <a:t>원</a:t>
            </a:r>
            <a:endParaRPr lang="ko-KR" altLang="en-US" sz="700" dirty="0"/>
          </a:p>
        </p:txBody>
      </p:sp>
      <p:sp>
        <p:nvSpPr>
          <p:cNvPr id="127" name="직사각형 126"/>
          <p:cNvSpPr/>
          <p:nvPr/>
        </p:nvSpPr>
        <p:spPr>
          <a:xfrm>
            <a:off x="3693356" y="3398029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ko-KR" sz="700" dirty="0" smtClean="0"/>
              <a:t>21,590 </a:t>
            </a:r>
            <a:r>
              <a:rPr lang="ko-KR" altLang="en-US" sz="700" dirty="0" smtClean="0"/>
              <a:t>원</a:t>
            </a:r>
            <a:endParaRPr lang="ko-KR" altLang="en-US" sz="700" dirty="0"/>
          </a:p>
        </p:txBody>
      </p:sp>
      <p:sp>
        <p:nvSpPr>
          <p:cNvPr id="128" name="직사각형 127"/>
          <p:cNvSpPr/>
          <p:nvPr/>
        </p:nvSpPr>
        <p:spPr>
          <a:xfrm>
            <a:off x="4319259" y="3398029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ko-KR" sz="700" dirty="0" smtClean="0"/>
              <a:t>56,310 </a:t>
            </a:r>
            <a:r>
              <a:rPr lang="ko-KR" altLang="en-US" sz="700" dirty="0" smtClean="0"/>
              <a:t>원</a:t>
            </a:r>
            <a:endParaRPr lang="ko-KR" altLang="en-US" sz="700" dirty="0"/>
          </a:p>
        </p:txBody>
      </p:sp>
      <p:sp>
        <p:nvSpPr>
          <p:cNvPr id="129" name="직사각형 128"/>
          <p:cNvSpPr/>
          <p:nvPr/>
        </p:nvSpPr>
        <p:spPr>
          <a:xfrm>
            <a:off x="5297354" y="3398029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700" dirty="0" smtClean="0"/>
              <a:t>캠핑타운</a:t>
            </a:r>
            <a:endParaRPr lang="ko-KR" altLang="en-US" sz="700" dirty="0"/>
          </a:p>
        </p:txBody>
      </p:sp>
      <p:sp>
        <p:nvSpPr>
          <p:cNvPr id="130" name="직사각형 129"/>
          <p:cNvSpPr/>
          <p:nvPr/>
        </p:nvSpPr>
        <p:spPr>
          <a:xfrm>
            <a:off x="323528" y="4005064"/>
            <a:ext cx="14585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- </a:t>
            </a:r>
            <a:r>
              <a:rPr lang="ko-KR" altLang="en-US" sz="900" dirty="0" err="1" smtClean="0"/>
              <a:t>배송지</a:t>
            </a:r>
            <a:r>
              <a:rPr lang="ko-KR" altLang="en-US" sz="900" dirty="0" smtClean="0"/>
              <a:t> 정보</a:t>
            </a:r>
            <a:endParaRPr lang="ko-KR" alt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31" y="4274260"/>
            <a:ext cx="5754490" cy="217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85689" y="2702886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205434" y="4091880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1. </a:t>
            </a:r>
            <a:r>
              <a:rPr lang="ko-KR" altLang="en-US" sz="900" dirty="0">
                <a:solidFill>
                  <a:schemeClr val="tx1"/>
                </a:solidFill>
              </a:rPr>
              <a:t>개인정보공유 동의 체크 후 결제하기 선택 시 건국 페이 결제화면으로 이동할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앱카드</a:t>
            </a:r>
            <a:r>
              <a:rPr lang="en-US" altLang="ko-KR" sz="900" dirty="0">
                <a:solidFill>
                  <a:schemeClr val="tx1"/>
                </a:solidFill>
              </a:rPr>
              <a:t>)-</a:t>
            </a:r>
            <a:r>
              <a:rPr lang="en-US" altLang="ko-KR" sz="900" dirty="0" smtClean="0">
                <a:solidFill>
                  <a:schemeClr val="tx1"/>
                </a:solidFill>
              </a:rPr>
              <a:t>1(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cont</a:t>
            </a:r>
            <a:r>
              <a:rPr lang="en-US" altLang="ko-KR" sz="900" dirty="0" smtClean="0">
                <a:solidFill>
                  <a:schemeClr val="tx1"/>
                </a:solidFill>
              </a:rPr>
              <a:t>’)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030-02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3528" y="1665665"/>
            <a:ext cx="14585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smtClean="0"/>
              <a:t>- </a:t>
            </a:r>
            <a:r>
              <a:rPr lang="ko-KR" altLang="en-US" sz="900" dirty="0" smtClean="0"/>
              <a:t>결제 정보</a:t>
            </a:r>
            <a:endParaRPr lang="ko-KR" altLang="en-US" sz="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1" y="1977972"/>
            <a:ext cx="5911919" cy="6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315215" y="2645746"/>
            <a:ext cx="5850000" cy="1503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651552" y="3454460"/>
            <a:ext cx="1288600" cy="283869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bg1"/>
                  </a:solidFill>
                </a:ln>
              </a:rPr>
              <a:t>결제하</a:t>
            </a:r>
            <a:r>
              <a:rPr lang="ko-KR" altLang="en-US" sz="1050" b="1" dirty="0">
                <a:ln>
                  <a:solidFill>
                    <a:schemeClr val="bg1"/>
                  </a:solidFill>
                </a:ln>
              </a:rPr>
              <a:t>기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651552" y="2878396"/>
            <a:ext cx="1288600" cy="41561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bg1"/>
                  </a:solidFill>
                </a:ln>
              </a:rPr>
              <a:t>58,810 </a:t>
            </a:r>
            <a:endParaRPr lang="ko-KR" altLang="en-US" sz="16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12078" y="297069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원</a:t>
            </a:r>
            <a:endParaRPr lang="ko-KR" altLang="en-US" sz="9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867" y="3777943"/>
            <a:ext cx="12526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/>
              <a:t>개인정보 공유 동의</a:t>
            </a:r>
            <a:endParaRPr lang="en-US" altLang="ko-KR" sz="800" dirty="0"/>
          </a:p>
        </p:txBody>
      </p:sp>
      <p:sp>
        <p:nvSpPr>
          <p:cNvPr id="9" name="직사각형 8"/>
          <p:cNvSpPr/>
          <p:nvPr/>
        </p:nvSpPr>
        <p:spPr>
          <a:xfrm>
            <a:off x="602872" y="3869001"/>
            <a:ext cx="107995" cy="10799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27355" y="3777943"/>
            <a:ext cx="25006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 dirty="0"/>
              <a:t>제공정보는 주문 및 배송처리만을 위해</a:t>
            </a:r>
            <a:br>
              <a:rPr lang="ko-KR" altLang="en-US" sz="500" dirty="0"/>
            </a:br>
            <a:r>
              <a:rPr lang="ko-KR" altLang="en-US" sz="500" dirty="0" err="1"/>
              <a:t>판매자에게</a:t>
            </a:r>
            <a:r>
              <a:rPr lang="ko-KR" altLang="en-US" sz="500" dirty="0"/>
              <a:t> 개인정보가 제공됩니다</a:t>
            </a:r>
            <a:r>
              <a:rPr lang="en-US" altLang="ko-KR" sz="500" dirty="0"/>
              <a:t>.</a:t>
            </a:r>
            <a:endParaRPr lang="ko-KR" altLang="en-US" sz="500" dirty="0"/>
          </a:p>
        </p:txBody>
      </p:sp>
      <p:sp>
        <p:nvSpPr>
          <p:cNvPr id="47" name="직사각형 46"/>
          <p:cNvSpPr/>
          <p:nvPr/>
        </p:nvSpPr>
        <p:spPr>
          <a:xfrm>
            <a:off x="493220" y="2878397"/>
            <a:ext cx="3934764" cy="859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39552" y="2906300"/>
            <a:ext cx="2370037" cy="933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 pitchFamily="2" charset="-127"/>
                <a:cs typeface="굴림" pitchFamily="50" charset="-127"/>
              </a:rPr>
              <a:t>[ </a:t>
            </a: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휴먼명조" pitchFamily="2" charset="-127"/>
                <a:cs typeface="굴림" pitchFamily="50" charset="-127"/>
              </a:rPr>
              <a:t>개인정보 수집∙이용에 대한 동의 </a:t>
            </a: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 pitchFamily="2" charset="-127"/>
                <a:cs typeface="굴림" pitchFamily="50" charset="-127"/>
              </a:rPr>
              <a:t>]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82"/>
          <a:stretch/>
        </p:blipFill>
        <p:spPr bwMode="auto">
          <a:xfrm>
            <a:off x="539552" y="3077793"/>
            <a:ext cx="3694113" cy="65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4275280" y="2878397"/>
            <a:ext cx="152704" cy="859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08003" y="2862247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/>
              <a:t>△</a:t>
            </a:r>
            <a:endParaRPr lang="en-US" altLang="ko-KR" sz="800" dirty="0"/>
          </a:p>
        </p:txBody>
      </p:sp>
      <p:sp>
        <p:nvSpPr>
          <p:cNvPr id="58" name="직사각형 57"/>
          <p:cNvSpPr/>
          <p:nvPr/>
        </p:nvSpPr>
        <p:spPr>
          <a:xfrm rot="10800000">
            <a:off x="4199690" y="3562499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/>
              <a:t>△</a:t>
            </a:r>
            <a:endParaRPr lang="en-US" altLang="ko-KR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4283371" y="3068960"/>
            <a:ext cx="133200" cy="162586"/>
            <a:chOff x="4283371" y="2492896"/>
            <a:chExt cx="133200" cy="162586"/>
          </a:xfrm>
        </p:grpSpPr>
        <p:sp>
          <p:nvSpPr>
            <p:cNvPr id="25" name="직사각형 24"/>
            <p:cNvSpPr/>
            <p:nvPr/>
          </p:nvSpPr>
          <p:spPr>
            <a:xfrm>
              <a:off x="4283371" y="2492896"/>
              <a:ext cx="133200" cy="162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4304483" y="2529189"/>
              <a:ext cx="90977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4304483" y="2574189"/>
              <a:ext cx="90977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4304483" y="2625458"/>
              <a:ext cx="90977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17"/>
          <a:stretch/>
        </p:blipFill>
        <p:spPr bwMode="auto">
          <a:xfrm>
            <a:off x="323528" y="1040963"/>
            <a:ext cx="5813293" cy="45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4572002" y="3670337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8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방법을 선택 할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앱카드</a:t>
            </a:r>
            <a:r>
              <a:rPr lang="en-US" altLang="ko-KR" sz="900" dirty="0">
                <a:solidFill>
                  <a:schemeClr val="tx1"/>
                </a:solidFill>
              </a:rPr>
              <a:t>)-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030-03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811386" y="2864550"/>
            <a:ext cx="823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신용카드</a:t>
            </a:r>
            <a:endParaRPr lang="ko-KR" altLang="en-US" sz="900" dirty="0"/>
          </a:p>
        </p:txBody>
      </p:sp>
      <p:sp>
        <p:nvSpPr>
          <p:cNvPr id="13" name="타원 12"/>
          <p:cNvSpPr/>
          <p:nvPr/>
        </p:nvSpPr>
        <p:spPr>
          <a:xfrm>
            <a:off x="1688292" y="2929789"/>
            <a:ext cx="100354" cy="100354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811386" y="3189797"/>
            <a:ext cx="823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무통장 입금</a:t>
            </a:r>
            <a:endParaRPr lang="ko-KR" altLang="en-US" sz="900" dirty="0"/>
          </a:p>
        </p:txBody>
      </p:sp>
      <p:sp>
        <p:nvSpPr>
          <p:cNvPr id="72" name="직사각형 71"/>
          <p:cNvSpPr/>
          <p:nvPr/>
        </p:nvSpPr>
        <p:spPr>
          <a:xfrm>
            <a:off x="2987824" y="3189797"/>
            <a:ext cx="1224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실시간 계좌이체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1284762"/>
            <a:ext cx="3807718" cy="3368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558539" y="1384264"/>
            <a:ext cx="14585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건</a:t>
            </a:r>
            <a:r>
              <a:rPr lang="en-US" altLang="ko-KR" sz="900" dirty="0" smtClean="0"/>
              <a:t>pay </a:t>
            </a:r>
            <a:r>
              <a:rPr lang="ko-KR" altLang="en-US" sz="900" dirty="0" smtClean="0"/>
              <a:t>일반 결제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1571894" y="1628692"/>
            <a:ext cx="36481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건</a:t>
            </a:r>
            <a:r>
              <a:rPr lang="en-US" altLang="ko-KR" sz="900" dirty="0" smtClean="0"/>
              <a:t>pay </a:t>
            </a:r>
            <a:r>
              <a:rPr lang="ko-KR" altLang="en-US" sz="900" dirty="0" smtClean="0"/>
              <a:t>를 이용해 주셔서 감사합니다</a:t>
            </a:r>
            <a:endParaRPr lang="ko-KR" altLang="en-US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909730"/>
              </p:ext>
            </p:extLst>
          </p:nvPr>
        </p:nvGraphicFramePr>
        <p:xfrm>
          <a:off x="1620064" y="1916832"/>
          <a:ext cx="3528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688"/>
                <a:gridCol w="2808312"/>
              </a:tblGrid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주문상품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KS </a:t>
                      </a:r>
                      <a:r>
                        <a:rPr lang="ko-KR" altLang="en-US" sz="800" dirty="0" smtClean="0"/>
                        <a:t>인증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신소재 텐트 </a:t>
                      </a:r>
                      <a:r>
                        <a:rPr lang="en-US" altLang="ko-KR" sz="800" dirty="0" smtClean="0"/>
                        <a:t>5~6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en-US" altLang="ko-KR" sz="800" dirty="0" smtClean="0"/>
                        <a:t>/ 8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en-US" altLang="ko-KR" sz="800" dirty="0" smtClean="0"/>
                        <a:t>/2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ko-KR" altLang="en-US" sz="800" dirty="0" err="1" smtClean="0"/>
                        <a:t>방수코팅처리된</a:t>
                      </a:r>
                      <a:r>
                        <a:rPr lang="ko-KR" altLang="en-US" sz="800" dirty="0" smtClean="0"/>
                        <a:t> 고급형 텐트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상품금액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\ 58,810 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할부기간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3" name="Picture 2" descr="C:\Users\성시원님\Desktop\bc 결제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8" t="22244" r="70895" b="73201"/>
          <a:stretch/>
        </p:blipFill>
        <p:spPr bwMode="auto">
          <a:xfrm>
            <a:off x="2413895" y="2492896"/>
            <a:ext cx="471441" cy="18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619672" y="2914554"/>
            <a:ext cx="3507711" cy="2285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 방법 선택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1619672" y="3143141"/>
            <a:ext cx="3507711" cy="122196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1868891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건</a:t>
            </a:r>
            <a:r>
              <a:rPr lang="en-US" altLang="ko-KR" sz="900" dirty="0"/>
              <a:t>Pay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2483052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NFC</a:t>
            </a:r>
            <a:endParaRPr lang="ko-KR" altLang="en-US" sz="900" dirty="0"/>
          </a:p>
        </p:txBody>
      </p:sp>
      <p:sp>
        <p:nvSpPr>
          <p:cNvPr id="44" name="직사각형 43"/>
          <p:cNvSpPr/>
          <p:nvPr/>
        </p:nvSpPr>
        <p:spPr>
          <a:xfrm>
            <a:off x="3097213" y="3500885"/>
            <a:ext cx="574311" cy="523976"/>
          </a:xfrm>
          <a:prstGeom prst="rect">
            <a:avLst/>
          </a:prstGeom>
          <a:ln w="38100">
            <a:solidFill>
              <a:srgbClr val="C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핸드폰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711374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QR</a:t>
            </a:r>
            <a:r>
              <a:rPr lang="ko-KR" altLang="en-US" sz="900" dirty="0" smtClean="0"/>
              <a:t>코드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4325535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지문인식</a:t>
            </a:r>
            <a:endParaRPr lang="ko-KR" altLang="en-US" sz="900" dirty="0"/>
          </a:p>
        </p:txBody>
      </p:sp>
      <p:sp>
        <p:nvSpPr>
          <p:cNvPr id="32" name="타원 31"/>
          <p:cNvSpPr/>
          <p:nvPr/>
        </p:nvSpPr>
        <p:spPr>
          <a:xfrm>
            <a:off x="1500614" y="2968949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7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선택 된 결제방법의 버튼 색이 변경될 수 있도록 한다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2. 6</a:t>
            </a:r>
            <a:r>
              <a:rPr lang="ko-KR" altLang="en-US" sz="900" dirty="0" smtClean="0">
                <a:solidFill>
                  <a:schemeClr val="tx1"/>
                </a:solidFill>
              </a:rPr>
              <a:t>자리의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난수를</a:t>
            </a:r>
            <a:r>
              <a:rPr lang="ko-KR" altLang="en-US" sz="900" dirty="0" smtClean="0">
                <a:solidFill>
                  <a:schemeClr val="tx1"/>
                </a:solidFill>
              </a:rPr>
              <a:t> 발생하여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결제코를</a:t>
            </a:r>
            <a:r>
              <a:rPr lang="ko-KR" altLang="en-US" sz="900" dirty="0" smtClean="0">
                <a:solidFill>
                  <a:schemeClr val="tx1"/>
                </a:solidFill>
              </a:rPr>
              <a:t> 입력할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앱카드</a:t>
            </a:r>
            <a:r>
              <a:rPr lang="en-US" altLang="ko-KR" sz="900" dirty="0">
                <a:solidFill>
                  <a:schemeClr val="tx1"/>
                </a:solidFill>
              </a:rPr>
              <a:t>)-3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030-04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811386" y="2864550"/>
            <a:ext cx="823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신용카드</a:t>
            </a:r>
            <a:endParaRPr lang="ko-KR" altLang="en-US" sz="900" dirty="0"/>
          </a:p>
        </p:txBody>
      </p:sp>
      <p:sp>
        <p:nvSpPr>
          <p:cNvPr id="13" name="타원 12"/>
          <p:cNvSpPr/>
          <p:nvPr/>
        </p:nvSpPr>
        <p:spPr>
          <a:xfrm>
            <a:off x="1688292" y="2929789"/>
            <a:ext cx="100354" cy="100354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811386" y="3189797"/>
            <a:ext cx="823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무통장 입금</a:t>
            </a:r>
            <a:endParaRPr lang="ko-KR" altLang="en-US" sz="900" dirty="0"/>
          </a:p>
        </p:txBody>
      </p:sp>
      <p:sp>
        <p:nvSpPr>
          <p:cNvPr id="72" name="직사각형 71"/>
          <p:cNvSpPr/>
          <p:nvPr/>
        </p:nvSpPr>
        <p:spPr>
          <a:xfrm>
            <a:off x="2987824" y="3189797"/>
            <a:ext cx="1224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실시간 계좌이체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1284762"/>
            <a:ext cx="3807718" cy="48085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558539" y="1384264"/>
            <a:ext cx="14585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건</a:t>
            </a:r>
            <a:r>
              <a:rPr lang="en-US" altLang="ko-KR" sz="900" dirty="0" smtClean="0"/>
              <a:t>pay </a:t>
            </a:r>
            <a:r>
              <a:rPr lang="ko-KR" altLang="en-US" sz="900" dirty="0" smtClean="0"/>
              <a:t>일반 결제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1571894" y="1628692"/>
            <a:ext cx="36481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건</a:t>
            </a:r>
            <a:r>
              <a:rPr lang="en-US" altLang="ko-KR" sz="900" dirty="0" smtClean="0"/>
              <a:t>pay </a:t>
            </a:r>
            <a:r>
              <a:rPr lang="ko-KR" altLang="en-US" sz="900" dirty="0" smtClean="0"/>
              <a:t>를 이용해 주셔서 감사합니다</a:t>
            </a:r>
            <a:endParaRPr lang="ko-KR" altLang="en-US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159375"/>
              </p:ext>
            </p:extLst>
          </p:nvPr>
        </p:nvGraphicFramePr>
        <p:xfrm>
          <a:off x="1620064" y="1916832"/>
          <a:ext cx="3528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688"/>
                <a:gridCol w="2808312"/>
              </a:tblGrid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주문상품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KS </a:t>
                      </a:r>
                      <a:r>
                        <a:rPr lang="ko-KR" altLang="en-US" sz="800" dirty="0" smtClean="0"/>
                        <a:t>인증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신소재 텐트 </a:t>
                      </a:r>
                      <a:r>
                        <a:rPr lang="en-US" altLang="ko-KR" sz="800" dirty="0" smtClean="0"/>
                        <a:t>5~6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en-US" altLang="ko-KR" sz="800" dirty="0" smtClean="0"/>
                        <a:t>/ 8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en-US" altLang="ko-KR" sz="800" dirty="0" smtClean="0"/>
                        <a:t>/2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ko-KR" altLang="en-US" sz="800" dirty="0" err="1" smtClean="0"/>
                        <a:t>방수코팅처리된</a:t>
                      </a:r>
                      <a:r>
                        <a:rPr lang="ko-KR" altLang="en-US" sz="800" dirty="0" smtClean="0"/>
                        <a:t> 고급형 텐트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상품금액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\ 58,810 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할부기간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3" name="Picture 2" descr="C:\Users\성시원님\Desktop\bc 결제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8" t="22244" r="70895" b="73201"/>
          <a:stretch/>
        </p:blipFill>
        <p:spPr bwMode="auto">
          <a:xfrm>
            <a:off x="2413895" y="2492896"/>
            <a:ext cx="471441" cy="18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619672" y="2914554"/>
            <a:ext cx="3507711" cy="2285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 방법 선택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1619672" y="3143141"/>
            <a:ext cx="3507711" cy="259011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1868891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건</a:t>
            </a:r>
            <a:r>
              <a:rPr lang="en-US" altLang="ko-KR" sz="900" dirty="0"/>
              <a:t>Pay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2483052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NFC</a:t>
            </a:r>
            <a:endParaRPr lang="ko-KR" altLang="en-US" sz="900" dirty="0"/>
          </a:p>
        </p:txBody>
      </p:sp>
      <p:sp>
        <p:nvSpPr>
          <p:cNvPr id="44" name="직사각형 43"/>
          <p:cNvSpPr/>
          <p:nvPr/>
        </p:nvSpPr>
        <p:spPr>
          <a:xfrm>
            <a:off x="3097213" y="3500885"/>
            <a:ext cx="574311" cy="523976"/>
          </a:xfrm>
          <a:prstGeom prst="rect">
            <a:avLst/>
          </a:prstGeom>
          <a:ln w="38100">
            <a:solidFill>
              <a:srgbClr val="C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핸드폰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711374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QR</a:t>
            </a:r>
            <a:r>
              <a:rPr lang="ko-KR" altLang="en-US" sz="900" dirty="0" smtClean="0"/>
              <a:t>코드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4325535" y="3500885"/>
            <a:ext cx="574311" cy="523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지문인식</a:t>
            </a:r>
            <a:endParaRPr lang="ko-KR" altLang="en-US" sz="900" dirty="0"/>
          </a:p>
        </p:txBody>
      </p:sp>
      <p:sp>
        <p:nvSpPr>
          <p:cNvPr id="2" name="직사각형 1"/>
          <p:cNvSpPr/>
          <p:nvPr/>
        </p:nvSpPr>
        <p:spPr>
          <a:xfrm>
            <a:off x="1724155" y="4297259"/>
            <a:ext cx="7713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smtClean="0"/>
              <a:t>결제 코드</a:t>
            </a:r>
            <a:endParaRPr lang="en-US" altLang="ko-KR" sz="10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09656" y="4245372"/>
            <a:ext cx="106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214457</a:t>
            </a:r>
            <a:endParaRPr lang="ko-KR" altLang="en-US" b="1" dirty="0"/>
          </a:p>
        </p:txBody>
      </p:sp>
      <p:sp>
        <p:nvSpPr>
          <p:cNvPr id="41" name="직사각형 40"/>
          <p:cNvSpPr/>
          <p:nvPr/>
        </p:nvSpPr>
        <p:spPr>
          <a:xfrm>
            <a:off x="1738470" y="4581128"/>
            <a:ext cx="3161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/>
              <a:t>결제 코드를 건</a:t>
            </a:r>
            <a:r>
              <a:rPr lang="en-US" altLang="ko-KR" sz="800" dirty="0" smtClean="0"/>
              <a:t>pay </a:t>
            </a:r>
            <a:r>
              <a:rPr lang="ko-KR" altLang="en-US" sz="800" dirty="0" smtClean="0"/>
              <a:t>결제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페이지에서 입력해 주세요</a:t>
            </a:r>
            <a:endParaRPr lang="en-US" altLang="ko-KR" sz="800" dirty="0"/>
          </a:p>
        </p:txBody>
      </p:sp>
      <p:sp>
        <p:nvSpPr>
          <p:cNvPr id="47" name="직사각형 46"/>
          <p:cNvSpPr/>
          <p:nvPr/>
        </p:nvSpPr>
        <p:spPr>
          <a:xfrm>
            <a:off x="1763688" y="4854350"/>
            <a:ext cx="3287410" cy="847044"/>
          </a:xfrm>
          <a:prstGeom prst="rect">
            <a:avLst/>
          </a:prstGeom>
          <a:solidFill>
            <a:srgbClr val="ECF1F8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endParaRPr lang="ko-KR" altLang="en-US" sz="700">
              <a:solidFill>
                <a:schemeClr val="tx1"/>
              </a:solidFill>
            </a:endParaRPr>
          </a:p>
        </p:txBody>
      </p:sp>
      <p:pic>
        <p:nvPicPr>
          <p:cNvPr id="2052" name="Picture 4" descr="http://cdn.1001freedownloads.com/vector/thumb/92969/Desktop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7" r="27364"/>
          <a:stretch/>
        </p:blipFill>
        <p:spPr bwMode="auto">
          <a:xfrm>
            <a:off x="2025481" y="4921561"/>
            <a:ext cx="776828" cy="68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00"/>
          <a:stretch/>
        </p:blipFill>
        <p:spPr bwMode="auto">
          <a:xfrm>
            <a:off x="4220596" y="4880320"/>
            <a:ext cx="486001" cy="794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톱니 모양의 오른쪽 화살표 9"/>
          <p:cNvSpPr/>
          <p:nvPr/>
        </p:nvSpPr>
        <p:spPr>
          <a:xfrm>
            <a:off x="2987824" y="5085184"/>
            <a:ext cx="864096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65256" y="5070524"/>
            <a:ext cx="544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123456</a:t>
            </a:r>
            <a:endParaRPr lang="ko-KR" altLang="en-US" sz="800" b="1" dirty="0"/>
          </a:p>
        </p:txBody>
      </p:sp>
      <p:sp>
        <p:nvSpPr>
          <p:cNvPr id="56" name="타원 55"/>
          <p:cNvSpPr/>
          <p:nvPr/>
        </p:nvSpPr>
        <p:spPr>
          <a:xfrm>
            <a:off x="2953197" y="3292910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2649615" y="4176012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3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89919" y="404664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0" smtClean="0">
                <a:solidFill>
                  <a:sysClr val="windowText" lastClr="000000"/>
                </a:solidFill>
              </a:rPr>
              <a:t>제약사항</a:t>
            </a:r>
            <a:endParaRPr lang="ko-KR" altLang="en-US" sz="60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0138" y="1700808"/>
            <a:ext cx="6797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smtClean="0">
                <a:solidFill>
                  <a:srgbClr val="FF0000"/>
                </a:solidFill>
              </a:rPr>
              <a:t>사용자가 건국 </a:t>
            </a:r>
            <a:r>
              <a:rPr lang="en-US" altLang="ko-KR" sz="1600" dirty="0" smtClean="0">
                <a:solidFill>
                  <a:srgbClr val="FF0000"/>
                </a:solidFill>
              </a:rPr>
              <a:t>pay</a:t>
            </a:r>
            <a:r>
              <a:rPr lang="ko-KR" altLang="en-US" sz="1600" dirty="0" smtClean="0">
                <a:solidFill>
                  <a:srgbClr val="FF0000"/>
                </a:solidFill>
              </a:rPr>
              <a:t>에 가입되어있다는 가정하에 진행하도록 한다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138" y="2924944"/>
            <a:ext cx="7762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smtClean="0">
                <a:solidFill>
                  <a:srgbClr val="FF0000"/>
                </a:solidFill>
              </a:rPr>
              <a:t>사용자가 건국 </a:t>
            </a:r>
            <a:r>
              <a:rPr lang="en-US" altLang="ko-KR" sz="1600" dirty="0" smtClean="0">
                <a:solidFill>
                  <a:srgbClr val="FF0000"/>
                </a:solidFill>
              </a:rPr>
              <a:t>pay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지문을 사전 등록하였다는 가정하에 진행하도록 한다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0138" y="2204864"/>
            <a:ext cx="8179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smtClean="0">
                <a:solidFill>
                  <a:srgbClr val="FF0000"/>
                </a:solidFill>
              </a:rPr>
              <a:t>휴대폰 화면의 경우 사용자가 </a:t>
            </a:r>
            <a:r>
              <a:rPr lang="en-US" altLang="ko-KR" sz="1600" dirty="0" smtClean="0">
                <a:solidFill>
                  <a:srgbClr val="FF0000"/>
                </a:solidFill>
              </a:rPr>
              <a:t>ID / Password </a:t>
            </a:r>
            <a:r>
              <a:rPr lang="ko-KR" altLang="en-US" sz="1600" dirty="0" smtClean="0">
                <a:solidFill>
                  <a:srgbClr val="FF0000"/>
                </a:solidFill>
              </a:rPr>
              <a:t>로 기존에 로그인</a:t>
            </a:r>
            <a:r>
              <a:rPr lang="ko-KR" altLang="en-US" sz="1600" dirty="0">
                <a:solidFill>
                  <a:srgbClr val="FF0000"/>
                </a:solidFill>
              </a:rPr>
              <a:t>한</a:t>
            </a:r>
            <a:r>
              <a:rPr lang="ko-KR" altLang="en-US" sz="1600" dirty="0" smtClean="0">
                <a:solidFill>
                  <a:srgbClr val="FF0000"/>
                </a:solidFill>
              </a:rPr>
              <a:t> 상태임을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가정하에 진행하도록 한다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5" descr="C:\Users\성시원님\AppData\Local\Microsoft\Windows\Temporary Internet Files\Content.IE5\BZ13KHPI\1420597181-a1[1]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0" t="13000" r="50000" b="13476"/>
          <a:stretch/>
        </p:blipFill>
        <p:spPr bwMode="auto">
          <a:xfrm>
            <a:off x="1296371" y="1165147"/>
            <a:ext cx="2529656" cy="51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화면에서 보여지는 결제코드를 입력할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앱카드</a:t>
            </a:r>
            <a:r>
              <a:rPr lang="en-US" altLang="ko-KR" sz="900" dirty="0">
                <a:solidFill>
                  <a:schemeClr val="tx1"/>
                </a:solidFill>
              </a:rPr>
              <a:t>)-</a:t>
            </a:r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030-05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702128" y="1916832"/>
            <a:ext cx="446137" cy="21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신용카드</a:t>
            </a:r>
            <a:endParaRPr lang="ko-KR" altLang="en-US" sz="900" dirty="0"/>
          </a:p>
        </p:txBody>
      </p:sp>
      <p:sp>
        <p:nvSpPr>
          <p:cNvPr id="13" name="타원 12"/>
          <p:cNvSpPr/>
          <p:nvPr/>
        </p:nvSpPr>
        <p:spPr>
          <a:xfrm>
            <a:off x="1635424" y="1976813"/>
            <a:ext cx="54381" cy="9226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0197" y="1628800"/>
            <a:ext cx="2063386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565111" y="1691771"/>
            <a:ext cx="19339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건</a:t>
            </a:r>
            <a:r>
              <a:rPr lang="en-US" altLang="ko-KR" sz="900" dirty="0" smtClean="0"/>
              <a:t>pay </a:t>
            </a:r>
            <a:r>
              <a:rPr lang="ko-KR" altLang="en-US" sz="900" dirty="0" smtClean="0"/>
              <a:t>결제코드입력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1598239" y="1962806"/>
            <a:ext cx="1900813" cy="2101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결제코드 입력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1598239" y="2172971"/>
            <a:ext cx="1900813" cy="46394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1654858" y="2276872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결제 코드</a:t>
            </a:r>
            <a:endParaRPr lang="en-US" altLang="ko-KR" sz="900" b="1" dirty="0"/>
          </a:p>
        </p:txBody>
      </p:sp>
      <p:sp>
        <p:nvSpPr>
          <p:cNvPr id="43" name="직사각형 42"/>
          <p:cNvSpPr/>
          <p:nvPr/>
        </p:nvSpPr>
        <p:spPr>
          <a:xfrm>
            <a:off x="2309929" y="2297604"/>
            <a:ext cx="749903" cy="192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결제코드</a:t>
            </a:r>
            <a:endParaRPr lang="en-US" altLang="ko-KR" sz="7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59832" y="2297604"/>
            <a:ext cx="360040" cy="1929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/>
              <a:t>입력</a:t>
            </a:r>
            <a:endParaRPr lang="ko-KR" altLang="en-US" sz="700" dirty="0"/>
          </a:p>
        </p:txBody>
      </p:sp>
      <p:sp>
        <p:nvSpPr>
          <p:cNvPr id="29" name="타원 28"/>
          <p:cNvSpPr/>
          <p:nvPr/>
        </p:nvSpPr>
        <p:spPr>
          <a:xfrm>
            <a:off x="2915816" y="2093734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1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5" descr="C:\Users\성시원님\AppData\Local\Microsoft\Windows\Temporary Internet Files\Content.IE5\BZ13KHPI\1420597181-a1[1]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0" t="13000" r="50000" b="13476"/>
          <a:stretch/>
        </p:blipFill>
        <p:spPr bwMode="auto">
          <a:xfrm>
            <a:off x="1296371" y="1165147"/>
            <a:ext cx="2529656" cy="51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코드 입력 시 결제할 품목과 금액을 보여줄 수 있도록 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2. </a:t>
            </a:r>
            <a:r>
              <a:rPr lang="ko-KR" altLang="en-US" sz="900" dirty="0" smtClean="0">
                <a:solidFill>
                  <a:schemeClr val="tx1"/>
                </a:solidFill>
              </a:rPr>
              <a:t>아이디와 패스워드 입력 후 결제 버튼 선택 시 결제가 가능할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앱카드</a:t>
            </a:r>
            <a:r>
              <a:rPr lang="en-US" altLang="ko-KR" sz="900" dirty="0">
                <a:solidFill>
                  <a:schemeClr val="tx1"/>
                </a:solidFill>
              </a:rPr>
              <a:t>)-</a:t>
            </a:r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030-06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702128" y="1916832"/>
            <a:ext cx="446137" cy="21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신용카드</a:t>
            </a:r>
            <a:endParaRPr lang="ko-KR" altLang="en-US" sz="900" dirty="0"/>
          </a:p>
        </p:txBody>
      </p:sp>
      <p:sp>
        <p:nvSpPr>
          <p:cNvPr id="13" name="타원 12"/>
          <p:cNvSpPr/>
          <p:nvPr/>
        </p:nvSpPr>
        <p:spPr>
          <a:xfrm>
            <a:off x="1635424" y="1976813"/>
            <a:ext cx="54381" cy="9226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0197" y="1628800"/>
            <a:ext cx="2063386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565111" y="1691771"/>
            <a:ext cx="19339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건</a:t>
            </a:r>
            <a:r>
              <a:rPr lang="en-US" altLang="ko-KR" sz="900" dirty="0" smtClean="0"/>
              <a:t>pay </a:t>
            </a:r>
            <a:r>
              <a:rPr lang="ko-KR" altLang="en-US" sz="900" dirty="0" smtClean="0"/>
              <a:t>결제코드입력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1598239" y="1962806"/>
            <a:ext cx="1900813" cy="2101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결제코드 입력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1598239" y="2172971"/>
            <a:ext cx="1900813" cy="240815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1654858" y="2276872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결제 코드</a:t>
            </a:r>
            <a:endParaRPr lang="en-US" altLang="ko-KR" sz="900" b="1" dirty="0"/>
          </a:p>
        </p:txBody>
      </p:sp>
      <p:sp>
        <p:nvSpPr>
          <p:cNvPr id="43" name="직사각형 42"/>
          <p:cNvSpPr/>
          <p:nvPr/>
        </p:nvSpPr>
        <p:spPr>
          <a:xfrm>
            <a:off x="2309929" y="2297604"/>
            <a:ext cx="749903" cy="192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800" b="1" dirty="0"/>
              <a:t>214457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3059832" y="2297604"/>
            <a:ext cx="360040" cy="1929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/>
              <a:t>입력</a:t>
            </a:r>
            <a:endParaRPr lang="ko-KR" altLang="en-US" sz="7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252117"/>
              </p:ext>
            </p:extLst>
          </p:nvPr>
        </p:nvGraphicFramePr>
        <p:xfrm>
          <a:off x="1650625" y="2636912"/>
          <a:ext cx="1800000" cy="619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187"/>
                <a:gridCol w="1432813"/>
              </a:tblGrid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주문상품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KS </a:t>
                      </a:r>
                      <a:r>
                        <a:rPr lang="ko-KR" altLang="en-US" sz="600" dirty="0" smtClean="0"/>
                        <a:t>인증</a:t>
                      </a:r>
                      <a:r>
                        <a:rPr lang="en-US" altLang="ko-KR" sz="600" dirty="0" smtClean="0"/>
                        <a:t>] </a:t>
                      </a:r>
                      <a:r>
                        <a:rPr lang="ko-KR" altLang="en-US" sz="600" dirty="0" smtClean="0"/>
                        <a:t>신소재 텐트 </a:t>
                      </a:r>
                      <a:r>
                        <a:rPr lang="en-US" altLang="ko-KR" sz="600" dirty="0" smtClean="0"/>
                        <a:t>5~6</a:t>
                      </a:r>
                      <a:r>
                        <a:rPr lang="ko-KR" altLang="en-US" sz="600" dirty="0" smtClean="0"/>
                        <a:t>인용 </a:t>
                      </a:r>
                      <a:r>
                        <a:rPr lang="en-US" altLang="ko-KR" sz="600" dirty="0" smtClean="0"/>
                        <a:t>/ 8</a:t>
                      </a:r>
                      <a:r>
                        <a:rPr lang="ko-KR" altLang="en-US" sz="600" dirty="0" smtClean="0"/>
                        <a:t>인용 </a:t>
                      </a:r>
                      <a:r>
                        <a:rPr lang="en-US" altLang="ko-KR" sz="600" dirty="0" smtClean="0"/>
                        <a:t>/2</a:t>
                      </a:r>
                      <a:r>
                        <a:rPr lang="ko-KR" altLang="en-US" sz="600" dirty="0" smtClean="0"/>
                        <a:t>인용 </a:t>
                      </a:r>
                      <a:r>
                        <a:rPr lang="ko-KR" altLang="en-US" sz="600" dirty="0" err="1" smtClean="0"/>
                        <a:t>방수코팅처리된</a:t>
                      </a:r>
                      <a:r>
                        <a:rPr lang="ko-KR" altLang="en-US" sz="600" dirty="0" smtClean="0"/>
                        <a:t> 고급형 텐트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상품금액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\ 58,810 </a:t>
                      </a:r>
                      <a:endParaRPr lang="ko-KR" altLang="en-US" sz="6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할부기간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일시불</a:t>
                      </a:r>
                      <a:endParaRPr lang="ko-KR" altLang="en-US" sz="6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365547" y="3492174"/>
            <a:ext cx="1054325" cy="209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en-US" altLang="ko-KR" sz="7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05383" y="3508143"/>
            <a:ext cx="6866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dirty="0" err="1" smtClean="0"/>
              <a:t>건페이</a:t>
            </a:r>
            <a:r>
              <a:rPr lang="ko-KR" altLang="en-US" sz="700" b="1" dirty="0" smtClean="0"/>
              <a:t> 아이디</a:t>
            </a:r>
            <a:endParaRPr lang="en-US" altLang="ko-KR" sz="700" b="1" dirty="0"/>
          </a:p>
        </p:txBody>
      </p:sp>
      <p:sp>
        <p:nvSpPr>
          <p:cNvPr id="32" name="직사각형 31"/>
          <p:cNvSpPr/>
          <p:nvPr/>
        </p:nvSpPr>
        <p:spPr>
          <a:xfrm>
            <a:off x="1605383" y="3796175"/>
            <a:ext cx="494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dirty="0" smtClean="0"/>
              <a:t>패스워드</a:t>
            </a:r>
            <a:endParaRPr lang="en-US" altLang="ko-KR" sz="700" b="1" dirty="0"/>
          </a:p>
        </p:txBody>
      </p:sp>
      <p:sp>
        <p:nvSpPr>
          <p:cNvPr id="33" name="직사각형 32"/>
          <p:cNvSpPr/>
          <p:nvPr/>
        </p:nvSpPr>
        <p:spPr>
          <a:xfrm>
            <a:off x="2365547" y="3795217"/>
            <a:ext cx="1054325" cy="209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비밀번호</a:t>
            </a:r>
            <a:endParaRPr lang="en-US" altLang="ko-KR" sz="7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211671" y="4149080"/>
            <a:ext cx="698287" cy="26099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bg1"/>
                  </a:solidFill>
                </a:ln>
              </a:rPr>
              <a:t>결제</a:t>
            </a:r>
            <a:endParaRPr lang="ko-KR" altLang="en-US" sz="105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397847" y="2490539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2868883" y="4279575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3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5" descr="C:\Users\성시원님\AppData\Local\Microsoft\Windows\Temporary Internet Files\Content.IE5\BZ13KHPI\1420597181-a1[1]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0" t="13000" r="50000" b="13476"/>
          <a:stretch/>
        </p:blipFill>
        <p:spPr bwMode="auto">
          <a:xfrm>
            <a:off x="1296371" y="1165147"/>
            <a:ext cx="2529656" cy="51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결제 승인 로딩화면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앱카드</a:t>
            </a:r>
            <a:r>
              <a:rPr lang="en-US" altLang="ko-KR" sz="900" dirty="0" smtClean="0">
                <a:solidFill>
                  <a:schemeClr val="tx1"/>
                </a:solidFill>
              </a:rPr>
              <a:t>)-</a:t>
            </a:r>
            <a:r>
              <a:rPr lang="en-US" altLang="ko-KR" sz="900" dirty="0">
                <a:solidFill>
                  <a:schemeClr val="tx1"/>
                </a:solidFill>
              </a:rPr>
              <a:t>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030-07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702128" y="1916832"/>
            <a:ext cx="446137" cy="21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신용카드</a:t>
            </a:r>
            <a:endParaRPr lang="ko-KR" altLang="en-US" sz="900" dirty="0"/>
          </a:p>
        </p:txBody>
      </p:sp>
      <p:sp>
        <p:nvSpPr>
          <p:cNvPr id="13" name="타원 12"/>
          <p:cNvSpPr/>
          <p:nvPr/>
        </p:nvSpPr>
        <p:spPr>
          <a:xfrm>
            <a:off x="1635424" y="1976813"/>
            <a:ext cx="54381" cy="9226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0197" y="1628800"/>
            <a:ext cx="2063386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565111" y="1691771"/>
            <a:ext cx="19339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건</a:t>
            </a:r>
            <a:r>
              <a:rPr lang="en-US" altLang="ko-KR" sz="900" dirty="0" smtClean="0"/>
              <a:t>pay </a:t>
            </a:r>
            <a:r>
              <a:rPr lang="ko-KR" altLang="en-US" sz="900" dirty="0" smtClean="0"/>
              <a:t>결제코드입력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1598239" y="1962806"/>
            <a:ext cx="1900813" cy="2101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결제코드 입력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1598239" y="2172971"/>
            <a:ext cx="1900813" cy="240815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1654858" y="2276872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결제 코드</a:t>
            </a:r>
            <a:endParaRPr lang="en-US" altLang="ko-KR" sz="900" b="1" dirty="0"/>
          </a:p>
        </p:txBody>
      </p:sp>
      <p:sp>
        <p:nvSpPr>
          <p:cNvPr id="43" name="직사각형 42"/>
          <p:cNvSpPr/>
          <p:nvPr/>
        </p:nvSpPr>
        <p:spPr>
          <a:xfrm>
            <a:off x="2309929" y="2297604"/>
            <a:ext cx="749903" cy="192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800" b="1" dirty="0"/>
              <a:t>214457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3059832" y="2297604"/>
            <a:ext cx="360040" cy="1929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/>
              <a:t>입력</a:t>
            </a:r>
            <a:endParaRPr lang="ko-KR" altLang="en-US" sz="7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48799"/>
              </p:ext>
            </p:extLst>
          </p:nvPr>
        </p:nvGraphicFramePr>
        <p:xfrm>
          <a:off x="1650625" y="2636912"/>
          <a:ext cx="1800000" cy="619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187"/>
                <a:gridCol w="1432813"/>
              </a:tblGrid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주문상품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KS </a:t>
                      </a:r>
                      <a:r>
                        <a:rPr lang="ko-KR" altLang="en-US" sz="600" dirty="0" smtClean="0"/>
                        <a:t>인증</a:t>
                      </a:r>
                      <a:r>
                        <a:rPr lang="en-US" altLang="ko-KR" sz="600" dirty="0" smtClean="0"/>
                        <a:t>] </a:t>
                      </a:r>
                      <a:r>
                        <a:rPr lang="ko-KR" altLang="en-US" sz="600" dirty="0" smtClean="0"/>
                        <a:t>신소재 텐트 </a:t>
                      </a:r>
                      <a:r>
                        <a:rPr lang="en-US" altLang="ko-KR" sz="600" dirty="0" smtClean="0"/>
                        <a:t>5~6</a:t>
                      </a:r>
                      <a:r>
                        <a:rPr lang="ko-KR" altLang="en-US" sz="600" dirty="0" smtClean="0"/>
                        <a:t>인용 </a:t>
                      </a:r>
                      <a:r>
                        <a:rPr lang="en-US" altLang="ko-KR" sz="600" dirty="0" smtClean="0"/>
                        <a:t>/ 8</a:t>
                      </a:r>
                      <a:r>
                        <a:rPr lang="ko-KR" altLang="en-US" sz="600" dirty="0" smtClean="0"/>
                        <a:t>인용 </a:t>
                      </a:r>
                      <a:r>
                        <a:rPr lang="en-US" altLang="ko-KR" sz="600" dirty="0" smtClean="0"/>
                        <a:t>/2</a:t>
                      </a:r>
                      <a:r>
                        <a:rPr lang="ko-KR" altLang="en-US" sz="600" dirty="0" smtClean="0"/>
                        <a:t>인용 </a:t>
                      </a:r>
                      <a:r>
                        <a:rPr lang="ko-KR" altLang="en-US" sz="600" dirty="0" err="1" smtClean="0"/>
                        <a:t>방수코팅처리된</a:t>
                      </a:r>
                      <a:r>
                        <a:rPr lang="ko-KR" altLang="en-US" sz="600" dirty="0" smtClean="0"/>
                        <a:t> 고급형 텐트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상품금액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\ 58,810 </a:t>
                      </a:r>
                      <a:endParaRPr lang="ko-KR" altLang="en-US" sz="6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할부기간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일시불</a:t>
                      </a:r>
                      <a:endParaRPr lang="ko-KR" altLang="en-US" sz="6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365547" y="3492174"/>
            <a:ext cx="1054325" cy="209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en-US" altLang="ko-KR" sz="7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05383" y="3508143"/>
            <a:ext cx="6866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dirty="0" err="1" smtClean="0"/>
              <a:t>건페이</a:t>
            </a:r>
            <a:r>
              <a:rPr lang="ko-KR" altLang="en-US" sz="700" b="1" dirty="0" smtClean="0"/>
              <a:t> 아이디</a:t>
            </a:r>
            <a:endParaRPr lang="en-US" altLang="ko-KR" sz="700" b="1" dirty="0"/>
          </a:p>
        </p:txBody>
      </p:sp>
      <p:sp>
        <p:nvSpPr>
          <p:cNvPr id="32" name="직사각형 31"/>
          <p:cNvSpPr/>
          <p:nvPr/>
        </p:nvSpPr>
        <p:spPr>
          <a:xfrm>
            <a:off x="1605383" y="3796175"/>
            <a:ext cx="494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dirty="0" smtClean="0"/>
              <a:t>패스워드</a:t>
            </a:r>
            <a:endParaRPr lang="en-US" altLang="ko-KR" sz="700" b="1" dirty="0"/>
          </a:p>
        </p:txBody>
      </p:sp>
      <p:sp>
        <p:nvSpPr>
          <p:cNvPr id="33" name="직사각형 32"/>
          <p:cNvSpPr/>
          <p:nvPr/>
        </p:nvSpPr>
        <p:spPr>
          <a:xfrm>
            <a:off x="2365547" y="3795217"/>
            <a:ext cx="1054325" cy="209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비밀번호</a:t>
            </a:r>
            <a:endParaRPr lang="en-US" altLang="ko-KR" sz="7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211671" y="4149080"/>
            <a:ext cx="698287" cy="26099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bg1"/>
                  </a:solidFill>
                </a:ln>
              </a:rPr>
              <a:t>결제</a:t>
            </a:r>
            <a:endParaRPr lang="ko-KR" altLang="en-US" sz="1050" b="1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35" name="Picture 10" descr="C:\Users\성시원님\AppData\Local\Microsoft\Windows\Temporary Internet Files\Content.IE5\OQ4Q4SLX\MnyxU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985" y="30354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2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5" descr="C:\Users\성시원님\AppData\Local\Microsoft\Windows\Temporary Internet Files\Content.IE5\BZ13KHPI\1420597181-a1[1]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0" t="13000" r="50000" b="13476"/>
          <a:stretch/>
        </p:blipFill>
        <p:spPr bwMode="auto">
          <a:xfrm>
            <a:off x="1296371" y="1165147"/>
            <a:ext cx="2529656" cy="51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완료 화면이 보여질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앱카드</a:t>
            </a:r>
            <a:r>
              <a:rPr lang="en-US" altLang="ko-KR" sz="900" dirty="0" smtClean="0">
                <a:solidFill>
                  <a:schemeClr val="tx1"/>
                </a:solidFill>
              </a:rPr>
              <a:t>)-</a:t>
            </a:r>
            <a:r>
              <a:rPr lang="en-US" altLang="ko-KR" sz="900" dirty="0">
                <a:solidFill>
                  <a:schemeClr val="tx1"/>
                </a:solidFill>
              </a:rPr>
              <a:t>7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030-08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702128" y="1916832"/>
            <a:ext cx="446137" cy="21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신용카드</a:t>
            </a:r>
            <a:endParaRPr lang="ko-KR" altLang="en-US" sz="900" dirty="0"/>
          </a:p>
        </p:txBody>
      </p:sp>
      <p:sp>
        <p:nvSpPr>
          <p:cNvPr id="13" name="타원 12"/>
          <p:cNvSpPr/>
          <p:nvPr/>
        </p:nvSpPr>
        <p:spPr>
          <a:xfrm>
            <a:off x="1635424" y="1976813"/>
            <a:ext cx="54381" cy="9226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0197" y="1628800"/>
            <a:ext cx="2063386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565111" y="1691771"/>
            <a:ext cx="19339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건</a:t>
            </a:r>
            <a:r>
              <a:rPr lang="en-US" altLang="ko-KR" sz="900" dirty="0" smtClean="0"/>
              <a:t>pay </a:t>
            </a:r>
            <a:r>
              <a:rPr lang="ko-KR" altLang="en-US" sz="900" dirty="0" smtClean="0"/>
              <a:t>결제코드입력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1598239" y="1962806"/>
            <a:ext cx="1900813" cy="2101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결제완료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1598239" y="2172971"/>
            <a:ext cx="1900813" cy="147205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0647"/>
              </p:ext>
            </p:extLst>
          </p:nvPr>
        </p:nvGraphicFramePr>
        <p:xfrm>
          <a:off x="1650625" y="2276872"/>
          <a:ext cx="1800000" cy="619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187"/>
                <a:gridCol w="1432813"/>
              </a:tblGrid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주문상품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KS </a:t>
                      </a:r>
                      <a:r>
                        <a:rPr lang="ko-KR" altLang="en-US" sz="600" dirty="0" smtClean="0"/>
                        <a:t>인증</a:t>
                      </a:r>
                      <a:r>
                        <a:rPr lang="en-US" altLang="ko-KR" sz="600" dirty="0" smtClean="0"/>
                        <a:t>] </a:t>
                      </a:r>
                      <a:r>
                        <a:rPr lang="ko-KR" altLang="en-US" sz="600" dirty="0" smtClean="0"/>
                        <a:t>신소재 텐트 </a:t>
                      </a:r>
                      <a:r>
                        <a:rPr lang="en-US" altLang="ko-KR" sz="600" dirty="0" smtClean="0"/>
                        <a:t>5~6</a:t>
                      </a:r>
                      <a:r>
                        <a:rPr lang="ko-KR" altLang="en-US" sz="600" dirty="0" smtClean="0"/>
                        <a:t>인용 </a:t>
                      </a:r>
                      <a:r>
                        <a:rPr lang="en-US" altLang="ko-KR" sz="600" dirty="0" smtClean="0"/>
                        <a:t>/ 8</a:t>
                      </a:r>
                      <a:r>
                        <a:rPr lang="ko-KR" altLang="en-US" sz="600" dirty="0" smtClean="0"/>
                        <a:t>인용 </a:t>
                      </a:r>
                      <a:r>
                        <a:rPr lang="en-US" altLang="ko-KR" sz="600" dirty="0" smtClean="0"/>
                        <a:t>/2</a:t>
                      </a:r>
                      <a:r>
                        <a:rPr lang="ko-KR" altLang="en-US" sz="600" dirty="0" smtClean="0"/>
                        <a:t>인용 </a:t>
                      </a:r>
                      <a:r>
                        <a:rPr lang="ko-KR" altLang="en-US" sz="600" dirty="0" err="1" smtClean="0"/>
                        <a:t>방수코팅처리된</a:t>
                      </a:r>
                      <a:r>
                        <a:rPr lang="ko-KR" altLang="en-US" sz="600" dirty="0" smtClean="0"/>
                        <a:t> 고급형 텐트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상품금액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\ 58,810 </a:t>
                      </a:r>
                      <a:endParaRPr lang="ko-KR" altLang="en-US" sz="6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할부기간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일시불</a:t>
                      </a:r>
                      <a:endParaRPr lang="ko-KR" altLang="en-US" sz="6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2211671" y="3081051"/>
            <a:ext cx="698287" cy="26099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bg1"/>
                  </a:solidFill>
                </a:ln>
              </a:rPr>
              <a:t>확인</a:t>
            </a:r>
            <a:endParaRPr lang="ko-KR" altLang="en-US" sz="105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291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1. </a:t>
            </a:r>
            <a:r>
              <a:rPr lang="ko-KR" altLang="en-US" sz="900" dirty="0">
                <a:solidFill>
                  <a:schemeClr val="tx1"/>
                </a:solidFill>
              </a:rPr>
              <a:t>결제 완료 화면이 보여질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앱카드</a:t>
            </a:r>
            <a:r>
              <a:rPr lang="en-US" altLang="ko-KR" sz="900" dirty="0" smtClean="0">
                <a:solidFill>
                  <a:schemeClr val="tx1"/>
                </a:solidFill>
              </a:rPr>
              <a:t>)-</a:t>
            </a:r>
            <a:r>
              <a:rPr lang="en-US" altLang="ko-KR" sz="900" dirty="0">
                <a:solidFill>
                  <a:schemeClr val="tx1"/>
                </a:solidFill>
              </a:rPr>
              <a:t>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030-09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811386" y="2864550"/>
            <a:ext cx="823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신용카드</a:t>
            </a:r>
            <a:endParaRPr lang="ko-KR" altLang="en-US" sz="900" dirty="0"/>
          </a:p>
        </p:txBody>
      </p:sp>
      <p:sp>
        <p:nvSpPr>
          <p:cNvPr id="13" name="타원 12"/>
          <p:cNvSpPr/>
          <p:nvPr/>
        </p:nvSpPr>
        <p:spPr>
          <a:xfrm>
            <a:off x="1688292" y="2929789"/>
            <a:ext cx="100354" cy="100354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811386" y="3189797"/>
            <a:ext cx="8232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무통장 입금</a:t>
            </a:r>
            <a:endParaRPr lang="ko-KR" altLang="en-US" sz="900" dirty="0"/>
          </a:p>
        </p:txBody>
      </p:sp>
      <p:sp>
        <p:nvSpPr>
          <p:cNvPr id="72" name="직사각형 71"/>
          <p:cNvSpPr/>
          <p:nvPr/>
        </p:nvSpPr>
        <p:spPr>
          <a:xfrm>
            <a:off x="2987824" y="3189797"/>
            <a:ext cx="1224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실시간 계좌이체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1284762"/>
            <a:ext cx="3807718" cy="28643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558539" y="1384264"/>
            <a:ext cx="14585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건</a:t>
            </a:r>
            <a:r>
              <a:rPr lang="en-US" altLang="ko-KR" sz="900" dirty="0" smtClean="0"/>
              <a:t>pay </a:t>
            </a:r>
            <a:r>
              <a:rPr lang="ko-KR" altLang="en-US" sz="900" dirty="0" smtClean="0"/>
              <a:t>일반 결제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1571894" y="1628692"/>
            <a:ext cx="36481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건</a:t>
            </a:r>
            <a:r>
              <a:rPr lang="en-US" altLang="ko-KR" sz="900" dirty="0" smtClean="0"/>
              <a:t>pay </a:t>
            </a:r>
            <a:r>
              <a:rPr lang="ko-KR" altLang="en-US" sz="900" dirty="0" smtClean="0"/>
              <a:t>를 이용해 주셔서 감사합니다</a:t>
            </a:r>
            <a:endParaRPr lang="ko-KR" altLang="en-US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13431"/>
              </p:ext>
            </p:extLst>
          </p:nvPr>
        </p:nvGraphicFramePr>
        <p:xfrm>
          <a:off x="1620064" y="1916832"/>
          <a:ext cx="3528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688"/>
                <a:gridCol w="2808312"/>
              </a:tblGrid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주문상품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KS </a:t>
                      </a:r>
                      <a:r>
                        <a:rPr lang="ko-KR" altLang="en-US" sz="800" dirty="0" smtClean="0"/>
                        <a:t>인증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신소재 텐트 </a:t>
                      </a:r>
                      <a:r>
                        <a:rPr lang="en-US" altLang="ko-KR" sz="800" dirty="0" smtClean="0"/>
                        <a:t>5~6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en-US" altLang="ko-KR" sz="800" dirty="0" smtClean="0"/>
                        <a:t>/ 8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en-US" altLang="ko-KR" sz="800" dirty="0" smtClean="0"/>
                        <a:t>/2</a:t>
                      </a:r>
                      <a:r>
                        <a:rPr lang="ko-KR" altLang="en-US" sz="800" dirty="0" smtClean="0"/>
                        <a:t>인용 </a:t>
                      </a:r>
                      <a:r>
                        <a:rPr lang="ko-KR" altLang="en-US" sz="800" dirty="0" err="1" smtClean="0"/>
                        <a:t>방수코팅처리된</a:t>
                      </a:r>
                      <a:r>
                        <a:rPr lang="ko-KR" altLang="en-US" sz="800" dirty="0" smtClean="0"/>
                        <a:t> 고급형 텐트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상품금액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\ 58,810 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할부기간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3" name="Picture 2" descr="C:\Users\성시원님\Desktop\bc 결제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8" t="22244" r="70895" b="73201"/>
          <a:stretch/>
        </p:blipFill>
        <p:spPr bwMode="auto">
          <a:xfrm>
            <a:off x="2413895" y="2492896"/>
            <a:ext cx="471441" cy="18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619672" y="2914554"/>
            <a:ext cx="3507711" cy="2285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 방법 선택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1619672" y="3143141"/>
            <a:ext cx="3507711" cy="71790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1619672" y="2914554"/>
            <a:ext cx="3507711" cy="2285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완료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51683" y="3363258"/>
            <a:ext cx="1288600" cy="283869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bg1"/>
                  </a:solidFill>
                </a:ln>
              </a:rPr>
              <a:t>확인</a:t>
            </a:r>
            <a:endParaRPr lang="ko-KR" altLang="en-US" sz="105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463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60501" y="2773377"/>
            <a:ext cx="39212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 smtClean="0">
                <a:solidFill>
                  <a:sysClr val="windowText" lastClr="000000"/>
                </a:solidFill>
              </a:rPr>
              <a:t>4. QR </a:t>
            </a:r>
            <a:r>
              <a:rPr lang="ko-KR" altLang="en-US" sz="6000" dirty="0" smtClean="0">
                <a:solidFill>
                  <a:sysClr val="windowText" lastClr="000000"/>
                </a:solidFill>
              </a:rPr>
              <a:t>코드</a:t>
            </a:r>
            <a:endParaRPr lang="ko-KR" altLang="en-US" sz="6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619915" y="980728"/>
            <a:ext cx="3864339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flipH="1">
            <a:off x="7588954" y="980728"/>
            <a:ext cx="904012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55576" y="980728"/>
            <a:ext cx="3864339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flipH="1">
            <a:off x="755577" y="980728"/>
            <a:ext cx="904012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84175" y="116632"/>
            <a:ext cx="4273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</a:rPr>
              <a:t>4. QR</a:t>
            </a:r>
            <a:r>
              <a:rPr lang="ko-KR" altLang="en-US" sz="3600" dirty="0" smtClean="0">
                <a:solidFill>
                  <a:sysClr val="windowText" lastClr="000000"/>
                </a:solidFill>
              </a:rPr>
              <a:t>코드</a:t>
            </a:r>
            <a:r>
              <a:rPr lang="en-US" altLang="ko-KR" sz="3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3600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3600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71600" y="1086972"/>
            <a:ext cx="569388" cy="1085165"/>
            <a:chOff x="631904" y="2564904"/>
            <a:chExt cx="569388" cy="1085165"/>
          </a:xfrm>
        </p:grpSpPr>
        <p:grpSp>
          <p:nvGrpSpPr>
            <p:cNvPr id="4" name="그룹 3"/>
            <p:cNvGrpSpPr/>
            <p:nvPr/>
          </p:nvGrpSpPr>
          <p:grpSpPr>
            <a:xfrm>
              <a:off x="687997" y="2564904"/>
              <a:ext cx="457200" cy="838944"/>
              <a:chOff x="687997" y="2564904"/>
              <a:chExt cx="457200" cy="83894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34962" y="2996952"/>
                <a:ext cx="161021" cy="4068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687997" y="2564904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631904" y="3403848"/>
              <a:ext cx="56938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/>
                <a:t>사용자</a:t>
              </a:r>
              <a:endParaRPr lang="ko-KR" altLang="en-US" sz="10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691680" y="1401535"/>
            <a:ext cx="2829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(1)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상품 선택 후 계산대로 상품 전달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41064" y="1833583"/>
            <a:ext cx="1388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 smtClean="0">
                <a:solidFill>
                  <a:sysClr val="windowText" lastClr="000000"/>
                </a:solidFill>
              </a:rPr>
              <a:t>(2)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상품 체크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1680" y="2780928"/>
            <a:ext cx="28294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(4)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사용자의 휴대폰을 이용하여 계산대에 부착된 혹은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전면부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화면에 표시되는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QR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코드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리딩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832012"/>
            <a:ext cx="2836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(5)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결제 페이지 및 상품 확인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4264060"/>
            <a:ext cx="1388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(6)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결제 승인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812360" y="1061860"/>
            <a:ext cx="457200" cy="1085165"/>
            <a:chOff x="687997" y="2564904"/>
            <a:chExt cx="457200" cy="1085165"/>
          </a:xfrm>
        </p:grpSpPr>
        <p:grpSp>
          <p:nvGrpSpPr>
            <p:cNvPr id="16" name="그룹 15"/>
            <p:cNvGrpSpPr/>
            <p:nvPr/>
          </p:nvGrpSpPr>
          <p:grpSpPr>
            <a:xfrm>
              <a:off x="687997" y="2564904"/>
              <a:ext cx="457200" cy="838944"/>
              <a:chOff x="687997" y="2564904"/>
              <a:chExt cx="457200" cy="838944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834962" y="2996952"/>
                <a:ext cx="161021" cy="4068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87997" y="2564904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696024" y="3403848"/>
              <a:ext cx="44114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/>
                <a:t>캐셔</a:t>
              </a:r>
              <a:endParaRPr lang="ko-KR" altLang="en-US" sz="10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860032" y="2204864"/>
            <a:ext cx="2204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(3)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결제 방법 중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QR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코드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결제 선택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5947" y="4602614"/>
            <a:ext cx="23535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(7)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상품 결제 완료 확인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91680" y="5034662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(8)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완료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82670" y="6309320"/>
            <a:ext cx="40300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Pos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기에서 결제를 진행 한다고 가정한다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1. </a:t>
            </a:r>
            <a:r>
              <a:rPr lang="ko-KR" altLang="en-US" sz="900" dirty="0" err="1">
                <a:solidFill>
                  <a:schemeClr val="tx1"/>
                </a:solidFill>
              </a:rPr>
              <a:t>포스</a:t>
            </a:r>
            <a:r>
              <a:rPr lang="ko-KR" altLang="en-US" sz="900" dirty="0">
                <a:solidFill>
                  <a:schemeClr val="tx1"/>
                </a:solidFill>
              </a:rPr>
              <a:t> 기에서 체크한 물품이 화면에 보여질 수 있도록 한다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2. </a:t>
            </a:r>
            <a:r>
              <a:rPr lang="ko-KR" altLang="en-US" sz="900" dirty="0">
                <a:solidFill>
                  <a:schemeClr val="tx1"/>
                </a:solidFill>
              </a:rPr>
              <a:t>결제할 총 금액이 보일 수 있도록 한다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3. </a:t>
            </a:r>
            <a:r>
              <a:rPr lang="ko-KR" altLang="en-US" sz="900" dirty="0">
                <a:solidFill>
                  <a:schemeClr val="tx1"/>
                </a:solidFill>
              </a:rPr>
              <a:t>결제 방법을 선택할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 smtClean="0">
                <a:solidFill>
                  <a:schemeClr val="tx1"/>
                </a:solidFill>
              </a:rPr>
              <a:t>(QR)-1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040-00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2915" y="1457104"/>
            <a:ext cx="5905269" cy="476704"/>
            <a:chOff x="179512" y="6010451"/>
            <a:chExt cx="4682913" cy="476704"/>
          </a:xfrm>
        </p:grpSpPr>
        <p:sp>
          <p:nvSpPr>
            <p:cNvPr id="75" name="직사각형 74"/>
            <p:cNvSpPr/>
            <p:nvPr/>
          </p:nvSpPr>
          <p:spPr>
            <a:xfrm>
              <a:off x="179512" y="6041715"/>
              <a:ext cx="4682913" cy="428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9512" y="6010451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9512" y="6454093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32155" y="1549265"/>
            <a:ext cx="2223622" cy="28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화장샵</a:t>
            </a:r>
            <a:r>
              <a:rPr lang="ko-KR" altLang="en-US" sz="1200" dirty="0" smtClean="0"/>
              <a:t> 강서구청 지점</a:t>
            </a:r>
            <a:endParaRPr lang="ko-KR" altLang="en-US" sz="1200" dirty="0"/>
          </a:p>
        </p:txBody>
      </p:sp>
      <p:sp>
        <p:nvSpPr>
          <p:cNvPr id="87" name="직사각형 86"/>
          <p:cNvSpPr/>
          <p:nvPr/>
        </p:nvSpPr>
        <p:spPr>
          <a:xfrm>
            <a:off x="349450" y="2059272"/>
            <a:ext cx="5799418" cy="205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ko-KR" altLang="en-US" sz="9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32155" y="2045990"/>
            <a:ext cx="5816713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331640" y="2077824"/>
            <a:ext cx="684976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상품명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266113" y="2077824"/>
            <a:ext cx="404288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수량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960093" y="2077824"/>
            <a:ext cx="602164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245439" y="2077824"/>
            <a:ext cx="622705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금액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3194105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698161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860032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332155" y="3027559"/>
            <a:ext cx="58167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323529" y="2350540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[K-0042] </a:t>
            </a:r>
            <a:r>
              <a:rPr lang="ko-KR" altLang="en-US" sz="1100" dirty="0"/>
              <a:t>올리브</a:t>
            </a:r>
            <a:r>
              <a:rPr lang="en-US" altLang="ko-KR" sz="1100" dirty="0"/>
              <a:t> </a:t>
            </a:r>
            <a:r>
              <a:rPr lang="ko-KR" altLang="en-US" sz="1100" dirty="0"/>
              <a:t>오일 마사지 팩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179145" y="2348880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126" name="직사각형 125"/>
          <p:cNvSpPr/>
          <p:nvPr/>
        </p:nvSpPr>
        <p:spPr>
          <a:xfrm>
            <a:off x="3949085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128" name="직사각형 127"/>
          <p:cNvSpPr/>
          <p:nvPr/>
        </p:nvSpPr>
        <p:spPr>
          <a:xfrm>
            <a:off x="5292080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70" name="직사각형 69"/>
          <p:cNvSpPr/>
          <p:nvPr/>
        </p:nvSpPr>
        <p:spPr>
          <a:xfrm>
            <a:off x="539552" y="3140968"/>
            <a:ext cx="3279855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600" dirty="0" smtClean="0"/>
              <a:t>총액</a:t>
            </a:r>
            <a:endParaRPr lang="ko-KR" altLang="en-US" sz="1600" dirty="0"/>
          </a:p>
        </p:txBody>
      </p:sp>
      <p:sp>
        <p:nvSpPr>
          <p:cNvPr id="73" name="직사각형 72"/>
          <p:cNvSpPr/>
          <p:nvPr/>
        </p:nvSpPr>
        <p:spPr>
          <a:xfrm>
            <a:off x="323529" y="2542103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K-1079] </a:t>
            </a:r>
            <a:r>
              <a:rPr lang="ko-KR" altLang="en-US" sz="1100" dirty="0" smtClean="0"/>
              <a:t>화산송이 </a:t>
            </a:r>
            <a:r>
              <a:rPr lang="ko-KR" altLang="en-US" sz="1100" dirty="0"/>
              <a:t>마사지 팩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179145" y="2540443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0" name="직사각형 79"/>
          <p:cNvSpPr/>
          <p:nvPr/>
        </p:nvSpPr>
        <p:spPr>
          <a:xfrm>
            <a:off x="3949085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8,650</a:t>
            </a:r>
            <a:endParaRPr lang="ko-KR" altLang="en-US" sz="1100" dirty="0"/>
          </a:p>
        </p:txBody>
      </p:sp>
      <p:sp>
        <p:nvSpPr>
          <p:cNvPr id="81" name="직사각형 80"/>
          <p:cNvSpPr/>
          <p:nvPr/>
        </p:nvSpPr>
        <p:spPr>
          <a:xfrm>
            <a:off x="5292080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8,650</a:t>
            </a:r>
            <a:endParaRPr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4261175" y="3140968"/>
            <a:ext cx="1887693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600" dirty="0" smtClean="0"/>
              <a:t>19,300</a:t>
            </a:r>
            <a:endParaRPr lang="ko-KR" altLang="en-US" sz="1600" dirty="0"/>
          </a:p>
        </p:txBody>
      </p:sp>
      <p:sp>
        <p:nvSpPr>
          <p:cNvPr id="83" name="직사각형 82"/>
          <p:cNvSpPr/>
          <p:nvPr/>
        </p:nvSpPr>
        <p:spPr>
          <a:xfrm>
            <a:off x="323529" y="2735997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K-0016] </a:t>
            </a:r>
            <a:r>
              <a:rPr lang="ko-KR" altLang="en-US" sz="1100" dirty="0" smtClean="0"/>
              <a:t>기름종이</a:t>
            </a:r>
            <a:endParaRPr lang="ko-KR" altLang="en-US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3179145" y="2734337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5" name="직사각형 84"/>
          <p:cNvSpPr/>
          <p:nvPr/>
        </p:nvSpPr>
        <p:spPr>
          <a:xfrm>
            <a:off x="3949085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2,750</a:t>
            </a:r>
            <a:endParaRPr lang="ko-KR" altLang="en-US" sz="1100" dirty="0"/>
          </a:p>
        </p:txBody>
      </p:sp>
      <p:sp>
        <p:nvSpPr>
          <p:cNvPr id="86" name="직사각형 85"/>
          <p:cNvSpPr/>
          <p:nvPr/>
        </p:nvSpPr>
        <p:spPr>
          <a:xfrm>
            <a:off x="5292080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2,750</a:t>
            </a:r>
            <a:endParaRPr lang="ko-KR" altLang="en-US" sz="1100" dirty="0"/>
          </a:p>
        </p:txBody>
      </p:sp>
      <p:sp>
        <p:nvSpPr>
          <p:cNvPr id="89" name="직사각형 88"/>
          <p:cNvSpPr/>
          <p:nvPr/>
        </p:nvSpPr>
        <p:spPr>
          <a:xfrm>
            <a:off x="315529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건</a:t>
            </a:r>
            <a:r>
              <a:rPr lang="en-US" altLang="ko-KR" sz="1400" dirty="0" smtClean="0"/>
              <a:t>Pay</a:t>
            </a:r>
            <a:endParaRPr lang="ko-KR" altLang="en-US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1514726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NFC</a:t>
            </a:r>
            <a:endParaRPr lang="ko-KR" altLang="en-US" sz="1400" dirty="0"/>
          </a:p>
        </p:txBody>
      </p:sp>
      <p:sp>
        <p:nvSpPr>
          <p:cNvPr id="91" name="직사각형 90"/>
          <p:cNvSpPr/>
          <p:nvPr/>
        </p:nvSpPr>
        <p:spPr>
          <a:xfrm>
            <a:off x="2713923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핸드폰</a:t>
            </a:r>
            <a:endParaRPr lang="ko-KR" altLang="en-US" sz="1400" dirty="0"/>
          </a:p>
        </p:txBody>
      </p:sp>
      <p:sp>
        <p:nvSpPr>
          <p:cNvPr id="92" name="직사각형 91"/>
          <p:cNvSpPr/>
          <p:nvPr/>
        </p:nvSpPr>
        <p:spPr>
          <a:xfrm>
            <a:off x="3913120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QR</a:t>
            </a:r>
            <a:r>
              <a:rPr lang="ko-KR" altLang="en-US" sz="1400" dirty="0" smtClean="0"/>
              <a:t>코드</a:t>
            </a:r>
            <a:endParaRPr lang="ko-KR" altLang="en-US" sz="1400" dirty="0"/>
          </a:p>
        </p:txBody>
      </p:sp>
      <p:sp>
        <p:nvSpPr>
          <p:cNvPr id="93" name="직사각형 92"/>
          <p:cNvSpPr/>
          <p:nvPr/>
        </p:nvSpPr>
        <p:spPr>
          <a:xfrm>
            <a:off x="5112316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지문인식</a:t>
            </a:r>
            <a:endParaRPr lang="ko-KR" altLang="en-US" sz="1400" dirty="0"/>
          </a:p>
        </p:txBody>
      </p:sp>
      <p:sp>
        <p:nvSpPr>
          <p:cNvPr id="50" name="타원 49"/>
          <p:cNvSpPr/>
          <p:nvPr/>
        </p:nvSpPr>
        <p:spPr>
          <a:xfrm>
            <a:off x="128539" y="1895007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6004852" y="2911605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128539" y="3356869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8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NFC</a:t>
            </a:r>
            <a:r>
              <a:rPr lang="ko-KR" altLang="en-US" sz="900" dirty="0" smtClean="0">
                <a:solidFill>
                  <a:schemeClr val="tx1"/>
                </a:solidFill>
              </a:rPr>
              <a:t> 결제 승인 요청 로딩 화면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>
                <a:solidFill>
                  <a:schemeClr val="tx1"/>
                </a:solidFill>
              </a:rPr>
              <a:t>(QR</a:t>
            </a:r>
            <a:r>
              <a:rPr lang="en-US" altLang="ko-KR" sz="900" dirty="0" smtClean="0">
                <a:solidFill>
                  <a:schemeClr val="tx1"/>
                </a:solidFill>
              </a:rPr>
              <a:t>)-2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040-01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2915" y="1457104"/>
            <a:ext cx="5905269" cy="476704"/>
            <a:chOff x="179512" y="6010451"/>
            <a:chExt cx="4682913" cy="476704"/>
          </a:xfrm>
        </p:grpSpPr>
        <p:sp>
          <p:nvSpPr>
            <p:cNvPr id="75" name="직사각형 74"/>
            <p:cNvSpPr/>
            <p:nvPr/>
          </p:nvSpPr>
          <p:spPr>
            <a:xfrm>
              <a:off x="179512" y="6041715"/>
              <a:ext cx="4682913" cy="428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9512" y="6010451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9512" y="6454093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32155" y="1549265"/>
            <a:ext cx="2223622" cy="28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화장샵</a:t>
            </a:r>
            <a:r>
              <a:rPr lang="ko-KR" altLang="en-US" sz="1200" dirty="0" smtClean="0"/>
              <a:t> 강서구청 지점</a:t>
            </a:r>
            <a:endParaRPr lang="ko-KR" altLang="en-US" sz="1200" dirty="0"/>
          </a:p>
        </p:txBody>
      </p:sp>
      <p:sp>
        <p:nvSpPr>
          <p:cNvPr id="87" name="직사각형 86"/>
          <p:cNvSpPr/>
          <p:nvPr/>
        </p:nvSpPr>
        <p:spPr>
          <a:xfrm>
            <a:off x="349450" y="2059272"/>
            <a:ext cx="5799418" cy="205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ko-KR" altLang="en-US" sz="9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32155" y="2045990"/>
            <a:ext cx="5816713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331640" y="2077824"/>
            <a:ext cx="684976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상품명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266113" y="2077824"/>
            <a:ext cx="404288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수량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960093" y="2077824"/>
            <a:ext cx="602164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245439" y="2077824"/>
            <a:ext cx="622705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금액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3194105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698161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860032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332155" y="3027559"/>
            <a:ext cx="58167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323529" y="2350540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[K-0042] </a:t>
            </a:r>
            <a:r>
              <a:rPr lang="ko-KR" altLang="en-US" sz="1100" dirty="0"/>
              <a:t>올리브</a:t>
            </a:r>
            <a:r>
              <a:rPr lang="en-US" altLang="ko-KR" sz="1100" dirty="0"/>
              <a:t> </a:t>
            </a:r>
            <a:r>
              <a:rPr lang="ko-KR" altLang="en-US" sz="1100" dirty="0"/>
              <a:t>오일 마사지 팩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179145" y="2348880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126" name="직사각형 125"/>
          <p:cNvSpPr/>
          <p:nvPr/>
        </p:nvSpPr>
        <p:spPr>
          <a:xfrm>
            <a:off x="3949085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128" name="직사각형 127"/>
          <p:cNvSpPr/>
          <p:nvPr/>
        </p:nvSpPr>
        <p:spPr>
          <a:xfrm>
            <a:off x="5292080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70" name="직사각형 69"/>
          <p:cNvSpPr/>
          <p:nvPr/>
        </p:nvSpPr>
        <p:spPr>
          <a:xfrm>
            <a:off x="539552" y="3140968"/>
            <a:ext cx="3279855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600" dirty="0" smtClean="0"/>
              <a:t>총액</a:t>
            </a:r>
            <a:endParaRPr lang="ko-KR" altLang="en-US" sz="1600" dirty="0"/>
          </a:p>
        </p:txBody>
      </p:sp>
      <p:sp>
        <p:nvSpPr>
          <p:cNvPr id="73" name="직사각형 72"/>
          <p:cNvSpPr/>
          <p:nvPr/>
        </p:nvSpPr>
        <p:spPr>
          <a:xfrm>
            <a:off x="323529" y="2542103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K-1079] </a:t>
            </a:r>
            <a:r>
              <a:rPr lang="ko-KR" altLang="en-US" sz="1100" dirty="0" smtClean="0"/>
              <a:t>화산송이 </a:t>
            </a:r>
            <a:r>
              <a:rPr lang="ko-KR" altLang="en-US" sz="1100" dirty="0"/>
              <a:t>마사지 팩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179145" y="2540443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0" name="직사각형 79"/>
          <p:cNvSpPr/>
          <p:nvPr/>
        </p:nvSpPr>
        <p:spPr>
          <a:xfrm>
            <a:off x="3949085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8,650</a:t>
            </a:r>
            <a:endParaRPr lang="ko-KR" altLang="en-US" sz="1100" dirty="0"/>
          </a:p>
        </p:txBody>
      </p:sp>
      <p:sp>
        <p:nvSpPr>
          <p:cNvPr id="81" name="직사각형 80"/>
          <p:cNvSpPr/>
          <p:nvPr/>
        </p:nvSpPr>
        <p:spPr>
          <a:xfrm>
            <a:off x="5292080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8,650</a:t>
            </a:r>
            <a:endParaRPr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4261175" y="3140968"/>
            <a:ext cx="1887693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600" dirty="0" smtClean="0"/>
              <a:t>19,300</a:t>
            </a:r>
            <a:endParaRPr lang="ko-KR" altLang="en-US" sz="1600" dirty="0"/>
          </a:p>
        </p:txBody>
      </p:sp>
      <p:sp>
        <p:nvSpPr>
          <p:cNvPr id="83" name="직사각형 82"/>
          <p:cNvSpPr/>
          <p:nvPr/>
        </p:nvSpPr>
        <p:spPr>
          <a:xfrm>
            <a:off x="323529" y="2735997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K-0016] </a:t>
            </a:r>
            <a:r>
              <a:rPr lang="ko-KR" altLang="en-US" sz="1100" dirty="0" smtClean="0"/>
              <a:t>기름종이</a:t>
            </a:r>
            <a:endParaRPr lang="ko-KR" altLang="en-US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3179145" y="2734337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5" name="직사각형 84"/>
          <p:cNvSpPr/>
          <p:nvPr/>
        </p:nvSpPr>
        <p:spPr>
          <a:xfrm>
            <a:off x="3949085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2,750</a:t>
            </a:r>
            <a:endParaRPr lang="ko-KR" altLang="en-US" sz="1100" dirty="0"/>
          </a:p>
        </p:txBody>
      </p:sp>
      <p:sp>
        <p:nvSpPr>
          <p:cNvPr id="86" name="직사각형 85"/>
          <p:cNvSpPr/>
          <p:nvPr/>
        </p:nvSpPr>
        <p:spPr>
          <a:xfrm>
            <a:off x="5292080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2,750</a:t>
            </a:r>
            <a:endParaRPr lang="ko-KR" altLang="en-US" sz="1100" dirty="0"/>
          </a:p>
        </p:txBody>
      </p:sp>
      <p:sp>
        <p:nvSpPr>
          <p:cNvPr id="89" name="직사각형 88"/>
          <p:cNvSpPr/>
          <p:nvPr/>
        </p:nvSpPr>
        <p:spPr>
          <a:xfrm>
            <a:off x="315529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건</a:t>
            </a:r>
            <a:r>
              <a:rPr lang="en-US" altLang="ko-KR" sz="1400" dirty="0" smtClean="0"/>
              <a:t>Pay</a:t>
            </a:r>
            <a:endParaRPr lang="ko-KR" altLang="en-US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1514726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NFC</a:t>
            </a:r>
            <a:endParaRPr lang="ko-KR" altLang="en-US" sz="1400" dirty="0"/>
          </a:p>
        </p:txBody>
      </p:sp>
      <p:sp>
        <p:nvSpPr>
          <p:cNvPr id="91" name="직사각형 90"/>
          <p:cNvSpPr/>
          <p:nvPr/>
        </p:nvSpPr>
        <p:spPr>
          <a:xfrm>
            <a:off x="2713923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핸드폰</a:t>
            </a:r>
            <a:endParaRPr lang="ko-KR" altLang="en-US" sz="1400" dirty="0"/>
          </a:p>
        </p:txBody>
      </p:sp>
      <p:sp>
        <p:nvSpPr>
          <p:cNvPr id="92" name="직사각형 91"/>
          <p:cNvSpPr/>
          <p:nvPr/>
        </p:nvSpPr>
        <p:spPr>
          <a:xfrm>
            <a:off x="3913120" y="3500885"/>
            <a:ext cx="1071494" cy="977584"/>
          </a:xfrm>
          <a:prstGeom prst="rect">
            <a:avLst/>
          </a:prstGeom>
          <a:ln w="57150">
            <a:solidFill>
              <a:srgbClr val="C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QR</a:t>
            </a:r>
            <a:r>
              <a:rPr lang="ko-KR" altLang="en-US" sz="1400" dirty="0"/>
              <a:t>코드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5112316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지문인식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1635621" y="4869160"/>
            <a:ext cx="3279855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600" dirty="0" smtClean="0"/>
              <a:t>승인 요청 중</a:t>
            </a:r>
            <a:endParaRPr lang="ko-KR" altLang="en-US" sz="1600" dirty="0"/>
          </a:p>
        </p:txBody>
      </p:sp>
      <p:pic>
        <p:nvPicPr>
          <p:cNvPr id="68" name="Picture 10" descr="C:\Users\성시원님\AppData\Local\Microsoft\Windows\Temporary Internet Files\Content.IE5\OQ4Q4SLX\MnyxU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70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2713412" y="5445224"/>
            <a:ext cx="1071494" cy="3159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취소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842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해당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화면은 로그인 정보가 남아 있을 때 나타나며 로그인 정보가 없을 때 로그인 화면으로 이동할 수 있도록 한다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2. </a:t>
            </a:r>
            <a:r>
              <a:rPr lang="ko-KR" altLang="en-US" sz="900" dirty="0" smtClean="0">
                <a:solidFill>
                  <a:schemeClr val="tx1"/>
                </a:solidFill>
              </a:rPr>
              <a:t>제품 시현 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로그인이</a:t>
            </a:r>
            <a:r>
              <a:rPr lang="ko-KR" altLang="en-US" sz="900" dirty="0" smtClean="0">
                <a:solidFill>
                  <a:schemeClr val="tx1"/>
                </a:solidFill>
              </a:rPr>
              <a:t> 되어있다는 가정하에 해당화면이 바로 나올 수 있도록 한다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3. </a:t>
            </a:r>
            <a:r>
              <a:rPr lang="ko-KR" altLang="en-US" sz="900" dirty="0" smtClean="0">
                <a:solidFill>
                  <a:schemeClr val="tx1"/>
                </a:solidFill>
              </a:rPr>
              <a:t>접속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로직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3.1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포스기의</a:t>
            </a:r>
            <a:r>
              <a:rPr lang="ko-KR" altLang="en-US" sz="900" dirty="0" smtClean="0">
                <a:solidFill>
                  <a:schemeClr val="tx1"/>
                </a:solidFill>
              </a:rPr>
              <a:t> 경우 점포 하나가 </a:t>
            </a:r>
            <a:r>
              <a:rPr lang="en-US" altLang="ko-KR" sz="900" dirty="0" smtClean="0">
                <a:solidFill>
                  <a:schemeClr val="tx1"/>
                </a:solidFill>
              </a:rPr>
              <a:t>PK </a:t>
            </a:r>
            <a:r>
              <a:rPr lang="ko-KR" altLang="en-US" sz="900" dirty="0" smtClean="0">
                <a:solidFill>
                  <a:schemeClr val="tx1"/>
                </a:solidFill>
              </a:rPr>
              <a:t>값을 가지고 </a:t>
            </a:r>
            <a:r>
              <a:rPr lang="en-US" altLang="ko-KR" sz="900" dirty="0" smtClean="0">
                <a:solidFill>
                  <a:schemeClr val="tx1"/>
                </a:solidFill>
              </a:rPr>
              <a:t>‘</a:t>
            </a:r>
            <a:r>
              <a:rPr lang="ko-KR" altLang="en-US" sz="900" dirty="0" smtClean="0">
                <a:solidFill>
                  <a:schemeClr val="tx1"/>
                </a:solidFill>
              </a:rPr>
              <a:t>점포 </a:t>
            </a:r>
            <a:r>
              <a:rPr lang="en-US" altLang="ko-KR" sz="900" dirty="0" smtClean="0">
                <a:solidFill>
                  <a:schemeClr val="tx1"/>
                </a:solidFill>
              </a:rPr>
              <a:t>PK’ + ‘</a:t>
            </a:r>
            <a:r>
              <a:rPr lang="ko-KR" altLang="en-US" sz="900" dirty="0" smtClean="0">
                <a:solidFill>
                  <a:schemeClr val="tx1"/>
                </a:solidFill>
              </a:rPr>
              <a:t>승인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요청 </a:t>
            </a:r>
            <a:r>
              <a:rPr lang="en-US" altLang="ko-KR" sz="900" dirty="0" smtClean="0">
                <a:solidFill>
                  <a:schemeClr val="tx1"/>
                </a:solidFill>
              </a:rPr>
              <a:t>PK’ </a:t>
            </a:r>
            <a:r>
              <a:rPr lang="ko-KR" altLang="en-US" sz="900" dirty="0" smtClean="0">
                <a:solidFill>
                  <a:schemeClr val="tx1"/>
                </a:solidFill>
              </a:rPr>
              <a:t>를 조합한 페이지 </a:t>
            </a:r>
            <a:r>
              <a:rPr lang="en-US" altLang="ko-KR" sz="900" dirty="0" smtClean="0">
                <a:solidFill>
                  <a:schemeClr val="tx1"/>
                </a:solidFill>
              </a:rPr>
              <a:t>URL </a:t>
            </a:r>
            <a:r>
              <a:rPr lang="ko-KR" altLang="en-US" sz="900" dirty="0" smtClean="0">
                <a:solidFill>
                  <a:schemeClr val="tx1"/>
                </a:solidFill>
              </a:rPr>
              <a:t>로 접속하면 결제 승인 요청 페이지가 보일 수 있도록 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3.2 URL </a:t>
            </a:r>
            <a:r>
              <a:rPr lang="ko-KR" altLang="en-US" sz="900" dirty="0" smtClean="0">
                <a:solidFill>
                  <a:schemeClr val="tx1"/>
                </a:solidFill>
              </a:rPr>
              <a:t>조합을 통해 접근할 수 </a:t>
            </a:r>
            <a:r>
              <a:rPr lang="ko-KR" altLang="en-US" sz="900" dirty="0">
                <a:solidFill>
                  <a:schemeClr val="tx1"/>
                </a:solidFill>
              </a:rPr>
              <a:t>없도록 해당 페이지는 일정 기간이 지나면 접속할 수 없도록 한다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3.3 </a:t>
            </a:r>
            <a:r>
              <a:rPr lang="ko-KR" altLang="en-US" sz="900" dirty="0" smtClean="0">
                <a:solidFill>
                  <a:schemeClr val="tx1"/>
                </a:solidFill>
              </a:rPr>
              <a:t>해당 페이지는 </a:t>
            </a:r>
            <a:r>
              <a:rPr lang="en-US" altLang="ko-KR" sz="900" dirty="0" smtClean="0">
                <a:solidFill>
                  <a:schemeClr val="tx1"/>
                </a:solidFill>
              </a:rPr>
              <a:t>URL</a:t>
            </a:r>
            <a:r>
              <a:rPr lang="ko-KR" altLang="en-US" sz="900" dirty="0" smtClean="0">
                <a:solidFill>
                  <a:schemeClr val="tx1"/>
                </a:solidFill>
              </a:rPr>
              <a:t>을 조합한 페이지 접근으로 결제가 이루어지지 못하는 임시 페이지가 될 수 있도록 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smtClean="0">
                <a:solidFill>
                  <a:schemeClr val="tx1"/>
                </a:solidFill>
              </a:rPr>
              <a:t>QR)-3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040-02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2" name="Picture 5" descr="C:\Users\성시원님\AppData\Local\Microsoft\Windows\Temporary Internet Files\Content.IE5\BZ13KHPI\1420597181-a1[1]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0" t="13000" r="50000" b="13476"/>
          <a:stretch/>
        </p:blipFill>
        <p:spPr bwMode="auto">
          <a:xfrm>
            <a:off x="1296371" y="1165147"/>
            <a:ext cx="2529656" cy="51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1702128" y="1916832"/>
            <a:ext cx="446137" cy="21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신용카드</a:t>
            </a:r>
            <a:endParaRPr lang="ko-KR" altLang="en-US" sz="900" dirty="0"/>
          </a:p>
        </p:txBody>
      </p:sp>
      <p:sp>
        <p:nvSpPr>
          <p:cNvPr id="34" name="타원 33"/>
          <p:cNvSpPr/>
          <p:nvPr/>
        </p:nvSpPr>
        <p:spPr>
          <a:xfrm>
            <a:off x="1635424" y="1976813"/>
            <a:ext cx="54381" cy="9226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520197" y="1628800"/>
            <a:ext cx="2063386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65111" y="1691771"/>
            <a:ext cx="19339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안녕하세요 </a:t>
            </a:r>
            <a:r>
              <a:rPr lang="ko-KR" altLang="en-US" sz="900" b="1" dirty="0" smtClean="0"/>
              <a:t>홍길동</a:t>
            </a:r>
            <a:r>
              <a:rPr lang="ko-KR" altLang="en-US" sz="900" dirty="0" smtClean="0"/>
              <a:t>님 </a:t>
            </a:r>
            <a:r>
              <a:rPr lang="ko-KR" altLang="en-US" sz="900" dirty="0">
                <a:solidFill>
                  <a:srgbClr val="FF0000"/>
                </a:solidFill>
              </a:rPr>
              <a:t>건</a:t>
            </a:r>
            <a:r>
              <a:rPr lang="en-US" altLang="ko-KR" sz="900" dirty="0" smtClean="0">
                <a:solidFill>
                  <a:srgbClr val="FF0000"/>
                </a:solidFill>
              </a:rPr>
              <a:t>pay</a:t>
            </a:r>
            <a:r>
              <a:rPr lang="ko-KR" altLang="en-US" sz="900" dirty="0" smtClean="0"/>
              <a:t>입니다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1598239" y="1962806"/>
            <a:ext cx="1900813" cy="2101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결제승인요청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598239" y="2172971"/>
            <a:ext cx="1900813" cy="132803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63970"/>
              </p:ext>
            </p:extLst>
          </p:nvPr>
        </p:nvGraphicFramePr>
        <p:xfrm>
          <a:off x="1650625" y="2276872"/>
          <a:ext cx="1800000" cy="547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187"/>
                <a:gridCol w="1432813"/>
              </a:tblGrid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점포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 smtClean="0"/>
                        <a:t>화장샵</a:t>
                      </a:r>
                      <a:r>
                        <a:rPr lang="ko-KR" altLang="en-US" sz="600" dirty="0" smtClean="0"/>
                        <a:t> 강서구청 지점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상품금액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\ 19,300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/>
                        <a:t>할부기간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일시불</a:t>
                      </a:r>
                      <a:endParaRPr lang="ko-KR" altLang="en-US" sz="6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모서리가 둥근 직사각형 55"/>
          <p:cNvSpPr/>
          <p:nvPr/>
        </p:nvSpPr>
        <p:spPr>
          <a:xfrm>
            <a:off x="1799121" y="2996952"/>
            <a:ext cx="698287" cy="26099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bg1"/>
                  </a:solidFill>
                </a:ln>
              </a:rPr>
              <a:t>승인</a:t>
            </a:r>
            <a:endParaRPr lang="ko-KR" altLang="en-US" sz="105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627784" y="2996952"/>
            <a:ext cx="698287" cy="26099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취소</a:t>
            </a:r>
            <a:endParaRPr lang="ko-KR" altLang="en-US" sz="105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57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6048" y="2773377"/>
            <a:ext cx="36701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 smtClean="0">
                <a:solidFill>
                  <a:sysClr val="windowText" lastClr="000000"/>
                </a:solidFill>
              </a:rPr>
              <a:t>1. </a:t>
            </a:r>
            <a:r>
              <a:rPr lang="en-US" altLang="ko-KR" sz="6000" dirty="0" err="1" smtClean="0">
                <a:solidFill>
                  <a:sysClr val="windowText" lastClr="000000"/>
                </a:solidFill>
              </a:rPr>
              <a:t>GunPay</a:t>
            </a:r>
            <a:endParaRPr lang="ko-KR" altLang="en-US" sz="6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승인 후 로딩 화면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smtClean="0">
                <a:solidFill>
                  <a:schemeClr val="tx1"/>
                </a:solidFill>
              </a:rPr>
              <a:t>QR)-4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040-03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2" name="Picture 5" descr="C:\Users\성시원님\AppData\Local\Microsoft\Windows\Temporary Internet Files\Content.IE5\BZ13KHPI\1420597181-a1[1]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0" t="13000" r="50000" b="13476"/>
          <a:stretch/>
        </p:blipFill>
        <p:spPr bwMode="auto">
          <a:xfrm>
            <a:off x="1296371" y="1165147"/>
            <a:ext cx="2529656" cy="51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1702128" y="1916832"/>
            <a:ext cx="446137" cy="21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신용카드</a:t>
            </a:r>
            <a:endParaRPr lang="ko-KR" altLang="en-US" sz="900" dirty="0"/>
          </a:p>
        </p:txBody>
      </p:sp>
      <p:sp>
        <p:nvSpPr>
          <p:cNvPr id="34" name="타원 33"/>
          <p:cNvSpPr/>
          <p:nvPr/>
        </p:nvSpPr>
        <p:spPr>
          <a:xfrm>
            <a:off x="1635424" y="1976813"/>
            <a:ext cx="54381" cy="9226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520197" y="1628800"/>
            <a:ext cx="2063386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65111" y="1691771"/>
            <a:ext cx="19339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안녕하세요 </a:t>
            </a:r>
            <a:r>
              <a:rPr lang="ko-KR" altLang="en-US" sz="900" b="1" dirty="0" smtClean="0"/>
              <a:t>홍길동</a:t>
            </a:r>
            <a:r>
              <a:rPr lang="ko-KR" altLang="en-US" sz="900" dirty="0" smtClean="0"/>
              <a:t>님 </a:t>
            </a:r>
            <a:r>
              <a:rPr lang="ko-KR" altLang="en-US" sz="900" dirty="0">
                <a:solidFill>
                  <a:srgbClr val="FF0000"/>
                </a:solidFill>
              </a:rPr>
              <a:t>건</a:t>
            </a:r>
            <a:r>
              <a:rPr lang="en-US" altLang="ko-KR" sz="900" dirty="0" smtClean="0">
                <a:solidFill>
                  <a:srgbClr val="FF0000"/>
                </a:solidFill>
              </a:rPr>
              <a:t>pay</a:t>
            </a:r>
            <a:r>
              <a:rPr lang="ko-KR" altLang="en-US" sz="900" dirty="0" smtClean="0"/>
              <a:t>입니다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1598239" y="1962806"/>
            <a:ext cx="1900813" cy="2101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결제승인요청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598239" y="2172971"/>
            <a:ext cx="1900813" cy="132803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378721"/>
              </p:ext>
            </p:extLst>
          </p:nvPr>
        </p:nvGraphicFramePr>
        <p:xfrm>
          <a:off x="1650625" y="2276872"/>
          <a:ext cx="1800000" cy="547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187"/>
                <a:gridCol w="1432813"/>
              </a:tblGrid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점포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 smtClean="0"/>
                        <a:t>화장샵</a:t>
                      </a:r>
                      <a:r>
                        <a:rPr lang="ko-KR" altLang="en-US" sz="600" dirty="0" smtClean="0"/>
                        <a:t> 강서구청 지점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상품금액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\ 19,300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/>
                        <a:t>할부기간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일시불</a:t>
                      </a:r>
                      <a:endParaRPr lang="ko-KR" altLang="en-US" sz="6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모서리가 둥근 직사각형 55"/>
          <p:cNvSpPr/>
          <p:nvPr/>
        </p:nvSpPr>
        <p:spPr>
          <a:xfrm>
            <a:off x="1799121" y="2996952"/>
            <a:ext cx="698287" cy="26099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bg1"/>
                  </a:solidFill>
                </a:ln>
              </a:rPr>
              <a:t>승인</a:t>
            </a:r>
            <a:endParaRPr lang="ko-KR" altLang="en-US" sz="105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627784" y="2996952"/>
            <a:ext cx="698287" cy="26099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취소</a:t>
            </a:r>
            <a:endParaRPr lang="ko-KR" altLang="en-US" sz="1050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6" name="Picture 10" descr="C:\Users\성시원님\AppData\Local\Microsoft\Windows\Temporary Internet Files\Content.IE5\OQ4Q4SLX\MnyxU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399" y="25123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완료 화면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2.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 선택 시 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모바일</a:t>
            </a:r>
            <a:r>
              <a:rPr lang="ko-KR" altLang="en-US" sz="900" dirty="0" smtClean="0">
                <a:solidFill>
                  <a:schemeClr val="tx1"/>
                </a:solidFill>
              </a:rPr>
              <a:t> 홈 화면으로 이동할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smtClean="0">
                <a:solidFill>
                  <a:schemeClr val="tx1"/>
                </a:solidFill>
              </a:rPr>
              <a:t>QR)-5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040-04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2" name="Picture 5" descr="C:\Users\성시원님\AppData\Local\Microsoft\Windows\Temporary Internet Files\Content.IE5\BZ13KHPI\1420597181-a1[1]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0" t="13000" r="50000" b="13476"/>
          <a:stretch/>
        </p:blipFill>
        <p:spPr bwMode="auto">
          <a:xfrm>
            <a:off x="1296371" y="1165147"/>
            <a:ext cx="2529656" cy="51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1702128" y="1916832"/>
            <a:ext cx="446137" cy="21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신용카드</a:t>
            </a:r>
            <a:endParaRPr lang="ko-KR" altLang="en-US" sz="900" dirty="0"/>
          </a:p>
        </p:txBody>
      </p:sp>
      <p:sp>
        <p:nvSpPr>
          <p:cNvPr id="34" name="타원 33"/>
          <p:cNvSpPr/>
          <p:nvPr/>
        </p:nvSpPr>
        <p:spPr>
          <a:xfrm>
            <a:off x="1635424" y="1976813"/>
            <a:ext cx="54381" cy="92266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520197" y="1628800"/>
            <a:ext cx="2063386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65111" y="1691771"/>
            <a:ext cx="19339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안녕하세요 </a:t>
            </a:r>
            <a:r>
              <a:rPr lang="ko-KR" altLang="en-US" sz="900" b="1" dirty="0" smtClean="0"/>
              <a:t>홍길동</a:t>
            </a:r>
            <a:r>
              <a:rPr lang="ko-KR" altLang="en-US" sz="900" dirty="0" smtClean="0"/>
              <a:t>님 </a:t>
            </a:r>
            <a:r>
              <a:rPr lang="ko-KR" altLang="en-US" sz="900" dirty="0">
                <a:solidFill>
                  <a:srgbClr val="FF0000"/>
                </a:solidFill>
              </a:rPr>
              <a:t>건</a:t>
            </a:r>
            <a:r>
              <a:rPr lang="en-US" altLang="ko-KR" sz="900" dirty="0" smtClean="0">
                <a:solidFill>
                  <a:srgbClr val="FF0000"/>
                </a:solidFill>
              </a:rPr>
              <a:t>pay</a:t>
            </a:r>
            <a:r>
              <a:rPr lang="ko-KR" altLang="en-US" sz="900" dirty="0" smtClean="0"/>
              <a:t>입니다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1598239" y="1962806"/>
            <a:ext cx="1900813" cy="2101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 완료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598239" y="2172971"/>
            <a:ext cx="1900813" cy="132803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68641"/>
              </p:ext>
            </p:extLst>
          </p:nvPr>
        </p:nvGraphicFramePr>
        <p:xfrm>
          <a:off x="1650625" y="2276872"/>
          <a:ext cx="1800000" cy="547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187"/>
                <a:gridCol w="1432813"/>
              </a:tblGrid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점포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 smtClean="0"/>
                        <a:t>화장샵</a:t>
                      </a:r>
                      <a:r>
                        <a:rPr lang="ko-KR" altLang="en-US" sz="600" dirty="0" smtClean="0"/>
                        <a:t> 강서구청 지점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상품금액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\ 19,300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/>
                        <a:t>할부기간</a:t>
                      </a:r>
                      <a:endParaRPr lang="ko-KR" altLang="en-US" sz="5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일시불</a:t>
                      </a:r>
                      <a:endParaRPr lang="ko-KR" altLang="en-US" sz="6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모서리가 둥근 직사각형 55"/>
          <p:cNvSpPr/>
          <p:nvPr/>
        </p:nvSpPr>
        <p:spPr>
          <a:xfrm>
            <a:off x="2199501" y="2996952"/>
            <a:ext cx="698287" cy="26099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bg1"/>
                  </a:solidFill>
                </a:ln>
              </a:rPr>
              <a:t>확인</a:t>
            </a:r>
            <a:endParaRPr lang="ko-KR" altLang="en-US" sz="105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46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완료가 </a:t>
            </a:r>
            <a:r>
              <a:rPr lang="en-US" altLang="ko-KR" sz="900" dirty="0" smtClean="0">
                <a:solidFill>
                  <a:schemeClr val="tx1"/>
                </a:solidFill>
              </a:rPr>
              <a:t>PC </a:t>
            </a:r>
            <a:r>
              <a:rPr lang="ko-KR" altLang="en-US" sz="900" dirty="0" smtClean="0">
                <a:solidFill>
                  <a:schemeClr val="tx1"/>
                </a:solidFill>
              </a:rPr>
              <a:t>화면에서 보일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 smtClean="0">
                <a:solidFill>
                  <a:schemeClr val="tx1"/>
                </a:solidFill>
              </a:rPr>
              <a:t>(QR)-6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040-05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2915" y="1457104"/>
            <a:ext cx="5905269" cy="476704"/>
            <a:chOff x="179512" y="6010451"/>
            <a:chExt cx="4682913" cy="476704"/>
          </a:xfrm>
        </p:grpSpPr>
        <p:sp>
          <p:nvSpPr>
            <p:cNvPr id="75" name="직사각형 74"/>
            <p:cNvSpPr/>
            <p:nvPr/>
          </p:nvSpPr>
          <p:spPr>
            <a:xfrm>
              <a:off x="179512" y="6041715"/>
              <a:ext cx="4682913" cy="428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9512" y="6010451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9512" y="6454093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32155" y="1549265"/>
            <a:ext cx="2223622" cy="28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화장샵</a:t>
            </a:r>
            <a:r>
              <a:rPr lang="ko-KR" altLang="en-US" sz="1200" dirty="0" smtClean="0"/>
              <a:t> 강서구청 지점</a:t>
            </a:r>
            <a:endParaRPr lang="ko-KR" altLang="en-US" sz="1200" dirty="0"/>
          </a:p>
        </p:txBody>
      </p:sp>
      <p:sp>
        <p:nvSpPr>
          <p:cNvPr id="87" name="직사각형 86"/>
          <p:cNvSpPr/>
          <p:nvPr/>
        </p:nvSpPr>
        <p:spPr>
          <a:xfrm>
            <a:off x="349450" y="2059272"/>
            <a:ext cx="5799418" cy="205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ko-KR" altLang="en-US" sz="9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32155" y="2045990"/>
            <a:ext cx="5816713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331640" y="2077824"/>
            <a:ext cx="684976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상품명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266113" y="2077824"/>
            <a:ext cx="404288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수량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960093" y="2077824"/>
            <a:ext cx="602164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245439" y="2077824"/>
            <a:ext cx="622705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금액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3194105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698161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860032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332155" y="3027559"/>
            <a:ext cx="58167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323529" y="2350540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[K-0042] </a:t>
            </a:r>
            <a:r>
              <a:rPr lang="ko-KR" altLang="en-US" sz="1100" dirty="0"/>
              <a:t>올리브</a:t>
            </a:r>
            <a:r>
              <a:rPr lang="en-US" altLang="ko-KR" sz="1100" dirty="0"/>
              <a:t> </a:t>
            </a:r>
            <a:r>
              <a:rPr lang="ko-KR" altLang="en-US" sz="1100" dirty="0"/>
              <a:t>오일 마사지 팩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179145" y="2348880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126" name="직사각형 125"/>
          <p:cNvSpPr/>
          <p:nvPr/>
        </p:nvSpPr>
        <p:spPr>
          <a:xfrm>
            <a:off x="3949085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128" name="직사각형 127"/>
          <p:cNvSpPr/>
          <p:nvPr/>
        </p:nvSpPr>
        <p:spPr>
          <a:xfrm>
            <a:off x="5292080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70" name="직사각형 69"/>
          <p:cNvSpPr/>
          <p:nvPr/>
        </p:nvSpPr>
        <p:spPr>
          <a:xfrm>
            <a:off x="539552" y="3140968"/>
            <a:ext cx="3279855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600" dirty="0" smtClean="0"/>
              <a:t>총액</a:t>
            </a:r>
            <a:endParaRPr lang="ko-KR" altLang="en-US" sz="1600" dirty="0"/>
          </a:p>
        </p:txBody>
      </p:sp>
      <p:sp>
        <p:nvSpPr>
          <p:cNvPr id="73" name="직사각형 72"/>
          <p:cNvSpPr/>
          <p:nvPr/>
        </p:nvSpPr>
        <p:spPr>
          <a:xfrm>
            <a:off x="323529" y="2542103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K-1079] </a:t>
            </a:r>
            <a:r>
              <a:rPr lang="ko-KR" altLang="en-US" sz="1100" dirty="0" smtClean="0"/>
              <a:t>화산송이 </a:t>
            </a:r>
            <a:r>
              <a:rPr lang="ko-KR" altLang="en-US" sz="1100" dirty="0"/>
              <a:t>마사지 팩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179145" y="2540443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0" name="직사각형 79"/>
          <p:cNvSpPr/>
          <p:nvPr/>
        </p:nvSpPr>
        <p:spPr>
          <a:xfrm>
            <a:off x="3949085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8,650</a:t>
            </a:r>
            <a:endParaRPr lang="ko-KR" altLang="en-US" sz="1100" dirty="0"/>
          </a:p>
        </p:txBody>
      </p:sp>
      <p:sp>
        <p:nvSpPr>
          <p:cNvPr id="81" name="직사각형 80"/>
          <p:cNvSpPr/>
          <p:nvPr/>
        </p:nvSpPr>
        <p:spPr>
          <a:xfrm>
            <a:off x="5292080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8,650</a:t>
            </a:r>
            <a:endParaRPr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4261175" y="3140968"/>
            <a:ext cx="1887693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600" dirty="0" smtClean="0"/>
              <a:t>19,300</a:t>
            </a:r>
            <a:endParaRPr lang="ko-KR" altLang="en-US" sz="1600" dirty="0"/>
          </a:p>
        </p:txBody>
      </p:sp>
      <p:sp>
        <p:nvSpPr>
          <p:cNvPr id="83" name="직사각형 82"/>
          <p:cNvSpPr/>
          <p:nvPr/>
        </p:nvSpPr>
        <p:spPr>
          <a:xfrm>
            <a:off x="323529" y="2735997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K-0016] </a:t>
            </a:r>
            <a:r>
              <a:rPr lang="ko-KR" altLang="en-US" sz="1100" dirty="0" smtClean="0"/>
              <a:t>기름종이</a:t>
            </a:r>
            <a:endParaRPr lang="ko-KR" altLang="en-US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3179145" y="2734337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5" name="직사각형 84"/>
          <p:cNvSpPr/>
          <p:nvPr/>
        </p:nvSpPr>
        <p:spPr>
          <a:xfrm>
            <a:off x="3949085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2,750</a:t>
            </a:r>
            <a:endParaRPr lang="ko-KR" altLang="en-US" sz="1100" dirty="0"/>
          </a:p>
        </p:txBody>
      </p:sp>
      <p:sp>
        <p:nvSpPr>
          <p:cNvPr id="86" name="직사각형 85"/>
          <p:cNvSpPr/>
          <p:nvPr/>
        </p:nvSpPr>
        <p:spPr>
          <a:xfrm>
            <a:off x="5292080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2,750</a:t>
            </a:r>
            <a:endParaRPr lang="ko-KR" altLang="en-US" sz="1100" dirty="0"/>
          </a:p>
        </p:txBody>
      </p:sp>
      <p:sp>
        <p:nvSpPr>
          <p:cNvPr id="89" name="직사각형 88"/>
          <p:cNvSpPr/>
          <p:nvPr/>
        </p:nvSpPr>
        <p:spPr>
          <a:xfrm>
            <a:off x="315529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건</a:t>
            </a:r>
            <a:r>
              <a:rPr lang="en-US" altLang="ko-KR" sz="1400" dirty="0" smtClean="0"/>
              <a:t>Pay</a:t>
            </a:r>
            <a:endParaRPr lang="ko-KR" altLang="en-US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1514726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NFC</a:t>
            </a:r>
            <a:endParaRPr lang="ko-KR" altLang="en-US" sz="1400" dirty="0"/>
          </a:p>
        </p:txBody>
      </p:sp>
      <p:sp>
        <p:nvSpPr>
          <p:cNvPr id="91" name="직사각형 90"/>
          <p:cNvSpPr/>
          <p:nvPr/>
        </p:nvSpPr>
        <p:spPr>
          <a:xfrm>
            <a:off x="2713923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핸드폰</a:t>
            </a:r>
            <a:endParaRPr lang="ko-KR" altLang="en-US" sz="1400" dirty="0"/>
          </a:p>
        </p:txBody>
      </p:sp>
      <p:sp>
        <p:nvSpPr>
          <p:cNvPr id="92" name="직사각형 91"/>
          <p:cNvSpPr/>
          <p:nvPr/>
        </p:nvSpPr>
        <p:spPr>
          <a:xfrm>
            <a:off x="3913120" y="3500885"/>
            <a:ext cx="1071494" cy="977584"/>
          </a:xfrm>
          <a:prstGeom prst="rect">
            <a:avLst/>
          </a:prstGeom>
          <a:ln w="57150">
            <a:solidFill>
              <a:srgbClr val="C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QR</a:t>
            </a:r>
            <a:r>
              <a:rPr lang="ko-KR" altLang="en-US" sz="1400" dirty="0"/>
              <a:t>코드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5112316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지문인식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1635621" y="4869160"/>
            <a:ext cx="3279855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600" dirty="0" smtClean="0"/>
              <a:t>결제 완료</a:t>
            </a:r>
            <a:endParaRPr lang="ko-KR" altLang="en-US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3382984" y="5373216"/>
            <a:ext cx="1071494" cy="5518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dk1"/>
                </a:solidFill>
              </a:rPr>
              <a:t>확인</a:t>
            </a:r>
            <a:endParaRPr lang="ko-KR" altLang="en-US" sz="1400" dirty="0">
              <a:solidFill>
                <a:schemeClr val="dk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54285" y="5373216"/>
            <a:ext cx="1071494" cy="55182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영수증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출력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528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458711" y="2773377"/>
            <a:ext cx="41248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 smtClean="0">
                <a:solidFill>
                  <a:sysClr val="windowText" lastClr="000000"/>
                </a:solidFill>
              </a:rPr>
              <a:t>5. </a:t>
            </a:r>
            <a:r>
              <a:rPr lang="ko-KR" altLang="en-US" sz="6000" dirty="0" smtClean="0">
                <a:solidFill>
                  <a:sysClr val="windowText" lastClr="000000"/>
                </a:solidFill>
              </a:rPr>
              <a:t>지문인식</a:t>
            </a:r>
            <a:endParaRPr lang="ko-KR" altLang="en-US" sz="6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88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619915" y="980728"/>
            <a:ext cx="3864339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flipH="1">
            <a:off x="7588954" y="980728"/>
            <a:ext cx="904012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55576" y="980728"/>
            <a:ext cx="3864339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flipH="1">
            <a:off x="755577" y="980728"/>
            <a:ext cx="904012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2310" y="116632"/>
            <a:ext cx="4557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solidFill>
                  <a:sysClr val="windowText" lastClr="000000"/>
                </a:solidFill>
              </a:rPr>
              <a:t>5</a:t>
            </a:r>
            <a:r>
              <a:rPr lang="en-US" altLang="ko-KR" sz="3600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sz="3600" dirty="0" smtClean="0">
                <a:solidFill>
                  <a:sysClr val="windowText" lastClr="000000"/>
                </a:solidFill>
              </a:rPr>
              <a:t>지문인식</a:t>
            </a:r>
            <a:r>
              <a:rPr lang="en-US" altLang="ko-KR" sz="3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3600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3600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71600" y="1086972"/>
            <a:ext cx="569388" cy="1085165"/>
            <a:chOff x="631904" y="2564904"/>
            <a:chExt cx="569388" cy="1085165"/>
          </a:xfrm>
        </p:grpSpPr>
        <p:grpSp>
          <p:nvGrpSpPr>
            <p:cNvPr id="4" name="그룹 3"/>
            <p:cNvGrpSpPr/>
            <p:nvPr/>
          </p:nvGrpSpPr>
          <p:grpSpPr>
            <a:xfrm>
              <a:off x="687997" y="2564904"/>
              <a:ext cx="457200" cy="838944"/>
              <a:chOff x="687997" y="2564904"/>
              <a:chExt cx="457200" cy="83894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34962" y="2996952"/>
                <a:ext cx="161021" cy="4068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687997" y="2564904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631904" y="3403848"/>
              <a:ext cx="56938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/>
                <a:t>사용자</a:t>
              </a:r>
              <a:endParaRPr lang="ko-KR" altLang="en-US" sz="10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691680" y="1401535"/>
            <a:ext cx="2829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(1)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상품 선택 후 계산대로 상품 전달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41064" y="1833583"/>
            <a:ext cx="1388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 smtClean="0">
                <a:solidFill>
                  <a:sysClr val="windowText" lastClr="000000"/>
                </a:solidFill>
              </a:rPr>
              <a:t>(2)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상품 체크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1680" y="2780928"/>
            <a:ext cx="28294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(4)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사용자는 지문을 계산대에 연결된 지문인식기에 체크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65947" y="3594502"/>
            <a:ext cx="27230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(5)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결제 요청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56288" y="4026550"/>
            <a:ext cx="1388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(6)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결제 승인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812360" y="1061860"/>
            <a:ext cx="457200" cy="1085165"/>
            <a:chOff x="687997" y="2564904"/>
            <a:chExt cx="457200" cy="1085165"/>
          </a:xfrm>
        </p:grpSpPr>
        <p:grpSp>
          <p:nvGrpSpPr>
            <p:cNvPr id="16" name="그룹 15"/>
            <p:cNvGrpSpPr/>
            <p:nvPr/>
          </p:nvGrpSpPr>
          <p:grpSpPr>
            <a:xfrm>
              <a:off x="687997" y="2564904"/>
              <a:ext cx="457200" cy="838944"/>
              <a:chOff x="687997" y="2564904"/>
              <a:chExt cx="457200" cy="838944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834962" y="2996952"/>
                <a:ext cx="161021" cy="4068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87997" y="2564904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696024" y="3403848"/>
              <a:ext cx="44114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/>
                <a:t>캐셔</a:t>
              </a:r>
              <a:endParaRPr lang="ko-KR" altLang="en-US" sz="10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860032" y="2204864"/>
            <a:ext cx="2204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(3)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결제 방법 중 지문인식 결제 선택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5947" y="4458598"/>
            <a:ext cx="23535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(7)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상품 결제 완료 확인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91680" y="4797152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(8)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완료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82670" y="6309320"/>
            <a:ext cx="40300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Pos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기에서 결제를 진행 한다고 가정한다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1. </a:t>
            </a:r>
            <a:r>
              <a:rPr lang="ko-KR" altLang="en-US" sz="900" dirty="0" err="1">
                <a:solidFill>
                  <a:schemeClr val="tx1"/>
                </a:solidFill>
              </a:rPr>
              <a:t>포스</a:t>
            </a:r>
            <a:r>
              <a:rPr lang="ko-KR" altLang="en-US" sz="900" dirty="0">
                <a:solidFill>
                  <a:schemeClr val="tx1"/>
                </a:solidFill>
              </a:rPr>
              <a:t> 기에서 체크한 물품이 화면에 보여질 수 있도록 한다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2. </a:t>
            </a:r>
            <a:r>
              <a:rPr lang="ko-KR" altLang="en-US" sz="900" dirty="0">
                <a:solidFill>
                  <a:schemeClr val="tx1"/>
                </a:solidFill>
              </a:rPr>
              <a:t>결제할 총 금액이 보일 수 있도록 한다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3. </a:t>
            </a:r>
            <a:r>
              <a:rPr lang="ko-KR" altLang="en-US" sz="900" dirty="0">
                <a:solidFill>
                  <a:schemeClr val="tx1"/>
                </a:solidFill>
              </a:rPr>
              <a:t>결제 방법을 선택할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지문인식</a:t>
            </a:r>
            <a:r>
              <a:rPr lang="en-US" altLang="ko-KR" sz="900" dirty="0" smtClean="0">
                <a:solidFill>
                  <a:schemeClr val="tx1"/>
                </a:solidFill>
              </a:rPr>
              <a:t>)-1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050-00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2915" y="1457104"/>
            <a:ext cx="5905269" cy="476704"/>
            <a:chOff x="179512" y="6010451"/>
            <a:chExt cx="4682913" cy="476704"/>
          </a:xfrm>
        </p:grpSpPr>
        <p:sp>
          <p:nvSpPr>
            <p:cNvPr id="75" name="직사각형 74"/>
            <p:cNvSpPr/>
            <p:nvPr/>
          </p:nvSpPr>
          <p:spPr>
            <a:xfrm>
              <a:off x="179512" y="6041715"/>
              <a:ext cx="4682913" cy="428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9512" y="6010451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9512" y="6454093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32155" y="1549265"/>
            <a:ext cx="2223622" cy="28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화장샵</a:t>
            </a:r>
            <a:r>
              <a:rPr lang="ko-KR" altLang="en-US" sz="1200" dirty="0" smtClean="0"/>
              <a:t> 강서구청 지점</a:t>
            </a:r>
            <a:endParaRPr lang="ko-KR" altLang="en-US" sz="1200" dirty="0"/>
          </a:p>
        </p:txBody>
      </p:sp>
      <p:sp>
        <p:nvSpPr>
          <p:cNvPr id="87" name="직사각형 86"/>
          <p:cNvSpPr/>
          <p:nvPr/>
        </p:nvSpPr>
        <p:spPr>
          <a:xfrm>
            <a:off x="349450" y="2059272"/>
            <a:ext cx="5799418" cy="205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ko-KR" altLang="en-US" sz="9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32155" y="2045990"/>
            <a:ext cx="5816713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331640" y="2077824"/>
            <a:ext cx="684976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상품명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266113" y="2077824"/>
            <a:ext cx="404288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수량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960093" y="2077824"/>
            <a:ext cx="602164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245439" y="2077824"/>
            <a:ext cx="622705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금액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3194105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698161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860032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332155" y="3027559"/>
            <a:ext cx="58167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323529" y="2350540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[K-0042] </a:t>
            </a:r>
            <a:r>
              <a:rPr lang="ko-KR" altLang="en-US" sz="1100" dirty="0"/>
              <a:t>올리브</a:t>
            </a:r>
            <a:r>
              <a:rPr lang="en-US" altLang="ko-KR" sz="1100" dirty="0"/>
              <a:t> </a:t>
            </a:r>
            <a:r>
              <a:rPr lang="ko-KR" altLang="en-US" sz="1100" dirty="0"/>
              <a:t>오일 마사지 팩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179145" y="2348880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126" name="직사각형 125"/>
          <p:cNvSpPr/>
          <p:nvPr/>
        </p:nvSpPr>
        <p:spPr>
          <a:xfrm>
            <a:off x="3949085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128" name="직사각형 127"/>
          <p:cNvSpPr/>
          <p:nvPr/>
        </p:nvSpPr>
        <p:spPr>
          <a:xfrm>
            <a:off x="5292080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70" name="직사각형 69"/>
          <p:cNvSpPr/>
          <p:nvPr/>
        </p:nvSpPr>
        <p:spPr>
          <a:xfrm>
            <a:off x="539552" y="3140968"/>
            <a:ext cx="3279855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600" dirty="0" smtClean="0"/>
              <a:t>총액</a:t>
            </a:r>
            <a:endParaRPr lang="ko-KR" altLang="en-US" sz="1600" dirty="0"/>
          </a:p>
        </p:txBody>
      </p:sp>
      <p:sp>
        <p:nvSpPr>
          <p:cNvPr id="73" name="직사각형 72"/>
          <p:cNvSpPr/>
          <p:nvPr/>
        </p:nvSpPr>
        <p:spPr>
          <a:xfrm>
            <a:off x="323529" y="2542103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K-1079] </a:t>
            </a:r>
            <a:r>
              <a:rPr lang="ko-KR" altLang="en-US" sz="1100" dirty="0" smtClean="0"/>
              <a:t>화산송이 </a:t>
            </a:r>
            <a:r>
              <a:rPr lang="ko-KR" altLang="en-US" sz="1100" dirty="0"/>
              <a:t>마사지 팩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179145" y="2540443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0" name="직사각형 79"/>
          <p:cNvSpPr/>
          <p:nvPr/>
        </p:nvSpPr>
        <p:spPr>
          <a:xfrm>
            <a:off x="3949085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8,650</a:t>
            </a:r>
            <a:endParaRPr lang="ko-KR" altLang="en-US" sz="1100" dirty="0"/>
          </a:p>
        </p:txBody>
      </p:sp>
      <p:sp>
        <p:nvSpPr>
          <p:cNvPr id="81" name="직사각형 80"/>
          <p:cNvSpPr/>
          <p:nvPr/>
        </p:nvSpPr>
        <p:spPr>
          <a:xfrm>
            <a:off x="5292080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8,650</a:t>
            </a:r>
            <a:endParaRPr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4261175" y="3140968"/>
            <a:ext cx="1887693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600" dirty="0" smtClean="0"/>
              <a:t>19,300</a:t>
            </a:r>
            <a:endParaRPr lang="ko-KR" altLang="en-US" sz="1600" dirty="0"/>
          </a:p>
        </p:txBody>
      </p:sp>
      <p:sp>
        <p:nvSpPr>
          <p:cNvPr id="83" name="직사각형 82"/>
          <p:cNvSpPr/>
          <p:nvPr/>
        </p:nvSpPr>
        <p:spPr>
          <a:xfrm>
            <a:off x="323529" y="2735997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K-0016] </a:t>
            </a:r>
            <a:r>
              <a:rPr lang="ko-KR" altLang="en-US" sz="1100" dirty="0" smtClean="0"/>
              <a:t>기름종이</a:t>
            </a:r>
            <a:endParaRPr lang="ko-KR" altLang="en-US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3179145" y="2734337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5" name="직사각형 84"/>
          <p:cNvSpPr/>
          <p:nvPr/>
        </p:nvSpPr>
        <p:spPr>
          <a:xfrm>
            <a:off x="3949085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2,750</a:t>
            </a:r>
            <a:endParaRPr lang="ko-KR" altLang="en-US" sz="1100" dirty="0"/>
          </a:p>
        </p:txBody>
      </p:sp>
      <p:sp>
        <p:nvSpPr>
          <p:cNvPr id="86" name="직사각형 85"/>
          <p:cNvSpPr/>
          <p:nvPr/>
        </p:nvSpPr>
        <p:spPr>
          <a:xfrm>
            <a:off x="5292080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2,750</a:t>
            </a:r>
            <a:endParaRPr lang="ko-KR" altLang="en-US" sz="1100" dirty="0"/>
          </a:p>
        </p:txBody>
      </p:sp>
      <p:sp>
        <p:nvSpPr>
          <p:cNvPr id="89" name="직사각형 88"/>
          <p:cNvSpPr/>
          <p:nvPr/>
        </p:nvSpPr>
        <p:spPr>
          <a:xfrm>
            <a:off x="315529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건</a:t>
            </a:r>
            <a:r>
              <a:rPr lang="en-US" altLang="ko-KR" sz="1400" dirty="0" smtClean="0"/>
              <a:t>Pay</a:t>
            </a:r>
            <a:endParaRPr lang="ko-KR" altLang="en-US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1514726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NFC</a:t>
            </a:r>
            <a:endParaRPr lang="ko-KR" altLang="en-US" sz="1400" dirty="0"/>
          </a:p>
        </p:txBody>
      </p:sp>
      <p:sp>
        <p:nvSpPr>
          <p:cNvPr id="91" name="직사각형 90"/>
          <p:cNvSpPr/>
          <p:nvPr/>
        </p:nvSpPr>
        <p:spPr>
          <a:xfrm>
            <a:off x="2713923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핸드폰</a:t>
            </a:r>
            <a:endParaRPr lang="ko-KR" altLang="en-US" sz="1400" dirty="0"/>
          </a:p>
        </p:txBody>
      </p:sp>
      <p:sp>
        <p:nvSpPr>
          <p:cNvPr id="92" name="직사각형 91"/>
          <p:cNvSpPr/>
          <p:nvPr/>
        </p:nvSpPr>
        <p:spPr>
          <a:xfrm>
            <a:off x="3913120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QR</a:t>
            </a:r>
            <a:r>
              <a:rPr lang="ko-KR" altLang="en-US" sz="1400" dirty="0" smtClean="0"/>
              <a:t>코드</a:t>
            </a:r>
            <a:endParaRPr lang="ko-KR" altLang="en-US" sz="1400" dirty="0"/>
          </a:p>
        </p:txBody>
      </p:sp>
      <p:sp>
        <p:nvSpPr>
          <p:cNvPr id="93" name="직사각형 92"/>
          <p:cNvSpPr/>
          <p:nvPr/>
        </p:nvSpPr>
        <p:spPr>
          <a:xfrm>
            <a:off x="5112316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지문인식</a:t>
            </a:r>
            <a:endParaRPr lang="ko-KR" altLang="en-US" sz="1400" dirty="0"/>
          </a:p>
        </p:txBody>
      </p:sp>
      <p:sp>
        <p:nvSpPr>
          <p:cNvPr id="50" name="타원 49"/>
          <p:cNvSpPr/>
          <p:nvPr/>
        </p:nvSpPr>
        <p:spPr>
          <a:xfrm>
            <a:off x="128539" y="1895007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6004852" y="2911605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128539" y="3356869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지문인식 요청 화면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지문인식</a:t>
            </a:r>
            <a:r>
              <a:rPr lang="en-US" altLang="ko-KR" sz="900" dirty="0" smtClean="0">
                <a:solidFill>
                  <a:schemeClr val="tx1"/>
                </a:solidFill>
              </a:rPr>
              <a:t>)-2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050-01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2915" y="1457104"/>
            <a:ext cx="5905269" cy="476704"/>
            <a:chOff x="179512" y="6010451"/>
            <a:chExt cx="4682913" cy="476704"/>
          </a:xfrm>
        </p:grpSpPr>
        <p:sp>
          <p:nvSpPr>
            <p:cNvPr id="75" name="직사각형 74"/>
            <p:cNvSpPr/>
            <p:nvPr/>
          </p:nvSpPr>
          <p:spPr>
            <a:xfrm>
              <a:off x="179512" y="6041715"/>
              <a:ext cx="4682913" cy="428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9512" y="6010451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9512" y="6454093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32155" y="1549265"/>
            <a:ext cx="2223622" cy="28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화장샵</a:t>
            </a:r>
            <a:r>
              <a:rPr lang="ko-KR" altLang="en-US" sz="1200" dirty="0" smtClean="0"/>
              <a:t> 강서구청 지점</a:t>
            </a:r>
            <a:endParaRPr lang="ko-KR" altLang="en-US" sz="1200" dirty="0"/>
          </a:p>
        </p:txBody>
      </p:sp>
      <p:sp>
        <p:nvSpPr>
          <p:cNvPr id="87" name="직사각형 86"/>
          <p:cNvSpPr/>
          <p:nvPr/>
        </p:nvSpPr>
        <p:spPr>
          <a:xfrm>
            <a:off x="349450" y="2059272"/>
            <a:ext cx="5799418" cy="205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ko-KR" altLang="en-US" sz="9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32155" y="2045990"/>
            <a:ext cx="5816713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331640" y="2077824"/>
            <a:ext cx="684976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상품명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266113" y="2077824"/>
            <a:ext cx="404288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수량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960093" y="2077824"/>
            <a:ext cx="602164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245439" y="2077824"/>
            <a:ext cx="622705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금액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3194105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698161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860032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332155" y="3027559"/>
            <a:ext cx="58167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323529" y="2350540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[K-0042] </a:t>
            </a:r>
            <a:r>
              <a:rPr lang="ko-KR" altLang="en-US" sz="1100" dirty="0"/>
              <a:t>올리브</a:t>
            </a:r>
            <a:r>
              <a:rPr lang="en-US" altLang="ko-KR" sz="1100" dirty="0"/>
              <a:t> </a:t>
            </a:r>
            <a:r>
              <a:rPr lang="ko-KR" altLang="en-US" sz="1100" dirty="0"/>
              <a:t>오일 마사지 팩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179145" y="2348880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126" name="직사각형 125"/>
          <p:cNvSpPr/>
          <p:nvPr/>
        </p:nvSpPr>
        <p:spPr>
          <a:xfrm>
            <a:off x="3949085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128" name="직사각형 127"/>
          <p:cNvSpPr/>
          <p:nvPr/>
        </p:nvSpPr>
        <p:spPr>
          <a:xfrm>
            <a:off x="5292080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70" name="직사각형 69"/>
          <p:cNvSpPr/>
          <p:nvPr/>
        </p:nvSpPr>
        <p:spPr>
          <a:xfrm>
            <a:off x="539552" y="3140968"/>
            <a:ext cx="3279855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600" dirty="0" smtClean="0"/>
              <a:t>총액</a:t>
            </a:r>
            <a:endParaRPr lang="ko-KR" altLang="en-US" sz="1600" dirty="0"/>
          </a:p>
        </p:txBody>
      </p:sp>
      <p:sp>
        <p:nvSpPr>
          <p:cNvPr id="73" name="직사각형 72"/>
          <p:cNvSpPr/>
          <p:nvPr/>
        </p:nvSpPr>
        <p:spPr>
          <a:xfrm>
            <a:off x="323529" y="2542103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K-1079] </a:t>
            </a:r>
            <a:r>
              <a:rPr lang="ko-KR" altLang="en-US" sz="1100" dirty="0" smtClean="0"/>
              <a:t>화산송이 </a:t>
            </a:r>
            <a:r>
              <a:rPr lang="ko-KR" altLang="en-US" sz="1100" dirty="0"/>
              <a:t>마사지 팩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179145" y="2540443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0" name="직사각형 79"/>
          <p:cNvSpPr/>
          <p:nvPr/>
        </p:nvSpPr>
        <p:spPr>
          <a:xfrm>
            <a:off x="3949085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8,650</a:t>
            </a:r>
            <a:endParaRPr lang="ko-KR" altLang="en-US" sz="1100" dirty="0"/>
          </a:p>
        </p:txBody>
      </p:sp>
      <p:sp>
        <p:nvSpPr>
          <p:cNvPr id="81" name="직사각형 80"/>
          <p:cNvSpPr/>
          <p:nvPr/>
        </p:nvSpPr>
        <p:spPr>
          <a:xfrm>
            <a:off x="5292080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8,650</a:t>
            </a:r>
            <a:endParaRPr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4261175" y="3140968"/>
            <a:ext cx="1887693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600" dirty="0" smtClean="0"/>
              <a:t>19,300</a:t>
            </a:r>
            <a:endParaRPr lang="ko-KR" altLang="en-US" sz="1600" dirty="0"/>
          </a:p>
        </p:txBody>
      </p:sp>
      <p:sp>
        <p:nvSpPr>
          <p:cNvPr id="83" name="직사각형 82"/>
          <p:cNvSpPr/>
          <p:nvPr/>
        </p:nvSpPr>
        <p:spPr>
          <a:xfrm>
            <a:off x="323529" y="2735997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K-0016] </a:t>
            </a:r>
            <a:r>
              <a:rPr lang="ko-KR" altLang="en-US" sz="1100" dirty="0" smtClean="0"/>
              <a:t>기름종이</a:t>
            </a:r>
            <a:endParaRPr lang="ko-KR" altLang="en-US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3179145" y="2734337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5" name="직사각형 84"/>
          <p:cNvSpPr/>
          <p:nvPr/>
        </p:nvSpPr>
        <p:spPr>
          <a:xfrm>
            <a:off x="3949085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2,750</a:t>
            </a:r>
            <a:endParaRPr lang="ko-KR" altLang="en-US" sz="1100" dirty="0"/>
          </a:p>
        </p:txBody>
      </p:sp>
      <p:sp>
        <p:nvSpPr>
          <p:cNvPr id="86" name="직사각형 85"/>
          <p:cNvSpPr/>
          <p:nvPr/>
        </p:nvSpPr>
        <p:spPr>
          <a:xfrm>
            <a:off x="5292080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2,750</a:t>
            </a:r>
            <a:endParaRPr lang="ko-KR" altLang="en-US" sz="1100" dirty="0"/>
          </a:p>
        </p:txBody>
      </p:sp>
      <p:sp>
        <p:nvSpPr>
          <p:cNvPr id="89" name="직사각형 88"/>
          <p:cNvSpPr/>
          <p:nvPr/>
        </p:nvSpPr>
        <p:spPr>
          <a:xfrm>
            <a:off x="315529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건</a:t>
            </a:r>
            <a:r>
              <a:rPr lang="en-US" altLang="ko-KR" sz="1400" dirty="0" smtClean="0"/>
              <a:t>Pay</a:t>
            </a:r>
            <a:endParaRPr lang="ko-KR" altLang="en-US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1514726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NFC</a:t>
            </a:r>
            <a:endParaRPr lang="ko-KR" altLang="en-US" sz="1400" dirty="0"/>
          </a:p>
        </p:txBody>
      </p:sp>
      <p:sp>
        <p:nvSpPr>
          <p:cNvPr id="91" name="직사각형 90"/>
          <p:cNvSpPr/>
          <p:nvPr/>
        </p:nvSpPr>
        <p:spPr>
          <a:xfrm>
            <a:off x="2713923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핸드폰</a:t>
            </a:r>
            <a:endParaRPr lang="ko-KR" altLang="en-US" sz="1400" dirty="0"/>
          </a:p>
        </p:txBody>
      </p:sp>
      <p:sp>
        <p:nvSpPr>
          <p:cNvPr id="92" name="직사각형 91"/>
          <p:cNvSpPr/>
          <p:nvPr/>
        </p:nvSpPr>
        <p:spPr>
          <a:xfrm>
            <a:off x="3913120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QR</a:t>
            </a:r>
            <a:r>
              <a:rPr lang="ko-KR" altLang="en-US" sz="1400" dirty="0"/>
              <a:t>코드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5112316" y="3500885"/>
            <a:ext cx="1071494" cy="977584"/>
          </a:xfrm>
          <a:prstGeom prst="rect">
            <a:avLst/>
          </a:prstGeom>
          <a:ln w="57150">
            <a:solidFill>
              <a:srgbClr val="C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지문인식</a:t>
            </a:r>
          </a:p>
        </p:txBody>
      </p:sp>
      <p:pic>
        <p:nvPicPr>
          <p:cNvPr id="68" name="Picture 10" descr="C:\Users\성시원님\AppData\Local\Microsoft\Windows\Temporary Internet Files\Content.IE5\OQ4Q4SLX\MnyxU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70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2713412" y="5445224"/>
            <a:ext cx="1071494" cy="3159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취소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1835696" y="2734337"/>
            <a:ext cx="2852355" cy="2868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mtClean="0"/>
              <a:t>지문을 읽어주세요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982386" y="3150203"/>
            <a:ext cx="2579871" cy="1790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pic>
        <p:nvPicPr>
          <p:cNvPr id="6146" name="Picture 2" descr="C:\Users\성시원님\AppData\Local\Microsoft\Windows\Temporary Internet Files\Content.IE5\1ZUSIWD2\help_image_fingerprint_03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66" y="3221902"/>
            <a:ext cx="2265564" cy="153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2713412" y="5013176"/>
            <a:ext cx="1071494" cy="3159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취소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965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539552" y="3140968"/>
            <a:ext cx="3279855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600" dirty="0" smtClean="0"/>
              <a:t>총액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지문 인식데이터를 읽은 후 승인요청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지문인식</a:t>
            </a:r>
            <a:r>
              <a:rPr lang="en-US" altLang="ko-KR" sz="900" dirty="0" smtClean="0">
                <a:solidFill>
                  <a:schemeClr val="tx1"/>
                </a:solidFill>
              </a:rPr>
              <a:t>)-3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050-02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2915" y="1457104"/>
            <a:ext cx="5905269" cy="476704"/>
            <a:chOff x="179512" y="6010451"/>
            <a:chExt cx="4682913" cy="476704"/>
          </a:xfrm>
        </p:grpSpPr>
        <p:sp>
          <p:nvSpPr>
            <p:cNvPr id="75" name="직사각형 74"/>
            <p:cNvSpPr/>
            <p:nvPr/>
          </p:nvSpPr>
          <p:spPr>
            <a:xfrm>
              <a:off x="179512" y="6041715"/>
              <a:ext cx="4682913" cy="428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9512" y="6010451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9512" y="6454093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32155" y="1549265"/>
            <a:ext cx="2223622" cy="28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화장샵</a:t>
            </a:r>
            <a:r>
              <a:rPr lang="ko-KR" altLang="en-US" sz="1200" dirty="0" smtClean="0"/>
              <a:t> 강서구청 지점</a:t>
            </a:r>
            <a:endParaRPr lang="ko-KR" altLang="en-US" sz="1200" dirty="0"/>
          </a:p>
        </p:txBody>
      </p:sp>
      <p:sp>
        <p:nvSpPr>
          <p:cNvPr id="87" name="직사각형 86"/>
          <p:cNvSpPr/>
          <p:nvPr/>
        </p:nvSpPr>
        <p:spPr>
          <a:xfrm>
            <a:off x="349450" y="2059272"/>
            <a:ext cx="5799418" cy="205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ko-KR" altLang="en-US" sz="9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32155" y="2045990"/>
            <a:ext cx="5816713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331640" y="2077824"/>
            <a:ext cx="684976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상품명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266113" y="2077824"/>
            <a:ext cx="404288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수량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960093" y="2077824"/>
            <a:ext cx="602164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245439" y="2077824"/>
            <a:ext cx="622705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금액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3194105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698161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860032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332155" y="3027559"/>
            <a:ext cx="58167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323529" y="2350540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[K-0042] </a:t>
            </a:r>
            <a:r>
              <a:rPr lang="ko-KR" altLang="en-US" sz="1100" dirty="0"/>
              <a:t>올리브</a:t>
            </a:r>
            <a:r>
              <a:rPr lang="en-US" altLang="ko-KR" sz="1100" dirty="0"/>
              <a:t> </a:t>
            </a:r>
            <a:r>
              <a:rPr lang="ko-KR" altLang="en-US" sz="1100" dirty="0"/>
              <a:t>오일 마사지 팩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179145" y="2348880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126" name="직사각형 125"/>
          <p:cNvSpPr/>
          <p:nvPr/>
        </p:nvSpPr>
        <p:spPr>
          <a:xfrm>
            <a:off x="3949085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128" name="직사각형 127"/>
          <p:cNvSpPr/>
          <p:nvPr/>
        </p:nvSpPr>
        <p:spPr>
          <a:xfrm>
            <a:off x="5292080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73" name="직사각형 72"/>
          <p:cNvSpPr/>
          <p:nvPr/>
        </p:nvSpPr>
        <p:spPr>
          <a:xfrm>
            <a:off x="323529" y="2542103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K-1079] </a:t>
            </a:r>
            <a:r>
              <a:rPr lang="ko-KR" altLang="en-US" sz="1100" dirty="0" smtClean="0"/>
              <a:t>화산송이 </a:t>
            </a:r>
            <a:r>
              <a:rPr lang="ko-KR" altLang="en-US" sz="1100" dirty="0"/>
              <a:t>마사지 팩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179145" y="2540443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0" name="직사각형 79"/>
          <p:cNvSpPr/>
          <p:nvPr/>
        </p:nvSpPr>
        <p:spPr>
          <a:xfrm>
            <a:off x="3949085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8,650</a:t>
            </a:r>
            <a:endParaRPr lang="ko-KR" altLang="en-US" sz="1100" dirty="0"/>
          </a:p>
        </p:txBody>
      </p:sp>
      <p:sp>
        <p:nvSpPr>
          <p:cNvPr id="81" name="직사각형 80"/>
          <p:cNvSpPr/>
          <p:nvPr/>
        </p:nvSpPr>
        <p:spPr>
          <a:xfrm>
            <a:off x="5292080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8,650</a:t>
            </a:r>
            <a:endParaRPr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4261175" y="3140968"/>
            <a:ext cx="1887693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600" dirty="0" smtClean="0"/>
              <a:t>19,300</a:t>
            </a:r>
            <a:endParaRPr lang="ko-KR" altLang="en-US" sz="1600" dirty="0"/>
          </a:p>
        </p:txBody>
      </p:sp>
      <p:sp>
        <p:nvSpPr>
          <p:cNvPr id="83" name="직사각형 82"/>
          <p:cNvSpPr/>
          <p:nvPr/>
        </p:nvSpPr>
        <p:spPr>
          <a:xfrm>
            <a:off x="323529" y="2735997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K-0016] </a:t>
            </a:r>
            <a:r>
              <a:rPr lang="ko-KR" altLang="en-US" sz="1100" dirty="0" smtClean="0"/>
              <a:t>기름종이</a:t>
            </a:r>
            <a:endParaRPr lang="ko-KR" altLang="en-US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3179145" y="2734337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5" name="직사각형 84"/>
          <p:cNvSpPr/>
          <p:nvPr/>
        </p:nvSpPr>
        <p:spPr>
          <a:xfrm>
            <a:off x="3949085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2,750</a:t>
            </a:r>
            <a:endParaRPr lang="ko-KR" altLang="en-US" sz="1100" dirty="0"/>
          </a:p>
        </p:txBody>
      </p:sp>
      <p:sp>
        <p:nvSpPr>
          <p:cNvPr id="86" name="직사각형 85"/>
          <p:cNvSpPr/>
          <p:nvPr/>
        </p:nvSpPr>
        <p:spPr>
          <a:xfrm>
            <a:off x="5292080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2,750</a:t>
            </a:r>
            <a:endParaRPr lang="ko-KR" altLang="en-US" sz="1100" dirty="0"/>
          </a:p>
        </p:txBody>
      </p:sp>
      <p:sp>
        <p:nvSpPr>
          <p:cNvPr id="89" name="직사각형 88"/>
          <p:cNvSpPr/>
          <p:nvPr/>
        </p:nvSpPr>
        <p:spPr>
          <a:xfrm>
            <a:off x="315529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건</a:t>
            </a:r>
            <a:r>
              <a:rPr lang="en-US" altLang="ko-KR" sz="1400" dirty="0" smtClean="0"/>
              <a:t>Pay</a:t>
            </a:r>
            <a:endParaRPr lang="ko-KR" altLang="en-US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1514726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NFC</a:t>
            </a:r>
            <a:endParaRPr lang="ko-KR" altLang="en-US" sz="1400" dirty="0"/>
          </a:p>
        </p:txBody>
      </p:sp>
      <p:sp>
        <p:nvSpPr>
          <p:cNvPr id="91" name="직사각형 90"/>
          <p:cNvSpPr/>
          <p:nvPr/>
        </p:nvSpPr>
        <p:spPr>
          <a:xfrm>
            <a:off x="2713923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핸드폰</a:t>
            </a:r>
            <a:endParaRPr lang="ko-KR" altLang="en-US" sz="1400" dirty="0"/>
          </a:p>
        </p:txBody>
      </p:sp>
      <p:sp>
        <p:nvSpPr>
          <p:cNvPr id="92" name="직사각형 91"/>
          <p:cNvSpPr/>
          <p:nvPr/>
        </p:nvSpPr>
        <p:spPr>
          <a:xfrm>
            <a:off x="3913120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QR</a:t>
            </a:r>
            <a:r>
              <a:rPr lang="ko-KR" altLang="en-US" sz="1400" dirty="0"/>
              <a:t>코드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5112316" y="3500885"/>
            <a:ext cx="1071494" cy="977584"/>
          </a:xfrm>
          <a:prstGeom prst="rect">
            <a:avLst/>
          </a:prstGeom>
          <a:ln w="57150">
            <a:solidFill>
              <a:srgbClr val="C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지문인식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713412" y="5445224"/>
            <a:ext cx="1071494" cy="3159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취소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1835696" y="2734337"/>
            <a:ext cx="2852355" cy="2868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/>
              <a:t>승인요청 중 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982386" y="3150203"/>
            <a:ext cx="2579871" cy="1790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pic>
        <p:nvPicPr>
          <p:cNvPr id="6146" name="Picture 2" descr="C:\Users\성시원님\AppData\Local\Microsoft\Windows\Temporary Internet Files\Content.IE5\1ZUSIWD2\help_image_fingerprint_0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66" y="3221902"/>
            <a:ext cx="2265564" cy="153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2713412" y="5013176"/>
            <a:ext cx="1071494" cy="3159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취소</a:t>
            </a:r>
            <a:endParaRPr lang="ko-KR" altLang="en-US" sz="1100" dirty="0"/>
          </a:p>
        </p:txBody>
      </p:sp>
      <p:pic>
        <p:nvPicPr>
          <p:cNvPr id="68" name="Picture 10" descr="C:\Users\성시원님\AppData\Local\Microsoft\Windows\Temporary Internet Files\Content.IE5\OQ4Q4SLX\MnyxU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70" y="36848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9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완료가 화면에서 보일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지문인식</a:t>
            </a:r>
            <a:r>
              <a:rPr lang="en-US" altLang="ko-KR" sz="900" dirty="0" smtClean="0">
                <a:solidFill>
                  <a:schemeClr val="tx1"/>
                </a:solidFill>
              </a:rPr>
              <a:t>)-4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050-03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2915" y="1457104"/>
            <a:ext cx="5905269" cy="476704"/>
            <a:chOff x="179512" y="6010451"/>
            <a:chExt cx="4682913" cy="476704"/>
          </a:xfrm>
        </p:grpSpPr>
        <p:sp>
          <p:nvSpPr>
            <p:cNvPr id="75" name="직사각형 74"/>
            <p:cNvSpPr/>
            <p:nvPr/>
          </p:nvSpPr>
          <p:spPr>
            <a:xfrm>
              <a:off x="179512" y="6041715"/>
              <a:ext cx="4682913" cy="428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9512" y="6010451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9512" y="6454093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32155" y="1549265"/>
            <a:ext cx="2223622" cy="28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화장샵</a:t>
            </a:r>
            <a:r>
              <a:rPr lang="ko-KR" altLang="en-US" sz="1200" dirty="0" smtClean="0"/>
              <a:t> 강서구청 지점</a:t>
            </a:r>
            <a:endParaRPr lang="ko-KR" altLang="en-US" sz="1200" dirty="0"/>
          </a:p>
        </p:txBody>
      </p:sp>
      <p:sp>
        <p:nvSpPr>
          <p:cNvPr id="87" name="직사각형 86"/>
          <p:cNvSpPr/>
          <p:nvPr/>
        </p:nvSpPr>
        <p:spPr>
          <a:xfrm>
            <a:off x="349450" y="2059272"/>
            <a:ext cx="5799418" cy="205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ko-KR" altLang="en-US" sz="9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32155" y="2045990"/>
            <a:ext cx="5816713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331640" y="2077824"/>
            <a:ext cx="684976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상품명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266113" y="2077824"/>
            <a:ext cx="404288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수량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960093" y="2077824"/>
            <a:ext cx="602164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245439" y="2077824"/>
            <a:ext cx="622705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금액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3194105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698161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860032" y="206695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332155" y="3027559"/>
            <a:ext cx="58167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323529" y="2350540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[K-0042] </a:t>
            </a:r>
            <a:r>
              <a:rPr lang="ko-KR" altLang="en-US" sz="1100" dirty="0"/>
              <a:t>올리브</a:t>
            </a:r>
            <a:r>
              <a:rPr lang="en-US" altLang="ko-KR" sz="1100" dirty="0"/>
              <a:t> </a:t>
            </a:r>
            <a:r>
              <a:rPr lang="ko-KR" altLang="en-US" sz="1100" dirty="0"/>
              <a:t>오일 마사지 팩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179145" y="2348880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126" name="직사각형 125"/>
          <p:cNvSpPr/>
          <p:nvPr/>
        </p:nvSpPr>
        <p:spPr>
          <a:xfrm>
            <a:off x="3949085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128" name="직사각형 127"/>
          <p:cNvSpPr/>
          <p:nvPr/>
        </p:nvSpPr>
        <p:spPr>
          <a:xfrm>
            <a:off x="5292080" y="2348880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7,900</a:t>
            </a:r>
            <a:endParaRPr lang="ko-KR" altLang="en-US" sz="1100" dirty="0"/>
          </a:p>
        </p:txBody>
      </p:sp>
      <p:sp>
        <p:nvSpPr>
          <p:cNvPr id="70" name="직사각형 69"/>
          <p:cNvSpPr/>
          <p:nvPr/>
        </p:nvSpPr>
        <p:spPr>
          <a:xfrm>
            <a:off x="539552" y="3140968"/>
            <a:ext cx="3279855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600" dirty="0" smtClean="0"/>
              <a:t>총액</a:t>
            </a:r>
            <a:endParaRPr lang="ko-KR" altLang="en-US" sz="1600" dirty="0"/>
          </a:p>
        </p:txBody>
      </p:sp>
      <p:sp>
        <p:nvSpPr>
          <p:cNvPr id="73" name="직사각형 72"/>
          <p:cNvSpPr/>
          <p:nvPr/>
        </p:nvSpPr>
        <p:spPr>
          <a:xfrm>
            <a:off x="323529" y="2542103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K-1079] </a:t>
            </a:r>
            <a:r>
              <a:rPr lang="ko-KR" altLang="en-US" sz="1100" dirty="0" smtClean="0"/>
              <a:t>화산송이 </a:t>
            </a:r>
            <a:r>
              <a:rPr lang="ko-KR" altLang="en-US" sz="1100" dirty="0"/>
              <a:t>마사지 팩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179145" y="2540443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0" name="직사각형 79"/>
          <p:cNvSpPr/>
          <p:nvPr/>
        </p:nvSpPr>
        <p:spPr>
          <a:xfrm>
            <a:off x="3949085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8,650</a:t>
            </a:r>
            <a:endParaRPr lang="ko-KR" altLang="en-US" sz="1100" dirty="0"/>
          </a:p>
        </p:txBody>
      </p:sp>
      <p:sp>
        <p:nvSpPr>
          <p:cNvPr id="81" name="직사각형 80"/>
          <p:cNvSpPr/>
          <p:nvPr/>
        </p:nvSpPr>
        <p:spPr>
          <a:xfrm>
            <a:off x="5292080" y="2540443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8,650</a:t>
            </a:r>
            <a:endParaRPr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4261175" y="3140968"/>
            <a:ext cx="1887693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600" dirty="0" smtClean="0"/>
              <a:t>19,300</a:t>
            </a:r>
            <a:endParaRPr lang="ko-KR" altLang="en-US" sz="1600" dirty="0"/>
          </a:p>
        </p:txBody>
      </p:sp>
      <p:sp>
        <p:nvSpPr>
          <p:cNvPr id="83" name="직사각형 82"/>
          <p:cNvSpPr/>
          <p:nvPr/>
        </p:nvSpPr>
        <p:spPr>
          <a:xfrm>
            <a:off x="323529" y="2735997"/>
            <a:ext cx="2232248" cy="17560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altLang="ko-KR" sz="1100" dirty="0"/>
              <a:t>[</a:t>
            </a:r>
            <a:r>
              <a:rPr lang="en-US" altLang="ko-KR" sz="1100" dirty="0" smtClean="0"/>
              <a:t>K-0016] </a:t>
            </a:r>
            <a:r>
              <a:rPr lang="ko-KR" altLang="en-US" sz="1100" dirty="0" smtClean="0"/>
              <a:t>기름종이</a:t>
            </a:r>
            <a:endParaRPr lang="ko-KR" altLang="en-US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3179145" y="2734337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1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85" name="직사각형 84"/>
          <p:cNvSpPr/>
          <p:nvPr/>
        </p:nvSpPr>
        <p:spPr>
          <a:xfrm>
            <a:off x="3949085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 smtClean="0"/>
              <a:t>2,750</a:t>
            </a:r>
            <a:endParaRPr lang="ko-KR" altLang="en-US" sz="1100" dirty="0"/>
          </a:p>
        </p:txBody>
      </p:sp>
      <p:sp>
        <p:nvSpPr>
          <p:cNvPr id="86" name="직사각형 85"/>
          <p:cNvSpPr/>
          <p:nvPr/>
        </p:nvSpPr>
        <p:spPr>
          <a:xfrm>
            <a:off x="5292080" y="2734337"/>
            <a:ext cx="738966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/>
            <a:r>
              <a:rPr lang="en-US" altLang="ko-KR" sz="1100" dirty="0"/>
              <a:t>2,750</a:t>
            </a:r>
            <a:endParaRPr lang="ko-KR" altLang="en-US" sz="1100" dirty="0"/>
          </a:p>
        </p:txBody>
      </p:sp>
      <p:sp>
        <p:nvSpPr>
          <p:cNvPr id="89" name="직사각형 88"/>
          <p:cNvSpPr/>
          <p:nvPr/>
        </p:nvSpPr>
        <p:spPr>
          <a:xfrm>
            <a:off x="315529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건</a:t>
            </a:r>
            <a:r>
              <a:rPr lang="en-US" altLang="ko-KR" sz="1400" dirty="0" smtClean="0"/>
              <a:t>Pay</a:t>
            </a:r>
            <a:endParaRPr lang="ko-KR" altLang="en-US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1514726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NFC</a:t>
            </a:r>
            <a:endParaRPr lang="ko-KR" altLang="en-US" sz="1400" dirty="0"/>
          </a:p>
        </p:txBody>
      </p:sp>
      <p:sp>
        <p:nvSpPr>
          <p:cNvPr id="91" name="직사각형 90"/>
          <p:cNvSpPr/>
          <p:nvPr/>
        </p:nvSpPr>
        <p:spPr>
          <a:xfrm>
            <a:off x="2713923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핸드폰</a:t>
            </a:r>
            <a:endParaRPr lang="ko-KR" altLang="en-US" sz="1400" dirty="0"/>
          </a:p>
        </p:txBody>
      </p:sp>
      <p:sp>
        <p:nvSpPr>
          <p:cNvPr id="92" name="직사각형 91"/>
          <p:cNvSpPr/>
          <p:nvPr/>
        </p:nvSpPr>
        <p:spPr>
          <a:xfrm>
            <a:off x="3913120" y="3500885"/>
            <a:ext cx="1071494" cy="977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QR</a:t>
            </a:r>
            <a:r>
              <a:rPr lang="ko-KR" altLang="en-US" sz="1400" dirty="0"/>
              <a:t>코드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5112316" y="3500885"/>
            <a:ext cx="1071494" cy="977584"/>
          </a:xfrm>
          <a:prstGeom prst="rect">
            <a:avLst/>
          </a:prstGeom>
          <a:ln w="57150">
            <a:solidFill>
              <a:srgbClr val="C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지문인식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635621" y="4869160"/>
            <a:ext cx="3279855" cy="2880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600" dirty="0" smtClean="0"/>
              <a:t>결제 완료</a:t>
            </a:r>
            <a:endParaRPr lang="ko-KR" altLang="en-US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3382984" y="5373216"/>
            <a:ext cx="1071494" cy="5518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dk1"/>
                </a:solidFill>
              </a:rPr>
              <a:t>확인</a:t>
            </a:r>
            <a:endParaRPr lang="ko-KR" altLang="en-US" sz="1400" dirty="0">
              <a:solidFill>
                <a:schemeClr val="dk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54285" y="5373216"/>
            <a:ext cx="1071494" cy="55182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영수증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출력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413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980728"/>
            <a:ext cx="7560840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755577" y="980728"/>
            <a:ext cx="904012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78561" y="116632"/>
            <a:ext cx="4285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smtClean="0">
                <a:solidFill>
                  <a:sysClr val="windowText" lastClr="000000"/>
                </a:solidFill>
              </a:rPr>
              <a:t>1. </a:t>
            </a:r>
            <a:r>
              <a:rPr lang="en-US" altLang="ko-KR" sz="3600" dirty="0" err="1" smtClean="0">
                <a:solidFill>
                  <a:sysClr val="windowText" lastClr="000000"/>
                </a:solidFill>
              </a:rPr>
              <a:t>GunPay</a:t>
            </a:r>
            <a:r>
              <a:rPr lang="en-US" altLang="ko-KR" sz="3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3600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3600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06268" y="1268760"/>
            <a:ext cx="569388" cy="1085165"/>
            <a:chOff x="631904" y="2564904"/>
            <a:chExt cx="569388" cy="1085165"/>
          </a:xfrm>
        </p:grpSpPr>
        <p:grpSp>
          <p:nvGrpSpPr>
            <p:cNvPr id="4" name="그룹 3"/>
            <p:cNvGrpSpPr/>
            <p:nvPr/>
          </p:nvGrpSpPr>
          <p:grpSpPr>
            <a:xfrm>
              <a:off x="687997" y="2564904"/>
              <a:ext cx="457200" cy="838944"/>
              <a:chOff x="687997" y="2564904"/>
              <a:chExt cx="457200" cy="83894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34962" y="2996952"/>
                <a:ext cx="161021" cy="4068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687997" y="2564904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631904" y="3403848"/>
              <a:ext cx="56938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/>
                <a:t>사용자</a:t>
              </a:r>
              <a:endParaRPr lang="ko-KR" altLang="en-US" sz="10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691680" y="1401535"/>
            <a:ext cx="2630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(1)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상품 선택 후 결제 선택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1680" y="1833583"/>
            <a:ext cx="40183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(2)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결제 방법에서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GunPay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결제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방법 선택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2317423"/>
            <a:ext cx="3463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(3)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GunPay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아이디와 비밀번호 입력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1680" y="2780928"/>
            <a:ext cx="1388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ysClr val="windowText" lastClr="000000"/>
                </a:solidFill>
              </a:rPr>
              <a:t>(4)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결제 요청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212976"/>
            <a:ext cx="1388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(5)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결제 완료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3645024"/>
            <a:ext cx="23535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(6)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상품 결제 완료 확인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91680" y="4077072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ysClr val="windowText" lastClr="000000"/>
                </a:solidFill>
              </a:rPr>
              <a:t>(7)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완료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2670" y="6309320"/>
            <a:ext cx="45720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*PC</a:t>
            </a:r>
            <a:r>
              <a:rPr lang="ko-KR" altLang="en-US" sz="1600" dirty="0" smtClean="0">
                <a:solidFill>
                  <a:srgbClr val="FF0000"/>
                </a:solidFill>
              </a:rPr>
              <a:t>에서 쇼핑몰의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결제를 진행 한다고 가정한다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1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쇼핑몰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첫화면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2. </a:t>
            </a:r>
            <a:r>
              <a:rPr lang="ko-KR" altLang="en-US" sz="900" dirty="0" smtClean="0">
                <a:solidFill>
                  <a:schemeClr val="tx1"/>
                </a:solidFill>
              </a:rPr>
              <a:t>항목 선택 시 상세보기 화면으로 이동할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리스</a:t>
            </a:r>
            <a:r>
              <a:rPr lang="ko-KR" altLang="en-US" sz="900" dirty="0">
                <a:solidFill>
                  <a:schemeClr val="tx1"/>
                </a:solidFill>
              </a:rPr>
              <a:t>트</a:t>
            </a:r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-1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2677" y="1501876"/>
            <a:ext cx="3247581" cy="3429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37319" y="1501876"/>
            <a:ext cx="1090259" cy="342948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/>
                  </a:solidFill>
                </a:ln>
              </a:rPr>
              <a:t>검색</a:t>
            </a:r>
            <a:endParaRPr lang="ko-KR" altLang="en-US" sz="1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5298" y="1369574"/>
            <a:ext cx="1108350" cy="607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Fatboy Slim BLTC (BRK)" pitchFamily="2" charset="-127"/>
                <a:ea typeface="Fatboy Slim BLTC (BRK)" pitchFamily="2" charset="-127"/>
              </a:rPr>
              <a:t>moon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+mj-lt"/>
                <a:ea typeface="Fatboy Slim BLTC (BRK)" pitchFamily="2" charset="-127"/>
              </a:rPr>
              <a:t>Market</a:t>
            </a:r>
            <a:endParaRPr lang="ko-KR" altLang="en-US" dirty="0">
              <a:solidFill>
                <a:sysClr val="windowText" lastClr="000000"/>
              </a:solidFill>
              <a:latin typeface="+mj-lt"/>
              <a:ea typeface="Fatboy Slim BLTC (BRK)" pitchFamily="2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7850" y="2196910"/>
            <a:ext cx="1095798" cy="3098865"/>
          </a:xfrm>
          <a:prstGeom prst="roundRect">
            <a:avLst>
              <a:gd name="adj" fmla="val 5707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29" name="그룹 28"/>
          <p:cNvGrpSpPr/>
          <p:nvPr/>
        </p:nvGrpSpPr>
        <p:grpSpPr>
          <a:xfrm>
            <a:off x="1545271" y="2132856"/>
            <a:ext cx="4682913" cy="3647782"/>
            <a:chOff x="1473263" y="2229490"/>
            <a:chExt cx="4682913" cy="3647782"/>
          </a:xfrm>
        </p:grpSpPr>
        <p:sp>
          <p:nvSpPr>
            <p:cNvPr id="4" name="직사각형 3"/>
            <p:cNvSpPr/>
            <p:nvPr/>
          </p:nvSpPr>
          <p:spPr>
            <a:xfrm>
              <a:off x="1625641" y="2924944"/>
              <a:ext cx="784205" cy="730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73263" y="2255177"/>
              <a:ext cx="4682913" cy="4289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473263" y="2229490"/>
              <a:ext cx="4682913" cy="4400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16059" y="2359164"/>
              <a:ext cx="337765" cy="20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 smtClean="0"/>
                <a:t>상품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80851" y="2359164"/>
              <a:ext cx="337765" cy="20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 smtClean="0"/>
                <a:t>가격</a:t>
              </a:r>
              <a:endParaRPr lang="ko-KR" altLang="en-US" sz="9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76239" y="2359164"/>
              <a:ext cx="431589" cy="20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 smtClean="0"/>
                <a:t>판매자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582546" y="3053167"/>
              <a:ext cx="1934609" cy="33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 smtClean="0"/>
                <a:t>[</a:t>
              </a:r>
              <a:r>
                <a:rPr lang="ko-KR" altLang="en-US" sz="900" dirty="0" smtClean="0"/>
                <a:t>특가명품</a:t>
              </a:r>
              <a:r>
                <a:rPr lang="en-US" altLang="ko-KR" sz="900" dirty="0" smtClean="0"/>
                <a:t>]</a:t>
              </a:r>
              <a:r>
                <a:rPr lang="ko-KR" altLang="en-US" sz="900" dirty="0" smtClean="0"/>
                <a:t>휴대용 난로 등유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전기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나무 화재예방 장치 탑재</a:t>
              </a:r>
              <a:r>
                <a:rPr lang="en-US" altLang="ko-KR" sz="900" dirty="0" smtClean="0"/>
                <a:t>…</a:t>
              </a:r>
              <a:endParaRPr lang="ko-KR" altLang="en-US" sz="9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698102" y="3181508"/>
              <a:ext cx="503260" cy="20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/>
                <a:t>\80,000</a:t>
              </a:r>
              <a:endParaRPr lang="ko-KR" altLang="en-US" sz="9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51111" y="3181508"/>
              <a:ext cx="651814" cy="20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 smtClean="0"/>
                <a:t>㈜ 캠핑타운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25641" y="3915255"/>
              <a:ext cx="784205" cy="730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582546" y="4043478"/>
              <a:ext cx="1934609" cy="33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 smtClean="0"/>
                <a:t>[KS </a:t>
              </a:r>
              <a:r>
                <a:rPr lang="ko-KR" altLang="en-US" sz="900" dirty="0" smtClean="0"/>
                <a:t>인증</a:t>
              </a:r>
              <a:r>
                <a:rPr lang="en-US" altLang="ko-KR" sz="900" dirty="0" smtClean="0"/>
                <a:t>] </a:t>
              </a:r>
              <a:r>
                <a:rPr lang="ko-KR" altLang="en-US" sz="900" dirty="0" smtClean="0"/>
                <a:t>신소재 텐트 </a:t>
              </a:r>
              <a:r>
                <a:rPr lang="en-US" altLang="ko-KR" sz="900" dirty="0" smtClean="0"/>
                <a:t>5~6</a:t>
              </a:r>
              <a:r>
                <a:rPr lang="ko-KR" altLang="en-US" sz="900" dirty="0" smtClean="0"/>
                <a:t>인용 </a:t>
              </a:r>
              <a:r>
                <a:rPr lang="en-US" altLang="ko-KR" sz="900" dirty="0" smtClean="0"/>
                <a:t>/ 8</a:t>
              </a:r>
              <a:r>
                <a:rPr lang="ko-KR" altLang="en-US" sz="900" dirty="0" smtClean="0"/>
                <a:t>인용 </a:t>
              </a:r>
              <a:r>
                <a:rPr lang="en-US" altLang="ko-KR" sz="900" dirty="0" smtClean="0"/>
                <a:t>/2</a:t>
              </a:r>
              <a:r>
                <a:rPr lang="ko-KR" altLang="en-US" sz="900" dirty="0" smtClean="0"/>
                <a:t>인용 </a:t>
              </a:r>
              <a:r>
                <a:rPr lang="ko-KR" altLang="en-US" sz="900" dirty="0" err="1" smtClean="0"/>
                <a:t>방수코팅처리된</a:t>
              </a:r>
              <a:r>
                <a:rPr lang="en-US" altLang="ko-KR" sz="900" dirty="0" smtClean="0"/>
                <a:t>…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672040" y="4171818"/>
              <a:ext cx="555384" cy="20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/>
                <a:t>\120,000</a:t>
              </a:r>
              <a:endParaRPr lang="ko-KR" altLang="en-US" sz="9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451111" y="4171818"/>
              <a:ext cx="651814" cy="20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 smtClean="0"/>
                <a:t>㈜ 캠핑타운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625641" y="4930302"/>
              <a:ext cx="784205" cy="730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582546" y="5058524"/>
              <a:ext cx="1934609" cy="33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dirty="0" smtClean="0"/>
                <a:t>휴대용 테이블 세트 </a:t>
              </a:r>
              <a:r>
                <a:rPr lang="ko-KR" altLang="en-US" sz="900" dirty="0" err="1" smtClean="0"/>
                <a:t>접이식</a:t>
              </a:r>
              <a:r>
                <a:rPr lang="ko-KR" altLang="en-US" sz="900" dirty="0" smtClean="0"/>
                <a:t> 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의자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테이블 맞춤컬러 주문 제작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72040" y="5186865"/>
              <a:ext cx="555384" cy="20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/>
                <a:t>\150,000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467400" y="5186865"/>
              <a:ext cx="619236" cy="207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 err="1" smtClean="0"/>
                <a:t>아빠랑나랑</a:t>
              </a:r>
              <a:endParaRPr lang="ko-KR" altLang="en-US" sz="900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502677" y="3789040"/>
              <a:ext cx="46534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1502677" y="4797152"/>
              <a:ext cx="46534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502677" y="5877272"/>
              <a:ext cx="46534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/>
          <p:cNvSpPr/>
          <p:nvPr/>
        </p:nvSpPr>
        <p:spPr>
          <a:xfrm>
            <a:off x="364335" y="2303355"/>
            <a:ext cx="8232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스포츠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레저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364335" y="2661655"/>
            <a:ext cx="8232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육아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364335" y="2996952"/>
            <a:ext cx="8232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의류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364335" y="3376193"/>
            <a:ext cx="8232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생활집기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364335" y="3756498"/>
            <a:ext cx="8232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생활가전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364335" y="4134272"/>
            <a:ext cx="8232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컴퓨터</a:t>
            </a:r>
            <a:endParaRPr lang="ko-KR" altLang="en-US" sz="900" dirty="0"/>
          </a:p>
        </p:txBody>
      </p:sp>
      <p:sp>
        <p:nvSpPr>
          <p:cNvPr id="69" name="직사각형 68"/>
          <p:cNvSpPr/>
          <p:nvPr/>
        </p:nvSpPr>
        <p:spPr>
          <a:xfrm>
            <a:off x="364335" y="4479504"/>
            <a:ext cx="8232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건강식품</a:t>
            </a:r>
            <a:endParaRPr lang="ko-KR" altLang="en-US" sz="900" dirty="0"/>
          </a:p>
        </p:txBody>
      </p:sp>
      <p:sp>
        <p:nvSpPr>
          <p:cNvPr id="70" name="직사각형 69"/>
          <p:cNvSpPr/>
          <p:nvPr/>
        </p:nvSpPr>
        <p:spPr>
          <a:xfrm>
            <a:off x="364335" y="4854352"/>
            <a:ext cx="8232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 smtClean="0"/>
              <a:t>식재료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307850" y="1196752"/>
            <a:ext cx="10957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700" dirty="0" err="1" smtClean="0"/>
              <a:t>싱글족을</a:t>
            </a:r>
            <a:r>
              <a:rPr lang="ko-KR" altLang="en-US" sz="700" dirty="0" smtClean="0"/>
              <a:t> 위한 온라인 마켓</a:t>
            </a:r>
            <a:endParaRPr lang="ko-KR" altLang="en-US" sz="700" dirty="0"/>
          </a:p>
        </p:txBody>
      </p:sp>
      <p:sp>
        <p:nvSpPr>
          <p:cNvPr id="55" name="타원 54"/>
          <p:cNvSpPr/>
          <p:nvPr/>
        </p:nvSpPr>
        <p:spPr>
          <a:xfrm>
            <a:off x="1502677" y="2633824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5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즉시 구매 선택 시 결제 화면으로 이동할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상세보기 화면</a:t>
            </a:r>
            <a:r>
              <a:rPr lang="en-US" altLang="ko-KR" sz="900" dirty="0" smtClean="0">
                <a:solidFill>
                  <a:schemeClr val="tx1"/>
                </a:solidFill>
              </a:rPr>
              <a:t>-1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2677" y="1501876"/>
            <a:ext cx="3247581" cy="3429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37319" y="1501876"/>
            <a:ext cx="1090259" cy="342948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/>
                  </a:solidFill>
                </a:ln>
              </a:rPr>
              <a:t>검색</a:t>
            </a:r>
            <a:endParaRPr lang="ko-KR" altLang="en-US" sz="1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5298" y="1369574"/>
            <a:ext cx="1108350" cy="607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Fatboy Slim BLTC (BRK)" pitchFamily="2" charset="-127"/>
                <a:ea typeface="Fatboy Slim BLTC (BRK)" pitchFamily="2" charset="-127"/>
              </a:rPr>
              <a:t>moon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+mj-lt"/>
                <a:ea typeface="Fatboy Slim BLTC (BRK)" pitchFamily="2" charset="-127"/>
              </a:rPr>
              <a:t>Market</a:t>
            </a:r>
            <a:endParaRPr lang="ko-KR" altLang="en-US" dirty="0">
              <a:solidFill>
                <a:sysClr val="windowText" lastClr="000000"/>
              </a:solidFill>
              <a:latin typeface="+mj-lt"/>
              <a:ea typeface="Fatboy Slim BLTC (BRK)" pitchFamily="2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850" y="1196752"/>
            <a:ext cx="10957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700" dirty="0" err="1" smtClean="0"/>
              <a:t>싱글족을</a:t>
            </a:r>
            <a:r>
              <a:rPr lang="ko-KR" altLang="en-US" sz="700" dirty="0" smtClean="0"/>
              <a:t> 위한 온라인 마켓</a:t>
            </a:r>
            <a:endParaRPr lang="ko-KR" altLang="en-US" sz="700" dirty="0"/>
          </a:p>
        </p:txBody>
      </p:sp>
      <p:grpSp>
        <p:nvGrpSpPr>
          <p:cNvPr id="2" name="그룹 1"/>
          <p:cNvGrpSpPr/>
          <p:nvPr/>
        </p:nvGrpSpPr>
        <p:grpSpPr>
          <a:xfrm>
            <a:off x="322527" y="2855413"/>
            <a:ext cx="2953329" cy="3093867"/>
            <a:chOff x="394535" y="2154858"/>
            <a:chExt cx="2953329" cy="3093867"/>
          </a:xfrm>
        </p:grpSpPr>
        <p:sp>
          <p:nvSpPr>
            <p:cNvPr id="54" name="직사각형 53"/>
            <p:cNvSpPr/>
            <p:nvPr/>
          </p:nvSpPr>
          <p:spPr>
            <a:xfrm>
              <a:off x="433288" y="2154858"/>
              <a:ext cx="2693179" cy="25102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44582" y="4813325"/>
              <a:ext cx="467124" cy="435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243606" y="4813325"/>
              <a:ext cx="467124" cy="435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854746" y="4813325"/>
              <a:ext cx="467124" cy="435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430810" y="4813325"/>
              <a:ext cx="467124" cy="435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94535" y="4798313"/>
              <a:ext cx="378923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65000"/>
                    </a:schemeClr>
                  </a:solidFill>
                  <a:latin typeface="2002L" panose="02040602030301010101" pitchFamily="18" charset="-127"/>
                  <a:ea typeface="2002L" panose="02040602030301010101" pitchFamily="18" charset="-127"/>
                </a:rPr>
                <a:t>&lt;</a:t>
              </a:r>
              <a:endParaRPr lang="ko-KR" altLang="en-US" sz="2800" dirty="0">
                <a:solidFill>
                  <a:schemeClr val="bg1">
                    <a:lumMod val="65000"/>
                  </a:schemeClr>
                </a:solidFill>
                <a:latin typeface="2002L" panose="02040602030301010101" pitchFamily="18" charset="-127"/>
                <a:ea typeface="2002L" panose="02040602030301010101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968941" y="4798313"/>
              <a:ext cx="378923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65000"/>
                    </a:schemeClr>
                  </a:solidFill>
                  <a:latin typeface="2002L" panose="02040602030301010101" pitchFamily="18" charset="-127"/>
                  <a:ea typeface="2002L" panose="02040602030301010101" pitchFamily="18" charset="-127"/>
                </a:rPr>
                <a:t>&gt;</a:t>
              </a:r>
              <a:endParaRPr lang="ko-KR" altLang="en-US" sz="2800" dirty="0">
                <a:solidFill>
                  <a:schemeClr val="bg1">
                    <a:lumMod val="65000"/>
                  </a:schemeClr>
                </a:solidFill>
                <a:latin typeface="2002L" panose="02040602030301010101" pitchFamily="18" charset="-127"/>
                <a:ea typeface="2002L" panose="020406020303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22915" y="2304224"/>
            <a:ext cx="5905269" cy="476704"/>
            <a:chOff x="179512" y="6010451"/>
            <a:chExt cx="4682913" cy="476704"/>
          </a:xfrm>
        </p:grpSpPr>
        <p:sp>
          <p:nvSpPr>
            <p:cNvPr id="75" name="직사각형 74"/>
            <p:cNvSpPr/>
            <p:nvPr/>
          </p:nvSpPr>
          <p:spPr>
            <a:xfrm>
              <a:off x="179512" y="6041715"/>
              <a:ext cx="4682913" cy="428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9512" y="6010451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9512" y="6454093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323528" y="2043872"/>
            <a:ext cx="14585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스포츠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레저   </a:t>
            </a:r>
            <a:r>
              <a:rPr lang="en-US" altLang="ko-KR" sz="900" dirty="0" smtClean="0"/>
              <a:t>&gt;  </a:t>
            </a:r>
            <a:r>
              <a:rPr lang="ko-KR" altLang="en-US" sz="900" dirty="0" smtClean="0"/>
              <a:t>캠핑</a:t>
            </a:r>
            <a:endParaRPr lang="ko-KR" altLang="en-US" sz="900" dirty="0"/>
          </a:p>
        </p:txBody>
      </p:sp>
      <p:sp>
        <p:nvSpPr>
          <p:cNvPr id="79" name="직사각형 78"/>
          <p:cNvSpPr/>
          <p:nvPr/>
        </p:nvSpPr>
        <p:spPr>
          <a:xfrm>
            <a:off x="332154" y="2396385"/>
            <a:ext cx="5859081" cy="28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[KS </a:t>
            </a:r>
            <a:r>
              <a:rPr lang="ko-KR" altLang="en-US" sz="1200" dirty="0" smtClean="0"/>
              <a:t>인증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신소재 텐트 </a:t>
            </a:r>
            <a:r>
              <a:rPr lang="en-US" altLang="ko-KR" sz="1200" dirty="0" smtClean="0"/>
              <a:t>5~6</a:t>
            </a:r>
            <a:r>
              <a:rPr lang="ko-KR" altLang="en-US" sz="1200" dirty="0" smtClean="0"/>
              <a:t>인용 </a:t>
            </a:r>
            <a:r>
              <a:rPr lang="en-US" altLang="ko-KR" sz="1200" dirty="0" smtClean="0"/>
              <a:t>/ 8</a:t>
            </a:r>
            <a:r>
              <a:rPr lang="ko-KR" altLang="en-US" sz="1200" dirty="0" smtClean="0"/>
              <a:t>인용 </a:t>
            </a:r>
            <a:r>
              <a:rPr lang="en-US" altLang="ko-KR" sz="1200" dirty="0" smtClean="0"/>
              <a:t>/2</a:t>
            </a:r>
            <a:r>
              <a:rPr lang="ko-KR" altLang="en-US" sz="1200" dirty="0" smtClean="0"/>
              <a:t>인용 </a:t>
            </a:r>
            <a:r>
              <a:rPr lang="ko-KR" altLang="en-US" sz="1200" dirty="0" err="1" smtClean="0"/>
              <a:t>방수코팅처리된</a:t>
            </a:r>
            <a:r>
              <a:rPr lang="ko-KR" altLang="en-US" sz="1200" dirty="0" smtClean="0"/>
              <a:t> 고급형 텐트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3239852" y="2892487"/>
            <a:ext cx="290901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3239852" y="3454878"/>
            <a:ext cx="2909016" cy="5078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3369072" y="2977902"/>
            <a:ext cx="684976" cy="10772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할인 </a:t>
            </a:r>
            <a:r>
              <a:rPr lang="ko-KR" altLang="en-US" sz="700" b="1" dirty="0" err="1" smtClean="0">
                <a:solidFill>
                  <a:schemeClr val="bg1">
                    <a:lumMod val="50000"/>
                  </a:schemeClr>
                </a:solidFill>
              </a:rPr>
              <a:t>적용가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229514" y="2977902"/>
            <a:ext cx="684976" cy="10772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altLang="ko-KR" sz="700" b="1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59,900 </a:t>
            </a:r>
            <a:r>
              <a:rPr lang="ko-KR" altLang="en-US" sz="700" b="1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lang="ko-KR" altLang="en-US" sz="700" b="1" strike="sngStrik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758766" y="2977902"/>
            <a:ext cx="684976" cy="10772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(-21,590 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47235" y="3112328"/>
            <a:ext cx="828821" cy="2309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38,310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원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324794" y="4075178"/>
            <a:ext cx="5979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 smtClean="0"/>
              <a:t>배송비</a:t>
            </a:r>
            <a:endParaRPr lang="ko-KR" altLang="en-US" sz="900" dirty="0"/>
          </a:p>
        </p:txBody>
      </p:sp>
      <p:sp>
        <p:nvSpPr>
          <p:cNvPr id="86" name="직사각형 85"/>
          <p:cNvSpPr/>
          <p:nvPr/>
        </p:nvSpPr>
        <p:spPr>
          <a:xfrm>
            <a:off x="4211960" y="4069514"/>
            <a:ext cx="8232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2,500 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324794" y="4365104"/>
            <a:ext cx="28240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239852" y="4438420"/>
            <a:ext cx="2909016" cy="711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ko-KR" altLang="en-US" sz="9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324794" y="4005064"/>
            <a:ext cx="28240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262006" y="4522912"/>
            <a:ext cx="7235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smtClean="0">
                <a:solidFill>
                  <a:schemeClr val="accent1">
                    <a:lumMod val="75000"/>
                  </a:schemeClr>
                </a:solidFill>
              </a:rPr>
              <a:t>필수 선택</a:t>
            </a:r>
            <a:endParaRPr lang="ko-KR" alt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002948" y="4522912"/>
            <a:ext cx="19372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상품 옵션을 선택해 주세요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91" name="직사각형 90"/>
          <p:cNvSpPr/>
          <p:nvPr/>
        </p:nvSpPr>
        <p:spPr>
          <a:xfrm>
            <a:off x="3316958" y="4869160"/>
            <a:ext cx="67897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smtClean="0"/>
              <a:t>제품 선택</a:t>
            </a:r>
            <a:endParaRPr lang="ko-KR" altLang="en-US" sz="700" dirty="0"/>
          </a:p>
        </p:txBody>
      </p:sp>
      <p:sp>
        <p:nvSpPr>
          <p:cNvPr id="92" name="직사각형 91"/>
          <p:cNvSpPr/>
          <p:nvPr/>
        </p:nvSpPr>
        <p:spPr>
          <a:xfrm>
            <a:off x="3995936" y="4857049"/>
            <a:ext cx="1986897" cy="209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700" dirty="0" smtClean="0"/>
              <a:t>선택하세요</a:t>
            </a:r>
            <a:r>
              <a:rPr lang="en-US" altLang="ko-KR" sz="900" dirty="0" smtClean="0"/>
              <a:t>	                   </a:t>
            </a:r>
            <a:r>
              <a:rPr lang="ko-KR" altLang="en-US" sz="900" dirty="0" smtClean="0"/>
              <a:t>▽</a:t>
            </a:r>
            <a:endParaRPr lang="en-US" altLang="ko-KR" sz="90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239852" y="5149662"/>
            <a:ext cx="2909016" cy="5078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94" name="직사각형 93"/>
          <p:cNvSpPr/>
          <p:nvPr/>
        </p:nvSpPr>
        <p:spPr>
          <a:xfrm>
            <a:off x="3316560" y="5257775"/>
            <a:ext cx="1784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선택 </a:t>
            </a:r>
            <a:r>
              <a:rPr lang="en-US" altLang="ko-KR" sz="800" dirty="0" smtClean="0"/>
              <a:t>2. 3-4</a:t>
            </a:r>
            <a:r>
              <a:rPr lang="ko-KR" altLang="en-US" sz="800" dirty="0" smtClean="0"/>
              <a:t>인용 올리브 그린</a:t>
            </a:r>
            <a:r>
              <a:rPr lang="en-US" altLang="ko-KR" sz="800" dirty="0" smtClean="0"/>
              <a:t>(+18,000</a:t>
            </a:r>
            <a:r>
              <a:rPr lang="ko-KR" altLang="en-US" sz="800" dirty="0" smtClean="0"/>
              <a:t>원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95" name="직사각형 94"/>
          <p:cNvSpPr/>
          <p:nvPr/>
        </p:nvSpPr>
        <p:spPr>
          <a:xfrm>
            <a:off x="4477029" y="5733256"/>
            <a:ext cx="80634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총 상품 금액</a:t>
            </a:r>
            <a:endParaRPr lang="ko-KR" altLang="en-US" sz="8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283374" y="5707399"/>
            <a:ext cx="806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56,310</a:t>
            </a:r>
            <a:r>
              <a:rPr lang="ko-KR" altLang="en-US" sz="12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원</a:t>
            </a:r>
            <a:endParaRPr lang="ko-KR" altLang="en-US" sz="12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880201" y="5322243"/>
            <a:ext cx="339871" cy="2098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>
            <a:noAutofit/>
          </a:bodyPr>
          <a:lstStyle/>
          <a:p>
            <a:r>
              <a:rPr lang="en-US" altLang="ko-KR" sz="700" dirty="0" smtClean="0"/>
              <a:t>1</a:t>
            </a:r>
            <a:endParaRPr lang="en-US" altLang="ko-KR" sz="900" dirty="0" smtClean="0"/>
          </a:p>
        </p:txBody>
      </p:sp>
      <p:sp>
        <p:nvSpPr>
          <p:cNvPr id="98" name="직사각형 97"/>
          <p:cNvSpPr/>
          <p:nvPr/>
        </p:nvSpPr>
        <p:spPr>
          <a:xfrm>
            <a:off x="5327672" y="5326232"/>
            <a:ext cx="100912" cy="1014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400" dirty="0" smtClean="0"/>
              <a:t>△</a:t>
            </a:r>
            <a:endParaRPr lang="en-US" altLang="ko-KR" sz="4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5327634" y="5427451"/>
            <a:ext cx="100912" cy="1014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ko-KR" altLang="en-US" sz="400" dirty="0" smtClean="0"/>
              <a:t>▽</a:t>
            </a:r>
            <a:endParaRPr lang="en-US" altLang="ko-KR" sz="400" dirty="0" smtClean="0"/>
          </a:p>
        </p:txBody>
      </p:sp>
      <p:sp>
        <p:nvSpPr>
          <p:cNvPr id="101" name="직사각형 100"/>
          <p:cNvSpPr/>
          <p:nvPr/>
        </p:nvSpPr>
        <p:spPr>
          <a:xfrm>
            <a:off x="5508104" y="5197442"/>
            <a:ext cx="5948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trike="sngStrike" dirty="0" smtClean="0">
                <a:solidFill>
                  <a:schemeClr val="bg1">
                    <a:lumMod val="50000"/>
                  </a:schemeClr>
                </a:solidFill>
              </a:rPr>
              <a:t>77,900</a:t>
            </a:r>
            <a:r>
              <a:rPr lang="ko-KR" altLang="en-US" sz="800" strike="sngStrike" dirty="0" smtClean="0">
                <a:solidFill>
                  <a:schemeClr val="bg1">
                    <a:lumMod val="50000"/>
                  </a:schemeClr>
                </a:solidFill>
              </a:rPr>
              <a:t>원</a:t>
            </a:r>
            <a:endParaRPr lang="ko-KR" altLang="en-US" sz="800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508104" y="5417229"/>
            <a:ext cx="5948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56,310</a:t>
            </a:r>
            <a:r>
              <a:rPr lang="ko-KR" altLang="en-US" sz="8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원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635896" y="6025451"/>
            <a:ext cx="902450" cy="283869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ln>
                  <a:solidFill>
                    <a:schemeClr val="bg1"/>
                  </a:solidFill>
                </a:ln>
              </a:rPr>
              <a:t>즉시구매</a:t>
            </a:r>
            <a:endParaRPr lang="ko-KR" altLang="en-US" sz="105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624324" y="6025451"/>
            <a:ext cx="902450" cy="28386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장바구니</a:t>
            </a:r>
            <a:endParaRPr lang="ko-KR" altLang="en-US" sz="1050" b="1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572812" y="6158654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4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선택한 상품의 정보를 보여줄 수 있도록 한다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2.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900" dirty="0" smtClean="0">
                <a:solidFill>
                  <a:schemeClr val="tx1"/>
                </a:solidFill>
              </a:rPr>
              <a:t> 정보를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입력할수</a:t>
            </a:r>
            <a:r>
              <a:rPr lang="ko-KR" altLang="en-US" sz="900" dirty="0" smtClean="0">
                <a:solidFill>
                  <a:schemeClr val="tx1"/>
                </a:solidFill>
              </a:rPr>
              <a:t>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 smtClean="0">
                <a:solidFill>
                  <a:schemeClr val="tx1"/>
                </a:solidFill>
              </a:rPr>
              <a:t>-1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2677" y="1501876"/>
            <a:ext cx="3247581" cy="3429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37319" y="1501876"/>
            <a:ext cx="1090259" cy="342948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/>
                  </a:solidFill>
                </a:ln>
              </a:rPr>
              <a:t>검색</a:t>
            </a:r>
            <a:endParaRPr lang="ko-KR" altLang="en-US" sz="1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5298" y="1369574"/>
            <a:ext cx="1108350" cy="607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Fatboy Slim BLTC (BRK)" pitchFamily="2" charset="-127"/>
                <a:ea typeface="Fatboy Slim BLTC (BRK)" pitchFamily="2" charset="-127"/>
              </a:rPr>
              <a:t>moon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+mj-lt"/>
                <a:ea typeface="Fatboy Slim BLTC (BRK)" pitchFamily="2" charset="-127"/>
              </a:rPr>
              <a:t>Market</a:t>
            </a:r>
            <a:endParaRPr lang="ko-KR" altLang="en-US" dirty="0">
              <a:solidFill>
                <a:sysClr val="windowText" lastClr="000000"/>
              </a:solidFill>
              <a:latin typeface="+mj-lt"/>
              <a:ea typeface="Fatboy Slim BLTC (BRK)" pitchFamily="2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850" y="1196752"/>
            <a:ext cx="10957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700" dirty="0" err="1" smtClean="0"/>
              <a:t>싱글족을</a:t>
            </a:r>
            <a:r>
              <a:rPr lang="ko-KR" altLang="en-US" sz="700" dirty="0" smtClean="0"/>
              <a:t> 위한 온라인 마켓</a:t>
            </a:r>
            <a:endParaRPr lang="ko-KR" altLang="en-US" sz="7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22915" y="2304224"/>
            <a:ext cx="5905269" cy="476704"/>
            <a:chOff x="179512" y="6010451"/>
            <a:chExt cx="4682913" cy="476704"/>
          </a:xfrm>
        </p:grpSpPr>
        <p:sp>
          <p:nvSpPr>
            <p:cNvPr id="75" name="직사각형 74"/>
            <p:cNvSpPr/>
            <p:nvPr/>
          </p:nvSpPr>
          <p:spPr>
            <a:xfrm>
              <a:off x="179512" y="6041715"/>
              <a:ext cx="4682913" cy="428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9512" y="6010451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9512" y="6454093"/>
              <a:ext cx="4682913" cy="33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323528" y="2043872"/>
            <a:ext cx="14585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주문 결제</a:t>
            </a:r>
            <a:endParaRPr lang="ko-KR" altLang="en-US" sz="900" dirty="0"/>
          </a:p>
        </p:txBody>
      </p:sp>
      <p:sp>
        <p:nvSpPr>
          <p:cNvPr id="79" name="직사각형 78"/>
          <p:cNvSpPr/>
          <p:nvPr/>
        </p:nvSpPr>
        <p:spPr>
          <a:xfrm>
            <a:off x="332155" y="2396385"/>
            <a:ext cx="1071494" cy="28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/>
              <a:t>주문 결제</a:t>
            </a:r>
            <a:endParaRPr lang="ko-KR" altLang="en-US" sz="1200" dirty="0"/>
          </a:p>
        </p:txBody>
      </p:sp>
      <p:sp>
        <p:nvSpPr>
          <p:cNvPr id="87" name="직사각형 86"/>
          <p:cNvSpPr/>
          <p:nvPr/>
        </p:nvSpPr>
        <p:spPr>
          <a:xfrm>
            <a:off x="349450" y="2906392"/>
            <a:ext cx="5799418" cy="205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ko-KR" altLang="en-US" sz="9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32155" y="2893110"/>
            <a:ext cx="5816713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352944" y="3252296"/>
            <a:ext cx="467124" cy="43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직사각형 104"/>
          <p:cNvSpPr/>
          <p:nvPr/>
        </p:nvSpPr>
        <p:spPr>
          <a:xfrm>
            <a:off x="1331640" y="2924944"/>
            <a:ext cx="684976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상품명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555776" y="2924944"/>
            <a:ext cx="404288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수량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987824" y="2924944"/>
            <a:ext cx="602164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가격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634697" y="2924944"/>
            <a:ext cx="587006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할인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237327" y="2924944"/>
            <a:ext cx="622705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합계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2555776" y="291407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5220072" y="2924944"/>
            <a:ext cx="684976" cy="1734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판매자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2960064" y="291407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621005" y="291407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221703" y="291407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860032" y="2914078"/>
            <a:ext cx="0" cy="946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332155" y="3874679"/>
            <a:ext cx="58167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899734" y="3211955"/>
            <a:ext cx="1584033" cy="17560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altLang="ko-KR" sz="700" dirty="0"/>
              <a:t>[KS </a:t>
            </a:r>
            <a:r>
              <a:rPr lang="ko-KR" altLang="en-US" sz="700" dirty="0"/>
              <a:t>인증</a:t>
            </a:r>
            <a:r>
              <a:rPr lang="en-US" altLang="ko-KR" sz="700" dirty="0"/>
              <a:t>] </a:t>
            </a:r>
            <a:r>
              <a:rPr lang="ko-KR" altLang="en-US" sz="700" dirty="0"/>
              <a:t>신소재 텐트 </a:t>
            </a:r>
            <a:r>
              <a:rPr lang="en-US" altLang="ko-KR" sz="700" dirty="0"/>
              <a:t>5~6</a:t>
            </a:r>
            <a:r>
              <a:rPr lang="ko-KR" altLang="en-US" sz="700" dirty="0"/>
              <a:t>인용 </a:t>
            </a:r>
            <a:r>
              <a:rPr lang="en-US" altLang="ko-KR" sz="700" dirty="0"/>
              <a:t>/ 8</a:t>
            </a:r>
            <a:r>
              <a:rPr lang="ko-KR" altLang="en-US" sz="700" dirty="0"/>
              <a:t>인용 </a:t>
            </a:r>
            <a:r>
              <a:rPr lang="en-US" altLang="ko-KR" sz="700" dirty="0"/>
              <a:t>/2</a:t>
            </a:r>
            <a:r>
              <a:rPr lang="ko-KR" altLang="en-US" sz="700" dirty="0"/>
              <a:t>인용 </a:t>
            </a:r>
            <a:r>
              <a:rPr lang="ko-KR" altLang="en-US" sz="700" dirty="0" err="1"/>
              <a:t>방수코팅처리된</a:t>
            </a:r>
            <a:r>
              <a:rPr lang="ko-KR" altLang="en-US" sz="700" dirty="0"/>
              <a:t> 고급형 텐트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899734" y="3563101"/>
            <a:ext cx="1584033" cy="17560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ko-KR" altLang="en-US" sz="700" dirty="0">
                <a:solidFill>
                  <a:schemeClr val="tx2">
                    <a:lumMod val="75000"/>
                  </a:schemeClr>
                </a:solidFill>
              </a:rPr>
              <a:t>선택 </a:t>
            </a:r>
            <a:r>
              <a:rPr lang="en-US" altLang="ko-KR" sz="700" dirty="0">
                <a:solidFill>
                  <a:schemeClr val="tx2">
                    <a:lumMod val="75000"/>
                  </a:schemeClr>
                </a:solidFill>
              </a:rPr>
              <a:t>2. 3-4</a:t>
            </a:r>
            <a:r>
              <a:rPr lang="ko-KR" altLang="en-US" sz="700" dirty="0">
                <a:solidFill>
                  <a:schemeClr val="tx2">
                    <a:lumMod val="75000"/>
                  </a:schemeClr>
                </a:solidFill>
              </a:rPr>
              <a:t>인용 올리브 그린</a:t>
            </a:r>
            <a:r>
              <a:rPr lang="en-US" altLang="ko-KR" sz="700" dirty="0">
                <a:solidFill>
                  <a:schemeClr val="tx2">
                    <a:lumMod val="75000"/>
                  </a:schemeClr>
                </a:solidFill>
              </a:rPr>
              <a:t>(+18,000</a:t>
            </a:r>
            <a:r>
              <a:rPr lang="ko-KR" altLang="en-US" sz="700" dirty="0">
                <a:solidFill>
                  <a:schemeClr val="tx2">
                    <a:lumMod val="75000"/>
                  </a:schemeClr>
                </a:solidFill>
              </a:rPr>
              <a:t>원</a:t>
            </a:r>
            <a:r>
              <a:rPr lang="en-US" altLang="ko-KR" sz="7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sz="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627784" y="3398029"/>
            <a:ext cx="284903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ko-KR" sz="700" dirty="0" smtClean="0"/>
              <a:t>1 </a:t>
            </a:r>
            <a:r>
              <a:rPr lang="ko-KR" altLang="en-US" sz="700" dirty="0" smtClean="0"/>
              <a:t>개</a:t>
            </a:r>
            <a:endParaRPr lang="ko-KR" altLang="en-US" sz="700" dirty="0"/>
          </a:p>
        </p:txBody>
      </p:sp>
      <p:sp>
        <p:nvSpPr>
          <p:cNvPr id="126" name="직사각형 125"/>
          <p:cNvSpPr/>
          <p:nvPr/>
        </p:nvSpPr>
        <p:spPr>
          <a:xfrm>
            <a:off x="3116880" y="3398029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ko-KR" sz="700" smtClean="0"/>
              <a:t>77,900 </a:t>
            </a:r>
            <a:r>
              <a:rPr lang="ko-KR" altLang="en-US" sz="700" dirty="0" smtClean="0"/>
              <a:t>원</a:t>
            </a:r>
            <a:endParaRPr lang="ko-KR" altLang="en-US" sz="700" dirty="0"/>
          </a:p>
        </p:txBody>
      </p:sp>
      <p:sp>
        <p:nvSpPr>
          <p:cNvPr id="127" name="직사각형 126"/>
          <p:cNvSpPr/>
          <p:nvPr/>
        </p:nvSpPr>
        <p:spPr>
          <a:xfrm>
            <a:off x="3693356" y="3398029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ko-KR" sz="700" dirty="0" smtClean="0"/>
              <a:t>21,590 </a:t>
            </a:r>
            <a:r>
              <a:rPr lang="ko-KR" altLang="en-US" sz="700" dirty="0" smtClean="0"/>
              <a:t>원</a:t>
            </a:r>
            <a:endParaRPr lang="ko-KR" altLang="en-US" sz="700" dirty="0"/>
          </a:p>
        </p:txBody>
      </p:sp>
      <p:sp>
        <p:nvSpPr>
          <p:cNvPr id="128" name="직사각형 127"/>
          <p:cNvSpPr/>
          <p:nvPr/>
        </p:nvSpPr>
        <p:spPr>
          <a:xfrm>
            <a:off x="4319259" y="3398029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ko-KR" sz="700" dirty="0" smtClean="0"/>
              <a:t>56,310 </a:t>
            </a:r>
            <a:r>
              <a:rPr lang="ko-KR" altLang="en-US" sz="700" dirty="0" smtClean="0"/>
              <a:t>원</a:t>
            </a:r>
            <a:endParaRPr lang="ko-KR" altLang="en-US" sz="700" dirty="0"/>
          </a:p>
        </p:txBody>
      </p:sp>
      <p:sp>
        <p:nvSpPr>
          <p:cNvPr id="129" name="직사각형 128"/>
          <p:cNvSpPr/>
          <p:nvPr/>
        </p:nvSpPr>
        <p:spPr>
          <a:xfrm>
            <a:off x="5297354" y="3398029"/>
            <a:ext cx="458839" cy="13193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700" dirty="0" smtClean="0"/>
              <a:t>캠핑타운</a:t>
            </a:r>
            <a:endParaRPr lang="ko-KR" altLang="en-US" sz="700" dirty="0"/>
          </a:p>
        </p:txBody>
      </p:sp>
      <p:sp>
        <p:nvSpPr>
          <p:cNvPr id="130" name="직사각형 129"/>
          <p:cNvSpPr/>
          <p:nvPr/>
        </p:nvSpPr>
        <p:spPr>
          <a:xfrm>
            <a:off x="323528" y="4005064"/>
            <a:ext cx="14585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- </a:t>
            </a:r>
            <a:r>
              <a:rPr lang="ko-KR" altLang="en-US" sz="900" dirty="0" err="1" smtClean="0"/>
              <a:t>배송지</a:t>
            </a:r>
            <a:r>
              <a:rPr lang="ko-KR" altLang="en-US" sz="900" dirty="0" smtClean="0"/>
              <a:t> 정보</a:t>
            </a:r>
            <a:endParaRPr lang="ko-KR" alt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31" y="4274260"/>
            <a:ext cx="5754490" cy="217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295298" y="2824336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295298" y="4209108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05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00192" y="1554589"/>
            <a:ext cx="2664296" cy="497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smtClean="0">
                <a:solidFill>
                  <a:schemeClr val="tx1"/>
                </a:solidFill>
              </a:rPr>
              <a:t>개인정보공유 동의 체크 후 결제하기 선택 시 건국 페이 결제화면으로 이동할 수 있도록 한다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프로젝트명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구분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76672"/>
            <a:ext cx="1062711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프로젝트번호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747286"/>
            <a:ext cx="6120680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 구성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747286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화면명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00192" y="1285852"/>
            <a:ext cx="2664296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화면설명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214" y="476672"/>
            <a:ext cx="196163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r>
              <a:rPr lang="en-US" altLang="ko-KR" sz="900" dirty="0" smtClean="0">
                <a:solidFill>
                  <a:schemeClr val="tx1"/>
                </a:solidFill>
              </a:rPr>
              <a:t>pay </a:t>
            </a:r>
            <a:r>
              <a:rPr lang="ko-KR" altLang="en-US" sz="900" dirty="0" smtClean="0">
                <a:solidFill>
                  <a:schemeClr val="tx1"/>
                </a:solidFill>
              </a:rPr>
              <a:t>결제 시나리오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6558" y="476672"/>
            <a:ext cx="2033633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웹솔루션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62904" y="476672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2904" y="747286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결제화면</a:t>
            </a:r>
            <a:r>
              <a:rPr lang="en-US" altLang="ko-KR" sz="900" dirty="0" smtClean="0">
                <a:solidFill>
                  <a:schemeClr val="tx1"/>
                </a:solidFill>
              </a:rPr>
              <a:t>-1(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cont</a:t>
            </a:r>
            <a:r>
              <a:rPr lang="en-US" altLang="ko-KR" sz="900" dirty="0" smtClean="0">
                <a:solidFill>
                  <a:schemeClr val="tx1"/>
                </a:solidFill>
              </a:rPr>
              <a:t>’)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0002" y="44624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개발 스토리 보드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192" y="1016024"/>
            <a:ext cx="1062712" cy="2687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화면번호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2904" y="1016024"/>
            <a:ext cx="1601584" cy="268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3528" y="1665665"/>
            <a:ext cx="14585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smtClean="0"/>
              <a:t>- </a:t>
            </a:r>
            <a:r>
              <a:rPr lang="ko-KR" altLang="en-US" sz="900" dirty="0" smtClean="0"/>
              <a:t>결제 정보</a:t>
            </a:r>
            <a:endParaRPr lang="ko-KR" altLang="en-US" sz="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1" y="1977972"/>
            <a:ext cx="5911919" cy="6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315215" y="2645746"/>
            <a:ext cx="5850000" cy="1503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651552" y="3454460"/>
            <a:ext cx="1288600" cy="283869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ln>
                  <a:solidFill>
                    <a:schemeClr val="bg1"/>
                  </a:solidFill>
                </a:ln>
              </a:rPr>
              <a:t>결제하</a:t>
            </a:r>
            <a:r>
              <a:rPr lang="ko-KR" altLang="en-US" sz="1050" b="1" dirty="0">
                <a:ln>
                  <a:solidFill>
                    <a:schemeClr val="bg1"/>
                  </a:solidFill>
                </a:ln>
              </a:rPr>
              <a:t>기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651552" y="2878396"/>
            <a:ext cx="1288600" cy="415613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bg1"/>
                  </a:solidFill>
                </a:ln>
              </a:rPr>
              <a:t>58,810 </a:t>
            </a:r>
            <a:endParaRPr lang="ko-KR" altLang="en-US" sz="16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12078" y="297069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원</a:t>
            </a:r>
            <a:endParaRPr lang="ko-KR" altLang="en-US" sz="9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867" y="3777943"/>
            <a:ext cx="12526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/>
              <a:t>개인정보 공유 동의</a:t>
            </a:r>
            <a:endParaRPr lang="en-US" altLang="ko-KR" sz="800" dirty="0"/>
          </a:p>
        </p:txBody>
      </p:sp>
      <p:sp>
        <p:nvSpPr>
          <p:cNvPr id="9" name="직사각형 8"/>
          <p:cNvSpPr/>
          <p:nvPr/>
        </p:nvSpPr>
        <p:spPr>
          <a:xfrm>
            <a:off x="602872" y="3869001"/>
            <a:ext cx="107995" cy="10799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27355" y="3777943"/>
            <a:ext cx="25006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 dirty="0"/>
              <a:t>제공정보는 주문 및 배송처리만을 위해</a:t>
            </a:r>
            <a:br>
              <a:rPr lang="ko-KR" altLang="en-US" sz="500" dirty="0"/>
            </a:br>
            <a:r>
              <a:rPr lang="ko-KR" altLang="en-US" sz="500" dirty="0" err="1"/>
              <a:t>판매자에게</a:t>
            </a:r>
            <a:r>
              <a:rPr lang="ko-KR" altLang="en-US" sz="500" dirty="0"/>
              <a:t> 개인정보가 제공됩니다</a:t>
            </a:r>
            <a:r>
              <a:rPr lang="en-US" altLang="ko-KR" sz="500" dirty="0"/>
              <a:t>.</a:t>
            </a:r>
            <a:endParaRPr lang="ko-KR" altLang="en-US" sz="500" dirty="0"/>
          </a:p>
        </p:txBody>
      </p:sp>
      <p:sp>
        <p:nvSpPr>
          <p:cNvPr id="47" name="직사각형 46"/>
          <p:cNvSpPr/>
          <p:nvPr/>
        </p:nvSpPr>
        <p:spPr>
          <a:xfrm>
            <a:off x="493220" y="2878397"/>
            <a:ext cx="3934764" cy="859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39552" y="2906300"/>
            <a:ext cx="2370037" cy="933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 pitchFamily="2" charset="-127"/>
                <a:cs typeface="굴림" pitchFamily="50" charset="-127"/>
              </a:rPr>
              <a:t>[ </a:t>
            </a: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휴먼명조" pitchFamily="2" charset="-127"/>
                <a:cs typeface="굴림" pitchFamily="50" charset="-127"/>
              </a:rPr>
              <a:t>개인정보 수집∙이용에 대한 동의 </a:t>
            </a: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 pitchFamily="2" charset="-127"/>
                <a:cs typeface="굴림" pitchFamily="50" charset="-127"/>
              </a:rPr>
              <a:t>]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82"/>
          <a:stretch/>
        </p:blipFill>
        <p:spPr bwMode="auto">
          <a:xfrm>
            <a:off x="539552" y="3077793"/>
            <a:ext cx="3694113" cy="65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4275280" y="2878397"/>
            <a:ext cx="152704" cy="859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08003" y="2862247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/>
              <a:t>△</a:t>
            </a:r>
            <a:endParaRPr lang="en-US" altLang="ko-KR" sz="800" dirty="0"/>
          </a:p>
        </p:txBody>
      </p:sp>
      <p:sp>
        <p:nvSpPr>
          <p:cNvPr id="58" name="직사각형 57"/>
          <p:cNvSpPr/>
          <p:nvPr/>
        </p:nvSpPr>
        <p:spPr>
          <a:xfrm rot="10800000">
            <a:off x="4199690" y="3562499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/>
              <a:t>△</a:t>
            </a:r>
            <a:endParaRPr lang="en-US" altLang="ko-KR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4283371" y="3068960"/>
            <a:ext cx="133200" cy="162586"/>
            <a:chOff x="4283371" y="2492896"/>
            <a:chExt cx="133200" cy="162586"/>
          </a:xfrm>
        </p:grpSpPr>
        <p:sp>
          <p:nvSpPr>
            <p:cNvPr id="25" name="직사각형 24"/>
            <p:cNvSpPr/>
            <p:nvPr/>
          </p:nvSpPr>
          <p:spPr>
            <a:xfrm>
              <a:off x="4283371" y="2492896"/>
              <a:ext cx="133200" cy="162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4304483" y="2529189"/>
              <a:ext cx="90977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4304483" y="2574189"/>
              <a:ext cx="90977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4304483" y="2625458"/>
              <a:ext cx="90977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17"/>
          <a:stretch/>
        </p:blipFill>
        <p:spPr bwMode="auto">
          <a:xfrm>
            <a:off x="323528" y="1040963"/>
            <a:ext cx="5813293" cy="45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4495261" y="3616753"/>
            <a:ext cx="288032" cy="288032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3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22656</TotalTime>
  <Words>3375</Words>
  <Application>Microsoft Office PowerPoint</Application>
  <PresentationFormat>화면 슬라이드 쇼(4:3)</PresentationFormat>
  <Paragraphs>1356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건pay (건국 페이) -결제 시나리오 스토리보드-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성시원님</cp:lastModifiedBy>
  <cp:revision>319</cp:revision>
  <dcterms:created xsi:type="dcterms:W3CDTF">2014-12-08T01:56:57Z</dcterms:created>
  <dcterms:modified xsi:type="dcterms:W3CDTF">2015-04-01T06:07:02Z</dcterms:modified>
</cp:coreProperties>
</file>