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4" r:id="rId4"/>
    <p:sldId id="263" r:id="rId5"/>
    <p:sldId id="257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1E1D8-B052-4AFD-AF94-E38CB7BBC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82D0CE-BBA0-4D88-9680-5E757763EE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83E3C3-D010-472D-A03D-E5C8E5674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3804-E016-4088-BF76-9E0C05EA566F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7281CC-4CD5-4DC1-9263-4C282A031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07F153-4C4A-4B7A-A639-AC1AF5BC2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B42F8-CD11-42A0-B772-88007563C9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695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889B8-8483-4AA6-BCA2-67EA5C855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DC7EC7-ED0E-454F-828C-901F440C6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AA00F-A73D-43C5-9B67-6CB6F61B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3804-E016-4088-BF76-9E0C05EA566F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6353ED-313E-4490-82D5-6AF2ED8DF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7AFA45-DF41-4DF6-806D-EDCA1F390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B42F8-CD11-42A0-B772-88007563C9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901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D4224A-103B-485C-8D9D-92BD5A269D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49DC43-A2CA-434C-88B2-65CF2E6E1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421E3C-115F-4419-AAE6-41FCA58E5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3804-E016-4088-BF76-9E0C05EA566F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BA3E67-7854-4831-86C4-24277D0B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5E74D8-A658-470F-AB56-809EC5AC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B42F8-CD11-42A0-B772-88007563C9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311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D7E37-9204-4CD4-8764-BF22B8A49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3E1E48-FF9C-4254-81A7-8B262D99A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B48E24-E5C5-46B3-85C4-83533516F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3804-E016-4088-BF76-9E0C05EA566F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23E97A-7302-4C81-888C-DC277ECD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A4A58B-4963-41E7-9BDC-E295F778B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B42F8-CD11-42A0-B772-88007563C9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795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51BC8-588A-483B-BDDE-6660ED7CE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4AAE84-7010-4CD0-8354-1D4D66F51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ABA412-6138-44D8-A130-8D02FBCB2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3804-E016-4088-BF76-9E0C05EA566F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8BF97A-8500-4F2A-A8E0-9E293423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16877E-78F6-41E8-94E4-C2235FAEA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B42F8-CD11-42A0-B772-88007563C9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309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81FC0-F95B-4AA0-ADC6-05FFB3847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38D106-5155-4A16-BE89-374E3121E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886A38-AF9C-4A72-A4BA-876372032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610F66-B169-4F93-A422-3B8E8889D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3804-E016-4088-BF76-9E0C05EA566F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F2104C-4380-44B3-B9DB-007D08AE2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D98DB7-6D48-459A-9DB6-5FF66DC6A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B42F8-CD11-42A0-B772-88007563C9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154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76CDC7-5BCB-40BF-8FBB-D37B73E86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3BCF55-19DE-49F7-8B97-D0F55213B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00D78B-4D6A-4E0D-9BD1-74CDC35E3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04E220-9CC2-4846-876C-3646C115B4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D35EEC-173D-4F05-8B2D-2AE45C293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4C507D-4CF2-48AF-8A46-7A24F310A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3804-E016-4088-BF76-9E0C05EA566F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5BF80D-6A11-41D5-8642-4BB4D8484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64A91B-439B-47BE-A070-176A4A998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B42F8-CD11-42A0-B772-88007563C9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456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BBB2CE-AC32-40A0-810E-E400070A1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0BDEA2-52E7-4B5D-A9C7-7E9BD12C2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3804-E016-4088-BF76-9E0C05EA566F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705F0B-9587-47B3-A1B6-BF941A852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0F8DAF-211D-4321-AB7F-964C15748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B42F8-CD11-42A0-B772-88007563C9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36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6E272B-4702-440F-8B64-C240D5014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3804-E016-4088-BF76-9E0C05EA566F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AD0EBE-3BAE-4AD0-8929-5B4D5759D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9BDDD3-3FF3-4FD3-A075-97958B3BC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B42F8-CD11-42A0-B772-88007563C9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896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656A86-DAAB-4548-9177-A2DA862FC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4C0350-9D91-4AF5-A437-28D567293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6480F6-C26A-48BA-9C03-E81E52E57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20707B-8D32-4FA7-A20C-FAD79ABA2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3804-E016-4088-BF76-9E0C05EA566F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29667D-D763-4B5E-A47C-210DE1030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5994FC-8419-4302-89F7-3A5C7284E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B42F8-CD11-42A0-B772-88007563C9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86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EE939-8C19-44F0-9B15-7136C795F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BE1033-78D1-4C32-B767-06AC704753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C7946D-0BE8-4324-9E1A-4D26A0F8B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545321-9536-47B8-A1E7-1C0472F47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3804-E016-4088-BF76-9E0C05EA566F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0B4868-21D3-4B04-A7CC-C72A15E00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7103F2-02C1-49AF-9A63-6D02B4099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B42F8-CD11-42A0-B772-88007563C9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584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B91DA6-C6EC-41C4-BD94-FC507A15F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F50BC-6C8E-4B41-9455-A8CE93D03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6BAE8B-B0AE-4CA3-AE37-42C9D2BB7C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33804-E016-4088-BF76-9E0C05EA566F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15DC65-9CAE-434C-8890-FBDAE9197C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02C690-88DB-4483-A970-83E416537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B42F8-CD11-42A0-B772-88007563C9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50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431149" y="0"/>
            <a:ext cx="760850" cy="6858000"/>
          </a:xfrm>
          <a:prstGeom prst="rect">
            <a:avLst/>
          </a:prstGeom>
          <a:solidFill>
            <a:srgbClr val="2D4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 txBox="1">
            <a:spLocks/>
          </p:cNvSpPr>
          <p:nvPr/>
        </p:nvSpPr>
        <p:spPr>
          <a:xfrm>
            <a:off x="1017100" y="1609634"/>
            <a:ext cx="9233805" cy="36387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3800" b="1" i="1" dirty="0"/>
              <a:t>Recession</a:t>
            </a:r>
            <a:r>
              <a:rPr lang="ko-KR" altLang="en-US" sz="3800" b="1" i="1" dirty="0"/>
              <a:t>에서의</a:t>
            </a:r>
            <a:endParaRPr lang="en-US" altLang="ko-KR" sz="3800" b="1" i="1" dirty="0"/>
          </a:p>
          <a:p>
            <a:pPr>
              <a:defRPr/>
            </a:pPr>
            <a:r>
              <a:rPr lang="en-US" altLang="ko-KR" sz="3800" b="1" i="1" dirty="0"/>
              <a:t>Core-Satellite </a:t>
            </a:r>
            <a:r>
              <a:rPr lang="ko-KR" altLang="en-US" sz="3800" b="1" i="1" dirty="0"/>
              <a:t>전략</a:t>
            </a:r>
            <a:endParaRPr lang="en-US" altLang="ko-KR" sz="3800" b="1" i="1" dirty="0"/>
          </a:p>
          <a:p>
            <a:pPr>
              <a:defRPr/>
            </a:pPr>
            <a:endParaRPr lang="en-US" altLang="ko-KR" sz="3800" b="1" i="1" dirty="0"/>
          </a:p>
          <a:p>
            <a:pPr>
              <a:defRPr/>
            </a:pPr>
            <a:r>
              <a:rPr lang="ko-KR" altLang="en-US" sz="3800" b="1" dirty="0"/>
              <a:t>중간자산운용보고서</a:t>
            </a:r>
            <a:endParaRPr lang="en-US" altLang="ko-KR" sz="3800" b="1" dirty="0"/>
          </a:p>
          <a:p>
            <a:pPr>
              <a:defRPr/>
            </a:pPr>
            <a:endParaRPr lang="en-US" altLang="ko-KR" sz="4000" b="1" dirty="0"/>
          </a:p>
          <a:p>
            <a:pPr>
              <a:defRPr/>
            </a:pPr>
            <a:r>
              <a:rPr lang="en-US" altLang="ko-KR" sz="3000" b="1" dirty="0"/>
              <a:t>[</a:t>
            </a:r>
            <a:r>
              <a:rPr lang="ko-KR" altLang="en-US" sz="3000" b="1" dirty="0"/>
              <a:t>운용기간 </a:t>
            </a:r>
            <a:r>
              <a:rPr lang="en-US" altLang="ko-KR" sz="3000" b="1" dirty="0"/>
              <a:t>: 2023</a:t>
            </a:r>
            <a:r>
              <a:rPr lang="ko-KR" altLang="en-US" sz="3000" b="1" dirty="0"/>
              <a:t>년 </a:t>
            </a:r>
            <a:r>
              <a:rPr lang="en-US" altLang="ko-KR" sz="3000" b="1" dirty="0"/>
              <a:t>4</a:t>
            </a:r>
            <a:r>
              <a:rPr lang="ko-KR" altLang="en-US" sz="3000" b="1" dirty="0"/>
              <a:t>월 </a:t>
            </a:r>
            <a:r>
              <a:rPr lang="en-US" altLang="ko-KR" sz="3000" b="1" dirty="0"/>
              <a:t>3</a:t>
            </a:r>
            <a:r>
              <a:rPr lang="ko-KR" altLang="en-US" sz="3000" b="1" dirty="0"/>
              <a:t>일 </a:t>
            </a:r>
            <a:r>
              <a:rPr lang="en-US" altLang="ko-KR" sz="3000" b="1" dirty="0"/>
              <a:t>~ 2023</a:t>
            </a:r>
            <a:r>
              <a:rPr lang="ko-KR" altLang="en-US" sz="3000" b="1" dirty="0"/>
              <a:t>년 </a:t>
            </a:r>
            <a:r>
              <a:rPr lang="en-US" altLang="ko-KR" sz="3000" b="1" dirty="0"/>
              <a:t>4</a:t>
            </a:r>
            <a:r>
              <a:rPr lang="ko-KR" altLang="en-US" sz="3000" b="1" dirty="0"/>
              <a:t>월 </a:t>
            </a:r>
            <a:r>
              <a:rPr lang="en-US" altLang="ko-KR" sz="3000" b="1" dirty="0"/>
              <a:t>25</a:t>
            </a:r>
            <a:r>
              <a:rPr lang="ko-KR" altLang="en-US" sz="3000" b="1" dirty="0"/>
              <a:t>일</a:t>
            </a:r>
            <a:r>
              <a:rPr lang="en-US" altLang="ko-KR" sz="3000" b="1" dirty="0"/>
              <a:t>]</a:t>
            </a:r>
            <a:endParaRPr lang="ko-KR" altLang="en-US" sz="3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257684" y="6330207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다트 </a:t>
            </a:r>
            <a:r>
              <a:rPr lang="en-US" altLang="ko-KR" dirty="0"/>
              <a:t>12</a:t>
            </a:r>
            <a:r>
              <a:rPr lang="ko-KR" altLang="en-US" dirty="0"/>
              <a:t>기 최문석</a:t>
            </a:r>
          </a:p>
        </p:txBody>
      </p:sp>
      <p:pic>
        <p:nvPicPr>
          <p:cNvPr id="7" name="그림 6" descr="다각형이(가) 표시된 사진  자동 생성된 설명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2250" b="1810"/>
          <a:stretch>
            <a:fillRect/>
          </a:stretch>
        </p:blipFill>
        <p:spPr>
          <a:xfrm>
            <a:off x="11513573" y="62490"/>
            <a:ext cx="596001" cy="596001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72929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BDE916-C9A9-42E8-B710-0A88DA5B5427}"/>
              </a:ext>
            </a:extLst>
          </p:cNvPr>
          <p:cNvSpPr txBox="1"/>
          <p:nvPr/>
        </p:nvSpPr>
        <p:spPr>
          <a:xfrm>
            <a:off x="6182009" y="1668255"/>
            <a:ext cx="3397084" cy="2951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150000"/>
              </a:lnSpc>
            </a:pPr>
            <a:endParaRPr lang="en-US" altLang="ko-KR" sz="3200" b="1" dirty="0"/>
          </a:p>
          <a:p>
            <a:pPr marL="457200" indent="-457200" fontAlgn="base">
              <a:lnSpc>
                <a:spcPct val="150000"/>
              </a:lnSpc>
              <a:buAutoNum type="arabicPeriod"/>
            </a:pPr>
            <a:r>
              <a:rPr lang="ko-KR" altLang="en-US" sz="3200" b="1" dirty="0"/>
              <a:t>전략 설정 배경</a:t>
            </a:r>
            <a:endParaRPr lang="en-US" altLang="ko-KR" sz="3200" b="1" dirty="0"/>
          </a:p>
          <a:p>
            <a:pPr marL="457200" indent="-457200" fontAlgn="base">
              <a:lnSpc>
                <a:spcPct val="150000"/>
              </a:lnSpc>
              <a:buAutoNum type="arabicPeriod"/>
            </a:pPr>
            <a:r>
              <a:rPr lang="ko-KR" altLang="en-US" sz="3200" b="1" dirty="0"/>
              <a:t>전략 성과</a:t>
            </a:r>
            <a:endParaRPr lang="en-US" altLang="ko-KR" sz="3200" b="1" dirty="0"/>
          </a:p>
          <a:p>
            <a:pPr marL="457200" indent="-457200" fontAlgn="base">
              <a:lnSpc>
                <a:spcPct val="150000"/>
              </a:lnSpc>
              <a:buAutoNum type="arabicPeriod"/>
            </a:pPr>
            <a:r>
              <a:rPr lang="ko-KR" altLang="en-US" sz="3200" b="1" dirty="0"/>
              <a:t>주관적 생각</a:t>
            </a:r>
            <a:endParaRPr lang="en-US" altLang="ko-KR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6FE1F51-9B01-48EB-A4A5-0DE2B05E296D}"/>
              </a:ext>
            </a:extLst>
          </p:cNvPr>
          <p:cNvCxnSpPr/>
          <p:nvPr/>
        </p:nvCxnSpPr>
        <p:spPr>
          <a:xfrm>
            <a:off x="4329953" y="1357162"/>
            <a:ext cx="0" cy="4527176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5826D0-EEFD-486C-9754-8EF8527513A3}"/>
              </a:ext>
            </a:extLst>
          </p:cNvPr>
          <p:cNvSpPr/>
          <p:nvPr/>
        </p:nvSpPr>
        <p:spPr>
          <a:xfrm>
            <a:off x="11431149" y="0"/>
            <a:ext cx="760850" cy="6858000"/>
          </a:xfrm>
          <a:prstGeom prst="rect">
            <a:avLst/>
          </a:prstGeom>
          <a:solidFill>
            <a:srgbClr val="2D4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다각형이(가) 표시된 사진  자동 생성된 설명">
            <a:extLst>
              <a:ext uri="{FF2B5EF4-FFF2-40B4-BE49-F238E27FC236}">
                <a16:creationId xmlns:a16="http://schemas.microsoft.com/office/drawing/2014/main" id="{1BDD1B0B-7803-467C-BFB9-D662F1C449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2250" b="1810"/>
          <a:stretch>
            <a:fillRect/>
          </a:stretch>
        </p:blipFill>
        <p:spPr>
          <a:xfrm>
            <a:off x="11513573" y="62490"/>
            <a:ext cx="596001" cy="596001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27CC97-FF61-4388-91B2-305FD6979234}"/>
              </a:ext>
            </a:extLst>
          </p:cNvPr>
          <p:cNvSpPr txBox="1"/>
          <p:nvPr/>
        </p:nvSpPr>
        <p:spPr>
          <a:xfrm>
            <a:off x="1683324" y="2912864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078358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BDE916-C9A9-42E8-B710-0A88DA5B5427}"/>
              </a:ext>
            </a:extLst>
          </p:cNvPr>
          <p:cNvSpPr txBox="1"/>
          <p:nvPr/>
        </p:nvSpPr>
        <p:spPr>
          <a:xfrm>
            <a:off x="489420" y="350907"/>
            <a:ext cx="2419252" cy="6151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600" b="1" dirty="0"/>
              <a:t>전략 설정 배경</a:t>
            </a:r>
            <a:endParaRPr lang="en-US" altLang="ko-KR" sz="26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5826D0-EEFD-486C-9754-8EF8527513A3}"/>
              </a:ext>
            </a:extLst>
          </p:cNvPr>
          <p:cNvSpPr/>
          <p:nvPr/>
        </p:nvSpPr>
        <p:spPr>
          <a:xfrm>
            <a:off x="11431149" y="0"/>
            <a:ext cx="760850" cy="6858000"/>
          </a:xfrm>
          <a:prstGeom prst="rect">
            <a:avLst/>
          </a:prstGeom>
          <a:solidFill>
            <a:srgbClr val="2D4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다각형이(가) 표시된 사진  자동 생성된 설명">
            <a:extLst>
              <a:ext uri="{FF2B5EF4-FFF2-40B4-BE49-F238E27FC236}">
                <a16:creationId xmlns:a16="http://schemas.microsoft.com/office/drawing/2014/main" id="{1BDD1B0B-7803-467C-BFB9-D662F1C449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2250" b="1810"/>
          <a:stretch>
            <a:fillRect/>
          </a:stretch>
        </p:blipFill>
        <p:spPr>
          <a:xfrm>
            <a:off x="11513573" y="62490"/>
            <a:ext cx="596001" cy="596001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640FA5E-C8A4-4646-8FDE-525CA39B0F14}"/>
              </a:ext>
            </a:extLst>
          </p:cNvPr>
          <p:cNvSpPr txBox="1"/>
          <p:nvPr/>
        </p:nvSpPr>
        <p:spPr>
          <a:xfrm>
            <a:off x="633799" y="1748589"/>
            <a:ext cx="1041035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b="1" dirty="0"/>
              <a:t>전략</a:t>
            </a:r>
            <a:endParaRPr lang="en-US" altLang="ko-KR" sz="2000" b="1" dirty="0"/>
          </a:p>
          <a:p>
            <a:r>
              <a:rPr lang="ko-KR" altLang="en-US" sz="2000" dirty="0"/>
              <a:t>경기침체와 고금리 상황에서 안정적인 수익을 확보하기위해서 </a:t>
            </a:r>
            <a:r>
              <a:rPr lang="en-US" altLang="ko-KR" sz="2000" dirty="0"/>
              <a:t>Core-Satellite </a:t>
            </a:r>
            <a:r>
              <a:rPr lang="ko-KR" altLang="en-US" sz="2000" dirty="0"/>
              <a:t>전략을 사용</a:t>
            </a:r>
            <a:endParaRPr lang="en-US" altLang="ko-KR" sz="2000" dirty="0"/>
          </a:p>
          <a:p>
            <a:r>
              <a:rPr lang="en-US" altLang="ko-KR" sz="2000" dirty="0"/>
              <a:t>Core</a:t>
            </a:r>
            <a:r>
              <a:rPr lang="ko-KR" altLang="en-US" sz="2000" dirty="0"/>
              <a:t>는 단기채권 </a:t>
            </a:r>
            <a:r>
              <a:rPr lang="en-US" altLang="ko-KR" sz="2000" dirty="0"/>
              <a:t>ETF</a:t>
            </a:r>
            <a:r>
              <a:rPr lang="ko-KR" altLang="en-US" sz="2000" dirty="0"/>
              <a:t>로 구성해서 시장에 대응하도록 했고</a:t>
            </a:r>
            <a:endParaRPr lang="en-US" altLang="ko-KR" sz="2000" dirty="0"/>
          </a:p>
          <a:p>
            <a:r>
              <a:rPr lang="en-US" altLang="ko-KR" sz="2000" dirty="0"/>
              <a:t>Satellite</a:t>
            </a:r>
            <a:r>
              <a:rPr lang="ko-KR" altLang="en-US" sz="2000" dirty="0"/>
              <a:t>는 경기침체 리스크를 반영한 기업 중 펀더멘털 대비 가격이 낮은 기업을 선정</a:t>
            </a:r>
            <a:endParaRPr lang="en-US" altLang="ko-KR" sz="2000" dirty="0"/>
          </a:p>
          <a:p>
            <a:r>
              <a:rPr lang="en-US" altLang="ko-KR" sz="2000" dirty="0"/>
              <a:t>(</a:t>
            </a:r>
            <a:r>
              <a:rPr lang="ko-KR" altLang="en-US" sz="2000" dirty="0"/>
              <a:t>퀄리티 </a:t>
            </a:r>
            <a:r>
              <a:rPr lang="ko-KR" altLang="en-US" sz="2000" dirty="0" err="1"/>
              <a:t>팩터와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밸류팩터를</a:t>
            </a:r>
            <a:r>
              <a:rPr lang="ko-KR" altLang="en-US" sz="2000" dirty="0"/>
              <a:t> 결합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r>
              <a:rPr lang="en-US" altLang="ko-KR" sz="2000" b="1" dirty="0"/>
              <a:t>2. </a:t>
            </a:r>
            <a:r>
              <a:rPr lang="ko-KR" altLang="en-US" sz="2000" b="1" dirty="0"/>
              <a:t>비중배분</a:t>
            </a:r>
            <a:endParaRPr lang="en-US" altLang="ko-KR" sz="2000" b="1" dirty="0"/>
          </a:p>
          <a:p>
            <a:r>
              <a:rPr lang="en-US" altLang="ko-KR" sz="2000" dirty="0"/>
              <a:t>Core</a:t>
            </a:r>
            <a:r>
              <a:rPr lang="ko-KR" altLang="en-US" sz="2000" dirty="0"/>
              <a:t>와 </a:t>
            </a:r>
            <a:r>
              <a:rPr lang="en-US" altLang="ko-KR" sz="2000" dirty="0"/>
              <a:t>Satellite</a:t>
            </a:r>
            <a:r>
              <a:rPr lang="ko-KR" altLang="en-US" sz="2000" dirty="0"/>
              <a:t>의 비율은 </a:t>
            </a:r>
            <a:r>
              <a:rPr lang="en-US" altLang="ko-KR" sz="2000" dirty="0"/>
              <a:t>7</a:t>
            </a:r>
            <a:r>
              <a:rPr lang="ko-KR" altLang="en-US" sz="2000" dirty="0"/>
              <a:t>대</a:t>
            </a:r>
            <a:r>
              <a:rPr lang="en-US" altLang="ko-KR" sz="2000" dirty="0"/>
              <a:t>3</a:t>
            </a:r>
            <a:r>
              <a:rPr lang="ko-KR" altLang="en-US" sz="2000" dirty="0"/>
              <a:t>으로 배분</a:t>
            </a:r>
            <a:endParaRPr lang="en-US" altLang="ko-KR" sz="2000" dirty="0"/>
          </a:p>
          <a:p>
            <a:r>
              <a:rPr lang="en-US" altLang="ko-KR" sz="2000" dirty="0"/>
              <a:t>Satellite</a:t>
            </a:r>
            <a:r>
              <a:rPr lang="ko-KR" altLang="en-US" sz="2000" dirty="0"/>
              <a:t>로 선정한 </a:t>
            </a:r>
            <a:r>
              <a:rPr lang="en-US" altLang="ko-KR" sz="2000" dirty="0"/>
              <a:t>20</a:t>
            </a:r>
            <a:r>
              <a:rPr lang="ko-KR" altLang="en-US" sz="2000" dirty="0"/>
              <a:t>개의 기업은 동일 비중으로 배분</a:t>
            </a:r>
          </a:p>
        </p:txBody>
      </p:sp>
    </p:spTree>
    <p:extLst>
      <p:ext uri="{BB962C8B-B14F-4D97-AF65-F5344CB8AC3E}">
        <p14:creationId xmlns:p14="http://schemas.microsoft.com/office/powerpoint/2010/main" val="1242032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BDE916-C9A9-42E8-B710-0A88DA5B5427}"/>
              </a:ext>
            </a:extLst>
          </p:cNvPr>
          <p:cNvSpPr txBox="1"/>
          <p:nvPr/>
        </p:nvSpPr>
        <p:spPr>
          <a:xfrm>
            <a:off x="489420" y="350907"/>
            <a:ext cx="1635384" cy="6151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600" b="1" dirty="0"/>
              <a:t>전략 성과</a:t>
            </a:r>
            <a:endParaRPr lang="en-US" altLang="ko-KR" sz="26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5826D0-EEFD-486C-9754-8EF8527513A3}"/>
              </a:ext>
            </a:extLst>
          </p:cNvPr>
          <p:cNvSpPr/>
          <p:nvPr/>
        </p:nvSpPr>
        <p:spPr>
          <a:xfrm>
            <a:off x="11431149" y="0"/>
            <a:ext cx="760850" cy="6858000"/>
          </a:xfrm>
          <a:prstGeom prst="rect">
            <a:avLst/>
          </a:prstGeom>
          <a:solidFill>
            <a:srgbClr val="2D4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다각형이(가) 표시된 사진  자동 생성된 설명">
            <a:extLst>
              <a:ext uri="{FF2B5EF4-FFF2-40B4-BE49-F238E27FC236}">
                <a16:creationId xmlns:a16="http://schemas.microsoft.com/office/drawing/2014/main" id="{1BDD1B0B-7803-467C-BFB9-D662F1C449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2250" b="1810"/>
          <a:stretch>
            <a:fillRect/>
          </a:stretch>
        </p:blipFill>
        <p:spPr>
          <a:xfrm>
            <a:off x="11513573" y="62490"/>
            <a:ext cx="596001" cy="596001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E2F537-7C91-43DE-88E8-EB9BF750F09F}"/>
              </a:ext>
            </a:extLst>
          </p:cNvPr>
          <p:cNvSpPr txBox="1"/>
          <p:nvPr/>
        </p:nvSpPr>
        <p:spPr>
          <a:xfrm>
            <a:off x="6670934" y="2305615"/>
            <a:ext cx="378821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운용기간 </a:t>
            </a:r>
            <a:endParaRPr lang="en-US" altLang="ko-KR" sz="2000" dirty="0"/>
          </a:p>
          <a:p>
            <a:r>
              <a:rPr lang="en-US" altLang="ko-KR" sz="2000" dirty="0"/>
              <a:t>2023.04.03 ~ 2023.04.25</a:t>
            </a:r>
          </a:p>
          <a:p>
            <a:endParaRPr lang="en-US" altLang="ko-KR" sz="2000" dirty="0"/>
          </a:p>
          <a:p>
            <a:r>
              <a:rPr lang="ko-KR" altLang="en-US" sz="2000" dirty="0"/>
              <a:t>코스피 수익률 </a:t>
            </a:r>
            <a:r>
              <a:rPr lang="en-US" altLang="ko-KR" sz="2000" dirty="0"/>
              <a:t>: 0.67%</a:t>
            </a:r>
          </a:p>
          <a:p>
            <a:r>
              <a:rPr lang="ko-KR" altLang="en-US" sz="2000" dirty="0"/>
              <a:t>해당 전략 수익률 </a:t>
            </a:r>
            <a:r>
              <a:rPr lang="en-US" altLang="ko-KR" sz="2000" dirty="0"/>
              <a:t>: 0.01%</a:t>
            </a:r>
          </a:p>
          <a:p>
            <a:endParaRPr lang="en-US" altLang="ko-KR" sz="2000" dirty="0"/>
          </a:p>
          <a:p>
            <a:r>
              <a:rPr lang="ko-KR" altLang="en-US" sz="2000" dirty="0"/>
              <a:t>전체적으로 벤치마크 대비 하회</a:t>
            </a:r>
            <a:endParaRPr lang="en-US" altLang="ko-KR" sz="20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3A9172C-5754-4BD6-B105-16AE9880EE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538" y="1734978"/>
            <a:ext cx="5334462" cy="406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884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12D9EE-9E3B-48FF-9D6D-9CB001F39E87}"/>
              </a:ext>
            </a:extLst>
          </p:cNvPr>
          <p:cNvSpPr txBox="1"/>
          <p:nvPr/>
        </p:nvSpPr>
        <p:spPr>
          <a:xfrm>
            <a:off x="489420" y="350907"/>
            <a:ext cx="2534668" cy="6151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600" b="1" dirty="0"/>
              <a:t>주관적 생각 </a:t>
            </a:r>
            <a:r>
              <a:rPr lang="en-US" altLang="ko-KR" sz="2600" b="1" dirty="0"/>
              <a:t>- 1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D4D68E-6BC9-4334-A49D-7413B1DC55EA}"/>
              </a:ext>
            </a:extLst>
          </p:cNvPr>
          <p:cNvSpPr txBox="1"/>
          <p:nvPr/>
        </p:nvSpPr>
        <p:spPr>
          <a:xfrm>
            <a:off x="869577" y="1299882"/>
            <a:ext cx="101461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원래 </a:t>
            </a:r>
            <a:r>
              <a:rPr lang="en-US" altLang="ko-KR" dirty="0"/>
              <a:t>Core-</a:t>
            </a:r>
            <a:r>
              <a:rPr lang="en-US" altLang="ko-KR" sz="1800" dirty="0"/>
              <a:t>Satellite </a:t>
            </a:r>
            <a:r>
              <a:rPr lang="ko-KR" altLang="en-US" sz="1800" dirty="0"/>
              <a:t>전략은 </a:t>
            </a:r>
            <a:r>
              <a:rPr lang="en-US" altLang="ko-KR" dirty="0"/>
              <a:t>Core</a:t>
            </a:r>
            <a:r>
              <a:rPr lang="ko-KR" altLang="en-US" dirty="0"/>
              <a:t>를 시장지수를 추종하는 상품들로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Satellite</a:t>
            </a:r>
            <a:r>
              <a:rPr lang="ko-KR" altLang="en-US" dirty="0"/>
              <a:t>를 알파를 창출할 수 있는 종목들로 구성한다</a:t>
            </a:r>
            <a:r>
              <a:rPr lang="en-US" altLang="ko-KR" dirty="0"/>
              <a:t>. </a:t>
            </a: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이번 투자에서는</a:t>
            </a:r>
            <a:endParaRPr lang="en-US" altLang="ko-KR" dirty="0"/>
          </a:p>
          <a:p>
            <a:r>
              <a:rPr lang="ko-KR" altLang="en-US" dirty="0"/>
              <a:t>투자 기간과 거시 경제 상황을 고려하여 보다 더 안정적인 수익을 창출할 수 있는 단기채권</a:t>
            </a:r>
            <a:r>
              <a:rPr lang="en-US" altLang="ko-KR" dirty="0"/>
              <a:t>ETF</a:t>
            </a:r>
            <a:r>
              <a:rPr lang="ko-KR" altLang="en-US" dirty="0"/>
              <a:t>로</a:t>
            </a:r>
            <a:endParaRPr lang="en-US" altLang="ko-KR" dirty="0"/>
          </a:p>
          <a:p>
            <a:r>
              <a:rPr lang="en-US" altLang="ko-KR" dirty="0"/>
              <a:t>Core</a:t>
            </a:r>
            <a:r>
              <a:rPr lang="ko-KR" altLang="en-US" dirty="0"/>
              <a:t>를 구성했다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35FD26-6AD4-4322-8C5D-CE2711700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577" y="2940425"/>
            <a:ext cx="4261874" cy="23600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33271C-DFF4-4BB4-9340-EB0F9110E442}"/>
              </a:ext>
            </a:extLst>
          </p:cNvPr>
          <p:cNvSpPr txBox="1"/>
          <p:nvPr/>
        </p:nvSpPr>
        <p:spPr>
          <a:xfrm>
            <a:off x="5226425" y="3426386"/>
            <a:ext cx="590456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KODEX </a:t>
            </a:r>
            <a:r>
              <a:rPr lang="ko-KR" altLang="en-US" sz="1600" dirty="0"/>
              <a:t>단기채권 </a:t>
            </a:r>
            <a:r>
              <a:rPr lang="en-US" altLang="ko-KR" sz="1600" dirty="0"/>
              <a:t>ETF</a:t>
            </a:r>
            <a:r>
              <a:rPr lang="ko-KR" altLang="en-US" sz="1600" dirty="0"/>
              <a:t>는</a:t>
            </a:r>
            <a:endParaRPr lang="en-US" altLang="ko-KR" sz="1600" dirty="0"/>
          </a:p>
          <a:p>
            <a:r>
              <a:rPr lang="ko-KR" altLang="en-US" sz="1600" dirty="0"/>
              <a:t>투자 기간동안 </a:t>
            </a:r>
            <a:r>
              <a:rPr lang="en-US" altLang="ko-KR" sz="1600" dirty="0"/>
              <a:t>0.225%</a:t>
            </a:r>
            <a:r>
              <a:rPr lang="ko-KR" altLang="en-US" sz="1600" dirty="0"/>
              <a:t>만큼 올랐다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코스피 수익률인</a:t>
            </a:r>
            <a:r>
              <a:rPr lang="en-US" altLang="ko-KR" sz="1600" dirty="0"/>
              <a:t> 0.67% </a:t>
            </a:r>
            <a:r>
              <a:rPr lang="ko-KR" altLang="en-US" sz="1600" dirty="0"/>
              <a:t>보다는 하회하지만</a:t>
            </a:r>
            <a:endParaRPr lang="en-US" altLang="ko-KR" sz="1600" dirty="0"/>
          </a:p>
          <a:p>
            <a:r>
              <a:rPr lang="ko-KR" altLang="en-US" sz="1600" dirty="0"/>
              <a:t>안정적으로 </a:t>
            </a:r>
            <a:r>
              <a:rPr lang="en-US" altLang="ko-KR" sz="1600" dirty="0"/>
              <a:t>Core</a:t>
            </a:r>
            <a:r>
              <a:rPr lang="ko-KR" altLang="en-US" sz="1600" dirty="0"/>
              <a:t>로써의 역할은 충분히 했다고 생각한다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하지만</a:t>
            </a:r>
            <a:r>
              <a:rPr lang="en-US" altLang="ko-KR" sz="1600" dirty="0"/>
              <a:t>, </a:t>
            </a:r>
            <a:r>
              <a:rPr lang="ko-KR" altLang="en-US" sz="1600" dirty="0"/>
              <a:t>해당 </a:t>
            </a:r>
            <a:r>
              <a:rPr lang="en-US" altLang="ko-KR" sz="1600" dirty="0"/>
              <a:t>ETF</a:t>
            </a:r>
            <a:r>
              <a:rPr lang="ko-KR" altLang="en-US" sz="1600" dirty="0"/>
              <a:t>의 거래량문제로 채결당시 가격이 상대적으로</a:t>
            </a:r>
            <a:endParaRPr lang="en-US" altLang="ko-KR" sz="1600" dirty="0"/>
          </a:p>
          <a:p>
            <a:r>
              <a:rPr lang="ko-KR" altLang="en-US" sz="1600" dirty="0"/>
              <a:t>높게 채결되어 현실과의 괴리가 생겨 결론적으로는 </a:t>
            </a:r>
            <a:r>
              <a:rPr lang="en-US" altLang="ko-KR" sz="1600" dirty="0"/>
              <a:t>Core</a:t>
            </a:r>
            <a:r>
              <a:rPr lang="ko-KR" altLang="en-US" sz="1600" dirty="0"/>
              <a:t>에서</a:t>
            </a:r>
            <a:endParaRPr lang="en-US" altLang="ko-KR" sz="1600" dirty="0"/>
          </a:p>
          <a:p>
            <a:r>
              <a:rPr lang="ko-KR" altLang="en-US" sz="1600" dirty="0"/>
              <a:t>손실이 생겼다</a:t>
            </a:r>
            <a:r>
              <a:rPr lang="en-US" altLang="ko-KR" sz="16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BA397C-33BC-40B8-B81E-05FAEE854043}"/>
              </a:ext>
            </a:extLst>
          </p:cNvPr>
          <p:cNvSpPr txBox="1"/>
          <p:nvPr/>
        </p:nvSpPr>
        <p:spPr>
          <a:xfrm>
            <a:off x="1472691" y="5558118"/>
            <a:ext cx="30556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KODEX </a:t>
            </a:r>
            <a:r>
              <a:rPr lang="ko-KR" altLang="en-US" sz="1100" dirty="0"/>
              <a:t>단기채권 </a:t>
            </a:r>
            <a:r>
              <a:rPr lang="en-US" altLang="ko-KR" sz="1100" dirty="0"/>
              <a:t>ETF </a:t>
            </a:r>
            <a:r>
              <a:rPr lang="ko-KR" altLang="en-US" sz="1100" dirty="0"/>
              <a:t>수익률</a:t>
            </a:r>
            <a:r>
              <a:rPr lang="en-US" altLang="ko-KR" sz="1100" dirty="0"/>
              <a:t>(</a:t>
            </a:r>
            <a:r>
              <a:rPr lang="ko-KR" altLang="en-US" sz="1100" dirty="0"/>
              <a:t>출처 </a:t>
            </a:r>
            <a:r>
              <a:rPr lang="en-US" altLang="ko-KR" sz="1100" dirty="0"/>
              <a:t>: </a:t>
            </a:r>
            <a:r>
              <a:rPr lang="ko-KR" altLang="en-US" sz="1100" dirty="0"/>
              <a:t>삼성증권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76714EA-C3EA-4B0D-83C6-EFB1FB20E589}"/>
              </a:ext>
            </a:extLst>
          </p:cNvPr>
          <p:cNvSpPr/>
          <p:nvPr/>
        </p:nvSpPr>
        <p:spPr>
          <a:xfrm>
            <a:off x="11431149" y="0"/>
            <a:ext cx="760850" cy="6858000"/>
          </a:xfrm>
          <a:prstGeom prst="rect">
            <a:avLst/>
          </a:prstGeom>
          <a:solidFill>
            <a:srgbClr val="2D4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다각형이(가) 표시된 사진  자동 생성된 설명">
            <a:extLst>
              <a:ext uri="{FF2B5EF4-FFF2-40B4-BE49-F238E27FC236}">
                <a16:creationId xmlns:a16="http://schemas.microsoft.com/office/drawing/2014/main" id="{DE9A985D-B883-4EEA-803E-CD60AC21AE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2250" b="1810"/>
          <a:stretch>
            <a:fillRect/>
          </a:stretch>
        </p:blipFill>
        <p:spPr>
          <a:xfrm>
            <a:off x="11513573" y="62490"/>
            <a:ext cx="596001" cy="596001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94502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29A3D3-C8C9-427E-B62E-FD5D0E388ADB}"/>
              </a:ext>
            </a:extLst>
          </p:cNvPr>
          <p:cNvSpPr txBox="1"/>
          <p:nvPr/>
        </p:nvSpPr>
        <p:spPr>
          <a:xfrm>
            <a:off x="489420" y="350907"/>
            <a:ext cx="2534668" cy="6151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600" b="1" dirty="0"/>
              <a:t>주관적 생각 </a:t>
            </a:r>
            <a:r>
              <a:rPr lang="en-US" altLang="ko-KR" sz="2600" b="1" dirty="0"/>
              <a:t>- 2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1DFC81-A600-4C5D-8F2D-87DB53DF2809}"/>
              </a:ext>
            </a:extLst>
          </p:cNvPr>
          <p:cNvSpPr txBox="1"/>
          <p:nvPr/>
        </p:nvSpPr>
        <p:spPr>
          <a:xfrm>
            <a:off x="272258" y="2121276"/>
            <a:ext cx="1021786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Core</a:t>
            </a:r>
            <a:r>
              <a:rPr lang="ko-KR" altLang="en-US" dirty="0"/>
              <a:t>를 제외하고 </a:t>
            </a:r>
            <a:r>
              <a:rPr lang="en-US" altLang="ko-KR" dirty="0"/>
              <a:t>Satellite</a:t>
            </a:r>
            <a:r>
              <a:rPr lang="ko-KR" altLang="en-US" dirty="0"/>
              <a:t>만 놓고 봐도 알파를 창출하지 못했다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Core</a:t>
            </a:r>
            <a:r>
              <a:rPr lang="ko-KR" altLang="en-US" dirty="0"/>
              <a:t>는 앞서 언급했던 문제</a:t>
            </a:r>
            <a:r>
              <a:rPr lang="en-US" altLang="ko-KR" dirty="0"/>
              <a:t>, Satellite</a:t>
            </a:r>
            <a:r>
              <a:rPr lang="ko-KR" altLang="en-US" dirty="0"/>
              <a:t>는 알파를 창출하지 못해서</a:t>
            </a:r>
            <a:endParaRPr lang="en-US" altLang="ko-KR" dirty="0"/>
          </a:p>
          <a:p>
            <a:r>
              <a:rPr lang="ko-KR" altLang="en-US" dirty="0"/>
              <a:t>현재까지는 성공한 전략이라고 보기는</a:t>
            </a:r>
            <a:r>
              <a:rPr lang="en-US" altLang="ko-KR" dirty="0"/>
              <a:t> </a:t>
            </a:r>
            <a:r>
              <a:rPr lang="ko-KR" altLang="en-US" dirty="0"/>
              <a:t>어렵다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왜 이런 일이 일어났는지에 대한 내 생각은 다음과 같다</a:t>
            </a:r>
            <a:r>
              <a:rPr lang="en-US" altLang="ko-KR" dirty="0"/>
              <a:t>.</a:t>
            </a:r>
          </a:p>
          <a:p>
            <a:r>
              <a:rPr lang="en-US" altLang="ko-KR" sz="1800" dirty="0"/>
              <a:t>Satellite</a:t>
            </a:r>
            <a:r>
              <a:rPr lang="ko-KR" altLang="en-US" sz="1800" dirty="0"/>
              <a:t>는 경기침체 리스크를 반영한 기업 중 펀더멘털 대비 가격이 낮은 기업을 선정하여서</a:t>
            </a:r>
            <a:endParaRPr lang="en-US" altLang="ko-KR" sz="1800" dirty="0"/>
          </a:p>
          <a:p>
            <a:r>
              <a:rPr lang="ko-KR" altLang="en-US" sz="1800" dirty="0"/>
              <a:t>경기후퇴를 벗어나는 것이 어느정도 예상되는 때에 </a:t>
            </a:r>
            <a:r>
              <a:rPr lang="en-US" altLang="ko-KR" dirty="0"/>
              <a:t>Satellite</a:t>
            </a:r>
            <a:r>
              <a:rPr lang="ko-KR" altLang="en-US" dirty="0"/>
              <a:t>가 수익을 낼 것이라고 기대했다</a:t>
            </a:r>
            <a:r>
              <a:rPr lang="en-US" altLang="ko-KR" dirty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/>
              <a:t>올해 </a:t>
            </a:r>
            <a:r>
              <a:rPr lang="en-US" altLang="ko-KR" sz="1800" dirty="0"/>
              <a:t>1</a:t>
            </a:r>
            <a:r>
              <a:rPr lang="ko-KR" altLang="en-US" sz="1800" dirty="0"/>
              <a:t>분기 우리나라 경제 성장률이 </a:t>
            </a:r>
            <a:r>
              <a:rPr lang="en-US" altLang="ko-KR" sz="1800" dirty="0"/>
              <a:t>0.3%</a:t>
            </a:r>
            <a:r>
              <a:rPr lang="ko-KR" altLang="en-US" sz="1800" dirty="0"/>
              <a:t>를 기록하면서 한 분기만에 마이너스</a:t>
            </a:r>
            <a:r>
              <a:rPr lang="ko-KR" altLang="en-US" dirty="0"/>
              <a:t>성장에서 벗어났다</a:t>
            </a:r>
            <a:r>
              <a:rPr lang="en-US" altLang="ko-KR" dirty="0"/>
              <a:t>.</a:t>
            </a:r>
          </a:p>
          <a:p>
            <a:r>
              <a:rPr lang="ko-KR" altLang="en-US" sz="1800" dirty="0"/>
              <a:t>경제학계에서는 </a:t>
            </a:r>
            <a:r>
              <a:rPr lang="en-US" altLang="ko-KR" sz="1800" dirty="0"/>
              <a:t>2</a:t>
            </a:r>
            <a:r>
              <a:rPr lang="ko-KR" altLang="en-US" sz="1800" dirty="0"/>
              <a:t>개 분기 연속 역성장을 </a:t>
            </a:r>
            <a:r>
              <a:rPr lang="en-US" altLang="ko-KR" sz="1800" dirty="0"/>
              <a:t>‘</a:t>
            </a:r>
            <a:r>
              <a:rPr lang="ko-KR" altLang="en-US" sz="1800" dirty="0"/>
              <a:t>경기 침체</a:t>
            </a:r>
            <a:r>
              <a:rPr lang="en-US" altLang="ko-KR" sz="1800" dirty="0"/>
              <a:t>‘</a:t>
            </a:r>
            <a:r>
              <a:rPr lang="ko-KR" altLang="en-US" sz="1800" dirty="0"/>
              <a:t>로 보는데</a:t>
            </a:r>
            <a:endParaRPr lang="en-US" altLang="ko-KR" sz="1800" dirty="0"/>
          </a:p>
          <a:p>
            <a:r>
              <a:rPr lang="ko-KR" altLang="en-US" sz="1800" dirty="0"/>
              <a:t>우리나라는 가까스로 침체 판정은 피한 셈이다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ko-KR" altLang="en-US" dirty="0"/>
              <a:t>무역수지 적자가 지속되지만</a:t>
            </a:r>
            <a:r>
              <a:rPr lang="en-US" altLang="ko-KR" dirty="0"/>
              <a:t>, </a:t>
            </a:r>
            <a:r>
              <a:rPr lang="ko-KR" altLang="en-US" dirty="0"/>
              <a:t>민간소비의 증가로 성장률이 증가된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경기 후퇴를 벗어나는 것이 어느정도 예상되는 때</a:t>
            </a:r>
            <a:r>
              <a:rPr lang="en-US" altLang="ko-KR" dirty="0"/>
              <a:t>＂</a:t>
            </a:r>
            <a:r>
              <a:rPr lang="ko-KR" altLang="en-US" dirty="0"/>
              <a:t>는 모의투자 얼마 전이였을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근본적으로 전략 자체를 잘못 세운 것이 아닌가 하는 생각이 든다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6EE5F6-50A4-4431-AA51-4B02E98D9F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64"/>
          <a:stretch/>
        </p:blipFill>
        <p:spPr>
          <a:xfrm>
            <a:off x="5944707" y="212409"/>
            <a:ext cx="5243523" cy="16449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9B2901-E386-4D31-AB29-AE8D4002AAC7}"/>
              </a:ext>
            </a:extLst>
          </p:cNvPr>
          <p:cNvSpPr txBox="1"/>
          <p:nvPr/>
        </p:nvSpPr>
        <p:spPr>
          <a:xfrm>
            <a:off x="7591425" y="2121276"/>
            <a:ext cx="2121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KOSPI</a:t>
            </a:r>
            <a:r>
              <a:rPr lang="ko-KR" altLang="en-US" sz="1200" dirty="0"/>
              <a:t>지수 </a:t>
            </a:r>
            <a:r>
              <a:rPr lang="en-US" altLang="ko-KR" sz="1200" dirty="0"/>
              <a:t>(</a:t>
            </a:r>
            <a:r>
              <a:rPr lang="ko-KR" altLang="en-US" sz="1200" dirty="0"/>
              <a:t>출처 </a:t>
            </a:r>
            <a:r>
              <a:rPr lang="en-US" altLang="ko-KR" sz="1200" dirty="0"/>
              <a:t>: </a:t>
            </a:r>
            <a:r>
              <a:rPr lang="ko-KR" altLang="en-US" sz="1200" dirty="0"/>
              <a:t>구글금융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E469A38-0823-424D-A9F0-C8588CB1889A}"/>
              </a:ext>
            </a:extLst>
          </p:cNvPr>
          <p:cNvSpPr/>
          <p:nvPr/>
        </p:nvSpPr>
        <p:spPr>
          <a:xfrm>
            <a:off x="11431149" y="0"/>
            <a:ext cx="760850" cy="6858000"/>
          </a:xfrm>
          <a:prstGeom prst="rect">
            <a:avLst/>
          </a:prstGeom>
          <a:solidFill>
            <a:srgbClr val="2D4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다각형이(가) 표시된 사진  자동 생성된 설명">
            <a:extLst>
              <a:ext uri="{FF2B5EF4-FFF2-40B4-BE49-F238E27FC236}">
                <a16:creationId xmlns:a16="http://schemas.microsoft.com/office/drawing/2014/main" id="{0F3235F4-297E-4D67-910E-7C340D69E9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2250" b="1810"/>
          <a:stretch>
            <a:fillRect/>
          </a:stretch>
        </p:blipFill>
        <p:spPr>
          <a:xfrm>
            <a:off x="11513573" y="62490"/>
            <a:ext cx="596001" cy="596001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60BB97B-E6E0-4A8F-A3E9-A9CD8516F5F6}"/>
              </a:ext>
            </a:extLst>
          </p:cNvPr>
          <p:cNvCxnSpPr/>
          <p:nvPr/>
        </p:nvCxnSpPr>
        <p:spPr>
          <a:xfrm flipV="1">
            <a:off x="10490120" y="212409"/>
            <a:ext cx="0" cy="1644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415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363</Words>
  <Application>Microsoft Office PowerPoint</Application>
  <PresentationFormat>와이드스크린</PresentationFormat>
  <Paragraphs>62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cmschs@outlook.kr</dc:creator>
  <cp:lastModifiedBy>cmschs@outlook.kr</cp:lastModifiedBy>
  <cp:revision>2</cp:revision>
  <dcterms:created xsi:type="dcterms:W3CDTF">2023-04-26T01:36:59Z</dcterms:created>
  <dcterms:modified xsi:type="dcterms:W3CDTF">2023-04-26T04:55:26Z</dcterms:modified>
</cp:coreProperties>
</file>