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C83"/>
    <a:srgbClr val="1D3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E79-87A5-42C6-9351-9EA4C04ED66D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D68-E099-4377-AC5C-E1975ADF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3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E79-87A5-42C6-9351-9EA4C04ED66D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D68-E099-4377-AC5C-E1975ADF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0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E79-87A5-42C6-9351-9EA4C04ED66D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D68-E099-4377-AC5C-E1975ADF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E79-87A5-42C6-9351-9EA4C04ED66D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D68-E099-4377-AC5C-E1975ADF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8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E79-87A5-42C6-9351-9EA4C04ED66D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D68-E099-4377-AC5C-E1975ADF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0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E79-87A5-42C6-9351-9EA4C04ED66D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D68-E099-4377-AC5C-E1975ADF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2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E79-87A5-42C6-9351-9EA4C04ED66D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D68-E099-4377-AC5C-E1975ADF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1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E79-87A5-42C6-9351-9EA4C04ED66D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D68-E099-4377-AC5C-E1975ADF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8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E79-87A5-42C6-9351-9EA4C04ED66D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D68-E099-4377-AC5C-E1975ADF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4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E79-87A5-42C6-9351-9EA4C04ED66D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D68-E099-4377-AC5C-E1975ADF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2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E79-87A5-42C6-9351-9EA4C04ED66D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BD68-E099-4377-AC5C-E1975ADF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2E79-87A5-42C6-9351-9EA4C04ED66D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BD68-E099-4377-AC5C-E1975ADF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31149" y="0"/>
            <a:ext cx="760850" cy="6858000"/>
          </a:xfrm>
          <a:prstGeom prst="rect">
            <a:avLst/>
          </a:prstGeom>
          <a:solidFill>
            <a:srgbClr val="2D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1161480" y="2542082"/>
            <a:ext cx="7998561" cy="183800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6200" b="1" i="1" dirty="0" smtClean="0"/>
              <a:t>Recession</a:t>
            </a:r>
            <a:r>
              <a:rPr lang="ko-KR" altLang="en-US" sz="6200" b="1" i="1" dirty="0" smtClean="0"/>
              <a:t>에서의</a:t>
            </a:r>
            <a:endParaRPr lang="en-US" altLang="ko-KR" sz="6200" b="1" i="1" dirty="0" smtClean="0"/>
          </a:p>
          <a:p>
            <a:pPr>
              <a:defRPr/>
            </a:pPr>
            <a:r>
              <a:rPr lang="en-US" altLang="ko-KR" sz="6200" b="1" i="1" dirty="0" smtClean="0"/>
              <a:t>Core-Satellite </a:t>
            </a:r>
            <a:r>
              <a:rPr lang="ko-KR" altLang="en-US" sz="6200" b="1" i="1" dirty="0" smtClean="0"/>
              <a:t>전략</a:t>
            </a:r>
            <a:endParaRPr lang="ko-KR" altLang="en-US" sz="62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557623" y="6442502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다트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기 최문석</a:t>
            </a:r>
            <a:endParaRPr lang="ko-KR" altLang="en-US" sz="1600" dirty="0"/>
          </a:p>
        </p:txBody>
      </p:sp>
      <p:pic>
        <p:nvPicPr>
          <p:cNvPr id="7" name="그림 6" descr="다각형이(가) 표시된 사진  자동 생성된 설명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50" b="1810"/>
          <a:stretch>
            <a:fillRect/>
          </a:stretch>
        </p:blipFill>
        <p:spPr>
          <a:xfrm>
            <a:off x="11513573" y="62490"/>
            <a:ext cx="596001" cy="596001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32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31149" y="0"/>
            <a:ext cx="760850" cy="6858000"/>
          </a:xfrm>
          <a:prstGeom prst="rect">
            <a:avLst/>
          </a:prstGeom>
          <a:solidFill>
            <a:srgbClr val="2D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다각형이(가) 표시된 사진  자동 생성된 설명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50" b="1810"/>
          <a:stretch>
            <a:fillRect/>
          </a:stretch>
        </p:blipFill>
        <p:spPr>
          <a:xfrm>
            <a:off x="11513573" y="62490"/>
            <a:ext cx="596001" cy="596001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689810" y="1409070"/>
            <a:ext cx="69783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 smtClean="0"/>
              <a:t>“</a:t>
            </a:r>
            <a:r>
              <a:rPr lang="ko-KR" altLang="en-US" sz="2800" dirty="0" smtClean="0"/>
              <a:t>경기침체와 </a:t>
            </a:r>
            <a:r>
              <a:rPr lang="ko-KR" altLang="en-US" sz="2800" dirty="0"/>
              <a:t>고금리 상황에서 어떻게 투자 해야하는가</a:t>
            </a:r>
            <a:r>
              <a:rPr lang="en-US" altLang="ko-KR" sz="2800" dirty="0" smtClean="0"/>
              <a:t>?”</a:t>
            </a:r>
          </a:p>
          <a:p>
            <a:pPr fontAlgn="base"/>
            <a:r>
              <a:rPr lang="ko-KR" altLang="en-US" sz="2800" dirty="0" smtClean="0"/>
              <a:t>라는 생각에서부터 전략을 짜봤습니다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 fontAlgn="base"/>
            <a:endParaRPr lang="ko-KR" altLang="en-US" sz="2800" dirty="0"/>
          </a:p>
          <a:p>
            <a:pPr fontAlgn="base"/>
            <a:r>
              <a:rPr lang="en-US" altLang="ko-KR" sz="2400" dirty="0"/>
              <a:t>SVB </a:t>
            </a:r>
            <a:r>
              <a:rPr lang="ko-KR" altLang="en-US" sz="2400" dirty="0"/>
              <a:t>사태 </a:t>
            </a:r>
            <a:r>
              <a:rPr lang="en-US" altLang="ko-KR" sz="2400" dirty="0"/>
              <a:t>-&gt; </a:t>
            </a:r>
            <a:r>
              <a:rPr lang="ko-KR" altLang="en-US" sz="2400" dirty="0"/>
              <a:t>금융불안</a:t>
            </a:r>
          </a:p>
          <a:p>
            <a:pPr fontAlgn="base"/>
            <a:r>
              <a:rPr lang="ko-KR" altLang="en-US" sz="2400" dirty="0"/>
              <a:t>지난 </a:t>
            </a:r>
            <a:r>
              <a:rPr lang="en-US" altLang="ko-KR" sz="2400" dirty="0"/>
              <a:t>FOMC </a:t>
            </a:r>
            <a:r>
              <a:rPr lang="ko-KR" altLang="en-US" sz="2400" dirty="0"/>
              <a:t>파월 </a:t>
            </a:r>
            <a:r>
              <a:rPr lang="en-US" altLang="ko-KR" sz="2400" dirty="0"/>
              <a:t>: </a:t>
            </a:r>
            <a:r>
              <a:rPr lang="ko-KR" altLang="en-US" sz="2400" dirty="0"/>
              <a:t>물가 여전히 </a:t>
            </a:r>
            <a:r>
              <a:rPr lang="ko-KR" altLang="en-US" sz="2400" dirty="0" smtClean="0"/>
              <a:t>높다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497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31149" y="0"/>
            <a:ext cx="760850" cy="6858000"/>
          </a:xfrm>
          <a:prstGeom prst="rect">
            <a:avLst/>
          </a:prstGeom>
          <a:solidFill>
            <a:srgbClr val="2D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다각형이(가) 표시된 사진  자동 생성된 설명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50" b="1810"/>
          <a:stretch>
            <a:fillRect/>
          </a:stretch>
        </p:blipFill>
        <p:spPr>
          <a:xfrm>
            <a:off x="11513573" y="62490"/>
            <a:ext cx="596001" cy="596001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2" name="TextBox 1"/>
          <p:cNvSpPr txBox="1"/>
          <p:nvPr/>
        </p:nvSpPr>
        <p:spPr>
          <a:xfrm>
            <a:off x="802105" y="1736721"/>
            <a:ext cx="1013610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100" dirty="0" smtClean="0"/>
              <a:t>우선 </a:t>
            </a:r>
            <a:r>
              <a:rPr lang="ko-KR" altLang="en-US" sz="2100" dirty="0"/>
              <a:t>자산을 크고 작은 두 덩어리로 </a:t>
            </a:r>
            <a:r>
              <a:rPr lang="ko-KR" altLang="en-US" sz="2100" dirty="0" smtClean="0"/>
              <a:t>나누고</a:t>
            </a:r>
            <a:endParaRPr lang="en-US" altLang="ko-KR" sz="2100" dirty="0" smtClean="0"/>
          </a:p>
          <a:p>
            <a:pPr fontAlgn="base"/>
            <a:endParaRPr lang="en-US" altLang="ko-KR" sz="2100" dirty="0"/>
          </a:p>
          <a:p>
            <a:pPr fontAlgn="base"/>
            <a:r>
              <a:rPr lang="ko-KR" altLang="en-US" sz="2100" dirty="0" smtClean="0"/>
              <a:t>큰 </a:t>
            </a:r>
            <a:r>
              <a:rPr lang="ko-KR" altLang="en-US" sz="2100" dirty="0"/>
              <a:t>것을 투자하는 것을 </a:t>
            </a:r>
            <a:r>
              <a:rPr lang="ko-KR" altLang="en-US" sz="2100" dirty="0" smtClean="0"/>
              <a:t>핵심</a:t>
            </a:r>
            <a:r>
              <a:rPr lang="en-US" altLang="ko-KR" sz="2100" dirty="0"/>
              <a:t> </a:t>
            </a:r>
            <a:r>
              <a:rPr lang="ko-KR" altLang="en-US" sz="2100" dirty="0" smtClean="0"/>
              <a:t>작은 </a:t>
            </a:r>
            <a:r>
              <a:rPr lang="ko-KR" altLang="en-US" sz="2100" dirty="0"/>
              <a:t>것을 투자하는 것을 위성으로 본다</a:t>
            </a:r>
            <a:r>
              <a:rPr lang="en-US" altLang="ko-KR" sz="2100" dirty="0" smtClean="0"/>
              <a:t>.</a:t>
            </a:r>
          </a:p>
          <a:p>
            <a:pPr fontAlgn="base"/>
            <a:r>
              <a:rPr lang="ko-KR" altLang="en-US" sz="2100" dirty="0" smtClean="0"/>
              <a:t>덩어리가 </a:t>
            </a:r>
            <a:r>
              <a:rPr lang="ko-KR" altLang="en-US" sz="2100" dirty="0"/>
              <a:t>큰 </a:t>
            </a:r>
            <a:r>
              <a:rPr lang="ko-KR" altLang="en-US" sz="2100" dirty="0" err="1" smtClean="0"/>
              <a:t>핵심자산은</a:t>
            </a:r>
            <a:r>
              <a:rPr lang="ko-KR" altLang="en-US" sz="2100" dirty="0" smtClean="0"/>
              <a:t> </a:t>
            </a:r>
            <a:r>
              <a:rPr lang="ko-KR" altLang="en-US" sz="2100" dirty="0"/>
              <a:t>시장 대표 지수를 따르는 상품으로 </a:t>
            </a:r>
            <a:r>
              <a:rPr lang="ko-KR" altLang="en-US" sz="2100" dirty="0" smtClean="0"/>
              <a:t>배치</a:t>
            </a:r>
            <a:r>
              <a:rPr lang="en-US" altLang="ko-KR" sz="2100" dirty="0" smtClean="0"/>
              <a:t>,</a:t>
            </a:r>
          </a:p>
          <a:p>
            <a:pPr fontAlgn="base"/>
            <a:r>
              <a:rPr lang="ko-KR" altLang="en-US" sz="2100" dirty="0" smtClean="0"/>
              <a:t>그 </a:t>
            </a:r>
            <a:r>
              <a:rPr lang="ko-KR" altLang="en-US" sz="2100" dirty="0"/>
              <a:t>주변에 위성처럼 개별 종목이나 섹터 등에 투자</a:t>
            </a:r>
            <a:r>
              <a:rPr lang="en-US" altLang="ko-KR" sz="2100" dirty="0"/>
              <a:t>, </a:t>
            </a:r>
            <a:r>
              <a:rPr lang="ko-KR" altLang="en-US" sz="2100" dirty="0"/>
              <a:t>초과수익을 달성하는 전략이다</a:t>
            </a:r>
            <a:r>
              <a:rPr lang="en-US" altLang="ko-KR" sz="2100" dirty="0" smtClean="0"/>
              <a:t>.</a:t>
            </a:r>
            <a:endParaRPr lang="ko-KR" altLang="en-US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802105" y="825624"/>
            <a:ext cx="35038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Core-Satellite </a:t>
            </a:r>
            <a:r>
              <a:rPr lang="ko-KR" altLang="en-US" sz="3000" dirty="0" smtClean="0"/>
              <a:t>전략</a:t>
            </a:r>
            <a:r>
              <a:rPr lang="en-US" altLang="ko-KR" sz="3000" dirty="0" smtClean="0"/>
              <a:t>:</a:t>
            </a:r>
            <a:endParaRPr lang="ko-KR" altLang="en-US" sz="3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2105" y="3946358"/>
            <a:ext cx="95910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100" dirty="0"/>
              <a:t>하지만</a:t>
            </a:r>
            <a:r>
              <a:rPr lang="en-US" altLang="ko-KR" sz="2100" dirty="0"/>
              <a:t>, </a:t>
            </a:r>
            <a:r>
              <a:rPr lang="ko-KR" altLang="en-US" sz="2100" dirty="0"/>
              <a:t>현재 국면에서 </a:t>
            </a:r>
            <a:r>
              <a:rPr lang="ko-KR" altLang="en-US" sz="2100" dirty="0" smtClean="0"/>
              <a:t>시장 대표 지수 보다는 단기 채권</a:t>
            </a:r>
            <a:r>
              <a:rPr lang="en-US" altLang="ko-KR" sz="2100" dirty="0" err="1" smtClean="0"/>
              <a:t>etf</a:t>
            </a:r>
            <a:r>
              <a:rPr lang="ko-KR" altLang="en-US" sz="2100" dirty="0" smtClean="0"/>
              <a:t>가 안정적이라 생각</a:t>
            </a:r>
            <a:endParaRPr lang="en-US" altLang="ko-KR" sz="2100" dirty="0" smtClean="0"/>
          </a:p>
          <a:p>
            <a:pPr fontAlgn="base"/>
            <a:r>
              <a:rPr lang="en-US" altLang="ko-KR" sz="2100" dirty="0" smtClean="0"/>
              <a:t>&gt;&gt;&gt;&gt; </a:t>
            </a:r>
            <a:r>
              <a:rPr lang="en-US" altLang="ko-KR" sz="2100" dirty="0"/>
              <a:t>Core</a:t>
            </a:r>
            <a:r>
              <a:rPr lang="ko-KR" altLang="en-US" sz="2100" dirty="0"/>
              <a:t>를 단기채권 </a:t>
            </a:r>
            <a:r>
              <a:rPr lang="en-US" altLang="ko-KR" sz="2100" dirty="0" err="1"/>
              <a:t>etf</a:t>
            </a:r>
            <a:r>
              <a:rPr lang="ko-KR" altLang="en-US" sz="2100" dirty="0"/>
              <a:t>로 </a:t>
            </a:r>
            <a:r>
              <a:rPr lang="ko-KR" altLang="en-US" sz="2100" dirty="0" smtClean="0"/>
              <a:t>구성</a:t>
            </a:r>
            <a:endParaRPr lang="ko-KR" altLang="en-US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802105" y="5186499"/>
            <a:ext cx="493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Core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Satellite</a:t>
            </a:r>
            <a:r>
              <a:rPr lang="ko-KR" altLang="en-US" sz="2000" dirty="0" smtClean="0"/>
              <a:t>의 비율은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대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으로 설정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23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31149" y="0"/>
            <a:ext cx="760850" cy="6858000"/>
          </a:xfrm>
          <a:prstGeom prst="rect">
            <a:avLst/>
          </a:prstGeom>
          <a:solidFill>
            <a:srgbClr val="2D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다각형이(가) 표시된 사진  자동 생성된 설명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50" b="1810"/>
          <a:stretch>
            <a:fillRect/>
          </a:stretch>
        </p:blipFill>
        <p:spPr>
          <a:xfrm>
            <a:off x="11513573" y="62490"/>
            <a:ext cx="596001" cy="596001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802105" y="825624"/>
            <a:ext cx="2451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Satellite </a:t>
            </a:r>
            <a:r>
              <a:rPr lang="ko-KR" altLang="en-US" sz="3000" dirty="0" smtClean="0"/>
              <a:t>구성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2105" y="1957138"/>
            <a:ext cx="9712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경기 민감 종목 </a:t>
            </a:r>
            <a:r>
              <a:rPr lang="ko-KR" altLang="en-US" sz="2100" dirty="0" smtClean="0"/>
              <a:t>선정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코스피</a:t>
            </a:r>
            <a:r>
              <a:rPr lang="en-US" altLang="ko-KR" sz="2100" dirty="0" smtClean="0"/>
              <a:t>)</a:t>
            </a:r>
            <a:r>
              <a:rPr lang="ko-KR" altLang="en-US" sz="2100" dirty="0" smtClean="0"/>
              <a:t> </a:t>
            </a:r>
            <a:r>
              <a:rPr lang="en-US" altLang="ko-KR" sz="2100" dirty="0"/>
              <a:t>-&gt; </a:t>
            </a:r>
            <a:r>
              <a:rPr lang="ko-KR" altLang="en-US" sz="2100" dirty="0"/>
              <a:t>유니버스 </a:t>
            </a:r>
            <a:r>
              <a:rPr lang="ko-KR" altLang="en-US" sz="2100" dirty="0" smtClean="0"/>
              <a:t>한정</a:t>
            </a:r>
            <a:r>
              <a:rPr lang="en-US" altLang="ko-KR" sz="2100" dirty="0" smtClean="0"/>
              <a:t>(</a:t>
            </a:r>
            <a:r>
              <a:rPr lang="ko-KR" altLang="en-US" sz="2100" dirty="0"/>
              <a:t>철강</a:t>
            </a:r>
            <a:r>
              <a:rPr lang="en-US" altLang="ko-KR" sz="2100" dirty="0"/>
              <a:t>, </a:t>
            </a:r>
            <a:r>
              <a:rPr lang="ko-KR" altLang="en-US" sz="2100" dirty="0"/>
              <a:t>화학</a:t>
            </a:r>
            <a:r>
              <a:rPr lang="en-US" altLang="ko-KR" sz="2100" dirty="0"/>
              <a:t>, </a:t>
            </a:r>
            <a:r>
              <a:rPr lang="ko-KR" altLang="en-US" sz="2100" dirty="0"/>
              <a:t>건설</a:t>
            </a:r>
            <a:r>
              <a:rPr lang="en-US" altLang="ko-KR" sz="2100" dirty="0"/>
              <a:t>, </a:t>
            </a:r>
            <a:r>
              <a:rPr lang="ko-KR" altLang="en-US" sz="2100" dirty="0" smtClean="0"/>
              <a:t>반도체</a:t>
            </a:r>
            <a:r>
              <a:rPr lang="en-US" altLang="ko-KR" sz="2100" dirty="0" smtClean="0"/>
              <a:t>)</a:t>
            </a:r>
          </a:p>
          <a:p>
            <a:endParaRPr lang="en-US" altLang="ko-KR" sz="2100" dirty="0" smtClean="0"/>
          </a:p>
          <a:p>
            <a:endParaRPr lang="en-US" altLang="ko-KR" sz="2100" dirty="0"/>
          </a:p>
          <a:p>
            <a:r>
              <a:rPr lang="ko-KR" altLang="en-US" sz="2100" dirty="0" smtClean="0"/>
              <a:t>경기침체 리스크를 반영한 </a:t>
            </a:r>
            <a:r>
              <a:rPr lang="ko-KR" altLang="en-US" sz="2100" dirty="0" err="1" smtClean="0"/>
              <a:t>기업중</a:t>
            </a:r>
            <a:r>
              <a:rPr lang="ko-KR" altLang="en-US" sz="2100" dirty="0" smtClean="0"/>
              <a:t> 펀더멘털 대비 가격이 낮은 기업을 찾습니다</a:t>
            </a:r>
            <a:r>
              <a:rPr lang="en-US" altLang="ko-KR" sz="2100" dirty="0" smtClean="0"/>
              <a:t>.</a:t>
            </a:r>
          </a:p>
          <a:p>
            <a:endParaRPr lang="ko-KR" altLang="en-US" sz="2100" dirty="0" smtClean="0"/>
          </a:p>
          <a:p>
            <a:r>
              <a:rPr lang="ko-KR" altLang="en-US" sz="2100" dirty="0" smtClean="0"/>
              <a:t>퀄리티 </a:t>
            </a:r>
            <a:r>
              <a:rPr lang="ko-KR" altLang="en-US" sz="2100" dirty="0" err="1" smtClean="0"/>
              <a:t>팩터와</a:t>
            </a:r>
            <a:r>
              <a:rPr lang="ko-KR" altLang="en-US" sz="2100" dirty="0" smtClean="0"/>
              <a:t> </a:t>
            </a:r>
            <a:r>
              <a:rPr lang="ko-KR" altLang="en-US" sz="2100" dirty="0" err="1"/>
              <a:t>밸</a:t>
            </a:r>
            <a:r>
              <a:rPr lang="ko-KR" altLang="en-US" sz="2100" dirty="0" err="1" smtClean="0"/>
              <a:t>류팩터를</a:t>
            </a:r>
            <a:r>
              <a:rPr lang="ko-KR" altLang="en-US" sz="2100" dirty="0" smtClean="0"/>
              <a:t> 통해 퀄리티 대비 가격이 낮은 기업을 선정합니다</a:t>
            </a:r>
            <a:r>
              <a:rPr lang="en-US" altLang="ko-KR" sz="2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7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31149" y="0"/>
            <a:ext cx="760850" cy="6858000"/>
          </a:xfrm>
          <a:prstGeom prst="rect">
            <a:avLst/>
          </a:prstGeom>
          <a:solidFill>
            <a:srgbClr val="2D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다각형이(가) 표시된 사진  자동 생성된 설명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50" b="1810"/>
          <a:stretch>
            <a:fillRect/>
          </a:stretch>
        </p:blipFill>
        <p:spPr>
          <a:xfrm>
            <a:off x="11513573" y="62490"/>
            <a:ext cx="596001" cy="596001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2" name="TextBox 1"/>
          <p:cNvSpPr txBox="1"/>
          <p:nvPr/>
        </p:nvSpPr>
        <p:spPr>
          <a:xfrm>
            <a:off x="1074822" y="1892968"/>
            <a:ext cx="85620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600" b="1" dirty="0" smtClean="0"/>
              <a:t>퀄리티 </a:t>
            </a:r>
            <a:r>
              <a:rPr lang="ko-KR" altLang="en-US" sz="2600" b="1" dirty="0" err="1"/>
              <a:t>팩터</a:t>
            </a:r>
            <a:r>
              <a:rPr lang="ko-KR" altLang="en-US" sz="2600" b="1" dirty="0"/>
              <a:t> 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신</a:t>
            </a:r>
            <a:r>
              <a:rPr lang="en-US" altLang="ko-KR" sz="2600" dirty="0" smtClean="0"/>
              <a:t> </a:t>
            </a:r>
            <a:r>
              <a:rPr lang="en-US" altLang="ko-KR" sz="2600" dirty="0"/>
              <a:t>F-score </a:t>
            </a:r>
            <a:r>
              <a:rPr lang="ko-KR" altLang="en-US" sz="2600" dirty="0" smtClean="0"/>
              <a:t>사용</a:t>
            </a:r>
            <a:r>
              <a:rPr lang="en-US" altLang="ko-KR" sz="2600" dirty="0" smtClean="0"/>
              <a:t>(3</a:t>
            </a:r>
            <a:r>
              <a:rPr lang="ko-KR" altLang="en-US" sz="2600" dirty="0" err="1" smtClean="0"/>
              <a:t>점이상인</a:t>
            </a:r>
            <a:r>
              <a:rPr lang="ko-KR" altLang="en-US" sz="2600" dirty="0" smtClean="0"/>
              <a:t> 기업 </a:t>
            </a:r>
            <a:r>
              <a:rPr lang="ko-KR" altLang="en-US" sz="2600" dirty="0" err="1" smtClean="0"/>
              <a:t>스크리닝</a:t>
            </a:r>
            <a:r>
              <a:rPr lang="en-US" altLang="ko-KR" sz="2600" dirty="0" smtClean="0"/>
              <a:t>)</a:t>
            </a:r>
          </a:p>
          <a:p>
            <a:pPr fontAlgn="base"/>
            <a:r>
              <a:rPr lang="en-US" altLang="ko-KR" sz="2600" dirty="0" smtClean="0"/>
              <a:t>-</a:t>
            </a:r>
            <a:r>
              <a:rPr lang="ko-KR" altLang="en-US" sz="2600" dirty="0" smtClean="0"/>
              <a:t>당기순이익이 </a:t>
            </a:r>
            <a:r>
              <a:rPr lang="en-US" altLang="ko-KR" sz="2600" dirty="0" smtClean="0"/>
              <a:t>0 </a:t>
            </a:r>
            <a:r>
              <a:rPr lang="ko-KR" altLang="en-US" sz="2600" dirty="0" smtClean="0"/>
              <a:t>이상인가</a:t>
            </a:r>
            <a:r>
              <a:rPr lang="en-US" altLang="ko-KR" sz="2600" dirty="0" smtClean="0"/>
              <a:t>?</a:t>
            </a:r>
          </a:p>
          <a:p>
            <a:pPr fontAlgn="base"/>
            <a:r>
              <a:rPr lang="en-US" altLang="ko-KR" sz="2600" dirty="0" smtClean="0"/>
              <a:t>-</a:t>
            </a:r>
            <a:r>
              <a:rPr lang="ko-KR" altLang="en-US" sz="2600" dirty="0" smtClean="0"/>
              <a:t>영업현금흐름이 </a:t>
            </a:r>
            <a:r>
              <a:rPr lang="en-US" altLang="ko-KR" sz="2600" dirty="0" smtClean="0"/>
              <a:t>0 </a:t>
            </a:r>
            <a:r>
              <a:rPr lang="ko-KR" altLang="en-US" sz="2600" dirty="0" smtClean="0"/>
              <a:t>이상인가</a:t>
            </a:r>
            <a:r>
              <a:rPr lang="en-US" altLang="ko-KR" sz="2600" dirty="0" smtClean="0"/>
              <a:t>?</a:t>
            </a:r>
          </a:p>
          <a:p>
            <a:pPr fontAlgn="base"/>
            <a:r>
              <a:rPr lang="en-US" altLang="ko-KR" sz="2600" dirty="0" smtClean="0"/>
              <a:t>-</a:t>
            </a:r>
            <a:r>
              <a:rPr lang="ko-KR" altLang="en-US" sz="2600" dirty="0" smtClean="0"/>
              <a:t>당해 </a:t>
            </a:r>
            <a:r>
              <a:rPr lang="ko-KR" altLang="en-US" sz="2600" dirty="0" err="1" smtClean="0"/>
              <a:t>신규주식</a:t>
            </a:r>
            <a:r>
              <a:rPr lang="ko-KR" altLang="en-US" sz="2600" dirty="0" smtClean="0"/>
              <a:t> 발행을 하지 않았는가</a:t>
            </a:r>
            <a:r>
              <a:rPr lang="en-US" altLang="ko-KR" sz="2600" dirty="0" smtClean="0"/>
              <a:t>?</a:t>
            </a:r>
          </a:p>
          <a:p>
            <a:pPr fontAlgn="base"/>
            <a:endParaRPr lang="ko-KR" altLang="en-US" sz="2600" dirty="0"/>
          </a:p>
          <a:p>
            <a:pPr fontAlgn="base"/>
            <a:r>
              <a:rPr lang="ko-KR" altLang="en-US" sz="2600" b="1" dirty="0" err="1" smtClean="0"/>
              <a:t>밸류</a:t>
            </a:r>
            <a:r>
              <a:rPr lang="ko-KR" altLang="en-US" sz="2600" b="1" dirty="0" smtClean="0"/>
              <a:t> </a:t>
            </a:r>
            <a:r>
              <a:rPr lang="ko-KR" altLang="en-US" sz="2600" b="1" dirty="0" err="1"/>
              <a:t>팩터</a:t>
            </a:r>
            <a:r>
              <a:rPr lang="ko-KR" altLang="en-US" sz="2600" b="1" dirty="0"/>
              <a:t> </a:t>
            </a:r>
            <a:r>
              <a:rPr lang="en-US" altLang="ko-KR" sz="2600" dirty="0"/>
              <a:t>: </a:t>
            </a:r>
            <a:endParaRPr lang="ko-KR" altLang="en-US" sz="2600" dirty="0"/>
          </a:p>
          <a:p>
            <a:pPr fontAlgn="base"/>
            <a:r>
              <a:rPr lang="en-US" altLang="ko-KR" sz="2600" dirty="0" smtClean="0"/>
              <a:t>Rank(PER) </a:t>
            </a:r>
            <a:r>
              <a:rPr lang="en-US" altLang="ko-KR" sz="2600" dirty="0"/>
              <a:t>+ </a:t>
            </a:r>
            <a:r>
              <a:rPr lang="en-US" altLang="ko-KR" sz="2600" dirty="0" smtClean="0"/>
              <a:t>Rank(PBR) </a:t>
            </a:r>
            <a:r>
              <a:rPr lang="en-US" altLang="ko-KR" sz="2600" dirty="0"/>
              <a:t>+ </a:t>
            </a:r>
            <a:r>
              <a:rPr lang="en-US" altLang="ko-KR" sz="2600" dirty="0" smtClean="0"/>
              <a:t>Rank(PCR) </a:t>
            </a:r>
            <a:r>
              <a:rPr lang="en-US" altLang="ko-KR" sz="2600" dirty="0"/>
              <a:t>+ </a:t>
            </a:r>
            <a:r>
              <a:rPr lang="en-US" altLang="ko-KR" sz="2600" dirty="0" smtClean="0"/>
              <a:t>Rank(PSR)</a:t>
            </a:r>
          </a:p>
          <a:p>
            <a:pPr fontAlgn="base"/>
            <a:endParaRPr lang="en-US" altLang="ko-KR" sz="2600" dirty="0"/>
          </a:p>
          <a:p>
            <a:pPr fontAlgn="base"/>
            <a:r>
              <a:rPr lang="en-US" altLang="ko-KR" sz="2600" dirty="0"/>
              <a:t>*</a:t>
            </a:r>
            <a:r>
              <a:rPr lang="ko-KR" altLang="en-US" sz="2600" dirty="0"/>
              <a:t>개별 지표의 랭킹을 </a:t>
            </a:r>
            <a:r>
              <a:rPr lang="ko-KR" altLang="en-US" sz="2600" dirty="0" smtClean="0"/>
              <a:t>합 </a:t>
            </a:r>
            <a:r>
              <a:rPr lang="en-US" altLang="ko-KR" sz="2600" dirty="0" smtClean="0"/>
              <a:t>-&gt; </a:t>
            </a:r>
            <a:r>
              <a:rPr lang="ko-KR" altLang="en-US" sz="2600" dirty="0" smtClean="0"/>
              <a:t>상위 </a:t>
            </a:r>
            <a:r>
              <a:rPr lang="en-US" altLang="ko-KR" sz="2600" dirty="0" smtClean="0"/>
              <a:t>20</a:t>
            </a:r>
            <a:r>
              <a:rPr lang="ko-KR" altLang="en-US" sz="2600" dirty="0" smtClean="0"/>
              <a:t>개 기업 </a:t>
            </a:r>
            <a:r>
              <a:rPr lang="ko-KR" altLang="en-US" sz="2600" dirty="0" err="1" smtClean="0"/>
              <a:t>스크리닝</a:t>
            </a:r>
            <a:endParaRPr lang="en-US" altLang="ko-KR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074822" y="809582"/>
            <a:ext cx="2643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팩터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42879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31149" y="0"/>
            <a:ext cx="760850" cy="6858000"/>
          </a:xfrm>
          <a:prstGeom prst="rect">
            <a:avLst/>
          </a:prstGeom>
          <a:solidFill>
            <a:srgbClr val="2D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다각형이(가) 표시된 사진  자동 생성된 설명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50" b="1810"/>
          <a:stretch>
            <a:fillRect/>
          </a:stretch>
        </p:blipFill>
        <p:spPr>
          <a:xfrm>
            <a:off x="11513573" y="62490"/>
            <a:ext cx="596001" cy="596001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8" name="TextBox 7"/>
          <p:cNvSpPr txBox="1"/>
          <p:nvPr/>
        </p:nvSpPr>
        <p:spPr>
          <a:xfrm>
            <a:off x="625643" y="1066256"/>
            <a:ext cx="2643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스크리닝</a:t>
            </a:r>
            <a:r>
              <a:rPr lang="ko-KR" altLang="en-US" sz="3000" dirty="0" smtClean="0"/>
              <a:t> 결과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40505"/>
              </p:ext>
            </p:extLst>
          </p:nvPr>
        </p:nvGraphicFramePr>
        <p:xfrm>
          <a:off x="1438442" y="2687318"/>
          <a:ext cx="8128000" cy="2682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524228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5540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90765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238363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36581216"/>
                    </a:ext>
                  </a:extLst>
                </a:gridCol>
              </a:tblGrid>
              <a:tr h="67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+mj-lt"/>
                        </a:rPr>
                        <a:t>계룡건설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대한제강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현대제철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lt"/>
                        </a:rPr>
                        <a:t>KG</a:t>
                      </a:r>
                      <a:r>
                        <a:rPr lang="ko-KR" altLang="en-US" sz="1800" dirty="0" smtClean="0">
                          <a:latin typeface="+mj-lt"/>
                        </a:rPr>
                        <a:t>스틸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+mj-lt"/>
                        </a:rPr>
                        <a:t>세아제강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278566"/>
                  </a:ext>
                </a:extLst>
              </a:tr>
              <a:tr h="67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lt"/>
                        </a:rPr>
                        <a:t>DSR</a:t>
                      </a:r>
                      <a:r>
                        <a:rPr lang="ko-KR" altLang="en-US" sz="1800" dirty="0" smtClean="0">
                          <a:latin typeface="+mj-lt"/>
                        </a:rPr>
                        <a:t>제강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한국철강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+mj-lt"/>
                        </a:rPr>
                        <a:t>문재철강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동국제강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+mj-lt"/>
                        </a:rPr>
                        <a:t>휴스틸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091822"/>
                  </a:ext>
                </a:extLst>
              </a:tr>
              <a:tr h="67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+mj-lt"/>
                        </a:rPr>
                        <a:t>한국특강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lt"/>
                        </a:rPr>
                        <a:t>DL</a:t>
                      </a:r>
                      <a:r>
                        <a:rPr lang="ko-KR" altLang="en-US" sz="1800" dirty="0" err="1" smtClean="0">
                          <a:latin typeface="+mj-lt"/>
                        </a:rPr>
                        <a:t>이앤씨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lt"/>
                        </a:rPr>
                        <a:t>DL</a:t>
                      </a:r>
                      <a:r>
                        <a:rPr lang="ko-KR" altLang="en-US" sz="1800" dirty="0" smtClean="0">
                          <a:latin typeface="+mj-lt"/>
                        </a:rPr>
                        <a:t>건설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+mj-lt"/>
                        </a:rPr>
                        <a:t>국도화학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코오롱글로벌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59678"/>
                  </a:ext>
                </a:extLst>
              </a:tr>
              <a:tr h="67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lt"/>
                        </a:rPr>
                        <a:t>NI</a:t>
                      </a:r>
                      <a:r>
                        <a:rPr lang="ko-KR" altLang="en-US" sz="1800" dirty="0" smtClean="0">
                          <a:latin typeface="+mj-lt"/>
                        </a:rPr>
                        <a:t>스틸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lt"/>
                        </a:rPr>
                        <a:t>HDC</a:t>
                      </a:r>
                      <a:r>
                        <a:rPr lang="ko-KR" altLang="en-US" sz="1800" dirty="0" smtClean="0">
                          <a:latin typeface="+mj-lt"/>
                        </a:rPr>
                        <a:t>현대</a:t>
                      </a:r>
                      <a:r>
                        <a:rPr lang="en-US" altLang="ko-KR" sz="1800" dirty="0" smtClean="0">
                          <a:latin typeface="+mj-lt"/>
                        </a:rPr>
                        <a:t>EP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+mj-lt"/>
                        </a:rPr>
                        <a:t>미창석유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lt"/>
                        </a:rPr>
                        <a:t>DSR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+mj-lt"/>
                        </a:rPr>
                        <a:t>풍산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7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1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88219" y="6611779"/>
            <a:ext cx="846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5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KNU DART</a:t>
            </a:r>
            <a:endParaRPr lang="ko-KR" altLang="en-US" sz="95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4822" y="947249"/>
            <a:ext cx="2643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한계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4822" y="1892969"/>
            <a:ext cx="932498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300" dirty="0" smtClean="0"/>
              <a:t>Core</a:t>
            </a:r>
            <a:r>
              <a:rPr lang="ko-KR" altLang="en-US" sz="2300" dirty="0" smtClean="0"/>
              <a:t>와 </a:t>
            </a:r>
            <a:r>
              <a:rPr lang="en-US" altLang="ko-KR" sz="2300" dirty="0" smtClean="0"/>
              <a:t>Satellite</a:t>
            </a:r>
            <a:r>
              <a:rPr lang="ko-KR" altLang="en-US" sz="2300" dirty="0" smtClean="0"/>
              <a:t>을 나누는 비율의 근거가 빈약</a:t>
            </a:r>
            <a:endParaRPr lang="en-US" altLang="ko-KR" sz="2300" dirty="0" smtClean="0"/>
          </a:p>
          <a:p>
            <a:pPr marL="342900" indent="-342900">
              <a:buAutoNum type="arabicPeriod"/>
            </a:pPr>
            <a:endParaRPr lang="en-US" altLang="ko-KR" sz="2300" dirty="0"/>
          </a:p>
          <a:p>
            <a:pPr marL="342900" indent="-342900">
              <a:buAutoNum type="arabicPeriod"/>
            </a:pPr>
            <a:r>
              <a:rPr lang="ko-KR" altLang="en-US" sz="2300" dirty="0" smtClean="0"/>
              <a:t>경기 민감종목으로 유니버스를 한정할 때</a:t>
            </a:r>
            <a:endParaRPr lang="en-US" altLang="ko-KR" sz="2300" dirty="0"/>
          </a:p>
          <a:p>
            <a:r>
              <a:rPr lang="ko-KR" altLang="en-US" sz="2300" dirty="0" smtClean="0"/>
              <a:t>증권사 </a:t>
            </a:r>
            <a:r>
              <a:rPr lang="ko-KR" altLang="en-US" sz="2300" dirty="0" err="1" smtClean="0"/>
              <a:t>레포트의</a:t>
            </a:r>
            <a:r>
              <a:rPr lang="ko-KR" altLang="en-US" sz="2300" dirty="0" smtClean="0"/>
              <a:t> 경기 민감 종목 섹터를 보고 정했는데</a:t>
            </a:r>
            <a:r>
              <a:rPr lang="en-US" altLang="ko-KR" sz="2300" dirty="0" smtClean="0"/>
              <a:t>,</a:t>
            </a:r>
          </a:p>
          <a:p>
            <a:r>
              <a:rPr lang="ko-KR" altLang="en-US" sz="2300" dirty="0" smtClean="0"/>
              <a:t>단순히 이렇게 한정하지말고</a:t>
            </a:r>
            <a:endParaRPr lang="en-US" altLang="ko-KR" sz="2300" dirty="0" smtClean="0"/>
          </a:p>
          <a:p>
            <a:r>
              <a:rPr lang="en-US" altLang="ko-KR" sz="2300" dirty="0" smtClean="0"/>
              <a:t>‘</a:t>
            </a:r>
            <a:r>
              <a:rPr lang="ko-KR" altLang="en-US" sz="2300" dirty="0" smtClean="0"/>
              <a:t>경기 </a:t>
            </a:r>
            <a:r>
              <a:rPr lang="ko-KR" altLang="en-US" sz="2300" dirty="0" err="1" smtClean="0"/>
              <a:t>민감주</a:t>
            </a:r>
            <a:r>
              <a:rPr lang="en-US" altLang="ko-KR" sz="2300" dirty="0" smtClean="0"/>
              <a:t>’</a:t>
            </a:r>
            <a:r>
              <a:rPr lang="ko-KR" altLang="en-US" sz="2300" dirty="0" smtClean="0"/>
              <a:t>의 개념에 대해서 좀 더 깊게 파고들 필요가 있다고 생각</a:t>
            </a:r>
            <a:endParaRPr lang="en-US" altLang="ko-KR" sz="23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1431149" y="0"/>
            <a:ext cx="760850" cy="6858000"/>
          </a:xfrm>
          <a:prstGeom prst="rect">
            <a:avLst/>
          </a:prstGeom>
          <a:solidFill>
            <a:srgbClr val="2D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다각형이(가) 표시된 사진  자동 생성된 설명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50" b="1810"/>
          <a:stretch>
            <a:fillRect/>
          </a:stretch>
        </p:blipFill>
        <p:spPr>
          <a:xfrm>
            <a:off x="11513573" y="62490"/>
            <a:ext cx="596001" cy="596001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54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278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Eras Demi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2023-04-01T07:01:48Z</dcterms:created>
  <dcterms:modified xsi:type="dcterms:W3CDTF">2023-04-01T08:05:47Z</dcterms:modified>
</cp:coreProperties>
</file>