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256" r:id="rId2"/>
    <p:sldId id="288" r:id="rId3"/>
    <p:sldId id="289" r:id="rId4"/>
    <p:sldId id="290" r:id="rId5"/>
    <p:sldId id="331" r:id="rId6"/>
    <p:sldId id="259" r:id="rId7"/>
    <p:sldId id="291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294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</p:sldIdLst>
  <p:sldSz cx="24384000" cy="13716000"/>
  <p:notesSz cx="6858000" cy="9144000"/>
  <p:embeddedFontLst>
    <p:embeddedFont>
      <p:font typeface="Helvetica" panose="020B0604020202020204" pitchFamily="34" charset="0"/>
      <p:regular r:id="rId49"/>
      <p:bold r:id="rId50"/>
      <p:italic r:id="rId51"/>
      <p:bold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a스마일M" panose="02020600000000000000" pitchFamily="18" charset="-127"/>
      <p:regular r:id="rId57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584" autoAdjust="0"/>
  </p:normalViewPr>
  <p:slideViewPr>
    <p:cSldViewPr snapToGrid="0" snapToObjects="1">
      <p:cViewPr>
        <p:scale>
          <a:sx n="30" d="100"/>
          <a:sy n="30" d="100"/>
        </p:scale>
        <p:origin x="-1074" y="-38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138309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6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558800" y="508000"/>
            <a:ext cx="23266399" cy="12603659"/>
          </a:xfrm>
          <a:prstGeom prst="rect">
            <a:avLst/>
          </a:prstGeom>
          <a:ln w="63500">
            <a:solidFill>
              <a:srgbClr val="ECECE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23622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10000"/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xfrm>
            <a:off x="1663700" y="72009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496711" indent="-496711">
              <a:spcBef>
                <a:spcPts val="4500"/>
              </a:spcBef>
              <a:defRPr sz="4000" b="1"/>
            </a:lvl1pPr>
            <a:lvl2pPr marL="1055511" indent="-496711">
              <a:spcBef>
                <a:spcPts val="4500"/>
              </a:spcBef>
              <a:defRPr sz="4000" b="1"/>
            </a:lvl2pPr>
            <a:lvl3pPr marL="1614311" indent="-496711">
              <a:spcBef>
                <a:spcPts val="4500"/>
              </a:spcBef>
              <a:defRPr sz="4000" b="1"/>
            </a:lvl3pPr>
            <a:lvl4pPr marL="2173111" indent="-496711">
              <a:spcBef>
                <a:spcPts val="4500"/>
              </a:spcBef>
              <a:defRPr sz="4000" b="1"/>
            </a:lvl4pPr>
            <a:lvl5pPr marL="2731911" indent="-496711">
              <a:spcBef>
                <a:spcPts val="4500"/>
              </a:spcBef>
              <a:defRPr sz="4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558800" y="508000"/>
            <a:ext cx="23266399" cy="12603659"/>
          </a:xfrm>
          <a:prstGeom prst="rect">
            <a:avLst/>
          </a:prstGeom>
          <a:ln w="63500">
            <a:solidFill>
              <a:srgbClr val="ECECE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854200" y="205740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628333" y="205740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402466" y="205740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176599" y="205740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54200" y="489105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28333" y="489105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402466" y="489105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76599" y="489105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854200" y="7742466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628333" y="7742466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402466" y="7742466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0176599" y="7742466"/>
            <a:ext cx="2517775" cy="25177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79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irc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558800" y="508000"/>
            <a:ext cx="23266399" cy="12603659"/>
          </a:xfrm>
          <a:prstGeom prst="rect">
            <a:avLst/>
          </a:prstGeom>
          <a:ln w="63500">
            <a:solidFill>
              <a:srgbClr val="ECECE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854200" y="205740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628333" y="205740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402466" y="205740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176599" y="205740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54200" y="489105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28333" y="489105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402466" y="489105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76599" y="489105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854200" y="7742466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628333" y="7742466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402466" y="7742466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0176599" y="7742466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9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48277" y="-14288"/>
            <a:ext cx="12608791" cy="13744576"/>
          </a:xfrm>
          <a:custGeom>
            <a:avLst/>
            <a:gdLst>
              <a:gd name="connsiteX0" fmla="*/ 0 w 8369300"/>
              <a:gd name="connsiteY0" fmla="*/ 13744576 h 13744576"/>
              <a:gd name="connsiteX1" fmla="*/ 0 w 8369300"/>
              <a:gd name="connsiteY1" fmla="*/ 0 h 13744576"/>
              <a:gd name="connsiteX2" fmla="*/ 8369300 w 8369300"/>
              <a:gd name="connsiteY2" fmla="*/ 0 h 13744576"/>
              <a:gd name="connsiteX3" fmla="*/ 8369300 w 8369300"/>
              <a:gd name="connsiteY3" fmla="*/ 13744576 h 13744576"/>
              <a:gd name="connsiteX4" fmla="*/ 0 w 8369300"/>
              <a:gd name="connsiteY4" fmla="*/ 13744576 h 13744576"/>
              <a:gd name="connsiteX0" fmla="*/ 0 w 12608791"/>
              <a:gd name="connsiteY0" fmla="*/ 13744576 h 13744576"/>
              <a:gd name="connsiteX1" fmla="*/ 0 w 12608791"/>
              <a:gd name="connsiteY1" fmla="*/ 0 h 13744576"/>
              <a:gd name="connsiteX2" fmla="*/ 12608791 w 12608791"/>
              <a:gd name="connsiteY2" fmla="*/ 27709 h 13744576"/>
              <a:gd name="connsiteX3" fmla="*/ 8369300 w 12608791"/>
              <a:gd name="connsiteY3" fmla="*/ 13744576 h 13744576"/>
              <a:gd name="connsiteX4" fmla="*/ 0 w 12608791"/>
              <a:gd name="connsiteY4" fmla="*/ 13744576 h 13744576"/>
              <a:gd name="connsiteX0" fmla="*/ 0 w 12608791"/>
              <a:gd name="connsiteY0" fmla="*/ 13744576 h 13744576"/>
              <a:gd name="connsiteX1" fmla="*/ 0 w 12608791"/>
              <a:gd name="connsiteY1" fmla="*/ 0 h 13744576"/>
              <a:gd name="connsiteX2" fmla="*/ 12608791 w 12608791"/>
              <a:gd name="connsiteY2" fmla="*/ 27709 h 13744576"/>
              <a:gd name="connsiteX3" fmla="*/ 8369300 w 12608791"/>
              <a:gd name="connsiteY3" fmla="*/ 13744576 h 13744576"/>
              <a:gd name="connsiteX4" fmla="*/ 0 w 12608791"/>
              <a:gd name="connsiteY4" fmla="*/ 13744576 h 1374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8791" h="13744576">
                <a:moveTo>
                  <a:pt x="0" y="13744576"/>
                </a:moveTo>
                <a:lnTo>
                  <a:pt x="0" y="0"/>
                </a:lnTo>
                <a:lnTo>
                  <a:pt x="12608791" y="27709"/>
                </a:lnTo>
                <a:lnTo>
                  <a:pt x="8369300" y="13744576"/>
                </a:lnTo>
                <a:lnTo>
                  <a:pt x="0" y="13744576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Shape 11"/>
          <p:cNvSpPr/>
          <p:nvPr/>
        </p:nvSpPr>
        <p:spPr>
          <a:xfrm>
            <a:off x="558800" y="508000"/>
            <a:ext cx="23266399" cy="12603659"/>
          </a:xfrm>
          <a:prstGeom prst="rect">
            <a:avLst/>
          </a:prstGeom>
          <a:ln w="63500">
            <a:solidFill>
              <a:srgbClr val="ECECE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73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g pho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780746" y="-13824"/>
            <a:ext cx="12635345" cy="13729824"/>
          </a:xfrm>
          <a:custGeom>
            <a:avLst/>
            <a:gdLst>
              <a:gd name="connsiteX0" fmla="*/ 0 w 8368145"/>
              <a:gd name="connsiteY0" fmla="*/ 13729824 h 13729824"/>
              <a:gd name="connsiteX1" fmla="*/ 0 w 8368145"/>
              <a:gd name="connsiteY1" fmla="*/ 0 h 13729824"/>
              <a:gd name="connsiteX2" fmla="*/ 8368145 w 8368145"/>
              <a:gd name="connsiteY2" fmla="*/ 0 h 13729824"/>
              <a:gd name="connsiteX3" fmla="*/ 8368145 w 8368145"/>
              <a:gd name="connsiteY3" fmla="*/ 13729824 h 13729824"/>
              <a:gd name="connsiteX4" fmla="*/ 0 w 8368145"/>
              <a:gd name="connsiteY4" fmla="*/ 13729824 h 13729824"/>
              <a:gd name="connsiteX0" fmla="*/ 4267200 w 12635345"/>
              <a:gd name="connsiteY0" fmla="*/ 13729824 h 13729824"/>
              <a:gd name="connsiteX1" fmla="*/ 0 w 12635345"/>
              <a:gd name="connsiteY1" fmla="*/ 0 h 13729824"/>
              <a:gd name="connsiteX2" fmla="*/ 12635345 w 12635345"/>
              <a:gd name="connsiteY2" fmla="*/ 0 h 13729824"/>
              <a:gd name="connsiteX3" fmla="*/ 12635345 w 12635345"/>
              <a:gd name="connsiteY3" fmla="*/ 13729824 h 13729824"/>
              <a:gd name="connsiteX4" fmla="*/ 4267200 w 12635345"/>
              <a:gd name="connsiteY4" fmla="*/ 13729824 h 1372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5345" h="13729824">
                <a:moveTo>
                  <a:pt x="4267200" y="13729824"/>
                </a:moveTo>
                <a:lnTo>
                  <a:pt x="0" y="0"/>
                </a:lnTo>
                <a:lnTo>
                  <a:pt x="12635345" y="0"/>
                </a:lnTo>
                <a:lnTo>
                  <a:pt x="12635345" y="13729824"/>
                </a:lnTo>
                <a:lnTo>
                  <a:pt x="4267200" y="13729824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Shape 11"/>
          <p:cNvSpPr/>
          <p:nvPr/>
        </p:nvSpPr>
        <p:spPr>
          <a:xfrm>
            <a:off x="558800" y="508000"/>
            <a:ext cx="23266399" cy="12603659"/>
          </a:xfrm>
          <a:prstGeom prst="rect">
            <a:avLst/>
          </a:prstGeom>
          <a:ln w="63500">
            <a:solidFill>
              <a:srgbClr val="ECECE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625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70318" y="-14171"/>
            <a:ext cx="24524635" cy="137443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558800" y="508000"/>
            <a:ext cx="23266399" cy="12603659"/>
          </a:xfrm>
          <a:prstGeom prst="rect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70318" y="-14171"/>
            <a:ext cx="24524635" cy="137443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558800" y="508000"/>
            <a:ext cx="23266399" cy="12603659"/>
          </a:xfrm>
          <a:prstGeom prst="rect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854200" y="205740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628333" y="205740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402466" y="205740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176599" y="205740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54200" y="489105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28333" y="489105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402466" y="489105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76599" y="489105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854200" y="7742466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628333" y="7742466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402466" y="7742466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0176599" y="7742466"/>
            <a:ext cx="2517775" cy="25177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7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ircle p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70318" y="-14171"/>
            <a:ext cx="24524635" cy="137443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558800" y="508000"/>
            <a:ext cx="23266399" cy="12603659"/>
          </a:xfrm>
          <a:prstGeom prst="rect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854200" y="205740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628333" y="205740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402466" y="205740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176599" y="205740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54200" y="489105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28333" y="489105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402466" y="489105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76599" y="489105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854200" y="7742466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628333" y="7742466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402466" y="7742466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0176599" y="7742466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33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pic" idx="13"/>
          </p:nvPr>
        </p:nvSpPr>
        <p:spPr>
          <a:xfrm>
            <a:off x="-110711" y="-57546"/>
            <a:ext cx="24503823" cy="92721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1143000" y="101346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12319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4" r:id="rId3"/>
    <p:sldLayoutId id="2147483666" r:id="rId4"/>
    <p:sldLayoutId id="2147483667" r:id="rId5"/>
    <p:sldLayoutId id="2147483650" r:id="rId6"/>
    <p:sldLayoutId id="2147483663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1" i="0" u="none" strike="noStrike" cap="all" spc="0" baseline="0">
          <a:ln>
            <a:noFill/>
          </a:ln>
          <a:solidFill>
            <a:srgbClr val="2A3538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1" i="0" u="none" strike="noStrike" cap="all" spc="0" baseline="0">
          <a:ln>
            <a:noFill/>
          </a:ln>
          <a:solidFill>
            <a:srgbClr val="2A3538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1" i="0" u="none" strike="noStrike" cap="all" spc="0" baseline="0">
          <a:ln>
            <a:noFill/>
          </a:ln>
          <a:solidFill>
            <a:srgbClr val="2A3538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1" i="0" u="none" strike="noStrike" cap="all" spc="0" baseline="0">
          <a:ln>
            <a:noFill/>
          </a:ln>
          <a:solidFill>
            <a:srgbClr val="2A3538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1" i="0" u="none" strike="noStrike" cap="all" spc="0" baseline="0">
          <a:ln>
            <a:noFill/>
          </a:ln>
          <a:solidFill>
            <a:srgbClr val="2A3538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1" i="0" u="none" strike="noStrike" cap="all" spc="0" baseline="0">
          <a:ln>
            <a:noFill/>
          </a:ln>
          <a:solidFill>
            <a:srgbClr val="2A3538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1" i="0" u="none" strike="noStrike" cap="all" spc="0" baseline="0">
          <a:ln>
            <a:noFill/>
          </a:ln>
          <a:solidFill>
            <a:srgbClr val="2A3538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1" i="0" u="none" strike="noStrike" cap="all" spc="0" baseline="0">
          <a:ln>
            <a:noFill/>
          </a:ln>
          <a:solidFill>
            <a:srgbClr val="2A3538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1" i="0" u="none" strike="noStrike" cap="all" spc="0" baseline="0">
          <a:ln>
            <a:noFill/>
          </a:ln>
          <a:solidFill>
            <a:srgbClr val="2A3538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66346" marR="0" indent="-366346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5E7484"/>
          </a:solidFill>
          <a:uFillTx/>
          <a:latin typeface="+mn-lt"/>
          <a:ea typeface="+mn-ea"/>
          <a:cs typeface="+mn-cs"/>
          <a:sym typeface="Helvetica"/>
        </a:defRPr>
      </a:lvl1pPr>
      <a:lvl2pPr marL="1001346" marR="0" indent="-366346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5E7484"/>
          </a:solidFill>
          <a:uFillTx/>
          <a:latin typeface="+mn-lt"/>
          <a:ea typeface="+mn-ea"/>
          <a:cs typeface="+mn-cs"/>
          <a:sym typeface="Helvetica"/>
        </a:defRPr>
      </a:lvl2pPr>
      <a:lvl3pPr marL="1636346" marR="0" indent="-366346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5E7484"/>
          </a:solidFill>
          <a:uFillTx/>
          <a:latin typeface="+mn-lt"/>
          <a:ea typeface="+mn-ea"/>
          <a:cs typeface="+mn-cs"/>
          <a:sym typeface="Helvetica"/>
        </a:defRPr>
      </a:lvl3pPr>
      <a:lvl4pPr marL="2271346" marR="0" indent="-366346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5E7484"/>
          </a:solidFill>
          <a:uFillTx/>
          <a:latin typeface="+mn-lt"/>
          <a:ea typeface="+mn-ea"/>
          <a:cs typeface="+mn-cs"/>
          <a:sym typeface="Helvetica"/>
        </a:defRPr>
      </a:lvl4pPr>
      <a:lvl5pPr marL="2906346" marR="0" indent="-366346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5E7484"/>
          </a:solidFill>
          <a:uFillTx/>
          <a:latin typeface="+mn-lt"/>
          <a:ea typeface="+mn-ea"/>
          <a:cs typeface="+mn-cs"/>
          <a:sym typeface="Helvetica"/>
        </a:defRPr>
      </a:lvl5pPr>
      <a:lvl6pPr marL="3541346" marR="0" indent="-366346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5E7484"/>
          </a:solidFill>
          <a:uFillTx/>
          <a:latin typeface="+mn-lt"/>
          <a:ea typeface="+mn-ea"/>
          <a:cs typeface="+mn-cs"/>
          <a:sym typeface="Helvetica"/>
        </a:defRPr>
      </a:lvl6pPr>
      <a:lvl7pPr marL="4176346" marR="0" indent="-366346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5E7484"/>
          </a:solidFill>
          <a:uFillTx/>
          <a:latin typeface="+mn-lt"/>
          <a:ea typeface="+mn-ea"/>
          <a:cs typeface="+mn-cs"/>
          <a:sym typeface="Helvetica"/>
        </a:defRPr>
      </a:lvl7pPr>
      <a:lvl8pPr marL="4811346" marR="0" indent="-366346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5E7484"/>
          </a:solidFill>
          <a:uFillTx/>
          <a:latin typeface="+mn-lt"/>
          <a:ea typeface="+mn-ea"/>
          <a:cs typeface="+mn-cs"/>
          <a:sym typeface="Helvetica"/>
        </a:defRPr>
      </a:lvl8pPr>
      <a:lvl9pPr marL="5446346" marR="0" indent="-366346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5E7484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JPG"/><Relationship Id="rId4" Type="http://schemas.openxmlformats.org/officeDocument/2006/relationships/image" Target="../media/image20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0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4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0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19.JPG"/><Relationship Id="rId7" Type="http://schemas.openxmlformats.org/officeDocument/2006/relationships/image" Target="../media/image24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0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19.JPG"/><Relationship Id="rId7" Type="http://schemas.openxmlformats.org/officeDocument/2006/relationships/image" Target="../media/image24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0.JPG"/><Relationship Id="rId9" Type="http://schemas.openxmlformats.org/officeDocument/2006/relationships/image" Target="../media/image26.JP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19.JPG"/><Relationship Id="rId7" Type="http://schemas.openxmlformats.org/officeDocument/2006/relationships/image" Target="../media/image24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10" Type="http://schemas.openxmlformats.org/officeDocument/2006/relationships/image" Target="../media/image27.JPG"/><Relationship Id="rId4" Type="http://schemas.openxmlformats.org/officeDocument/2006/relationships/image" Target="../media/image20.JPG"/><Relationship Id="rId9" Type="http://schemas.openxmlformats.org/officeDocument/2006/relationships/image" Target="../media/image26.JP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19.JPG"/><Relationship Id="rId7" Type="http://schemas.openxmlformats.org/officeDocument/2006/relationships/image" Target="../media/image24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11" Type="http://schemas.openxmlformats.org/officeDocument/2006/relationships/image" Target="../media/image28.JPG"/><Relationship Id="rId5" Type="http://schemas.openxmlformats.org/officeDocument/2006/relationships/image" Target="../media/image22.JPG"/><Relationship Id="rId10" Type="http://schemas.openxmlformats.org/officeDocument/2006/relationships/image" Target="../media/image27.JPG"/><Relationship Id="rId4" Type="http://schemas.openxmlformats.org/officeDocument/2006/relationships/image" Target="../media/image20.JPG"/><Relationship Id="rId9" Type="http://schemas.openxmlformats.org/officeDocument/2006/relationships/image" Target="../media/image2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19.JPG"/><Relationship Id="rId7" Type="http://schemas.openxmlformats.org/officeDocument/2006/relationships/image" Target="../media/image24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11" Type="http://schemas.openxmlformats.org/officeDocument/2006/relationships/image" Target="../media/image29.JPG"/><Relationship Id="rId5" Type="http://schemas.openxmlformats.org/officeDocument/2006/relationships/image" Target="../media/image22.JPG"/><Relationship Id="rId10" Type="http://schemas.openxmlformats.org/officeDocument/2006/relationships/image" Target="../media/image27.JPG"/><Relationship Id="rId4" Type="http://schemas.openxmlformats.org/officeDocument/2006/relationships/image" Target="../media/image20.JPG"/><Relationship Id="rId9" Type="http://schemas.openxmlformats.org/officeDocument/2006/relationships/image" Target="../media/image26.JP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19.JPG"/><Relationship Id="rId7" Type="http://schemas.openxmlformats.org/officeDocument/2006/relationships/image" Target="../media/image24.JPG"/><Relationship Id="rId12" Type="http://schemas.openxmlformats.org/officeDocument/2006/relationships/image" Target="../media/image30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11" Type="http://schemas.openxmlformats.org/officeDocument/2006/relationships/image" Target="../media/image29.JPG"/><Relationship Id="rId5" Type="http://schemas.openxmlformats.org/officeDocument/2006/relationships/image" Target="../media/image22.JPG"/><Relationship Id="rId10" Type="http://schemas.openxmlformats.org/officeDocument/2006/relationships/image" Target="../media/image27.JPG"/><Relationship Id="rId4" Type="http://schemas.openxmlformats.org/officeDocument/2006/relationships/image" Target="../media/image20.JPG"/><Relationship Id="rId9" Type="http://schemas.openxmlformats.org/officeDocument/2006/relationships/image" Target="../media/image26.JP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31.JPG"/><Relationship Id="rId3" Type="http://schemas.openxmlformats.org/officeDocument/2006/relationships/image" Target="../media/image19.JPG"/><Relationship Id="rId7" Type="http://schemas.openxmlformats.org/officeDocument/2006/relationships/image" Target="../media/image24.JPG"/><Relationship Id="rId12" Type="http://schemas.openxmlformats.org/officeDocument/2006/relationships/image" Target="../media/image30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11" Type="http://schemas.openxmlformats.org/officeDocument/2006/relationships/image" Target="../media/image29.JPG"/><Relationship Id="rId5" Type="http://schemas.openxmlformats.org/officeDocument/2006/relationships/image" Target="../media/image22.JPG"/><Relationship Id="rId10" Type="http://schemas.openxmlformats.org/officeDocument/2006/relationships/image" Target="../media/image27.JPG"/><Relationship Id="rId4" Type="http://schemas.openxmlformats.org/officeDocument/2006/relationships/image" Target="../media/image20.JPG"/><Relationship Id="rId9" Type="http://schemas.openxmlformats.org/officeDocument/2006/relationships/image" Target="../media/image26.JP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31.JPG"/><Relationship Id="rId3" Type="http://schemas.openxmlformats.org/officeDocument/2006/relationships/image" Target="../media/image19.JPG"/><Relationship Id="rId7" Type="http://schemas.openxmlformats.org/officeDocument/2006/relationships/image" Target="../media/image24.JPG"/><Relationship Id="rId12" Type="http://schemas.openxmlformats.org/officeDocument/2006/relationships/image" Target="../media/image30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11" Type="http://schemas.openxmlformats.org/officeDocument/2006/relationships/image" Target="../media/image29.JPG"/><Relationship Id="rId5" Type="http://schemas.openxmlformats.org/officeDocument/2006/relationships/image" Target="../media/image22.JPG"/><Relationship Id="rId10" Type="http://schemas.openxmlformats.org/officeDocument/2006/relationships/image" Target="../media/image27.JPG"/><Relationship Id="rId4" Type="http://schemas.openxmlformats.org/officeDocument/2006/relationships/image" Target="../media/image20.JPG"/><Relationship Id="rId9" Type="http://schemas.openxmlformats.org/officeDocument/2006/relationships/image" Target="../media/image26.JPG"/><Relationship Id="rId14" Type="http://schemas.openxmlformats.org/officeDocument/2006/relationships/image" Target="../media/image32.JP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31.JPG"/><Relationship Id="rId3" Type="http://schemas.openxmlformats.org/officeDocument/2006/relationships/image" Target="../media/image19.JPG"/><Relationship Id="rId7" Type="http://schemas.openxmlformats.org/officeDocument/2006/relationships/image" Target="../media/image24.JPG"/><Relationship Id="rId12" Type="http://schemas.openxmlformats.org/officeDocument/2006/relationships/image" Target="../media/image30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11" Type="http://schemas.openxmlformats.org/officeDocument/2006/relationships/image" Target="../media/image29.JPG"/><Relationship Id="rId5" Type="http://schemas.openxmlformats.org/officeDocument/2006/relationships/image" Target="../media/image22.JPG"/><Relationship Id="rId15" Type="http://schemas.openxmlformats.org/officeDocument/2006/relationships/image" Target="../media/image33.JPG"/><Relationship Id="rId10" Type="http://schemas.openxmlformats.org/officeDocument/2006/relationships/image" Target="../media/image27.JPG"/><Relationship Id="rId4" Type="http://schemas.openxmlformats.org/officeDocument/2006/relationships/image" Target="../media/image20.JPG"/><Relationship Id="rId9" Type="http://schemas.openxmlformats.org/officeDocument/2006/relationships/image" Target="../media/image26.JPG"/><Relationship Id="rId14" Type="http://schemas.openxmlformats.org/officeDocument/2006/relationships/image" Target="../media/image32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" y="0"/>
            <a:ext cx="24369905" cy="13723936"/>
          </a:xfrm>
          <a:prstGeom prst="rect">
            <a:avLst/>
          </a:prstGeom>
        </p:spPr>
      </p:pic>
      <p:sp>
        <p:nvSpPr>
          <p:cNvPr id="165" name="Shape 165"/>
          <p:cNvSpPr/>
          <p:nvPr/>
        </p:nvSpPr>
        <p:spPr>
          <a:xfrm>
            <a:off x="22109364" y="5001642"/>
            <a:ext cx="10265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1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j-lt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8162646" y="8767564"/>
            <a:ext cx="8058703" cy="429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spcBef>
                <a:spcPts val="4500"/>
              </a:spcBef>
              <a:defRPr sz="40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lang="en-US" altLang="ko-KR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210 국민체조 B" panose="02020603020101020101" pitchFamily="18" charset="-127"/>
                <a:ea typeface="210 국민체조 B" panose="02020603020101020101" pitchFamily="18" charset="-127"/>
              </a:rPr>
              <a:t>2019.07.02</a:t>
            </a:r>
          </a:p>
          <a:p>
            <a:pPr algn="ctr"/>
            <a:r>
              <a:rPr lang="en-US" altLang="ko-KR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210 국민체조 B" panose="02020603020101020101" pitchFamily="18" charset="-127"/>
                <a:ea typeface="210 국민체조 B" panose="02020603020101020101" pitchFamily="18" charset="-127"/>
              </a:rPr>
              <a:t>SQL </a:t>
            </a:r>
            <a:r>
              <a:rPr lang="ko-KR" alt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210 국민체조 B" panose="02020603020101020101" pitchFamily="18" charset="-127"/>
                <a:ea typeface="210 국민체조 B" panose="02020603020101020101" pitchFamily="18" charset="-127"/>
              </a:rPr>
              <a:t>활용 포트폴리오</a:t>
            </a:r>
            <a:endParaRPr lang="en-US" altLang="ko-KR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  <a:p>
            <a:pPr algn="ctr"/>
            <a:r>
              <a:rPr lang="ko-KR" alt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210 국민체조 B" panose="02020603020101020101" pitchFamily="18" charset="-127"/>
                <a:ea typeface="210 국민체조 B" panose="02020603020101020101" pitchFamily="18" charset="-127"/>
              </a:rPr>
              <a:t>김문선</a:t>
            </a:r>
            <a:endParaRPr lang="en-US" altLang="ko-KR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  <a:p>
            <a:pPr algn="ctr"/>
            <a:endParaRPr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</p:txBody>
      </p:sp>
      <p:sp>
        <p:nvSpPr>
          <p:cNvPr id="167" name="Shape 167"/>
          <p:cNvSpPr/>
          <p:nvPr/>
        </p:nvSpPr>
        <p:spPr>
          <a:xfrm rot="16200000">
            <a:off x="11937999" y="-3161310"/>
            <a:ext cx="507999" cy="68306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+mj-lt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58800" y="508000"/>
            <a:ext cx="23266399" cy="12603659"/>
          </a:xfrm>
          <a:prstGeom prst="rect">
            <a:avLst/>
          </a:pr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8606" y="1941627"/>
            <a:ext cx="10720884" cy="3642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210 국민체조 B" panose="02020603020101020101" pitchFamily="18" charset="-127"/>
                <a:ea typeface="210 국민체조 B" panose="02020603020101020101" pitchFamily="18" charset="-127"/>
              </a:rPr>
              <a:t>데이터베이스관리</a:t>
            </a:r>
            <a:endParaRPr lang="en-US" altLang="ko-KR" sz="115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210 국민체조 B" panose="02020603020101020101" pitchFamily="18" charset="-127"/>
                <a:ea typeface="210 국민체조 B" panose="02020603020101020101" pitchFamily="18" charset="-127"/>
              </a:rPr>
              <a:t>프로그램 </a:t>
            </a:r>
            <a:endParaRPr kumimoji="0" lang="ko-KR" altLang="en-US" sz="11500" b="1" i="0" u="none" strike="noStrike" spc="50" normalizeH="0" baseline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FillTx/>
              <a:latin typeface="210 국민체조 B" panose="02020603020101020101" pitchFamily="18" charset="-127"/>
              <a:ea typeface="210 국민체조 B" panose="02020603020101020101" pitchFamily="18" charset="-127"/>
              <a:sym typeface="Helvetica Light"/>
            </a:endParaRPr>
          </a:p>
        </p:txBody>
      </p:sp>
      <p:sp>
        <p:nvSpPr>
          <p:cNvPr id="8" name="Shape 167"/>
          <p:cNvSpPr/>
          <p:nvPr/>
        </p:nvSpPr>
        <p:spPr>
          <a:xfrm rot="16200000">
            <a:off x="11945047" y="9989428"/>
            <a:ext cx="507999" cy="68306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04</a:t>
            </a:r>
            <a:endParaRPr dirty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소스 코드</a:t>
            </a:r>
            <a:endParaRPr dirty="0">
              <a:solidFill>
                <a:schemeClr val="accent6">
                  <a:lumMod val="75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1181" y="4616025"/>
            <a:ext cx="398025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Process.java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13987" y="4308789"/>
            <a:ext cx="15187448" cy="7632859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productsInfo inputInfo2() {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System.</a:t>
            </a:r>
            <a:r>
              <a:rPr lang="en-US" altLang="ko-KR" sz="4400" b="1" i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.print("&gt; </a:t>
            </a:r>
            <a:r>
              <a:rPr lang="ko-KR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상품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ID </a:t>
            </a:r>
            <a:r>
              <a:rPr lang="ko-KR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입력하세요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 ");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products.setProid(scan.nextInt());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System.</a:t>
            </a:r>
            <a:r>
              <a:rPr lang="en-US" altLang="ko-KR" sz="4400" b="1" i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.print("&gt; </a:t>
            </a:r>
            <a:r>
              <a:rPr lang="ko-KR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상품명 입력하세요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 ");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products.setProname(scan2.nextLine());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System.</a:t>
            </a:r>
            <a:r>
              <a:rPr lang="en-US" altLang="ko-KR" sz="4400" b="1" i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.print("&gt; </a:t>
            </a:r>
            <a:r>
              <a:rPr lang="ko-KR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상품 가격 입력하세요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 ");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products.setPrice(scan.nextInt());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return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products;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}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8077" y="5399045"/>
            <a:ext cx="362759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- inputInfo2()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5521" y="3261579"/>
            <a:ext cx="1130598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products </a:t>
            </a:r>
            <a:r>
              <a:rPr kumimoji="0" lang="ko-KR" altLang="en-US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테이블에 </a:t>
            </a: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insert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할 값을 입력받는 부분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5073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04</a:t>
            </a:r>
            <a:endParaRPr dirty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소스 코드</a:t>
            </a:r>
            <a:endParaRPr dirty="0">
              <a:solidFill>
                <a:schemeClr val="accent6">
                  <a:lumMod val="75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1181" y="4616025"/>
            <a:ext cx="398025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Process.java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13987" y="4245727"/>
            <a:ext cx="15187448" cy="8894743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ordersInfo inputInfo3() {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System.</a:t>
            </a:r>
            <a:r>
              <a:rPr lang="en-US" altLang="ko-KR" sz="4400" b="1" i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.print("&gt; </a:t>
            </a:r>
            <a:r>
              <a:rPr lang="ko-KR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주문 번호 입력하세요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 ");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orders.setOrderid(scan.nextInt());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System.</a:t>
            </a:r>
            <a:r>
              <a:rPr lang="en-US" altLang="ko-KR" sz="4400" b="1" i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.print("&gt; </a:t>
            </a:r>
            <a:r>
              <a:rPr lang="ko-KR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상품 주문 개수 입력하세요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 ");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orders.setOrdercount(scan.nextInt());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System.</a:t>
            </a:r>
            <a:r>
              <a:rPr lang="en-US" altLang="ko-KR" sz="4400" b="1" i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.print("&gt; </a:t>
            </a:r>
            <a:r>
              <a:rPr lang="ko-KR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주문일자 입력하세요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 ");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orders.setOrderdate(scan2.nextLine());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System.</a:t>
            </a:r>
            <a:r>
              <a:rPr lang="en-US" altLang="ko-KR" sz="4400" b="1" i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.print("&gt; </a:t>
            </a:r>
            <a:r>
              <a:rPr lang="ko-KR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주문 고객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ID </a:t>
            </a:r>
            <a:r>
              <a:rPr lang="ko-KR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입력하세요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 ");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orders.setCustid(scan.nextInt());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System.</a:t>
            </a:r>
            <a:r>
              <a:rPr lang="en-US" altLang="ko-KR" sz="4400" b="1" i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.print("&gt; </a:t>
            </a:r>
            <a:r>
              <a:rPr lang="ko-KR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주문 상품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ID </a:t>
            </a:r>
            <a:r>
              <a:rPr lang="ko-KR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입력하세요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 ");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orders.setProid(scan.nextInt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());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return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orders;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}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8077" y="5399045"/>
            <a:ext cx="3632405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- inputInfo3()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5521" y="3261579"/>
            <a:ext cx="1071767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orders </a:t>
            </a:r>
            <a:r>
              <a:rPr kumimoji="0" lang="ko-KR" altLang="en-US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테이블에 </a:t>
            </a: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insert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할 값을 입력받는 부분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77599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04</a:t>
            </a:r>
            <a:endParaRPr dirty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소스 코드</a:t>
            </a:r>
            <a:endParaRPr dirty="0">
              <a:solidFill>
                <a:schemeClr val="accent6">
                  <a:lumMod val="75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1181" y="4616025"/>
            <a:ext cx="532517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ProductsInfo.java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35615" y="4340320"/>
            <a:ext cx="15187448" cy="6863417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4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public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productsInfo() 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 }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String getProname() 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 </a:t>
            </a:r>
            <a:r>
              <a:rPr lang="en-US" altLang="ko-KR" sz="4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return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proname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}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void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setProname(String proname) {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this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.proname = proname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}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int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getProid() 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 </a:t>
            </a:r>
            <a:r>
              <a:rPr lang="en-US" altLang="ko-KR" sz="4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return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proid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}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void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setProid(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int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proid) {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this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.proid = proid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}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int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getPrice() 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 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return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price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}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void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setPrice(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int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price) {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this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.price = price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}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5521" y="3261579"/>
            <a:ext cx="1118896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products </a:t>
            </a:r>
            <a:r>
              <a:rPr kumimoji="0" lang="ko-KR" altLang="en-US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테이블에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값들에 대한 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get, set </a:t>
            </a:r>
            <a:r>
              <a:rPr lang="ko-KR" altLang="en-US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메소드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90597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04</a:t>
            </a:r>
            <a:endParaRPr dirty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소스 코드</a:t>
            </a:r>
            <a:endParaRPr dirty="0">
              <a:solidFill>
                <a:schemeClr val="accent6">
                  <a:lumMod val="75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1181" y="4616025"/>
            <a:ext cx="468718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ordersI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nfo.java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35615" y="4340320"/>
            <a:ext cx="15187448" cy="895629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ordersInfo()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String getOrderdate()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  </a:t>
            </a:r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return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orderdate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void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setOrderdate(String orderdate) {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this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.orderdate = orderdate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 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int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getOrderid()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 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return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orderid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 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void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setOrderid (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int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orderid) {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this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.orderid = orderid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 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int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getOrdercount()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  </a:t>
            </a:r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return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ordercount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 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void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setOrdercount (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int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ordercount) {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this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.ordercount = ordercount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int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getCustid()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  </a:t>
            </a:r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return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custid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 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void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setCustid (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int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custid)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  </a:t>
            </a: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this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.custid = custid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int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getProid()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return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proid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 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void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setProid(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int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proid) {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this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.proid = proid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5521" y="3261579"/>
            <a:ext cx="1060065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orders </a:t>
            </a:r>
            <a:r>
              <a:rPr kumimoji="0" lang="ko-KR" altLang="en-US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테이블에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값들에 대한 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get, set </a:t>
            </a:r>
            <a:r>
              <a:rPr lang="ko-KR" altLang="en-US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메소드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515097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04</a:t>
            </a:r>
            <a:endParaRPr dirty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소스 코드</a:t>
            </a:r>
            <a:endParaRPr dirty="0">
              <a:solidFill>
                <a:schemeClr val="accent6">
                  <a:lumMod val="75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1181" y="4616025"/>
            <a:ext cx="543097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customerI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nfo.java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35615" y="4340320"/>
            <a:ext cx="15187448" cy="7294305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public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customerInfo()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 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String getCustname()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 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return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custname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 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void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setCustname(String custname) {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this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.custname = custname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 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	</a:t>
            </a:r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String getCusttel()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return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custtel;  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	</a:t>
            </a:r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void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setCusttel(String custtel) {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this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.custtel = custtel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	</a:t>
            </a:r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String getCustadd()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return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custadd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	</a:t>
            </a:r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void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setCustadd(String custadd) {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this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.custadd = custadd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</a:t>
            </a:r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int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getCustid()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return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custid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  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	</a:t>
            </a:r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void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setCustid(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int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custid) {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this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.custid = custid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5521" y="3261579"/>
            <a:ext cx="1141177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customer </a:t>
            </a:r>
            <a:r>
              <a:rPr kumimoji="0" lang="ko-KR" altLang="en-US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테이블에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값들에 대한 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get, set </a:t>
            </a:r>
            <a:r>
              <a:rPr lang="ko-KR" altLang="en-US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메소드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94943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04</a:t>
            </a:r>
            <a:endParaRPr dirty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소스 코드</a:t>
            </a:r>
            <a:endParaRPr dirty="0">
              <a:solidFill>
                <a:schemeClr val="accent6">
                  <a:lumMod val="75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1181" y="4616025"/>
            <a:ext cx="560089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DBConnection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.java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35615" y="4340320"/>
            <a:ext cx="15187448" cy="7294305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DBConnection() {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try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Class.</a:t>
            </a:r>
            <a:r>
              <a:rPr lang="en-US" altLang="ko-KR" sz="3600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forName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("com.mysql.jdbc.Driver");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String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url = "jdbc:mysql://localhost:3306/shopping?"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	+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"autoReconnect=true&amp;useUnicode=true&amp;"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	+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"characterEncoding=utf8";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con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DriverManager.</a:t>
            </a:r>
            <a:r>
              <a:rPr lang="en-US" altLang="ko-KR" sz="3600" i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getConnection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(url, "root", "1234");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st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con.createStatement();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} 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catch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(Exception e) {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System.</a:t>
            </a:r>
            <a:r>
              <a:rPr lang="en-US" altLang="ko-KR" sz="36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</a:t>
            </a:r>
            <a:r>
              <a:rPr lang="ko-KR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데이터베이스 연결오류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 " +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</a:t>
            </a: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                                                                           e.getMessage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());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5521" y="3261579"/>
            <a:ext cx="856003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JAVA</a:t>
            </a:r>
            <a:r>
              <a:rPr lang="ko-KR" altLang="en-US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와 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MySQL</a:t>
            </a:r>
            <a:r>
              <a:rPr lang="ko-KR" altLang="en-US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을 연결해주는 메소드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8077" y="5399045"/>
            <a:ext cx="458779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- DBConnection()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76618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04</a:t>
            </a:r>
            <a:endParaRPr dirty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소스 코드</a:t>
            </a:r>
            <a:endParaRPr dirty="0">
              <a:solidFill>
                <a:schemeClr val="accent6">
                  <a:lumMod val="75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1181" y="4616025"/>
            <a:ext cx="560089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DBConnection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.java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35615" y="4340320"/>
            <a:ext cx="15187448" cy="6740307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void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input(customerInfo customer) { 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try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String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SQL = "insert into customer " + "values ("+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customer.getCustid()+ ",'" + customer.getCustname() +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"','"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+ customer.getCusttel()+ "','"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+customer.getCustadd()</a:t>
            </a:r>
          </a:p>
          <a:p>
            <a:pPr algn="l"/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 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+ "');";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st.executeUpdate(SQL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);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} </a:t>
            </a:r>
            <a:r>
              <a:rPr lang="en-US" altLang="ko-KR" sz="36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catch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(Exception e) {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System.</a:t>
            </a:r>
            <a:r>
              <a:rPr lang="en-US" altLang="ko-KR" sz="36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</a:t>
            </a:r>
            <a:r>
              <a:rPr lang="ko-KR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데이터베이스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customer </a:t>
            </a:r>
            <a:r>
              <a:rPr lang="ko-KR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입력 오류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 " + </a:t>
            </a:r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									e.getMessage</a:t>
            </a:r>
            <a:r>
              <a:rPr lang="en-US" altLang="ko-KR" sz="36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());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6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}</a:t>
            </a:r>
            <a:endParaRPr lang="ko-KR" altLang="ko-KR" sz="36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5521" y="3261579"/>
            <a:ext cx="526426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insert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메소드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8077" y="5399045"/>
            <a:ext cx="5073505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- input(</a:t>
            </a:r>
            <a:r>
              <a:rPr lang="en-US" altLang="ko-KR" sz="2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customerInfo customer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5615" y="11226689"/>
            <a:ext cx="1469953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orders, 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products </a:t>
            </a:r>
            <a:r>
              <a:rPr lang="ko-KR" altLang="en-US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테이블 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insert </a:t>
            </a:r>
            <a:r>
              <a:rPr lang="ko-KR" altLang="en-US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문도 동일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ko-KR" altLang="en-US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쿼리 내 테이블명 변경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00925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04</a:t>
            </a:r>
            <a:endParaRPr dirty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소스 코드</a:t>
            </a:r>
            <a:endParaRPr dirty="0">
              <a:solidFill>
                <a:schemeClr val="accent6">
                  <a:lumMod val="75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1181" y="4616025"/>
            <a:ext cx="560089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DBConnection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.java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35615" y="4340320"/>
            <a:ext cx="15187448" cy="7540526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2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22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2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void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output() {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String 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custname, custtel, custadd;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int</a:t>
            </a:r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custid;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try</a:t>
            </a:r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rs 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st.executeQuery("select * from customer;");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if</a:t>
            </a:r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(rs == </a:t>
            </a:r>
            <a:r>
              <a:rPr lang="en-US" altLang="ko-KR" sz="22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null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 {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2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</a:t>
            </a:r>
            <a:r>
              <a:rPr lang="ko-KR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저장된 데이터가 없습니다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.");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} </a:t>
            </a:r>
            <a:r>
              <a:rPr lang="en-US" altLang="ko-KR" sz="22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else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{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while</a:t>
            </a:r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(rs.next()) {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custid 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rs.getInt("custid</a:t>
            </a:r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");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custname 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rs.getString("custname");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custtel 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rs.getString("custtel</a:t>
            </a:r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");    custadd 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rs.getString("custadd");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System.</a:t>
            </a:r>
            <a:r>
              <a:rPr lang="en-US" altLang="ko-KR" sz="22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.printf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("%5d \t %3s \t %8s \t %5s</a:t>
            </a:r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",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custid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custname, custtel, </a:t>
            </a:r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																	custadd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);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System.</a:t>
            </a:r>
            <a:r>
              <a:rPr lang="en-US" altLang="ko-KR" sz="22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();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}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2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("");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}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} </a:t>
            </a:r>
            <a:r>
              <a:rPr lang="en-US" altLang="ko-KR" sz="22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catch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(Exception e) {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System.</a:t>
            </a:r>
            <a:r>
              <a:rPr lang="en-US" altLang="ko-KR" sz="22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</a:t>
            </a:r>
            <a:r>
              <a:rPr lang="ko-KR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데이터베이스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customer </a:t>
            </a:r>
            <a:r>
              <a:rPr lang="ko-KR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출력 오류 </a:t>
            </a:r>
            <a:r>
              <a:rPr lang="en-US" altLang="ko-KR" sz="2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 " + e.getMessage());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}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}</a:t>
            </a:r>
            <a:endParaRPr lang="ko-KR" altLang="ko-KR" sz="2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5521" y="3261579"/>
            <a:ext cx="532197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 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select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메소드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8077" y="5399045"/>
            <a:ext cx="266579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- output()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251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04</a:t>
            </a:r>
            <a:endParaRPr dirty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소스 코드</a:t>
            </a:r>
            <a:endParaRPr dirty="0">
              <a:solidFill>
                <a:schemeClr val="accent6">
                  <a:lumMod val="75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1181" y="4616025"/>
            <a:ext cx="560089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DBConnection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.java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35615" y="4340320"/>
            <a:ext cx="15187448" cy="7109639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public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void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update2() { // update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문</a:t>
            </a: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scan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</a:t>
            </a:r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new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Scanner(System.</a:t>
            </a:r>
            <a:r>
              <a:rPr lang="en-US" altLang="ko-KR" sz="2400" b="1" i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);    	scan2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</a:t>
            </a:r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new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Scanner(System.</a:t>
            </a:r>
            <a:r>
              <a:rPr lang="en-US" altLang="ko-KR" sz="2400" b="1" i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String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sql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  </a:t>
            </a:r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menu, proid, modify2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   String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modify1;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//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기준은 아이디로 지정한다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..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1.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상품명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2.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상품가격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수정할 필드명을 선택하세요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 &gt;&gt;");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menu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scan.nextInt();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try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switch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(menu) 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case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1: // </a:t>
            </a:r>
            <a:r>
              <a:rPr lang="en-US" altLang="ko-KR" sz="2400" u="sng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proname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+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수정할 상품명을 입력하세요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:&gt;&gt; 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modify1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scan2.nextLine();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+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수정할 상품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id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입력하세요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:&gt;&gt; 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proid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scan.nextInt();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sql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"update products set proname='" + modify1+ "' where 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proid="+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proid + ";";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st.executeUpdate(sql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break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5521" y="3261579"/>
            <a:ext cx="554478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 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update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메소드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8077" y="5399045"/>
            <a:ext cx="307456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- update2()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65960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04</a:t>
            </a:r>
            <a:endParaRPr dirty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소스 코드</a:t>
            </a:r>
            <a:endParaRPr dirty="0">
              <a:solidFill>
                <a:schemeClr val="accent6">
                  <a:lumMod val="75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1181" y="4616025"/>
            <a:ext cx="560089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DBConnection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.java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35615" y="4340320"/>
            <a:ext cx="15187448" cy="5262979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case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2: // price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+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수정할 상품가격를 입력하세요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:&gt;&gt; 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modify2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scan2.nextInt();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+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수정할 상품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id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입력하세요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:&gt;&gt; 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proid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scan.nextInt();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sql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"update products set price='" + modify2 + "' where proid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="+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proid + ";";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st.executeUpdate(sql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break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}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} </a:t>
            </a:r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catch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(Exception e) 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데이터베이스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products update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오류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 " + e.getMessage());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}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}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5521" y="3261579"/>
            <a:ext cx="554478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 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update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메소드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8077" y="5399045"/>
            <a:ext cx="307456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- update2()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3868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" y="0"/>
            <a:ext cx="24369905" cy="13723936"/>
          </a:xfrm>
          <a:prstGeom prst="rect">
            <a:avLst/>
          </a:prstGeom>
        </p:spPr>
      </p:pic>
      <p:sp>
        <p:nvSpPr>
          <p:cNvPr id="165" name="Shape 165"/>
          <p:cNvSpPr/>
          <p:nvPr/>
        </p:nvSpPr>
        <p:spPr>
          <a:xfrm>
            <a:off x="22109364" y="5001642"/>
            <a:ext cx="10265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1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j-lt"/>
            </a:endParaRPr>
          </a:p>
        </p:txBody>
      </p:sp>
      <p:sp>
        <p:nvSpPr>
          <p:cNvPr id="167" name="Shape 167"/>
          <p:cNvSpPr/>
          <p:nvPr/>
        </p:nvSpPr>
        <p:spPr>
          <a:xfrm rot="16200000">
            <a:off x="11937999" y="-3161310"/>
            <a:ext cx="507999" cy="68306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+mj-lt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58800" y="508000"/>
            <a:ext cx="23266399" cy="12603659"/>
          </a:xfrm>
          <a:prstGeom prst="rect">
            <a:avLst/>
          </a:pr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+mj-lt"/>
            </a:endParaRPr>
          </a:p>
        </p:txBody>
      </p:sp>
      <p:sp>
        <p:nvSpPr>
          <p:cNvPr id="8" name="Shape 167"/>
          <p:cNvSpPr/>
          <p:nvPr/>
        </p:nvSpPr>
        <p:spPr>
          <a:xfrm rot="16200000">
            <a:off x="11945047" y="9989428"/>
            <a:ext cx="507999" cy="68306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02243" y="4951996"/>
            <a:ext cx="4974119" cy="5180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6600" dirty="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프로그램 개요</a:t>
            </a:r>
            <a:endParaRPr lang="en-US" altLang="ko-KR" sz="6600" dirty="0" smtClean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ERD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6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 내용</a:t>
            </a:r>
            <a:endParaRPr kumimoji="0" lang="en-US" altLang="ko-KR" sz="66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6600" dirty="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소스코드</a:t>
            </a:r>
            <a:endParaRPr lang="en-US" altLang="ko-KR" sz="6600" dirty="0" smtClean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6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실행내용</a:t>
            </a:r>
            <a:endParaRPr kumimoji="0" lang="ko-KR" altLang="en-US" sz="6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07631" y="1786197"/>
            <a:ext cx="6368731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210 국민체조 B" panose="02020603020101020101" pitchFamily="18" charset="-127"/>
                <a:ea typeface="210 국민체조 B" panose="02020603020101020101" pitchFamily="18" charset="-127"/>
              </a:rPr>
              <a:t>CONTENT</a:t>
            </a:r>
            <a:endParaRPr kumimoji="0" lang="ko-KR" altLang="en-US" sz="10000" b="1" i="0" u="none" strike="noStrike" normalizeH="0" baseline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FillTx/>
              <a:latin typeface="210 국민체조 B" panose="02020603020101020101" pitchFamily="18" charset="-127"/>
              <a:ea typeface="210 국민체조 B" panose="02020603020101020101" pitchFamily="18" charset="-127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7631" y="4951996"/>
            <a:ext cx="599523" cy="5180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1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600" dirty="0" smtClean="0">
                <a:solidFill>
                  <a:schemeClr val="accent5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2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3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600" dirty="0" smtClean="0">
                <a:solidFill>
                  <a:schemeClr val="accent5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4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5</a:t>
            </a:r>
            <a:endParaRPr kumimoji="0" lang="ko-KR" altLang="en-US" sz="6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5769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04</a:t>
            </a:r>
            <a:endParaRPr dirty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소스 코드</a:t>
            </a:r>
            <a:endParaRPr dirty="0">
              <a:solidFill>
                <a:schemeClr val="accent6">
                  <a:lumMod val="75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1181" y="4616025"/>
            <a:ext cx="560089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DBConnection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.java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35615" y="4340320"/>
            <a:ext cx="15187448" cy="8586966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public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void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grant() { //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 부여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회수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확인</a:t>
            </a: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scan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</a:t>
            </a:r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new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Scanner(System.</a:t>
            </a:r>
            <a:r>
              <a:rPr lang="en-US" altLang="ko-KR" sz="2400" b="1" i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);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scan2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</a:t>
            </a:r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new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Scanner(System.</a:t>
            </a:r>
            <a:r>
              <a:rPr lang="en-US" altLang="ko-KR" sz="2400" b="1" i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("1.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권한부여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\t 2.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 확인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\t 3.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 회수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메뉴 번호를 선택해주세요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&gt;&gt; 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int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grantmenu = scan.nextInt();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("==============================================");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String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crud_rights;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String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db_name;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String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table_name;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String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account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</a:t>
            </a:r>
          </a:p>
          <a:p>
            <a:pPr algn="l"/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String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account_pw; </a:t>
            </a:r>
            <a:endParaRPr lang="ko-KR" altLang="ko-KR" sz="2400" smtClean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switch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(grantmenu) {</a:t>
            </a:r>
            <a:endParaRPr lang="ko-KR" altLang="ko-KR" sz="2400" smtClean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case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1: //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 부여</a:t>
            </a: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*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 부여 화면입니다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* 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try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::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권한을 여러개 부여받을시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','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로 이어주세요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!!");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::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전체 권한을 부여받고 싶으면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'all'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을 입력해주시면 됩니다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!!");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.println("=======================================");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&gt;&gt;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부여받을 권한을 입력하세요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:");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crud_rights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scan.next();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&gt;&gt;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권한을 넣고싶은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DB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명을 입력하세요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:");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		db_name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scan.next();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&gt;&gt;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권한을 넣고싶은 테이블명을 입력하세요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table_name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scan.next();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&gt;&gt;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계정명을 입력하세요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:");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account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scan.next();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&gt;&gt;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비밀번호를 입력하세요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:");   account_pw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scan.next();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5521" y="3261579"/>
            <a:ext cx="831637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 </a:t>
            </a:r>
            <a:r>
              <a:rPr lang="ko-KR" altLang="en-US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 부여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확인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회수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메소드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8077" y="5399045"/>
            <a:ext cx="235160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- grant()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903909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04</a:t>
            </a:r>
            <a:endParaRPr dirty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소스 코드</a:t>
            </a:r>
            <a:endParaRPr dirty="0">
              <a:solidFill>
                <a:schemeClr val="accent6">
                  <a:lumMod val="75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1181" y="4616025"/>
            <a:ext cx="560089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DBConnection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.java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35615" y="4340320"/>
            <a:ext cx="15187448" cy="895629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String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SQL = "grant " + crud_rights + " on " + db_name + "."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+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table_name + " to "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	+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account + "@localhost identified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by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'" + account_pw + "';";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st.executeUpdate(SQL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} </a:t>
            </a:r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catch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(SQLException e) 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데이터베이스 권한부여 오류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 " + e.getMessage());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}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break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case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2: //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 확인</a:t>
            </a: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*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 부여 및 회수 후 권한 확인하는 화면입니다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 *");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try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&gt;&gt;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권한을 확인할 계정명을 입력하세요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 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String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accout = scan.next();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("======================================");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☞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"+accout+"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계정의 권한을 출력합니다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String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sql = "show grants for " + accout + "@localhost;";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rs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st.executeQuery(sql);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while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(rs.next()) 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String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db = rs.getString(1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);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.println(db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}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} </a:t>
            </a:r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catch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(SQLException e) 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데이터베이스 권한확인 오류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 " + e.getMessage());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}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break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5521" y="3261579"/>
            <a:ext cx="831637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 </a:t>
            </a:r>
            <a:r>
              <a:rPr lang="ko-KR" altLang="en-US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 부여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확인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회수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메소드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8077" y="5399045"/>
            <a:ext cx="235160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- grant()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525400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04</a:t>
            </a:r>
            <a:endParaRPr dirty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소스 코드</a:t>
            </a:r>
            <a:endParaRPr dirty="0">
              <a:solidFill>
                <a:schemeClr val="accent6">
                  <a:lumMod val="75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1181" y="4616025"/>
            <a:ext cx="560089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DBConnection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.java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35615" y="4340320"/>
            <a:ext cx="15187448" cy="895629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case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3: //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 회수</a:t>
            </a: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*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 회수하는 화면입니다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 *");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try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::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권한을 여러개 회수할시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','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로 이어주세요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!!");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::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전체 권한을 회수하고 싶으면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'all'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을 입력해주시면 됩니다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!!");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("======================================");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&gt;&gt;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회수할 권한을 입력하세요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crud_rights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scan.next();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&gt;&gt;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권한을 회수할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DB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명을 입력하세요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db_name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scan.next();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&gt;&gt;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권한을 회수할 테이블명을 입력하세요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table_name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scan.next();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&gt;&gt;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권한을 회수할 계정명을 입력하세요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account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scan.next();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String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SQL = "revoke " + crud_rights + " on " + db_name + "."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+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table_name + "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								from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" + account+ "@localhost;";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st.executeUpdate(SQL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} </a:t>
            </a:r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catch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(SQLException e) 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데이터베이스 권한회수 오류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 " + e.getMessage());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}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break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}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}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5521" y="3261579"/>
            <a:ext cx="831637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 </a:t>
            </a:r>
            <a:r>
              <a:rPr lang="ko-KR" altLang="en-US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권한 부여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확인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회수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메소드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8077" y="5399045"/>
            <a:ext cx="235160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- grant()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07423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04</a:t>
            </a:r>
            <a:endParaRPr dirty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소스 코드</a:t>
            </a:r>
            <a:endParaRPr dirty="0">
              <a:solidFill>
                <a:schemeClr val="accent6">
                  <a:lumMod val="75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1181" y="4616025"/>
            <a:ext cx="560089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DBConnection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.java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35615" y="4340320"/>
            <a:ext cx="15187448" cy="7848302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</a:t>
            </a:r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public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void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accountcontent() 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int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accountmenu;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scan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</a:t>
            </a:r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new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Scanner(System.</a:t>
            </a:r>
            <a:r>
              <a:rPr lang="en-US" altLang="ko-KR" sz="2400" b="1" i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* mysql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내에 있는 모든 계정 확인 및 삭제 메뉴입니다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* 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1.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모든 계정 확인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\t 2.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특정 계정 삭제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&gt;&gt;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메뉴 번호를 선택하세요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");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accountmenu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scan.nextInt();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("=========================");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switch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(accountmenu) 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case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1: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## mysql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내에 있는 모든 계정 출력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##");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try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ResultSet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rs = st.executeQuery("use mysql;");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rs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st.executeQuery("select user from user;");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while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(rs.next()) 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	String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db = rs.getString(1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);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.println(db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}	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} </a:t>
            </a:r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catch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(SQLException e) 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e.getStackTrace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}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break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5521" y="3261579"/>
            <a:ext cx="596317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kumimoji="0" lang="ko-KR" altLang="en-US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계정 확인 및 삭제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메소드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8077" y="5399045"/>
            <a:ext cx="512800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- accountcontent()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75924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04</a:t>
            </a:r>
            <a:endParaRPr dirty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소스 코드</a:t>
            </a:r>
            <a:endParaRPr dirty="0">
              <a:solidFill>
                <a:schemeClr val="accent6">
                  <a:lumMod val="75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1181" y="4616025"/>
            <a:ext cx="560089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DBConnection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.java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35615" y="4340320"/>
            <a:ext cx="15187448" cy="5262979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case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2: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## mysql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내에 있는 특정 계정 삭제 화면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## 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try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 &gt;&gt;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삭제할 계정명을 입력하세요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String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account = scan.next();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String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SQL = "drop user " + account + "@localhost;";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st.executeUpdate(SQL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	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} </a:t>
            </a:r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catch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(SQLException e) 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e.getStackTrace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}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break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}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}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5521" y="3261579"/>
            <a:ext cx="596317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kumimoji="0" lang="ko-KR" altLang="en-US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계정 확인 및 삭제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메소드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8077" y="5399045"/>
            <a:ext cx="512800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- accountcontent()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52589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04</a:t>
            </a:r>
            <a:endParaRPr dirty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소스 코드</a:t>
            </a:r>
            <a:endParaRPr dirty="0">
              <a:solidFill>
                <a:schemeClr val="accent6">
                  <a:lumMod val="75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1181" y="4616025"/>
            <a:ext cx="560089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DBConnection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.java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35615" y="4340320"/>
            <a:ext cx="15187448" cy="8586966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public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void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view_output() 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String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고객이름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상품명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int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고객아이디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상품아이디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try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rs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st.executeQuery("select * from easyorder;");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if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(rs == </a:t>
            </a:r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null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 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저장된 데이터가 없습니다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} </a:t>
            </a:r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else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b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while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(rs.next()) 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</a:t>
            </a:r>
            <a:r>
              <a:rPr lang="ko-KR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고객아이디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rs.getInt("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고객아이디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</a:t>
            </a:r>
            <a:r>
              <a:rPr lang="ko-KR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고객이름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rs.getString("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고객이름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</a:t>
            </a:r>
            <a:r>
              <a:rPr lang="ko-KR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상품아이디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rs.getInt("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상품아이디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</a:t>
            </a:r>
            <a:r>
              <a:rPr lang="ko-KR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상품명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= rs.getString("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상품명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.printf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("%3d \t %5s \t %3d \t %6s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", </a:t>
            </a:r>
            <a:r>
              <a:rPr lang="ko-KR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고객아이디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고객이름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												</a:t>
            </a:r>
            <a:r>
              <a:rPr lang="ko-KR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상품아이디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상품명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}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("");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}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} </a:t>
            </a:r>
            <a:r>
              <a:rPr lang="en-US" altLang="ko-KR" sz="2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catch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(Exception e) {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	System.</a:t>
            </a:r>
            <a:r>
              <a:rPr lang="en-US" altLang="ko-KR" sz="2400" b="1" i="1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.println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("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데이터베이스 뷰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easyorder </a:t>
            </a:r>
            <a:r>
              <a:rPr lang="ko-KR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출력 오류</a:t>
            </a:r>
            <a:r>
              <a:rPr lang="en-US" altLang="ko-KR" sz="2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 " + e.getMessage());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	}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2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}</a:t>
            </a:r>
            <a:endParaRPr lang="ko-KR" altLang="ko-KR" sz="2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5521" y="3261579"/>
            <a:ext cx="381995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lang="ko-KR" altLang="en-US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뷰 출력</a:t>
            </a:r>
            <a:r>
              <a:rPr lang="en-US" altLang="ko-KR" sz="40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메소드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8077" y="5399045"/>
            <a:ext cx="430887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- 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  <a:cs typeface="Consolas"/>
              </a:rPr>
              <a:t>view_output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()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19696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9338" y="4702272"/>
            <a:ext cx="3789499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</a:t>
            </a:r>
            <a:r>
              <a:rPr lang="ko-KR" altLang="en-US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초기 실행화면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9" name="그림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167" y="3305169"/>
            <a:ext cx="10586143" cy="5933424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0" name="Computer_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78975" y="2424788"/>
            <a:ext cx="12407901" cy="104013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722992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73104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" name="TextBox 1"/>
          <p:cNvSpPr txBox="1"/>
          <p:nvPr/>
        </p:nvSpPr>
        <p:spPr>
          <a:xfrm>
            <a:off x="1379338" y="4703542"/>
            <a:ext cx="5315559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kumimoji="0" lang="ko-KR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데이터 출력 메뉴 </a:t>
            </a: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34710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2161" y="4703542"/>
            <a:ext cx="528991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kumimoji="0" lang="ko-KR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데이터 입력 메뉴 </a:t>
            </a: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10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8" name="직사각형 7"/>
          <p:cNvSpPr/>
          <p:nvPr/>
        </p:nvSpPr>
        <p:spPr>
          <a:xfrm>
            <a:off x="7958246" y="10827905"/>
            <a:ext cx="7560000" cy="2052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24501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467697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" name="TextBox 1"/>
          <p:cNvSpPr txBox="1"/>
          <p:nvPr/>
        </p:nvSpPr>
        <p:spPr>
          <a:xfrm>
            <a:off x="1389020" y="4703542"/>
            <a:ext cx="605294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kumimoji="0" lang="ko-KR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데이터 입력 후 확인 </a:t>
            </a: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467697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3" name="직사각형 2"/>
          <p:cNvSpPr/>
          <p:nvPr/>
        </p:nvSpPr>
        <p:spPr>
          <a:xfrm>
            <a:off x="8433127" y="12152208"/>
            <a:ext cx="8467508" cy="558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24501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1393494" y="1105811"/>
            <a:ext cx="10048230" cy="3149601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01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프로그램 개요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93494" y="5544986"/>
            <a:ext cx="10048230" cy="6504345"/>
          </a:xfrm>
          <a:prstGeom prst="rect">
            <a:avLst/>
          </a:prstGeom>
          <a:noFill/>
          <a:ln w="76200" cap="flat">
            <a:solidFill>
              <a:schemeClr val="accent1">
                <a:lumMod val="40000"/>
                <a:lumOff val="60000"/>
              </a:schemeClr>
            </a:solidFill>
            <a:prstDash val="sys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latinLnBrk="1"/>
            <a:r>
              <a:rPr lang="en-US" altLang="ko-KR" sz="3200" smtClean="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</a:p>
          <a:p>
            <a:pPr algn="l" latinLnBrk="1"/>
            <a:r>
              <a:rPr lang="en-US" altLang="ko-KR" sz="3200" smtClean="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  <a:r>
              <a:rPr lang="ko-KR" altLang="ko-KR" sz="3200" smtClean="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본 </a:t>
            </a:r>
            <a:r>
              <a:rPr lang="ko-KR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프로그램은 데이터베이스 </a:t>
            </a:r>
            <a:r>
              <a:rPr lang="en-US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‘shopping’ </a:t>
            </a:r>
            <a:r>
              <a:rPr lang="ko-KR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관리를 위한</a:t>
            </a:r>
            <a:r>
              <a:rPr lang="en-US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MySQL, JAVA </a:t>
            </a:r>
            <a:r>
              <a:rPr lang="ko-KR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연동 프로그램입니다</a:t>
            </a:r>
            <a:r>
              <a:rPr lang="en-US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 </a:t>
            </a:r>
          </a:p>
          <a:p>
            <a:pPr algn="l" latinLnBrk="1"/>
            <a:r>
              <a:rPr lang="en-US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  <a:endParaRPr lang="en-US" altLang="ko-KR" sz="3200" smtClean="0">
              <a:solidFill>
                <a:schemeClr val="bg2">
                  <a:lumMod val="50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 latinLnBrk="1"/>
            <a:r>
              <a:rPr lang="en-US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200" smtClean="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MySQL</a:t>
            </a:r>
            <a:r>
              <a:rPr lang="ko-KR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쿼리를 일일이 작성해야 하는 불편함을 해소하고</a:t>
            </a:r>
            <a:r>
              <a:rPr lang="en-US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 </a:t>
            </a:r>
            <a:r>
              <a:rPr lang="ko-KR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쉽고 간단하게 데이터베이스를 관리할 수 있도록 </a:t>
            </a:r>
            <a:r>
              <a:rPr lang="en-US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JAVA </a:t>
            </a:r>
            <a:r>
              <a:rPr lang="ko-KR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프로그램을 제작하게 되었습니다</a:t>
            </a:r>
            <a:r>
              <a:rPr lang="en-US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</a:t>
            </a:r>
          </a:p>
          <a:p>
            <a:pPr algn="l" latinLnBrk="1"/>
            <a:r>
              <a:rPr lang="en-US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  <a:endParaRPr lang="en-US" altLang="ko-KR" sz="3200" smtClean="0">
              <a:solidFill>
                <a:schemeClr val="bg2">
                  <a:lumMod val="50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 latinLnBrk="1"/>
            <a:r>
              <a:rPr lang="en-US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200" smtClean="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ko-KR" sz="3200" smtClean="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해당 </a:t>
            </a:r>
            <a:r>
              <a:rPr lang="ko-KR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프로그램은 </a:t>
            </a:r>
            <a:r>
              <a:rPr lang="en-US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MySQL</a:t>
            </a:r>
            <a:r>
              <a:rPr lang="ko-KR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필요한 쿼리를 일일이 작성 안 해도 되는 편리성 그리고 여러</a:t>
            </a:r>
            <a:r>
              <a:rPr lang="en-US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기능들을 메뉴로 구현</a:t>
            </a:r>
            <a:r>
              <a:rPr lang="en-US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정보들을 사용자가 간편하게 번호를 선택해 편집할 수 있는 쉬운</a:t>
            </a:r>
            <a:r>
              <a:rPr lang="en-US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UI</a:t>
            </a:r>
            <a:r>
              <a:rPr lang="ko-KR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가지고 있습니다</a:t>
            </a:r>
            <a:r>
              <a:rPr lang="en-US" altLang="ko-KR" sz="3200">
                <a:solidFill>
                  <a:schemeClr val="bg2">
                    <a:lumMod val="50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379" y="1105811"/>
            <a:ext cx="10058400" cy="10943520"/>
          </a:xfrm>
          <a:prstGeom prst="rect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385437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73104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" name="TextBox 1"/>
          <p:cNvSpPr txBox="1"/>
          <p:nvPr/>
        </p:nvSpPr>
        <p:spPr>
          <a:xfrm>
            <a:off x="1376132" y="4703542"/>
            <a:ext cx="532197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kumimoji="0" lang="ko-KR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데이터 삭제 메뉴 </a:t>
            </a: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8" name="직사각형 7"/>
          <p:cNvSpPr/>
          <p:nvPr/>
        </p:nvSpPr>
        <p:spPr>
          <a:xfrm>
            <a:off x="7928631" y="12089146"/>
            <a:ext cx="6859424" cy="558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0" y="1128431"/>
            <a:ext cx="11620169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product</a:t>
            </a:r>
            <a:r>
              <a:rPr kumimoji="0" lang="en-US" altLang="ko-KR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ko-KR" altLang="en-US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테이블에 </a:t>
            </a:r>
            <a:r>
              <a:rPr kumimoji="0" lang="en-US" altLang="ko-KR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444</a:t>
            </a:r>
            <a:r>
              <a:rPr kumimoji="0" lang="ko-KR" altLang="en-US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번 항목을 삭제하기 전</a:t>
            </a:r>
            <a:r>
              <a:rPr kumimoji="0" lang="en-US" altLang="ko-KR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, 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ko-KR" altLang="en-US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  데이터 출력을 해봅니다</a:t>
            </a:r>
            <a:r>
              <a:rPr kumimoji="0" lang="en-US" altLang="ko-KR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.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38849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73104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" name="TextBox 1"/>
          <p:cNvSpPr txBox="1"/>
          <p:nvPr/>
        </p:nvSpPr>
        <p:spPr>
          <a:xfrm>
            <a:off x="1376132" y="4703542"/>
            <a:ext cx="532197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kumimoji="0" lang="ko-KR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데이터 삭제 메뉴 </a:t>
            </a: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8" name="직사각형 7"/>
          <p:cNvSpPr/>
          <p:nvPr/>
        </p:nvSpPr>
        <p:spPr>
          <a:xfrm>
            <a:off x="7928631" y="12089146"/>
            <a:ext cx="6859424" cy="558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0" y="1128431"/>
            <a:ext cx="10937289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product</a:t>
            </a:r>
            <a:r>
              <a:rPr kumimoji="0" lang="en-US" altLang="ko-KR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ko-KR" altLang="en-US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 </a:t>
            </a:r>
            <a:r>
              <a:rPr kumimoji="0" lang="en-US" altLang="ko-KR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444</a:t>
            </a:r>
            <a:r>
              <a:rPr kumimoji="0" lang="ko-KR" altLang="en-US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번 항목을 삭제합니다</a:t>
            </a:r>
            <a:r>
              <a:rPr kumimoji="0" lang="en-US" altLang="ko-KR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. 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ko-KR" altLang="en-US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 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9" name="그림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2202638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73104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" name="TextBox 1"/>
          <p:cNvSpPr txBox="1"/>
          <p:nvPr/>
        </p:nvSpPr>
        <p:spPr>
          <a:xfrm>
            <a:off x="1404520" y="4703542"/>
            <a:ext cx="608500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kumimoji="0" lang="ko-KR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데이터 삭제 후 확인 </a:t>
            </a: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8" name="직사각형 7"/>
          <p:cNvSpPr/>
          <p:nvPr/>
        </p:nvSpPr>
        <p:spPr>
          <a:xfrm>
            <a:off x="7928631" y="12089146"/>
            <a:ext cx="6859424" cy="558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0" y="789877"/>
            <a:ext cx="11099192" cy="2133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product</a:t>
            </a:r>
            <a:r>
              <a:rPr kumimoji="0" lang="en-US" altLang="ko-KR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ko-KR" altLang="en-US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 </a:t>
            </a:r>
            <a:r>
              <a:rPr kumimoji="0" lang="en-US" altLang="ko-KR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444</a:t>
            </a:r>
            <a:r>
              <a:rPr kumimoji="0" lang="ko-KR" altLang="en-US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번 항목이 삭제되었는지</a:t>
            </a:r>
            <a:endParaRPr kumimoji="0" lang="en-US" altLang="ko-KR" sz="4400" b="0" i="0" u="none" strike="noStrike" cap="none" spc="0" normalizeH="0" smtClean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4400"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lang="ko-KR" altLang="en-US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확인합니다</a:t>
            </a:r>
            <a:r>
              <a:rPr lang="en-US" altLang="ko-KR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.</a:t>
            </a:r>
            <a:endParaRPr kumimoji="0" lang="en-US" altLang="ko-KR" sz="4400" b="0" i="0" u="none" strike="noStrike" cap="none" spc="0" normalizeH="0" smtClean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ko-KR" altLang="en-US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 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9" name="그림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0" name="그림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2940972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73104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" name="TextBox 1"/>
          <p:cNvSpPr txBox="1"/>
          <p:nvPr/>
        </p:nvSpPr>
        <p:spPr>
          <a:xfrm>
            <a:off x="1382543" y="4703542"/>
            <a:ext cx="530914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kumimoji="0" lang="ko-KR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데이터 수정 메뉴 </a:t>
            </a: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8" name="직사각형 7"/>
          <p:cNvSpPr/>
          <p:nvPr/>
        </p:nvSpPr>
        <p:spPr>
          <a:xfrm>
            <a:off x="7928631" y="12089146"/>
            <a:ext cx="6859424" cy="558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65876" y="1165989"/>
            <a:ext cx="10684015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orders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 </a:t>
            </a:r>
            <a:r>
              <a:rPr lang="ko-KR" altLang="en-US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주문번호 </a:t>
            </a:r>
            <a:r>
              <a:rPr lang="en-US" altLang="ko-KR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1</a:t>
            </a:r>
            <a:r>
              <a:rPr lang="ko-KR" altLang="en-US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번에 대한 주문개수를</a:t>
            </a:r>
            <a:endParaRPr lang="en-US" altLang="ko-KR" sz="400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40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	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10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개에서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1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개로 변경해줍니다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.. 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 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9" name="그림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0" name="그림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12" name="직사각형 11"/>
          <p:cNvSpPr/>
          <p:nvPr/>
        </p:nvSpPr>
        <p:spPr>
          <a:xfrm>
            <a:off x="9371887" y="10105893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4926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73104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" name="TextBox 1"/>
          <p:cNvSpPr txBox="1"/>
          <p:nvPr/>
        </p:nvSpPr>
        <p:spPr>
          <a:xfrm>
            <a:off x="1382543" y="4703542"/>
            <a:ext cx="530914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kumimoji="0" lang="ko-KR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데이터 수정 메뉴 </a:t>
            </a: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8" name="직사각형 7"/>
          <p:cNvSpPr/>
          <p:nvPr/>
        </p:nvSpPr>
        <p:spPr>
          <a:xfrm>
            <a:off x="7928631" y="12089146"/>
            <a:ext cx="6859424" cy="558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65876" y="1165989"/>
            <a:ext cx="10684015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orders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 </a:t>
            </a:r>
            <a:r>
              <a:rPr lang="ko-KR" altLang="en-US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주문번호 </a:t>
            </a:r>
            <a:r>
              <a:rPr lang="en-US" altLang="ko-KR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1</a:t>
            </a:r>
            <a:r>
              <a:rPr lang="ko-KR" altLang="en-US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번에 대한 주문개수를</a:t>
            </a:r>
            <a:endParaRPr lang="en-US" altLang="ko-KR" sz="400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40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	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10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개에서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1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개로 변경해줍니다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.. 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 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9" name="그림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0" name="그림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12" name="직사각형 11"/>
          <p:cNvSpPr/>
          <p:nvPr/>
        </p:nvSpPr>
        <p:spPr>
          <a:xfrm>
            <a:off x="9371887" y="10105893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3" name="그림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1495180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73104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" name="TextBox 1"/>
          <p:cNvSpPr txBox="1"/>
          <p:nvPr/>
        </p:nvSpPr>
        <p:spPr>
          <a:xfrm>
            <a:off x="1409345" y="4703542"/>
            <a:ext cx="626453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kumimoji="0" lang="ko-KR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데이터 수정 후 확인 </a:t>
            </a: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8" name="직사각형 7"/>
          <p:cNvSpPr/>
          <p:nvPr/>
        </p:nvSpPr>
        <p:spPr>
          <a:xfrm>
            <a:off x="7928631" y="12089146"/>
            <a:ext cx="6859424" cy="558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65876" y="1165989"/>
            <a:ext cx="10684015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orders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 </a:t>
            </a:r>
            <a:r>
              <a:rPr lang="ko-KR" altLang="en-US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주문번호 </a:t>
            </a:r>
            <a:r>
              <a:rPr lang="en-US" altLang="ko-KR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1</a:t>
            </a:r>
            <a:r>
              <a:rPr lang="ko-KR" altLang="en-US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번에 대한 주문개수를</a:t>
            </a:r>
            <a:endParaRPr lang="en-US" altLang="ko-KR" sz="400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40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	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10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개에서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1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개로 변경한 부분을 확인합니다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.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 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9" name="그림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0" name="그림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12" name="직사각형 11"/>
          <p:cNvSpPr/>
          <p:nvPr/>
        </p:nvSpPr>
        <p:spPr>
          <a:xfrm>
            <a:off x="9371887" y="10105893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3" name="그림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4" name="그림 13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/>
          <a:stretch/>
        </p:blipFill>
        <p:spPr bwMode="auto"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524287" y="9217770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7815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73104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" name="TextBox 1"/>
          <p:cNvSpPr txBox="1"/>
          <p:nvPr/>
        </p:nvSpPr>
        <p:spPr>
          <a:xfrm>
            <a:off x="1380889" y="4703542"/>
            <a:ext cx="474489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lang="ko-KR" alt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권한 부여 메뉴</a:t>
            </a:r>
            <a:r>
              <a:rPr kumimoji="0" lang="ko-KR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8" name="직사각형 7"/>
          <p:cNvSpPr/>
          <p:nvPr/>
        </p:nvSpPr>
        <p:spPr>
          <a:xfrm>
            <a:off x="7928631" y="12089146"/>
            <a:ext cx="6859424" cy="558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65876" y="1119391"/>
            <a:ext cx="922688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권한 부여 메뉴에서 권한을 등록합니다</a:t>
            </a:r>
            <a:r>
              <a:rPr lang="en-US" altLang="ko-KR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.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 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9" name="그림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0" name="그림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12" name="직사각형 11"/>
          <p:cNvSpPr/>
          <p:nvPr/>
        </p:nvSpPr>
        <p:spPr>
          <a:xfrm>
            <a:off x="9371887" y="10105893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3" name="그림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4" name="그림 13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/>
          <a:stretch/>
        </p:blipFill>
        <p:spPr bwMode="auto"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524287" y="9217770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6" name="그림 1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988812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73104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" name="TextBox 1"/>
          <p:cNvSpPr txBox="1"/>
          <p:nvPr/>
        </p:nvSpPr>
        <p:spPr>
          <a:xfrm>
            <a:off x="1409278" y="4703542"/>
            <a:ext cx="5507919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lang="ko-KR" alt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권한 부여 후 확인</a:t>
            </a:r>
            <a:r>
              <a:rPr kumimoji="0" lang="ko-KR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8" name="직사각형 7"/>
          <p:cNvSpPr/>
          <p:nvPr/>
        </p:nvSpPr>
        <p:spPr>
          <a:xfrm>
            <a:off x="7928631" y="12089146"/>
            <a:ext cx="6859424" cy="558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65876" y="1119391"/>
            <a:ext cx="1029769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권한 부여 메뉴에서 권한 등록 후 확인합니다</a:t>
            </a:r>
            <a:r>
              <a:rPr lang="en-US" altLang="ko-KR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.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9" name="그림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0" name="그림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12" name="직사각형 11"/>
          <p:cNvSpPr/>
          <p:nvPr/>
        </p:nvSpPr>
        <p:spPr>
          <a:xfrm>
            <a:off x="9371887" y="10105893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3" name="그림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4" name="그림 13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/>
          <a:stretch/>
        </p:blipFill>
        <p:spPr bwMode="auto"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524287" y="9217770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6" name="그림 1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7" name="그림 16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7792854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73104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" name="TextBox 1"/>
          <p:cNvSpPr txBox="1"/>
          <p:nvPr/>
        </p:nvSpPr>
        <p:spPr>
          <a:xfrm>
            <a:off x="1380888" y="4703542"/>
            <a:ext cx="474489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lang="ko-KR" alt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권한 회수 메뉴</a:t>
            </a:r>
            <a:r>
              <a:rPr kumimoji="0" lang="ko-KR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8" name="직사각형 7"/>
          <p:cNvSpPr/>
          <p:nvPr/>
        </p:nvSpPr>
        <p:spPr>
          <a:xfrm>
            <a:off x="7928631" y="12089146"/>
            <a:ext cx="6859424" cy="558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65876" y="1119391"/>
            <a:ext cx="904574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권한 회수 메뉴에서 권한을 회수합니다</a:t>
            </a:r>
            <a:r>
              <a:rPr lang="en-US" altLang="ko-KR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.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9" name="그림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0" name="그림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12" name="직사각형 11"/>
          <p:cNvSpPr/>
          <p:nvPr/>
        </p:nvSpPr>
        <p:spPr>
          <a:xfrm>
            <a:off x="9371887" y="10105893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3" name="그림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4" name="그림 13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/>
          <a:stretch/>
        </p:blipFill>
        <p:spPr bwMode="auto"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524287" y="9217770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6" name="그림 1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7" name="그림 16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8" name="그림 1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19" name="직사각형 18"/>
          <p:cNvSpPr/>
          <p:nvPr/>
        </p:nvSpPr>
        <p:spPr>
          <a:xfrm>
            <a:off x="12293760" y="9937728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92036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73104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" name="TextBox 1"/>
          <p:cNvSpPr txBox="1"/>
          <p:nvPr/>
        </p:nvSpPr>
        <p:spPr>
          <a:xfrm>
            <a:off x="1346215" y="4703542"/>
            <a:ext cx="5507919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lang="ko-KR" alt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권한 회수 후 확인</a:t>
            </a:r>
            <a:r>
              <a:rPr kumimoji="0" lang="ko-KR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8" name="직사각형 7"/>
          <p:cNvSpPr/>
          <p:nvPr/>
        </p:nvSpPr>
        <p:spPr>
          <a:xfrm>
            <a:off x="7928631" y="12089146"/>
            <a:ext cx="6859424" cy="558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65876" y="1119391"/>
            <a:ext cx="1027044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권한 회수 메뉴에서 권한 회수 후 확인합니다</a:t>
            </a:r>
            <a:r>
              <a:rPr lang="en-US" altLang="ko-KR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.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9" name="그림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0" name="그림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12" name="직사각형 11"/>
          <p:cNvSpPr/>
          <p:nvPr/>
        </p:nvSpPr>
        <p:spPr>
          <a:xfrm>
            <a:off x="9371887" y="10105893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3" name="그림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4" name="그림 13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/>
          <a:stretch/>
        </p:blipFill>
        <p:spPr bwMode="auto"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524287" y="9217770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6" name="그림 1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7" name="그림 16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8" name="그림 1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19" name="직사각형 18"/>
          <p:cNvSpPr/>
          <p:nvPr/>
        </p:nvSpPr>
        <p:spPr>
          <a:xfrm>
            <a:off x="12293760" y="9937728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0" name="그림 1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1" name="직사각형 20"/>
          <p:cNvSpPr/>
          <p:nvPr/>
        </p:nvSpPr>
        <p:spPr>
          <a:xfrm>
            <a:off x="9182701" y="11128423"/>
            <a:ext cx="3111059" cy="1239723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85501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/>
        </p:nvSpPr>
        <p:spPr>
          <a:xfrm>
            <a:off x="-8026" y="5759215"/>
            <a:ext cx="24498517" cy="79670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6" b="2996"/>
          <a:stretch>
            <a:fillRect/>
          </a:stretch>
        </p:blipFill>
        <p:spPr>
          <a:xfrm>
            <a:off x="1379848" y="6158248"/>
            <a:ext cx="10097449" cy="6326188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accent1">
                <a:lumMod val="40000"/>
                <a:lumOff val="60000"/>
              </a:schemeClr>
            </a:solidFill>
            <a:prstDash val="sysDash"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55" name="Shape 755"/>
          <p:cNvSpPr/>
          <p:nvPr/>
        </p:nvSpPr>
        <p:spPr>
          <a:xfrm>
            <a:off x="563463" y="5731569"/>
            <a:ext cx="23264182" cy="7368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1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02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ERD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90788" y="6068677"/>
            <a:ext cx="10048230" cy="6504345"/>
          </a:xfrm>
          <a:prstGeom prst="rect">
            <a:avLst/>
          </a:prstGeom>
          <a:noFill/>
          <a:ln w="76200" cap="flat">
            <a:solidFill>
              <a:schemeClr val="accent1">
                <a:lumMod val="40000"/>
                <a:lumOff val="60000"/>
              </a:schemeClr>
            </a:solidFill>
            <a:prstDash val="sys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latinLnBrk="1"/>
            <a:r>
              <a:rPr lang="en-US" altLang="ko-KR" sz="3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</a:p>
          <a:p>
            <a:pPr algn="l"/>
            <a:r>
              <a:rPr lang="ko-KR" altLang="en-US" sz="3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해당 </a:t>
            </a:r>
            <a:r>
              <a:rPr lang="ko-KR" altLang="en-US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프로그램의 </a:t>
            </a:r>
            <a:r>
              <a:rPr lang="en-US" altLang="ko-KR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ERD </a:t>
            </a:r>
            <a:r>
              <a:rPr lang="ko-KR" altLang="en-US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입니다</a:t>
            </a:r>
            <a:r>
              <a:rPr lang="en-US" altLang="ko-KR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</a:t>
            </a:r>
          </a:p>
          <a:p>
            <a:pPr algn="l"/>
            <a:r>
              <a:rPr lang="ko-KR" altLang="en-US" sz="3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총 </a:t>
            </a:r>
            <a:r>
              <a:rPr lang="en-US" altLang="ko-KR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3</a:t>
            </a:r>
            <a:r>
              <a:rPr lang="ko-KR" altLang="en-US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개의 테이블과 </a:t>
            </a:r>
            <a:r>
              <a:rPr lang="en-US" altLang="ko-KR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2</a:t>
            </a:r>
            <a:r>
              <a:rPr lang="ko-KR" altLang="en-US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개의 뷰로 이루어져 있습니다</a:t>
            </a:r>
            <a:r>
              <a:rPr lang="en-US" altLang="ko-KR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</a:t>
            </a:r>
          </a:p>
          <a:p>
            <a:pPr algn="l"/>
            <a:r>
              <a:rPr lang="en-US" altLang="ko-KR" sz="3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Customer </a:t>
            </a:r>
            <a:r>
              <a:rPr lang="ko-KR" altLang="en-US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테이블과 </a:t>
            </a:r>
            <a:r>
              <a:rPr lang="en-US" altLang="ko-KR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Orders </a:t>
            </a:r>
            <a:r>
              <a:rPr lang="ko-KR" altLang="en-US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테이블 관계는 </a:t>
            </a:r>
            <a:r>
              <a:rPr lang="en-US" altLang="ko-KR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1 </a:t>
            </a:r>
            <a:r>
              <a:rPr lang="ko-KR" altLang="en-US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대 다 관계</a:t>
            </a:r>
            <a:r>
              <a:rPr lang="en-US" altLang="ko-KR" sz="3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         </a:t>
            </a:r>
            <a:endParaRPr lang="en-US" altLang="ko-KR" sz="3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3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Products </a:t>
            </a:r>
            <a:r>
              <a:rPr lang="ko-KR" altLang="en-US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테이블과 </a:t>
            </a:r>
            <a:r>
              <a:rPr lang="en-US" altLang="ko-KR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Orders </a:t>
            </a:r>
            <a:r>
              <a:rPr lang="ko-KR" altLang="en-US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테이블 관계는 </a:t>
            </a:r>
            <a:r>
              <a:rPr lang="en-US" altLang="ko-KR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1 </a:t>
            </a:r>
            <a:r>
              <a:rPr lang="ko-KR" altLang="en-US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대 다 </a:t>
            </a:r>
            <a:r>
              <a:rPr lang="ko-KR" altLang="en-US" sz="3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                                                                                  </a:t>
            </a:r>
            <a:r>
              <a:rPr lang="en-US" altLang="ko-KR" sz="32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관계입니다</a:t>
            </a:r>
            <a:r>
              <a:rPr lang="en-US" altLang="ko-KR" sz="32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</a:t>
            </a:r>
          </a:p>
          <a:p>
            <a:pPr algn="l"/>
            <a:endParaRPr lang="en-US" altLang="ko-KR" sz="3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endParaRPr lang="en-US" altLang="ko-KR" sz="3200" smtClean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endParaRPr lang="en-US" altLang="ko-KR" sz="3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endParaRPr lang="en-US" altLang="ko-KR" sz="3200" smtClean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endParaRPr lang="en-US" altLang="ko-KR" sz="32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endParaRPr lang="en-US" altLang="ko-KR" sz="3200" smtClean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endParaRPr lang="ko-KR" altLang="en-US" sz="3200" dirty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127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73104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" name="TextBox 1"/>
          <p:cNvSpPr txBox="1"/>
          <p:nvPr/>
        </p:nvSpPr>
        <p:spPr>
          <a:xfrm>
            <a:off x="1387299" y="4703542"/>
            <a:ext cx="473206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lang="ko-KR" alt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계정 확인 메뉴</a:t>
            </a:r>
            <a:r>
              <a:rPr kumimoji="0" lang="ko-KR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8" name="직사각형 7"/>
          <p:cNvSpPr/>
          <p:nvPr/>
        </p:nvSpPr>
        <p:spPr>
          <a:xfrm>
            <a:off x="7928631" y="12089146"/>
            <a:ext cx="6859424" cy="558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65876" y="1119391"/>
            <a:ext cx="1012456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계정 확인 메뉴에서 모든 계정을 확인합니다</a:t>
            </a:r>
            <a:r>
              <a:rPr lang="en-US" altLang="ko-KR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.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9" name="그림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0" name="그림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12" name="직사각형 11"/>
          <p:cNvSpPr/>
          <p:nvPr/>
        </p:nvSpPr>
        <p:spPr>
          <a:xfrm>
            <a:off x="9371887" y="10105893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3" name="그림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4" name="그림 13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/>
          <a:stretch/>
        </p:blipFill>
        <p:spPr bwMode="auto"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524287" y="9217770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6" name="그림 1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7" name="그림 16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8" name="그림 1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19" name="직사각형 18"/>
          <p:cNvSpPr/>
          <p:nvPr/>
        </p:nvSpPr>
        <p:spPr>
          <a:xfrm>
            <a:off x="12293760" y="9937728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0" name="그림 1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1" name="직사각형 20"/>
          <p:cNvSpPr/>
          <p:nvPr/>
        </p:nvSpPr>
        <p:spPr>
          <a:xfrm>
            <a:off x="7543088" y="9879797"/>
            <a:ext cx="2294596" cy="619862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401599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73104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" name="TextBox 1"/>
          <p:cNvSpPr txBox="1"/>
          <p:nvPr/>
        </p:nvSpPr>
        <p:spPr>
          <a:xfrm>
            <a:off x="1384093" y="4703542"/>
            <a:ext cx="473847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lang="ko-KR" alt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계정 삭제 메뉴</a:t>
            </a:r>
            <a:r>
              <a:rPr kumimoji="0" lang="ko-KR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8" name="직사각형 7"/>
          <p:cNvSpPr/>
          <p:nvPr/>
        </p:nvSpPr>
        <p:spPr>
          <a:xfrm>
            <a:off x="7928631" y="12089146"/>
            <a:ext cx="6859424" cy="558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65876" y="1119391"/>
            <a:ext cx="1012456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계정 삭제 메뉴에서 특정 계정을 삭제합니다</a:t>
            </a:r>
            <a:r>
              <a:rPr lang="en-US" altLang="ko-KR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.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9" name="그림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0" name="그림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12" name="직사각형 11"/>
          <p:cNvSpPr/>
          <p:nvPr/>
        </p:nvSpPr>
        <p:spPr>
          <a:xfrm>
            <a:off x="9371887" y="10105893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3" name="그림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4" name="그림 13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/>
          <a:stretch/>
        </p:blipFill>
        <p:spPr bwMode="auto"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524287" y="9217770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6" name="그림 1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7" name="그림 16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8" name="그림 1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19" name="직사각형 18"/>
          <p:cNvSpPr/>
          <p:nvPr/>
        </p:nvSpPr>
        <p:spPr>
          <a:xfrm>
            <a:off x="12293760" y="9937728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0" name="그림 1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22" name="그림 21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63642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3" name="직사각형 22"/>
          <p:cNvSpPr/>
          <p:nvPr/>
        </p:nvSpPr>
        <p:spPr>
          <a:xfrm>
            <a:off x="11961374" y="11621560"/>
            <a:ext cx="2088000" cy="792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1410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73104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" name="TextBox 1"/>
          <p:cNvSpPr txBox="1"/>
          <p:nvPr/>
        </p:nvSpPr>
        <p:spPr>
          <a:xfrm>
            <a:off x="1380951" y="4703542"/>
            <a:ext cx="550150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lang="ko-KR" alt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계정 삭제 후 확인</a:t>
            </a:r>
            <a:r>
              <a:rPr kumimoji="0" lang="ko-KR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8" name="직사각형 7"/>
          <p:cNvSpPr/>
          <p:nvPr/>
        </p:nvSpPr>
        <p:spPr>
          <a:xfrm>
            <a:off x="7928631" y="12089146"/>
            <a:ext cx="6859424" cy="558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65876" y="1095394"/>
            <a:ext cx="10217541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계정 삭제 메뉴에서 특정 계정을 삭제한 후</a:t>
            </a:r>
            <a:r>
              <a:rPr lang="en-US" altLang="ko-KR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,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40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	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다시 계정을 확인합니다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.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-&gt; ‘</a:t>
            </a:r>
            <a:r>
              <a:rPr lang="en-US" altLang="ko-KR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ee11’ </a:t>
            </a:r>
            <a:r>
              <a:rPr lang="ko-KR" altLang="en-US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계정삭제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9" name="그림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0" name="그림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12" name="직사각형 11"/>
          <p:cNvSpPr/>
          <p:nvPr/>
        </p:nvSpPr>
        <p:spPr>
          <a:xfrm>
            <a:off x="9371887" y="10105893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3" name="그림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4" name="그림 13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/>
          <a:stretch/>
        </p:blipFill>
        <p:spPr bwMode="auto"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524287" y="9217770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6" name="그림 1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7" name="그림 16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8" name="그림 1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19" name="직사각형 18"/>
          <p:cNvSpPr/>
          <p:nvPr/>
        </p:nvSpPr>
        <p:spPr>
          <a:xfrm>
            <a:off x="12293760" y="9937728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0" name="그림 1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22" name="그림 21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63642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3" name="직사각형 22"/>
          <p:cNvSpPr/>
          <p:nvPr/>
        </p:nvSpPr>
        <p:spPr>
          <a:xfrm>
            <a:off x="11961374" y="11621560"/>
            <a:ext cx="2088000" cy="792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4" name="그림 23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33346812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73104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" name="TextBox 1"/>
          <p:cNvSpPr txBox="1"/>
          <p:nvPr/>
        </p:nvSpPr>
        <p:spPr>
          <a:xfrm>
            <a:off x="1401981" y="4703542"/>
            <a:ext cx="457657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lang="ko-KR" alt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뷰 출력 메뉴 </a:t>
            </a:r>
            <a:r>
              <a:rPr lang="en-US" altLang="ko-KR" smtClean="0">
                <a:latin typeface="a스마일M" panose="02020600000000000000" pitchFamily="18" charset="-127"/>
                <a:ea typeface="a스마일M" panose="02020600000000000000" pitchFamily="18" charset="-127"/>
              </a:rPr>
              <a:t>1</a:t>
            </a:r>
            <a:r>
              <a:rPr kumimoji="0" lang="ko-KR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8" name="직사각형 7"/>
          <p:cNvSpPr/>
          <p:nvPr/>
        </p:nvSpPr>
        <p:spPr>
          <a:xfrm>
            <a:off x="7928631" y="12089146"/>
            <a:ext cx="6859424" cy="558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65876" y="1403170"/>
            <a:ext cx="596156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첫 번째 뷰를 출력합니다</a:t>
            </a:r>
            <a:r>
              <a:rPr lang="en-US" altLang="ko-KR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.</a:t>
            </a:r>
          </a:p>
        </p:txBody>
      </p:sp>
      <p:pic>
        <p:nvPicPr>
          <p:cNvPr id="9" name="그림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0" name="그림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12" name="직사각형 11"/>
          <p:cNvSpPr/>
          <p:nvPr/>
        </p:nvSpPr>
        <p:spPr>
          <a:xfrm>
            <a:off x="9371887" y="10105893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3" name="그림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4" name="그림 13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/>
          <a:stretch/>
        </p:blipFill>
        <p:spPr bwMode="auto"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524287" y="9217770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6" name="그림 1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7" name="그림 16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8" name="그림 1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19" name="직사각형 18"/>
          <p:cNvSpPr/>
          <p:nvPr/>
        </p:nvSpPr>
        <p:spPr>
          <a:xfrm>
            <a:off x="12293760" y="9937728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0" name="그림 1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22" name="그림 21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63642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3" name="직사각형 22"/>
          <p:cNvSpPr/>
          <p:nvPr/>
        </p:nvSpPr>
        <p:spPr>
          <a:xfrm>
            <a:off x="11961374" y="11621560"/>
            <a:ext cx="2088000" cy="792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4" name="그림 23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25" name="그림 24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40320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9327889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73104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" name="TextBox 1"/>
          <p:cNvSpPr txBox="1"/>
          <p:nvPr/>
        </p:nvSpPr>
        <p:spPr>
          <a:xfrm>
            <a:off x="1337059" y="4703542"/>
            <a:ext cx="470641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lang="ko-KR" alt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뷰 출력 메뉴 </a:t>
            </a:r>
            <a:r>
              <a:rPr lang="en-US" altLang="ko-KR">
                <a:latin typeface="a스마일M" panose="02020600000000000000" pitchFamily="18" charset="-127"/>
                <a:ea typeface="a스마일M" panose="02020600000000000000" pitchFamily="18" charset="-127"/>
              </a:rPr>
              <a:t>2</a:t>
            </a:r>
            <a:r>
              <a:rPr kumimoji="0" lang="ko-KR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8" name="직사각형 7"/>
          <p:cNvSpPr/>
          <p:nvPr/>
        </p:nvSpPr>
        <p:spPr>
          <a:xfrm>
            <a:off x="7928631" y="12089146"/>
            <a:ext cx="6859424" cy="558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65876" y="1403170"/>
            <a:ext cx="597118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4000">
                <a:latin typeface="a스마일M" panose="02020600000000000000" pitchFamily="18" charset="-127"/>
                <a:ea typeface="a스마일M" panose="02020600000000000000" pitchFamily="18" charset="-127"/>
              </a:rPr>
              <a:t>두</a:t>
            </a:r>
            <a:r>
              <a:rPr lang="ko-KR" altLang="en-US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번째 뷰를 출력합니다</a:t>
            </a:r>
            <a:r>
              <a:rPr lang="en-US" altLang="ko-KR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.</a:t>
            </a:r>
          </a:p>
        </p:txBody>
      </p:sp>
      <p:pic>
        <p:nvPicPr>
          <p:cNvPr id="9" name="그림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0" name="그림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12" name="직사각형 11"/>
          <p:cNvSpPr/>
          <p:nvPr/>
        </p:nvSpPr>
        <p:spPr>
          <a:xfrm>
            <a:off x="9371887" y="10105893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3" name="그림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4" name="그림 13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/>
          <a:stretch/>
        </p:blipFill>
        <p:spPr bwMode="auto"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524287" y="9217770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6" name="그림 1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7" name="그림 16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8" name="그림 1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19" name="직사각형 18"/>
          <p:cNvSpPr/>
          <p:nvPr/>
        </p:nvSpPr>
        <p:spPr>
          <a:xfrm>
            <a:off x="12293760" y="9937728"/>
            <a:ext cx="1751397" cy="504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0" name="그림 1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22" name="그림 21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63642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23" name="직사각형 22"/>
          <p:cNvSpPr/>
          <p:nvPr/>
        </p:nvSpPr>
        <p:spPr>
          <a:xfrm>
            <a:off x="11961374" y="11621560"/>
            <a:ext cx="2088000" cy="792000"/>
          </a:xfrm>
          <a:prstGeom prst="rect">
            <a:avLst/>
          </a:prstGeom>
          <a:noFill/>
          <a:ln w="57150" cap="flat">
            <a:solidFill>
              <a:schemeClr val="accent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4" name="그림 23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0878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25" name="그림 24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1" y="4340320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26" name="그림 25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0" y="4340320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8743217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11929843" y="509123"/>
            <a:ext cx="11906166" cy="1259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1" y="21600"/>
                </a:lnTo>
              </a:path>
            </a:pathLst>
          </a:cu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05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</a:t>
            </a:r>
            <a:r>
              <a:rPr lang="ko-KR" altLang="en-US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행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514" y="4703542"/>
            <a:ext cx="594393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</a:t>
            </a:r>
            <a:r>
              <a:rPr lang="ko-KR" alt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프로그램 종료 메뉴</a:t>
            </a:r>
            <a:r>
              <a:rPr kumimoji="0" lang="ko-KR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en-US" altLang="ko-KR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65876" y="1403170"/>
            <a:ext cx="944168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종료 메뉴를 통해 프로그램을 종료합니다</a:t>
            </a:r>
            <a:r>
              <a:rPr lang="en-US" altLang="ko-KR" sz="40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.</a:t>
            </a:r>
          </a:p>
        </p:txBody>
      </p:sp>
      <p:pic>
        <p:nvPicPr>
          <p:cNvPr id="27" name="그림 2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14" y="4388869"/>
            <a:ext cx="15120000" cy="864000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5135974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" y="0"/>
            <a:ext cx="24369905" cy="13723936"/>
          </a:xfrm>
          <a:prstGeom prst="rect">
            <a:avLst/>
          </a:prstGeom>
        </p:spPr>
      </p:pic>
      <p:sp>
        <p:nvSpPr>
          <p:cNvPr id="165" name="Shape 165"/>
          <p:cNvSpPr/>
          <p:nvPr/>
        </p:nvSpPr>
        <p:spPr>
          <a:xfrm>
            <a:off x="22109364" y="5001642"/>
            <a:ext cx="10265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1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j-lt"/>
            </a:endParaRPr>
          </a:p>
        </p:txBody>
      </p:sp>
      <p:sp>
        <p:nvSpPr>
          <p:cNvPr id="167" name="Shape 167"/>
          <p:cNvSpPr/>
          <p:nvPr/>
        </p:nvSpPr>
        <p:spPr>
          <a:xfrm rot="16200000">
            <a:off x="11937999" y="-3161310"/>
            <a:ext cx="507999" cy="68306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+mj-lt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58800" y="508000"/>
            <a:ext cx="23266399" cy="12603659"/>
          </a:xfrm>
          <a:prstGeom prst="rect">
            <a:avLst/>
          </a:pr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07358" y="5194002"/>
            <a:ext cx="8369279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500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210 국민체조 B" panose="02020603020101020101" pitchFamily="18" charset="-127"/>
                <a:ea typeface="210 국민체조 B" panose="02020603020101020101" pitchFamily="18" charset="-127"/>
              </a:rPr>
              <a:t>-THE END-</a:t>
            </a:r>
            <a:endParaRPr kumimoji="0" lang="ko-KR" altLang="en-US" sz="11500" b="1" i="0" u="none" strike="noStrike" spc="50" normalizeH="0" baseline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FillTx/>
              <a:latin typeface="210 국민체조 B" panose="02020603020101020101" pitchFamily="18" charset="-127"/>
              <a:ea typeface="210 국민체조 B" panose="02020603020101020101" pitchFamily="18" charset="-127"/>
              <a:sym typeface="Helvetica Light"/>
            </a:endParaRPr>
          </a:p>
        </p:txBody>
      </p:sp>
      <p:sp>
        <p:nvSpPr>
          <p:cNvPr id="8" name="Shape 167"/>
          <p:cNvSpPr/>
          <p:nvPr/>
        </p:nvSpPr>
        <p:spPr>
          <a:xfrm rot="16200000">
            <a:off x="11945047" y="9989428"/>
            <a:ext cx="507999" cy="68306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1412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03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테이블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9338" y="4616024"/>
            <a:ext cx="722954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</a:t>
            </a:r>
            <a:r>
              <a:rPr lang="ko-KR" altLang="en-US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데이터베이스명 </a:t>
            </a:r>
            <a:r>
              <a:rPr lang="en-US" altLang="ko-KR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: shopping</a:t>
            </a:r>
            <a:r>
              <a:rPr kumimoji="0" lang="en-US" altLang="ko-KR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pic>
        <p:nvPicPr>
          <p:cNvPr id="9" name="그림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49" y="6432330"/>
            <a:ext cx="12039767" cy="5325599"/>
          </a:xfrm>
          <a:prstGeom prst="rect">
            <a:avLst/>
          </a:prstGeom>
          <a:ln w="76200">
            <a:solidFill>
              <a:schemeClr val="accent1"/>
            </a:solidFill>
            <a:prstDash val="sysDash"/>
          </a:ln>
        </p:spPr>
      </p:pic>
      <p:sp>
        <p:nvSpPr>
          <p:cNvPr id="10" name="TextBox 9"/>
          <p:cNvSpPr txBox="1"/>
          <p:nvPr/>
        </p:nvSpPr>
        <p:spPr>
          <a:xfrm>
            <a:off x="16144163" y="5005874"/>
            <a:ext cx="61667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</a:t>
            </a:r>
            <a:r>
              <a:rPr lang="ko-KR" altLang="en-US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데이터베이스 </a:t>
            </a:r>
            <a:r>
              <a:rPr lang="ko-KR" altLang="en-US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생성 쿼리</a:t>
            </a:r>
            <a:r>
              <a:rPr kumimoji="0" lang="en-US" altLang="ko-KR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50034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03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테이블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29" name="그림 2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194" y="1128431"/>
            <a:ext cx="10058400" cy="5272369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30" name="그림 2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24" y="9301656"/>
            <a:ext cx="10058400" cy="2490951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</p:pic>
      <p:pic>
        <p:nvPicPr>
          <p:cNvPr id="31" name="그림 3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38" y="5599548"/>
            <a:ext cx="10133504" cy="2958335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sp>
        <p:nvSpPr>
          <p:cNvPr id="3" name="TextBox 2"/>
          <p:cNvSpPr txBox="1"/>
          <p:nvPr/>
        </p:nvSpPr>
        <p:spPr>
          <a:xfrm>
            <a:off x="12856712" y="6657191"/>
            <a:ext cx="599042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</a:t>
            </a:r>
            <a:r>
              <a:rPr kumimoji="0" lang="en-US" altLang="ko-KR" sz="36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lang="en-US" altLang="ko-KR" sz="3600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select</a:t>
            </a:r>
            <a:r>
              <a:rPr lang="en-US" altLang="ko-KR" sz="36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* </a:t>
            </a:r>
            <a:r>
              <a:rPr lang="en-US" altLang="ko-KR" sz="3600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from</a:t>
            </a:r>
            <a:r>
              <a:rPr lang="en-US" altLang="ko-KR" sz="36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customer ;</a:t>
            </a: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9338" y="4616024"/>
            <a:ext cx="848629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</a:t>
            </a:r>
            <a:r>
              <a:rPr kumimoji="0" lang="ko-KR" altLang="en-US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테이블명</a:t>
            </a:r>
            <a:r>
              <a:rPr kumimoji="0" lang="ko-KR" altLang="en-US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en-US" altLang="ko-KR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: customer [</a:t>
            </a:r>
            <a:r>
              <a:rPr kumimoji="0" lang="ko-KR" altLang="en-US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고객 정보</a:t>
            </a:r>
            <a:r>
              <a:rPr kumimoji="0" lang="en-US" altLang="ko-KR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 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25642" y="7497397"/>
            <a:ext cx="10028952" cy="4320000"/>
          </a:xfrm>
          <a:prstGeom prst="rect">
            <a:avLst/>
          </a:prstGeom>
          <a:noFill/>
          <a:ln w="76200" cap="flat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custid : </a:t>
            </a:r>
            <a:r>
              <a:rPr kumimoji="0" lang="ko-KR" altLang="en-US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고객</a:t>
            </a: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ID </a:t>
            </a:r>
            <a:r>
              <a:rPr kumimoji="0" lang="ko-KR" altLang="en-US" sz="4400" b="0" i="0" u="none" strike="noStrike" cap="none" spc="0" normalizeH="0" baseline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기본키</a:t>
            </a:r>
            <a:endParaRPr kumimoji="0" lang="en-US" altLang="ko-KR" sz="4400" b="0" i="0" u="none" strike="noStrike" cap="none" spc="0" normalizeH="0" baseline="0" smtClean="0">
              <a:ln>
                <a:noFill/>
              </a:ln>
              <a:solidFill>
                <a:schemeClr val="accent2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custname : </a:t>
            </a:r>
            <a:r>
              <a:rPr lang="ko-KR" altLang="en-US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고객이름</a:t>
            </a:r>
            <a:endParaRPr lang="en-US" altLang="ko-KR" sz="440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custtel : </a:t>
            </a:r>
            <a:r>
              <a:rPr lang="ko-KR" altLang="en-US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고객 전화번호</a:t>
            </a:r>
            <a:endParaRPr lang="en-US" altLang="ko-KR" sz="440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custadd : </a:t>
            </a:r>
            <a:r>
              <a:rPr lang="ko-KR" altLang="en-US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고객 주소</a:t>
            </a:r>
            <a:endParaRPr lang="en-US" altLang="ko-KR" sz="440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440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03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테이블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25641" y="6657191"/>
            <a:ext cx="591027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</a:t>
            </a:r>
            <a:r>
              <a:rPr kumimoji="0" lang="en-US" altLang="ko-KR" sz="36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lang="en-US" altLang="ko-KR" sz="3600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select</a:t>
            </a:r>
            <a:r>
              <a:rPr lang="en-US" altLang="ko-KR" sz="36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* </a:t>
            </a:r>
            <a:r>
              <a:rPr lang="en-US" altLang="ko-KR" sz="3600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from</a:t>
            </a:r>
            <a:r>
              <a:rPr lang="en-US" altLang="ko-KR" sz="36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products ;</a:t>
            </a: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4744" y="4616025"/>
            <a:ext cx="891109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</a:t>
            </a:r>
            <a:r>
              <a:rPr kumimoji="0" lang="ko-KR" altLang="en-US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테이블명</a:t>
            </a:r>
            <a:r>
              <a:rPr kumimoji="0" lang="ko-KR" altLang="en-US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en-US" altLang="ko-KR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: </a:t>
            </a:r>
            <a:r>
              <a:rPr lang="en-US" altLang="ko-KR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products [</a:t>
            </a:r>
            <a:r>
              <a:rPr lang="ko-KR" altLang="en-US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상품 정보</a:t>
            </a:r>
            <a:r>
              <a:rPr lang="en-US" altLang="ko-KR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]    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25642" y="7497397"/>
            <a:ext cx="10028952" cy="4320000"/>
          </a:xfrm>
          <a:prstGeom prst="rect">
            <a:avLst/>
          </a:prstGeom>
          <a:noFill/>
          <a:ln w="76200" cap="flat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lang="en-US" altLang="ko-KR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pro</a:t>
            </a: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id : </a:t>
            </a:r>
            <a:r>
              <a:rPr lang="ko-KR" altLang="en-US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상</a:t>
            </a:r>
            <a:r>
              <a:rPr lang="ko-KR" altLang="en-US" sz="4400">
                <a:latin typeface="a스마일M" panose="02020600000000000000" pitchFamily="18" charset="-127"/>
                <a:ea typeface="a스마일M" panose="02020600000000000000" pitchFamily="18" charset="-127"/>
              </a:rPr>
              <a:t>품</a:t>
            </a: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ID </a:t>
            </a:r>
            <a:r>
              <a:rPr kumimoji="0" lang="ko-KR" altLang="en-US" sz="4400" b="0" i="0" u="none" strike="noStrike" cap="none" spc="0" normalizeH="0" baseline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기본키</a:t>
            </a:r>
            <a:endParaRPr kumimoji="0" lang="en-US" altLang="ko-KR" sz="4400" b="0" i="0" u="none" strike="noStrike" cap="none" spc="0" normalizeH="0" baseline="0" smtClean="0">
              <a:ln>
                <a:noFill/>
              </a:ln>
              <a:solidFill>
                <a:schemeClr val="accent2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proname : </a:t>
            </a:r>
            <a:r>
              <a:rPr lang="ko-KR" altLang="en-US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상품명</a:t>
            </a:r>
            <a:endParaRPr lang="en-US" altLang="ko-KR" sz="440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price : </a:t>
            </a:r>
            <a:r>
              <a:rPr lang="ko-KR" altLang="en-US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상품가격</a:t>
            </a:r>
            <a:endParaRPr lang="en-US" altLang="ko-KR" sz="440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440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24" y="5599548"/>
            <a:ext cx="10058400" cy="2958334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24" y="9301656"/>
            <a:ext cx="10058400" cy="2490951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1" name="그림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194" y="1077791"/>
            <a:ext cx="10058400" cy="5323009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5101373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03</a:t>
            </a:r>
            <a:endParaRPr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테이블 내용</a:t>
            </a:r>
            <a:endParaRPr dirty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56712" y="6688722"/>
            <a:ext cx="551914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</a:t>
            </a:r>
            <a:r>
              <a:rPr kumimoji="0" lang="en-US" altLang="ko-KR" sz="36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lang="en-US" altLang="ko-KR" sz="3600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select</a:t>
            </a:r>
            <a:r>
              <a:rPr lang="en-US" altLang="ko-KR" sz="36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* </a:t>
            </a:r>
            <a:r>
              <a:rPr lang="en-US" altLang="ko-KR" sz="3600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from</a:t>
            </a:r>
            <a:r>
              <a:rPr lang="en-US" altLang="ko-KR" sz="36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orders  ;</a:t>
            </a: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1181" y="4616025"/>
            <a:ext cx="761105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</a:t>
            </a:r>
            <a:r>
              <a:rPr kumimoji="0" lang="ko-KR" altLang="en-US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테이블명</a:t>
            </a:r>
            <a:r>
              <a:rPr kumimoji="0" lang="ko-KR" altLang="en-US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en-US" altLang="ko-KR" sz="4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: </a:t>
            </a:r>
            <a:r>
              <a:rPr lang="en-US" altLang="ko-KR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orders [</a:t>
            </a:r>
            <a:r>
              <a:rPr lang="ko-KR" altLang="en-US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주문 정보</a:t>
            </a:r>
            <a:r>
              <a:rPr lang="en-US" altLang="ko-KR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]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25642" y="7709187"/>
            <a:ext cx="10028952" cy="4842351"/>
          </a:xfrm>
          <a:prstGeom prst="rect">
            <a:avLst/>
          </a:prstGeom>
          <a:noFill/>
          <a:ln w="76200" cap="flat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orderid : </a:t>
            </a:r>
            <a:r>
              <a:rPr lang="ko-KR" altLang="en-US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</a:t>
            </a:r>
            <a:r>
              <a:rPr lang="ko-KR" altLang="en-US" sz="4400">
                <a:latin typeface="a스마일M" panose="02020600000000000000" pitchFamily="18" charset="-127"/>
                <a:ea typeface="a스마일M" panose="02020600000000000000" pitchFamily="18" charset="-127"/>
              </a:rPr>
              <a:t>문</a:t>
            </a: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ID </a:t>
            </a:r>
            <a:r>
              <a:rPr kumimoji="0" lang="ko-KR" altLang="en-US" sz="4400" b="0" i="0" u="none" strike="noStrike" cap="none" spc="0" normalizeH="0" baseline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기본키</a:t>
            </a:r>
            <a:endParaRPr kumimoji="0" lang="en-US" altLang="ko-KR" sz="4400" b="0" i="0" u="none" strike="noStrike" cap="none" spc="0" normalizeH="0" baseline="0" smtClean="0">
              <a:ln>
                <a:noFill/>
              </a:ln>
              <a:solidFill>
                <a:schemeClr val="accent2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ordercount : </a:t>
            </a:r>
            <a:r>
              <a:rPr lang="ko-KR" altLang="en-US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주문 수량</a:t>
            </a:r>
            <a:endParaRPr lang="en-US" altLang="ko-KR" sz="440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orderdate : </a:t>
            </a:r>
            <a:r>
              <a:rPr lang="ko-KR" altLang="en-US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주문 날짜</a:t>
            </a:r>
            <a:endParaRPr lang="en-US" altLang="ko-KR" sz="440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custid : </a:t>
            </a:r>
            <a:r>
              <a:rPr lang="ko-KR" altLang="en-US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주문 고객</a:t>
            </a:r>
            <a:r>
              <a:rPr lang="en-US" altLang="ko-KR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ID </a:t>
            </a:r>
            <a:r>
              <a:rPr lang="ko-KR" altLang="en-US" sz="4400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외래키</a:t>
            </a:r>
            <a:endParaRPr lang="en-US" altLang="ko-KR" sz="4400" smtClean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proid : </a:t>
            </a:r>
            <a:r>
              <a:rPr lang="ko-KR" altLang="en-US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주문 상품</a:t>
            </a:r>
            <a:r>
              <a:rPr lang="en-US" altLang="ko-KR" sz="4400" smtClean="0">
                <a:latin typeface="a스마일M" panose="02020600000000000000" pitchFamily="18" charset="-127"/>
                <a:ea typeface="a스마일M" panose="02020600000000000000" pitchFamily="18" charset="-127"/>
              </a:rPr>
              <a:t>ID </a:t>
            </a:r>
            <a:r>
              <a:rPr lang="ko-KR" altLang="en-US" sz="4400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외래키</a:t>
            </a:r>
            <a:endParaRPr lang="en-US" altLang="ko-KR" sz="4400" smtClean="0">
              <a:solidFill>
                <a:schemeClr val="accent2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4400" smtClean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80" y="5599547"/>
            <a:ext cx="10111661" cy="3449859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61" y="9284449"/>
            <a:ext cx="10052535" cy="3233372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  <p:pic>
        <p:nvPicPr>
          <p:cNvPr id="11" name="그림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712" y="1128431"/>
            <a:ext cx="10097882" cy="5146245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5101373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57"/>
          <p:cNvSpPr/>
          <p:nvPr/>
        </p:nvSpPr>
        <p:spPr>
          <a:xfrm>
            <a:off x="1379338" y="1128431"/>
            <a:ext cx="10097959" cy="3180358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04</a:t>
            </a:r>
            <a:endParaRPr dirty="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mtClean="0">
                <a:solidFill>
                  <a:schemeClr val="accent2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소스 코드</a:t>
            </a:r>
            <a:endParaRPr dirty="0">
              <a:solidFill>
                <a:schemeClr val="accent6">
                  <a:lumMod val="75000"/>
                </a:scheme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1181" y="4616025"/>
            <a:ext cx="434093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* </a:t>
            </a: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Process.java 1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13987" y="4308789"/>
            <a:ext cx="15187448" cy="8217634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customerInfo inputInfo() {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System.</a:t>
            </a:r>
            <a:r>
              <a:rPr lang="en-US" altLang="ko-KR" sz="4400" b="1" i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.print("&gt; </a:t>
            </a:r>
            <a:r>
              <a:rPr lang="ko-KR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고객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ID </a:t>
            </a:r>
            <a:r>
              <a:rPr lang="ko-KR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입력하세요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 ");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customer.setCustid(scan.nextInt());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System.</a:t>
            </a:r>
            <a:r>
              <a:rPr lang="en-US" altLang="ko-KR" sz="4400" b="1" i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.print("&gt; </a:t>
            </a:r>
            <a:r>
              <a:rPr lang="ko-KR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고객 이름 입력하세요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 ");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customer.setCustname(scan2.nextLine());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System.</a:t>
            </a:r>
            <a:r>
              <a:rPr lang="en-US" altLang="ko-KR" sz="4400" b="1" i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.print("&gt; </a:t>
            </a:r>
            <a:r>
              <a:rPr lang="ko-KR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고객 전화번호를 입력하세요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 ");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customer.setCusttel(scan.next());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System.</a:t>
            </a:r>
            <a:r>
              <a:rPr lang="en-US" altLang="ko-KR" sz="4400" b="1" i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out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.print("&gt; </a:t>
            </a:r>
            <a:r>
              <a:rPr lang="ko-KR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고객 주소를 입력하세요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 ");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customer.setCustadd(scan2.nextLine());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 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	</a:t>
            </a:r>
            <a:r>
              <a:rPr lang="en-US" altLang="ko-KR" sz="4400" b="1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return</a:t>
            </a:r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customer;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l"/>
            <a:r>
              <a:rPr lang="en-US" altLang="ko-KR" sz="440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}</a:t>
            </a:r>
            <a:endParaRPr lang="ko-KR" altLang="ko-KR" sz="4400">
              <a:solidFill>
                <a:schemeClr val="bg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8077" y="5399045"/>
            <a:ext cx="332302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smtClean="0">
                <a:solidFill>
                  <a:schemeClr val="bg1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- inputInfo()</a:t>
            </a:r>
            <a:endParaRPr kumimoji="0" lang="ko-KR" alt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5521" y="3261579"/>
            <a:ext cx="1139414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[ customer </a:t>
            </a:r>
            <a:r>
              <a:rPr kumimoji="0" lang="ko-KR" altLang="en-US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테이블에 </a:t>
            </a:r>
            <a:r>
              <a:rPr kumimoji="0" lang="en-US" altLang="ko-KR" sz="4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insert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 </a:t>
            </a:r>
            <a:r>
              <a:rPr kumimoji="0" lang="ko-KR" altLang="en-US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할 값을 입력받는 부분 </a:t>
            </a:r>
            <a:r>
              <a:rPr kumimoji="0" lang="en-US" altLang="ko-KR" sz="4000" b="0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Helvetica Light"/>
              </a:rPr>
              <a:t>]</a:t>
            </a: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스마일M" panose="02020600000000000000" pitchFamily="18" charset="-127"/>
              <a:ea typeface="a스마일M" panose="02020600000000000000" pitchFamily="18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16527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Bi - Light Wisteria">
      <a:dk1>
        <a:srgbClr val="2A3438"/>
      </a:dk1>
      <a:lt1>
        <a:srgbClr val="FFFFFF"/>
      </a:lt1>
      <a:dk2>
        <a:srgbClr val="5D7384"/>
      </a:dk2>
      <a:lt2>
        <a:srgbClr val="DCDEE0"/>
      </a:lt2>
      <a:accent1>
        <a:srgbClr val="BE8ED5"/>
      </a:accent1>
      <a:accent2>
        <a:srgbClr val="9972AC"/>
      </a:accent2>
      <a:accent3>
        <a:srgbClr val="C3C4C7"/>
      </a:accent3>
      <a:accent4>
        <a:srgbClr val="5D7384"/>
      </a:accent4>
      <a:accent5>
        <a:srgbClr val="BE8ED5"/>
      </a:accent5>
      <a:accent6>
        <a:srgbClr val="9972AC"/>
      </a:accent6>
      <a:hlink>
        <a:srgbClr val="5D7384"/>
      </a:hlink>
      <a:folHlink>
        <a:srgbClr val="C3C4C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925</Words>
  <Application>Microsoft Office PowerPoint</Application>
  <PresentationFormat>사용자 지정</PresentationFormat>
  <Paragraphs>515</Paragraphs>
  <Slides>46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굴림</vt:lpstr>
      <vt:lpstr>Arial</vt:lpstr>
      <vt:lpstr>Helvetica</vt:lpstr>
      <vt:lpstr>Consolas</vt:lpstr>
      <vt:lpstr>a스마일M</vt:lpstr>
      <vt:lpstr>Helvetica Neue</vt:lpstr>
      <vt:lpstr>Helvetica Light</vt:lpstr>
      <vt:lpstr>210 국민체조 B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김문선</cp:lastModifiedBy>
  <cp:revision>60</cp:revision>
  <dcterms:modified xsi:type="dcterms:W3CDTF">2019-07-01T17:35:17Z</dcterms:modified>
  <cp:contentStatus/>
</cp:coreProperties>
</file>