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61" r:id="rId4"/>
    <p:sldId id="263" r:id="rId5"/>
    <p:sldId id="265" r:id="rId6"/>
    <p:sldId id="266" r:id="rId7"/>
    <p:sldId id="260" r:id="rId8"/>
    <p:sldId id="267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333399"/>
    <a:srgbClr val="66FF33"/>
    <a:srgbClr val="66FF66"/>
    <a:srgbClr val="CC66FF"/>
    <a:srgbClr val="33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C74414F-F004-41C6-A3B2-9F8485999AE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06C995F-EE22-4D8A-A30E-D6DC2C6044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3716" y="2204864"/>
            <a:ext cx="4499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看星去</a:t>
            </a:r>
            <a:r>
              <a:rPr lang="en-US" altLang="zh-TW" sz="9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9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71800" y="432503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00657138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曾清兒，</a:t>
            </a:r>
            <a:r>
              <a:rPr lang="en-US" altLang="zh-TW" sz="2000" b="1" smtClean="0">
                <a:latin typeface="標楷體" pitchFamily="65" charset="-120"/>
                <a:ea typeface="標楷體" pitchFamily="65" charset="-120"/>
              </a:rPr>
              <a:t>00657143</a:t>
            </a:r>
            <a:r>
              <a:rPr lang="zh-TW" altLang="en-US" sz="2000" b="1" smtClean="0">
                <a:latin typeface="標楷體" pitchFamily="65" charset="-120"/>
                <a:ea typeface="標楷體" pitchFamily="65" charset="-120"/>
              </a:rPr>
              <a:t>呂儀安</a:t>
            </a:r>
            <a:endParaRPr lang="zh-TW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39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779880" y="188640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網站架構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23528" y="2645296"/>
            <a:ext cx="1368152" cy="792088"/>
          </a:xfrm>
          <a:prstGeom prst="roundRect">
            <a:avLst/>
          </a:prstGeom>
          <a:solidFill>
            <a:srgbClr val="FFFF66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簡介</a:t>
            </a:r>
            <a:endParaRPr lang="zh-TW" altLang="en-US" sz="3200" b="1" dirty="0">
              <a:solidFill>
                <a:srgbClr val="FF66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095804" y="2645296"/>
            <a:ext cx="1368152" cy="792088"/>
          </a:xfrm>
          <a:prstGeom prst="roundRect">
            <a:avLst/>
          </a:prstGeom>
          <a:solidFill>
            <a:srgbClr val="FFFF66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觀星</a:t>
            </a:r>
            <a:r>
              <a:rPr lang="zh-TW" altLang="en-US" sz="2000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地點</a:t>
            </a:r>
            <a:endParaRPr lang="zh-TW" altLang="en-US" sz="2000" b="1" dirty="0">
              <a:solidFill>
                <a:srgbClr val="FF66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884114" y="2645296"/>
            <a:ext cx="1368152" cy="792088"/>
          </a:xfrm>
          <a:prstGeom prst="roundRect">
            <a:avLst/>
          </a:prstGeom>
          <a:solidFill>
            <a:srgbClr val="FFFF66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特殊日子</a:t>
            </a:r>
            <a:endParaRPr lang="zh-TW" altLang="en-US" sz="2000" b="1" dirty="0">
              <a:solidFill>
                <a:srgbClr val="FF66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796136" y="2645296"/>
            <a:ext cx="1368152" cy="792088"/>
          </a:xfrm>
          <a:prstGeom prst="roundRect">
            <a:avLst/>
          </a:prstGeom>
          <a:solidFill>
            <a:srgbClr val="FFFF66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星座認認看</a:t>
            </a:r>
            <a:endParaRPr lang="zh-TW" altLang="en-US" sz="2000" b="1" dirty="0">
              <a:solidFill>
                <a:srgbClr val="FF66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668344" y="2645296"/>
            <a:ext cx="1368152" cy="792088"/>
          </a:xfrm>
          <a:prstGeom prst="roundRect">
            <a:avLst/>
          </a:prstGeom>
          <a:solidFill>
            <a:srgbClr val="FFFF66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觀星相關資料</a:t>
            </a:r>
            <a:endParaRPr lang="zh-TW" altLang="en-US" sz="2000" b="1" dirty="0">
              <a:solidFill>
                <a:srgbClr val="FF66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2" name="直線接點 11"/>
          <p:cNvCxnSpPr>
            <a:stCxn id="7" idx="3"/>
            <a:endCxn id="8" idx="1"/>
          </p:cNvCxnSpPr>
          <p:nvPr/>
        </p:nvCxnSpPr>
        <p:spPr>
          <a:xfrm>
            <a:off x="1691680" y="3041340"/>
            <a:ext cx="4041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11" idx="1"/>
          </p:cNvCxnSpPr>
          <p:nvPr/>
        </p:nvCxnSpPr>
        <p:spPr>
          <a:xfrm>
            <a:off x="7164288" y="3041340"/>
            <a:ext cx="504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0" idx="1"/>
          </p:cNvCxnSpPr>
          <p:nvPr/>
        </p:nvCxnSpPr>
        <p:spPr>
          <a:xfrm>
            <a:off x="5252266" y="3041340"/>
            <a:ext cx="5438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463956" y="3041340"/>
            <a:ext cx="40412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956122" y="4741864"/>
            <a:ext cx="1224136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星鑑資料</a:t>
            </a:r>
            <a:endParaRPr lang="zh-TW" altLang="en-US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030993" y="4049452"/>
            <a:ext cx="666190" cy="468052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春</a:t>
            </a:r>
          </a:p>
        </p:txBody>
      </p:sp>
      <p:sp>
        <p:nvSpPr>
          <p:cNvPr id="18" name="橢圓 17"/>
          <p:cNvSpPr/>
          <p:nvPr/>
        </p:nvSpPr>
        <p:spPr>
          <a:xfrm>
            <a:off x="5702879" y="4049150"/>
            <a:ext cx="666190" cy="468052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夏</a:t>
            </a:r>
          </a:p>
        </p:txBody>
      </p:sp>
      <p:sp>
        <p:nvSpPr>
          <p:cNvPr id="19" name="橢圓 18"/>
          <p:cNvSpPr/>
          <p:nvPr/>
        </p:nvSpPr>
        <p:spPr>
          <a:xfrm>
            <a:off x="6367893" y="4049150"/>
            <a:ext cx="666190" cy="468052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秋</a:t>
            </a:r>
          </a:p>
        </p:txBody>
      </p:sp>
      <p:sp>
        <p:nvSpPr>
          <p:cNvPr id="20" name="橢圓 19"/>
          <p:cNvSpPr/>
          <p:nvPr/>
        </p:nvSpPr>
        <p:spPr>
          <a:xfrm>
            <a:off x="7038619" y="4023066"/>
            <a:ext cx="666190" cy="468052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冬</a:t>
            </a:r>
          </a:p>
        </p:txBody>
      </p:sp>
      <p:sp>
        <p:nvSpPr>
          <p:cNvPr id="21" name="橢圓 20"/>
          <p:cNvSpPr/>
          <p:nvPr/>
        </p:nvSpPr>
        <p:spPr>
          <a:xfrm>
            <a:off x="6914000" y="4943424"/>
            <a:ext cx="1116124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台北星空</a:t>
            </a:r>
          </a:p>
        </p:txBody>
      </p:sp>
      <p:sp>
        <p:nvSpPr>
          <p:cNvPr id="22" name="橢圓 21"/>
          <p:cNvSpPr/>
          <p:nvPr/>
        </p:nvSpPr>
        <p:spPr>
          <a:xfrm>
            <a:off x="2095804" y="4183508"/>
            <a:ext cx="1322400" cy="799746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Google Map</a:t>
            </a:r>
            <a:endParaRPr lang="zh-TW" altLang="en-US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3" name="直線接點 22"/>
          <p:cNvCxnSpPr>
            <a:stCxn id="8" idx="2"/>
            <a:endCxn id="22" idx="0"/>
          </p:cNvCxnSpPr>
          <p:nvPr/>
        </p:nvCxnSpPr>
        <p:spPr>
          <a:xfrm flipH="1">
            <a:off x="2757004" y="3437384"/>
            <a:ext cx="22876" cy="74612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2"/>
            <a:endCxn id="16" idx="0"/>
          </p:cNvCxnSpPr>
          <p:nvPr/>
        </p:nvCxnSpPr>
        <p:spPr>
          <a:xfrm>
            <a:off x="4568190" y="3437384"/>
            <a:ext cx="0" cy="13044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2"/>
            <a:endCxn id="17" idx="0"/>
          </p:cNvCxnSpPr>
          <p:nvPr/>
        </p:nvCxnSpPr>
        <p:spPr>
          <a:xfrm flipH="1">
            <a:off x="5364088" y="3437384"/>
            <a:ext cx="1116124" cy="6120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2"/>
            <a:endCxn id="18" idx="0"/>
          </p:cNvCxnSpPr>
          <p:nvPr/>
        </p:nvCxnSpPr>
        <p:spPr>
          <a:xfrm flipH="1">
            <a:off x="6035974" y="3437384"/>
            <a:ext cx="444238" cy="61176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0" idx="2"/>
            <a:endCxn id="19" idx="0"/>
          </p:cNvCxnSpPr>
          <p:nvPr/>
        </p:nvCxnSpPr>
        <p:spPr>
          <a:xfrm>
            <a:off x="6480212" y="3437384"/>
            <a:ext cx="220776" cy="61176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0" idx="2"/>
            <a:endCxn id="20" idx="0"/>
          </p:cNvCxnSpPr>
          <p:nvPr/>
        </p:nvCxnSpPr>
        <p:spPr>
          <a:xfrm>
            <a:off x="6480212" y="3437384"/>
            <a:ext cx="891502" cy="5856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1" idx="2"/>
            <a:endCxn id="21" idx="0"/>
          </p:cNvCxnSpPr>
          <p:nvPr/>
        </p:nvCxnSpPr>
        <p:spPr>
          <a:xfrm flipH="1">
            <a:off x="7472062" y="3437384"/>
            <a:ext cx="880358" cy="15060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1" idx="2"/>
            <a:endCxn id="31" idx="0"/>
          </p:cNvCxnSpPr>
          <p:nvPr/>
        </p:nvCxnSpPr>
        <p:spPr>
          <a:xfrm>
            <a:off x="8352420" y="3437384"/>
            <a:ext cx="256423" cy="14934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050781" y="4930824"/>
            <a:ext cx="1116124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手機</a:t>
            </a:r>
            <a:r>
              <a:rPr lang="en-US" altLang="zh-TW" sz="20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APP</a:t>
            </a:r>
            <a:endParaRPr lang="zh-TW" altLang="en-US" sz="2000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598114" y="4943424"/>
            <a:ext cx="1116124" cy="720080"/>
          </a:xfrm>
          <a:prstGeom prst="ellipse">
            <a:avLst/>
          </a:prstGeom>
          <a:solidFill>
            <a:srgbClr val="0070C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遊戲</a:t>
            </a:r>
            <a:endParaRPr lang="zh-TW" altLang="en-US" sz="2000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1" name="直線接點 40"/>
          <p:cNvCxnSpPr>
            <a:stCxn id="17" idx="4"/>
            <a:endCxn id="39" idx="0"/>
          </p:cNvCxnSpPr>
          <p:nvPr/>
        </p:nvCxnSpPr>
        <p:spPr>
          <a:xfrm>
            <a:off x="5364088" y="4517504"/>
            <a:ext cx="792088" cy="42592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8" idx="4"/>
            <a:endCxn id="39" idx="0"/>
          </p:cNvCxnSpPr>
          <p:nvPr/>
        </p:nvCxnSpPr>
        <p:spPr>
          <a:xfrm>
            <a:off x="6035974" y="4517202"/>
            <a:ext cx="120202" cy="42622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4"/>
            <a:endCxn id="39" idx="0"/>
          </p:cNvCxnSpPr>
          <p:nvPr/>
        </p:nvCxnSpPr>
        <p:spPr>
          <a:xfrm flipH="1">
            <a:off x="6156176" y="4517202"/>
            <a:ext cx="544812" cy="42622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0" idx="4"/>
            <a:endCxn id="39" idx="0"/>
          </p:cNvCxnSpPr>
          <p:nvPr/>
        </p:nvCxnSpPr>
        <p:spPr>
          <a:xfrm flipH="1">
            <a:off x="6156176" y="4491118"/>
            <a:ext cx="1215538" cy="45230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720201" y="188640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技術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132856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rgbClr val="CC66FF"/>
                </a:solidFill>
                <a:latin typeface="Hand Me Down S (BRK)" pitchFamily="2" charset="-120"/>
                <a:ea typeface="Hand Me Down S (BRK)" pitchFamily="2" charset="-120"/>
              </a:rPr>
              <a:t>HTML5,CSS,JavaScript</a:t>
            </a:r>
          </a:p>
          <a:p>
            <a:pPr lvl="2"/>
            <a:r>
              <a:rPr lang="zh-TW" altLang="en-US" sz="2800" b="1" dirty="0" smtClean="0">
                <a:solidFill>
                  <a:srgbClr val="CC66FF"/>
                </a:solidFill>
                <a:latin typeface="標楷體" pitchFamily="65" charset="-120"/>
                <a:ea typeface="標楷體" pitchFamily="65" charset="-120"/>
              </a:rPr>
              <a:t>包含</a:t>
            </a:r>
            <a:r>
              <a:rPr lang="en-US" altLang="zh-TW" sz="2800" dirty="0" smtClean="0">
                <a:solidFill>
                  <a:srgbClr val="CC66FF"/>
                </a:solidFill>
                <a:latin typeface="Hand Me Down S (BRK)" pitchFamily="2" charset="-120"/>
                <a:ea typeface="Hand Me Down S (BRK)" pitchFamily="2" charset="-120"/>
              </a:rPr>
              <a:t>DOM</a:t>
            </a:r>
            <a:r>
              <a:rPr lang="zh-TW" altLang="en-US" sz="2800" b="1" dirty="0" smtClean="0">
                <a:solidFill>
                  <a:srgbClr val="CC66FF"/>
                </a:solidFill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altLang="zh-TW" sz="2800" dirty="0" smtClean="0">
                <a:solidFill>
                  <a:srgbClr val="CC66FF"/>
                </a:solidFill>
                <a:latin typeface="Hand Me Down S (BRK)" pitchFamily="2" charset="-120"/>
                <a:ea typeface="Hand Me Down S (BRK)" pitchFamily="2" charset="-120"/>
              </a:rPr>
              <a:t>Event</a:t>
            </a:r>
            <a:endParaRPr lang="en-US" altLang="zh-TW" sz="2800" dirty="0">
              <a:solidFill>
                <a:srgbClr val="CC66FF"/>
              </a:solidFill>
              <a:latin typeface="Hand Me Down S (BRK)" pitchFamily="2" charset="-120"/>
              <a:ea typeface="Hand Me Down S (BRK)" pitchFamily="2" charset="-12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TW" sz="3200" dirty="0" smtClean="0">
              <a:solidFill>
                <a:srgbClr val="CC66FF"/>
              </a:solidFill>
              <a:latin typeface="Hand Me Down S (BRK)" pitchFamily="2" charset="-120"/>
              <a:ea typeface="Hand Me Down S (BRK)" pitchFamily="2" charset="-12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rgbClr val="CC66FF"/>
                </a:solidFill>
                <a:latin typeface="Hand Me Down S (BRK)" pitchFamily="2" charset="-120"/>
                <a:ea typeface="Hand Me Down S (BRK)" pitchFamily="2" charset="-120"/>
              </a:rPr>
              <a:t>Google Map…</a:t>
            </a:r>
            <a:endParaRPr lang="zh-TW" altLang="en-US" sz="3200" dirty="0">
              <a:solidFill>
                <a:srgbClr val="CC66FF"/>
              </a:solidFill>
              <a:latin typeface="Hand Me Down S (BRK)" pitchFamily="2" charset="-120"/>
              <a:ea typeface="Hand Me Down S (BRK)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29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234722" y="1412776"/>
            <a:ext cx="691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我們提供了全台各地的觀星景點</a:t>
            </a:r>
            <a:r>
              <a:rPr lang="en-US" altLang="zh-TW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!!</a:t>
            </a:r>
          </a:p>
          <a:p>
            <a:pPr algn="ctr"/>
            <a:r>
              <a:rPr lang="zh-TW" altLang="en-US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並且</a:t>
            </a:r>
            <a:r>
              <a:rPr lang="zh-TW" altLang="en-US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呈現出其在</a:t>
            </a:r>
            <a:r>
              <a:rPr lang="en-US" altLang="zh-TW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Google Map</a:t>
            </a:r>
            <a:r>
              <a:rPr lang="zh-TW" altLang="en-US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的位置，省去自己找的麻煩</a:t>
            </a:r>
            <a:r>
              <a:rPr lang="en-US" altLang="zh-TW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!!!</a:t>
            </a:r>
            <a:endParaRPr lang="zh-TW" altLang="en-US" sz="2400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48216" y="-873189"/>
            <a:ext cx="44246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6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特色與優點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4549584" cy="2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34" y="3212976"/>
            <a:ext cx="4611943" cy="30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45640" y="1304186"/>
            <a:ext cx="674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我們提供了四季的重點星座</a:t>
            </a:r>
            <a:r>
              <a:rPr lang="en-US" altLang="zh-TW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</a:t>
            </a:r>
          </a:p>
          <a:p>
            <a:pPr algn="ctr"/>
            <a:r>
              <a:rPr lang="zh-TW" altLang="en-US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讓大家觀星之餘可以更加清楚自己看見了甚麼，還可以跟同伴賣弄小聰明</a:t>
            </a:r>
            <a:r>
              <a:rPr lang="en-US" altLang="zh-TW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15427" y="-819472"/>
            <a:ext cx="44246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6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特色與優點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08951"/>
            <a:ext cx="4527731" cy="298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35" y="3454351"/>
            <a:ext cx="4433673" cy="28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34722" y="1412776"/>
            <a:ext cx="691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另外每一季節都有互動小遊戲，</a:t>
            </a:r>
            <a:endParaRPr lang="en-US" altLang="zh-TW" sz="2400" b="1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達到既玩到又學到的功用</a:t>
            </a:r>
            <a:r>
              <a:rPr lang="en-US" altLang="zh-TW" sz="2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!!</a:t>
            </a:r>
            <a:endParaRPr lang="en-US" altLang="zh-TW" sz="2400" b="1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2400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48216" y="-873189"/>
            <a:ext cx="44246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6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特色與優點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" y="2924944"/>
            <a:ext cx="4355976" cy="289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84" y="2924944"/>
            <a:ext cx="4435063" cy="289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8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34722" y="1412776"/>
            <a:ext cx="6912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最後介紹了實用的連結</a:t>
            </a:r>
            <a:r>
              <a:rPr lang="en-US" altLang="zh-TW" sz="32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</a:t>
            </a:r>
          </a:p>
          <a:p>
            <a:pPr algn="ctr"/>
            <a:r>
              <a:rPr lang="zh-TW" altLang="en-US" sz="32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讓看星星更方便</a:t>
            </a:r>
            <a:r>
              <a:rPr lang="en-US" altLang="zh-TW" sz="32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3200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48216" y="-873189"/>
            <a:ext cx="44246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6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特色與優點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0273" y="6119336"/>
            <a:ext cx="5184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只要移動手機就可以告訴你那個方向有甚麼星星</a:t>
            </a:r>
            <a:endParaRPr lang="en-US" altLang="zh-TW" sz="1400" b="1" dirty="0" smtClean="0">
              <a:solidFill>
                <a:srgbClr val="66FF33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1400" b="1" dirty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非常方便觀星者</a:t>
            </a:r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endParaRPr lang="en-US" altLang="zh-TW" sz="1400" b="1" dirty="0" smtClean="0">
              <a:solidFill>
                <a:srgbClr val="66FF33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而且還有紅光模式以減少光害。</a:t>
            </a:r>
            <a:endParaRPr lang="zh-TW" altLang="en-US" sz="1400" b="1" dirty="0">
              <a:solidFill>
                <a:srgbClr val="66FF33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55975" y="6146026"/>
            <a:ext cx="518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3D</a:t>
            </a:r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方式</a:t>
            </a:r>
            <a:r>
              <a:rPr lang="zh-TW" altLang="en-US" sz="1400" b="1" dirty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模擬真實的</a:t>
            </a:r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endParaRPr lang="en-US" altLang="zh-TW" sz="1400" b="1" dirty="0" smtClean="0">
              <a:solidFill>
                <a:srgbClr val="66FF33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看起來</a:t>
            </a:r>
            <a:r>
              <a:rPr lang="zh-TW" altLang="en-US" sz="1400" b="1" dirty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就和使用肉眼</a:t>
            </a:r>
            <a:r>
              <a:rPr lang="zh-TW" altLang="en-US" sz="1400" b="1" dirty="0" smtClean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、天文望遠鏡</a:t>
            </a:r>
            <a:r>
              <a:rPr lang="zh-TW" altLang="en-US" sz="1400" b="1" dirty="0">
                <a:solidFill>
                  <a:srgbClr val="66FF33"/>
                </a:solidFill>
                <a:latin typeface="標楷體" pitchFamily="65" charset="-120"/>
                <a:ea typeface="標楷體" pitchFamily="65" charset="-120"/>
              </a:rPr>
              <a:t>看到的一樣。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22" y="2489994"/>
            <a:ext cx="2379646" cy="353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ãstellarium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58" y="3068960"/>
            <a:ext cx="4176464" cy="26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555776" y="-867320"/>
            <a:ext cx="35766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6600" b="1" dirty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分工合作</a:t>
            </a:r>
            <a:endParaRPr lang="zh-TW" altLang="en-US" sz="6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9235" y="3645024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FFFF"/>
                </a:solidFill>
                <a:latin typeface="標楷體" pitchFamily="65" charset="-120"/>
                <a:ea typeface="標楷體" pitchFamily="65" charset="-120"/>
              </a:rPr>
              <a:t>00657143:</a:t>
            </a:r>
            <a:r>
              <a:rPr lang="zh-TW" altLang="en-US" sz="2400" b="1" dirty="0" smtClean="0">
                <a:solidFill>
                  <a:srgbClr val="00FFFF"/>
                </a:solidFill>
                <a:latin typeface="標楷體" pitchFamily="65" charset="-120"/>
                <a:ea typeface="標楷體" pitchFamily="65" charset="-120"/>
              </a:rPr>
              <a:t>觀星地點、星座認認看、特殊日子、整體架構。</a:t>
            </a:r>
            <a:endParaRPr lang="zh-TW" altLang="en-US" sz="2400" b="1" dirty="0">
              <a:solidFill>
                <a:srgbClr val="00FF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5597" y="2204864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FFFF"/>
                </a:solidFill>
                <a:latin typeface="標楷體" pitchFamily="65" charset="-120"/>
                <a:ea typeface="標楷體" pitchFamily="65" charset="-120"/>
              </a:rPr>
              <a:t>00657138:</a:t>
            </a:r>
            <a:r>
              <a:rPr lang="zh-TW" altLang="en-US" sz="2400" b="1" dirty="0">
                <a:solidFill>
                  <a:srgbClr val="00FFFF"/>
                </a:solidFill>
                <a:latin typeface="標楷體" pitchFamily="65" charset="-120"/>
                <a:ea typeface="標楷體" pitchFamily="65" charset="-120"/>
              </a:rPr>
              <a:t>簡介</a:t>
            </a:r>
            <a:r>
              <a:rPr lang="zh-TW" altLang="en-US" sz="2400" b="1" dirty="0" smtClean="0">
                <a:solidFill>
                  <a:srgbClr val="00FFFF"/>
                </a:solidFill>
                <a:latin typeface="標楷體" pitchFamily="65" charset="-120"/>
                <a:ea typeface="標楷體" pitchFamily="65" charset="-120"/>
              </a:rPr>
              <a:t>、相關資料、特殊日子、資料查詢。</a:t>
            </a:r>
            <a:endParaRPr lang="zh-TW" altLang="en-US" sz="2400" b="1" dirty="0">
              <a:solidFill>
                <a:srgbClr val="00FF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8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07704" y="2242261"/>
            <a:ext cx="5732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謝謝大家</a:t>
            </a:r>
            <a:r>
              <a:rPr lang="en-US" altLang="zh-TW" sz="9600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9600" b="1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2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238</TotalTime>
  <Words>229</Words>
  <Application>Microsoft Office PowerPoint</Application>
  <PresentationFormat>如螢幕大小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13</cp:revision>
  <dcterms:created xsi:type="dcterms:W3CDTF">2018-11-14T14:06:43Z</dcterms:created>
  <dcterms:modified xsi:type="dcterms:W3CDTF">2019-01-07T15:09:37Z</dcterms:modified>
</cp:coreProperties>
</file>