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jAzCnbtrLtDvvvN1CIisJZvrRd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7D7ABF-C57D-4720-8BFE-BEF42DAE9FC3}">
  <a:tblStyle styleId="{D97D7ABF-C57D-4720-8BFE-BEF42DAE9FC3}" styleName="Table_0">
    <a:wholeTbl>
      <a:tcTxStyle b="off" i="off">
        <a:font>
          <a:latin typeface="Rockwell"/>
          <a:ea typeface="Rockwell"/>
          <a:cs typeface="Rockwel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Rockwell"/>
          <a:ea typeface="Rockwell"/>
          <a:cs typeface="Rockwell"/>
        </a:font>
        <a:schemeClr val="lt1"/>
      </a:tcTxStyle>
      <a:tcStyle>
        <a:fill>
          <a:solidFill>
            <a:schemeClr val="dk1"/>
          </a:solidFill>
        </a:fill>
      </a:tcStyle>
    </a:lastCol>
    <a:firstCol>
      <a:tcTxStyle b="on" i="off">
        <a:font>
          <a:latin typeface="Rockwell"/>
          <a:ea typeface="Rockwell"/>
          <a:cs typeface="Rockwell"/>
        </a:font>
        <a:schemeClr val="lt1"/>
      </a:tcTxStyle>
      <a:tcStyle>
        <a:fill>
          <a:solidFill>
            <a:schemeClr val="dk1"/>
          </a:solidFill>
        </a:fill>
      </a:tcStyle>
    </a:firstCol>
    <a:lastRow>
      <a:tcTxStyle b="on" i="off">
        <a:font>
          <a:latin typeface="Rockwell"/>
          <a:ea typeface="Rockwell"/>
          <a:cs typeface="Rockwell"/>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Rockwell"/>
          <a:ea typeface="Rockwell"/>
          <a:cs typeface="Rockwell"/>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613c3d2c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613c3d2c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bbc397f72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bbc397f7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613c3d2c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7613c3d2c5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613c3d2c5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7613c3d2c5_2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800"/>
              <a:buFont typeface="Bookman Old Styl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p:txBody>
      </p:sp>
      <p:sp>
        <p:nvSpPr>
          <p:cNvPr id="14" name="Google Shape;14;p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descripción">
  <p:cSld name="Imagen panorámica con descripción">
    <p:spTree>
      <p:nvGrpSpPr>
        <p:cNvPr id="68" name="Shape 68"/>
        <p:cNvGrpSpPr/>
        <p:nvPr/>
      </p:nvGrpSpPr>
      <p:grpSpPr>
        <a:xfrm>
          <a:off x="0" y="0"/>
          <a:ext cx="0" cy="0"/>
          <a:chOff x="0" y="0"/>
          <a:chExt cx="0" cy="0"/>
        </a:xfrm>
      </p:grpSpPr>
      <p:sp>
        <p:nvSpPr>
          <p:cNvPr id="69" name="Google Shape;69;p15"/>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71" name="Google Shape;71;p15"/>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2" name="Google Shape;72;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75" name="Shape 75"/>
        <p:cNvGrpSpPr/>
        <p:nvPr/>
      </p:nvGrpSpPr>
      <p:grpSpPr>
        <a:xfrm>
          <a:off x="0" y="0"/>
          <a:ext cx="0" cy="0"/>
          <a:chOff x="0" y="0"/>
          <a:chExt cx="0" cy="0"/>
        </a:xfrm>
      </p:grpSpPr>
      <p:sp>
        <p:nvSpPr>
          <p:cNvPr id="76" name="Google Shape;76;p16"/>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6"/>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8" name="Google Shape;78;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81" name="Shape 81"/>
        <p:cNvGrpSpPr/>
        <p:nvPr/>
      </p:nvGrpSpPr>
      <p:grpSpPr>
        <a:xfrm>
          <a:off x="0" y="0"/>
          <a:ext cx="0" cy="0"/>
          <a:chOff x="0" y="0"/>
          <a:chExt cx="0" cy="0"/>
        </a:xfrm>
      </p:grpSpPr>
      <p:sp>
        <p:nvSpPr>
          <p:cNvPr id="82" name="Google Shape;82;p17"/>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7"/>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4" name="Google Shape;84;p17"/>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5" name="Google Shape;85;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88" name="Google Shape;88;p17"/>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Rockwell"/>
              <a:buNone/>
            </a:pPr>
            <a:r>
              <a:rPr b="0" i="0" lang="es-ES" sz="8000" u="none" cap="none" strike="noStrike">
                <a:solidFill>
                  <a:schemeClr val="lt1"/>
                </a:solidFill>
                <a:latin typeface="Rockwell"/>
                <a:ea typeface="Rockwell"/>
                <a:cs typeface="Rockwell"/>
                <a:sym typeface="Rockwell"/>
              </a:rPr>
              <a:t>“</a:t>
            </a:r>
            <a:endParaRPr/>
          </a:p>
        </p:txBody>
      </p:sp>
      <p:sp>
        <p:nvSpPr>
          <p:cNvPr id="89" name="Google Shape;89;p17"/>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Rockwell"/>
              <a:buNone/>
            </a:pPr>
            <a:r>
              <a:rPr b="0" i="0" lang="es-ES" sz="8000" u="none" cap="none" strike="noStrike">
                <a:solidFill>
                  <a:schemeClr val="lt1"/>
                </a:solidFill>
                <a:latin typeface="Rockwell"/>
                <a:ea typeface="Rockwell"/>
                <a:cs typeface="Rockwell"/>
                <a:sym typeface="Rockwel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90" name="Shape 90"/>
        <p:cNvGrpSpPr/>
        <p:nvPr/>
      </p:nvGrpSpPr>
      <p:grpSpPr>
        <a:xfrm>
          <a:off x="0" y="0"/>
          <a:ext cx="0" cy="0"/>
          <a:chOff x="0" y="0"/>
          <a:chExt cx="0" cy="0"/>
        </a:xfrm>
      </p:grpSpPr>
      <p:sp>
        <p:nvSpPr>
          <p:cNvPr id="91" name="Google Shape;91;p18"/>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8"/>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93" name="Google Shape;93;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3">
  <p:cSld name="Columna 3">
    <p:spTree>
      <p:nvGrpSpPr>
        <p:cNvPr id="96" name="Shape 96"/>
        <p:cNvGrpSpPr/>
        <p:nvPr/>
      </p:nvGrpSpPr>
      <p:grpSpPr>
        <a:xfrm>
          <a:off x="0" y="0"/>
          <a:ext cx="0" cy="0"/>
          <a:chOff x="0" y="0"/>
          <a:chExt cx="0" cy="0"/>
        </a:xfrm>
      </p:grpSpPr>
      <p:sp>
        <p:nvSpPr>
          <p:cNvPr id="97" name="Google Shape;97;p19"/>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9"/>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99" name="Google Shape;99;p19"/>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0" name="Google Shape;100;p19"/>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1" name="Google Shape;101;p19"/>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2" name="Google Shape;102;p19"/>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3" name="Google Shape;103;p19"/>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4" name="Google Shape;104;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de imagen 3">
  <p:cSld name="Columna de imagen 3">
    <p:spTree>
      <p:nvGrpSpPr>
        <p:cNvPr id="107" name="Shape 107"/>
        <p:cNvGrpSpPr/>
        <p:nvPr/>
      </p:nvGrpSpPr>
      <p:grpSpPr>
        <a:xfrm>
          <a:off x="0" y="0"/>
          <a:ext cx="0" cy="0"/>
          <a:chOff x="0" y="0"/>
          <a:chExt cx="0" cy="0"/>
        </a:xfrm>
      </p:grpSpPr>
      <p:sp>
        <p:nvSpPr>
          <p:cNvPr id="108" name="Google Shape;108;p20"/>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0"/>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0" name="Google Shape;110;p20"/>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1" name="Google Shape;111;p20"/>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2" name="Google Shape;112;p20"/>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3" name="Google Shape;113;p20"/>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4" name="Google Shape;114;p20"/>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5" name="Google Shape;115;p20"/>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6" name="Google Shape;116;p20"/>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7" name="Google Shape;117;p20"/>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8" name="Google Shape;118;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21" name="Shape 121"/>
        <p:cNvGrpSpPr/>
        <p:nvPr/>
      </p:nvGrpSpPr>
      <p:grpSpPr>
        <a:xfrm>
          <a:off x="0" y="0"/>
          <a:ext cx="0" cy="0"/>
          <a:chOff x="0" y="0"/>
          <a:chExt cx="0" cy="0"/>
        </a:xfrm>
      </p:grpSpPr>
      <p:sp>
        <p:nvSpPr>
          <p:cNvPr id="122" name="Google Shape;122;p21"/>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1"/>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24" name="Google Shape;124;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27" name="Shape 127"/>
        <p:cNvGrpSpPr/>
        <p:nvPr/>
      </p:nvGrpSpPr>
      <p:grpSpPr>
        <a:xfrm>
          <a:off x="0" y="0"/>
          <a:ext cx="0" cy="0"/>
          <a:chOff x="0" y="0"/>
          <a:chExt cx="0" cy="0"/>
        </a:xfrm>
      </p:grpSpPr>
      <p:sp>
        <p:nvSpPr>
          <p:cNvPr id="128" name="Google Shape;128;p22"/>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4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2"/>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30" name="Google Shape;130;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20" name="Google Shape;20;p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8"/>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400"/>
              <a:buFont typeface="Bookman Old Style"/>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2400"/>
              <a:buNone/>
              <a:defRPr sz="2400">
                <a:solidFill>
                  <a:schemeClr val="lt1"/>
                </a:solidFill>
              </a:defRPr>
            </a:lvl1pPr>
            <a:lvl2pPr indent="-228600" lvl="1" marL="914400" algn="l">
              <a:lnSpc>
                <a:spcPct val="120000"/>
              </a:lnSpc>
              <a:spcBef>
                <a:spcPts val="500"/>
              </a:spcBef>
              <a:spcAft>
                <a:spcPts val="0"/>
              </a:spcAft>
              <a:buClr>
                <a:schemeClr val="lt1"/>
              </a:buClr>
              <a:buSzPts val="2000"/>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120000"/>
              </a:lnSpc>
              <a:spcBef>
                <a:spcPts val="500"/>
              </a:spcBef>
              <a:spcAft>
                <a:spcPts val="0"/>
              </a:spcAft>
              <a:buClr>
                <a:schemeClr val="lt1"/>
              </a:buClr>
              <a:buSzPts val="1600"/>
              <a:buNone/>
              <a:defRPr sz="1600">
                <a:solidFill>
                  <a:schemeClr val="lt1"/>
                </a:solidFill>
              </a:defRPr>
            </a:lvl6pPr>
            <a:lvl7pPr indent="-228600" lvl="6" marL="3200400" algn="l">
              <a:lnSpc>
                <a:spcPct val="120000"/>
              </a:lnSpc>
              <a:spcBef>
                <a:spcPts val="500"/>
              </a:spcBef>
              <a:spcAft>
                <a:spcPts val="0"/>
              </a:spcAft>
              <a:buClr>
                <a:schemeClr val="lt1"/>
              </a:buClr>
              <a:buSzPts val="1600"/>
              <a:buNone/>
              <a:defRPr sz="1600">
                <a:solidFill>
                  <a:schemeClr val="lt1"/>
                </a:solidFill>
              </a:defRPr>
            </a:lvl7pPr>
            <a:lvl8pPr indent="-228600" lvl="7" marL="3657600" algn="l">
              <a:lnSpc>
                <a:spcPct val="120000"/>
              </a:lnSpc>
              <a:spcBef>
                <a:spcPts val="500"/>
              </a:spcBef>
              <a:spcAft>
                <a:spcPts val="0"/>
              </a:spcAft>
              <a:buClr>
                <a:schemeClr val="lt1"/>
              </a:buClr>
              <a:buSzPts val="1600"/>
              <a:buNone/>
              <a:defRPr sz="1600">
                <a:solidFill>
                  <a:schemeClr val="lt1"/>
                </a:solidFill>
              </a:defRPr>
            </a:lvl8pPr>
            <a:lvl9pPr indent="-228600" lvl="8" marL="4114800" algn="l">
              <a:lnSpc>
                <a:spcPct val="120000"/>
              </a:lnSpc>
              <a:spcBef>
                <a:spcPts val="500"/>
              </a:spcBef>
              <a:spcAft>
                <a:spcPts val="0"/>
              </a:spcAft>
              <a:buClr>
                <a:schemeClr val="lt1"/>
              </a:buClr>
              <a:buSzPts val="1600"/>
              <a:buNone/>
              <a:defRPr sz="1600">
                <a:solidFill>
                  <a:schemeClr val="lt1"/>
                </a:solidFill>
              </a:defRPr>
            </a:lvl9pPr>
          </a:lstStyle>
          <a:p/>
        </p:txBody>
      </p:sp>
      <p:sp>
        <p:nvSpPr>
          <p:cNvPr id="26" name="Google Shape;26;p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32" name="Google Shape;32;p9"/>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33" name="Google Shape;33;p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0"/>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39" name="Google Shape;39;p10"/>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0" name="Google Shape;40;p10"/>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41" name="Google Shape;41;p10"/>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2" name="Google Shape;42;p1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11"/>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1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57" name="Google Shape;57;p13"/>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58" name="Google Shape;58;p1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64" name="Google Shape;64;p14"/>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65" name="Google Shape;65;p1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1"/>
              </a:buClr>
              <a:buSzPts val="3400"/>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lt1"/>
              </a:buClr>
              <a:buSzPts val="2000"/>
              <a:buFont typeface="Arial"/>
              <a:buChar char="•"/>
              <a:defRPr b="0" i="0" sz="2000" u="none" cap="none" strike="noStrike">
                <a:solidFill>
                  <a:schemeClr val="lt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lt1"/>
              </a:buClr>
              <a:buSzPts val="1800"/>
              <a:buFont typeface="Arial"/>
              <a:buChar char="•"/>
              <a:defRPr b="0" i="0" sz="1800" u="none" cap="none" strike="noStrike">
                <a:solidFill>
                  <a:schemeClr val="lt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9pPr>
          </a:lstStyle>
          <a:p/>
        </p:txBody>
      </p:sp>
      <p:sp>
        <p:nvSpPr>
          <p:cNvPr id="8" name="Google Shape;8;p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9" name="Google Shape;9;p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0" name="Google Shape;10;p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0" marR="0" rtl="0" algn="r">
              <a:spcBef>
                <a:spcPts val="0"/>
              </a:spcBef>
              <a:buNone/>
              <a:defRPr b="0" i="0" sz="1000" u="none" cap="none" strike="noStrike">
                <a:solidFill>
                  <a:schemeClr val="lt1"/>
                </a:solidFill>
                <a:latin typeface="Rockwell"/>
                <a:ea typeface="Rockwell"/>
                <a:cs typeface="Rockwell"/>
                <a:sym typeface="Rockwell"/>
              </a:defRPr>
            </a:lvl2pPr>
            <a:lvl3pPr indent="0" lvl="2" marL="0" marR="0" rtl="0" algn="r">
              <a:spcBef>
                <a:spcPts val="0"/>
              </a:spcBef>
              <a:buNone/>
              <a:defRPr b="0" i="0" sz="1000" u="none" cap="none" strike="noStrike">
                <a:solidFill>
                  <a:schemeClr val="lt1"/>
                </a:solidFill>
                <a:latin typeface="Rockwell"/>
                <a:ea typeface="Rockwell"/>
                <a:cs typeface="Rockwell"/>
                <a:sym typeface="Rockwell"/>
              </a:defRPr>
            </a:lvl3pPr>
            <a:lvl4pPr indent="0" lvl="3" marL="0" marR="0" rtl="0" algn="r">
              <a:spcBef>
                <a:spcPts val="0"/>
              </a:spcBef>
              <a:buNone/>
              <a:defRPr b="0" i="0" sz="1000" u="none" cap="none" strike="noStrike">
                <a:solidFill>
                  <a:schemeClr val="lt1"/>
                </a:solidFill>
                <a:latin typeface="Rockwell"/>
                <a:ea typeface="Rockwell"/>
                <a:cs typeface="Rockwell"/>
                <a:sym typeface="Rockwell"/>
              </a:defRPr>
            </a:lvl4pPr>
            <a:lvl5pPr indent="0" lvl="4" marL="0" marR="0" rtl="0" algn="r">
              <a:spcBef>
                <a:spcPts val="0"/>
              </a:spcBef>
              <a:buNone/>
              <a:defRPr b="0" i="0" sz="1000" u="none" cap="none" strike="noStrike">
                <a:solidFill>
                  <a:schemeClr val="lt1"/>
                </a:solidFill>
                <a:latin typeface="Rockwell"/>
                <a:ea typeface="Rockwell"/>
                <a:cs typeface="Rockwell"/>
                <a:sym typeface="Rockwell"/>
              </a:defRPr>
            </a:lvl5pPr>
            <a:lvl6pPr indent="0" lvl="5" marL="0" marR="0" rtl="0" algn="r">
              <a:spcBef>
                <a:spcPts val="0"/>
              </a:spcBef>
              <a:buNone/>
              <a:defRPr b="0" i="0" sz="1000" u="none" cap="none" strike="noStrike">
                <a:solidFill>
                  <a:schemeClr val="lt1"/>
                </a:solidFill>
                <a:latin typeface="Rockwell"/>
                <a:ea typeface="Rockwell"/>
                <a:cs typeface="Rockwell"/>
                <a:sym typeface="Rockwell"/>
              </a:defRPr>
            </a:lvl6pPr>
            <a:lvl7pPr indent="0" lvl="6" marL="0" marR="0" rtl="0" algn="r">
              <a:spcBef>
                <a:spcPts val="0"/>
              </a:spcBef>
              <a:buNone/>
              <a:defRPr b="0" i="0" sz="1000" u="none" cap="none" strike="noStrike">
                <a:solidFill>
                  <a:schemeClr val="lt1"/>
                </a:solidFill>
                <a:latin typeface="Rockwell"/>
                <a:ea typeface="Rockwell"/>
                <a:cs typeface="Rockwell"/>
                <a:sym typeface="Rockwell"/>
              </a:defRPr>
            </a:lvl7pPr>
            <a:lvl8pPr indent="0" lvl="7" marL="0" marR="0" rtl="0" algn="r">
              <a:spcBef>
                <a:spcPts val="0"/>
              </a:spcBef>
              <a:buNone/>
              <a:defRPr b="0" i="0" sz="1000" u="none" cap="none" strike="noStrike">
                <a:solidFill>
                  <a:schemeClr val="lt1"/>
                </a:solidFill>
                <a:latin typeface="Rockwell"/>
                <a:ea typeface="Rockwell"/>
                <a:cs typeface="Rockwell"/>
                <a:sym typeface="Rockwell"/>
              </a:defRPr>
            </a:lvl8pPr>
            <a:lvl9pPr indent="0" lvl="8" marL="0" marR="0" rtl="0" algn="r">
              <a:spcBef>
                <a:spcPts val="0"/>
              </a:spcBef>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orldwideweb.cern.ch/brows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facebook.com/" TargetMode="External"/><Relationship Id="rId4" Type="http://schemas.openxmlformats.org/officeDocument/2006/relationships/image" Target="../media/image2.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Bookman Old Style"/>
              <a:buNone/>
            </a:pPr>
            <a:r>
              <a:rPr lang="es-ES"/>
              <a:t>LOS TIPOS DE WEB</a:t>
            </a:r>
            <a:endParaRPr/>
          </a:p>
        </p:txBody>
      </p:sp>
      <p:sp>
        <p:nvSpPr>
          <p:cNvPr id="138" name="Google Shape;138;p1"/>
          <p:cNvSpPr txBox="1"/>
          <p:nvPr>
            <p:ph idx="1" type="subTitle"/>
          </p:nvPr>
        </p:nvSpPr>
        <p:spPr>
          <a:xfrm>
            <a:off x="1015300" y="4822976"/>
            <a:ext cx="2607000" cy="1119300"/>
          </a:xfrm>
          <a:prstGeom prst="rect">
            <a:avLst/>
          </a:prstGeom>
          <a:noFill/>
          <a:ln>
            <a:noFill/>
          </a:ln>
        </p:spPr>
        <p:txBody>
          <a:bodyPr anchorCtr="0" anchor="t" bIns="45700" lIns="91425" spcFirstLastPara="1" rIns="91425" wrap="square" tIns="45700">
            <a:normAutofit fontScale="70000"/>
          </a:bodyPr>
          <a:lstStyle/>
          <a:p>
            <a:pPr indent="0" lvl="0" marL="0" rtl="0" algn="ctr">
              <a:lnSpc>
                <a:spcPct val="120000"/>
              </a:lnSpc>
              <a:spcBef>
                <a:spcPts val="0"/>
              </a:spcBef>
              <a:spcAft>
                <a:spcPts val="0"/>
              </a:spcAft>
              <a:buClr>
                <a:schemeClr val="lt1"/>
              </a:buClr>
              <a:buSzPct val="100000"/>
              <a:buNone/>
            </a:pPr>
            <a:r>
              <a:rPr lang="es-ES"/>
              <a:t>Lucas Venegas</a:t>
            </a:r>
            <a:endParaRPr/>
          </a:p>
          <a:p>
            <a:pPr indent="0" lvl="0" marL="0" rtl="0" algn="ctr">
              <a:lnSpc>
                <a:spcPct val="120000"/>
              </a:lnSpc>
              <a:spcBef>
                <a:spcPts val="0"/>
              </a:spcBef>
              <a:spcAft>
                <a:spcPts val="0"/>
              </a:spcAft>
              <a:buClr>
                <a:schemeClr val="lt1"/>
              </a:buClr>
              <a:buSzPct val="100000"/>
              <a:buNone/>
            </a:pPr>
            <a:r>
              <a:rPr lang="es-ES"/>
              <a:t>Bastian Gu</a:t>
            </a:r>
            <a:r>
              <a:rPr lang="es-ES"/>
              <a:t>arda</a:t>
            </a:r>
            <a:endParaRPr/>
          </a:p>
          <a:p>
            <a:pPr indent="457200" lvl="0" marL="0" rtl="0" algn="l">
              <a:lnSpc>
                <a:spcPct val="120000"/>
              </a:lnSpc>
              <a:spcBef>
                <a:spcPts val="1000"/>
              </a:spcBef>
              <a:spcAft>
                <a:spcPts val="0"/>
              </a:spcAft>
              <a:buClr>
                <a:schemeClr val="lt1"/>
              </a:buClr>
              <a:buSzPct val="100000"/>
              <a:buNone/>
            </a:pPr>
            <a:r>
              <a:rPr lang="es-ES"/>
              <a:t>Jornada: Vespertino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7613c3d2c5_1_0"/>
          <p:cNvSpPr txBox="1"/>
          <p:nvPr>
            <p:ph type="title"/>
          </p:nvPr>
        </p:nvSpPr>
        <p:spPr>
          <a:xfrm>
            <a:off x="913795" y="609600"/>
            <a:ext cx="10353900" cy="1326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ES"/>
              <a:t>¿ QUÉ ES LA WEB (1.0 y 2.0)?</a:t>
            </a:r>
            <a:endParaRPr/>
          </a:p>
        </p:txBody>
      </p:sp>
      <p:sp>
        <p:nvSpPr>
          <p:cNvPr id="144" name="Google Shape;144;g27613c3d2c5_1_0"/>
          <p:cNvSpPr txBox="1"/>
          <p:nvPr>
            <p:ph idx="1" type="body"/>
          </p:nvPr>
        </p:nvSpPr>
        <p:spPr>
          <a:xfrm>
            <a:off x="913795" y="2096064"/>
            <a:ext cx="10353900" cy="3695100"/>
          </a:xfrm>
          <a:prstGeom prst="rect">
            <a:avLst/>
          </a:prstGeom>
        </p:spPr>
        <p:txBody>
          <a:bodyPr anchorCtr="0" anchor="t" bIns="45700" lIns="91425" spcFirstLastPara="1" rIns="91425" wrap="square" tIns="45700">
            <a:normAutofit lnSpcReduction="20000"/>
          </a:bodyPr>
          <a:lstStyle/>
          <a:p>
            <a:pPr indent="-342900" lvl="0" marL="457200" rtl="0" algn="l">
              <a:spcBef>
                <a:spcPts val="1000"/>
              </a:spcBef>
              <a:spcAft>
                <a:spcPts val="0"/>
              </a:spcAft>
              <a:buSzPts val="1800"/>
              <a:buChar char="●"/>
            </a:pPr>
            <a:r>
              <a:rPr lang="es-ES"/>
              <a:t>La World Wide Web o “La WEB”, se distingue en dos, la 1.0 y la 2.0. Inicialmente, la web 1.0 se distingue por ser </a:t>
            </a:r>
            <a:r>
              <a:rPr lang="es-ES"/>
              <a:t>estática</a:t>
            </a:r>
            <a:r>
              <a:rPr lang="es-ES"/>
              <a:t>, primitiva, de solo lectura y poco colaborativa entre sus usuarios. Esto quiere decir, que los sitios de esta </a:t>
            </a:r>
            <a:r>
              <a:rPr lang="es-ES"/>
              <a:t>época</a:t>
            </a:r>
            <a:r>
              <a:rPr lang="es-ES"/>
              <a:t> eran principalmente informativos y no </a:t>
            </a:r>
            <a:r>
              <a:rPr lang="es-ES"/>
              <a:t>permitían</a:t>
            </a:r>
            <a:r>
              <a:rPr lang="es-ES"/>
              <a:t> una interacción significativa.</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s-ES"/>
              <a:t>Mientras que la WEB 2.0 es </a:t>
            </a:r>
            <a:r>
              <a:rPr lang="es-ES"/>
              <a:t>dinámica</a:t>
            </a:r>
            <a:r>
              <a:rPr lang="es-ES"/>
              <a:t>, de </a:t>
            </a:r>
            <a:r>
              <a:rPr lang="es-ES"/>
              <a:t>fácil</a:t>
            </a:r>
            <a:r>
              <a:rPr lang="es-ES"/>
              <a:t> interfaz, también  introdujo la interacción activa, la colaboración de contenido creado por los usuarios, la </a:t>
            </a:r>
            <a:r>
              <a:rPr lang="es-ES"/>
              <a:t>creación</a:t>
            </a:r>
            <a:r>
              <a:rPr lang="es-ES"/>
              <a:t> de redes sociales y perfiles interactivos, esto la hace una experiencia en internet más agradable y participativa para los usuarios.</a:t>
            </a:r>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1391478" y="781878"/>
            <a:ext cx="9448800" cy="98066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s-ES"/>
              <a:t>COMPARACIÓN DE CARACTERÍSTICAS</a:t>
            </a:r>
            <a:endParaRPr/>
          </a:p>
        </p:txBody>
      </p:sp>
      <p:graphicFrame>
        <p:nvGraphicFramePr>
          <p:cNvPr id="150" name="Google Shape;150;p2"/>
          <p:cNvGraphicFramePr/>
          <p:nvPr/>
        </p:nvGraphicFramePr>
        <p:xfrm>
          <a:off x="919175" y="2059561"/>
          <a:ext cx="3000000" cy="3000000"/>
        </p:xfrm>
        <a:graphic>
          <a:graphicData uri="http://schemas.openxmlformats.org/drawingml/2006/table">
            <a:tbl>
              <a:tblPr bandRow="1" firstRow="1">
                <a:noFill/>
                <a:tableStyleId>{D97D7ABF-C57D-4720-8BFE-BEF42DAE9FC3}</a:tableStyleId>
              </a:tblPr>
              <a:tblGrid>
                <a:gridCol w="3451225"/>
                <a:gridCol w="3451225"/>
                <a:gridCol w="3451225"/>
              </a:tblGrid>
              <a:tr h="366725">
                <a:tc>
                  <a:txBody>
                    <a:bodyPr/>
                    <a:lstStyle/>
                    <a:p>
                      <a:pPr indent="0" lvl="0" marL="0" marR="0" rtl="0" algn="l">
                        <a:spcBef>
                          <a:spcPts val="0"/>
                        </a:spcBef>
                        <a:spcAft>
                          <a:spcPts val="0"/>
                        </a:spcAft>
                        <a:buNone/>
                      </a:pPr>
                      <a:r>
                        <a:rPr lang="es-ES" sz="1800" u="none" cap="none" strike="noStrike"/>
                        <a:t>Características</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s-ES" sz="1800"/>
                        <a:t>WEB 1.0</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s-ES" sz="1800"/>
                        <a:t>WEB 2.0</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87075">
                <a:tc>
                  <a:txBody>
                    <a:bodyPr/>
                    <a:lstStyle/>
                    <a:p>
                      <a:pPr indent="0" lvl="0" marL="0" marR="0" rtl="0" algn="l">
                        <a:spcBef>
                          <a:spcPts val="0"/>
                        </a:spcBef>
                        <a:spcAft>
                          <a:spcPts val="0"/>
                        </a:spcAft>
                        <a:buNone/>
                      </a:pPr>
                      <a:r>
                        <a:rPr lang="es-ES" sz="1800"/>
                        <a:t>Participación</a:t>
                      </a:r>
                      <a:r>
                        <a:rPr lang="es-ES" sz="1800"/>
                        <a:t> del usuario</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s-ES" sz="1800"/>
                        <a:t>Limitada, casi nula</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s-ES" sz="1800"/>
                        <a:t>Activa, </a:t>
                      </a:r>
                      <a:r>
                        <a:rPr lang="es-ES" sz="1800"/>
                        <a:t>permite</a:t>
                      </a:r>
                      <a:r>
                        <a:rPr lang="es-ES" sz="1800"/>
                        <a:t> dejar comentarios, calificaciones</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7075">
                <a:tc>
                  <a:txBody>
                    <a:bodyPr/>
                    <a:lstStyle/>
                    <a:p>
                      <a:pPr indent="0" lvl="0" marL="0" marR="0" rtl="0" algn="l">
                        <a:spcBef>
                          <a:spcPts val="0"/>
                        </a:spcBef>
                        <a:spcAft>
                          <a:spcPts val="0"/>
                        </a:spcAft>
                        <a:buNone/>
                      </a:pPr>
                      <a:r>
                        <a:rPr lang="es-ES" sz="1800"/>
                        <a:t>Personalización</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ES"/>
                        <a:t>Escada </a:t>
                      </a:r>
                      <a:r>
                        <a:rPr lang="es-ES"/>
                        <a:t>personalización</a:t>
                      </a:r>
                      <a:r>
                        <a:rPr lang="es-ES"/>
                        <a:t> del usuario</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ES"/>
                        <a:t>Personalización</a:t>
                      </a:r>
                      <a:r>
                        <a:rPr lang="es-ES"/>
                        <a:t> de perfiles, mostrar preferencias,etc.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7075">
                <a:tc>
                  <a:txBody>
                    <a:bodyPr/>
                    <a:lstStyle/>
                    <a:p>
                      <a:pPr indent="0" lvl="0" marL="0" marR="0" rtl="0" algn="l">
                        <a:spcBef>
                          <a:spcPts val="0"/>
                        </a:spcBef>
                        <a:spcAft>
                          <a:spcPts val="0"/>
                        </a:spcAft>
                        <a:buNone/>
                      </a:pPr>
                      <a:r>
                        <a:rPr lang="es-ES" sz="1800"/>
                        <a:t>Interacción</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ES"/>
                        <a:t>Poca interacción, sitios de solo lectura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ES"/>
                        <a:t>Alta interacción, sitios actualizados constantemente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8100">
                <a:tc>
                  <a:txBody>
                    <a:bodyPr/>
                    <a:lstStyle/>
                    <a:p>
                      <a:pPr indent="0" lvl="0" marL="0" marR="0" rtl="0" algn="l">
                        <a:spcBef>
                          <a:spcPts val="0"/>
                        </a:spcBef>
                        <a:spcAft>
                          <a:spcPts val="0"/>
                        </a:spcAft>
                        <a:buNone/>
                      </a:pPr>
                      <a:r>
                        <a:rPr lang="es-ES" sz="1800"/>
                        <a:t>Control</a:t>
                      </a:r>
                      <a:r>
                        <a:rPr lang="es-ES" sz="1800"/>
                        <a:t> de contenido</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ES"/>
                        <a:t>Solo el webmasters puede actualizar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ES"/>
                        <a:t>Usuarios generan y controlan contenido</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7075">
                <a:tc>
                  <a:txBody>
                    <a:bodyPr/>
                    <a:lstStyle/>
                    <a:p>
                      <a:pPr indent="0" lvl="0" marL="0" marR="0" rtl="0" algn="l">
                        <a:spcBef>
                          <a:spcPts val="0"/>
                        </a:spcBef>
                        <a:spcAft>
                          <a:spcPts val="0"/>
                        </a:spcAft>
                        <a:buNone/>
                      </a:pPr>
                      <a:r>
                        <a:rPr lang="es-ES" sz="1800"/>
                        <a:t>Colaboración</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ES"/>
                        <a:t>Limitada, centrada en </a:t>
                      </a:r>
                      <a:r>
                        <a:rPr lang="es-ES"/>
                        <a:t>ámbitos</a:t>
                      </a:r>
                      <a:r>
                        <a:rPr lang="es-ES"/>
                        <a:t> laborales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ES"/>
                        <a:t>Participativa, amplia </a:t>
                      </a:r>
                      <a:r>
                        <a:rPr lang="es-ES"/>
                        <a:t>colaboración</a:t>
                      </a:r>
                      <a:r>
                        <a:rPr lang="es-ES"/>
                        <a:t> en </a:t>
                      </a:r>
                      <a:r>
                        <a:rPr lang="es-ES"/>
                        <a:t>línea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775">
                <a:tc>
                  <a:txBody>
                    <a:bodyPr/>
                    <a:lstStyle/>
                    <a:p>
                      <a:pPr indent="0" lvl="0" marL="0" marR="0" rtl="0" algn="l">
                        <a:spcBef>
                          <a:spcPts val="0"/>
                        </a:spcBef>
                        <a:spcAft>
                          <a:spcPts val="0"/>
                        </a:spcAft>
                        <a:buNone/>
                      </a:pPr>
                      <a:r>
                        <a:rPr lang="es-ES" sz="1800"/>
                        <a:t>Comunicación</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ES"/>
                        <a:t>Generalmente a </a:t>
                      </a:r>
                      <a:r>
                        <a:rPr lang="es-ES"/>
                        <a:t>través</a:t>
                      </a:r>
                      <a:r>
                        <a:rPr lang="es-ES"/>
                        <a:t> de correo </a:t>
                      </a:r>
                      <a:r>
                        <a:rPr lang="es-ES"/>
                        <a:t>electrónico</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ES"/>
                        <a:t>En tiempo real, mensajes </a:t>
                      </a:r>
                      <a:r>
                        <a:rPr lang="es-ES"/>
                        <a:t>instantáneos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4350">
                <a:tc>
                  <a:txBody>
                    <a:bodyPr/>
                    <a:lstStyle/>
                    <a:p>
                      <a:pPr indent="0" lvl="0" marL="0" marR="0" rtl="0" algn="l">
                        <a:spcBef>
                          <a:spcPts val="0"/>
                        </a:spcBef>
                        <a:spcAft>
                          <a:spcPts val="0"/>
                        </a:spcAft>
                        <a:buNone/>
                      </a:pPr>
                      <a:r>
                        <a:rPr lang="es-ES" sz="1800"/>
                        <a:t>Acceso a la Web</a:t>
                      </a:r>
                      <a:endParaRPr sz="1800"/>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ES"/>
                        <a:t>Principalmente a través de computadoras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ES"/>
                        <a:t>A través de computadoras, </a:t>
                      </a:r>
                      <a:r>
                        <a:rPr lang="es-ES"/>
                        <a:t>teléfonos</a:t>
                      </a:r>
                      <a:r>
                        <a:rPr lang="es-ES"/>
                        <a:t> </a:t>
                      </a:r>
                      <a:r>
                        <a:rPr lang="es-ES"/>
                        <a:t>móviles. Mayor conectividad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3bbc397f72_0_3"/>
          <p:cNvSpPr txBox="1"/>
          <p:nvPr>
            <p:ph idx="1" type="body"/>
          </p:nvPr>
        </p:nvSpPr>
        <p:spPr>
          <a:xfrm>
            <a:off x="913800" y="2055377"/>
            <a:ext cx="10353900" cy="422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ES"/>
              <a:t>Este sitio es una recreación histórica del primer navegador web, llamado </a:t>
            </a:r>
            <a:r>
              <a:rPr b="1" lang="es-ES"/>
              <a:t>“WorldwideWeb”</a:t>
            </a:r>
            <a:r>
              <a:rPr lang="es-ES"/>
              <a:t> y este fue el punto de partida a la </a:t>
            </a:r>
            <a:r>
              <a:rPr b="1" lang="es-ES"/>
              <a:t>WEB</a:t>
            </a:r>
            <a:r>
              <a:rPr lang="es-ES"/>
              <a:t> como la conocemos hoy en día, entre sus principales características destaca:  Interfaz simple, hipertexto y enlaces, edición e visualización, </a:t>
            </a:r>
            <a:r>
              <a:rPr b="1" lang="es-ES"/>
              <a:t>URLs</a:t>
            </a:r>
            <a:r>
              <a:rPr lang="es-ES"/>
              <a:t> y </a:t>
            </a:r>
            <a:r>
              <a:rPr b="1" lang="es-ES"/>
              <a:t>direcciones IP, </a:t>
            </a:r>
            <a:r>
              <a:rPr lang="es-ES"/>
              <a:t>texto formateado, navegación lineal, ausencia de elementos multimedia, conexión directa, enfoque en la información que era los inicios de la web 1.0.</a:t>
            </a:r>
            <a:endParaRPr/>
          </a:p>
          <a:p>
            <a:pPr indent="0" lvl="0" marL="0" rtl="0" algn="l">
              <a:lnSpc>
                <a:spcPct val="115000"/>
              </a:lnSpc>
              <a:spcBef>
                <a:spcPts val="0"/>
              </a:spcBef>
              <a:spcAft>
                <a:spcPts val="0"/>
              </a:spcAft>
              <a:buNone/>
            </a:pPr>
            <a:r>
              <a:t/>
            </a:r>
            <a:endParaRPr>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1000"/>
              </a:spcBef>
              <a:spcAft>
                <a:spcPts val="0"/>
              </a:spcAft>
              <a:buNone/>
            </a:pPr>
            <a:r>
              <a:t/>
            </a:r>
            <a:endParaRPr sz="2700"/>
          </a:p>
          <a:p>
            <a:pPr indent="0" lvl="0" marL="0" rtl="0" algn="l">
              <a:lnSpc>
                <a:spcPct val="115000"/>
              </a:lnSpc>
              <a:spcBef>
                <a:spcPts val="0"/>
              </a:spcBef>
              <a:spcAft>
                <a:spcPts val="0"/>
              </a:spcAft>
              <a:buNone/>
            </a:pPr>
            <a:r>
              <a:rPr lang="es-ES" sz="2700">
                <a:solidFill>
                  <a:schemeClr val="dk1"/>
                </a:solidFill>
                <a:latin typeface="Arial"/>
                <a:ea typeface="Arial"/>
                <a:cs typeface="Arial"/>
                <a:sym typeface="Arial"/>
              </a:rPr>
              <a:t>(</a:t>
            </a:r>
            <a:r>
              <a:rPr lang="es-ES" sz="2700" u="sng">
                <a:solidFill>
                  <a:schemeClr val="hlink"/>
                </a:solidFill>
                <a:latin typeface="Arial"/>
                <a:ea typeface="Arial"/>
                <a:cs typeface="Arial"/>
                <a:sym typeface="Arial"/>
                <a:hlinkClick r:id="rId3"/>
              </a:rPr>
              <a:t>https://worldwideweb.cern.ch/browser/</a:t>
            </a:r>
            <a:r>
              <a:rPr lang="es-ES" sz="2700">
                <a:solidFill>
                  <a:schemeClr val="dk1"/>
                </a:solidFill>
                <a:latin typeface="Arial"/>
                <a:ea typeface="Arial"/>
                <a:cs typeface="Arial"/>
                <a:sym typeface="Arial"/>
              </a:rPr>
              <a:t>) </a:t>
            </a:r>
            <a:endParaRPr sz="2700"/>
          </a:p>
        </p:txBody>
      </p:sp>
      <p:sp>
        <p:nvSpPr>
          <p:cNvPr id="156" name="Google Shape;156;g23bbc397f72_0_3"/>
          <p:cNvSpPr txBox="1"/>
          <p:nvPr>
            <p:ph type="title"/>
          </p:nvPr>
        </p:nvSpPr>
        <p:spPr>
          <a:xfrm>
            <a:off x="699750" y="596475"/>
            <a:ext cx="10792500" cy="1326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s-ES"/>
              <a:t>WEB 1.0 SITIO REPRESENTATIVO: WorldWideWeb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1025350" y="0"/>
            <a:ext cx="9994200" cy="8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s-ES"/>
              <a:t>Captura sitio WEB 1.0 </a:t>
            </a:r>
            <a:endParaRPr/>
          </a:p>
        </p:txBody>
      </p:sp>
      <p:pic>
        <p:nvPicPr>
          <p:cNvPr id="162" name="Google Shape;162;p3"/>
          <p:cNvPicPr preferRelativeResize="0"/>
          <p:nvPr/>
        </p:nvPicPr>
        <p:blipFill>
          <a:blip r:embed="rId3">
            <a:alphaModFix/>
          </a:blip>
          <a:stretch>
            <a:fillRect/>
          </a:stretch>
        </p:blipFill>
        <p:spPr>
          <a:xfrm>
            <a:off x="2564252" y="1041637"/>
            <a:ext cx="7063501" cy="5247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s-ES"/>
              <a:t>WEB 2.0 Sitio Representativo: Facebook</a:t>
            </a:r>
            <a:endParaRPr/>
          </a:p>
        </p:txBody>
      </p:sp>
      <p:sp>
        <p:nvSpPr>
          <p:cNvPr id="168" name="Google Shape;168;p4"/>
          <p:cNvSpPr txBox="1"/>
          <p:nvPr>
            <p:ph idx="1" type="body"/>
          </p:nvPr>
        </p:nvSpPr>
        <p:spPr>
          <a:xfrm>
            <a:off x="913800" y="2096077"/>
            <a:ext cx="10353900" cy="4245600"/>
          </a:xfrm>
          <a:prstGeom prst="rect">
            <a:avLst/>
          </a:prstGeom>
          <a:noFill/>
          <a:ln>
            <a:noFill/>
          </a:ln>
        </p:spPr>
        <p:txBody>
          <a:bodyPr anchorCtr="0" anchor="t" bIns="45700" lIns="91425" spcFirstLastPara="1" rIns="91425" wrap="square" tIns="45700">
            <a:normAutofit lnSpcReduction="20000"/>
          </a:bodyPr>
          <a:lstStyle/>
          <a:p>
            <a:pPr indent="0" lvl="0" marL="457200" rtl="0" algn="l">
              <a:lnSpc>
                <a:spcPct val="120000"/>
              </a:lnSpc>
              <a:spcBef>
                <a:spcPts val="0"/>
              </a:spcBef>
              <a:spcAft>
                <a:spcPts val="0"/>
              </a:spcAft>
              <a:buNone/>
            </a:pPr>
            <a:r>
              <a:rPr lang="es-ES"/>
              <a:t>Unos de los sitios más representativos de la web 2.0 es Facebook. Este se ha convertido en una de las redes sociales más grandes del mundo, y </a:t>
            </a:r>
            <a:r>
              <a:rPr lang="es-ES"/>
              <a:t>cómo</a:t>
            </a:r>
            <a:r>
              <a:rPr lang="es-ES"/>
              <a:t> los usuarios pueden interactuar enamoró a todas las audiencias y </a:t>
            </a:r>
            <a:r>
              <a:rPr lang="es-ES"/>
              <a:t>estas son sus razones: Facebook ejemplifica muchas de las características que definen la Web 2.0, como la interacción activa del usuario, la generación de contenido, la formación de redes sociales, la comunicación en tiempo real, la personalización y la colaboración en línea. La plataforma ha influido en cómo las personas interactúan, se conectan y colaboran en el entorno en línea moderno.</a:t>
            </a:r>
            <a:endParaRPr/>
          </a:p>
          <a:p>
            <a:pPr indent="0" lvl="0" marL="457200" rtl="0" algn="l">
              <a:lnSpc>
                <a:spcPct val="120000"/>
              </a:lnSpc>
              <a:spcBef>
                <a:spcPts val="0"/>
              </a:spcBef>
              <a:spcAft>
                <a:spcPts val="0"/>
              </a:spcAft>
              <a:buNone/>
            </a:pPr>
            <a:r>
              <a:t/>
            </a:r>
            <a:endParaRPr/>
          </a:p>
          <a:p>
            <a:pPr indent="0" lvl="0" marL="457200" rtl="0" algn="l">
              <a:lnSpc>
                <a:spcPct val="120000"/>
              </a:lnSpc>
              <a:spcBef>
                <a:spcPts val="0"/>
              </a:spcBef>
              <a:spcAft>
                <a:spcPts val="0"/>
              </a:spcAft>
              <a:buNone/>
            </a:pPr>
            <a:r>
              <a:rPr lang="es-ES" sz="2700" u="sng">
                <a:solidFill>
                  <a:schemeClr val="hlink"/>
                </a:solidFill>
                <a:latin typeface="Arial"/>
                <a:ea typeface="Arial"/>
                <a:cs typeface="Arial"/>
                <a:sym typeface="Arial"/>
                <a:hlinkClick r:id="rId3"/>
              </a:rPr>
              <a:t>https://www.facebook.com/</a:t>
            </a:r>
            <a:endParaRPr sz="3600"/>
          </a:p>
          <a:p>
            <a:pPr indent="0" lvl="0" marL="457200" rtl="0" algn="l">
              <a:lnSpc>
                <a:spcPct val="120000"/>
              </a:lnSpc>
              <a:spcBef>
                <a:spcPts val="0"/>
              </a:spcBef>
              <a:spcAft>
                <a:spcPts val="0"/>
              </a:spcAft>
              <a:buNone/>
            </a:pPr>
            <a:r>
              <a:t/>
            </a:r>
            <a:endParaRPr/>
          </a:p>
          <a:p>
            <a:pPr indent="0" lvl="0" marL="457200" rtl="0" algn="l">
              <a:lnSpc>
                <a:spcPct val="120000"/>
              </a:lnSpc>
              <a:spcBef>
                <a:spcPts val="0"/>
              </a:spcBef>
              <a:spcAft>
                <a:spcPts val="0"/>
              </a:spcAft>
              <a:buNone/>
            </a:pPr>
            <a:r>
              <a:t/>
            </a:r>
            <a:endParaRPr/>
          </a:p>
        </p:txBody>
      </p:sp>
      <p:pic>
        <p:nvPicPr>
          <p:cNvPr id="169" name="Google Shape;169;p4"/>
          <p:cNvPicPr preferRelativeResize="0"/>
          <p:nvPr/>
        </p:nvPicPr>
        <p:blipFill>
          <a:blip r:embed="rId4">
            <a:alphaModFix/>
          </a:blip>
          <a:stretch>
            <a:fillRect/>
          </a:stretch>
        </p:blipFill>
        <p:spPr>
          <a:xfrm>
            <a:off x="6290425" y="4901321"/>
            <a:ext cx="2541725" cy="894325"/>
          </a:xfrm>
          <a:prstGeom prst="rect">
            <a:avLst/>
          </a:prstGeom>
          <a:noFill/>
          <a:ln>
            <a:noFill/>
          </a:ln>
        </p:spPr>
      </p:pic>
      <p:pic>
        <p:nvPicPr>
          <p:cNvPr id="170" name="Google Shape;170;p4"/>
          <p:cNvPicPr preferRelativeResize="0"/>
          <p:nvPr/>
        </p:nvPicPr>
        <p:blipFill>
          <a:blip r:embed="rId5">
            <a:alphaModFix/>
          </a:blip>
          <a:stretch>
            <a:fillRect/>
          </a:stretch>
        </p:blipFill>
        <p:spPr>
          <a:xfrm>
            <a:off x="9762195" y="4421795"/>
            <a:ext cx="1853350" cy="1853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7613c3d2c5_2_5"/>
          <p:cNvSpPr txBox="1"/>
          <p:nvPr>
            <p:ph type="title"/>
          </p:nvPr>
        </p:nvSpPr>
        <p:spPr>
          <a:xfrm>
            <a:off x="1025350" y="-65625"/>
            <a:ext cx="9994200" cy="8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s-ES"/>
              <a:t>Captura sitio WEB 2.0 </a:t>
            </a:r>
            <a:endParaRPr/>
          </a:p>
        </p:txBody>
      </p:sp>
      <p:pic>
        <p:nvPicPr>
          <p:cNvPr id="176" name="Google Shape;176;g27613c3d2c5_2_5"/>
          <p:cNvPicPr preferRelativeResize="0"/>
          <p:nvPr/>
        </p:nvPicPr>
        <p:blipFill>
          <a:blip r:embed="rId3">
            <a:alphaModFix/>
          </a:blip>
          <a:stretch>
            <a:fillRect/>
          </a:stretch>
        </p:blipFill>
        <p:spPr>
          <a:xfrm>
            <a:off x="1637988" y="969649"/>
            <a:ext cx="8768924" cy="541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7613c3d2c5_2_9"/>
          <p:cNvSpPr txBox="1"/>
          <p:nvPr>
            <p:ph type="title"/>
          </p:nvPr>
        </p:nvSpPr>
        <p:spPr>
          <a:xfrm>
            <a:off x="1098900" y="579975"/>
            <a:ext cx="9994200" cy="8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s-ES"/>
              <a:t>REFLEXIÓN</a:t>
            </a:r>
            <a:endParaRPr/>
          </a:p>
        </p:txBody>
      </p:sp>
      <p:sp>
        <p:nvSpPr>
          <p:cNvPr id="182" name="Google Shape;182;g27613c3d2c5_2_9"/>
          <p:cNvSpPr txBox="1"/>
          <p:nvPr/>
        </p:nvSpPr>
        <p:spPr>
          <a:xfrm>
            <a:off x="1949700" y="2146950"/>
            <a:ext cx="9008700" cy="40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a:latin typeface="Rockwell"/>
                <a:ea typeface="Rockwell"/>
                <a:cs typeface="Rockwell"/>
                <a:sym typeface="Rockwell"/>
              </a:rPr>
              <a:t>La WEB 2.0 cambiado para siempre la forma en la que interactuamos y colaboramos en </a:t>
            </a:r>
            <a:r>
              <a:rPr lang="es-ES">
                <a:latin typeface="Rockwell"/>
                <a:ea typeface="Rockwell"/>
                <a:cs typeface="Rockwell"/>
                <a:sym typeface="Rockwell"/>
              </a:rPr>
              <a:t>línea</a:t>
            </a:r>
            <a:r>
              <a:rPr lang="es-ES">
                <a:latin typeface="Rockwell"/>
                <a:ea typeface="Rockwell"/>
                <a:cs typeface="Rockwell"/>
                <a:sym typeface="Rockwell"/>
              </a:rPr>
              <a:t>. Ya que, si miramos el pasado, en la WEB 1.0  como usuarios solo </a:t>
            </a:r>
            <a:r>
              <a:rPr lang="es-ES">
                <a:latin typeface="Rockwell"/>
                <a:ea typeface="Rockwell"/>
                <a:cs typeface="Rockwell"/>
                <a:sym typeface="Rockwell"/>
              </a:rPr>
              <a:t>teníamos</a:t>
            </a:r>
            <a:r>
              <a:rPr lang="es-ES">
                <a:latin typeface="Rockwell"/>
                <a:ea typeface="Rockwell"/>
                <a:cs typeface="Rockwell"/>
                <a:sym typeface="Rockwell"/>
              </a:rPr>
              <a:t> permitido visualizar lo que se nos mostraba en pantalla, en cambio, ahora con la WEB 2.0 podemos crear contenido, entablar conversaciones globales y colaborar en equipo con otros programadores, también aparecieron las redes sociales, las cuales permiten publicar una foto o video, como también algún pensamiento. También nos conecta con familiares o amigos globalmente, mediante el uso de mensaje y videollamadas </a:t>
            </a:r>
            <a:r>
              <a:rPr lang="es-ES">
                <a:latin typeface="Rockwell"/>
                <a:ea typeface="Rockwell"/>
                <a:cs typeface="Rockwell"/>
                <a:sym typeface="Rockwell"/>
              </a:rPr>
              <a:t>instantáneos</a:t>
            </a:r>
            <a:r>
              <a:rPr lang="es-ES">
                <a:latin typeface="Rockwell"/>
                <a:ea typeface="Rockwell"/>
                <a:cs typeface="Rockwell"/>
                <a:sym typeface="Rockwell"/>
              </a:rPr>
              <a:t>.</a:t>
            </a:r>
            <a:endParaRPr>
              <a:latin typeface="Rockwell"/>
              <a:ea typeface="Rockwell"/>
              <a:cs typeface="Rockwell"/>
              <a:sym typeface="Rockwell"/>
            </a:endParaRPr>
          </a:p>
          <a:p>
            <a:pPr indent="0" lvl="0" marL="0" rtl="0" algn="l">
              <a:spcBef>
                <a:spcPts val="0"/>
              </a:spcBef>
              <a:spcAft>
                <a:spcPts val="0"/>
              </a:spcAft>
              <a:buNone/>
            </a:pPr>
            <a:r>
              <a:t/>
            </a:r>
            <a:endParaRPr>
              <a:latin typeface="Rockwell"/>
              <a:ea typeface="Rockwell"/>
              <a:cs typeface="Rockwell"/>
              <a:sym typeface="Rockwell"/>
            </a:endParaRPr>
          </a:p>
          <a:p>
            <a:pPr indent="0" lvl="0" marL="0" rtl="0" algn="l">
              <a:spcBef>
                <a:spcPts val="0"/>
              </a:spcBef>
              <a:spcAft>
                <a:spcPts val="0"/>
              </a:spcAft>
              <a:buNone/>
            </a:pPr>
            <a:r>
              <a:rPr lang="es-ES">
                <a:latin typeface="Rockwell"/>
                <a:ea typeface="Rockwell"/>
                <a:cs typeface="Rockwell"/>
                <a:sym typeface="Rockwell"/>
              </a:rPr>
              <a:t>Los beneficios de la WEB 2.0 son varios, entre ellos podemos encontrar: </a:t>
            </a:r>
            <a:endParaRPr>
              <a:latin typeface="Rockwell"/>
              <a:ea typeface="Rockwell"/>
              <a:cs typeface="Rockwell"/>
              <a:sym typeface="Rockwell"/>
            </a:endParaRPr>
          </a:p>
          <a:p>
            <a:pPr indent="0" lvl="0" marL="0" rtl="0" algn="l">
              <a:spcBef>
                <a:spcPts val="0"/>
              </a:spcBef>
              <a:spcAft>
                <a:spcPts val="0"/>
              </a:spcAft>
              <a:buNone/>
            </a:pPr>
            <a:r>
              <a:t/>
            </a:r>
            <a:endParaRPr>
              <a:latin typeface="Rockwell"/>
              <a:ea typeface="Rockwell"/>
              <a:cs typeface="Rockwell"/>
              <a:sym typeface="Rockwell"/>
            </a:endParaRPr>
          </a:p>
          <a:p>
            <a:pPr indent="-317500" lvl="0" marL="457200" rtl="0" algn="l">
              <a:spcBef>
                <a:spcPts val="0"/>
              </a:spcBef>
              <a:spcAft>
                <a:spcPts val="0"/>
              </a:spcAft>
              <a:buSzPts val="1400"/>
              <a:buFont typeface="Rockwell"/>
              <a:buChar char="●"/>
            </a:pPr>
            <a:r>
              <a:rPr lang="es-ES">
                <a:latin typeface="Rockwell"/>
                <a:ea typeface="Rockwell"/>
                <a:cs typeface="Rockwell"/>
                <a:sym typeface="Rockwell"/>
              </a:rPr>
              <a:t>Es de acceso universal</a:t>
            </a:r>
            <a:endParaRPr>
              <a:latin typeface="Rockwell"/>
              <a:ea typeface="Rockwell"/>
              <a:cs typeface="Rockwell"/>
              <a:sym typeface="Rockwell"/>
            </a:endParaRPr>
          </a:p>
          <a:p>
            <a:pPr indent="-317500" lvl="0" marL="457200" rtl="0" algn="l">
              <a:spcBef>
                <a:spcPts val="0"/>
              </a:spcBef>
              <a:spcAft>
                <a:spcPts val="0"/>
              </a:spcAft>
              <a:buSzPts val="1400"/>
              <a:buFont typeface="Rockwell"/>
              <a:buChar char="●"/>
            </a:pPr>
            <a:r>
              <a:rPr lang="es-ES">
                <a:latin typeface="Rockwell"/>
                <a:ea typeface="Rockwell"/>
                <a:cs typeface="Rockwell"/>
                <a:sym typeface="Rockwell"/>
              </a:rPr>
              <a:t>Aprendizaje y educación</a:t>
            </a:r>
            <a:endParaRPr>
              <a:latin typeface="Rockwell"/>
              <a:ea typeface="Rockwell"/>
              <a:cs typeface="Rockwell"/>
              <a:sym typeface="Rockwell"/>
            </a:endParaRPr>
          </a:p>
          <a:p>
            <a:pPr indent="-317500" lvl="0" marL="457200" rtl="0" algn="l">
              <a:spcBef>
                <a:spcPts val="0"/>
              </a:spcBef>
              <a:spcAft>
                <a:spcPts val="0"/>
              </a:spcAft>
              <a:buSzPts val="1400"/>
              <a:buFont typeface="Rockwell"/>
              <a:buChar char="●"/>
            </a:pPr>
            <a:r>
              <a:rPr lang="es-ES">
                <a:latin typeface="Rockwell"/>
                <a:ea typeface="Rockwell"/>
                <a:cs typeface="Rockwell"/>
                <a:sym typeface="Rockwell"/>
              </a:rPr>
              <a:t>Es inclusivo con personas con discapacidad visual</a:t>
            </a:r>
            <a:endParaRPr>
              <a:latin typeface="Rockwell"/>
              <a:ea typeface="Rockwell"/>
              <a:cs typeface="Rockwell"/>
              <a:sym typeface="Rockwell"/>
            </a:endParaRPr>
          </a:p>
          <a:p>
            <a:pPr indent="-317500" lvl="0" marL="457200" rtl="0" algn="l">
              <a:spcBef>
                <a:spcPts val="0"/>
              </a:spcBef>
              <a:spcAft>
                <a:spcPts val="0"/>
              </a:spcAft>
              <a:buSzPts val="1400"/>
              <a:buFont typeface="Rockwell"/>
              <a:buChar char="●"/>
            </a:pPr>
            <a:r>
              <a:rPr lang="es-ES">
                <a:latin typeface="Rockwell"/>
                <a:ea typeface="Rockwell"/>
                <a:cs typeface="Rockwell"/>
                <a:sym typeface="Rockwell"/>
              </a:rPr>
              <a:t>Permite a los usuarios generar contenido</a:t>
            </a:r>
            <a:endParaRPr>
              <a:latin typeface="Rockwell"/>
              <a:ea typeface="Rockwell"/>
              <a:cs typeface="Rockwell"/>
              <a:sym typeface="Rockwell"/>
            </a:endParaRPr>
          </a:p>
          <a:p>
            <a:pPr indent="-317500" lvl="0" marL="457200" rtl="0" algn="l">
              <a:spcBef>
                <a:spcPts val="0"/>
              </a:spcBef>
              <a:spcAft>
                <a:spcPts val="0"/>
              </a:spcAft>
              <a:buSzPts val="1400"/>
              <a:buFont typeface="Rockwell"/>
              <a:buChar char="●"/>
            </a:pPr>
            <a:r>
              <a:rPr lang="es-ES">
                <a:latin typeface="Rockwell"/>
                <a:ea typeface="Rockwell"/>
                <a:cs typeface="Rockwell"/>
                <a:sym typeface="Rockwell"/>
              </a:rPr>
              <a:t>Colaboración global</a:t>
            </a:r>
            <a:endParaRPr>
              <a:latin typeface="Rockwell"/>
              <a:ea typeface="Rockwell"/>
              <a:cs typeface="Rockwell"/>
              <a:sym typeface="Rockwell"/>
            </a:endParaRPr>
          </a:p>
          <a:p>
            <a:pPr indent="-317500" lvl="0" marL="457200" rtl="0" algn="l">
              <a:spcBef>
                <a:spcPts val="0"/>
              </a:spcBef>
              <a:spcAft>
                <a:spcPts val="0"/>
              </a:spcAft>
              <a:buSzPts val="1400"/>
              <a:buFont typeface="Rockwell"/>
              <a:buChar char="●"/>
            </a:pPr>
            <a:r>
              <a:rPr lang="es-ES">
                <a:latin typeface="Rockwell"/>
                <a:ea typeface="Rockwell"/>
                <a:cs typeface="Rockwell"/>
                <a:sym typeface="Rockwell"/>
              </a:rPr>
              <a:t>Personalización y preferencias del usuario</a:t>
            </a:r>
            <a:endParaRPr>
              <a:latin typeface="Rockwell"/>
              <a:ea typeface="Rockwell"/>
              <a:cs typeface="Rockwell"/>
              <a:sym typeface="Rockwell"/>
            </a:endParaRPr>
          </a:p>
          <a:p>
            <a:pPr indent="-317500" lvl="0" marL="457200" rtl="0" algn="l">
              <a:spcBef>
                <a:spcPts val="0"/>
              </a:spcBef>
              <a:spcAft>
                <a:spcPts val="0"/>
              </a:spcAft>
              <a:buSzPts val="1400"/>
              <a:buFont typeface="Rockwell"/>
              <a:buChar char="●"/>
            </a:pPr>
            <a:r>
              <a:rPr lang="es-ES">
                <a:latin typeface="Rockwell"/>
                <a:ea typeface="Rockwell"/>
                <a:cs typeface="Rockwell"/>
                <a:sym typeface="Rockwell"/>
              </a:rPr>
              <a:t>Fomenta la </a:t>
            </a:r>
            <a:r>
              <a:rPr lang="es-ES">
                <a:latin typeface="Rockwell"/>
                <a:ea typeface="Rockwell"/>
                <a:cs typeface="Rockwell"/>
                <a:sym typeface="Rockwell"/>
              </a:rPr>
              <a:t>educación</a:t>
            </a:r>
            <a:r>
              <a:rPr lang="es-ES">
                <a:latin typeface="Rockwell"/>
                <a:ea typeface="Rockwell"/>
                <a:cs typeface="Rockwell"/>
                <a:sym typeface="Rockwell"/>
              </a:rPr>
              <a:t> </a:t>
            </a:r>
            <a:r>
              <a:rPr lang="es-ES">
                <a:latin typeface="Rockwell"/>
                <a:ea typeface="Rockwell"/>
                <a:cs typeface="Rockwell"/>
                <a:sym typeface="Rockwell"/>
              </a:rPr>
              <a:t>informática y programación colaborativa</a:t>
            </a:r>
            <a:endParaRPr>
              <a:latin typeface="Rockwell"/>
              <a:ea typeface="Rockwell"/>
              <a:cs typeface="Rockwell"/>
              <a:sym typeface="Rockwell"/>
            </a:endParaRPr>
          </a:p>
          <a:p>
            <a:pPr indent="-317500" lvl="0" marL="457200" rtl="0" algn="l">
              <a:spcBef>
                <a:spcPts val="0"/>
              </a:spcBef>
              <a:spcAft>
                <a:spcPts val="0"/>
              </a:spcAft>
              <a:buSzPts val="1400"/>
              <a:buFont typeface="Rockwell"/>
              <a:buChar char="●"/>
            </a:pPr>
            <a:r>
              <a:rPr lang="es-ES">
                <a:latin typeface="Rockwell"/>
                <a:ea typeface="Rockwell"/>
                <a:cs typeface="Rockwell"/>
                <a:sym typeface="Rockwell"/>
              </a:rPr>
              <a:t>Permite nuestra evolución y ayuda enormemente a nuestra sociedad</a:t>
            </a:r>
            <a:endParaRPr>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2023-08-14T04:30:50Z</dcterms:created>
  <dc:creator>damary villarroel</dc:creator>
</cp:coreProperties>
</file>