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73D4EF0-39BF-4FD3-8A4A-C0E18BDC398B}">
          <p14:sldIdLst>
            <p14:sldId id="256"/>
          </p14:sldIdLst>
        </p14:section>
        <p14:section name="제목 없는 구역" id="{02C6C840-1695-48AD-914E-24033FA1D9C5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0755C-E49A-419A-850E-D199520F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8325F3-B372-4B66-9A57-9590071B0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D89CD-549E-4770-BBBA-2B2FAAB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9800-F605-479D-B810-D068E35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35320-E8CE-4D10-806E-F9AAE21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9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B0B81-6D3E-4284-9423-663220C6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7E339-D0FD-4678-9075-60D61337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F4F8F-8C60-477C-A6E8-3084939B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83A1A-B62D-4D2A-8487-A2AA7AC0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0199-592B-4CAD-87AB-F0FAD4C4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CF7B4C-3A74-4E52-9826-B4FBC691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CFF07-F099-4712-A1C3-7842EC34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549DF-E693-4914-B679-53E824EB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84C1-B820-4BB5-8632-761303C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DA40B-D602-42F8-8242-F3EFE50A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4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7AD87-4F45-4411-A37B-E30458F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EEE9E-3778-4D46-9496-226CDDC4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5E504-E46B-4EDD-B1E1-A5C53130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D5CB0-0607-4A2A-B79C-687AA129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DE98F-1CB8-4BAA-867A-53557949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E8362-61F7-4521-92D5-C0511E28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2C8B4-8A18-4529-A7C7-E767597A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9D1D2-45DF-4A99-8898-A73029CF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EE701-7FA3-45EC-B711-7BC6DE9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B1531-6AC5-4FBD-B119-C64129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37004-6BF5-4920-A144-59EA81A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44427-41D4-46F6-A390-12A6FF40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57400-B64D-4F29-B924-3FD29563A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E75B5-706C-4DFA-9006-77682F85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C005F-08E5-466B-A72E-EF0A9777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B2084-4329-44EE-85CC-777AB941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6821-7E01-4F9A-BB8D-95017B6D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81E31-822D-4F0D-953B-9F9C20AD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A8B3A-98A8-486B-A906-519CCF2F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E1FBE-2751-4826-92CE-84A6273F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4D355D-AA1B-4ECE-B41B-A7B85D73D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D0F6D8-1F17-45BE-92D5-0C37ED00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3CB88C-2DC3-4725-AA0F-333B7BD6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5BB5A-856E-41F7-9957-EEF2A0DE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D1EC-5401-4BA2-B032-2E734D16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1A989-486B-461C-8D38-22F29F30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40363-409D-4374-99F3-EB8BA9FB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0FEB3-A4E8-45F1-9AB1-E4923607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E8A20-18CB-4E6A-B0B7-470380A2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D634B-BC94-464E-ACBD-88B57AEE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53023-EBFE-446B-A438-35C35155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8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C4A8-A7F9-463E-957D-EDD930BB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D02AC-FF21-4D2A-AA9C-B1799AA3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18203-31DE-4E82-9F99-EEB44FCAE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65DE8-495C-4B5F-828C-B265C37C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237F4-0F9A-4F92-850D-D24D5F8D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E819F-0C42-436B-B329-ED7CC9BC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6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D0841-EA39-4C9B-B2F5-15F75E44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C57C8-94B2-498A-B760-F81995D9A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2232EA-270D-4AC7-861E-A11D0BB5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1A147-007F-46B0-923C-12891EEB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3A03A-9A24-4786-A1F8-510C2F0B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6CD0B-705A-448D-A239-4392F1E4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FF27B1-8DF5-4121-BB83-F7D62F30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12D26-4C2D-4087-ACDF-4C1EBCE0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F3CC-45D9-4416-B32E-23B046494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EAB7-1C9A-447C-87A3-F5C43A3941F5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CD84D-73FB-4CEF-9548-6D4B4A009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B989D-B610-4681-957C-55DCA100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85FC-DF61-48EA-9CE6-98B4A041D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1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43EF75-703A-4822-A0FF-5FC67E317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476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40493">
                  <a:extLst>
                    <a:ext uri="{9D8B030D-6E8A-4147-A177-3AD203B41FA5}">
                      <a16:colId xmlns:a16="http://schemas.microsoft.com/office/drawing/2014/main" val="477050107"/>
                    </a:ext>
                  </a:extLst>
                </a:gridCol>
                <a:gridCol w="2768252">
                  <a:extLst>
                    <a:ext uri="{9D8B030D-6E8A-4147-A177-3AD203B41FA5}">
                      <a16:colId xmlns:a16="http://schemas.microsoft.com/office/drawing/2014/main" val="1939998671"/>
                    </a:ext>
                  </a:extLst>
                </a:gridCol>
                <a:gridCol w="1866378">
                  <a:extLst>
                    <a:ext uri="{9D8B030D-6E8A-4147-A177-3AD203B41FA5}">
                      <a16:colId xmlns:a16="http://schemas.microsoft.com/office/drawing/2014/main" val="1995092532"/>
                    </a:ext>
                  </a:extLst>
                </a:gridCol>
                <a:gridCol w="3306872">
                  <a:extLst>
                    <a:ext uri="{9D8B030D-6E8A-4147-A177-3AD203B41FA5}">
                      <a16:colId xmlns:a16="http://schemas.microsoft.com/office/drawing/2014/main" val="750778636"/>
                    </a:ext>
                  </a:extLst>
                </a:gridCol>
                <a:gridCol w="2810005">
                  <a:extLst>
                    <a:ext uri="{9D8B030D-6E8A-4147-A177-3AD203B41FA5}">
                      <a16:colId xmlns:a16="http://schemas.microsoft.com/office/drawing/2014/main" val="460064709"/>
                    </a:ext>
                  </a:extLst>
                </a:gridCol>
              </a:tblGrid>
              <a:tr h="1977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22609"/>
                  </a:ext>
                </a:extLst>
              </a:tr>
              <a:tr h="1297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요즘 회사에서 피로에 </a:t>
                      </a:r>
                      <a:r>
                        <a:rPr lang="ko-KR" altLang="en-US" dirty="0" err="1"/>
                        <a:t>쩔어</a:t>
                      </a:r>
                      <a:r>
                        <a:rPr lang="ko-KR" altLang="en-US" dirty="0"/>
                        <a:t> 있다가 집에 가서 간만에 문화 생활을 하고 싶다는 생각이 번쩍 드네</a:t>
                      </a:r>
                      <a:r>
                        <a:rPr lang="en-US" altLang="ko-KR" dirty="0"/>
                        <a:t>?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환영 페이지를 구경하고 로그인을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컨텐츠로 들어가서 뮤지션 정보와 프로그램을 파악하여 가장 마음에 드는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공연을 예약 할거야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대표 곡 들어보고 연주자 정보 확인하고 제일 마음에 드는 공연 하나를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골라 야지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04953"/>
                  </a:ext>
                </a:extLst>
              </a:tr>
              <a:tr h="1293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문화 생활을 위해 공연을 예매하고 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사이트에 로그인하여 공연 정보를 확인하고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연주자가 연주할 곡을 들어보고 연주자의 프로필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인사말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프로그램 순서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예매자의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후기를 확인하고 싶다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공연들을 찜 해놓고 한번에 비교하고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싶다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1188"/>
                  </a:ext>
                </a:extLst>
              </a:tr>
              <a:tr h="995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행동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 공연 사이트에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접속했다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페이지에서 로그인을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흥미로운 컨텐츠를 선택하여 정보를 수집하고 공연을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파악한다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찜 해놓기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페이지에 들어가서 보다 간편하게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비교한다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711237"/>
                  </a:ext>
                </a:extLst>
              </a:tr>
              <a:tr h="1293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홈페이지에 환영 이미지가 움직이며 로그인 창이 뜨는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선택 시에 연주자가 연주할 대표 곡이 흘러나오는 기능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나이별 공감 후기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확인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찜 한 공연들을 한눈에 모아볼 수 있는 화면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제공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9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8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D7C775A-3228-494D-A5EF-4A19DCF50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161854"/>
              </p:ext>
            </p:extLst>
          </p:nvPr>
        </p:nvGraphicFramePr>
        <p:xfrm>
          <a:off x="1657352" y="0"/>
          <a:ext cx="10534648" cy="6857999"/>
        </p:xfrm>
        <a:graphic>
          <a:graphicData uri="http://schemas.openxmlformats.org/drawingml/2006/table">
            <a:tbl>
              <a:tblPr/>
              <a:tblGrid>
                <a:gridCol w="1316831">
                  <a:extLst>
                    <a:ext uri="{9D8B030D-6E8A-4147-A177-3AD203B41FA5}">
                      <a16:colId xmlns:a16="http://schemas.microsoft.com/office/drawing/2014/main" val="435920148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2564810045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3005994573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4238121706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647913948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4263463917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2393310010"/>
                    </a:ext>
                  </a:extLst>
                </a:gridCol>
                <a:gridCol w="1316831">
                  <a:extLst>
                    <a:ext uri="{9D8B030D-6E8A-4147-A177-3AD203B41FA5}">
                      <a16:colId xmlns:a16="http://schemas.microsoft.com/office/drawing/2014/main" val="1444191065"/>
                    </a:ext>
                  </a:extLst>
                </a:gridCol>
              </a:tblGrid>
              <a:tr h="164357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장면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57644"/>
                  </a:ext>
                </a:extLst>
              </a:tr>
              <a:tr h="1822220"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시나리오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요즘 회사에서 피로에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쩔어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있다가 집에 가서 간만에 문화 생활을 하고 싶다는 생각이 번쩍 드네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? 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환영 페이지를 구경하고 로그인을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컨텐츠로 들어가서 연주자 정보와 프로그램을 파악하여 가장 마음에 드는</a:t>
                      </a:r>
                      <a:endParaRPr lang="ko-KR" altLang="en-US" sz="2800">
                        <a:effectLst/>
                      </a:endParaRPr>
                    </a:p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예약 할거야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대표 곡 들어보고 연주자 정보 확인하고 제일 마음에 드는 공연 하나를</a:t>
                      </a:r>
                      <a:endParaRPr lang="ko-KR" altLang="en-US" sz="2800">
                        <a:effectLst/>
                      </a:endParaRPr>
                    </a:p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골라 야지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하나를 드디어 골랐다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어서 예매해야지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기대하며 또 버텨보자 화이팅 화이팅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공연을 위한 지출은 아깝지가 않아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한번씩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힐링하는거니까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열심히 일하자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아자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오시는 길 설명이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Invitation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카드 안에 예쁘게 입력되어 있고 되게 자세히 안내해줘서 대접받는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기분인걸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126775"/>
                  </a:ext>
                </a:extLst>
              </a:tr>
              <a:tr h="1250802"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니즈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 생활을 위해 공연을 예매하고 싶다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사이트에 로그인하여 공연 정보를 확인하고 싶다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연주자가 연주할 곡을 들어보고 연주자의 프로필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인사말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프로그램 순서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예매자의 후기를 확인하고 싶다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공연들을 찜 해놓고 한번에 비교하고 싶다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등을 신청하고 싶다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 방식을 선택하여 결제하고 싶다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지도를 확대 축소할 수 있고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대중교통 확인이 수월하다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24073"/>
                  </a:ext>
                </a:extLst>
              </a:tr>
              <a:tr h="890596"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 행동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음악 공연 사이트에 접속했다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페이지에서 로그인을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흥미로운 컨텐츠를 선택하여 정보를 수집하고 공연을 파악한다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‘찜 해놓기’ 페이지에 들어가서 보다 간편하게 비교한다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등 예매에 필요한 선택을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내가 결제하고자 하는 방식을 선택하고 결제를 진행한다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연주회를 찾아가기 쉽도록 지도와 대중교통 정보를 파악하고 저장한다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86828"/>
                  </a:ext>
                </a:extLst>
              </a:tr>
              <a:tr h="1250802"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홈페이지에 환영 이미지가 움직이며 로그인 화면으로 갈 수 있는 배너가 뜨는 기능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로그인 기능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컨텐츠 선택 시에 연주자가 연주할 대표 곡이 흘러나오는 기능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나이별 공감 후기 확인 기능</a:t>
                      </a:r>
                      <a:endParaRPr lang="ko-KR" altLang="en-US" sz="280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찜 한 공연들을 한눈에 모아볼 수 있는 화면 제공 기능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잔여석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확인을 가능하게 하는 기능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담요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망원경 신청이 가능한 기능 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결제선택창이 뜨는 기능과 결제 사이트에 연동되는 기능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연주회 장소가 나와있는 지도의 확대 축소 기능과 대중교통의 정보가 뜨고 저장할 수 있는 기능</a:t>
                      </a:r>
                      <a:endParaRPr lang="ko-KR" altLang="en-US" sz="2800" dirty="0">
                        <a:effectLst/>
                      </a:endParaRPr>
                    </a:p>
                  </a:txBody>
                  <a:tcPr marL="79202" marR="79202" marT="79202" marB="79202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614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B136E4E-4D19-4515-AEA0-CEACA4B2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1770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93AC-C0CB-4385-94CD-C8B5019C55B3}"/>
              </a:ext>
            </a:extLst>
          </p:cNvPr>
          <p:cNvSpPr txBox="1"/>
          <p:nvPr/>
        </p:nvSpPr>
        <p:spPr>
          <a:xfrm>
            <a:off x="323396" y="1979613"/>
            <a:ext cx="1015663" cy="3430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410272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823970-3FA1-4807-8F15-A4A309A31F3D}"/>
              </a:ext>
            </a:extLst>
          </p:cNvPr>
          <p:cNvSpPr/>
          <p:nvPr/>
        </p:nvSpPr>
        <p:spPr>
          <a:xfrm>
            <a:off x="1658044" y="3213909"/>
            <a:ext cx="1255222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5BF52-D360-4942-BBD6-A6A7E06D4905}"/>
              </a:ext>
            </a:extLst>
          </p:cNvPr>
          <p:cNvSpPr/>
          <p:nvPr/>
        </p:nvSpPr>
        <p:spPr>
          <a:xfrm>
            <a:off x="3364924" y="3213909"/>
            <a:ext cx="1294014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58126-F21C-4DBA-8FC1-6149752E1B87}"/>
              </a:ext>
            </a:extLst>
          </p:cNvPr>
          <p:cNvSpPr/>
          <p:nvPr/>
        </p:nvSpPr>
        <p:spPr>
          <a:xfrm>
            <a:off x="5110597" y="3213909"/>
            <a:ext cx="1269076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674D10-370A-4C23-850C-5CE6F4425FFF}"/>
              </a:ext>
            </a:extLst>
          </p:cNvPr>
          <p:cNvSpPr/>
          <p:nvPr/>
        </p:nvSpPr>
        <p:spPr>
          <a:xfrm>
            <a:off x="5110597" y="4338898"/>
            <a:ext cx="1269076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55CC97-E42B-43CC-A1FE-DC0D56D7765B}"/>
              </a:ext>
            </a:extLst>
          </p:cNvPr>
          <p:cNvSpPr/>
          <p:nvPr/>
        </p:nvSpPr>
        <p:spPr>
          <a:xfrm>
            <a:off x="5110597" y="1854474"/>
            <a:ext cx="1269076" cy="712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연주자들 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A768B9-0A48-4FF4-8917-98545D87638B}"/>
              </a:ext>
            </a:extLst>
          </p:cNvPr>
          <p:cNvSpPr/>
          <p:nvPr/>
        </p:nvSpPr>
        <p:spPr>
          <a:xfrm>
            <a:off x="7231728" y="1969770"/>
            <a:ext cx="1269076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</a:t>
            </a:r>
            <a:r>
              <a:rPr lang="en-US" altLang="ko-KR"/>
              <a:t>/</a:t>
            </a:r>
            <a:r>
              <a:rPr lang="ko-KR" altLang="en-US"/>
              <a:t>결재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0C4039-34C6-462F-8838-636E174266C5}"/>
              </a:ext>
            </a:extLst>
          </p:cNvPr>
          <p:cNvSpPr/>
          <p:nvPr/>
        </p:nvSpPr>
        <p:spPr>
          <a:xfrm>
            <a:off x="9352859" y="1969770"/>
            <a:ext cx="1269076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오시는길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3112E1-E384-4B0D-B6C8-73E85FFAC2E4}"/>
              </a:ext>
            </a:extLst>
          </p:cNvPr>
          <p:cNvCxnSpPr>
            <a:stCxn id="6" idx="0"/>
          </p:cNvCxnSpPr>
          <p:nvPr/>
        </p:nvCxnSpPr>
        <p:spPr>
          <a:xfrm flipV="1">
            <a:off x="5745135" y="2562746"/>
            <a:ext cx="2770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5C7AB5-489F-4585-9347-FF4896A065C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13266" y="3450822"/>
            <a:ext cx="45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C7AECD-1AE9-4121-BC88-423594DFFD63}"/>
              </a:ext>
            </a:extLst>
          </p:cNvPr>
          <p:cNvCxnSpPr>
            <a:cxnSpLocks/>
          </p:cNvCxnSpPr>
          <p:nvPr/>
        </p:nvCxnSpPr>
        <p:spPr>
          <a:xfrm>
            <a:off x="4658938" y="3436968"/>
            <a:ext cx="45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53C45C-CB6F-4AEB-951C-0F464F3468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45135" y="3687735"/>
            <a:ext cx="0" cy="65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57F815-002C-4DEA-970B-E72E003E16D1}"/>
              </a:ext>
            </a:extLst>
          </p:cNvPr>
          <p:cNvSpPr txBox="1"/>
          <p:nvPr/>
        </p:nvSpPr>
        <p:spPr>
          <a:xfrm>
            <a:off x="5698029" y="3859427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NO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641E6-B4A4-400B-8929-79D470E42F59}"/>
              </a:ext>
            </a:extLst>
          </p:cNvPr>
          <p:cNvSpPr txBox="1"/>
          <p:nvPr/>
        </p:nvSpPr>
        <p:spPr>
          <a:xfrm>
            <a:off x="5745135" y="2756403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YES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098899-CF12-46A9-BE38-8E227224500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379673" y="2206683"/>
            <a:ext cx="852055" cy="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B89AB1-239E-4E7F-B401-5050992191B7}"/>
              </a:ext>
            </a:extLst>
          </p:cNvPr>
          <p:cNvCxnSpPr>
            <a:cxnSpLocks/>
          </p:cNvCxnSpPr>
          <p:nvPr/>
        </p:nvCxnSpPr>
        <p:spPr>
          <a:xfrm flipV="1">
            <a:off x="8500804" y="2190057"/>
            <a:ext cx="852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23A70B3-7744-43F9-8C26-25C3EA9CAD96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6379673" y="3450822"/>
            <a:ext cx="12700" cy="11249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24">
            <a:extLst>
              <a:ext uri="{FF2B5EF4-FFF2-40B4-BE49-F238E27FC236}">
                <a16:creationId xmlns:a16="http://schemas.microsoft.com/office/drawing/2014/main" id="{3A5E74CE-DED9-4D87-BCD0-C43B30C5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User Flow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23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A8A7-8E14-46DC-893D-F4D22A58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시나리오에 따른 서비스 경로</a:t>
            </a:r>
          </a:p>
        </p:txBody>
      </p:sp>
    </p:spTree>
    <p:extLst>
      <p:ext uri="{BB962C8B-B14F-4D97-AF65-F5344CB8AC3E}">
        <p14:creationId xmlns:p14="http://schemas.microsoft.com/office/powerpoint/2010/main" val="84165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483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User Flow</vt:lpstr>
      <vt:lpstr>시나리오에 따른 서비스 경로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ez220409</dc:creator>
  <cp:lastModifiedBy>ez220409</cp:lastModifiedBy>
  <cp:revision>12</cp:revision>
  <dcterms:created xsi:type="dcterms:W3CDTF">2022-06-02T08:49:50Z</dcterms:created>
  <dcterms:modified xsi:type="dcterms:W3CDTF">2022-06-03T07:55:30Z</dcterms:modified>
</cp:coreProperties>
</file>