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4" r:id="rId5"/>
    <p:sldId id="263" r:id="rId6"/>
    <p:sldId id="266" r:id="rId7"/>
    <p:sldId id="265" r:id="rId8"/>
    <p:sldId id="269" r:id="rId9"/>
    <p:sldId id="268" r:id="rId10"/>
    <p:sldId id="270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71F3-D632-4B2C-A1C4-2A980E9B9AB0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5FCE-85BA-42C2-B31B-8514CA0B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48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71F3-D632-4B2C-A1C4-2A980E9B9AB0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5FCE-85BA-42C2-B31B-8514CA0B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7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71F3-D632-4B2C-A1C4-2A980E9B9AB0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5FCE-85BA-42C2-B31B-8514CA0B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5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71F3-D632-4B2C-A1C4-2A980E9B9AB0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5FCE-85BA-42C2-B31B-8514CA0B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14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71F3-D632-4B2C-A1C4-2A980E9B9AB0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5FCE-85BA-42C2-B31B-8514CA0B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5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71F3-D632-4B2C-A1C4-2A980E9B9AB0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5FCE-85BA-42C2-B31B-8514CA0B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0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71F3-D632-4B2C-A1C4-2A980E9B9AB0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5FCE-85BA-42C2-B31B-8514CA0B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2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71F3-D632-4B2C-A1C4-2A980E9B9AB0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5FCE-85BA-42C2-B31B-8514CA0B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8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71F3-D632-4B2C-A1C4-2A980E9B9AB0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5FCE-85BA-42C2-B31B-8514CA0B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71F3-D632-4B2C-A1C4-2A980E9B9AB0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5FCE-85BA-42C2-B31B-8514CA0B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6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F71F3-D632-4B2C-A1C4-2A980E9B9AB0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5FCE-85BA-42C2-B31B-8514CA0B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26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F71F3-D632-4B2C-A1C4-2A980E9B9AB0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5FCE-85BA-42C2-B31B-8514CA0BE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2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vI_zcxHHFm_5_TFEC5nfj-EFJdSHIr1C1HLoezVHV1fsvr0j5TuLFMpS-ijnoRHmj3BCIkDYd4Uw73mdw1qC5Ov5OMBcIKUycj5a15PoJkLJ_W7vZ61EnW4HnkZ0MqI_rrbMPGbksuV3eWrZ36Ae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509" y="282578"/>
            <a:ext cx="12281728" cy="623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08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57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/>
          <p:cNvCxnSpPr/>
          <p:nvPr/>
        </p:nvCxnSpPr>
        <p:spPr>
          <a:xfrm flipH="1">
            <a:off x="9630296" y="2326406"/>
            <a:ext cx="1" cy="689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10767752" y="1768267"/>
            <a:ext cx="784173" cy="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7708671" y="1768267"/>
            <a:ext cx="784173" cy="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3" idx="2"/>
            <a:endCxn id="9" idx="0"/>
          </p:cNvCxnSpPr>
          <p:nvPr/>
        </p:nvCxnSpPr>
        <p:spPr>
          <a:xfrm flipH="1">
            <a:off x="3640979" y="969818"/>
            <a:ext cx="4157" cy="481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736278" y="495992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웹실행</a:t>
            </a:r>
          </a:p>
        </p:txBody>
      </p:sp>
      <p:sp>
        <p:nvSpPr>
          <p:cNvPr id="4" name="다이아몬드 3"/>
          <p:cNvSpPr/>
          <p:nvPr/>
        </p:nvSpPr>
        <p:spPr>
          <a:xfrm>
            <a:off x="2141916" y="1224741"/>
            <a:ext cx="2978727" cy="110282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en-US" altLang="ko-KR"/>
          </a:p>
          <a:p>
            <a:pPr algn="ctr"/>
            <a:r>
              <a:rPr lang="ko-KR" altLang="en-US"/>
              <a:t>회원인가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6492" y="1539238"/>
            <a:ext cx="13792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회원가입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36276" y="2582485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콘텐츠 검색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36276" y="3311234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콘텐츠 선택</a:t>
            </a:r>
          </a:p>
        </p:txBody>
      </p:sp>
      <p:sp>
        <p:nvSpPr>
          <p:cNvPr id="8" name="다이아몬드 7"/>
          <p:cNvSpPr/>
          <p:nvPr/>
        </p:nvSpPr>
        <p:spPr>
          <a:xfrm>
            <a:off x="1961807" y="4039983"/>
            <a:ext cx="3330634" cy="1288478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콘텐츠 구매를 결정 했는가</a:t>
            </a:r>
            <a:r>
              <a:rPr lang="en-US" altLang="ko-KR"/>
              <a:t>?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32121" y="5781156"/>
            <a:ext cx="1817715" cy="7287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콘텐츠 </a:t>
            </a:r>
            <a:endParaRPr lang="en-US" altLang="ko-KR"/>
          </a:p>
          <a:p>
            <a:pPr algn="ctr"/>
            <a:r>
              <a:rPr lang="ko-KR" altLang="en-US"/>
              <a:t>예매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62544" y="1374525"/>
            <a:ext cx="75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798920" y="2199191"/>
            <a:ext cx="75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cxnSp>
        <p:nvCxnSpPr>
          <p:cNvPr id="22" name="꺾인 연결선 21"/>
          <p:cNvCxnSpPr>
            <a:endCxn id="6" idx="1"/>
          </p:cNvCxnSpPr>
          <p:nvPr/>
        </p:nvCxnSpPr>
        <p:spPr>
          <a:xfrm>
            <a:off x="986100" y="2023282"/>
            <a:ext cx="1750176" cy="796116"/>
          </a:xfrm>
          <a:prstGeom prst="bentConnector3">
            <a:avLst>
              <a:gd name="adj1" fmla="val 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98920" y="5398718"/>
            <a:ext cx="75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cxnSp>
        <p:nvCxnSpPr>
          <p:cNvPr id="28" name="꺾인 연결선 27"/>
          <p:cNvCxnSpPr>
            <a:endCxn id="7" idx="3"/>
          </p:cNvCxnSpPr>
          <p:nvPr/>
        </p:nvCxnSpPr>
        <p:spPr>
          <a:xfrm flipH="1" flipV="1">
            <a:off x="4553991" y="3548147"/>
            <a:ext cx="752305" cy="1136075"/>
          </a:xfrm>
          <a:prstGeom prst="bentConnector3">
            <a:avLst>
              <a:gd name="adj1" fmla="val -30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" idx="1"/>
            <a:endCxn id="5" idx="3"/>
          </p:cNvCxnSpPr>
          <p:nvPr/>
        </p:nvCxnSpPr>
        <p:spPr>
          <a:xfrm flipH="1" flipV="1">
            <a:off x="1675707" y="1776151"/>
            <a:ext cx="4662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890957" y="1539238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마이페이지</a:t>
            </a:r>
          </a:p>
        </p:txBody>
      </p:sp>
      <p:cxnSp>
        <p:nvCxnSpPr>
          <p:cNvPr id="38" name="직선 연결선 37"/>
          <p:cNvCxnSpPr>
            <a:stCxn id="37" idx="1"/>
          </p:cNvCxnSpPr>
          <p:nvPr/>
        </p:nvCxnSpPr>
        <p:spPr>
          <a:xfrm flipH="1">
            <a:off x="5106784" y="1776151"/>
            <a:ext cx="784173" cy="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890956" y="2564474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예매확인</a:t>
            </a:r>
            <a:r>
              <a:rPr lang="en-US" altLang="ko-KR"/>
              <a:t>/</a:t>
            </a:r>
            <a:r>
              <a:rPr lang="ko-KR" altLang="en-US"/>
              <a:t>취소</a:t>
            </a:r>
          </a:p>
        </p:txBody>
      </p:sp>
      <p:cxnSp>
        <p:nvCxnSpPr>
          <p:cNvPr id="43" name="직선 연결선 42"/>
          <p:cNvCxnSpPr>
            <a:stCxn id="37" idx="2"/>
            <a:endCxn id="40" idx="0"/>
          </p:cNvCxnSpPr>
          <p:nvPr/>
        </p:nvCxnSpPr>
        <p:spPr>
          <a:xfrm flipH="1">
            <a:off x="6799814" y="2013064"/>
            <a:ext cx="1" cy="55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다이아몬드 46"/>
          <p:cNvSpPr/>
          <p:nvPr/>
        </p:nvSpPr>
        <p:spPr>
          <a:xfrm>
            <a:off x="8140935" y="1221755"/>
            <a:ext cx="2978727" cy="110282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구매한 콘텐츠 이용하기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960336" y="1310345"/>
            <a:ext cx="75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sp>
        <p:nvSpPr>
          <p:cNvPr id="51" name="다이아몬드 50"/>
          <p:cNvSpPr/>
          <p:nvPr/>
        </p:nvSpPr>
        <p:spPr>
          <a:xfrm>
            <a:off x="8140934" y="2682239"/>
            <a:ext cx="2978727" cy="110282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콘텐츠에</a:t>
            </a:r>
            <a:endParaRPr lang="en-US" altLang="ko-KR"/>
          </a:p>
          <a:p>
            <a:pPr algn="ctr"/>
            <a:r>
              <a:rPr lang="ko-KR" altLang="en-US"/>
              <a:t>만족하는가</a:t>
            </a:r>
          </a:p>
        </p:txBody>
      </p:sp>
      <p:cxnSp>
        <p:nvCxnSpPr>
          <p:cNvPr id="53" name="직선 연결선 52"/>
          <p:cNvCxnSpPr>
            <a:stCxn id="51" idx="2"/>
          </p:cNvCxnSpPr>
          <p:nvPr/>
        </p:nvCxnSpPr>
        <p:spPr>
          <a:xfrm flipH="1">
            <a:off x="9630297" y="3785060"/>
            <a:ext cx="1" cy="689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8721439" y="4441766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회원탈퇴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31680" y="3958057"/>
            <a:ext cx="75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</a:t>
            </a:r>
            <a:endParaRPr lang="ko-KR" altLang="en-US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90055" y="72261"/>
            <a:ext cx="4880955" cy="7398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err="1"/>
              <a:t>플로우</a:t>
            </a:r>
            <a:r>
              <a:rPr lang="en-US" altLang="ko-KR" sz="2400" dirty="0"/>
              <a:t>(Task Flow)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883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9932" y="152836"/>
            <a:ext cx="3649287" cy="73983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정보 구조 설계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4840778" y="1021832"/>
            <a:ext cx="2510444" cy="9892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ysClr val="windowText" lastClr="000000"/>
                </a:solidFill>
                <a:latin typeface="+mn-ea"/>
              </a:rPr>
              <a:t>T.keting</a:t>
            </a:r>
            <a:endParaRPr lang="ko-KR" altLang="en-US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485804" y="2704842"/>
            <a:ext cx="2510444" cy="9892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ysClr val="windowText" lastClr="000000"/>
                </a:solidFill>
                <a:latin typeface="+mn-ea"/>
              </a:rPr>
              <a:t>뉴에이지</a:t>
            </a:r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 연주 예매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76103" y="2704842"/>
            <a:ext cx="2510444" cy="9892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클래식 예매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295505" y="2704842"/>
            <a:ext cx="2510444" cy="9892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오케스트라 예매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9105206" y="2704842"/>
            <a:ext cx="2510444" cy="9892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마이 페이지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76103" y="3968376"/>
            <a:ext cx="2510444" cy="21165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400"/>
              </a:spcAft>
            </a:pP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클래식 연주자 프로필과 경력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학력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후기 등의 연주 관련 정보와 각 연주회의 </a:t>
            </a:r>
            <a:r>
              <a:rPr lang="ko-KR" altLang="en-US" dirty="0" err="1">
                <a:solidFill>
                  <a:sysClr val="windowText" lastClr="000000"/>
                </a:solidFill>
                <a:latin typeface="+mn-ea"/>
              </a:rPr>
              <a:t>오시는길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 등의 정보 제공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485804" y="3968376"/>
            <a:ext cx="2510444" cy="21165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400"/>
              </a:spcAft>
            </a:pPr>
            <a:r>
              <a:rPr lang="ko-KR" altLang="en-US" dirty="0" err="1">
                <a:solidFill>
                  <a:sysClr val="windowText" lastClr="000000"/>
                </a:solidFill>
                <a:latin typeface="+mn-ea"/>
              </a:rPr>
              <a:t>뉴에이지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 연주자프로필과 경력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학력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후기 등의 연주 관련 정보와 각 연주회의 </a:t>
            </a:r>
            <a:r>
              <a:rPr lang="ko-KR" altLang="en-US" dirty="0" err="1">
                <a:solidFill>
                  <a:sysClr val="windowText" lastClr="000000"/>
                </a:solidFill>
                <a:latin typeface="+mn-ea"/>
              </a:rPr>
              <a:t>오시는길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 등의 정보 제공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95505" y="3968376"/>
            <a:ext cx="2510444" cy="21165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400"/>
              </a:spcAft>
            </a:pP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오케스트라단의 경력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후기 등의 연주 관련 정보와 각 연주회의 </a:t>
            </a:r>
            <a:r>
              <a:rPr lang="ko-KR" altLang="en-US" dirty="0" err="1">
                <a:solidFill>
                  <a:sysClr val="windowText" lastClr="000000"/>
                </a:solidFill>
                <a:latin typeface="+mn-ea"/>
              </a:rPr>
              <a:t>오시는길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 등의 정보 제공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105206" y="3968376"/>
            <a:ext cx="2510444" cy="21165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400"/>
              </a:spcAft>
            </a:pP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회원가입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로그인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개인 정보 관리 등의 개인 페이지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964576" y="2430522"/>
            <a:ext cx="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2"/>
          </p:cNvCxnSpPr>
          <p:nvPr/>
        </p:nvCxnSpPr>
        <p:spPr>
          <a:xfrm>
            <a:off x="6096000" y="2011046"/>
            <a:ext cx="0" cy="4245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749340" y="2430522"/>
            <a:ext cx="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7500852" y="2430522"/>
            <a:ext cx="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10368743" y="2430522"/>
            <a:ext cx="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64576" y="2430522"/>
            <a:ext cx="8404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52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47997" y="186031"/>
            <a:ext cx="3649287" cy="739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UI </a:t>
            </a:r>
            <a:r>
              <a:rPr lang="ko-KR" altLang="en-US" sz="4000" dirty="0"/>
              <a:t>구성요소 </a:t>
            </a:r>
            <a:r>
              <a:rPr lang="ko-KR" altLang="en-US" sz="4000" dirty="0" err="1"/>
              <a:t>레이블링</a:t>
            </a:r>
            <a:endParaRPr lang="ko-KR" altLang="en-US" sz="40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1613735" y="1000473"/>
            <a:ext cx="8964530" cy="5518736"/>
            <a:chOff x="1588656" y="1058662"/>
            <a:chExt cx="8964530" cy="5518736"/>
          </a:xfrm>
        </p:grpSpPr>
        <p:grpSp>
          <p:nvGrpSpPr>
            <p:cNvPr id="23" name="그룹 22"/>
            <p:cNvGrpSpPr/>
            <p:nvPr/>
          </p:nvGrpSpPr>
          <p:grpSpPr>
            <a:xfrm>
              <a:off x="5152996" y="1058662"/>
              <a:ext cx="1661022" cy="1665756"/>
              <a:chOff x="1753954" y="2803568"/>
              <a:chExt cx="1169388" cy="1172719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76462" y="2803568"/>
                <a:ext cx="1124372" cy="1051360"/>
              </a:xfrm>
              <a:prstGeom prst="rect">
                <a:avLst/>
              </a:prstGeom>
            </p:spPr>
          </p:pic>
          <p:sp>
            <p:nvSpPr>
              <p:cNvPr id="11" name="타원 10"/>
              <p:cNvSpPr/>
              <p:nvPr/>
            </p:nvSpPr>
            <p:spPr>
              <a:xfrm>
                <a:off x="1753954" y="2806899"/>
                <a:ext cx="1169388" cy="1169388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8481335" y="1065187"/>
              <a:ext cx="1853068" cy="1661022"/>
              <a:chOff x="3629906" y="2806899"/>
              <a:chExt cx="1304592" cy="1169388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9906" y="2832609"/>
                <a:ext cx="1304592" cy="1109652"/>
              </a:xfrm>
              <a:prstGeom prst="rect">
                <a:avLst/>
              </a:prstGeom>
            </p:spPr>
          </p:pic>
          <p:sp>
            <p:nvSpPr>
              <p:cNvPr id="12" name="타원 11"/>
              <p:cNvSpPr/>
              <p:nvPr/>
            </p:nvSpPr>
            <p:spPr>
              <a:xfrm>
                <a:off x="3726299" y="2806899"/>
                <a:ext cx="1169388" cy="1169388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1832655" y="3966694"/>
              <a:ext cx="1661022" cy="1661022"/>
              <a:chOff x="5484207" y="2806899"/>
              <a:chExt cx="1169388" cy="1169388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7906" y="2902521"/>
                <a:ext cx="1019562" cy="969828"/>
              </a:xfrm>
              <a:prstGeom prst="rect">
                <a:avLst/>
              </a:prstGeom>
            </p:spPr>
          </p:pic>
          <p:sp>
            <p:nvSpPr>
              <p:cNvPr id="13" name="타원 12"/>
              <p:cNvSpPr/>
              <p:nvPr/>
            </p:nvSpPr>
            <p:spPr>
              <a:xfrm>
                <a:off x="5484207" y="2806899"/>
                <a:ext cx="1169388" cy="1169388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152996" y="3966694"/>
              <a:ext cx="1661022" cy="1661022"/>
              <a:chOff x="6800859" y="2806899"/>
              <a:chExt cx="1169388" cy="1169388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7697" y="2877581"/>
                <a:ext cx="1152550" cy="969830"/>
              </a:xfrm>
              <a:prstGeom prst="rect">
                <a:avLst/>
              </a:prstGeom>
            </p:spPr>
          </p:pic>
          <p:sp>
            <p:nvSpPr>
              <p:cNvPr id="14" name="타원 13"/>
              <p:cNvSpPr/>
              <p:nvPr/>
            </p:nvSpPr>
            <p:spPr>
              <a:xfrm>
                <a:off x="6800859" y="2806899"/>
                <a:ext cx="1169388" cy="1169388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8621659" y="3966694"/>
              <a:ext cx="1661022" cy="1661022"/>
              <a:chOff x="9872474" y="2806899"/>
              <a:chExt cx="1169388" cy="1169388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68890" y="3025833"/>
                <a:ext cx="806334" cy="806334"/>
              </a:xfrm>
              <a:prstGeom prst="rect">
                <a:avLst/>
              </a:prstGeom>
            </p:spPr>
          </p:pic>
          <p:sp>
            <p:nvSpPr>
              <p:cNvPr id="19" name="타원 18"/>
              <p:cNvSpPr/>
              <p:nvPr/>
            </p:nvSpPr>
            <p:spPr>
              <a:xfrm>
                <a:off x="9872474" y="2806899"/>
                <a:ext cx="1169388" cy="1169388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1832655" y="1065187"/>
              <a:ext cx="1661022" cy="1661022"/>
              <a:chOff x="359535" y="2806899"/>
              <a:chExt cx="1169388" cy="1169388"/>
            </a:xfrm>
          </p:grpSpPr>
          <p:pic>
            <p:nvPicPr>
              <p:cNvPr id="20" name="그림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518" y="2910833"/>
                <a:ext cx="969830" cy="969830"/>
              </a:xfrm>
              <a:prstGeom prst="rect">
                <a:avLst/>
              </a:prstGeom>
            </p:spPr>
          </p:pic>
          <p:sp>
            <p:nvSpPr>
              <p:cNvPr id="21" name="타원 20"/>
              <p:cNvSpPr/>
              <p:nvPr/>
            </p:nvSpPr>
            <p:spPr>
              <a:xfrm>
                <a:off x="359535" y="2806899"/>
                <a:ext cx="1169388" cy="1169388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1588656" y="2822302"/>
              <a:ext cx="2149020" cy="86177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5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뉴에이지</a:t>
              </a:r>
              <a:endPara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ko-KR" altLang="en-US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예매</a:t>
              </a:r>
              <a:endPara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908997" y="2822302"/>
              <a:ext cx="2149020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5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마이 페이지</a:t>
              </a:r>
              <a:endPara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404166" y="2822302"/>
              <a:ext cx="2149020" cy="86177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5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오케스트라</a:t>
              </a:r>
              <a:endPara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ko-KR" altLang="en-US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예매</a:t>
              </a:r>
              <a:endPara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588656" y="5715624"/>
              <a:ext cx="2149020" cy="86177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5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클래식</a:t>
              </a:r>
              <a:endPara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ko-KR" altLang="en-US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예매</a:t>
              </a:r>
              <a:endPara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908997" y="5715624"/>
              <a:ext cx="2149020" cy="86177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30</a:t>
              </a:r>
              <a:r>
                <a:rPr lang="ko-KR" altLang="en-US" sz="25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초</a:t>
              </a:r>
              <a:endParaRPr lang="en-US" altLang="ko-K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ko-KR" altLang="en-US" sz="25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미리듣기</a:t>
              </a:r>
              <a:endPara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404166" y="5715624"/>
              <a:ext cx="2149020" cy="4770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5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관심</a:t>
              </a:r>
              <a:endPara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03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9932" y="152836"/>
            <a:ext cx="4880955" cy="739833"/>
          </a:xfrm>
        </p:spPr>
        <p:txBody>
          <a:bodyPr>
            <a:normAutofit fontScale="90000"/>
          </a:bodyPr>
          <a:lstStyle/>
          <a:p>
            <a:r>
              <a:rPr lang="ko-KR" altLang="en-US" sz="4000"/>
              <a:t>네비게이션 구조 설계</a:t>
            </a:r>
            <a:endParaRPr lang="ko-KR" altLang="en-US" sz="40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840778" y="1021832"/>
            <a:ext cx="2510444" cy="9892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ysClr val="windowText" lastClr="000000"/>
                </a:solidFill>
                <a:latin typeface="+mn-ea"/>
              </a:rPr>
              <a:t>T.keting</a:t>
            </a:r>
            <a:endParaRPr lang="ko-KR" altLang="en-US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485804" y="2704842"/>
            <a:ext cx="2510444" cy="9892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ysClr val="windowText" lastClr="000000"/>
                </a:solidFill>
                <a:latin typeface="+mn-ea"/>
              </a:rPr>
              <a:t>뉴에이지</a:t>
            </a:r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 연주 예매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76103" y="2704842"/>
            <a:ext cx="2510444" cy="9892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클래식 예매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295505" y="2704842"/>
            <a:ext cx="2510444" cy="9892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오케스트라 예매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9105206" y="2704842"/>
            <a:ext cx="2510444" cy="9892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마이 페이지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76103" y="3968376"/>
            <a:ext cx="2510444" cy="21165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  <a:latin typeface="+mn-ea"/>
              </a:rPr>
              <a:t>클래식 예매하기</a:t>
            </a:r>
            <a:endParaRPr lang="en-US" altLang="ko-KR" sz="160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  <a:latin typeface="+mn-ea"/>
              </a:rPr>
              <a:t>연주자 </a:t>
            </a:r>
            <a:r>
              <a:rPr lang="ko-KR" altLang="en-US" sz="1600" dirty="0" err="1">
                <a:solidFill>
                  <a:sysClr val="windowText" lastClr="000000"/>
                </a:solidFill>
                <a:latin typeface="+mn-ea"/>
              </a:rPr>
              <a:t>정보보기</a:t>
            </a:r>
            <a:endParaRPr lang="en-US" altLang="ko-KR" sz="160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  <a:latin typeface="+mn-ea"/>
              </a:rPr>
              <a:t>곡 순서</a:t>
            </a:r>
            <a:endParaRPr lang="en-US" altLang="ko-KR" sz="160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sz="1600" dirty="0">
                <a:solidFill>
                  <a:sysClr val="windowText" lastClr="000000"/>
                </a:solidFill>
                <a:latin typeface="+mn-ea"/>
              </a:rPr>
              <a:t>금액</a:t>
            </a:r>
            <a:endParaRPr lang="en-US" altLang="ko-KR" sz="1600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en-US" altLang="ko-KR" sz="1600" dirty="0">
                <a:solidFill>
                  <a:sysClr val="windowText" lastClr="000000"/>
                </a:solidFill>
                <a:latin typeface="+mn-ea"/>
              </a:rPr>
              <a:t>Review</a:t>
            </a:r>
            <a:endParaRPr lang="ko-KR" altLang="en-US" sz="1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485804" y="3968376"/>
            <a:ext cx="2510444" cy="21165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sz="1600">
                <a:solidFill>
                  <a:sysClr val="windowText" lastClr="000000"/>
                </a:solidFill>
                <a:latin typeface="+mn-ea"/>
              </a:rPr>
              <a:t>뉴에이지 예매하기</a:t>
            </a:r>
            <a:endParaRPr lang="en-US" altLang="ko-KR" sz="160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sz="1600">
                <a:solidFill>
                  <a:sysClr val="windowText" lastClr="000000"/>
                </a:solidFill>
                <a:latin typeface="+mn-ea"/>
              </a:rPr>
              <a:t>연주자 정보보기</a:t>
            </a:r>
            <a:endParaRPr lang="en-US" altLang="ko-KR" sz="160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sz="1600">
                <a:solidFill>
                  <a:sysClr val="windowText" lastClr="000000"/>
                </a:solidFill>
                <a:latin typeface="+mn-ea"/>
              </a:rPr>
              <a:t>곡 순서</a:t>
            </a:r>
            <a:endParaRPr lang="en-US" altLang="ko-KR" sz="160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sz="1600">
                <a:solidFill>
                  <a:sysClr val="windowText" lastClr="000000"/>
                </a:solidFill>
                <a:latin typeface="+mn-ea"/>
              </a:rPr>
              <a:t>금액</a:t>
            </a:r>
            <a:endParaRPr lang="en-US" altLang="ko-KR" sz="160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en-US" altLang="ko-KR" sz="1600">
                <a:solidFill>
                  <a:sysClr val="windowText" lastClr="000000"/>
                </a:solidFill>
                <a:latin typeface="+mn-ea"/>
              </a:rPr>
              <a:t>Review</a:t>
            </a:r>
            <a:endParaRPr lang="ko-KR" altLang="en-US" sz="1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95505" y="3968376"/>
            <a:ext cx="2510444" cy="21165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sz="1500">
                <a:solidFill>
                  <a:sysClr val="windowText" lastClr="000000"/>
                </a:solidFill>
                <a:latin typeface="+mn-ea"/>
              </a:rPr>
              <a:t>오케스트라 예매하기</a:t>
            </a:r>
            <a:endParaRPr lang="en-US" altLang="ko-KR" sz="150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sz="1500">
                <a:solidFill>
                  <a:sysClr val="windowText" lastClr="000000"/>
                </a:solidFill>
                <a:latin typeface="+mn-ea"/>
              </a:rPr>
              <a:t>연주자 정보보기</a:t>
            </a:r>
            <a:endParaRPr lang="en-US" altLang="ko-KR" sz="150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sz="1500">
                <a:solidFill>
                  <a:sysClr val="windowText" lastClr="000000"/>
                </a:solidFill>
                <a:latin typeface="+mn-ea"/>
              </a:rPr>
              <a:t>곡 순서</a:t>
            </a:r>
            <a:endParaRPr lang="en-US" altLang="ko-KR" sz="150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sz="1500">
                <a:solidFill>
                  <a:sysClr val="windowText" lastClr="000000"/>
                </a:solidFill>
                <a:latin typeface="+mn-ea"/>
              </a:rPr>
              <a:t>금액</a:t>
            </a:r>
            <a:endParaRPr lang="en-US" altLang="ko-KR" sz="150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en-US" altLang="ko-KR" sz="1500">
                <a:solidFill>
                  <a:sysClr val="windowText" lastClr="000000"/>
                </a:solidFill>
                <a:latin typeface="+mn-ea"/>
              </a:rPr>
              <a:t>Review</a:t>
            </a:r>
            <a:endParaRPr lang="ko-KR" altLang="en-US" sz="15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105206" y="3968376"/>
            <a:ext cx="2510444" cy="21165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500"/>
              </a:spcAft>
            </a:pPr>
            <a:r>
              <a:rPr lang="en-US" altLang="ko-KR" sz="1600">
                <a:solidFill>
                  <a:sysClr val="windowText" lastClr="000000"/>
                </a:solidFill>
                <a:latin typeface="+mn-ea"/>
              </a:rPr>
              <a:t>- </a:t>
            </a:r>
            <a:r>
              <a:rPr lang="ko-KR" altLang="en-US" sz="1600">
                <a:solidFill>
                  <a:sysClr val="windowText" lastClr="000000"/>
                </a:solidFill>
                <a:latin typeface="+mn-ea"/>
              </a:rPr>
              <a:t>티켓예매확인</a:t>
            </a:r>
            <a:r>
              <a:rPr lang="en-US" altLang="ko-KR" sz="1600">
                <a:solidFill>
                  <a:sysClr val="windowText" lastClr="000000"/>
                </a:solidFill>
                <a:latin typeface="+mn-ea"/>
              </a:rPr>
              <a:t>/</a:t>
            </a:r>
            <a:r>
              <a:rPr lang="ko-KR" altLang="en-US" sz="1600">
                <a:solidFill>
                  <a:sysClr val="windowText" lastClr="000000"/>
                </a:solidFill>
                <a:latin typeface="+mn-ea"/>
              </a:rPr>
              <a:t>취소</a:t>
            </a:r>
            <a:endParaRPr lang="en-US" altLang="ko-KR" sz="1600">
              <a:solidFill>
                <a:sysClr val="windowText" lastClr="000000"/>
              </a:solidFill>
              <a:latin typeface="+mn-ea"/>
            </a:endParaRPr>
          </a:p>
          <a:p>
            <a:pPr>
              <a:spcAft>
                <a:spcPts val="1500"/>
              </a:spcAft>
            </a:pPr>
            <a:r>
              <a:rPr lang="en-US" altLang="ko-KR" sz="1600">
                <a:solidFill>
                  <a:sysClr val="windowText" lastClr="000000"/>
                </a:solidFill>
                <a:latin typeface="+mn-ea"/>
              </a:rPr>
              <a:t>- </a:t>
            </a:r>
            <a:r>
              <a:rPr lang="ko-KR" altLang="en-US" sz="1600">
                <a:solidFill>
                  <a:sysClr val="windowText" lastClr="000000"/>
                </a:solidFill>
                <a:latin typeface="+mn-ea"/>
              </a:rPr>
              <a:t>회원정보수정</a:t>
            </a:r>
            <a:endParaRPr lang="en-US" altLang="ko-KR" sz="1600">
              <a:solidFill>
                <a:sysClr val="windowText" lastClr="000000"/>
              </a:solidFill>
              <a:latin typeface="+mn-ea"/>
            </a:endParaRPr>
          </a:p>
          <a:p>
            <a:pPr>
              <a:spcAft>
                <a:spcPts val="1500"/>
              </a:spcAft>
            </a:pPr>
            <a:r>
              <a:rPr lang="en-US" altLang="ko-KR" sz="1600">
                <a:solidFill>
                  <a:sysClr val="windowText" lastClr="000000"/>
                </a:solidFill>
                <a:latin typeface="+mn-ea"/>
              </a:rPr>
              <a:t>- </a:t>
            </a:r>
            <a:r>
              <a:rPr lang="ko-KR" altLang="en-US" sz="1600">
                <a:solidFill>
                  <a:sysClr val="windowText" lastClr="000000"/>
                </a:solidFill>
                <a:latin typeface="+mn-ea"/>
              </a:rPr>
              <a:t>고객센터</a:t>
            </a:r>
            <a:endParaRPr lang="en-US" altLang="ko-KR" sz="1600">
              <a:solidFill>
                <a:sysClr val="windowText" lastClr="000000"/>
              </a:solidFill>
              <a:latin typeface="+mn-ea"/>
            </a:endParaRPr>
          </a:p>
          <a:p>
            <a:pPr>
              <a:spcAft>
                <a:spcPts val="1500"/>
              </a:spcAft>
            </a:pPr>
            <a:r>
              <a:rPr lang="en-US" altLang="ko-KR" sz="1600">
                <a:solidFill>
                  <a:sysClr val="windowText" lastClr="000000"/>
                </a:solidFill>
                <a:latin typeface="+mn-ea"/>
              </a:rPr>
              <a:t>- </a:t>
            </a:r>
            <a:r>
              <a:rPr lang="ko-KR" altLang="en-US" sz="1600">
                <a:solidFill>
                  <a:sysClr val="windowText" lastClr="000000"/>
                </a:solidFill>
                <a:latin typeface="+mn-ea"/>
              </a:rPr>
              <a:t>찜리스트</a:t>
            </a:r>
            <a:endParaRPr lang="ko-KR" altLang="en-US" sz="1600" dirty="0">
              <a:solidFill>
                <a:sysClr val="windowText" lastClr="000000"/>
              </a:solidFill>
              <a:latin typeface="+mn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964576" y="2430522"/>
            <a:ext cx="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2"/>
          </p:cNvCxnSpPr>
          <p:nvPr/>
        </p:nvCxnSpPr>
        <p:spPr>
          <a:xfrm>
            <a:off x="6096000" y="2011046"/>
            <a:ext cx="0" cy="4245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4749340" y="2430522"/>
            <a:ext cx="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7500852" y="2430522"/>
            <a:ext cx="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10368743" y="2430522"/>
            <a:ext cx="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64576" y="2430522"/>
            <a:ext cx="84041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0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055" y="72261"/>
            <a:ext cx="4880955" cy="73983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기획된 </a:t>
            </a:r>
            <a:r>
              <a:rPr lang="en-US" altLang="ko-KR" sz="2400" dirty="0"/>
              <a:t>UI/UX </a:t>
            </a:r>
            <a:r>
              <a:rPr lang="ko-KR" altLang="en-US" sz="2400" dirty="0" err="1"/>
              <a:t>화면기본</a:t>
            </a:r>
            <a:r>
              <a:rPr lang="ko-KR" altLang="en-US" sz="2400" dirty="0"/>
              <a:t> 구조 정의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028604" y="812094"/>
            <a:ext cx="6173586" cy="79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ysClr val="windowText" lastClr="000000"/>
                </a:solidFill>
                <a:latin typeface="+mn-ea"/>
              </a:rPr>
              <a:t>T.keting</a:t>
            </a:r>
            <a:endParaRPr lang="ko-KR" altLang="en-US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28604" y="2083940"/>
            <a:ext cx="2510444" cy="3585340"/>
          </a:xfrm>
          <a:prstGeom prst="roundRect">
            <a:avLst>
              <a:gd name="adj" fmla="val 5078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028604" y="1659992"/>
            <a:ext cx="6173586" cy="360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  <a:latin typeface="+mn-ea"/>
              </a:rPr>
              <a:t>클래식 예매 </a:t>
            </a:r>
            <a:r>
              <a:rPr lang="en-US" altLang="ko-KR" sz="1600" dirty="0">
                <a:solidFill>
                  <a:sysClr val="windowText" lastClr="000000"/>
                </a:solidFill>
                <a:latin typeface="+mn-ea"/>
              </a:rPr>
              <a:t>| </a:t>
            </a:r>
            <a:r>
              <a:rPr lang="ko-KR" altLang="en-US" sz="1600" dirty="0" err="1">
                <a:solidFill>
                  <a:sysClr val="windowText" lastClr="000000"/>
                </a:solidFill>
                <a:latin typeface="+mn-ea"/>
              </a:rPr>
              <a:t>뉴에이지</a:t>
            </a:r>
            <a:r>
              <a:rPr lang="ko-KR" altLang="en-US" sz="1600" dirty="0">
                <a:solidFill>
                  <a:sysClr val="windowText" lastClr="000000"/>
                </a:solidFill>
                <a:latin typeface="+mn-ea"/>
              </a:rPr>
              <a:t> 예매 </a:t>
            </a:r>
            <a:r>
              <a:rPr lang="en-US" altLang="ko-KR" sz="1600" dirty="0">
                <a:solidFill>
                  <a:sysClr val="windowText" lastClr="000000"/>
                </a:solidFill>
                <a:latin typeface="+mn-ea"/>
              </a:rPr>
              <a:t>| </a:t>
            </a:r>
            <a:r>
              <a:rPr lang="ko-KR" altLang="en-US" sz="1600" dirty="0">
                <a:solidFill>
                  <a:sysClr val="windowText" lastClr="000000"/>
                </a:solidFill>
                <a:latin typeface="+mn-ea"/>
              </a:rPr>
              <a:t>오케스트라 예매 </a:t>
            </a:r>
            <a:r>
              <a:rPr lang="en-US" altLang="ko-KR" sz="1600" dirty="0">
                <a:solidFill>
                  <a:sysClr val="windowText" lastClr="000000"/>
                </a:solidFill>
                <a:latin typeface="+mn-ea"/>
              </a:rPr>
              <a:t>| </a:t>
            </a:r>
            <a:r>
              <a:rPr lang="ko-KR" altLang="en-US" sz="1600" dirty="0" err="1">
                <a:solidFill>
                  <a:sysClr val="windowText" lastClr="000000"/>
                </a:solidFill>
                <a:latin typeface="+mn-ea"/>
              </a:rPr>
              <a:t>마이페이지</a:t>
            </a:r>
            <a:endParaRPr lang="ko-KR" altLang="en-US" sz="1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605548" y="2083940"/>
            <a:ext cx="3596641" cy="3585340"/>
          </a:xfrm>
          <a:prstGeom prst="roundRect">
            <a:avLst>
              <a:gd name="adj" fmla="val 3451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예매 화면</a:t>
            </a:r>
            <a:endParaRPr lang="en-US" altLang="ko-KR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연주자 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김감독 외 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2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명</a:t>
            </a:r>
            <a:endParaRPr lang="en-US" altLang="ko-KR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ko-KR" altLang="en-US" dirty="0" err="1">
                <a:solidFill>
                  <a:sysClr val="windowText" lastClr="000000"/>
                </a:solidFill>
                <a:latin typeface="+mn-ea"/>
              </a:rPr>
              <a:t>연주시간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: 3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시간</a:t>
            </a:r>
            <a:endParaRPr lang="en-US" altLang="ko-KR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금액 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성인 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150,000\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결제 방법 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 카드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028604" y="5737709"/>
            <a:ext cx="6173586" cy="5524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34819" r="60093" b="38546"/>
          <a:stretch/>
        </p:blipFill>
        <p:spPr>
          <a:xfrm>
            <a:off x="4747188" y="5785646"/>
            <a:ext cx="2736418" cy="456598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3214601" y="3212603"/>
            <a:ext cx="2143471" cy="477960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예매하기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14601" y="3754510"/>
            <a:ext cx="2143471" cy="477960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연주자 정보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14601" y="4296417"/>
            <a:ext cx="2143471" cy="477960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곡 순서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14601" y="4844112"/>
            <a:ext cx="2143471" cy="477960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리뷰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14601" y="2409292"/>
            <a:ext cx="2143471" cy="477960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클래식 연주 예매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725045" y="2409292"/>
            <a:ext cx="2143471" cy="477960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클래식 연주 예매</a:t>
            </a:r>
          </a:p>
        </p:txBody>
      </p:sp>
    </p:spTree>
    <p:extLst>
      <p:ext uri="{BB962C8B-B14F-4D97-AF65-F5344CB8AC3E}">
        <p14:creationId xmlns:p14="http://schemas.microsoft.com/office/powerpoint/2010/main" val="15819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055" y="72261"/>
            <a:ext cx="3199245" cy="739833"/>
          </a:xfrm>
        </p:spPr>
        <p:txBody>
          <a:bodyPr>
            <a:normAutofit/>
          </a:bodyPr>
          <a:lstStyle/>
          <a:p>
            <a:r>
              <a:rPr lang="ko-KR" altLang="en-US" sz="2400"/>
              <a:t>인터페이스 요소 구성</a:t>
            </a:r>
            <a:endParaRPr lang="ko-KR" altLang="en-US" sz="2400" dirty="0"/>
          </a:p>
        </p:txBody>
      </p:sp>
      <p:pic>
        <p:nvPicPr>
          <p:cNvPr id="9" name="Picture 2" descr="https://lh6.googleusercontent.com/vI_zcxHHFm_5_TFEC5nfj-EFJdSHIr1C1HLoezVHV1fsvr0j5TuLFMpS-ijnoRHmj3BCIkDYd4Uw73mdw1qC5Ov5OMBcIKUycj5a15PoJkLJ_W7vZ61EnW4HnkZ0MqI_rrbMPGbksuV3eWrZ36Ae6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8" r="30698"/>
          <a:stretch/>
        </p:blipFill>
        <p:spPr bwMode="auto">
          <a:xfrm>
            <a:off x="1387191" y="1072976"/>
            <a:ext cx="2125628" cy="2650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780" y="1072976"/>
            <a:ext cx="2068122" cy="26500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733" y="1072976"/>
            <a:ext cx="2097744" cy="26500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610" y="3878237"/>
            <a:ext cx="2117654" cy="276068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616" y="3878237"/>
            <a:ext cx="2040886" cy="2853972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2171700" y="2657475"/>
            <a:ext cx="657225" cy="34290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endCxn id="3" idx="1"/>
          </p:cNvCxnSpPr>
          <p:nvPr/>
        </p:nvCxnSpPr>
        <p:spPr>
          <a:xfrm flipV="1">
            <a:off x="2857500" y="2398018"/>
            <a:ext cx="1917280" cy="440432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538130" y="2828925"/>
            <a:ext cx="657225" cy="34290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538130" y="3275992"/>
            <a:ext cx="657225" cy="34290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19" idx="4"/>
            <a:endCxn id="10" idx="3"/>
          </p:cNvCxnSpPr>
          <p:nvPr/>
        </p:nvCxnSpPr>
        <p:spPr>
          <a:xfrm rot="5400000">
            <a:off x="4671160" y="4062997"/>
            <a:ext cx="1639689" cy="751479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8" idx="6"/>
            <a:endCxn id="8" idx="1"/>
          </p:cNvCxnSpPr>
          <p:nvPr/>
        </p:nvCxnSpPr>
        <p:spPr>
          <a:xfrm flipV="1">
            <a:off x="6195355" y="2398018"/>
            <a:ext cx="1825378" cy="60235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8229600" y="1257301"/>
            <a:ext cx="1495425" cy="714374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>
            <a:stCxn id="26" idx="6"/>
            <a:endCxn id="11" idx="3"/>
          </p:cNvCxnSpPr>
          <p:nvPr/>
        </p:nvCxnSpPr>
        <p:spPr>
          <a:xfrm flipH="1">
            <a:off x="8734502" y="1614488"/>
            <a:ext cx="990523" cy="3690735"/>
          </a:xfrm>
          <a:prstGeom prst="bentConnector3">
            <a:avLst>
              <a:gd name="adj1" fmla="val -8366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83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055" y="72261"/>
            <a:ext cx="4880955" cy="73983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UI </a:t>
            </a:r>
            <a:r>
              <a:rPr lang="ko-KR" altLang="en-US" sz="2400" dirty="0"/>
              <a:t>요소별 액션 정의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3028604" y="812094"/>
            <a:ext cx="6173586" cy="792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ysClr val="windowText" lastClr="000000"/>
                </a:solidFill>
                <a:latin typeface="+mn-ea"/>
              </a:rPr>
              <a:t>T.keting</a:t>
            </a:r>
            <a:endParaRPr lang="ko-KR" altLang="en-US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028604" y="2083940"/>
            <a:ext cx="2510444" cy="3585340"/>
          </a:xfrm>
          <a:prstGeom prst="roundRect">
            <a:avLst>
              <a:gd name="adj" fmla="val 5078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클래식 연주 예매</a:t>
            </a:r>
            <a:endParaRPr lang="en-US" altLang="ko-KR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예매하기</a:t>
            </a:r>
            <a:endParaRPr lang="en-US" altLang="ko-KR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연주자 </a:t>
            </a:r>
            <a:r>
              <a:rPr lang="ko-KR" altLang="en-US" dirty="0" err="1">
                <a:solidFill>
                  <a:sysClr val="windowText" lastClr="000000"/>
                </a:solidFill>
                <a:latin typeface="+mn-ea"/>
              </a:rPr>
              <a:t>정보보기</a:t>
            </a:r>
            <a:endParaRPr lang="en-US" altLang="ko-KR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곡 순서</a:t>
            </a:r>
            <a:endParaRPr lang="en-US" altLang="ko-KR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금액</a:t>
            </a:r>
            <a:endParaRPr lang="en-US" altLang="ko-KR" dirty="0">
              <a:solidFill>
                <a:sysClr val="windowText" lastClr="000000"/>
              </a:solidFill>
              <a:latin typeface="+mn-ea"/>
            </a:endParaRPr>
          </a:p>
          <a:p>
            <a:pPr marL="285750" indent="-285750">
              <a:spcAft>
                <a:spcPts val="1500"/>
              </a:spcAft>
              <a:buFontTx/>
              <a:buChar char="-"/>
            </a:pP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Review</a:t>
            </a:r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028604" y="1659992"/>
            <a:ext cx="6173586" cy="360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  <a:latin typeface="+mn-ea"/>
              </a:rPr>
              <a:t>클래식 예매 </a:t>
            </a:r>
            <a:r>
              <a:rPr lang="en-US" altLang="ko-KR" sz="1600" dirty="0">
                <a:solidFill>
                  <a:sysClr val="windowText" lastClr="000000"/>
                </a:solidFill>
                <a:latin typeface="+mn-ea"/>
              </a:rPr>
              <a:t>| </a:t>
            </a:r>
            <a:r>
              <a:rPr lang="ko-KR" altLang="en-US" sz="1600" dirty="0" err="1">
                <a:solidFill>
                  <a:sysClr val="windowText" lastClr="000000"/>
                </a:solidFill>
                <a:latin typeface="+mn-ea"/>
              </a:rPr>
              <a:t>뉴에이지</a:t>
            </a:r>
            <a:r>
              <a:rPr lang="ko-KR" altLang="en-US" sz="1600" dirty="0">
                <a:solidFill>
                  <a:sysClr val="windowText" lastClr="000000"/>
                </a:solidFill>
                <a:latin typeface="+mn-ea"/>
              </a:rPr>
              <a:t> 예매 </a:t>
            </a:r>
            <a:r>
              <a:rPr lang="en-US" altLang="ko-KR" sz="1600" dirty="0">
                <a:solidFill>
                  <a:sysClr val="windowText" lastClr="000000"/>
                </a:solidFill>
                <a:latin typeface="+mn-ea"/>
              </a:rPr>
              <a:t>| </a:t>
            </a:r>
            <a:r>
              <a:rPr lang="ko-KR" altLang="en-US" sz="1600" dirty="0">
                <a:solidFill>
                  <a:sysClr val="windowText" lastClr="000000"/>
                </a:solidFill>
                <a:latin typeface="+mn-ea"/>
              </a:rPr>
              <a:t>오케스트라 예매 </a:t>
            </a:r>
            <a:r>
              <a:rPr lang="en-US" altLang="ko-KR" sz="1600" dirty="0">
                <a:solidFill>
                  <a:sysClr val="windowText" lastClr="000000"/>
                </a:solidFill>
                <a:latin typeface="+mn-ea"/>
              </a:rPr>
              <a:t>| </a:t>
            </a:r>
            <a:r>
              <a:rPr lang="ko-KR" altLang="en-US" sz="1600" dirty="0" err="1">
                <a:solidFill>
                  <a:sysClr val="windowText" lastClr="000000"/>
                </a:solidFill>
                <a:latin typeface="+mn-ea"/>
              </a:rPr>
              <a:t>마이페이지</a:t>
            </a:r>
            <a:endParaRPr lang="ko-KR" altLang="en-US" sz="16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605548" y="2083940"/>
            <a:ext cx="3596641" cy="3585340"/>
          </a:xfrm>
          <a:prstGeom prst="roundRect">
            <a:avLst>
              <a:gd name="adj" fmla="val 3451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n-ea"/>
              </a:rPr>
              <a:t>예매 화면</a:t>
            </a:r>
            <a:endParaRPr lang="en-US" altLang="ko-KR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endParaRPr lang="en-US" altLang="ko-KR" b="1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연주자 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김감독 외 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2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명</a:t>
            </a:r>
            <a:endParaRPr lang="en-US" altLang="ko-KR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ko-KR" altLang="en-US" dirty="0" err="1">
                <a:solidFill>
                  <a:sysClr val="windowText" lastClr="000000"/>
                </a:solidFill>
                <a:latin typeface="+mn-ea"/>
              </a:rPr>
              <a:t>연주시간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: 3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시간</a:t>
            </a:r>
            <a:endParaRPr lang="en-US" altLang="ko-KR" dirty="0">
              <a:solidFill>
                <a:sysClr val="windowText" lastClr="000000"/>
              </a:solidFill>
              <a:latin typeface="+mn-ea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금액 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성인 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150,000\</a:t>
            </a: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결제 방법 </a:t>
            </a:r>
            <a:r>
              <a:rPr lang="en-US" altLang="ko-KR" dirty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lang="ko-KR" altLang="en-US" dirty="0">
                <a:solidFill>
                  <a:sysClr val="windowText" lastClr="000000"/>
                </a:solidFill>
                <a:latin typeface="+mn-ea"/>
              </a:rPr>
              <a:t> 카드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028604" y="5737709"/>
            <a:ext cx="6173586" cy="5524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34819" r="60093" b="38546"/>
          <a:stretch/>
        </p:blipFill>
        <p:spPr>
          <a:xfrm>
            <a:off x="4747188" y="5785646"/>
            <a:ext cx="2736418" cy="45659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318766" y="1659992"/>
            <a:ext cx="287323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 카테고리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클릭시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해당 예매 사이트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및 마이 페이지로 이동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꺾인 연결선 8"/>
          <p:cNvCxnSpPr>
            <a:stCxn id="6" idx="3"/>
            <a:endCxn id="3" idx="0"/>
          </p:cNvCxnSpPr>
          <p:nvPr/>
        </p:nvCxnSpPr>
        <p:spPr>
          <a:xfrm flipV="1">
            <a:off x="9202190" y="1659992"/>
            <a:ext cx="1553193" cy="180001"/>
          </a:xfrm>
          <a:prstGeom prst="bentConnector4">
            <a:avLst>
              <a:gd name="adj1" fmla="val 3753"/>
              <a:gd name="adj2" fmla="val 2269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55370" y="2574223"/>
            <a:ext cx="2873234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예매하기 누르면 예매하는 페이지로 이동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연주자 정보 보기 누르면 연주자들 정보페이지로 이동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리뷰 누르면 후기 페이지로 이동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꺾인 연결선 12"/>
          <p:cNvCxnSpPr>
            <a:endCxn id="12" idx="0"/>
          </p:cNvCxnSpPr>
          <p:nvPr/>
        </p:nvCxnSpPr>
        <p:spPr>
          <a:xfrm rot="10800000" flipV="1">
            <a:off x="1591988" y="2316235"/>
            <a:ext cx="1436617" cy="2579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435342" y="3608849"/>
            <a:ext cx="2873234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결제 전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예매정보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사이트가 나온다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각각 항목들을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  <a:r>
              <a:rPr lang="en-US" altLang="ko-K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선택 후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결제 할 수 있다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꺾인 연결선 21"/>
          <p:cNvCxnSpPr>
            <a:endCxn id="21" idx="0"/>
          </p:cNvCxnSpPr>
          <p:nvPr/>
        </p:nvCxnSpPr>
        <p:spPr>
          <a:xfrm>
            <a:off x="9202189" y="3135902"/>
            <a:ext cx="1669770" cy="4729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0055" y="5831411"/>
            <a:ext cx="287323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각각의 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SNS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공유</a:t>
            </a:r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할 수 있다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꺾인 연결선 24"/>
          <p:cNvCxnSpPr>
            <a:endCxn id="24" idx="0"/>
          </p:cNvCxnSpPr>
          <p:nvPr/>
        </p:nvCxnSpPr>
        <p:spPr>
          <a:xfrm rot="10800000">
            <a:off x="1526672" y="5831412"/>
            <a:ext cx="1501934" cy="70163"/>
          </a:xfrm>
          <a:prstGeom prst="bentConnector4">
            <a:avLst>
              <a:gd name="adj1" fmla="val 25005"/>
              <a:gd name="adj2" fmla="val 4258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97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직선 연결선 57"/>
          <p:cNvCxnSpPr/>
          <p:nvPr/>
        </p:nvCxnSpPr>
        <p:spPr>
          <a:xfrm flipH="1">
            <a:off x="9630296" y="2326406"/>
            <a:ext cx="1" cy="689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10767752" y="1768267"/>
            <a:ext cx="784173" cy="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7708671" y="1768267"/>
            <a:ext cx="784173" cy="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3" idx="2"/>
            <a:endCxn id="9" idx="0"/>
          </p:cNvCxnSpPr>
          <p:nvPr/>
        </p:nvCxnSpPr>
        <p:spPr>
          <a:xfrm flipH="1">
            <a:off x="3640979" y="969818"/>
            <a:ext cx="4157" cy="481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736278" y="495992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웹실행</a:t>
            </a:r>
          </a:p>
        </p:txBody>
      </p:sp>
      <p:sp>
        <p:nvSpPr>
          <p:cNvPr id="4" name="다이아몬드 3"/>
          <p:cNvSpPr/>
          <p:nvPr/>
        </p:nvSpPr>
        <p:spPr>
          <a:xfrm>
            <a:off x="2141916" y="1224741"/>
            <a:ext cx="2978727" cy="110282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6492" y="1539238"/>
            <a:ext cx="13792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  <a:endParaRPr lang="en-US" altLang="ko-KR" dirty="0"/>
          </a:p>
          <a:p>
            <a:pPr algn="ctr"/>
            <a:r>
              <a:rPr lang="ko-KR" altLang="en-US" dirty="0"/>
              <a:t>페이지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36276" y="2582485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콘텐츠 검색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36276" y="3311234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콘텐츠 선택</a:t>
            </a:r>
          </a:p>
        </p:txBody>
      </p:sp>
      <p:sp>
        <p:nvSpPr>
          <p:cNvPr id="8" name="다이아몬드 7"/>
          <p:cNvSpPr/>
          <p:nvPr/>
        </p:nvSpPr>
        <p:spPr>
          <a:xfrm>
            <a:off x="1961807" y="4039983"/>
            <a:ext cx="3330634" cy="1288478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콘텐츠 구매를 결정 했는가</a:t>
            </a:r>
            <a:r>
              <a:rPr lang="en-US" altLang="ko-KR"/>
              <a:t>?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32121" y="5781156"/>
            <a:ext cx="1817715" cy="7287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콘텐츠 </a:t>
            </a:r>
            <a:endParaRPr lang="en-US" altLang="ko-KR"/>
          </a:p>
          <a:p>
            <a:pPr algn="ctr"/>
            <a:r>
              <a:rPr lang="ko-KR" altLang="en-US"/>
              <a:t>예매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3574" y="1145815"/>
            <a:ext cx="1386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98919" y="2199191"/>
            <a:ext cx="149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 한다</a:t>
            </a:r>
            <a:endParaRPr lang="ko-KR" altLang="en-US" dirty="0"/>
          </a:p>
        </p:txBody>
      </p:sp>
      <p:cxnSp>
        <p:nvCxnSpPr>
          <p:cNvPr id="22" name="꺾인 연결선 21"/>
          <p:cNvCxnSpPr>
            <a:endCxn id="6" idx="1"/>
          </p:cNvCxnSpPr>
          <p:nvPr/>
        </p:nvCxnSpPr>
        <p:spPr>
          <a:xfrm>
            <a:off x="986100" y="2023282"/>
            <a:ext cx="1750176" cy="796116"/>
          </a:xfrm>
          <a:prstGeom prst="bentConnector3">
            <a:avLst>
              <a:gd name="adj1" fmla="val 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98920" y="5398718"/>
            <a:ext cx="75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cxnSp>
        <p:nvCxnSpPr>
          <p:cNvPr id="28" name="꺾인 연결선 27"/>
          <p:cNvCxnSpPr>
            <a:endCxn id="7" idx="3"/>
          </p:cNvCxnSpPr>
          <p:nvPr/>
        </p:nvCxnSpPr>
        <p:spPr>
          <a:xfrm flipH="1" flipV="1">
            <a:off x="4553991" y="3548147"/>
            <a:ext cx="752305" cy="1136075"/>
          </a:xfrm>
          <a:prstGeom prst="bentConnector3">
            <a:avLst>
              <a:gd name="adj1" fmla="val -30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4" idx="1"/>
            <a:endCxn id="5" idx="3"/>
          </p:cNvCxnSpPr>
          <p:nvPr/>
        </p:nvCxnSpPr>
        <p:spPr>
          <a:xfrm flipH="1" flipV="1">
            <a:off x="1675707" y="1776151"/>
            <a:ext cx="4662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890957" y="1539238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마이페이지</a:t>
            </a:r>
            <a:endParaRPr lang="ko-KR" altLang="en-US" dirty="0"/>
          </a:p>
        </p:txBody>
      </p:sp>
      <p:cxnSp>
        <p:nvCxnSpPr>
          <p:cNvPr id="38" name="직선 연결선 37"/>
          <p:cNvCxnSpPr>
            <a:stCxn id="37" idx="1"/>
          </p:cNvCxnSpPr>
          <p:nvPr/>
        </p:nvCxnSpPr>
        <p:spPr>
          <a:xfrm flipH="1">
            <a:off x="5106784" y="1776151"/>
            <a:ext cx="784173" cy="3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890956" y="2564474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예매확인</a:t>
            </a:r>
            <a:r>
              <a:rPr lang="en-US" altLang="ko-KR"/>
              <a:t>/</a:t>
            </a:r>
            <a:r>
              <a:rPr lang="ko-KR" altLang="en-US"/>
              <a:t>취소</a:t>
            </a:r>
          </a:p>
        </p:txBody>
      </p:sp>
      <p:cxnSp>
        <p:nvCxnSpPr>
          <p:cNvPr id="43" name="직선 연결선 42"/>
          <p:cNvCxnSpPr>
            <a:stCxn id="37" idx="2"/>
            <a:endCxn id="40" idx="0"/>
          </p:cNvCxnSpPr>
          <p:nvPr/>
        </p:nvCxnSpPr>
        <p:spPr>
          <a:xfrm flipH="1">
            <a:off x="6799814" y="2013064"/>
            <a:ext cx="1" cy="55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다이아몬드 46"/>
          <p:cNvSpPr/>
          <p:nvPr/>
        </p:nvSpPr>
        <p:spPr>
          <a:xfrm>
            <a:off x="8140935" y="1221755"/>
            <a:ext cx="2978727" cy="110282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구매한 콘텐츠 이용하기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960336" y="1310345"/>
            <a:ext cx="75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sp>
        <p:nvSpPr>
          <p:cNvPr id="51" name="다이아몬드 50"/>
          <p:cNvSpPr/>
          <p:nvPr/>
        </p:nvSpPr>
        <p:spPr>
          <a:xfrm>
            <a:off x="8140934" y="2682239"/>
            <a:ext cx="2978727" cy="1102821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콘텐츠에</a:t>
            </a:r>
            <a:endParaRPr lang="en-US" altLang="ko-KR"/>
          </a:p>
          <a:p>
            <a:pPr algn="ctr"/>
            <a:r>
              <a:rPr lang="ko-KR" altLang="en-US"/>
              <a:t>만족하는가</a:t>
            </a:r>
          </a:p>
        </p:txBody>
      </p:sp>
      <p:cxnSp>
        <p:nvCxnSpPr>
          <p:cNvPr id="53" name="직선 연결선 52"/>
          <p:cNvCxnSpPr>
            <a:stCxn id="51" idx="2"/>
          </p:cNvCxnSpPr>
          <p:nvPr/>
        </p:nvCxnSpPr>
        <p:spPr>
          <a:xfrm flipH="1">
            <a:off x="9630297" y="3785060"/>
            <a:ext cx="1" cy="689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8721439" y="4441766"/>
            <a:ext cx="1817715" cy="473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회원탈퇴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631680" y="3958057"/>
            <a:ext cx="75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</a:t>
            </a:r>
            <a:endParaRPr lang="ko-KR" altLang="en-US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90055" y="72261"/>
            <a:ext cx="7923645" cy="73983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서비스 이용 경험 경로 및 과정 예측</a:t>
            </a:r>
          </a:p>
        </p:txBody>
      </p:sp>
    </p:spTree>
    <p:extLst>
      <p:ext uri="{BB962C8B-B14F-4D97-AF65-F5344CB8AC3E}">
        <p14:creationId xmlns:p14="http://schemas.microsoft.com/office/powerpoint/2010/main" val="322563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8044AB17-C103-4C1A-8324-E78F705A4303}"/>
              </a:ext>
            </a:extLst>
          </p:cNvPr>
          <p:cNvSpPr txBox="1"/>
          <p:nvPr/>
        </p:nvSpPr>
        <p:spPr>
          <a:xfrm>
            <a:off x="323850" y="1208312"/>
            <a:ext cx="11544300" cy="5267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이지은이 웹에 접속했다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이지은이 홈페이지에 있는 로그인 창을 클릭했다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이지은이 로그인 창에서 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ID</a:t>
            </a: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password</a:t>
            </a: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를 입력하여 로그인 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이지은이 스크롤 기능으로 흥미 있는 연주자들을 탐색했다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이지은이 관심있는 연주자의 프로필을 클릭하자 연주 곡이 흘러나오며 연주자의 정보가 나타났다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이지은이 관심있는 연주자에게 하트를 눌러 관심 표시를 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이지은이 하트 표시들이 되어 있는 연주자들을 비교하여 하나를 선택했다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이지은이 예매하기 창을 클릭해서 연주회 예매를 위한 옵션들을 선택했다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이지은이 결제하기 창을 클릭해서 결제 방식을 선택하고 결제했다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결제를 완료한 후 오시는 길에 대한 지도와 대중교통 정보가 나오자 이지은이 저장하기 창을 눌러 오시는 길 방법을 저장했다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47E096-D9A4-4EC1-B0C8-6299FF0B2E7E}"/>
              </a:ext>
            </a:extLst>
          </p:cNvPr>
          <p:cNvSpPr txBox="1"/>
          <p:nvPr/>
        </p:nvSpPr>
        <p:spPr>
          <a:xfrm>
            <a:off x="323850" y="382605"/>
            <a:ext cx="859155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시나리오 흐름과 옵션 따라 흐르는 경로</a:t>
            </a:r>
            <a:endParaRPr lang="ko-KR" altLang="en-US" sz="3200" b="1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59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478</Words>
  <Application>Microsoft Office PowerPoint</Application>
  <PresentationFormat>와이드스크린</PresentationFormat>
  <Paragraphs>146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정보 구조 설계</vt:lpstr>
      <vt:lpstr>PowerPoint 프레젠테이션</vt:lpstr>
      <vt:lpstr>네비게이션 구조 설계</vt:lpstr>
      <vt:lpstr>기획된 UI/UX 화면기본 구조 정의</vt:lpstr>
      <vt:lpstr>인터페이스 요소 구성</vt:lpstr>
      <vt:lpstr>UI 요소별 액션 정의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ez220409</cp:lastModifiedBy>
  <cp:revision>27</cp:revision>
  <dcterms:created xsi:type="dcterms:W3CDTF">2022-06-02T06:53:12Z</dcterms:created>
  <dcterms:modified xsi:type="dcterms:W3CDTF">2022-06-03T07:41:49Z</dcterms:modified>
</cp:coreProperties>
</file>