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63" r:id="rId6"/>
    <p:sldId id="266" r:id="rId7"/>
    <p:sldId id="276" r:id="rId8"/>
    <p:sldId id="269" r:id="rId9"/>
    <p:sldId id="268" r:id="rId10"/>
    <p:sldId id="277" r:id="rId11"/>
    <p:sldId id="267" r:id="rId12"/>
    <p:sldId id="270" r:id="rId13"/>
    <p:sldId id="272" r:id="rId14"/>
    <p:sldId id="278" r:id="rId15"/>
    <p:sldId id="273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89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4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7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5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4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2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6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2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vI_zcxHHFm_5_TFEC5nfj-EFJdSHIr1C1HLoezVHV1fsvr0j5TuLFMpS-ijnoRHmj3BCIkDYd4Uw73mdw1qC5Ov5OMBcIKUycj5a15PoJkLJ_W7vZ61EnW4HnkZ0MqI_rrbMPGbksuV3eWrZ36Ae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09" y="282578"/>
            <a:ext cx="12281728" cy="62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8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0055" y="72261"/>
            <a:ext cx="9369829" cy="739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시나리오 흐름과 옵션 따라 어떤 경로로 흐르는 지 작성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서술버전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5513" y="812094"/>
            <a:ext cx="11280371" cy="5713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이지은이 웹에 접속했다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이지은이 홈페이지에 있는 로그인 창을 클릭했다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이지은이 로그인 창에서 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password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를 입력하여 로그인 했다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이지은이 스크롤 기능으로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흥미있는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연주자들을 탐색했다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이지은이 관심있는 연주자의 프로필을 클릭하자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연주곡이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흘러나오며 연주자의 정보가 뜬다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이지은이 관심있는 연주자에게 하트를 눌러 관심 표시를 했다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이지은이 하트 표시들이 되어 있는 연주자들을 비교하여 하나를 선택했다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이지은이 예매하기 창을 클릭해서 연주회 예매를 위한 옵션들을 선택했다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이지은이 결제하기 창을 클릭해서 결제 방식을 선택하고 결제했다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결제를 완료한 후 오시는 길에 대한 지도와 대중교통 정보가 나오자 이지은이 저장하기 창을 눌러 오시는 길 방법을 저장했다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33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/>
          <p:nvPr/>
        </p:nvCxnSpPr>
        <p:spPr>
          <a:xfrm flipH="1">
            <a:off x="9630296" y="2326406"/>
            <a:ext cx="1" cy="6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767752" y="1768267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7708671" y="1768267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2"/>
            <a:endCxn id="9" idx="0"/>
          </p:cNvCxnSpPr>
          <p:nvPr/>
        </p:nvCxnSpPr>
        <p:spPr>
          <a:xfrm flipH="1">
            <a:off x="3640979" y="969818"/>
            <a:ext cx="4157" cy="48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36278" y="495992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웹실행</a:t>
            </a:r>
          </a:p>
        </p:txBody>
      </p:sp>
      <p:sp>
        <p:nvSpPr>
          <p:cNvPr id="4" name="다이아몬드 3"/>
          <p:cNvSpPr/>
          <p:nvPr/>
        </p:nvSpPr>
        <p:spPr>
          <a:xfrm>
            <a:off x="2141916" y="1224741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en-US" altLang="ko-KR"/>
          </a:p>
          <a:p>
            <a:pPr algn="ctr"/>
            <a:r>
              <a:rPr lang="ko-KR" altLang="en-US"/>
              <a:t>회원인가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6492" y="1539238"/>
            <a:ext cx="13792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36276" y="2582485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검색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36276" y="3311234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선택</a:t>
            </a:r>
          </a:p>
        </p:txBody>
      </p:sp>
      <p:sp>
        <p:nvSpPr>
          <p:cNvPr id="8" name="다이아몬드 7"/>
          <p:cNvSpPr/>
          <p:nvPr/>
        </p:nvSpPr>
        <p:spPr>
          <a:xfrm>
            <a:off x="1961807" y="4039983"/>
            <a:ext cx="3330634" cy="128847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구매를 결정 했는가</a:t>
            </a:r>
            <a:r>
              <a:rPr lang="en-US" altLang="ko-KR"/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32121" y="5781156"/>
            <a:ext cx="1817715" cy="728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</a:t>
            </a:r>
            <a:endParaRPr lang="en-US" altLang="ko-KR"/>
          </a:p>
          <a:p>
            <a:pPr algn="ctr"/>
            <a:r>
              <a:rPr lang="ko-KR" altLang="en-US"/>
              <a:t>예매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2544" y="1374525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98920" y="2199191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cxnSp>
        <p:nvCxnSpPr>
          <p:cNvPr id="22" name="꺾인 연결선 21"/>
          <p:cNvCxnSpPr>
            <a:endCxn id="6" idx="1"/>
          </p:cNvCxnSpPr>
          <p:nvPr/>
        </p:nvCxnSpPr>
        <p:spPr>
          <a:xfrm>
            <a:off x="986100" y="2023282"/>
            <a:ext cx="1750176" cy="796116"/>
          </a:xfrm>
          <a:prstGeom prst="bent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8920" y="5398718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cxnSp>
        <p:nvCxnSpPr>
          <p:cNvPr id="28" name="꺾인 연결선 27"/>
          <p:cNvCxnSpPr>
            <a:endCxn id="7" idx="3"/>
          </p:cNvCxnSpPr>
          <p:nvPr/>
        </p:nvCxnSpPr>
        <p:spPr>
          <a:xfrm flipH="1" flipV="1">
            <a:off x="4553991" y="3548147"/>
            <a:ext cx="752305" cy="1136075"/>
          </a:xfrm>
          <a:prstGeom prst="bentConnector3">
            <a:avLst>
              <a:gd name="adj1" fmla="val -30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1"/>
            <a:endCxn id="5" idx="3"/>
          </p:cNvCxnSpPr>
          <p:nvPr/>
        </p:nvCxnSpPr>
        <p:spPr>
          <a:xfrm flipH="1" flipV="1">
            <a:off x="1675707" y="1776151"/>
            <a:ext cx="4662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890957" y="1539238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cxnSp>
        <p:nvCxnSpPr>
          <p:cNvPr id="38" name="직선 연결선 37"/>
          <p:cNvCxnSpPr>
            <a:stCxn id="37" idx="1"/>
          </p:cNvCxnSpPr>
          <p:nvPr/>
        </p:nvCxnSpPr>
        <p:spPr>
          <a:xfrm flipH="1">
            <a:off x="5106784" y="1776151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90956" y="2564474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예매확인</a:t>
            </a:r>
            <a:r>
              <a:rPr lang="en-US" altLang="ko-KR"/>
              <a:t>/</a:t>
            </a:r>
            <a:r>
              <a:rPr lang="ko-KR" altLang="en-US"/>
              <a:t>취소</a:t>
            </a:r>
          </a:p>
        </p:txBody>
      </p:sp>
      <p:cxnSp>
        <p:nvCxnSpPr>
          <p:cNvPr id="43" name="직선 연결선 42"/>
          <p:cNvCxnSpPr>
            <a:stCxn id="37" idx="2"/>
            <a:endCxn id="40" idx="0"/>
          </p:cNvCxnSpPr>
          <p:nvPr/>
        </p:nvCxnSpPr>
        <p:spPr>
          <a:xfrm flipH="1">
            <a:off x="6799814" y="2013064"/>
            <a:ext cx="1" cy="55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/>
          <p:cNvSpPr/>
          <p:nvPr/>
        </p:nvSpPr>
        <p:spPr>
          <a:xfrm>
            <a:off x="8140935" y="1221755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구매한 콘텐츠 이용하기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960336" y="1310345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8140934" y="2682239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콘텐츠에</a:t>
            </a:r>
            <a:endParaRPr lang="en-US" altLang="ko-KR"/>
          </a:p>
          <a:p>
            <a:pPr algn="ctr"/>
            <a:r>
              <a:rPr lang="ko-KR" altLang="en-US"/>
              <a:t>만족하는가</a:t>
            </a:r>
          </a:p>
        </p:txBody>
      </p:sp>
      <p:cxnSp>
        <p:nvCxnSpPr>
          <p:cNvPr id="53" name="직선 연결선 52"/>
          <p:cNvCxnSpPr>
            <a:stCxn id="51" idx="2"/>
          </p:cNvCxnSpPr>
          <p:nvPr/>
        </p:nvCxnSpPr>
        <p:spPr>
          <a:xfrm flipH="1">
            <a:off x="9630297" y="3785060"/>
            <a:ext cx="1" cy="6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721439" y="4441766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회원탈퇴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31680" y="3958057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90055" y="72261"/>
            <a:ext cx="4880955" cy="739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플로우</a:t>
            </a:r>
            <a:r>
              <a:rPr lang="en-US" altLang="ko-KR" sz="2400" dirty="0"/>
              <a:t>(Task Flow)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883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vI_zcxHHFm_5_TFEC5nfj-EFJdSHIr1C1HLoezVHV1fsvr0j5TuLFMpS-ijnoRHmj3BCIkDYd4Uw73mdw1qC5Ov5OMBcIKUycj5a15PoJkLJ_W7vZ61EnW4HnkZ0MqI_rrbMPGbksuV3eWrZ36Ae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09" y="282578"/>
            <a:ext cx="12281728" cy="62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3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7788" y="181329"/>
            <a:ext cx="4880955" cy="739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UX/UI </a:t>
            </a:r>
            <a:r>
              <a:rPr lang="ko-KR" altLang="en-US" sz="2400" dirty="0"/>
              <a:t>시나리오 </a:t>
            </a:r>
            <a:r>
              <a:rPr lang="en-US" altLang="ko-KR" sz="2400" dirty="0"/>
              <a:t>6</a:t>
            </a:r>
            <a:r>
              <a:rPr lang="ko-KR" altLang="en-US" sz="2400" dirty="0"/>
              <a:t>단계 문제해결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04983"/>
              </p:ext>
            </p:extLst>
          </p:nvPr>
        </p:nvGraphicFramePr>
        <p:xfrm>
          <a:off x="330198" y="812093"/>
          <a:ext cx="11642272" cy="5665259"/>
        </p:xfrm>
        <a:graphic>
          <a:graphicData uri="http://schemas.openxmlformats.org/drawingml/2006/table">
            <a:tbl>
              <a:tblPr/>
              <a:tblGrid>
                <a:gridCol w="1455284">
                  <a:extLst>
                    <a:ext uri="{9D8B030D-6E8A-4147-A177-3AD203B41FA5}">
                      <a16:colId xmlns:a16="http://schemas.microsoft.com/office/drawing/2014/main" val="3587039748"/>
                    </a:ext>
                  </a:extLst>
                </a:gridCol>
                <a:gridCol w="1455284">
                  <a:extLst>
                    <a:ext uri="{9D8B030D-6E8A-4147-A177-3AD203B41FA5}">
                      <a16:colId xmlns:a16="http://schemas.microsoft.com/office/drawing/2014/main" val="3908142304"/>
                    </a:ext>
                  </a:extLst>
                </a:gridCol>
                <a:gridCol w="1455284">
                  <a:extLst>
                    <a:ext uri="{9D8B030D-6E8A-4147-A177-3AD203B41FA5}">
                      <a16:colId xmlns:a16="http://schemas.microsoft.com/office/drawing/2014/main" val="3885765493"/>
                    </a:ext>
                  </a:extLst>
                </a:gridCol>
                <a:gridCol w="1455284">
                  <a:extLst>
                    <a:ext uri="{9D8B030D-6E8A-4147-A177-3AD203B41FA5}">
                      <a16:colId xmlns:a16="http://schemas.microsoft.com/office/drawing/2014/main" val="1259616444"/>
                    </a:ext>
                  </a:extLst>
                </a:gridCol>
                <a:gridCol w="1455284">
                  <a:extLst>
                    <a:ext uri="{9D8B030D-6E8A-4147-A177-3AD203B41FA5}">
                      <a16:colId xmlns:a16="http://schemas.microsoft.com/office/drawing/2014/main" val="2334759210"/>
                    </a:ext>
                  </a:extLst>
                </a:gridCol>
                <a:gridCol w="1455284">
                  <a:extLst>
                    <a:ext uri="{9D8B030D-6E8A-4147-A177-3AD203B41FA5}">
                      <a16:colId xmlns:a16="http://schemas.microsoft.com/office/drawing/2014/main" val="1941846176"/>
                    </a:ext>
                  </a:extLst>
                </a:gridCol>
                <a:gridCol w="1455284">
                  <a:extLst>
                    <a:ext uri="{9D8B030D-6E8A-4147-A177-3AD203B41FA5}">
                      <a16:colId xmlns:a16="http://schemas.microsoft.com/office/drawing/2014/main" val="1522286197"/>
                    </a:ext>
                  </a:extLst>
                </a:gridCol>
                <a:gridCol w="1455284">
                  <a:extLst>
                    <a:ext uri="{9D8B030D-6E8A-4147-A177-3AD203B41FA5}">
                      <a16:colId xmlns:a16="http://schemas.microsoft.com/office/drawing/2014/main" val="1079262520"/>
                    </a:ext>
                  </a:extLst>
                </a:gridCol>
              </a:tblGrid>
              <a:tr h="18169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시나리오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요즘 회사에서 피로에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쩔어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있다가 집에 가서 간만에 문화 생활을 하고 싶다는 생각이 번쩍 드네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 </a:t>
                      </a:r>
                      <a:endParaRPr lang="ko-KR" altLang="en-US" sz="1300" dirty="0">
                        <a:effectLst/>
                      </a:endParaRPr>
                    </a:p>
                    <a:p>
                      <a:pPr fontAlgn="ctr"/>
                      <a:br>
                        <a:rPr lang="ko-KR" altLang="en-US" sz="1300" dirty="0">
                          <a:effectLst/>
                        </a:rPr>
                      </a:b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환영 페이지를 구경하고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로그인을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 dirty="0">
                        <a:effectLst/>
                      </a:endParaRPr>
                    </a:p>
                    <a:p>
                      <a:pPr fontAlgn="ctr"/>
                      <a:br>
                        <a:rPr lang="ko-KR" altLang="en-US" sz="1300" dirty="0">
                          <a:effectLst/>
                        </a:rPr>
                      </a:b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흥미로운 컨텐츠로 들어가서 연주자 정보와 프로그램을 파악하여 가장 마음에 드는</a:t>
                      </a:r>
                      <a:endParaRPr lang="ko-KR" altLang="en-US" sz="13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공연을 예약 할거야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대표 곡 들어보고 연주자 정보 확인하고 제일 마음에 드는 공연 하나를</a:t>
                      </a:r>
                      <a:endParaRPr lang="ko-KR" altLang="en-US" sz="13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골라 야지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하나를 드디어 골랐다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어서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예매해야지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공연을 기대하며 또 버텨보자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화이팅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화이팅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공연을 위한 지출은 아깝지가 않아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한번씩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힐링하는거니까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더 열심히 일하자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아자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아자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오시는 길 설명이 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Invitation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카드 안에 예쁘게 입력되어 있고 되게 자세히 안내해줘서 대접받는 기분인걸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ko-KR" altLang="en-US" sz="1300">
                        <a:effectLst/>
                      </a:endParaRPr>
                    </a:p>
                    <a:p>
                      <a:pPr fontAlgn="ctr"/>
                      <a:br>
                        <a:rPr lang="ko-KR" altLang="en-US" sz="1300">
                          <a:effectLst/>
                        </a:rPr>
                      </a:b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2360"/>
                  </a:ext>
                </a:extLst>
              </a:tr>
              <a:tr h="13496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니즈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문화 생활을 위해 공연을 예매하고 싶다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사이트에 로그인하여 공연 정보를 확인하고 싶다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연주자가 연주할 곡을 들어보고 연주자의 프로필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인사말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프로그램 순서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예매자의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후기를 확인하고 싶다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흥미로운 공연들을 찜 해놓고 한번에 비교하고 싶다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담요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망원경 등을 신청하고 싶다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결제 방식을 선택하여 결제하고 싶다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지도를 확대 축소할 수 있고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대중교통 확인이 수월하다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481057"/>
                  </a:ext>
                </a:extLst>
              </a:tr>
              <a:tr h="95653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 행동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음악 공연 사이트에 접속했다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페이지에서 로그인을 한다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흥미로운 컨텐츠를 선택하여 정보를 수집하고 공연을 파악한다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‘찜 해놓기’ 페이지에 들어가서 보다 간편하게 비교한다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담요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망원경 등 예매에 필요한 선택을 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내가 결제하고자 하는 방식을 선택하고 결제를 진행한다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연주회를 찾아가기 쉽도록 지도와 대중교통 정보를 파악하고 저장한다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77109"/>
                  </a:ext>
                </a:extLst>
              </a:tr>
              <a:tr h="13496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홈페이지에 환영 이미지가 움직이며 로그인 화면으로 갈 수 있는 배너가 뜨는 기능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기능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컨텐츠 선택 시에 연주자가 연주할 대표 곡이 흘러나오는 기능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성별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나이별 공감 후기 확인 기능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찜 한 공연들을 한눈에 모아볼 수 있는 화면 제공 기능</a:t>
                      </a:r>
                      <a:endParaRPr lang="ko-KR" altLang="en-US" sz="13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잔여석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확인을 가능하게 하는 기능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담요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망원경 신청이 가능한 기능 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결제선택창이 뜨는 기능과 결제 사이트에 연동되는 기능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연주회 장소가 나와있는 지도의 확대 축소 기능과 대중교통의 정보가 뜨고 저장할 수 있는 기능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3393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93937" y="1770063"/>
            <a:ext cx="14308701" cy="49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51LjKEH1mzRUJUflug0vvKj1Zvade08UbdBPHJCO9il8Hqm51uJF4mEkcO3Od4lTnr8SlodhKF4JXPnzwHU0AYEVka3QmVUSSLPBa26vwZ02Pft-IWehY9WUlBIwjhVOmw7775_qxqCV3eOJ2zPx3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9" y="544088"/>
            <a:ext cx="3641271" cy="2359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yYvsVXFG5dy6knlj-ONal9jVx3czCG_XdRzqmVy_UIemGvGNWM4Tsel03rgoD0NuCL9NwLK6ylO1FpcUgpdSd8f28Rnd_Kq0TKgzqkR5idd16OAEBH3j-X4um81Ug1guI8mX58kLDLZ4gGY8x9U4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588" y="528204"/>
            <a:ext cx="3334455" cy="2391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p8JAfJKjAg2zVS-JNyuCRg3yRL_wBvHVzukHJrf3T4xmtAoMmgR7M93BS7VEMCRaEpYXf_zTPkQ9EyHBGuJJ7sQkNOl6NKj7-3Da4b-P_iyCb1gIGtn7Bs3oEfjfEbWH3655IBA5zjMCYbIrJSUxB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72" y="547068"/>
            <a:ext cx="3439640" cy="2353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cZxfv9kVdy6H3nOdUSHZcjchxRRQa26spBznLgmyXUz2z4_suMAYdfwAfcdvr3IKs2TV4SNwHBqzBhyfRBCKq6otno1x2yp52cXUIHWyXoUk2zopnyMxfjv7Eo7ahgdvSvzTXC1AqwYZsPPFo3gGz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1" r="3699"/>
          <a:stretch/>
        </p:blipFill>
        <p:spPr bwMode="auto">
          <a:xfrm>
            <a:off x="565265" y="3514940"/>
            <a:ext cx="3578495" cy="269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5.googleusercontent.com/XkENKiiUZ_Vh-amqWoVHDBxqD3CisZxCkbT3SSnEZpQ0TBVC5oIc0EvGGr5nXwzgZsJghWBPy1AWGcCmXfHeFsSJPCQMsPPqlAMkZCSqQ6-HInKDYnZDCy_OeWU5BEaStEXvAqp5KCvFfSI72odKm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588" y="3514940"/>
            <a:ext cx="3334455" cy="269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4.googleusercontent.com/66TGCwi8CzSGJYTzh1LlSeK_hWk0BTVP0o9cQrBby4-SvrtpG2nerdwNZOGgo0C_-4w7xHKEqHXq1Y1g423x8ybYWToaJ2w5r2pA1kWWM8ktKNMoLEwiiwzz5CKszQo0py8B7IATrK3a5Wlk2HyuB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71" y="3514940"/>
            <a:ext cx="3439641" cy="269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>
            <a:stCxn id="2050" idx="3"/>
            <a:endCxn id="2052" idx="1"/>
          </p:cNvCxnSpPr>
          <p:nvPr/>
        </p:nvCxnSpPr>
        <p:spPr>
          <a:xfrm flipV="1">
            <a:off x="4143760" y="1723893"/>
            <a:ext cx="38582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052" idx="3"/>
            <a:endCxn id="2054" idx="1"/>
          </p:cNvCxnSpPr>
          <p:nvPr/>
        </p:nvCxnSpPr>
        <p:spPr>
          <a:xfrm>
            <a:off x="7864043" y="1723893"/>
            <a:ext cx="38582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054" idx="3"/>
            <a:endCxn id="2056" idx="1"/>
          </p:cNvCxnSpPr>
          <p:nvPr/>
        </p:nvCxnSpPr>
        <p:spPr>
          <a:xfrm flipH="1">
            <a:off x="565265" y="1723894"/>
            <a:ext cx="11124247" cy="3138199"/>
          </a:xfrm>
          <a:prstGeom prst="bentConnector5">
            <a:avLst>
              <a:gd name="adj1" fmla="val -2055"/>
              <a:gd name="adj2" fmla="val 47286"/>
              <a:gd name="adj3" fmla="val 1020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56" idx="3"/>
            <a:endCxn id="2058" idx="1"/>
          </p:cNvCxnSpPr>
          <p:nvPr/>
        </p:nvCxnSpPr>
        <p:spPr>
          <a:xfrm>
            <a:off x="4143760" y="4862093"/>
            <a:ext cx="385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58" idx="3"/>
            <a:endCxn id="2060" idx="1"/>
          </p:cNvCxnSpPr>
          <p:nvPr/>
        </p:nvCxnSpPr>
        <p:spPr>
          <a:xfrm>
            <a:off x="7864043" y="4862093"/>
            <a:ext cx="385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0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0055" y="72261"/>
            <a:ext cx="4880955" cy="739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UX/UI </a:t>
            </a:r>
            <a:r>
              <a:rPr lang="ko-KR" altLang="en-US" sz="2400" dirty="0" err="1"/>
              <a:t>컨셉도출</a:t>
            </a:r>
            <a:endParaRPr lang="ko-KR" altLang="en-US" sz="2400" dirty="0"/>
          </a:p>
        </p:txBody>
      </p:sp>
      <p:sp>
        <p:nvSpPr>
          <p:cNvPr id="2" name="타원 1"/>
          <p:cNvSpPr/>
          <p:nvPr/>
        </p:nvSpPr>
        <p:spPr>
          <a:xfrm>
            <a:off x="4316185" y="1861456"/>
            <a:ext cx="3559630" cy="35596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559627" y="2994039"/>
            <a:ext cx="1730830" cy="17308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UI/UX</a:t>
            </a:r>
          </a:p>
          <a:p>
            <a:pPr algn="ctr"/>
            <a:r>
              <a:rPr lang="ko-KR" altLang="en-US" sz="2400" b="1" dirty="0">
                <a:solidFill>
                  <a:sysClr val="windowText" lastClr="000000"/>
                </a:solidFill>
              </a:rPr>
              <a:t>기획</a:t>
            </a:r>
          </a:p>
        </p:txBody>
      </p:sp>
      <p:sp>
        <p:nvSpPr>
          <p:cNvPr id="5" name="타원 4"/>
          <p:cNvSpPr/>
          <p:nvPr/>
        </p:nvSpPr>
        <p:spPr>
          <a:xfrm>
            <a:off x="6740977" y="2952397"/>
            <a:ext cx="1730830" cy="17308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UI</a:t>
            </a:r>
          </a:p>
          <a:p>
            <a:pPr algn="ctr"/>
            <a:r>
              <a:rPr lang="ko-KR" altLang="en-US" sz="2400" b="1" dirty="0">
                <a:solidFill>
                  <a:sysClr val="windowText" lastClr="000000"/>
                </a:solidFill>
              </a:rPr>
              <a:t>디자인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81956" y="1371640"/>
            <a:ext cx="3004634" cy="2269631"/>
          </a:xfrm>
          <a:prstGeom prst="roundRect">
            <a:avLst>
              <a:gd name="adj" fmla="val 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WHY?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음악에 접근하기 어려운 사람들이 연주회를 예매할 때 선택에 어려움을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겪는다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579758" y="1068261"/>
            <a:ext cx="3174126" cy="2021565"/>
          </a:xfrm>
          <a:prstGeom prst="roundRect">
            <a:avLst>
              <a:gd name="adj" fmla="val 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HOW?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프로필 선택 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연주자의 대표 곡이 흘러나와 공연을 선택할 때 도움을 제공하도록 설계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579757" y="4487359"/>
            <a:ext cx="3174127" cy="2021579"/>
          </a:xfrm>
          <a:prstGeom prst="roundRect">
            <a:avLst>
              <a:gd name="adj" fmla="val 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WHAT?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예매자 후기 통계를 성별과 나이별로 나누어 볼 수 있도록 지정하여 공연을 선택하는 서비스 제공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EF6B89E-EB6E-42D2-A26B-DA4714A050AD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2433694" y="3091850"/>
            <a:ext cx="737079" cy="1835920"/>
          </a:xfrm>
          <a:prstGeom prst="bentConnector2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70604F6-7B34-41FD-B139-9953F2969E2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166821" y="3089826"/>
            <a:ext cx="0" cy="1397533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5716DBB-AD74-4432-83CC-C001265E4EE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471807" y="3817812"/>
            <a:ext cx="1695014" cy="0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11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r8XC1NuImWG333OQ-z1ThdSZCkEyRLFPKZsoV36HLwUuAw9AWY5qwDPcI7KGhC3k4X2nmMh5z5ZuFVT7DBfKnJseyczU3Sc7jXxa4BxdkMRh_1nj4nxxBwLdHB5tUIvLldzixTQeOpIbSt_9aRVr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" y="506186"/>
            <a:ext cx="11414361" cy="60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056" y="72261"/>
            <a:ext cx="1493816" cy="4339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페르소나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787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3306" y="155388"/>
            <a:ext cx="4880955" cy="739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시나리오 작성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49135" y="656705"/>
            <a:ext cx="11305309" cy="5752408"/>
          </a:xfrm>
          <a:prstGeom prst="roundRect">
            <a:avLst>
              <a:gd name="adj" fmla="val 741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평소 음악을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즐겨듣는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이지은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업무에 많이 지쳐있고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반복적인 일상이 지겨워진 이지은은 삶의 활력을 찾기 위해 어떤 장르의 음악을 들을까 고민하며 정류장에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앉아 있는데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그때 마침 음료수를 가득 채운 트럭이 후진을 한다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그때 나오는 후진 음악이 엘리제를 위하여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!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이지은 클래식을 듣기로 결정하게 되고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바로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어플을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통하여 예매사이트에 접속한다 회원가입 한다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사이트의 메인페이지를 구경하며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로그인을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한다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 </a:t>
            </a:r>
            <a:endParaRPr lang="ko-KR" altLang="en-US" sz="20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로그인을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한 후 클래식을 잘 몰라 어떤 사람들이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어떤곡들을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연주하는지 궁금하여 우선 이것저것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눌러보기로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한다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선택을 하니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미리듣기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30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초 음악이 나오며 해당 곡을 연주할 연주자의 프로필이 나오고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예매할 음악의 정보가 나온다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 </a:t>
            </a:r>
            <a:endParaRPr lang="ko-KR" altLang="en-US" sz="20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그렇게 이것저것 누르다 괜찮은 곡이 있으면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관심버튼을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누르고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관심 곡들의 목록에 들어가 가장 마음에 드는 곡을 선택한다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 그렇게 이지은의 첫 예매가 진행이 되고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결제 진행 완료 하니 지도와 함께 주소가 나오며 이지은의 마음을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두근거리게한다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5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0055" y="72261"/>
            <a:ext cx="4880955" cy="739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GAP </a:t>
            </a:r>
            <a:r>
              <a:rPr lang="ko-KR" altLang="en-US" sz="2400" dirty="0"/>
              <a:t>분석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993832" y="98373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콘텐츠 영역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549832" y="98373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+mn-ea"/>
              </a:rPr>
              <a:t>멘탈</a:t>
            </a:r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 영역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93832" y="2343551"/>
            <a:ext cx="2510444" cy="989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로그인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93832" y="3703370"/>
            <a:ext cx="2510444" cy="989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+mn-ea"/>
              </a:rPr>
              <a:t>미리듣기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3832" y="5063188"/>
            <a:ext cx="2510444" cy="989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예매 하기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549832" y="2343551"/>
            <a:ext cx="2510444" cy="989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로그인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49832" y="3703370"/>
            <a:ext cx="2510444" cy="989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+mn-ea"/>
              </a:rPr>
              <a:t>미리듣기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49832" y="5063188"/>
            <a:ext cx="2510444" cy="989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예매 하기</a:t>
            </a:r>
          </a:p>
        </p:txBody>
      </p:sp>
      <p:cxnSp>
        <p:nvCxnSpPr>
          <p:cNvPr id="12" name="직선 연결선 11"/>
          <p:cNvCxnSpPr>
            <a:stCxn id="3" idx="2"/>
            <a:endCxn id="6" idx="0"/>
          </p:cNvCxnSpPr>
          <p:nvPr/>
        </p:nvCxnSpPr>
        <p:spPr>
          <a:xfrm>
            <a:off x="2249054" y="1972946"/>
            <a:ext cx="0" cy="37060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50208" y="3332765"/>
            <a:ext cx="0" cy="37060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249054" y="4692584"/>
            <a:ext cx="0" cy="37060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9" idx="0"/>
          </p:cNvCxnSpPr>
          <p:nvPr/>
        </p:nvCxnSpPr>
        <p:spPr>
          <a:xfrm>
            <a:off x="5805054" y="1972946"/>
            <a:ext cx="0" cy="37060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05054" y="3332765"/>
            <a:ext cx="0" cy="37060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93508" y="4692584"/>
            <a:ext cx="0" cy="37060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36600" y="2184400"/>
            <a:ext cx="6565900" cy="13335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05831" y="983732"/>
            <a:ext cx="3266209" cy="5068670"/>
          </a:xfrm>
          <a:prstGeom prst="roundRect">
            <a:avLst>
              <a:gd name="adj" fmla="val 733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로그인을</a:t>
            </a:r>
            <a:r>
              <a:rPr lang="ko-KR" altLang="en-US" dirty="0">
                <a:solidFill>
                  <a:sysClr val="windowText" lastClr="000000"/>
                </a:solidFill>
              </a:rPr>
              <a:t> 하려면 회원가입이 필수이지만 회원가입을 하기 싫은 이용자가 있을 수 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비회원 사용이 가능하도록 기능을 추가 하면 좋을 것 같다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꺾인 연결선 22"/>
          <p:cNvCxnSpPr>
            <a:stCxn id="20" idx="3"/>
          </p:cNvCxnSpPr>
          <p:nvPr/>
        </p:nvCxnSpPr>
        <p:spPr>
          <a:xfrm>
            <a:off x="7302500" y="2851150"/>
            <a:ext cx="803331" cy="481615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8428870" y="1193113"/>
            <a:ext cx="2620130" cy="5704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+mn-ea"/>
              </a:rPr>
              <a:t>GAP </a:t>
            </a:r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127263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932" y="152836"/>
            <a:ext cx="3649287" cy="73983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정보 구조 설계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40778" y="102183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+mn-ea"/>
              </a:rPr>
              <a:t>T.keting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85804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+mn-ea"/>
              </a:rPr>
              <a:t>뉴에이지</a:t>
            </a:r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 연주 예매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6103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클래식 예매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295505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오케스트라 예매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105206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마이 페이지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76103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400"/>
              </a:spcAft>
            </a:pP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클래식 연주자 프로필과 경력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학력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후기 등의 연주 관련 정보와 각 연주회의 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오시는길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등의 정보 제공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85804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400"/>
              </a:spcAft>
            </a:pP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뉴에이지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연주자프로필과 경력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학력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후기 등의 연주 관련 정보와 각 연주회의 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오시는길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등의 정보 제공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95505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400"/>
              </a:spcAft>
            </a:pP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오케스트라단의 경력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후기 등의 연주 관련 정보와 각 연주회의 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오시는길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등의 정보 제공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05206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400"/>
              </a:spcAft>
            </a:pP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회원가입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로그인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개인 정보 관리 등의 개인 페이지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964576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</p:cNvCxnSpPr>
          <p:nvPr/>
        </p:nvCxnSpPr>
        <p:spPr>
          <a:xfrm>
            <a:off x="6096000" y="2011046"/>
            <a:ext cx="0" cy="424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749340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7500852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0368743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64576" y="2430522"/>
            <a:ext cx="8404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2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7997" y="186031"/>
            <a:ext cx="3649287" cy="739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UI </a:t>
            </a:r>
            <a:r>
              <a:rPr lang="ko-KR" altLang="en-US" sz="4000" dirty="0"/>
              <a:t>구성요소 </a:t>
            </a:r>
            <a:r>
              <a:rPr lang="ko-KR" altLang="en-US" sz="4000" dirty="0" err="1"/>
              <a:t>레이블링</a:t>
            </a:r>
            <a:endParaRPr lang="ko-KR" altLang="en-US" sz="40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613735" y="1000473"/>
            <a:ext cx="8964530" cy="5518736"/>
            <a:chOff x="1588656" y="1058662"/>
            <a:chExt cx="8964530" cy="55187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152996" y="1058662"/>
              <a:ext cx="1661022" cy="1665756"/>
              <a:chOff x="1753954" y="2803568"/>
              <a:chExt cx="1169388" cy="1172719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76462" y="2803568"/>
                <a:ext cx="1124372" cy="1051360"/>
              </a:xfrm>
              <a:prstGeom prst="rect">
                <a:avLst/>
              </a:prstGeom>
            </p:spPr>
          </p:pic>
          <p:sp>
            <p:nvSpPr>
              <p:cNvPr id="11" name="타원 10"/>
              <p:cNvSpPr/>
              <p:nvPr/>
            </p:nvSpPr>
            <p:spPr>
              <a:xfrm>
                <a:off x="1753954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8481335" y="1065187"/>
              <a:ext cx="1853068" cy="1661022"/>
              <a:chOff x="3629906" y="2806899"/>
              <a:chExt cx="1304592" cy="116938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9906" y="2832609"/>
                <a:ext cx="1304592" cy="1109652"/>
              </a:xfrm>
              <a:prstGeom prst="rect">
                <a:avLst/>
              </a:prstGeom>
            </p:spPr>
          </p:pic>
          <p:sp>
            <p:nvSpPr>
              <p:cNvPr id="12" name="타원 11"/>
              <p:cNvSpPr/>
              <p:nvPr/>
            </p:nvSpPr>
            <p:spPr>
              <a:xfrm>
                <a:off x="3726299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832655" y="3966694"/>
              <a:ext cx="1661022" cy="1661022"/>
              <a:chOff x="5484207" y="2806899"/>
              <a:chExt cx="1169388" cy="11693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7906" y="2902521"/>
                <a:ext cx="1019562" cy="969828"/>
              </a:xfrm>
              <a:prstGeom prst="rect">
                <a:avLst/>
              </a:prstGeom>
            </p:spPr>
          </p:pic>
          <p:sp>
            <p:nvSpPr>
              <p:cNvPr id="13" name="타원 12"/>
              <p:cNvSpPr/>
              <p:nvPr/>
            </p:nvSpPr>
            <p:spPr>
              <a:xfrm>
                <a:off x="5484207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152996" y="3966694"/>
              <a:ext cx="1661022" cy="1661022"/>
              <a:chOff x="6800859" y="2806899"/>
              <a:chExt cx="1169388" cy="116938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7697" y="2877581"/>
                <a:ext cx="1152550" cy="969830"/>
              </a:xfrm>
              <a:prstGeom prst="rect">
                <a:avLst/>
              </a:prstGeom>
            </p:spPr>
          </p:pic>
          <p:sp>
            <p:nvSpPr>
              <p:cNvPr id="14" name="타원 13"/>
              <p:cNvSpPr/>
              <p:nvPr/>
            </p:nvSpPr>
            <p:spPr>
              <a:xfrm>
                <a:off x="6800859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8621659" y="3966694"/>
              <a:ext cx="1661022" cy="1661022"/>
              <a:chOff x="9872474" y="2806899"/>
              <a:chExt cx="1169388" cy="1169388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8890" y="3025833"/>
                <a:ext cx="806334" cy="806334"/>
              </a:xfrm>
              <a:prstGeom prst="rect">
                <a:avLst/>
              </a:prstGeom>
            </p:spPr>
          </p:pic>
          <p:sp>
            <p:nvSpPr>
              <p:cNvPr id="19" name="타원 18"/>
              <p:cNvSpPr/>
              <p:nvPr/>
            </p:nvSpPr>
            <p:spPr>
              <a:xfrm>
                <a:off x="9872474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832655" y="1065187"/>
              <a:ext cx="1661022" cy="1661022"/>
              <a:chOff x="359535" y="2806899"/>
              <a:chExt cx="1169388" cy="1169388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518" y="2910833"/>
                <a:ext cx="969830" cy="969830"/>
              </a:xfrm>
              <a:prstGeom prst="rect">
                <a:avLst/>
              </a:prstGeom>
            </p:spPr>
          </p:pic>
          <p:sp>
            <p:nvSpPr>
              <p:cNvPr id="21" name="타원 20"/>
              <p:cNvSpPr/>
              <p:nvPr/>
            </p:nvSpPr>
            <p:spPr>
              <a:xfrm>
                <a:off x="359535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1588656" y="2822302"/>
              <a:ext cx="2149020" cy="861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뉴에이지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예매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908997" y="2822302"/>
              <a:ext cx="2149020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마이 페이지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404166" y="2822302"/>
              <a:ext cx="2149020" cy="861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오케스트라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예매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88656" y="5715624"/>
              <a:ext cx="2149020" cy="861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클래식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예매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08997" y="5715624"/>
              <a:ext cx="2149020" cy="861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</a:t>
              </a:r>
              <a:r>
                <a:rPr lang="ko-KR" alt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초</a:t>
              </a:r>
              <a:endPara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5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미리듣기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404166" y="5715624"/>
              <a:ext cx="2149020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관심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0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932" y="152836"/>
            <a:ext cx="4880955" cy="739833"/>
          </a:xfrm>
        </p:spPr>
        <p:txBody>
          <a:bodyPr>
            <a:normAutofit fontScale="90000"/>
          </a:bodyPr>
          <a:lstStyle/>
          <a:p>
            <a:r>
              <a:rPr lang="ko-KR" altLang="en-US" sz="4000"/>
              <a:t>네비게이션 구조 설계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40778" y="102183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+mn-ea"/>
              </a:rPr>
              <a:t>T.keting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85804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+mn-ea"/>
              </a:rPr>
              <a:t>뉴에이지</a:t>
            </a:r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 연주 예매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6103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클래식 예매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295505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오케스트라 예매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105206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마이 페이지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76103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클래식 예매하기</a:t>
            </a:r>
            <a:endParaRPr lang="en-US" altLang="ko-KR" sz="16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연주자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+mn-ea"/>
              </a:rPr>
              <a:t>정보보기</a:t>
            </a:r>
            <a:endParaRPr lang="en-US" altLang="ko-KR" sz="16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곡 순서</a:t>
            </a:r>
            <a:endParaRPr lang="en-US" altLang="ko-KR" sz="16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금액</a:t>
            </a:r>
            <a:endParaRPr lang="en-US" altLang="ko-KR" sz="16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Review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85804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뉴에이지 예매하기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연주자 정보보기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곡 순서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금액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Review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95505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500">
                <a:solidFill>
                  <a:sysClr val="windowText" lastClr="000000"/>
                </a:solidFill>
                <a:latin typeface="+mn-ea"/>
              </a:rPr>
              <a:t>오케스트라 예매하기</a:t>
            </a:r>
            <a:endParaRPr lang="en-US" altLang="ko-KR" sz="15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500">
                <a:solidFill>
                  <a:sysClr val="windowText" lastClr="000000"/>
                </a:solidFill>
                <a:latin typeface="+mn-ea"/>
              </a:rPr>
              <a:t>연주자 정보보기</a:t>
            </a:r>
            <a:endParaRPr lang="en-US" altLang="ko-KR" sz="15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500">
                <a:solidFill>
                  <a:sysClr val="windowText" lastClr="000000"/>
                </a:solidFill>
                <a:latin typeface="+mn-ea"/>
              </a:rPr>
              <a:t>곡 순서</a:t>
            </a:r>
            <a:endParaRPr lang="en-US" altLang="ko-KR" sz="15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500">
                <a:solidFill>
                  <a:sysClr val="windowText" lastClr="000000"/>
                </a:solidFill>
                <a:latin typeface="+mn-ea"/>
              </a:rPr>
              <a:t>금액</a:t>
            </a:r>
            <a:endParaRPr lang="en-US" altLang="ko-KR" sz="15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en-US" altLang="ko-KR" sz="1500">
                <a:solidFill>
                  <a:sysClr val="windowText" lastClr="000000"/>
                </a:solidFill>
                <a:latin typeface="+mn-ea"/>
              </a:rPr>
              <a:t>Review</a:t>
            </a:r>
            <a:endParaRPr lang="ko-KR" altLang="en-US" sz="15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05206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500"/>
              </a:spcAft>
            </a:pP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- </a:t>
            </a: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티켓예매확인</a:t>
            </a: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취소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>
              <a:spcAft>
                <a:spcPts val="1500"/>
              </a:spcAft>
            </a:pP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- </a:t>
            </a: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회원정보수정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>
              <a:spcAft>
                <a:spcPts val="1500"/>
              </a:spcAft>
            </a:pP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- </a:t>
            </a: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고객센터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>
              <a:spcAft>
                <a:spcPts val="1500"/>
              </a:spcAft>
            </a:pP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- </a:t>
            </a: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찜리스트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964576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</p:cNvCxnSpPr>
          <p:nvPr/>
        </p:nvCxnSpPr>
        <p:spPr>
          <a:xfrm>
            <a:off x="6096000" y="2011046"/>
            <a:ext cx="0" cy="424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749340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7500852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0368743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64576" y="2430522"/>
            <a:ext cx="8404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0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55" y="72261"/>
            <a:ext cx="4880955" cy="73983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기획된 </a:t>
            </a:r>
            <a:r>
              <a:rPr lang="en-US" altLang="ko-KR" sz="2400" dirty="0"/>
              <a:t>UI/UX </a:t>
            </a:r>
            <a:r>
              <a:rPr lang="ko-KR" altLang="en-US" sz="2400" dirty="0" err="1"/>
              <a:t>화면기본</a:t>
            </a:r>
            <a:r>
              <a:rPr lang="ko-KR" altLang="en-US" sz="2400" dirty="0"/>
              <a:t> 구조 정의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028604" y="812094"/>
            <a:ext cx="6173586" cy="5478088"/>
            <a:chOff x="3028604" y="812094"/>
            <a:chExt cx="6173586" cy="547808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028604" y="812094"/>
              <a:ext cx="6173586" cy="79226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ysClr val="windowText" lastClr="000000"/>
                  </a:solidFill>
                  <a:latin typeface="+mn-ea"/>
                </a:rPr>
                <a:t>T.keting</a:t>
              </a:r>
              <a:endParaRPr lang="ko-KR" altLang="en-US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028604" y="2083940"/>
              <a:ext cx="2510444" cy="3585340"/>
            </a:xfrm>
            <a:prstGeom prst="roundRect">
              <a:avLst>
                <a:gd name="adj" fmla="val 50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028605" y="1659992"/>
              <a:ext cx="1410046" cy="360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+mn-ea"/>
                </a:rPr>
                <a:t>클래식 예매</a:t>
              </a:r>
              <a:endParaRPr lang="ko-KR" altLang="en-US" sz="16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605548" y="2083940"/>
              <a:ext cx="3596641" cy="3585340"/>
            </a:xfrm>
            <a:prstGeom prst="roundRect">
              <a:avLst>
                <a:gd name="adj" fmla="val 3451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028604" y="5737709"/>
              <a:ext cx="6173586" cy="5524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" t="34819" r="60093" b="38546"/>
            <a:stretch/>
          </p:blipFill>
          <p:spPr>
            <a:xfrm>
              <a:off x="4747188" y="5785646"/>
              <a:ext cx="2736418" cy="456598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3214601" y="3212603"/>
              <a:ext cx="2143471" cy="477960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+mn-ea"/>
                </a:rPr>
                <a:t>예매하기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14601" y="3754510"/>
              <a:ext cx="2143471" cy="477960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+mn-ea"/>
                </a:rPr>
                <a:t>연주자 정보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214601" y="4296417"/>
              <a:ext cx="2143471" cy="477960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+mn-ea"/>
                </a:rPr>
                <a:t>곡 순서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214601" y="4844112"/>
              <a:ext cx="2143471" cy="477960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+mn-ea"/>
                </a:rPr>
                <a:t>리뷰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214601" y="2409292"/>
              <a:ext cx="2143471" cy="477960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+mn-ea"/>
                </a:rPr>
                <a:t>클래식 연주 예매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15026" y="2344188"/>
              <a:ext cx="3076574" cy="543063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ysClr val="windowText" lastClr="000000"/>
                  </a:solidFill>
                  <a:latin typeface="+mn-ea"/>
                </a:rPr>
                <a:t>예매 화면</a:t>
              </a:r>
              <a:endParaRPr lang="ko-KR" altLang="en-US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239000" y="2951198"/>
              <a:ext cx="1722420" cy="1975710"/>
            </a:xfrm>
            <a:prstGeom prst="roundRect">
              <a:avLst>
                <a:gd name="adj" fmla="val 6713"/>
              </a:avLst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연주자 김감독</a:t>
              </a:r>
              <a:endParaRPr lang="en-US" altLang="ko-KR" sz="1400" dirty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외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2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명</a:t>
              </a:r>
              <a:endParaRPr lang="en-US" altLang="ko-KR" sz="1400" dirty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  <a:latin typeface="+mn-ea"/>
                </a:rPr>
                <a:t>연주시간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: 3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시간</a:t>
              </a:r>
              <a:endParaRPr lang="en-US" altLang="ko-KR" sz="1400" dirty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: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성인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150,000\</a:t>
              </a:r>
              <a:endParaRPr lang="ko-KR" altLang="en-US" sz="14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915025" y="4995337"/>
              <a:ext cx="3046395" cy="509155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+mn-ea"/>
                </a:rPr>
                <a:t>결제 방법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915025" y="2951198"/>
              <a:ext cx="1257475" cy="1975710"/>
            </a:xfrm>
            <a:prstGeom prst="roundRect">
              <a:avLst>
                <a:gd name="adj" fmla="val 9092"/>
              </a:avLst>
            </a:prstGeom>
            <a:solidFill>
              <a:schemeClr val="bg1">
                <a:lumMod val="95000"/>
              </a:schemeClr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+mn-ea"/>
                </a:rPr>
                <a:t>관련 이미지</a:t>
              </a:r>
              <a:endParaRPr lang="ko-KR" altLang="en-US" sz="14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500649" y="1659992"/>
              <a:ext cx="1514821" cy="360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ysClr val="windowText" lastClr="000000"/>
                  </a:solidFill>
                  <a:latin typeface="+mn-ea"/>
                </a:rPr>
                <a:t>뉴에이지</a:t>
              </a:r>
              <a:r>
                <a:rPr lang="ko-KR" altLang="en-US" sz="1600" dirty="0">
                  <a:solidFill>
                    <a:sysClr val="windowText" lastClr="000000"/>
                  </a:solidFill>
                  <a:latin typeface="+mn-ea"/>
                </a:rPr>
                <a:t> 예매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077468" y="1659992"/>
              <a:ext cx="1733032" cy="360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+mn-ea"/>
                </a:rPr>
                <a:t>오케스트라 예매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872498" y="1659992"/>
              <a:ext cx="1329691" cy="360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ysClr val="windowText" lastClr="000000"/>
                  </a:solidFill>
                  <a:latin typeface="+mn-ea"/>
                </a:rPr>
                <a:t>마이페이지</a:t>
              </a:r>
              <a:endParaRPr lang="ko-KR" altLang="en-US" sz="1600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9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55" y="72261"/>
            <a:ext cx="3199245" cy="739833"/>
          </a:xfrm>
        </p:spPr>
        <p:txBody>
          <a:bodyPr>
            <a:normAutofit/>
          </a:bodyPr>
          <a:lstStyle/>
          <a:p>
            <a:r>
              <a:rPr lang="ko-KR" altLang="en-US" sz="2400"/>
              <a:t>인터페이스 요소 구성</a:t>
            </a:r>
            <a:endParaRPr lang="ko-KR" altLang="en-US" sz="2400" dirty="0"/>
          </a:p>
        </p:txBody>
      </p:sp>
      <p:pic>
        <p:nvPicPr>
          <p:cNvPr id="9" name="Picture 2" descr="https://lh6.googleusercontent.com/vI_zcxHHFm_5_TFEC5nfj-EFJdSHIr1C1HLoezVHV1fsvr0j5TuLFMpS-ijnoRHmj3BCIkDYd4Uw73mdw1qC5Ov5OMBcIKUycj5a15PoJkLJ_W7vZ61EnW4HnkZ0MqI_rrbMPGbksuV3eWrZ36Ae6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8" r="30698"/>
          <a:stretch/>
        </p:blipFill>
        <p:spPr bwMode="auto">
          <a:xfrm>
            <a:off x="1387191" y="1072976"/>
            <a:ext cx="2125628" cy="2650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80" y="1072976"/>
            <a:ext cx="2068122" cy="2650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33" y="1072976"/>
            <a:ext cx="2097744" cy="26500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10" y="3878237"/>
            <a:ext cx="2117654" cy="27606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16" y="3878237"/>
            <a:ext cx="2040886" cy="2853972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171700" y="2657475"/>
            <a:ext cx="657225" cy="3429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endCxn id="3" idx="1"/>
          </p:cNvCxnSpPr>
          <p:nvPr/>
        </p:nvCxnSpPr>
        <p:spPr>
          <a:xfrm flipV="1">
            <a:off x="2857500" y="2398018"/>
            <a:ext cx="1917280" cy="44043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538130" y="2828925"/>
            <a:ext cx="657225" cy="3429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538130" y="3275992"/>
            <a:ext cx="657225" cy="3429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4"/>
            <a:endCxn id="10" idx="3"/>
          </p:cNvCxnSpPr>
          <p:nvPr/>
        </p:nvCxnSpPr>
        <p:spPr>
          <a:xfrm rot="5400000">
            <a:off x="4671160" y="4062997"/>
            <a:ext cx="1639689" cy="751479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8" idx="6"/>
            <a:endCxn id="8" idx="1"/>
          </p:cNvCxnSpPr>
          <p:nvPr/>
        </p:nvCxnSpPr>
        <p:spPr>
          <a:xfrm flipV="1">
            <a:off x="6195355" y="2398018"/>
            <a:ext cx="1825378" cy="60235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8229600" y="1257301"/>
            <a:ext cx="1495425" cy="714374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6" idx="6"/>
            <a:endCxn id="11" idx="3"/>
          </p:cNvCxnSpPr>
          <p:nvPr/>
        </p:nvCxnSpPr>
        <p:spPr>
          <a:xfrm flipH="1">
            <a:off x="8734502" y="1614488"/>
            <a:ext cx="990523" cy="3690735"/>
          </a:xfrm>
          <a:prstGeom prst="bentConnector3">
            <a:avLst>
              <a:gd name="adj1" fmla="val -836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3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55" y="72261"/>
            <a:ext cx="4880955" cy="7398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UI </a:t>
            </a:r>
            <a:r>
              <a:rPr lang="ko-KR" altLang="en-US" sz="2400" dirty="0"/>
              <a:t>요소별 액션 정의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318766" y="1659992"/>
            <a:ext cx="287323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카테고리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클릭시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예매 사이트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마이 페이지로 이동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6" idx="3"/>
            <a:endCxn id="3" idx="0"/>
          </p:cNvCxnSpPr>
          <p:nvPr/>
        </p:nvCxnSpPr>
        <p:spPr>
          <a:xfrm flipV="1">
            <a:off x="9202190" y="1659992"/>
            <a:ext cx="1553193" cy="180001"/>
          </a:xfrm>
          <a:prstGeom prst="bentConnector4">
            <a:avLst>
              <a:gd name="adj1" fmla="val 3753"/>
              <a:gd name="adj2" fmla="val 2269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5370" y="2574223"/>
            <a:ext cx="2873234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예매하기 누르면 예매하는 페이지로 이동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연주자 정보 보기 누르면 연주자들 정보페이지로 이동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리뷰 누르면 후기 페이지로 이동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꺾인 연결선 12"/>
          <p:cNvCxnSpPr>
            <a:endCxn id="12" idx="0"/>
          </p:cNvCxnSpPr>
          <p:nvPr/>
        </p:nvCxnSpPr>
        <p:spPr>
          <a:xfrm rot="10800000" flipV="1">
            <a:off x="1591988" y="2316235"/>
            <a:ext cx="1436617" cy="2579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35342" y="3608849"/>
            <a:ext cx="287323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결제 전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예매정보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사이트가 나온다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각각 항목들을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 후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결제 할 수 있다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꺾인 연결선 21"/>
          <p:cNvCxnSpPr>
            <a:endCxn id="21" idx="0"/>
          </p:cNvCxnSpPr>
          <p:nvPr/>
        </p:nvCxnSpPr>
        <p:spPr>
          <a:xfrm>
            <a:off x="9202189" y="3135902"/>
            <a:ext cx="1669770" cy="4729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0055" y="5831411"/>
            <a:ext cx="28732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각각의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공유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할 수 있다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꺾인 연결선 24"/>
          <p:cNvCxnSpPr>
            <a:endCxn id="24" idx="0"/>
          </p:cNvCxnSpPr>
          <p:nvPr/>
        </p:nvCxnSpPr>
        <p:spPr>
          <a:xfrm rot="10800000">
            <a:off x="1526672" y="5831412"/>
            <a:ext cx="1501934" cy="70163"/>
          </a:xfrm>
          <a:prstGeom prst="bentConnector4">
            <a:avLst>
              <a:gd name="adj1" fmla="val 25005"/>
              <a:gd name="adj2" fmla="val 4258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028604" y="812094"/>
            <a:ext cx="6173586" cy="5478088"/>
            <a:chOff x="3028604" y="812094"/>
            <a:chExt cx="6173586" cy="547808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028604" y="812094"/>
              <a:ext cx="6173586" cy="79226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ysClr val="windowText" lastClr="000000"/>
                  </a:solidFill>
                  <a:latin typeface="+mn-ea"/>
                </a:rPr>
                <a:t>T.keting</a:t>
              </a:r>
              <a:endParaRPr lang="ko-KR" altLang="en-US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028604" y="2083940"/>
              <a:ext cx="2510444" cy="3585340"/>
            </a:xfrm>
            <a:prstGeom prst="roundRect">
              <a:avLst>
                <a:gd name="adj" fmla="val 50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028605" y="1659992"/>
              <a:ext cx="1410046" cy="360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+mn-ea"/>
                </a:rPr>
                <a:t>클래식 예매</a:t>
              </a:r>
              <a:endParaRPr lang="ko-KR" altLang="en-US" sz="16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605548" y="2083940"/>
              <a:ext cx="3596641" cy="3585340"/>
            </a:xfrm>
            <a:prstGeom prst="roundRect">
              <a:avLst>
                <a:gd name="adj" fmla="val 3451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028604" y="5737709"/>
              <a:ext cx="6173586" cy="5524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" t="34819" r="60093" b="38546"/>
            <a:stretch/>
          </p:blipFill>
          <p:spPr>
            <a:xfrm>
              <a:off x="4747188" y="5785646"/>
              <a:ext cx="2736418" cy="456598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3214601" y="3212603"/>
              <a:ext cx="2143471" cy="477960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+mn-ea"/>
                </a:rPr>
                <a:t>예매하기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214601" y="3754510"/>
              <a:ext cx="2143471" cy="477960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+mn-ea"/>
                </a:rPr>
                <a:t>연주자 정보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214601" y="4296417"/>
              <a:ext cx="2143471" cy="477960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+mn-ea"/>
                </a:rPr>
                <a:t>곡 순서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214601" y="4844112"/>
              <a:ext cx="2143471" cy="477960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+mn-ea"/>
                </a:rPr>
                <a:t>리뷰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214601" y="2409292"/>
              <a:ext cx="2143471" cy="477960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+mn-ea"/>
                </a:rPr>
                <a:t>클래식 연주 예매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915026" y="2344188"/>
              <a:ext cx="3076574" cy="543063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ysClr val="windowText" lastClr="000000"/>
                  </a:solidFill>
                  <a:latin typeface="+mn-ea"/>
                </a:rPr>
                <a:t>예매 화면</a:t>
              </a:r>
              <a:endParaRPr lang="ko-KR" altLang="en-US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239000" y="2951198"/>
              <a:ext cx="1722420" cy="1975710"/>
            </a:xfrm>
            <a:prstGeom prst="roundRect">
              <a:avLst>
                <a:gd name="adj" fmla="val 6713"/>
              </a:avLst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연주자 김감독</a:t>
              </a:r>
              <a:endParaRPr lang="en-US" altLang="ko-KR" sz="1400" dirty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외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2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명</a:t>
              </a:r>
              <a:endParaRPr lang="en-US" altLang="ko-KR" sz="1400" dirty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  <a:latin typeface="+mn-ea"/>
                </a:rPr>
                <a:t>연주시간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: 3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시간</a:t>
              </a:r>
              <a:endParaRPr lang="en-US" altLang="ko-KR" sz="1400" dirty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: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성인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150,000\</a:t>
              </a:r>
              <a:endParaRPr lang="ko-KR" altLang="en-US" sz="14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915025" y="4995337"/>
              <a:ext cx="3046395" cy="509155"/>
            </a:xfrm>
            <a:prstGeom prst="roundRect">
              <a:avLst/>
            </a:prstGeom>
            <a:solidFill>
              <a:schemeClr val="bg1"/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+mn-ea"/>
                </a:rPr>
                <a:t>결제 방법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915025" y="2951198"/>
              <a:ext cx="1257475" cy="1975710"/>
            </a:xfrm>
            <a:prstGeom prst="roundRect">
              <a:avLst>
                <a:gd name="adj" fmla="val 9092"/>
              </a:avLst>
            </a:prstGeom>
            <a:solidFill>
              <a:schemeClr val="bg1">
                <a:lumMod val="95000"/>
              </a:schemeClr>
            </a:solidFill>
            <a:ln/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+mn-ea"/>
                </a:rPr>
                <a:t>관련 이미지</a:t>
              </a:r>
              <a:endParaRPr lang="ko-KR" altLang="en-US" sz="14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500649" y="1659992"/>
              <a:ext cx="1514821" cy="360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ysClr val="windowText" lastClr="000000"/>
                  </a:solidFill>
                  <a:latin typeface="+mn-ea"/>
                </a:rPr>
                <a:t>뉴에이지</a:t>
              </a:r>
              <a:r>
                <a:rPr lang="ko-KR" altLang="en-US" sz="1600" dirty="0">
                  <a:solidFill>
                    <a:sysClr val="windowText" lastClr="000000"/>
                  </a:solidFill>
                  <a:latin typeface="+mn-ea"/>
                </a:rPr>
                <a:t> 예매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077468" y="1659992"/>
              <a:ext cx="1733032" cy="360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+mn-ea"/>
                </a:rPr>
                <a:t>오케스트라 예매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872498" y="1659992"/>
              <a:ext cx="1329691" cy="360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ysClr val="windowText" lastClr="000000"/>
                  </a:solidFill>
                  <a:latin typeface="+mn-ea"/>
                </a:rPr>
                <a:t>마이페이지</a:t>
              </a:r>
              <a:endParaRPr lang="ko-KR" altLang="en-US" sz="1600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3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/>
          <p:nvPr/>
        </p:nvCxnSpPr>
        <p:spPr>
          <a:xfrm flipH="1">
            <a:off x="9630296" y="2326406"/>
            <a:ext cx="1" cy="6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767752" y="1768267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7708671" y="1768267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2"/>
            <a:endCxn id="9" idx="0"/>
          </p:cNvCxnSpPr>
          <p:nvPr/>
        </p:nvCxnSpPr>
        <p:spPr>
          <a:xfrm flipH="1">
            <a:off x="3640979" y="969818"/>
            <a:ext cx="4157" cy="48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36278" y="495992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앱실행</a:t>
            </a:r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2141916" y="1224741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6492" y="1539238"/>
            <a:ext cx="13792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36276" y="2582485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콘텐츠 검색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36276" y="3311234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콘텐츠 선택</a:t>
            </a:r>
          </a:p>
        </p:txBody>
      </p:sp>
      <p:sp>
        <p:nvSpPr>
          <p:cNvPr id="8" name="다이아몬드 7"/>
          <p:cNvSpPr/>
          <p:nvPr/>
        </p:nvSpPr>
        <p:spPr>
          <a:xfrm>
            <a:off x="1961807" y="4039983"/>
            <a:ext cx="3330634" cy="128847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구매를 결정 했는가</a:t>
            </a:r>
            <a:r>
              <a:rPr lang="en-US" altLang="ko-KR"/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32121" y="5781156"/>
            <a:ext cx="1817715" cy="728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</a:t>
            </a:r>
            <a:endParaRPr lang="en-US" altLang="ko-KR"/>
          </a:p>
          <a:p>
            <a:pPr algn="ctr"/>
            <a:r>
              <a:rPr lang="ko-KR" altLang="en-US"/>
              <a:t>예매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574" y="1145815"/>
            <a:ext cx="138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8919" y="2199191"/>
            <a:ext cx="14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한다</a:t>
            </a:r>
            <a:endParaRPr lang="ko-KR" altLang="en-US" dirty="0"/>
          </a:p>
        </p:txBody>
      </p:sp>
      <p:cxnSp>
        <p:nvCxnSpPr>
          <p:cNvPr id="22" name="꺾인 연결선 21"/>
          <p:cNvCxnSpPr>
            <a:endCxn id="6" idx="1"/>
          </p:cNvCxnSpPr>
          <p:nvPr/>
        </p:nvCxnSpPr>
        <p:spPr>
          <a:xfrm>
            <a:off x="986100" y="2023282"/>
            <a:ext cx="1750176" cy="796116"/>
          </a:xfrm>
          <a:prstGeom prst="bent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8920" y="5398718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cxnSp>
        <p:nvCxnSpPr>
          <p:cNvPr id="28" name="꺾인 연결선 27"/>
          <p:cNvCxnSpPr>
            <a:endCxn id="7" idx="3"/>
          </p:cNvCxnSpPr>
          <p:nvPr/>
        </p:nvCxnSpPr>
        <p:spPr>
          <a:xfrm flipH="1" flipV="1">
            <a:off x="4553991" y="3548147"/>
            <a:ext cx="752305" cy="1136075"/>
          </a:xfrm>
          <a:prstGeom prst="bentConnector3">
            <a:avLst>
              <a:gd name="adj1" fmla="val -30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1"/>
            <a:endCxn id="5" idx="3"/>
          </p:cNvCxnSpPr>
          <p:nvPr/>
        </p:nvCxnSpPr>
        <p:spPr>
          <a:xfrm flipH="1" flipV="1">
            <a:off x="1675707" y="1776151"/>
            <a:ext cx="4662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890957" y="1539238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마이페이지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37" idx="1"/>
          </p:cNvCxnSpPr>
          <p:nvPr/>
        </p:nvCxnSpPr>
        <p:spPr>
          <a:xfrm flipH="1">
            <a:off x="5106784" y="1776151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90956" y="2564474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예매확인</a:t>
            </a:r>
            <a:r>
              <a:rPr lang="en-US" altLang="ko-KR"/>
              <a:t>/</a:t>
            </a:r>
            <a:r>
              <a:rPr lang="ko-KR" altLang="en-US"/>
              <a:t>취소</a:t>
            </a:r>
          </a:p>
        </p:txBody>
      </p:sp>
      <p:cxnSp>
        <p:nvCxnSpPr>
          <p:cNvPr id="43" name="직선 연결선 42"/>
          <p:cNvCxnSpPr>
            <a:stCxn id="37" idx="2"/>
            <a:endCxn id="40" idx="0"/>
          </p:cNvCxnSpPr>
          <p:nvPr/>
        </p:nvCxnSpPr>
        <p:spPr>
          <a:xfrm flipH="1">
            <a:off x="6799814" y="2013064"/>
            <a:ext cx="1" cy="55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/>
          <p:cNvSpPr/>
          <p:nvPr/>
        </p:nvSpPr>
        <p:spPr>
          <a:xfrm>
            <a:off x="8140935" y="1221755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구매한 콘텐츠 이용하기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960336" y="1310345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8140934" y="2682239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콘텐츠에</a:t>
            </a:r>
            <a:endParaRPr lang="en-US" altLang="ko-KR"/>
          </a:p>
          <a:p>
            <a:pPr algn="ctr"/>
            <a:r>
              <a:rPr lang="ko-KR" altLang="en-US"/>
              <a:t>만족하는가</a:t>
            </a:r>
          </a:p>
        </p:txBody>
      </p:sp>
      <p:cxnSp>
        <p:nvCxnSpPr>
          <p:cNvPr id="53" name="직선 연결선 52"/>
          <p:cNvCxnSpPr>
            <a:stCxn id="51" idx="2"/>
          </p:cNvCxnSpPr>
          <p:nvPr/>
        </p:nvCxnSpPr>
        <p:spPr>
          <a:xfrm flipH="1">
            <a:off x="9630297" y="3785060"/>
            <a:ext cx="1" cy="6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721439" y="4441766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회원탈퇴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31680" y="3958057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90055" y="72261"/>
            <a:ext cx="7923645" cy="739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서비스 이용 경험 경로 및 과정 예측</a:t>
            </a:r>
          </a:p>
        </p:txBody>
      </p:sp>
    </p:spTree>
    <p:extLst>
      <p:ext uri="{BB962C8B-B14F-4D97-AF65-F5344CB8AC3E}">
        <p14:creationId xmlns:p14="http://schemas.microsoft.com/office/powerpoint/2010/main" val="322563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/>
          <p:nvPr/>
        </p:nvCxnSpPr>
        <p:spPr>
          <a:xfrm flipH="1">
            <a:off x="9630296" y="2326406"/>
            <a:ext cx="1" cy="6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767752" y="1768267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7708671" y="1768267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2"/>
            <a:endCxn id="9" idx="0"/>
          </p:cNvCxnSpPr>
          <p:nvPr/>
        </p:nvCxnSpPr>
        <p:spPr>
          <a:xfrm flipH="1">
            <a:off x="3640979" y="969818"/>
            <a:ext cx="4157" cy="48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36278" y="495992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앱실행</a:t>
            </a:r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2141916" y="1224741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로그인을</a:t>
            </a:r>
            <a:r>
              <a:rPr lang="ko-KR" altLang="en-US" dirty="0"/>
              <a:t> 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492" y="1539238"/>
            <a:ext cx="13792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36276" y="2582485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예매할</a:t>
            </a:r>
            <a:endParaRPr lang="en-US" altLang="ko-KR" dirty="0"/>
          </a:p>
          <a:p>
            <a:pPr algn="ctr"/>
            <a:r>
              <a:rPr lang="ko-KR" altLang="en-US" dirty="0"/>
              <a:t>콘텐츠 탐색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36276" y="3311234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콘텐츠 선택</a:t>
            </a:r>
          </a:p>
        </p:txBody>
      </p:sp>
      <p:sp>
        <p:nvSpPr>
          <p:cNvPr id="8" name="다이아몬드 7"/>
          <p:cNvSpPr/>
          <p:nvPr/>
        </p:nvSpPr>
        <p:spPr>
          <a:xfrm>
            <a:off x="1577348" y="4039983"/>
            <a:ext cx="4099552" cy="128847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예매할 콘텐츠를</a:t>
            </a:r>
            <a:endParaRPr lang="en-US" altLang="ko-KR" dirty="0"/>
          </a:p>
          <a:p>
            <a:pPr algn="ctr"/>
            <a:r>
              <a:rPr lang="ko-KR" altLang="en-US" dirty="0"/>
              <a:t>결정 했는가</a:t>
            </a:r>
            <a:r>
              <a:rPr lang="en-US" altLang="ko-KR" dirty="0"/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32121" y="5781156"/>
            <a:ext cx="1817715" cy="728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콘텐츠 </a:t>
            </a:r>
            <a:endParaRPr lang="en-US" altLang="ko-KR" dirty="0"/>
          </a:p>
          <a:p>
            <a:pPr algn="ctr"/>
            <a:r>
              <a:rPr lang="ko-KR" altLang="en-US" dirty="0"/>
              <a:t>예매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0291" y="1204003"/>
            <a:ext cx="135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8919" y="2199191"/>
            <a:ext cx="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한다</a:t>
            </a:r>
            <a:endParaRPr lang="ko-KR" altLang="en-US" dirty="0"/>
          </a:p>
        </p:txBody>
      </p:sp>
      <p:cxnSp>
        <p:nvCxnSpPr>
          <p:cNvPr id="22" name="꺾인 연결선 21"/>
          <p:cNvCxnSpPr>
            <a:endCxn id="6" idx="1"/>
          </p:cNvCxnSpPr>
          <p:nvPr/>
        </p:nvCxnSpPr>
        <p:spPr>
          <a:xfrm>
            <a:off x="986100" y="2023282"/>
            <a:ext cx="1750176" cy="796116"/>
          </a:xfrm>
          <a:prstGeom prst="bent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8920" y="5398718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cxnSp>
        <p:nvCxnSpPr>
          <p:cNvPr id="28" name="꺾인 연결선 27"/>
          <p:cNvCxnSpPr>
            <a:stCxn id="8" idx="3"/>
            <a:endCxn id="7" idx="3"/>
          </p:cNvCxnSpPr>
          <p:nvPr/>
        </p:nvCxnSpPr>
        <p:spPr>
          <a:xfrm flipH="1" flipV="1">
            <a:off x="4553991" y="3548147"/>
            <a:ext cx="1122909" cy="1136075"/>
          </a:xfrm>
          <a:prstGeom prst="bentConnector3">
            <a:avLst>
              <a:gd name="adj1" fmla="val -20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1"/>
            <a:endCxn id="5" idx="3"/>
          </p:cNvCxnSpPr>
          <p:nvPr/>
        </p:nvCxnSpPr>
        <p:spPr>
          <a:xfrm flipH="1" flipV="1">
            <a:off x="1675707" y="1776151"/>
            <a:ext cx="4662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890957" y="1539238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cxnSp>
        <p:nvCxnSpPr>
          <p:cNvPr id="38" name="직선 연결선 37"/>
          <p:cNvCxnSpPr>
            <a:stCxn id="37" idx="1"/>
          </p:cNvCxnSpPr>
          <p:nvPr/>
        </p:nvCxnSpPr>
        <p:spPr>
          <a:xfrm flipH="1">
            <a:off x="5106784" y="1776151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90956" y="2564474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예매확인</a:t>
            </a:r>
            <a:r>
              <a:rPr lang="en-US" altLang="ko-KR"/>
              <a:t>/</a:t>
            </a:r>
            <a:r>
              <a:rPr lang="ko-KR" altLang="en-US"/>
              <a:t>취소</a:t>
            </a:r>
          </a:p>
        </p:txBody>
      </p:sp>
      <p:cxnSp>
        <p:nvCxnSpPr>
          <p:cNvPr id="43" name="직선 연결선 42"/>
          <p:cNvCxnSpPr>
            <a:stCxn id="37" idx="2"/>
            <a:endCxn id="40" idx="0"/>
          </p:cNvCxnSpPr>
          <p:nvPr/>
        </p:nvCxnSpPr>
        <p:spPr>
          <a:xfrm flipH="1">
            <a:off x="6799814" y="2013064"/>
            <a:ext cx="1" cy="55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/>
          <p:cNvSpPr/>
          <p:nvPr/>
        </p:nvSpPr>
        <p:spPr>
          <a:xfrm>
            <a:off x="8140935" y="1221755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구매한 콘텐츠 이용하기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960336" y="1310345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8140934" y="2682239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콘텐츠에</a:t>
            </a:r>
            <a:endParaRPr lang="en-US" altLang="ko-KR"/>
          </a:p>
          <a:p>
            <a:pPr algn="ctr"/>
            <a:r>
              <a:rPr lang="ko-KR" altLang="en-US"/>
              <a:t>만족하는가</a:t>
            </a:r>
          </a:p>
        </p:txBody>
      </p:sp>
      <p:cxnSp>
        <p:nvCxnSpPr>
          <p:cNvPr id="53" name="직선 연결선 52"/>
          <p:cNvCxnSpPr>
            <a:stCxn id="51" idx="2"/>
          </p:cNvCxnSpPr>
          <p:nvPr/>
        </p:nvCxnSpPr>
        <p:spPr>
          <a:xfrm flipH="1">
            <a:off x="9630297" y="3785060"/>
            <a:ext cx="1" cy="6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721439" y="4441766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회원탈퇴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31680" y="3958057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90055" y="72261"/>
            <a:ext cx="7923645" cy="739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시나리오 흐름과 옵션 따라 어떤 경로로 흐르는 지 작성</a:t>
            </a:r>
          </a:p>
        </p:txBody>
      </p:sp>
    </p:spTree>
    <p:extLst>
      <p:ext uri="{BB962C8B-B14F-4D97-AF65-F5344CB8AC3E}">
        <p14:creationId xmlns:p14="http://schemas.microsoft.com/office/powerpoint/2010/main" val="359959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1051</Words>
  <Application>Microsoft Office PowerPoint</Application>
  <PresentationFormat>와이드스크린</PresentationFormat>
  <Paragraphs>241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정보 구조 설계</vt:lpstr>
      <vt:lpstr>PowerPoint 프레젠테이션</vt:lpstr>
      <vt:lpstr>네비게이션 구조 설계</vt:lpstr>
      <vt:lpstr>기획된 UI/UX 화면기본 구조 정의</vt:lpstr>
      <vt:lpstr>인터페이스 요소 구성</vt:lpstr>
      <vt:lpstr>UI 요소별 액션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ez220409</cp:lastModifiedBy>
  <cp:revision>49</cp:revision>
  <dcterms:created xsi:type="dcterms:W3CDTF">2022-06-02T06:53:12Z</dcterms:created>
  <dcterms:modified xsi:type="dcterms:W3CDTF">2022-06-03T09:11:42Z</dcterms:modified>
</cp:coreProperties>
</file>