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6" r:id="rId6"/>
    <p:sldId id="261" r:id="rId7"/>
    <p:sldId id="262" r:id="rId8"/>
    <p:sldId id="267" r:id="rId9"/>
    <p:sldId id="25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9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8F77E23-BDC0-485D-B541-6129FA986305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E690DE7-A848-4A9E-B880-698DAD4D4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7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0341-9D06-4FE0-9EA7-6B6E2FCE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696" y="1463519"/>
            <a:ext cx="7626608" cy="2387918"/>
          </a:xfrm>
        </p:spPr>
        <p:txBody>
          <a:bodyPr anchor="b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</a:rPr>
              <a:t>스프링 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13F59-AC57-4EA1-9B16-1984AE500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150711 </a:t>
            </a:r>
            <a:r>
              <a:rPr lang="ko-KR" altLang="en-US" dirty="0">
                <a:solidFill>
                  <a:srgbClr val="FFFFFF"/>
                </a:solidFill>
              </a:rPr>
              <a:t>조문영</a:t>
            </a:r>
          </a:p>
        </p:txBody>
      </p:sp>
    </p:spTree>
    <p:extLst>
      <p:ext uri="{BB962C8B-B14F-4D97-AF65-F5344CB8AC3E}">
        <p14:creationId xmlns:p14="http://schemas.microsoft.com/office/powerpoint/2010/main" val="325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240A1-EF52-41AB-AB72-25812B8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구조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37B6E-F69E-42F7-8D24-3E5FFEB29201}"/>
              </a:ext>
            </a:extLst>
          </p:cNvPr>
          <p:cNvSpPr/>
          <p:nvPr/>
        </p:nvSpPr>
        <p:spPr>
          <a:xfrm>
            <a:off x="2234452" y="2223667"/>
            <a:ext cx="1501589" cy="241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Controller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1F0D7-2FF6-4A3E-ACC0-92BF27D0485A}"/>
              </a:ext>
            </a:extLst>
          </p:cNvPr>
          <p:cNvSpPr txBox="1"/>
          <p:nvPr/>
        </p:nvSpPr>
        <p:spPr>
          <a:xfrm>
            <a:off x="255760" y="30654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스프링이</a:t>
            </a:r>
            <a:endParaRPr lang="en-US" altLang="ko-KR" dirty="0"/>
          </a:p>
          <a:p>
            <a:pPr algn="ctr"/>
            <a:r>
              <a:rPr lang="ko-KR" altLang="en-US" dirty="0"/>
              <a:t>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DFB48-73B1-439B-9F40-DE7DDE8F5FA7}"/>
              </a:ext>
            </a:extLst>
          </p:cNvPr>
          <p:cNvSpPr/>
          <p:nvPr/>
        </p:nvSpPr>
        <p:spPr>
          <a:xfrm>
            <a:off x="4861112" y="2223667"/>
            <a:ext cx="1353671" cy="241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Service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DA1A2-9273-4CC1-B44B-94FDFFCEBD60}"/>
              </a:ext>
            </a:extLst>
          </p:cNvPr>
          <p:cNvSpPr/>
          <p:nvPr/>
        </p:nvSpPr>
        <p:spPr>
          <a:xfrm>
            <a:off x="7487772" y="2223667"/>
            <a:ext cx="1353671" cy="241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DAO</a:t>
            </a:r>
          </a:p>
          <a:p>
            <a:pPr algn="ctr"/>
            <a:r>
              <a:rPr lang="en-US" altLang="ko-KR" b="1" dirty="0"/>
              <a:t>( Data</a:t>
            </a:r>
          </a:p>
          <a:p>
            <a:pPr algn="ctr"/>
            <a:r>
              <a:rPr lang="en-US" altLang="ko-KR" b="1" dirty="0"/>
              <a:t>Access</a:t>
            </a:r>
          </a:p>
          <a:p>
            <a:pPr algn="ctr"/>
            <a:r>
              <a:rPr lang="en-US" altLang="ko-KR" b="1" dirty="0"/>
              <a:t>Object 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9A40D-8C8E-42FF-A719-7D9F62A4A4B8}"/>
              </a:ext>
            </a:extLst>
          </p:cNvPr>
          <p:cNvSpPr txBox="1"/>
          <p:nvPr/>
        </p:nvSpPr>
        <p:spPr>
          <a:xfrm>
            <a:off x="10617012" y="452855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DB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68BAC-F519-4B32-AD3A-1AEE68872804}"/>
              </a:ext>
            </a:extLst>
          </p:cNvPr>
          <p:cNvSpPr txBox="1"/>
          <p:nvPr/>
        </p:nvSpPr>
        <p:spPr>
          <a:xfrm>
            <a:off x="3736041" y="4759387"/>
            <a:ext cx="375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트랜잭션 처리 단위</a:t>
            </a:r>
            <a:endParaRPr lang="en-US" altLang="ko-KR" dirty="0"/>
          </a:p>
        </p:txBody>
      </p:sp>
      <p:pic>
        <p:nvPicPr>
          <p:cNvPr id="3074" name="Picture 2" descr="databaseì ëí ì´ë¯¸ì§ ê²ìê²°ê³¼">
            <a:extLst>
              <a:ext uri="{FF2B5EF4-FFF2-40B4-BE49-F238E27FC236}">
                <a16:creationId xmlns:a16="http://schemas.microsoft.com/office/drawing/2014/main" id="{99F9BE7F-7083-4B72-9B97-E95ACAE6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92" y="2641448"/>
            <a:ext cx="1905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53ED57-8ED5-42CD-893F-42E9F54CA1B3}"/>
              </a:ext>
            </a:extLst>
          </p:cNvPr>
          <p:cNvCxnSpPr/>
          <p:nvPr/>
        </p:nvCxnSpPr>
        <p:spPr>
          <a:xfrm>
            <a:off x="1425388" y="314661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33F878-45B3-45C0-8773-CC8E62EFA62E}"/>
              </a:ext>
            </a:extLst>
          </p:cNvPr>
          <p:cNvCxnSpPr/>
          <p:nvPr/>
        </p:nvCxnSpPr>
        <p:spPr>
          <a:xfrm>
            <a:off x="3944470" y="314661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FE111C-18E7-4243-A80F-63174928F0F0}"/>
              </a:ext>
            </a:extLst>
          </p:cNvPr>
          <p:cNvCxnSpPr/>
          <p:nvPr/>
        </p:nvCxnSpPr>
        <p:spPr>
          <a:xfrm>
            <a:off x="6476999" y="3177989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45025F-A20E-4CB6-93AD-3F5E4060B4F8}"/>
              </a:ext>
            </a:extLst>
          </p:cNvPr>
          <p:cNvCxnSpPr>
            <a:cxnSpLocks/>
          </p:cNvCxnSpPr>
          <p:nvPr/>
        </p:nvCxnSpPr>
        <p:spPr>
          <a:xfrm>
            <a:off x="9076763" y="3177989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450BF8-B7DF-48C0-A242-ABC8208D4000}"/>
              </a:ext>
            </a:extLst>
          </p:cNvPr>
          <p:cNvCxnSpPr>
            <a:cxnSpLocks/>
          </p:cNvCxnSpPr>
          <p:nvPr/>
        </p:nvCxnSpPr>
        <p:spPr>
          <a:xfrm flipH="1">
            <a:off x="9076763" y="361677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0F20AC-FD35-42EB-98A5-F7AC2C9B4235}"/>
              </a:ext>
            </a:extLst>
          </p:cNvPr>
          <p:cNvCxnSpPr>
            <a:cxnSpLocks/>
          </p:cNvCxnSpPr>
          <p:nvPr/>
        </p:nvCxnSpPr>
        <p:spPr>
          <a:xfrm flipH="1">
            <a:off x="6476999" y="361677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949BAD-19DC-4831-9542-F72BD0E0FBAC}"/>
              </a:ext>
            </a:extLst>
          </p:cNvPr>
          <p:cNvCxnSpPr>
            <a:cxnSpLocks/>
          </p:cNvCxnSpPr>
          <p:nvPr/>
        </p:nvCxnSpPr>
        <p:spPr>
          <a:xfrm flipH="1">
            <a:off x="3944470" y="361677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576034-4CF5-4463-9434-B3847250F001}"/>
              </a:ext>
            </a:extLst>
          </p:cNvPr>
          <p:cNvCxnSpPr>
            <a:cxnSpLocks/>
          </p:cNvCxnSpPr>
          <p:nvPr/>
        </p:nvCxnSpPr>
        <p:spPr>
          <a:xfrm flipH="1">
            <a:off x="1425388" y="3616772"/>
            <a:ext cx="6858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CAB53C-7F0E-459E-8385-397DC4BC3288}"/>
              </a:ext>
            </a:extLst>
          </p:cNvPr>
          <p:cNvSpPr txBox="1"/>
          <p:nvPr/>
        </p:nvSpPr>
        <p:spPr>
          <a:xfrm>
            <a:off x="1123762" y="4696086"/>
            <a:ext cx="375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0B6AA-A398-424E-94C8-670298482DBD}"/>
              </a:ext>
            </a:extLst>
          </p:cNvPr>
          <p:cNvSpPr txBox="1"/>
          <p:nvPr/>
        </p:nvSpPr>
        <p:spPr>
          <a:xfrm>
            <a:off x="7204254" y="4696086"/>
            <a:ext cx="19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쿼리 수행 단위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3632-5C5F-46D7-B690-99572207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스프링 프레임워크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F508B-7FF3-4DE7-870D-CAE130FB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자바 엔터프라이즈 애플리케이션 개발을 편하게 해주는 프레임 워크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어플리케이션을 제작하는데 필요로 하는 대부분의 기능을 모듈로 지원</a:t>
            </a:r>
            <a:endParaRPr lang="en-US" altLang="ko-KR" dirty="0">
              <a:solidFill>
                <a:schemeClr val="tx2"/>
              </a:solidFill>
            </a:endParaRPr>
          </a:p>
          <a:p>
            <a:pPr lvl="2"/>
            <a:r>
              <a:rPr lang="ko-KR" altLang="en-US" dirty="0">
                <a:solidFill>
                  <a:schemeClr val="tx2"/>
                </a:solidFill>
              </a:rPr>
              <a:t>단순화된 테스팅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서버에 배포하지 않고도 테스트 가능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schemeClr val="tx2"/>
                </a:solidFill>
              </a:rPr>
              <a:t>JDBC</a:t>
            </a:r>
            <a:r>
              <a:rPr lang="ko-KR" altLang="en-US" dirty="0">
                <a:solidFill>
                  <a:schemeClr val="tx2"/>
                </a:solidFill>
              </a:rPr>
              <a:t>를 단순화</a:t>
            </a:r>
            <a:r>
              <a:rPr lang="en-US" altLang="ko-KR" dirty="0">
                <a:solidFill>
                  <a:schemeClr val="tx2"/>
                </a:solidFill>
              </a:rPr>
              <a:t> (DB</a:t>
            </a:r>
            <a:r>
              <a:rPr lang="ko-KR" altLang="en-US" dirty="0">
                <a:solidFill>
                  <a:schemeClr val="tx2"/>
                </a:solidFill>
              </a:rPr>
              <a:t>연결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쿼리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예외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트랜잭션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처리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schemeClr val="tx2"/>
                </a:solidFill>
              </a:rPr>
              <a:t>AOP</a:t>
            </a:r>
            <a:r>
              <a:rPr lang="ko-KR" altLang="en-US" dirty="0">
                <a:solidFill>
                  <a:schemeClr val="tx2"/>
                </a:solidFill>
              </a:rPr>
              <a:t>를 사용해 횡단관심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로깅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보안</a:t>
            </a:r>
            <a:r>
              <a:rPr lang="en-US" altLang="ko-KR" dirty="0">
                <a:solidFill>
                  <a:schemeClr val="tx2"/>
                </a:solidFill>
              </a:rPr>
              <a:t>..)</a:t>
            </a:r>
            <a:r>
              <a:rPr lang="ko-KR" altLang="en-US" dirty="0">
                <a:solidFill>
                  <a:schemeClr val="tx2"/>
                </a:solidFill>
              </a:rPr>
              <a:t>의 실행을 처리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비즈니스 로직 개발에 집중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활발한 커뮤니티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7322A-6D3D-4F4F-9A91-F746B8A8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스프링 모듈</a:t>
            </a:r>
          </a:p>
        </p:txBody>
      </p:sp>
      <p:pic>
        <p:nvPicPr>
          <p:cNvPr id="1026" name="Picture 2" descr="https://cphinf.pstatic.net/mooc/20180201_180/1517452205302mNfIy_PNG/2_10_1___.png">
            <a:extLst>
              <a:ext uri="{FF2B5EF4-FFF2-40B4-BE49-F238E27FC236}">
                <a16:creationId xmlns:a16="http://schemas.microsoft.com/office/drawing/2014/main" id="{AF41BDBC-C917-44FA-975F-0D676E679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73" y="1545122"/>
            <a:ext cx="6697709" cy="47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B546-33B8-43DB-95B7-8BD10005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특징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0151EF3-7ACC-432C-9DA4-962E50CEB098}"/>
              </a:ext>
            </a:extLst>
          </p:cNvPr>
          <p:cNvSpPr/>
          <p:nvPr/>
        </p:nvSpPr>
        <p:spPr>
          <a:xfrm>
            <a:off x="4118765" y="1740026"/>
            <a:ext cx="3954469" cy="3409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POJO</a:t>
            </a:r>
          </a:p>
          <a:p>
            <a:pPr algn="ctr"/>
            <a:r>
              <a:rPr lang="en-US" altLang="ko-KR" sz="2800" b="1" dirty="0"/>
              <a:t>(Plain Old Java Object)</a:t>
            </a:r>
          </a:p>
          <a:p>
            <a:pPr algn="ctr"/>
            <a:endParaRPr lang="en-US" altLang="ko-KR" sz="2800" b="1" dirty="0"/>
          </a:p>
          <a:p>
            <a:pPr algn="ctr"/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3654-D135-4920-998A-B7CAFD7C8057}"/>
              </a:ext>
            </a:extLst>
          </p:cNvPr>
          <p:cNvSpPr txBox="1"/>
          <p:nvPr/>
        </p:nvSpPr>
        <p:spPr>
          <a:xfrm>
            <a:off x="4359882" y="5149051"/>
            <a:ext cx="3472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PSA</a:t>
            </a:r>
          </a:p>
          <a:p>
            <a:pPr algn="ctr"/>
            <a:r>
              <a:rPr lang="en-US" altLang="ko-KR" sz="2000" b="1" dirty="0"/>
              <a:t>(Portable Service Abstraction)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86CA2-CBA5-49E0-B918-996E6F6B940F}"/>
              </a:ext>
            </a:extLst>
          </p:cNvPr>
          <p:cNvSpPr txBox="1"/>
          <p:nvPr/>
        </p:nvSpPr>
        <p:spPr>
          <a:xfrm rot="3605057">
            <a:off x="5666536" y="2948869"/>
            <a:ext cx="3720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AOP</a:t>
            </a:r>
          </a:p>
          <a:p>
            <a:pPr algn="ctr"/>
            <a:r>
              <a:rPr lang="en-US" altLang="ko-KR" sz="2000" b="1" dirty="0"/>
              <a:t>(Aspect Oriented Programming)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DF5CB-2167-41FB-B3C9-91F3CF836073}"/>
              </a:ext>
            </a:extLst>
          </p:cNvPr>
          <p:cNvSpPr txBox="1"/>
          <p:nvPr/>
        </p:nvSpPr>
        <p:spPr>
          <a:xfrm rot="18032553">
            <a:off x="3266574" y="2866731"/>
            <a:ext cx="2747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DI</a:t>
            </a:r>
          </a:p>
          <a:p>
            <a:pPr algn="ctr"/>
            <a:r>
              <a:rPr lang="en-US" altLang="ko-KR" sz="2000" b="1" dirty="0"/>
              <a:t>(Dependency Injection)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669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10F4-43D9-442D-BE82-E9B4DBFB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POJO  </a:t>
            </a:r>
            <a:r>
              <a:rPr lang="en-US" altLang="ko-KR" sz="2400" dirty="0">
                <a:solidFill>
                  <a:schemeClr val="tx2"/>
                </a:solidFill>
              </a:rPr>
              <a:t>Plain Old Java Object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A2F74-03B9-4EB3-98C6-70217B4E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일반 자바 객체를 뜻하는 말로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특정한 </a:t>
            </a:r>
            <a:r>
              <a:rPr lang="en-US" altLang="ko-KR" dirty="0">
                <a:solidFill>
                  <a:schemeClr val="tx2"/>
                </a:solidFill>
              </a:rPr>
              <a:t>API</a:t>
            </a:r>
            <a:r>
              <a:rPr lang="ko-KR" altLang="en-US" dirty="0">
                <a:solidFill>
                  <a:schemeClr val="tx2"/>
                </a:solidFill>
              </a:rPr>
              <a:t>를 상속하거나 구현하지 않고 사용한다는 의미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 err="1">
                <a:solidFill>
                  <a:schemeClr val="tx2"/>
                </a:solidFill>
              </a:rPr>
              <a:t>이식성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객체지향적 설계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코드의 간결화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EJB(Enterprise JavaBean)</a:t>
            </a:r>
            <a:r>
              <a:rPr lang="ko-KR" altLang="en-US" dirty="0">
                <a:solidFill>
                  <a:schemeClr val="tx2"/>
                </a:solidFill>
              </a:rPr>
              <a:t>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과도한 엔지니어링으로 실패한 케이스를 바탕으로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6C69D-CE6A-41F4-95C3-BC649CC6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03860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작성하는 클래스에서 인스턴스를 직접 생성하도록 하면 결합도가 높아진다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    -&gt;  </a:t>
            </a:r>
            <a:r>
              <a:rPr lang="ko-KR" altLang="en-US" dirty="0">
                <a:solidFill>
                  <a:schemeClr val="tx2"/>
                </a:solidFill>
              </a:rPr>
              <a:t>유지보수의 어려움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개발자대신 </a:t>
            </a:r>
            <a:r>
              <a:rPr lang="en-US" altLang="ko-KR" dirty="0">
                <a:solidFill>
                  <a:schemeClr val="tx2"/>
                </a:solidFill>
              </a:rPr>
              <a:t>DI </a:t>
            </a:r>
            <a:r>
              <a:rPr lang="ko-KR" altLang="en-US" dirty="0">
                <a:solidFill>
                  <a:schemeClr val="tx2"/>
                </a:solidFill>
              </a:rPr>
              <a:t>컨테이너가 객체를 생성하고 주입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인스턴스를 변경할 때</a:t>
            </a:r>
            <a:r>
              <a:rPr lang="en-US" altLang="ko-KR" dirty="0">
                <a:solidFill>
                  <a:schemeClr val="tx2"/>
                </a:solidFill>
              </a:rPr>
              <a:t>, DI</a:t>
            </a:r>
            <a:r>
              <a:rPr lang="ko-KR" altLang="en-US" dirty="0">
                <a:solidFill>
                  <a:schemeClr val="tx2"/>
                </a:solidFill>
              </a:rPr>
              <a:t>컨테이너에 등록하는 부분만 변경하면 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1F14F4-1537-4C78-8F38-FE3A0E7C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16" y="4048778"/>
            <a:ext cx="6743168" cy="20472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ED48AD-69C7-4CB6-BCA0-9AEA0645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DI </a:t>
            </a:r>
            <a:r>
              <a:rPr lang="en-US" altLang="ko-KR" sz="2800" dirty="0">
                <a:solidFill>
                  <a:schemeClr val="tx2"/>
                </a:solidFill>
              </a:rPr>
              <a:t>Dependency Injection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11C65C-D932-4F01-A389-ABE20580F093}"/>
              </a:ext>
            </a:extLst>
          </p:cNvPr>
          <p:cNvSpPr/>
          <p:nvPr/>
        </p:nvSpPr>
        <p:spPr>
          <a:xfrm>
            <a:off x="838200" y="4296792"/>
            <a:ext cx="2961904" cy="667093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993235-0B1B-4897-884C-E7781986881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3800104" y="4191990"/>
            <a:ext cx="4915480" cy="43834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147746-560F-401D-B7E2-0E7B84E7D981}"/>
              </a:ext>
            </a:extLst>
          </p:cNvPr>
          <p:cNvSpPr/>
          <p:nvPr/>
        </p:nvSpPr>
        <p:spPr>
          <a:xfrm>
            <a:off x="8715584" y="3891846"/>
            <a:ext cx="1714995" cy="600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SqlSession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88222-CC55-42AD-A72F-E73996A274E4}"/>
              </a:ext>
            </a:extLst>
          </p:cNvPr>
          <p:cNvSpPr/>
          <p:nvPr/>
        </p:nvSpPr>
        <p:spPr>
          <a:xfrm>
            <a:off x="7254834" y="5280039"/>
            <a:ext cx="2049483" cy="600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MySQLSqlSession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FD48C1-190E-48A8-A1C5-F914B0FAD79D}"/>
              </a:ext>
            </a:extLst>
          </p:cNvPr>
          <p:cNvSpPr/>
          <p:nvPr/>
        </p:nvSpPr>
        <p:spPr>
          <a:xfrm>
            <a:off x="9803704" y="5280039"/>
            <a:ext cx="2049483" cy="600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OracleSqlSession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4CB1E2B-00BA-4E6A-883B-91FACC322F0F}"/>
              </a:ext>
            </a:extLst>
          </p:cNvPr>
          <p:cNvSpPr/>
          <p:nvPr/>
        </p:nvSpPr>
        <p:spPr>
          <a:xfrm>
            <a:off x="9304317" y="4492134"/>
            <a:ext cx="296884" cy="26987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F6F4D2-55C7-46C2-A09B-9776C2B3D75F}"/>
              </a:ext>
            </a:extLst>
          </p:cNvPr>
          <p:cNvCxnSpPr>
            <a:stCxn id="18" idx="3"/>
          </p:cNvCxnSpPr>
          <p:nvPr/>
        </p:nvCxnSpPr>
        <p:spPr>
          <a:xfrm flipH="1">
            <a:off x="9452758" y="4762005"/>
            <a:ext cx="1" cy="2018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037CEE-1C1E-4458-B223-CAC7E8F39B8E}"/>
              </a:ext>
            </a:extLst>
          </p:cNvPr>
          <p:cNvCxnSpPr>
            <a:cxnSpLocks/>
          </p:cNvCxnSpPr>
          <p:nvPr/>
        </p:nvCxnSpPr>
        <p:spPr>
          <a:xfrm>
            <a:off x="9452758" y="4963886"/>
            <a:ext cx="977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B6248F-ED7F-450F-BB6E-FAB7FF046017}"/>
              </a:ext>
            </a:extLst>
          </p:cNvPr>
          <p:cNvCxnSpPr>
            <a:cxnSpLocks/>
          </p:cNvCxnSpPr>
          <p:nvPr/>
        </p:nvCxnSpPr>
        <p:spPr>
          <a:xfrm>
            <a:off x="10430579" y="4963886"/>
            <a:ext cx="0" cy="3161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52C0D9-50D5-4DB2-BEA1-63E63F91EA18}"/>
              </a:ext>
            </a:extLst>
          </p:cNvPr>
          <p:cNvCxnSpPr>
            <a:cxnSpLocks/>
          </p:cNvCxnSpPr>
          <p:nvPr/>
        </p:nvCxnSpPr>
        <p:spPr>
          <a:xfrm>
            <a:off x="8474937" y="4961907"/>
            <a:ext cx="977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E3D425-7DD2-49E9-966A-D58C4611D3A6}"/>
              </a:ext>
            </a:extLst>
          </p:cNvPr>
          <p:cNvCxnSpPr>
            <a:cxnSpLocks/>
          </p:cNvCxnSpPr>
          <p:nvPr/>
        </p:nvCxnSpPr>
        <p:spPr>
          <a:xfrm>
            <a:off x="8477002" y="4963886"/>
            <a:ext cx="0" cy="3161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6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¤íë§ AOPì ëí ì´ë¯¸ì§ ê²ìê²°ê³¼">
            <a:extLst>
              <a:ext uri="{FF2B5EF4-FFF2-40B4-BE49-F238E27FC236}">
                <a16:creationId xmlns:a16="http://schemas.microsoft.com/office/drawing/2014/main" id="{16B99585-CB5C-46AE-8E2E-77F162EE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17" y="3761264"/>
            <a:ext cx="4751654" cy="265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ABF34-1E60-4363-BF4D-7E2D2B46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AOP </a:t>
            </a:r>
            <a:r>
              <a:rPr lang="en-US" altLang="ko-KR" sz="2400" dirty="0">
                <a:solidFill>
                  <a:schemeClr val="tx2"/>
                </a:solidFill>
              </a:rPr>
              <a:t>Aspect Oriented Programming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76A8-8F42-49D3-94F5-51C8A93E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횡단 관심을 분리시켜서 적용함으로써 반복되는 코드를 작성할 필요가 없다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	-&gt;</a:t>
            </a:r>
            <a:r>
              <a:rPr lang="ko-KR" altLang="en-US" dirty="0">
                <a:solidFill>
                  <a:schemeClr val="tx2"/>
                </a:solidFill>
              </a:rPr>
              <a:t>응집성이 낮아진다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프록시를 이용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핵심기능의 전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후에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동작하도록 제어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16CDF-41E5-41F9-9F77-4CE3734C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4076700"/>
            <a:ext cx="3038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5509-0155-4043-A820-52B6877E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PSA  </a:t>
            </a:r>
            <a:r>
              <a:rPr lang="en-US" altLang="ko-KR" sz="2400" dirty="0">
                <a:solidFill>
                  <a:schemeClr val="tx2"/>
                </a:solidFill>
              </a:rPr>
              <a:t>Portable Service Abstraction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DE3C-C62E-4723-BD8F-54563CC4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환경과 세부 기술의 변화에 관계없이 일관된 방식으로 기술에 접근할 수 있도록 해주는 기술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Ex) MySQL</a:t>
            </a:r>
            <a:r>
              <a:rPr lang="ko-KR" altLang="en-US" dirty="0">
                <a:solidFill>
                  <a:schemeClr val="tx2"/>
                </a:solidFill>
              </a:rPr>
              <a:t>을 사용하든 </a:t>
            </a:r>
            <a:r>
              <a:rPr lang="en-US" altLang="ko-KR" dirty="0">
                <a:solidFill>
                  <a:schemeClr val="tx2"/>
                </a:solidFill>
              </a:rPr>
              <a:t>Oracle</a:t>
            </a:r>
            <a:r>
              <a:rPr lang="ko-KR" altLang="en-US" dirty="0">
                <a:solidFill>
                  <a:schemeClr val="tx2"/>
                </a:solidFill>
              </a:rPr>
              <a:t>을 사용하든 트랜잭션을 처리하는 코드는 같다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55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96C4-FD5B-4C5E-925F-F4A51296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스프링 </a:t>
            </a:r>
            <a:r>
              <a:rPr lang="en-US" altLang="ko-KR" dirty="0">
                <a:solidFill>
                  <a:schemeClr val="tx2"/>
                </a:solidFill>
              </a:rPr>
              <a:t>MVC </a:t>
            </a:r>
            <a:r>
              <a:rPr lang="ko-KR" altLang="en-US" sz="1800" dirty="0">
                <a:solidFill>
                  <a:schemeClr val="tx2"/>
                </a:solidFill>
              </a:rPr>
              <a:t>스프링에 포함된 </a:t>
            </a:r>
            <a:r>
              <a:rPr lang="en-US" altLang="ko-KR" sz="1800" dirty="0">
                <a:solidFill>
                  <a:schemeClr val="tx2"/>
                </a:solidFill>
              </a:rPr>
              <a:t>MVC </a:t>
            </a:r>
            <a:r>
              <a:rPr lang="ko-KR" altLang="en-US" sz="1800" dirty="0">
                <a:solidFill>
                  <a:schemeClr val="tx2"/>
                </a:solidFill>
              </a:rPr>
              <a:t>프레임워크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ED275B-32A1-49FF-A715-6AD733B3E843}"/>
              </a:ext>
            </a:extLst>
          </p:cNvPr>
          <p:cNvSpPr/>
          <p:nvPr/>
        </p:nvSpPr>
        <p:spPr>
          <a:xfrm>
            <a:off x="395804" y="2617681"/>
            <a:ext cx="1634067" cy="855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client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4007C-7309-42DF-8917-20EA3E76A32D}"/>
              </a:ext>
            </a:extLst>
          </p:cNvPr>
          <p:cNvSpPr/>
          <p:nvPr/>
        </p:nvSpPr>
        <p:spPr>
          <a:xfrm>
            <a:off x="4334789" y="2645823"/>
            <a:ext cx="2352675" cy="855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DispatcherServlet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</a:t>
            </a:r>
            <a:r>
              <a:rPr lang="en-US" altLang="ko-KR" sz="2000" b="1" dirty="0" err="1"/>
              <a:t>FrontController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884E6-DAEA-43C4-B8FA-4E0B7F202CA5}"/>
              </a:ext>
            </a:extLst>
          </p:cNvPr>
          <p:cNvSpPr/>
          <p:nvPr/>
        </p:nvSpPr>
        <p:spPr>
          <a:xfrm>
            <a:off x="9292437" y="1939725"/>
            <a:ext cx="2268307" cy="855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HandlerMapping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CC7675-4546-467F-811C-BDA61654CDFA}"/>
              </a:ext>
            </a:extLst>
          </p:cNvPr>
          <p:cNvSpPr/>
          <p:nvPr/>
        </p:nvSpPr>
        <p:spPr>
          <a:xfrm>
            <a:off x="9282277" y="3096011"/>
            <a:ext cx="2352675" cy="855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HandlerAdapter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4C816B-0873-45DD-8C29-53F9EDB032A7}"/>
              </a:ext>
            </a:extLst>
          </p:cNvPr>
          <p:cNvSpPr/>
          <p:nvPr/>
        </p:nvSpPr>
        <p:spPr>
          <a:xfrm>
            <a:off x="9261475" y="4965701"/>
            <a:ext cx="2373477" cy="8551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Controller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4169E-C61F-40D6-8120-28C1DFF57D95}"/>
              </a:ext>
            </a:extLst>
          </p:cNvPr>
          <p:cNvSpPr/>
          <p:nvPr/>
        </p:nvSpPr>
        <p:spPr>
          <a:xfrm>
            <a:off x="5767499" y="5393267"/>
            <a:ext cx="1828800" cy="855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ViewResolver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24942A-461B-48E7-A63B-BD26B429828F}"/>
              </a:ext>
            </a:extLst>
          </p:cNvPr>
          <p:cNvSpPr/>
          <p:nvPr/>
        </p:nvSpPr>
        <p:spPr>
          <a:xfrm>
            <a:off x="2489764" y="5393266"/>
            <a:ext cx="1634067" cy="8551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View(JSP)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B1D7E9-AE0E-4720-8537-6141118B8BCE}"/>
              </a:ext>
            </a:extLst>
          </p:cNvPr>
          <p:cNvSpPr/>
          <p:nvPr/>
        </p:nvSpPr>
        <p:spPr>
          <a:xfrm>
            <a:off x="9381454" y="567228"/>
            <a:ext cx="559858" cy="2614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313D4-4C93-41BF-A13E-FAA32D42969B}"/>
              </a:ext>
            </a:extLst>
          </p:cNvPr>
          <p:cNvSpPr txBox="1"/>
          <p:nvPr/>
        </p:nvSpPr>
        <p:spPr>
          <a:xfrm>
            <a:off x="10229179" y="5132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 처리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C09578-C858-40B9-A4C9-73953ABF1C6C}"/>
              </a:ext>
            </a:extLst>
          </p:cNvPr>
          <p:cNvSpPr/>
          <p:nvPr/>
        </p:nvSpPr>
        <p:spPr>
          <a:xfrm>
            <a:off x="9381454" y="1049806"/>
            <a:ext cx="559858" cy="2614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FECB0-80C4-420E-814A-C35D8F131E91}"/>
              </a:ext>
            </a:extLst>
          </p:cNvPr>
          <p:cNvSpPr txBox="1"/>
          <p:nvPr/>
        </p:nvSpPr>
        <p:spPr>
          <a:xfrm>
            <a:off x="10229179" y="9913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처리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B74528-E863-41C9-84A9-F55D78F270F0}"/>
              </a:ext>
            </a:extLst>
          </p:cNvPr>
          <p:cNvCxnSpPr/>
          <p:nvPr/>
        </p:nvCxnSpPr>
        <p:spPr>
          <a:xfrm>
            <a:off x="2029872" y="2883432"/>
            <a:ext cx="2304917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1CEA50-EC9E-4AF1-8ABF-DE0FB0126626}"/>
              </a:ext>
            </a:extLst>
          </p:cNvPr>
          <p:cNvCxnSpPr>
            <a:cxnSpLocks/>
          </p:cNvCxnSpPr>
          <p:nvPr/>
        </p:nvCxnSpPr>
        <p:spPr>
          <a:xfrm flipV="1">
            <a:off x="6687464" y="2273259"/>
            <a:ext cx="2604973" cy="50077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A62DFF-0116-4359-8594-8BAEDD36FC87}"/>
              </a:ext>
            </a:extLst>
          </p:cNvPr>
          <p:cNvSpPr txBox="1"/>
          <p:nvPr/>
        </p:nvSpPr>
        <p:spPr>
          <a:xfrm>
            <a:off x="2833516" y="25169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요청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560D33-2A99-4E86-B817-46FBF2619245}"/>
              </a:ext>
            </a:extLst>
          </p:cNvPr>
          <p:cNvSpPr txBox="1"/>
          <p:nvPr/>
        </p:nvSpPr>
        <p:spPr>
          <a:xfrm>
            <a:off x="6316178" y="1831379"/>
            <a:ext cx="253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매칭되는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메소드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243AF7-64F8-45B4-A14B-2A57568C95FD}"/>
              </a:ext>
            </a:extLst>
          </p:cNvPr>
          <p:cNvCxnSpPr>
            <a:cxnSpLocks/>
          </p:cNvCxnSpPr>
          <p:nvPr/>
        </p:nvCxnSpPr>
        <p:spPr>
          <a:xfrm>
            <a:off x="6702944" y="3193466"/>
            <a:ext cx="2574011" cy="29719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0B39C8-83E4-4EC9-8D44-77977EE5A102}"/>
              </a:ext>
            </a:extLst>
          </p:cNvPr>
          <p:cNvSpPr txBox="1"/>
          <p:nvPr/>
        </p:nvSpPr>
        <p:spPr>
          <a:xfrm>
            <a:off x="7603238" y="28834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처리요청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9D29C82-C60A-4128-ACC7-AD9B029393E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448214" y="3951144"/>
            <a:ext cx="10401" cy="10145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EAB5CF-B720-4CBD-ACB2-C9EED00EF59B}"/>
              </a:ext>
            </a:extLst>
          </p:cNvPr>
          <p:cNvSpPr txBox="1"/>
          <p:nvPr/>
        </p:nvSpPr>
        <p:spPr>
          <a:xfrm>
            <a:off x="10534814" y="42891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F1C9C2F-83E4-4063-A5F7-281F362B724B}"/>
              </a:ext>
            </a:extLst>
          </p:cNvPr>
          <p:cNvCxnSpPr>
            <a:cxnSpLocks/>
          </p:cNvCxnSpPr>
          <p:nvPr/>
        </p:nvCxnSpPr>
        <p:spPr>
          <a:xfrm flipH="1" flipV="1">
            <a:off x="6687466" y="3344873"/>
            <a:ext cx="2534574" cy="32699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A22A4A-35DB-42D4-A6DE-7A339B12AE14}"/>
              </a:ext>
            </a:extLst>
          </p:cNvPr>
          <p:cNvSpPr txBox="1"/>
          <p:nvPr/>
        </p:nvSpPr>
        <p:spPr>
          <a:xfrm>
            <a:off x="7099436" y="359818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Model, View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6872AB-46E0-4DBA-BACD-1775BE31158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76636" y="3674678"/>
            <a:ext cx="905263" cy="171858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A15F707-EEF5-47C9-89D5-1B2F8D97016A}"/>
              </a:ext>
            </a:extLst>
          </p:cNvPr>
          <p:cNvSpPr txBox="1"/>
          <p:nvPr/>
        </p:nvSpPr>
        <p:spPr>
          <a:xfrm>
            <a:off x="6400837" y="4578258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이름으로 검색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445D312-24BB-4A3E-81F4-75A778376A24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123831" y="5820833"/>
            <a:ext cx="1643668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BC0B14-51F0-4E26-9627-22A9FA16F29D}"/>
              </a:ext>
            </a:extLst>
          </p:cNvPr>
          <p:cNvSpPr txBox="1"/>
          <p:nvPr/>
        </p:nvSpPr>
        <p:spPr>
          <a:xfrm>
            <a:off x="4423916" y="5231252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보냄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2B6982-6325-4E24-8398-5B8F1ED2D6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306798" y="3595035"/>
            <a:ext cx="1638867" cy="179823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0342864-EC02-4FCE-BBD5-0C8785ED7522}"/>
              </a:ext>
            </a:extLst>
          </p:cNvPr>
          <p:cNvSpPr txBox="1"/>
          <p:nvPr/>
        </p:nvSpPr>
        <p:spPr>
          <a:xfrm>
            <a:off x="2168327" y="4289145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처리결과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FB547E-BF99-4D88-8256-E46472BF3816}"/>
              </a:ext>
            </a:extLst>
          </p:cNvPr>
          <p:cNvCxnSpPr>
            <a:cxnSpLocks/>
          </p:cNvCxnSpPr>
          <p:nvPr/>
        </p:nvCxnSpPr>
        <p:spPr>
          <a:xfrm flipH="1" flipV="1">
            <a:off x="2028208" y="3199405"/>
            <a:ext cx="2267148" cy="2258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9B02E1-FED0-4265-8FCB-94527F1D8B3C}"/>
              </a:ext>
            </a:extLst>
          </p:cNvPr>
          <p:cNvSpPr txBox="1"/>
          <p:nvPr/>
        </p:nvSpPr>
        <p:spPr>
          <a:xfrm>
            <a:off x="2793439" y="32252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49E253-2312-463D-BA0A-6BF8A1BCA28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87464" y="2523648"/>
            <a:ext cx="2534576" cy="54974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312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81</TotalTime>
  <Words>276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Corbel</vt:lpstr>
      <vt:lpstr>기본</vt:lpstr>
      <vt:lpstr>스프링 프레임워크</vt:lpstr>
      <vt:lpstr>스프링 프레임워크?</vt:lpstr>
      <vt:lpstr>스프링 모듈</vt:lpstr>
      <vt:lpstr>특징</vt:lpstr>
      <vt:lpstr>POJO  Plain Old Java Object</vt:lpstr>
      <vt:lpstr>DI Dependency Injection</vt:lpstr>
      <vt:lpstr>AOP Aspect Oriented Programming</vt:lpstr>
      <vt:lpstr>PSA  Portable Service Abstraction</vt:lpstr>
      <vt:lpstr>스프링 MVC 스프링에 포함된 MVC 프레임워크</vt:lpstr>
      <vt:lpstr>구조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프레임워크</dc:title>
  <dc:creator>조문영</dc:creator>
  <cp:lastModifiedBy>user</cp:lastModifiedBy>
  <cp:revision>11</cp:revision>
  <dcterms:created xsi:type="dcterms:W3CDTF">2018-08-28T15:46:03Z</dcterms:created>
  <dcterms:modified xsi:type="dcterms:W3CDTF">2018-08-30T04:47:35Z</dcterms:modified>
</cp:coreProperties>
</file>