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308" r:id="rId4"/>
    <p:sldId id="272" r:id="rId5"/>
    <p:sldId id="273" r:id="rId6"/>
    <p:sldId id="274" r:id="rId7"/>
    <p:sldId id="275" r:id="rId8"/>
    <p:sldId id="276" r:id="rId9"/>
    <p:sldId id="277" r:id="rId10"/>
    <p:sldId id="259" r:id="rId11"/>
    <p:sldId id="309" r:id="rId12"/>
    <p:sldId id="310" r:id="rId13"/>
    <p:sldId id="311" r:id="rId14"/>
    <p:sldId id="312" r:id="rId15"/>
    <p:sldId id="313" r:id="rId16"/>
    <p:sldId id="314" r:id="rId17"/>
    <p:sldId id="318" r:id="rId18"/>
    <p:sldId id="319" r:id="rId19"/>
    <p:sldId id="316" r:id="rId20"/>
    <p:sldId id="317" r:id="rId21"/>
    <p:sldId id="315" r:id="rId22"/>
    <p:sldId id="320" r:id="rId23"/>
    <p:sldId id="321" r:id="rId24"/>
    <p:sldId id="322" r:id="rId25"/>
    <p:sldId id="323" r:id="rId26"/>
    <p:sldId id="324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A67F4-7C88-4E46-B5EF-48B3C24C5B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6365F8-F77A-4298-8589-7165EE13DFC3}">
      <dgm:prSet/>
      <dgm:spPr/>
      <dgm:t>
        <a:bodyPr/>
        <a:lstStyle/>
        <a:p>
          <a:r>
            <a:rPr lang="en-US"/>
            <a:t>SDLC</a:t>
          </a:r>
        </a:p>
      </dgm:t>
    </dgm:pt>
    <dgm:pt modelId="{4B9E8DF8-DCAC-449B-8F62-5DB89A43C516}" type="parTrans" cxnId="{11B9360E-7D68-4C0B-996B-F68B6A51A151}">
      <dgm:prSet/>
      <dgm:spPr/>
      <dgm:t>
        <a:bodyPr/>
        <a:lstStyle/>
        <a:p>
          <a:endParaRPr lang="en-US"/>
        </a:p>
      </dgm:t>
    </dgm:pt>
    <dgm:pt modelId="{6EC50266-46BF-4629-83EE-7DDAE1875CB8}" type="sibTrans" cxnId="{11B9360E-7D68-4C0B-996B-F68B6A51A151}">
      <dgm:prSet/>
      <dgm:spPr/>
      <dgm:t>
        <a:bodyPr/>
        <a:lstStyle/>
        <a:p>
          <a:endParaRPr lang="en-US"/>
        </a:p>
      </dgm:t>
    </dgm:pt>
    <dgm:pt modelId="{FAB70ED7-7B60-4755-BE74-6484588068FD}">
      <dgm:prSet/>
      <dgm:spPr/>
      <dgm:t>
        <a:bodyPr/>
        <a:lstStyle/>
        <a:p>
          <a:r>
            <a:rPr lang="en-US"/>
            <a:t>Waterfall Model</a:t>
          </a:r>
        </a:p>
      </dgm:t>
    </dgm:pt>
    <dgm:pt modelId="{3A89F72D-21F6-46C6-8A8E-029B6638E048}" type="parTrans" cxnId="{3C718A68-EEDC-4094-8180-87E307079AAB}">
      <dgm:prSet/>
      <dgm:spPr/>
      <dgm:t>
        <a:bodyPr/>
        <a:lstStyle/>
        <a:p>
          <a:endParaRPr lang="en-US"/>
        </a:p>
      </dgm:t>
    </dgm:pt>
    <dgm:pt modelId="{93911D23-8F55-4E7D-8F16-527D16ED1C0C}" type="sibTrans" cxnId="{3C718A68-EEDC-4094-8180-87E307079AAB}">
      <dgm:prSet/>
      <dgm:spPr/>
      <dgm:t>
        <a:bodyPr/>
        <a:lstStyle/>
        <a:p>
          <a:endParaRPr lang="en-US"/>
        </a:p>
      </dgm:t>
    </dgm:pt>
    <dgm:pt modelId="{1305D21A-E19C-45D4-BCCF-2838108311E1}">
      <dgm:prSet/>
      <dgm:spPr/>
      <dgm:t>
        <a:bodyPr/>
        <a:lstStyle/>
        <a:p>
          <a:r>
            <a:rPr lang="en-US"/>
            <a:t>Iterative Model</a:t>
          </a:r>
        </a:p>
      </dgm:t>
    </dgm:pt>
    <dgm:pt modelId="{FA30C6BF-8747-4477-8316-41F7FD1FFDEF}" type="parTrans" cxnId="{04848646-2685-4266-93E0-2B3E721D679F}">
      <dgm:prSet/>
      <dgm:spPr/>
      <dgm:t>
        <a:bodyPr/>
        <a:lstStyle/>
        <a:p>
          <a:endParaRPr lang="en-US"/>
        </a:p>
      </dgm:t>
    </dgm:pt>
    <dgm:pt modelId="{24BA9B11-6A6F-4059-8B6F-63CCA5986F3C}" type="sibTrans" cxnId="{04848646-2685-4266-93E0-2B3E721D679F}">
      <dgm:prSet/>
      <dgm:spPr/>
      <dgm:t>
        <a:bodyPr/>
        <a:lstStyle/>
        <a:p>
          <a:endParaRPr lang="en-US"/>
        </a:p>
      </dgm:t>
    </dgm:pt>
    <dgm:pt modelId="{0DBD4743-CA39-4C4B-B3CC-F76B33FED827}">
      <dgm:prSet/>
      <dgm:spPr/>
      <dgm:t>
        <a:bodyPr/>
        <a:lstStyle/>
        <a:p>
          <a:r>
            <a:rPr lang="en-US"/>
            <a:t>Prototype Model</a:t>
          </a:r>
        </a:p>
      </dgm:t>
    </dgm:pt>
    <dgm:pt modelId="{86F242D4-F815-421E-A433-BB6A6DC6B6EB}" type="parTrans" cxnId="{C7914170-1374-461F-B6E8-98B8BCEA7649}">
      <dgm:prSet/>
      <dgm:spPr/>
      <dgm:t>
        <a:bodyPr/>
        <a:lstStyle/>
        <a:p>
          <a:endParaRPr lang="en-US"/>
        </a:p>
      </dgm:t>
    </dgm:pt>
    <dgm:pt modelId="{BF78D556-DE3E-4326-A5D7-85568604416C}" type="sibTrans" cxnId="{C7914170-1374-461F-B6E8-98B8BCEA7649}">
      <dgm:prSet/>
      <dgm:spPr/>
      <dgm:t>
        <a:bodyPr/>
        <a:lstStyle/>
        <a:p>
          <a:endParaRPr lang="en-US"/>
        </a:p>
      </dgm:t>
    </dgm:pt>
    <dgm:pt modelId="{0F3F3967-9D7B-4FF6-96F0-CD37FE63A98D}">
      <dgm:prSet/>
      <dgm:spPr/>
      <dgm:t>
        <a:bodyPr/>
        <a:lstStyle/>
        <a:p>
          <a:r>
            <a:rPr lang="en-US"/>
            <a:t>Spiral Model</a:t>
          </a:r>
        </a:p>
      </dgm:t>
    </dgm:pt>
    <dgm:pt modelId="{8069C56E-C0CB-4296-8F54-180525C218AE}" type="parTrans" cxnId="{60DBE21F-552D-4490-920A-1C9FA9513E9E}">
      <dgm:prSet/>
      <dgm:spPr/>
      <dgm:t>
        <a:bodyPr/>
        <a:lstStyle/>
        <a:p>
          <a:endParaRPr lang="en-US"/>
        </a:p>
      </dgm:t>
    </dgm:pt>
    <dgm:pt modelId="{9A652B40-0556-4599-8D71-43CC6F1562F0}" type="sibTrans" cxnId="{60DBE21F-552D-4490-920A-1C9FA9513E9E}">
      <dgm:prSet/>
      <dgm:spPr/>
      <dgm:t>
        <a:bodyPr/>
        <a:lstStyle/>
        <a:p>
          <a:endParaRPr lang="en-US"/>
        </a:p>
      </dgm:t>
    </dgm:pt>
    <dgm:pt modelId="{50240197-4ADE-4F05-8F43-BACD4E15049E}">
      <dgm:prSet/>
      <dgm:spPr/>
      <dgm:t>
        <a:bodyPr/>
        <a:lstStyle/>
        <a:p>
          <a:r>
            <a:rPr lang="en-US"/>
            <a:t>V-Model</a:t>
          </a:r>
        </a:p>
      </dgm:t>
    </dgm:pt>
    <dgm:pt modelId="{0436E349-28B5-44D0-BBA3-0B00DAFC2478}" type="parTrans" cxnId="{D4B530F5-827B-446F-8BC7-C1CA5F447990}">
      <dgm:prSet/>
      <dgm:spPr/>
      <dgm:t>
        <a:bodyPr/>
        <a:lstStyle/>
        <a:p>
          <a:endParaRPr lang="en-US"/>
        </a:p>
      </dgm:t>
    </dgm:pt>
    <dgm:pt modelId="{8B74C1DB-6BF7-401E-9B55-9EB8C155F351}" type="sibTrans" cxnId="{D4B530F5-827B-446F-8BC7-C1CA5F447990}">
      <dgm:prSet/>
      <dgm:spPr/>
      <dgm:t>
        <a:bodyPr/>
        <a:lstStyle/>
        <a:p>
          <a:endParaRPr lang="en-US"/>
        </a:p>
      </dgm:t>
    </dgm:pt>
    <dgm:pt modelId="{F1C818F8-C712-4749-A459-F1AF7C6C6B74}">
      <dgm:prSet/>
      <dgm:spPr/>
      <dgm:t>
        <a:bodyPr/>
        <a:lstStyle/>
        <a:p>
          <a:r>
            <a:rPr lang="en-US"/>
            <a:t>Agile Model</a:t>
          </a:r>
        </a:p>
      </dgm:t>
    </dgm:pt>
    <dgm:pt modelId="{F76E9330-CB1D-44E4-B7EA-CF083732A8CA}" type="parTrans" cxnId="{3B7E199D-B3CE-4352-9FD3-662A22F30D05}">
      <dgm:prSet/>
      <dgm:spPr/>
      <dgm:t>
        <a:bodyPr/>
        <a:lstStyle/>
        <a:p>
          <a:endParaRPr lang="en-US"/>
        </a:p>
      </dgm:t>
    </dgm:pt>
    <dgm:pt modelId="{4AA42ABA-5401-49CD-B0DC-CD1499304BAF}" type="sibTrans" cxnId="{3B7E199D-B3CE-4352-9FD3-662A22F30D05}">
      <dgm:prSet/>
      <dgm:spPr/>
      <dgm:t>
        <a:bodyPr/>
        <a:lstStyle/>
        <a:p>
          <a:endParaRPr lang="en-US"/>
        </a:p>
      </dgm:t>
    </dgm:pt>
    <dgm:pt modelId="{496D026D-2B6E-40E7-A380-764C29F7FA1F}" type="pres">
      <dgm:prSet presAssocID="{8BFA67F4-7C88-4E46-B5EF-48B3C24C5B10}" presName="linear" presStyleCnt="0">
        <dgm:presLayoutVars>
          <dgm:animLvl val="lvl"/>
          <dgm:resizeHandles val="exact"/>
        </dgm:presLayoutVars>
      </dgm:prSet>
      <dgm:spPr/>
    </dgm:pt>
    <dgm:pt modelId="{09B38B9F-B7DF-4F85-A06C-5062E322A31F}" type="pres">
      <dgm:prSet presAssocID="{7F6365F8-F77A-4298-8589-7165EE13DFC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3B209A2-07F0-4A36-9887-B6156C2F3722}" type="pres">
      <dgm:prSet presAssocID="{6EC50266-46BF-4629-83EE-7DDAE1875CB8}" presName="spacer" presStyleCnt="0"/>
      <dgm:spPr/>
    </dgm:pt>
    <dgm:pt modelId="{1F758C36-F4B2-46C9-B52D-C85D6381EDD5}" type="pres">
      <dgm:prSet presAssocID="{FAB70ED7-7B60-4755-BE74-6484588068F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4B53B0B-93E8-478C-A67A-062D44E22817}" type="pres">
      <dgm:prSet presAssocID="{93911D23-8F55-4E7D-8F16-527D16ED1C0C}" presName="spacer" presStyleCnt="0"/>
      <dgm:spPr/>
    </dgm:pt>
    <dgm:pt modelId="{A7712EA0-DE47-4B80-B8A8-1152499CE681}" type="pres">
      <dgm:prSet presAssocID="{1305D21A-E19C-45D4-BCCF-2838108311E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94D02B1-7636-4E4F-8265-C508E64D8CF4}" type="pres">
      <dgm:prSet presAssocID="{24BA9B11-6A6F-4059-8B6F-63CCA5986F3C}" presName="spacer" presStyleCnt="0"/>
      <dgm:spPr/>
    </dgm:pt>
    <dgm:pt modelId="{F96A1D35-10D1-4965-90A5-47F6BF89BCBF}" type="pres">
      <dgm:prSet presAssocID="{0DBD4743-CA39-4C4B-B3CC-F76B33FED82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9C3B011-F846-4061-85D6-96F8A7B1AE94}" type="pres">
      <dgm:prSet presAssocID="{BF78D556-DE3E-4326-A5D7-85568604416C}" presName="spacer" presStyleCnt="0"/>
      <dgm:spPr/>
    </dgm:pt>
    <dgm:pt modelId="{4BD7721D-AF57-46A1-9A07-35462F1B724D}" type="pres">
      <dgm:prSet presAssocID="{0F3F3967-9D7B-4FF6-96F0-CD37FE63A98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60C908D-49F2-497C-8046-AF93442A4556}" type="pres">
      <dgm:prSet presAssocID="{9A652B40-0556-4599-8D71-43CC6F1562F0}" presName="spacer" presStyleCnt="0"/>
      <dgm:spPr/>
    </dgm:pt>
    <dgm:pt modelId="{4FB2B919-820C-4C52-BCB4-96595F4F94EE}" type="pres">
      <dgm:prSet presAssocID="{50240197-4ADE-4F05-8F43-BACD4E15049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DDFF970-4132-4AB9-BCA5-F6874D9E1570}" type="pres">
      <dgm:prSet presAssocID="{8B74C1DB-6BF7-401E-9B55-9EB8C155F351}" presName="spacer" presStyleCnt="0"/>
      <dgm:spPr/>
    </dgm:pt>
    <dgm:pt modelId="{499ED7BD-6BF0-415F-A8B7-D0D4A9EF971B}" type="pres">
      <dgm:prSet presAssocID="{F1C818F8-C712-4749-A459-F1AF7C6C6B7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1B9360E-7D68-4C0B-996B-F68B6A51A151}" srcId="{8BFA67F4-7C88-4E46-B5EF-48B3C24C5B10}" destId="{7F6365F8-F77A-4298-8589-7165EE13DFC3}" srcOrd="0" destOrd="0" parTransId="{4B9E8DF8-DCAC-449B-8F62-5DB89A43C516}" sibTransId="{6EC50266-46BF-4629-83EE-7DDAE1875CB8}"/>
    <dgm:cxn modelId="{0BC8B313-5318-4E03-B950-B22FFCB6B664}" type="presOf" srcId="{7F6365F8-F77A-4298-8589-7165EE13DFC3}" destId="{09B38B9F-B7DF-4F85-A06C-5062E322A31F}" srcOrd="0" destOrd="0" presId="urn:microsoft.com/office/officeart/2005/8/layout/vList2"/>
    <dgm:cxn modelId="{60DBE21F-552D-4490-920A-1C9FA9513E9E}" srcId="{8BFA67F4-7C88-4E46-B5EF-48B3C24C5B10}" destId="{0F3F3967-9D7B-4FF6-96F0-CD37FE63A98D}" srcOrd="4" destOrd="0" parTransId="{8069C56E-C0CB-4296-8F54-180525C218AE}" sibTransId="{9A652B40-0556-4599-8D71-43CC6F1562F0}"/>
    <dgm:cxn modelId="{1EA6B628-50EC-4BCA-B6FB-6DE41B2EB7A6}" type="presOf" srcId="{1305D21A-E19C-45D4-BCCF-2838108311E1}" destId="{A7712EA0-DE47-4B80-B8A8-1152499CE681}" srcOrd="0" destOrd="0" presId="urn:microsoft.com/office/officeart/2005/8/layout/vList2"/>
    <dgm:cxn modelId="{46EA775D-39DD-4B7B-95DF-E1C2A3B18ECF}" type="presOf" srcId="{8BFA67F4-7C88-4E46-B5EF-48B3C24C5B10}" destId="{496D026D-2B6E-40E7-A380-764C29F7FA1F}" srcOrd="0" destOrd="0" presId="urn:microsoft.com/office/officeart/2005/8/layout/vList2"/>
    <dgm:cxn modelId="{04848646-2685-4266-93E0-2B3E721D679F}" srcId="{8BFA67F4-7C88-4E46-B5EF-48B3C24C5B10}" destId="{1305D21A-E19C-45D4-BCCF-2838108311E1}" srcOrd="2" destOrd="0" parTransId="{FA30C6BF-8747-4477-8316-41F7FD1FFDEF}" sibTransId="{24BA9B11-6A6F-4059-8B6F-63CCA5986F3C}"/>
    <dgm:cxn modelId="{3C718A68-EEDC-4094-8180-87E307079AAB}" srcId="{8BFA67F4-7C88-4E46-B5EF-48B3C24C5B10}" destId="{FAB70ED7-7B60-4755-BE74-6484588068FD}" srcOrd="1" destOrd="0" parTransId="{3A89F72D-21F6-46C6-8A8E-029B6638E048}" sibTransId="{93911D23-8F55-4E7D-8F16-527D16ED1C0C}"/>
    <dgm:cxn modelId="{ED3AC66B-E86B-43DC-B721-1D37B0292DE4}" type="presOf" srcId="{FAB70ED7-7B60-4755-BE74-6484588068FD}" destId="{1F758C36-F4B2-46C9-B52D-C85D6381EDD5}" srcOrd="0" destOrd="0" presId="urn:microsoft.com/office/officeart/2005/8/layout/vList2"/>
    <dgm:cxn modelId="{C7914170-1374-461F-B6E8-98B8BCEA7649}" srcId="{8BFA67F4-7C88-4E46-B5EF-48B3C24C5B10}" destId="{0DBD4743-CA39-4C4B-B3CC-F76B33FED827}" srcOrd="3" destOrd="0" parTransId="{86F242D4-F815-421E-A433-BB6A6DC6B6EB}" sibTransId="{BF78D556-DE3E-4326-A5D7-85568604416C}"/>
    <dgm:cxn modelId="{AFCC1F81-9B2E-4897-8370-4FCBA829A53A}" type="presOf" srcId="{F1C818F8-C712-4749-A459-F1AF7C6C6B74}" destId="{499ED7BD-6BF0-415F-A8B7-D0D4A9EF971B}" srcOrd="0" destOrd="0" presId="urn:microsoft.com/office/officeart/2005/8/layout/vList2"/>
    <dgm:cxn modelId="{BD8C4489-CE2D-4C44-8680-65C5463DCF9B}" type="presOf" srcId="{0F3F3967-9D7B-4FF6-96F0-CD37FE63A98D}" destId="{4BD7721D-AF57-46A1-9A07-35462F1B724D}" srcOrd="0" destOrd="0" presId="urn:microsoft.com/office/officeart/2005/8/layout/vList2"/>
    <dgm:cxn modelId="{3B7E199D-B3CE-4352-9FD3-662A22F30D05}" srcId="{8BFA67F4-7C88-4E46-B5EF-48B3C24C5B10}" destId="{F1C818F8-C712-4749-A459-F1AF7C6C6B74}" srcOrd="6" destOrd="0" parTransId="{F76E9330-CB1D-44E4-B7EA-CF083732A8CA}" sibTransId="{4AA42ABA-5401-49CD-B0DC-CD1499304BAF}"/>
    <dgm:cxn modelId="{3CD34DAA-8E13-4F17-B8AA-C750F55CD8A8}" type="presOf" srcId="{50240197-4ADE-4F05-8F43-BACD4E15049E}" destId="{4FB2B919-820C-4C52-BCB4-96595F4F94EE}" srcOrd="0" destOrd="0" presId="urn:microsoft.com/office/officeart/2005/8/layout/vList2"/>
    <dgm:cxn modelId="{6A3B3EE7-851B-4FAF-A2CB-D0F06E60E843}" type="presOf" srcId="{0DBD4743-CA39-4C4B-B3CC-F76B33FED827}" destId="{F96A1D35-10D1-4965-90A5-47F6BF89BCBF}" srcOrd="0" destOrd="0" presId="urn:microsoft.com/office/officeart/2005/8/layout/vList2"/>
    <dgm:cxn modelId="{D4B530F5-827B-446F-8BC7-C1CA5F447990}" srcId="{8BFA67F4-7C88-4E46-B5EF-48B3C24C5B10}" destId="{50240197-4ADE-4F05-8F43-BACD4E15049E}" srcOrd="5" destOrd="0" parTransId="{0436E349-28B5-44D0-BBA3-0B00DAFC2478}" sibTransId="{8B74C1DB-6BF7-401E-9B55-9EB8C155F351}"/>
    <dgm:cxn modelId="{D4143B27-A119-4988-8DB0-E08F06250038}" type="presParOf" srcId="{496D026D-2B6E-40E7-A380-764C29F7FA1F}" destId="{09B38B9F-B7DF-4F85-A06C-5062E322A31F}" srcOrd="0" destOrd="0" presId="urn:microsoft.com/office/officeart/2005/8/layout/vList2"/>
    <dgm:cxn modelId="{68EAF7E6-7F6D-4880-A746-BC836AB7F772}" type="presParOf" srcId="{496D026D-2B6E-40E7-A380-764C29F7FA1F}" destId="{C3B209A2-07F0-4A36-9887-B6156C2F3722}" srcOrd="1" destOrd="0" presId="urn:microsoft.com/office/officeart/2005/8/layout/vList2"/>
    <dgm:cxn modelId="{3E59B766-F467-4E51-B370-07BC2C0620DE}" type="presParOf" srcId="{496D026D-2B6E-40E7-A380-764C29F7FA1F}" destId="{1F758C36-F4B2-46C9-B52D-C85D6381EDD5}" srcOrd="2" destOrd="0" presId="urn:microsoft.com/office/officeart/2005/8/layout/vList2"/>
    <dgm:cxn modelId="{BA3D9563-D07B-47FB-8F54-1B2C789B8A80}" type="presParOf" srcId="{496D026D-2B6E-40E7-A380-764C29F7FA1F}" destId="{64B53B0B-93E8-478C-A67A-062D44E22817}" srcOrd="3" destOrd="0" presId="urn:microsoft.com/office/officeart/2005/8/layout/vList2"/>
    <dgm:cxn modelId="{97E6AD96-93C9-42D9-8D3C-3A80D6555BE1}" type="presParOf" srcId="{496D026D-2B6E-40E7-A380-764C29F7FA1F}" destId="{A7712EA0-DE47-4B80-B8A8-1152499CE681}" srcOrd="4" destOrd="0" presId="urn:microsoft.com/office/officeart/2005/8/layout/vList2"/>
    <dgm:cxn modelId="{C8CDB044-31EC-45A3-8891-F8BB7424E15C}" type="presParOf" srcId="{496D026D-2B6E-40E7-A380-764C29F7FA1F}" destId="{794D02B1-7636-4E4F-8265-C508E64D8CF4}" srcOrd="5" destOrd="0" presId="urn:microsoft.com/office/officeart/2005/8/layout/vList2"/>
    <dgm:cxn modelId="{703DCCBA-19AF-449F-A60C-5370E19345BA}" type="presParOf" srcId="{496D026D-2B6E-40E7-A380-764C29F7FA1F}" destId="{F96A1D35-10D1-4965-90A5-47F6BF89BCBF}" srcOrd="6" destOrd="0" presId="urn:microsoft.com/office/officeart/2005/8/layout/vList2"/>
    <dgm:cxn modelId="{C11D6BBC-6B19-4AF3-8894-624133A24062}" type="presParOf" srcId="{496D026D-2B6E-40E7-A380-764C29F7FA1F}" destId="{99C3B011-F846-4061-85D6-96F8A7B1AE94}" srcOrd="7" destOrd="0" presId="urn:microsoft.com/office/officeart/2005/8/layout/vList2"/>
    <dgm:cxn modelId="{3C880523-28B5-4434-BCEB-4ADCE3E19223}" type="presParOf" srcId="{496D026D-2B6E-40E7-A380-764C29F7FA1F}" destId="{4BD7721D-AF57-46A1-9A07-35462F1B724D}" srcOrd="8" destOrd="0" presId="urn:microsoft.com/office/officeart/2005/8/layout/vList2"/>
    <dgm:cxn modelId="{9E73AADA-80E4-46E4-A1E4-3136EFB5C9F2}" type="presParOf" srcId="{496D026D-2B6E-40E7-A380-764C29F7FA1F}" destId="{F60C908D-49F2-497C-8046-AF93442A4556}" srcOrd="9" destOrd="0" presId="urn:microsoft.com/office/officeart/2005/8/layout/vList2"/>
    <dgm:cxn modelId="{C15C5037-8099-4E14-B960-BAB19428733D}" type="presParOf" srcId="{496D026D-2B6E-40E7-A380-764C29F7FA1F}" destId="{4FB2B919-820C-4C52-BCB4-96595F4F94EE}" srcOrd="10" destOrd="0" presId="urn:microsoft.com/office/officeart/2005/8/layout/vList2"/>
    <dgm:cxn modelId="{DF571D02-8322-4299-85A4-318B5428A60F}" type="presParOf" srcId="{496D026D-2B6E-40E7-A380-764C29F7FA1F}" destId="{0DDFF970-4132-4AB9-BCA5-F6874D9E1570}" srcOrd="11" destOrd="0" presId="urn:microsoft.com/office/officeart/2005/8/layout/vList2"/>
    <dgm:cxn modelId="{65041911-7725-4C23-A601-C2C4844963CE}" type="presParOf" srcId="{496D026D-2B6E-40E7-A380-764C29F7FA1F}" destId="{499ED7BD-6BF0-415F-A8B7-D0D4A9EF971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38B9F-B7DF-4F85-A06C-5062E322A31F}">
      <dsp:nvSpPr>
        <dsp:cNvPr id="0" name=""/>
        <dsp:cNvSpPr/>
      </dsp:nvSpPr>
      <dsp:spPr>
        <a:xfrm>
          <a:off x="0" y="17048"/>
          <a:ext cx="624526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SDLC</a:t>
          </a:r>
        </a:p>
      </dsp:txBody>
      <dsp:txXfrm>
        <a:off x="35125" y="52173"/>
        <a:ext cx="6175015" cy="649299"/>
      </dsp:txXfrm>
    </dsp:sp>
    <dsp:sp modelId="{1F758C36-F4B2-46C9-B52D-C85D6381EDD5}">
      <dsp:nvSpPr>
        <dsp:cNvPr id="0" name=""/>
        <dsp:cNvSpPr/>
      </dsp:nvSpPr>
      <dsp:spPr>
        <a:xfrm>
          <a:off x="0" y="822998"/>
          <a:ext cx="6245265" cy="719549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Waterfall Model</a:t>
          </a:r>
        </a:p>
      </dsp:txBody>
      <dsp:txXfrm>
        <a:off x="35125" y="858123"/>
        <a:ext cx="6175015" cy="649299"/>
      </dsp:txXfrm>
    </dsp:sp>
    <dsp:sp modelId="{A7712EA0-DE47-4B80-B8A8-1152499CE681}">
      <dsp:nvSpPr>
        <dsp:cNvPr id="0" name=""/>
        <dsp:cNvSpPr/>
      </dsp:nvSpPr>
      <dsp:spPr>
        <a:xfrm>
          <a:off x="0" y="1628948"/>
          <a:ext cx="6245265" cy="71954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Iterative Model</a:t>
          </a:r>
        </a:p>
      </dsp:txBody>
      <dsp:txXfrm>
        <a:off x="35125" y="1664073"/>
        <a:ext cx="6175015" cy="649299"/>
      </dsp:txXfrm>
    </dsp:sp>
    <dsp:sp modelId="{F96A1D35-10D1-4965-90A5-47F6BF89BCBF}">
      <dsp:nvSpPr>
        <dsp:cNvPr id="0" name=""/>
        <dsp:cNvSpPr/>
      </dsp:nvSpPr>
      <dsp:spPr>
        <a:xfrm>
          <a:off x="0" y="2434898"/>
          <a:ext cx="6245265" cy="71954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Prototype Model</a:t>
          </a:r>
        </a:p>
      </dsp:txBody>
      <dsp:txXfrm>
        <a:off x="35125" y="2470023"/>
        <a:ext cx="6175015" cy="649299"/>
      </dsp:txXfrm>
    </dsp:sp>
    <dsp:sp modelId="{4BD7721D-AF57-46A1-9A07-35462F1B724D}">
      <dsp:nvSpPr>
        <dsp:cNvPr id="0" name=""/>
        <dsp:cNvSpPr/>
      </dsp:nvSpPr>
      <dsp:spPr>
        <a:xfrm>
          <a:off x="0" y="3240848"/>
          <a:ext cx="6245265" cy="71954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Spiral Model</a:t>
          </a:r>
        </a:p>
      </dsp:txBody>
      <dsp:txXfrm>
        <a:off x="35125" y="3275973"/>
        <a:ext cx="6175015" cy="649299"/>
      </dsp:txXfrm>
    </dsp:sp>
    <dsp:sp modelId="{4FB2B919-820C-4C52-BCB4-96595F4F94EE}">
      <dsp:nvSpPr>
        <dsp:cNvPr id="0" name=""/>
        <dsp:cNvSpPr/>
      </dsp:nvSpPr>
      <dsp:spPr>
        <a:xfrm>
          <a:off x="0" y="4046798"/>
          <a:ext cx="6245265" cy="719549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V-Model</a:t>
          </a:r>
        </a:p>
      </dsp:txBody>
      <dsp:txXfrm>
        <a:off x="35125" y="4081923"/>
        <a:ext cx="6175015" cy="649299"/>
      </dsp:txXfrm>
    </dsp:sp>
    <dsp:sp modelId="{499ED7BD-6BF0-415F-A8B7-D0D4A9EF971B}">
      <dsp:nvSpPr>
        <dsp:cNvPr id="0" name=""/>
        <dsp:cNvSpPr/>
      </dsp:nvSpPr>
      <dsp:spPr>
        <a:xfrm>
          <a:off x="0" y="4852748"/>
          <a:ext cx="6245265" cy="7195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Agile Model</a:t>
          </a:r>
        </a:p>
      </dsp:txBody>
      <dsp:txXfrm>
        <a:off x="35125" y="4887873"/>
        <a:ext cx="6175015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Feasibility study/ requirements: </a:t>
            </a:r>
          </a:p>
          <a:p>
            <a:r>
              <a:rPr lang="en-US" dirty="0"/>
              <a:t>Platform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Feasibility study/ requirements: </a:t>
            </a:r>
          </a:p>
          <a:p>
            <a:r>
              <a:rPr lang="en-US" dirty="0"/>
              <a:t>Platform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technical and requirement risks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8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 model = combo of </a:t>
            </a:r>
          </a:p>
          <a:p>
            <a:r>
              <a:rPr lang="en-US" dirty="0"/>
              <a:t>Waterfall– step by step</a:t>
            </a:r>
          </a:p>
          <a:p>
            <a:r>
              <a:rPr lang="en-US" dirty="0"/>
              <a:t>Iterative – feedback</a:t>
            </a:r>
          </a:p>
          <a:p>
            <a:r>
              <a:rPr lang="en-US" dirty="0"/>
              <a:t>-prototype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0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85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Proactive defect tracking --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33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13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Fb, amazon, google</a:t>
            </a:r>
          </a:p>
          <a:p>
            <a:endParaRPr lang="en-US" dirty="0"/>
          </a:p>
          <a:p>
            <a:r>
              <a:rPr lang="en-US" dirty="0"/>
              <a:t>Small chunks-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Release-</a:t>
            </a:r>
            <a:r>
              <a:rPr lang="en-US" dirty="0">
                <a:sym typeface="Wingdings" panose="05000000000000000000" pitchFamily="2" charset="2"/>
              </a:rPr>
              <a:t> Feedback  Enhance  Re-release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2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Proactive defect tracking --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5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Proactive defect tracking --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phases are used to</a:t>
            </a:r>
          </a:p>
          <a:p>
            <a:r>
              <a:rPr lang="en-US" dirty="0"/>
              <a:t>-satisfy user/customer’s requirements</a:t>
            </a:r>
          </a:p>
          <a:p>
            <a:r>
              <a:rPr lang="en-US" dirty="0"/>
              <a:t>-cost effective</a:t>
            </a:r>
          </a:p>
          <a:p>
            <a:r>
              <a:rPr lang="en-US" dirty="0"/>
              <a:t>Within timeframe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2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by senior members of team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ArialMT"/>
              </a:rPr>
              <a:t>quality assurance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requirements and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MT"/>
              </a:rPr>
              <a:t>identification of the risks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associated with the project is also done in the planning stage.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Doable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4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clearly define and document the product requirements and get them approved from the customer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4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clearly defines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MT"/>
              </a:rPr>
              <a:t>all the architectural modules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of the product along with its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MT"/>
              </a:rPr>
              <a:t>communication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and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MT"/>
              </a:rPr>
              <a:t>data flow representation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with the external and third-party modules (if any).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Blueprint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actual development starts and the product is built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coding guidelines defined by their organization and programming tools like compilers, interpreters, debuggers, etc.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product defects are reported, tracked, fixed and retested, until the product reaches the quality standards defined in the SRS.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released formally in the appropriate market.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limited segments at first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Then based on the feedback, the product may be released as it is or with suggested enhancements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3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D373-2D9E-C031-ECDB-FD6C30B4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DAC5-ED25-8DBD-C9EC-428792BB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C1E2-E2F5-0F52-98C7-6B99E9A5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3F1-BDF3-2EC5-38A9-C841D6C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315-A514-5315-E562-683201A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5A1-DE05-95EB-AF88-CD5AB85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062A-B779-7096-0EB2-5B4689C7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7DC-D43E-B3AC-2938-F77419F8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2B96-22B5-2286-6C57-6702ADBE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824A-0E71-2351-85B0-872987D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AD56-5102-3FC9-1459-69C9390C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3869-50CA-7367-1E49-9119B307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B95E-E1E4-9EBB-047C-91AFC22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881-BA15-D5FF-BFD3-0642948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8F2E-50F4-67B9-C4C1-2C14704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7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101-C279-B617-CC20-32861CD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41D-7CC4-2C3E-D5F2-03E63BB2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B1DC-F003-1891-D3A3-719CB05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C49-79E1-FE01-8BB0-63EE8F4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582-488C-3F00-D069-0DA78C4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A-4F4E-E748-BB10-ECE1626C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9395-911B-9AE8-8A0E-A737E584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57E4-CC35-FF41-16B2-8600D8D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1CD7-5583-A169-F02A-0534EC8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D12D-9C3B-3C06-0D36-2756224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7F46-E1CD-2B91-AC80-F675FDB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E041-4C01-CE7A-506D-FA335A3A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D2CA-594F-2E03-9544-866C0D69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C5C5-FF03-E2DB-4A9D-94821F0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8BB2-40AB-8183-83B8-D2CA99D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DA8E-A426-38E9-FCED-0E5BD1B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4-25EC-9FC9-052D-D335EA6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F564-E1F0-36B2-236C-6D7B0A3F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5185-8E63-B4A7-5189-4018D428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6DFC-6CCD-8CCC-A10D-3791274D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254B-0DCA-43D6-C4AB-B82837BC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C6B2-446D-822A-93A4-532A4A56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B5CFF-B018-AC10-6C35-A248983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64C5-8F34-9DF2-8156-C4733A0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2DD-2B1E-6565-7FA2-4350F4A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5EEA-5942-5D7D-9CEF-83FA772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41AC-6D45-2542-C992-69ED68A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6753-3625-A51A-DA91-535D35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D734-B843-3328-5F42-CE934D3C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E17C-4411-0DBE-D3FF-0AE4360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8FE1-BC97-463F-1AB5-7633317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F6DE-DF97-7684-C6E3-47499D0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C1EF-7977-0124-DCEB-F8BF8AA0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C84D-AE59-0699-088A-695178E0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D31A-BBD8-2ED3-B370-E45617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5F6F-7721-D788-A25D-682AE76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FB3B-37BB-8C19-7C23-E472A12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5CB-9084-6BAC-9826-9B8E691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ABA4-A3C6-DF66-CFD5-EBF2EE6D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32593-DE92-1D66-A27B-4A23015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26AC-BA11-ACBB-7DB8-A322922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27C5-66D7-2CC6-EC5C-6D00A3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87A0-82AE-533C-9442-BF0E229C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5315D-5EC0-7766-C922-9A4F3412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116A-F406-D5AC-EA81-55706C5B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6435-B28F-AA4A-FADC-A97DC5CB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8677-4381-8320-C86B-5E81962D8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C793-A20C-003D-B4EF-D7DF8320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158E-7589-46EE-8257-EA6AFEF5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008-DE1E-3257-23F7-D5285EC2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Week 01 Lecture 02</a:t>
            </a:r>
          </a:p>
        </p:txBody>
      </p:sp>
    </p:spTree>
    <p:extLst>
      <p:ext uri="{BB962C8B-B14F-4D97-AF65-F5344CB8AC3E}">
        <p14:creationId xmlns:p14="http://schemas.microsoft.com/office/powerpoint/2010/main" val="18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SDLC Models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Model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Model</a:t>
            </a:r>
          </a:p>
        </p:txBody>
      </p:sp>
    </p:spTree>
    <p:extLst>
      <p:ext uri="{BB962C8B-B14F-4D97-AF65-F5344CB8AC3E}">
        <p14:creationId xmlns:p14="http://schemas.microsoft.com/office/powerpoint/2010/main" val="25698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Waterfall Model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3291841" cy="16184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Model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 projects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aterfall Methodology. Waterfall Methodology | by Chathmini Jayathilaka |  Medium">
            <a:extLst>
              <a:ext uri="{FF2B5EF4-FFF2-40B4-BE49-F238E27FC236}">
                <a16:creationId xmlns:a16="http://schemas.microsoft.com/office/drawing/2014/main" id="{A51DEC0C-C16B-B48B-24B5-D18E3A9C0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50" b="96500" l="3000" r="90000">
                        <a14:foregroundMark x1="19600" y1="11250" x2="19600" y2="11250"/>
                        <a14:foregroundMark x1="7800" y1="6750" x2="7800" y2="6750"/>
                        <a14:foregroundMark x1="6200" y1="9250" x2="27000" y2="9500"/>
                        <a14:foregroundMark x1="21800" y1="28500" x2="21800" y2="28500"/>
                        <a14:foregroundMark x1="21800" y1="28500" x2="21800" y2="28500"/>
                        <a14:foregroundMark x1="34600" y1="24750" x2="11800" y2="25250"/>
                        <a14:foregroundMark x1="19800" y1="41500" x2="36000" y2="43000"/>
                        <a14:foregroundMark x1="36000" y1="43000" x2="41600" y2="41250"/>
                        <a14:foregroundMark x1="29800" y1="57500" x2="50600" y2="57500"/>
                        <a14:foregroundMark x1="38400" y1="76000" x2="38400" y2="76000"/>
                        <a14:foregroundMark x1="52600" y1="89500" x2="71800" y2="88750"/>
                        <a14:foregroundMark x1="35000" y1="16750" x2="35000" y2="16750"/>
                        <a14:foregroundMark x1="42600" y1="34500" x2="42600" y2="34500"/>
                        <a14:foregroundMark x1="51000" y1="49500" x2="51000" y2="49500"/>
                        <a14:foregroundMark x1="59800" y1="66750" x2="59800" y2="66750"/>
                        <a14:foregroundMark x1="69200" y1="81250" x2="69200" y2="81250"/>
                        <a14:foregroundMark x1="63400" y1="96500" x2="63400" y2="96500"/>
                        <a14:foregroundMark x1="3000" y1="9000" x2="3000" y2="9000"/>
                        <a14:foregroundMark x1="34400" y1="13250" x2="34400" y2="13250"/>
                        <a14:foregroundMark x1="34600" y1="13250" x2="30600" y2="10000"/>
                        <a14:foregroundMark x1="42400" y1="32750" x2="37400" y2="27500"/>
                        <a14:foregroundMark x1="50400" y1="48000" x2="45400" y2="4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63" y="2194951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6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Advantages of Waterfall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Model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Projects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easy</a:t>
            </a:r>
          </a:p>
        </p:txBody>
      </p:sp>
    </p:spTree>
    <p:extLst>
      <p:ext uri="{BB962C8B-B14F-4D97-AF65-F5344CB8AC3E}">
        <p14:creationId xmlns:p14="http://schemas.microsoft.com/office/powerpoint/2010/main" val="42525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6" y="1188637"/>
            <a:ext cx="3301995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Disadvantages of Waterfall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feedback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experiments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parallelism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efforts in maintenance </a:t>
            </a:r>
          </a:p>
        </p:txBody>
      </p:sp>
    </p:spTree>
    <p:extLst>
      <p:ext uri="{BB962C8B-B14F-4D97-AF65-F5344CB8AC3E}">
        <p14:creationId xmlns:p14="http://schemas.microsoft.com/office/powerpoint/2010/main" val="31844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Iterative Model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6968040" cy="2487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iterative model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Introduced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 feedback in requirements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oftware Engineering | Iterative Waterfall Model - GeeksforGeeks">
            <a:extLst>
              <a:ext uri="{FF2B5EF4-FFF2-40B4-BE49-F238E27FC236}">
                <a16:creationId xmlns:a16="http://schemas.microsoft.com/office/drawing/2014/main" id="{58809904-A376-56B7-B572-6B70C5BE9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1" b="93359" l="3294" r="89239">
                        <a14:foregroundMark x1="7760" y1="6641" x2="23865" y2="7552"/>
                        <a14:foregroundMark x1="43558" y1="60026" x2="62079" y2="60026"/>
                        <a14:foregroundMark x1="3367" y1="9505" x2="3367" y2="9505"/>
                        <a14:foregroundMark x1="67350" y1="92708" x2="74597" y2="93359"/>
                        <a14:foregroundMark x1="74597" y1="93359" x2="89239" y2="91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02"/>
          <a:stretch/>
        </p:blipFill>
        <p:spPr bwMode="auto">
          <a:xfrm>
            <a:off x="5907509" y="2364721"/>
            <a:ext cx="5639318" cy="34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Advantages of Iterative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Model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Projects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39969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71" y="1188637"/>
            <a:ext cx="3178630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Disadvantages of Iterative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parallelism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intermediate delivery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(No changes)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customer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56148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spc="-45" dirty="0"/>
              <a:t>Prototype</a:t>
            </a:r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Model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6968040" cy="2487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Iterative and Prototyping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less clarity of customer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cost of development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Prototype Model (Software Engineering) - javatpoint">
            <a:extLst>
              <a:ext uri="{FF2B5EF4-FFF2-40B4-BE49-F238E27FC236}">
                <a16:creationId xmlns:a16="http://schemas.microsoft.com/office/drawing/2014/main" id="{33132545-B284-FC0F-D647-A55147A8A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00" b="97667" l="4800" r="90000">
                        <a14:foregroundMark x1="26600" y1="13000" x2="58000" y2="12500"/>
                        <a14:foregroundMark x1="58000" y1="12500" x2="60200" y2="12500"/>
                        <a14:foregroundMark x1="28400" y1="21833" x2="56600" y2="22833"/>
                        <a14:foregroundMark x1="39400" y1="16000" x2="40400" y2="24333"/>
                        <a14:foregroundMark x1="65800" y1="17500" x2="79800" y2="18000"/>
                        <a14:foregroundMark x1="64800" y1="21000" x2="84000" y2="21667"/>
                        <a14:foregroundMark x1="10200" y1="39000" x2="28600" y2="39667"/>
                        <a14:foregroundMark x1="52000" y1="41500" x2="67600" y2="40500"/>
                        <a14:foregroundMark x1="4800" y1="36333" x2="4800" y2="42000"/>
                        <a14:foregroundMark x1="18000" y1="33500" x2="33200" y2="26667"/>
                        <a14:foregroundMark x1="48800" y1="27000" x2="60600" y2="35833"/>
                        <a14:foregroundMark x1="54200" y1="43833" x2="43000" y2="49167"/>
                        <a14:foregroundMark x1="43000" y1="49167" x2="28600" y2="48333"/>
                        <a14:foregroundMark x1="28600" y1="48333" x2="23600" y2="45833"/>
                        <a14:foregroundMark x1="36400" y1="66833" x2="36400" y2="66833"/>
                        <a14:foregroundMark x1="34600" y1="75333" x2="34600" y2="75333"/>
                        <a14:foregroundMark x1="33600" y1="75667" x2="42400" y2="75667"/>
                        <a14:foregroundMark x1="32600" y1="82500" x2="46400" y2="82667"/>
                        <a14:foregroundMark x1="46400" y1="82667" x2="46400" y2="82833"/>
                        <a14:foregroundMark x1="29000" y1="81833" x2="43000" y2="81833"/>
                        <a14:foregroundMark x1="43000" y1="81833" x2="47200" y2="83167"/>
                        <a14:foregroundMark x1="30000" y1="97500" x2="48600" y2="97833"/>
                        <a14:foregroundMark x1="68000" y1="72667" x2="81800" y2="72667"/>
                        <a14:foregroundMark x1="64400" y1="78333" x2="76400" y2="78333"/>
                        <a14:foregroundMark x1="76400" y1="78333" x2="86400" y2="78000"/>
                        <a14:foregroundMark x1="47200" y1="82167" x2="47200" y2="82167"/>
                        <a14:foregroundMark x1="30000" y1="83667" x2="41800" y2="84333"/>
                        <a14:foregroundMark x1="32200" y1="89833" x2="48200" y2="89833"/>
                        <a14:foregroundMark x1="48200" y1="91333" x2="47800" y2="95167"/>
                        <a14:foregroundMark x1="88600" y1="6500" x2="88200" y2="52667"/>
                        <a14:foregroundMark x1="88600" y1="58000" x2="87200" y2="93333"/>
                        <a14:foregroundMark x1="87200" y1="93333" x2="88200" y2="97333"/>
                        <a14:foregroundMark x1="27200" y1="54667" x2="50600" y2="56167"/>
                        <a14:foregroundMark x1="31400" y1="64833" x2="49600" y2="65000"/>
                        <a14:foregroundMark x1="30200" y1="27667" x2="25400" y2="29000"/>
                        <a14:foregroundMark x1="40800" y1="16333" x2="40600" y2="19167"/>
                        <a14:foregroundMark x1="47000" y1="25333" x2="49600" y2="27833"/>
                        <a14:foregroundMark x1="24000" y1="45333" x2="37000" y2="50667"/>
                        <a14:foregroundMark x1="53800" y1="45500" x2="46600" y2="46667"/>
                        <a14:foregroundMark x1="47600" y1="47667" x2="50200" y2="47167"/>
                        <a14:foregroundMark x1="37600" y1="67500" x2="37600" y2="71667"/>
                        <a14:foregroundMark x1="36200" y1="68000" x2="38000" y2="72000"/>
                        <a14:foregroundMark x1="47200" y1="91167" x2="47400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55" y="1101086"/>
            <a:ext cx="4092480" cy="491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Spiral Model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6968040" cy="2487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Handler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 of spiral = cost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dimension = progress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model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Software Engineering | Spiral Model - GeeksforGeeks">
            <a:extLst>
              <a:ext uri="{FF2B5EF4-FFF2-40B4-BE49-F238E27FC236}">
                <a16:creationId xmlns:a16="http://schemas.microsoft.com/office/drawing/2014/main" id="{8212DC5A-5F75-99C3-BF09-35C4286F7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159" b="89524" l="7813" r="91895">
                        <a14:foregroundMark x1="41699" y1="32381" x2="41699" y2="32381"/>
                        <a14:foregroundMark x1="29297" y1="21799" x2="23340" y2="40529"/>
                        <a14:foregroundMark x1="37598" y1="26243" x2="48145" y2="26455"/>
                        <a14:foregroundMark x1="36035" y1="26243" x2="35449" y2="36190"/>
                        <a14:foregroundMark x1="35449" y1="36190" x2="49414" y2="37354"/>
                        <a14:foregroundMark x1="49414" y1="37354" x2="41309" y2="24233"/>
                        <a14:foregroundMark x1="41309" y1="24233" x2="33594" y2="28571"/>
                        <a14:foregroundMark x1="72949" y1="34392" x2="57520" y2="33651"/>
                        <a14:foregroundMark x1="57520" y1="33651" x2="66309" y2="40106"/>
                        <a14:foregroundMark x1="66309" y1="40106" x2="72754" y2="36190"/>
                        <a14:foregroundMark x1="76758" y1="50476" x2="76758" y2="50476"/>
                        <a14:foregroundMark x1="74609" y1="53122" x2="61230" y2="57460"/>
                        <a14:foregroundMark x1="61230" y1="57460" x2="67188" y2="65608"/>
                        <a14:foregroundMark x1="67188" y1="65608" x2="76270" y2="62963"/>
                        <a14:foregroundMark x1="76270" y1="62963" x2="75684" y2="53122"/>
                        <a14:foregroundMark x1="30078" y1="57460" x2="44727" y2="57037"/>
                        <a14:foregroundMark x1="44727" y1="57037" x2="55762" y2="59365"/>
                        <a14:foregroundMark x1="55762" y1="59365" x2="38770" y2="67831"/>
                        <a14:foregroundMark x1="38770" y1="67831" x2="30762" y2="60423"/>
                        <a14:foregroundMark x1="30762" y1="60423" x2="30566" y2="59259"/>
                        <a14:foregroundMark x1="27148" y1="59259" x2="27148" y2="59259"/>
                        <a14:foregroundMark x1="52734" y1="43704" x2="52734" y2="43704"/>
                        <a14:foregroundMark x1="51074" y1="25926" x2="51074" y2="25926"/>
                        <a14:foregroundMark x1="41113" y1="11005" x2="41113" y2="11005"/>
                        <a14:foregroundMark x1="67871" y1="10159" x2="67871" y2="10159"/>
                        <a14:foregroundMark x1="89941" y1="60741" x2="89941" y2="60741"/>
                        <a14:foregroundMark x1="91895" y1="46984" x2="91895" y2="46984"/>
                        <a14:foregroundMark x1="7910" y1="49841" x2="13867" y2="68042"/>
                        <a14:foregroundMark x1="42480" y1="91111" x2="54883" y2="92275"/>
                        <a14:foregroundMark x1="54883" y1="92275" x2="64453" y2="89524"/>
                        <a14:foregroundMark x1="64453" y1="89524" x2="64648" y2="89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4" t="2227" r="2469" b="4172"/>
          <a:stretch/>
        </p:blipFill>
        <p:spPr bwMode="auto">
          <a:xfrm>
            <a:off x="6096000" y="1233713"/>
            <a:ext cx="5036458" cy="464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5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Advantages of Spiral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Risk Handling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Projects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40188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AF80BB-7BC4-9131-CE46-6AA0956B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870440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spc="-5" dirty="0"/>
              <a:t>Software Development Life Cycle (SDLC)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DED5F-6C4D-3D72-CB92-2B2456053587}"/>
              </a:ext>
            </a:extLst>
          </p:cNvPr>
          <p:cNvSpPr txBox="1"/>
          <p:nvPr/>
        </p:nvSpPr>
        <p:spPr>
          <a:xfrm>
            <a:off x="1285240" y="2969469"/>
            <a:ext cx="88646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structured process used by software developers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applications.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SDLC is typically broken down into several phases, including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analysis,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testing,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40048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915" y="1188637"/>
            <a:ext cx="3135086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Disadvantages of Spiral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risk analysis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385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 Model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6968040" cy="24879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Validation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at every phase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Software Engineering | SDLC V-Model - GeeksforGeeks">
            <a:extLst>
              <a:ext uri="{FF2B5EF4-FFF2-40B4-BE49-F238E27FC236}">
                <a16:creationId xmlns:a16="http://schemas.microsoft.com/office/drawing/2014/main" id="{3E9B22E9-038C-9C30-7720-915569912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585" y="1579845"/>
            <a:ext cx="55911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7E5E2-21FA-E8A6-DE6A-F68595DD2129}"/>
              </a:ext>
            </a:extLst>
          </p:cNvPr>
          <p:cNvSpPr txBox="1"/>
          <p:nvPr/>
        </p:nvSpPr>
        <p:spPr>
          <a:xfrm rot="6285064">
            <a:off x="10159999" y="3470757"/>
            <a:ext cx="1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773AF-D4A3-7EB8-3684-53466454005B}"/>
              </a:ext>
            </a:extLst>
          </p:cNvPr>
          <p:cNvSpPr txBox="1"/>
          <p:nvPr/>
        </p:nvSpPr>
        <p:spPr>
          <a:xfrm rot="14974353">
            <a:off x="5072742" y="3652186"/>
            <a:ext cx="1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20909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Advantages of V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understanding of project at start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component is tested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tracking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430" y="1188637"/>
            <a:ext cx="3120571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Disadvantages of V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feedback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good for big projects</a:t>
            </a:r>
          </a:p>
        </p:txBody>
      </p:sp>
    </p:spTree>
    <p:extLst>
      <p:ext uri="{BB962C8B-B14F-4D97-AF65-F5344CB8AC3E}">
        <p14:creationId xmlns:p14="http://schemas.microsoft.com/office/powerpoint/2010/main" val="74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spc="-45" dirty="0"/>
              <a:t>Agile</a:t>
            </a:r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Model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12742"/>
            <a:ext cx="6968040" cy="2487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movement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Largely used now a days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divided in small modules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released and updated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Difference between Agile and Waterfall model - javatpoint">
            <a:extLst>
              <a:ext uri="{FF2B5EF4-FFF2-40B4-BE49-F238E27FC236}">
                <a16:creationId xmlns:a16="http://schemas.microsoft.com/office/drawing/2014/main" id="{4630581D-334E-4F5B-944F-B8CAFCE1D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11" y="2178380"/>
            <a:ext cx="6191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Advantages of Agile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delivery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too face communication with client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are incorporated fast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effective</a:t>
            </a:r>
          </a:p>
        </p:txBody>
      </p:sp>
    </p:spTree>
    <p:extLst>
      <p:ext uri="{BB962C8B-B14F-4D97-AF65-F5344CB8AC3E}">
        <p14:creationId xmlns:p14="http://schemas.microsoft.com/office/powerpoint/2010/main" val="365252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A6D71-EB73-4C5A-DD22-E3107DBD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7" y="1188637"/>
            <a:ext cx="3193144" cy="4480726"/>
          </a:xfrm>
        </p:spPr>
        <p:txBody>
          <a:bodyPr>
            <a:normAutofit/>
          </a:bodyPr>
          <a:lstStyle/>
          <a:p>
            <a:pPr algn="r"/>
            <a:r>
              <a:rPr lang="en-US" sz="4100" b="1" dirty="0"/>
              <a:t>Disadvantages of Agile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8256-E749-D651-6932-98F9CFA51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188637"/>
            <a:ext cx="6174735" cy="494095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documentation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problem</a:t>
            </a:r>
          </a:p>
        </p:txBody>
      </p:sp>
    </p:spTree>
    <p:extLst>
      <p:ext uri="{BB962C8B-B14F-4D97-AF65-F5344CB8AC3E}">
        <p14:creationId xmlns:p14="http://schemas.microsoft.com/office/powerpoint/2010/main" val="11111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 algn="r"/>
            <a:r>
              <a:rPr lang="en-US" sz="6800" kern="1200" spc="-6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HAVE </a:t>
            </a:r>
            <a:r>
              <a:rPr lang="en-US" sz="6800" kern="1200" spc="-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</a:t>
            </a:r>
            <a:r>
              <a:rPr lang="en-US" sz="68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LEARNT IN</a:t>
            </a:r>
            <a:r>
              <a:rPr lang="en-US" sz="6800" kern="1200" spc="-5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8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CLASS</a:t>
            </a:r>
            <a:endParaRPr lang="en-US" sz="6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6EF8F806-D22B-1DC9-E69F-E80FEE9E2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94232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34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AF80BB-7BC4-9131-CE46-6AA0956B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Development Life Cycle (SDLC)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DLC methodologies for ensuring effective product development">
            <a:extLst>
              <a:ext uri="{FF2B5EF4-FFF2-40B4-BE49-F238E27FC236}">
                <a16:creationId xmlns:a16="http://schemas.microsoft.com/office/drawing/2014/main" id="{FBE10AC1-2506-609A-F998-3F2DF736D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96104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DED5F-6C4D-3D72-CB92-2B2456053587}"/>
              </a:ext>
            </a:extLst>
          </p:cNvPr>
          <p:cNvSpPr txBox="1"/>
          <p:nvPr/>
        </p:nvSpPr>
        <p:spPr>
          <a:xfrm>
            <a:off x="1285240" y="2969469"/>
            <a:ext cx="88646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7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0" tIns="126365" rIns="0" bIns="0" rtlCol="0" anchor="ctr">
            <a:normAutofit/>
          </a:bodyPr>
          <a:lstStyle/>
          <a:p>
            <a:pPr marL="224790">
              <a:spcBef>
                <a:spcPts val="995"/>
              </a:spcBef>
            </a:pPr>
            <a:r>
              <a:rPr lang="en-US" sz="5000" spc="-5" dirty="0"/>
              <a:t>PLANNING/ STRATEGY</a:t>
            </a:r>
            <a:endParaRPr lang="en-US" sz="5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85240" y="2969469"/>
            <a:ext cx="8587423" cy="280039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328295" marR="829944" indent="-304800"/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marL="328295" marR="829944" indent="-304800"/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28295" marR="829944" indent="-304800"/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</a:p>
          <a:p>
            <a:pPr marL="328295" marR="829944" indent="-304800"/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Resources/ skills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9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54468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000" kern="1200" spc="-6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844723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with team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cost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code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SRS(Software Requirement Specification)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600" y="1050595"/>
            <a:ext cx="1058332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000" kern="1200" spc="-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1058332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endParaRPr lang="en-US" sz="2400" spc="-1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endParaRPr lang="en-US" sz="2400" spc="-1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125031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04540" algn="l"/>
              </a:tabLst>
            </a:pP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68756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0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guidelines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216073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000" kern="1200" spc="-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1008761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175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/ System Testing</a:t>
            </a:r>
          </a:p>
          <a:p>
            <a:pPr marL="3175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1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Testing / Beta Testing</a:t>
            </a:r>
          </a:p>
          <a:p>
            <a:pPr marL="3175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1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508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/ Black Box Testing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0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9870440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000" kern="1200" spc="-2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DEPLOYMENT/ MAINTANENCE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object 3"/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Support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Timeframe for changes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for users</a:t>
            </a:r>
          </a:p>
        </p:txBody>
      </p:sp>
    </p:spTree>
    <p:extLst>
      <p:ext uri="{BB962C8B-B14F-4D97-AF65-F5344CB8AC3E}">
        <p14:creationId xmlns:p14="http://schemas.microsoft.com/office/powerpoint/2010/main" val="38931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647</Words>
  <Application>Microsoft Office PowerPoint</Application>
  <PresentationFormat>Widescreen</PresentationFormat>
  <Paragraphs>241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ArialMT</vt:lpstr>
      <vt:lpstr>Calibri</vt:lpstr>
      <vt:lpstr>Calibri Light</vt:lpstr>
      <vt:lpstr>Gill Sans MT</vt:lpstr>
      <vt:lpstr>Times New Roman</vt:lpstr>
      <vt:lpstr>Office Theme</vt:lpstr>
      <vt:lpstr>Software Engineering</vt:lpstr>
      <vt:lpstr>Software Development Life Cycle (SDLC)</vt:lpstr>
      <vt:lpstr>Software Development Life Cycle (SDLC)</vt:lpstr>
      <vt:lpstr>PLANNING/ STRATEGY</vt:lpstr>
      <vt:lpstr>ANALYSIS</vt:lpstr>
      <vt:lpstr>DESIGN</vt:lpstr>
      <vt:lpstr>IMPLEMENTATION</vt:lpstr>
      <vt:lpstr>TESTING</vt:lpstr>
      <vt:lpstr>DEPLOYMENT/ MAINTANENCE</vt:lpstr>
      <vt:lpstr>SDLC Models</vt:lpstr>
      <vt:lpstr>Waterfall Model</vt:lpstr>
      <vt:lpstr>Advantages of Waterfall Model</vt:lpstr>
      <vt:lpstr>Disadvantages of Waterfall Model</vt:lpstr>
      <vt:lpstr>Iterative Model</vt:lpstr>
      <vt:lpstr>Advantages of Iterative Model</vt:lpstr>
      <vt:lpstr>Disadvantages of Iterative Model</vt:lpstr>
      <vt:lpstr>Prototype Model</vt:lpstr>
      <vt:lpstr>Spiral Model</vt:lpstr>
      <vt:lpstr>Advantages of Spiral Model</vt:lpstr>
      <vt:lpstr>Disadvantages of Spiral Model</vt:lpstr>
      <vt:lpstr>V Model</vt:lpstr>
      <vt:lpstr>Advantages of V Model</vt:lpstr>
      <vt:lpstr>Disadvantages of V Model</vt:lpstr>
      <vt:lpstr>Agile Model</vt:lpstr>
      <vt:lpstr>Advantages of Agile Model</vt:lpstr>
      <vt:lpstr>Disadvantages of Agile Model</vt:lpstr>
      <vt:lpstr>WHAT HAVE YOU LEARNT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Farwa Batool</cp:lastModifiedBy>
  <cp:revision>86</cp:revision>
  <dcterms:created xsi:type="dcterms:W3CDTF">2023-04-01T11:42:18Z</dcterms:created>
  <dcterms:modified xsi:type="dcterms:W3CDTF">2023-04-04T08:08:54Z</dcterms:modified>
</cp:coreProperties>
</file>