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424" r:id="rId3"/>
    <p:sldId id="448" r:id="rId4"/>
    <p:sldId id="449" r:id="rId5"/>
    <p:sldId id="450" r:id="rId6"/>
    <p:sldId id="451" r:id="rId7"/>
    <p:sldId id="452" r:id="rId8"/>
    <p:sldId id="457" r:id="rId9"/>
    <p:sldId id="453" r:id="rId10"/>
    <p:sldId id="454" r:id="rId11"/>
    <p:sldId id="455" r:id="rId12"/>
    <p:sldId id="456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6" r:id="rId21"/>
    <p:sldId id="465" r:id="rId22"/>
    <p:sldId id="4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90A"/>
    <a:srgbClr val="01243A"/>
    <a:srgbClr val="0B73BB"/>
    <a:srgbClr val="DAE8FC"/>
    <a:srgbClr val="D96E66"/>
    <a:srgbClr val="DB766F"/>
    <a:srgbClr val="7ACFF5"/>
    <a:srgbClr val="29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99" autoAdjust="0"/>
  </p:normalViewPr>
  <p:slideViewPr>
    <p:cSldViewPr snapToGrid="0">
      <p:cViewPr varScale="1">
        <p:scale>
          <a:sx n="61" d="100"/>
          <a:sy n="61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33EFE-F8AC-4F62-A686-2E733EC9C4BC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A8CBA-4318-4372-B38E-DB0130CE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2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75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check navigation, layout, and user interaction, perform basic user actions like clicking buttons or entering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Integrate, test and Verify that user authentication and login functionalities work as expected.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Integrate, test and Verify that the product catalog is displayed correctly on the UI.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products can be added to the cart, cart total is updated correctly, and items can be removed from the cart.</a:t>
            </a:r>
            <a:endParaRPr lang="en-US" sz="1200" b="0" i="0" spc="-5" dirty="0">
              <a:solidFill>
                <a:srgbClr val="D1D5DB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spc="-5" dirty="0">
                <a:solidFill>
                  <a:srgbClr val="D1D5D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5-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Verify that the payment process is smooth and secure.</a:t>
            </a: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38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integration testing approach should be based on analysis of the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system's architecture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dependencies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complexity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and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project constraints</a:t>
            </a:r>
            <a:endParaRPr lang="en-US" sz="12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44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82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37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06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No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strict integration dependencies.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spc="-5" dirty="0">
                <a:solidFill>
                  <a:srgbClr val="D1D5DB"/>
                </a:solidFill>
                <a:effectLst/>
                <a:latin typeface="Söhne"/>
                <a:cs typeface="Times New Roman" panose="02020603050405020304" pitchFamily="18" charset="0"/>
              </a:rPr>
              <a:t>2.2 Difficult to identify the root cause of any failures or errors.</a:t>
            </a: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059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54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5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30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Hackers are hired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64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41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 load on the website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11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dirty="0">
                <a:solidFill>
                  <a:srgbClr val="242021"/>
                </a:solidFill>
                <a:effectLst/>
                <a:latin typeface="ImpressumStd-Roman"/>
              </a:rPr>
              <a:t>often coupled with stress testing</a:t>
            </a:r>
            <a:r>
              <a:rPr lang="en-US" dirty="0"/>
              <a:t> </a:t>
            </a:r>
            <a:br>
              <a:rPr lang="en-US" dirty="0"/>
            </a:b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96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3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1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30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84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66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priority – Highest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49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priority – Highest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38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8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D373-2D9E-C031-ECDB-FD6C30B42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4DAC5-ED25-8DBD-C9EC-428792BB3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C1E2-E2F5-0F52-98C7-6B99E9A5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BE3F1-BDF3-2EC5-38A9-C841D6C5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A315-A514-5315-E562-683201A0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7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65A1-DE05-95EB-AF88-CD5AB85E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6062A-B779-7096-0EB2-5B4689C71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F7DC-D43E-B3AC-2938-F77419F8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2B96-22B5-2286-6C57-6702ADBE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5824A-0E71-2351-85B0-872987D9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6AD56-5102-3FC9-1459-69C9390C5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03869-50CA-7367-1E49-9119B3074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7B95E-E1E4-9EBB-047C-91AFC226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B881-BA15-D5FF-BFD3-0642948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8F2E-50F4-67B9-C4C1-2C14704A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7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C3C3C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779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A101-C279-B617-CC20-32861CDB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541D-7CC4-2C3E-D5F2-03E63BB2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B1DC-F003-1891-D3A3-719CB058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BC49-79E1-FE01-8BB0-63EE8F4E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C582-488C-3F00-D069-0DA78C4E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4F3A-4F4E-E748-BB10-ECE1626C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69395-911B-9AE8-8A0E-A737E584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57E4-CC35-FF41-16B2-8600D8DE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1CD7-5583-A169-F02A-0534EC87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D12D-9C3B-3C06-0D36-2756224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1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7F46-E1CD-2B91-AC80-F675FDB6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E041-4C01-CE7A-506D-FA335A3A6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2D2CA-594F-2E03-9544-866C0D69D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7C5C5-FF03-E2DB-4A9D-94821F03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08BB2-40AB-8183-83B8-D2CA99D5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DDA8E-A426-38E9-FCED-0E5BD1B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9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6354-25EC-9FC9-052D-D335EA66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4F564-E1F0-36B2-236C-6D7B0A3F9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85185-8E63-B4A7-5189-4018D428B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46DFC-6CCD-8CCC-A10D-3791274D3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8254B-0DCA-43D6-C4AB-B82837BC0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AC6B2-446D-822A-93A4-532A4A56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B5CFF-B018-AC10-6C35-A2489837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B64C5-8F34-9DF2-8156-C4733A08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6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42DD-2B1E-6565-7FA2-4350F4A7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5EEA-5942-5D7D-9CEF-83FA7720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241AC-6D45-2542-C992-69ED68A4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D6753-3625-A51A-DA91-535D35B1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6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5D734-B843-3328-5F42-CE934D3C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DE17C-4411-0DBE-D3FF-0AE43604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38FE1-BC97-463F-1AB5-7633317F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2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F6DE-DF97-7684-C6E3-47499D05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C1EF-7977-0124-DCEB-F8BF8AA0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BC84D-AE59-0699-088A-695178E0A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4D31A-BBD8-2ED3-B370-E45617DC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55F6F-7721-D788-A25D-682AE763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3FB3B-37BB-8C19-7C23-E472A123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85CB-9084-6BAC-9826-9B8E6918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AABA4-A3C6-DF66-CFD5-EBF2EE6D2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32593-DE92-1D66-A27B-4A23015B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26AC-BA11-ACBB-7DB8-A3229220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827C5-66D7-2CC6-EC5C-6D00A3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E87A0-82AE-533C-9442-BF0E229C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1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5315D-5EC0-7766-C922-9A4F3412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C116A-F406-D5AC-EA81-55706C5B9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66435-B28F-AA4A-FADC-A97DC5CBC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409E-2F83-4324-99BF-E948962EF58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18677-4381-8320-C86B-5E81962D8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8C793-A20C-003D-B4EF-D7DF8320A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9158E-7589-46EE-8257-EA6AFEF5F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dirty="0"/>
              <a:t>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2B008-DE1E-3257-23F7-D5285EC29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r>
              <a:rPr lang="en-US" dirty="0"/>
              <a:t>Week 12 Lecture 01</a:t>
            </a:r>
          </a:p>
        </p:txBody>
      </p:sp>
    </p:spTree>
    <p:extLst>
      <p:ext uri="{BB962C8B-B14F-4D97-AF65-F5344CB8AC3E}">
        <p14:creationId xmlns:p14="http://schemas.microsoft.com/office/powerpoint/2010/main" val="180850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Integration Testing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2856" y="2626053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Integration</a:t>
            </a:r>
          </a:p>
          <a:p>
            <a:pPr algn="just"/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DFF3D8-3A1F-01EF-5851-9DE381B4DD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1" b="4445"/>
          <a:stretch/>
        </p:blipFill>
        <p:spPr>
          <a:xfrm>
            <a:off x="657014" y="936606"/>
            <a:ext cx="3335866" cy="16259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0587DA-B711-C4E6-18CE-60DCD9DA46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868" y="3077940"/>
            <a:ext cx="2833528" cy="2014774"/>
          </a:xfrm>
          <a:prstGeom prst="rect">
            <a:avLst/>
          </a:prstGeom>
        </p:spPr>
      </p:pic>
      <p:pic>
        <p:nvPicPr>
          <p:cNvPr id="3074" name="Picture 2" descr="Free photo sign up password room structure wall background concept">
            <a:extLst>
              <a:ext uri="{FF2B5EF4-FFF2-40B4-BE49-F238E27FC236}">
                <a16:creationId xmlns:a16="http://schemas.microsoft.com/office/drawing/2014/main" id="{583D879F-7064-F3EE-002A-165AA25AA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823" y="3042455"/>
            <a:ext cx="2341102" cy="210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hoto a poster for the chiantherer shows a series of images.">
            <a:extLst>
              <a:ext uri="{FF2B5EF4-FFF2-40B4-BE49-F238E27FC236}">
                <a16:creationId xmlns:a16="http://schemas.microsoft.com/office/drawing/2014/main" id="{C33F9801-C9AA-E679-5617-9E7CE16793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736"/>
          <a:stretch/>
        </p:blipFill>
        <p:spPr bwMode="auto">
          <a:xfrm>
            <a:off x="6378640" y="2657429"/>
            <a:ext cx="2446765" cy="2009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yment Page Inspiration | Web development design, Web design, Web app  design">
            <a:extLst>
              <a:ext uri="{FF2B5EF4-FFF2-40B4-BE49-F238E27FC236}">
                <a16:creationId xmlns:a16="http://schemas.microsoft.com/office/drawing/2014/main" id="{A62CD9F8-FE4D-5450-2511-90755A570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975" y="4693862"/>
            <a:ext cx="2446766" cy="18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8214DC-4619-974A-ADF9-E887D907E4F4}"/>
              </a:ext>
            </a:extLst>
          </p:cNvPr>
          <p:cNvSpPr txBox="1"/>
          <p:nvPr/>
        </p:nvSpPr>
        <p:spPr>
          <a:xfrm>
            <a:off x="1253156" y="5232200"/>
            <a:ext cx="1562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page 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5A420-123A-AFF0-5006-A8343F09BBB8}"/>
              </a:ext>
            </a:extLst>
          </p:cNvPr>
          <p:cNvSpPr txBox="1"/>
          <p:nvPr/>
        </p:nvSpPr>
        <p:spPr>
          <a:xfrm>
            <a:off x="3657660" y="5241177"/>
            <a:ext cx="2134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4D67C-5A03-9245-0683-8796D68CC942}"/>
              </a:ext>
            </a:extLst>
          </p:cNvPr>
          <p:cNvSpPr txBox="1"/>
          <p:nvPr/>
        </p:nvSpPr>
        <p:spPr>
          <a:xfrm>
            <a:off x="6501659" y="2336258"/>
            <a:ext cx="1828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Catalog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EC16D-CA97-B7F1-4226-AD4FA79AD752}"/>
              </a:ext>
            </a:extLst>
          </p:cNvPr>
          <p:cNvSpPr txBox="1"/>
          <p:nvPr/>
        </p:nvSpPr>
        <p:spPr>
          <a:xfrm>
            <a:off x="8974898" y="2382786"/>
            <a:ext cx="162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Cart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443EF7-7C21-9121-3A8A-41158C17E816}"/>
              </a:ext>
            </a:extLst>
          </p:cNvPr>
          <p:cNvSpPr txBox="1"/>
          <p:nvPr/>
        </p:nvSpPr>
        <p:spPr>
          <a:xfrm>
            <a:off x="5511800" y="5855449"/>
            <a:ext cx="2040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</a:t>
            </a:r>
          </a:p>
        </p:txBody>
      </p:sp>
      <p:sp>
        <p:nvSpPr>
          <p:cNvPr id="15" name="Plus Sign 14">
            <a:extLst>
              <a:ext uri="{FF2B5EF4-FFF2-40B4-BE49-F238E27FC236}">
                <a16:creationId xmlns:a16="http://schemas.microsoft.com/office/drawing/2014/main" id="{CC5640A8-07FD-3540-EE3A-6D7D44E11AF5}"/>
              </a:ext>
            </a:extLst>
          </p:cNvPr>
          <p:cNvSpPr/>
          <p:nvPr/>
        </p:nvSpPr>
        <p:spPr>
          <a:xfrm>
            <a:off x="3500125" y="3784600"/>
            <a:ext cx="289350" cy="35813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6156A6BB-0172-3E91-2A54-CCC4B3FC9A6D}"/>
              </a:ext>
            </a:extLst>
          </p:cNvPr>
          <p:cNvSpPr/>
          <p:nvPr/>
        </p:nvSpPr>
        <p:spPr>
          <a:xfrm>
            <a:off x="6096610" y="3797300"/>
            <a:ext cx="289350" cy="35813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lus Sign 16">
            <a:extLst>
              <a:ext uri="{FF2B5EF4-FFF2-40B4-BE49-F238E27FC236}">
                <a16:creationId xmlns:a16="http://schemas.microsoft.com/office/drawing/2014/main" id="{636FA917-AB16-7D40-27C1-082A5940EB90}"/>
              </a:ext>
            </a:extLst>
          </p:cNvPr>
          <p:cNvSpPr/>
          <p:nvPr/>
        </p:nvSpPr>
        <p:spPr>
          <a:xfrm>
            <a:off x="8785085" y="3771900"/>
            <a:ext cx="289350" cy="35813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23258D93-9D60-D0CB-1129-4389DC6739CA}"/>
              </a:ext>
            </a:extLst>
          </p:cNvPr>
          <p:cNvSpPr/>
          <p:nvPr/>
        </p:nvSpPr>
        <p:spPr>
          <a:xfrm>
            <a:off x="10043317" y="4734578"/>
            <a:ext cx="289350" cy="358136"/>
          </a:xfrm>
          <a:prstGeom prst="mathPlus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2CD9F2-30B3-F07B-4BA6-E5C283FABA36}"/>
              </a:ext>
            </a:extLst>
          </p:cNvPr>
          <p:cNvSpPr/>
          <p:nvPr/>
        </p:nvSpPr>
        <p:spPr>
          <a:xfrm>
            <a:off x="963506" y="3635719"/>
            <a:ext cx="1353017" cy="358137"/>
          </a:xfrm>
          <a:prstGeom prst="rect">
            <a:avLst/>
          </a:prstGeom>
          <a:solidFill>
            <a:srgbClr val="0124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U-Shop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26EF18-B1AD-0566-7848-2A5F20643DE5}"/>
              </a:ext>
            </a:extLst>
          </p:cNvPr>
          <p:cNvSpPr/>
          <p:nvPr/>
        </p:nvSpPr>
        <p:spPr>
          <a:xfrm>
            <a:off x="7381702" y="2752118"/>
            <a:ext cx="1337963" cy="243267"/>
          </a:xfrm>
          <a:prstGeom prst="rect">
            <a:avLst/>
          </a:prstGeom>
          <a:solidFill>
            <a:srgbClr val="0109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U-shop</a:t>
            </a:r>
          </a:p>
        </p:txBody>
      </p:sp>
      <p:pic>
        <p:nvPicPr>
          <p:cNvPr id="1028" name="Picture 4" descr="Simple Shopping Cart Plugin With jQuery And Bootstrap - mycart">
            <a:extLst>
              <a:ext uri="{FF2B5EF4-FFF2-40B4-BE49-F238E27FC236}">
                <a16:creationId xmlns:a16="http://schemas.microsoft.com/office/drawing/2014/main" id="{6DC2AE03-9BFC-F342-FB1D-A0FCD94E0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151" y="2744743"/>
            <a:ext cx="2468028" cy="183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77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Integration Testing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Integration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starts with the lowest-level components/modules as clusters and progresses upwards.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 are used for the higher-level components that are not yet integrated.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early testing of lower-level functionalities and facilitates early bug detection.</a:t>
            </a:r>
          </a:p>
        </p:txBody>
      </p:sp>
      <p:pic>
        <p:nvPicPr>
          <p:cNvPr id="4" name="Picture 2" descr="INTEGRATION Testing Tutorial: Big Bang, Top Down &amp; Bottom Up">
            <a:extLst>
              <a:ext uri="{FF2B5EF4-FFF2-40B4-BE49-F238E27FC236}">
                <a16:creationId xmlns:a16="http://schemas.microsoft.com/office/drawing/2014/main" id="{563FB814-8474-8AA9-98A7-735383C50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" r="3082" b="6498"/>
          <a:stretch/>
        </p:blipFill>
        <p:spPr bwMode="auto">
          <a:xfrm>
            <a:off x="657014" y="853779"/>
            <a:ext cx="3183467" cy="171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03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Integration Testing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Bang Integration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individual components of a system are combined and tested together simultaneously.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approach, the integration testing phase occurs as a single event, usually towards the end of the development process.</a:t>
            </a:r>
          </a:p>
        </p:txBody>
      </p:sp>
      <p:pic>
        <p:nvPicPr>
          <p:cNvPr id="4" name="Picture 2" descr="INTEGRATION Testing Tutorial: Big Bang, Top Down &amp; Bottom Up">
            <a:extLst>
              <a:ext uri="{FF2B5EF4-FFF2-40B4-BE49-F238E27FC236}">
                <a16:creationId xmlns:a16="http://schemas.microsoft.com/office/drawing/2014/main" id="{563FB814-8474-8AA9-98A7-735383C50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" r="3082" b="6498"/>
          <a:stretch/>
        </p:blipFill>
        <p:spPr bwMode="auto">
          <a:xfrm>
            <a:off x="657014" y="853779"/>
            <a:ext cx="3183467" cy="171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35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Integration Testing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Bang Integration:</a:t>
            </a:r>
          </a:p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an e-commerce website with the following components: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Module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Catalog Module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Cart Module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 Integration</a:t>
            </a:r>
          </a:p>
        </p:txBody>
      </p:sp>
      <p:pic>
        <p:nvPicPr>
          <p:cNvPr id="4" name="Picture 2" descr="INTEGRATION Testing Tutorial: Big Bang, Top Down &amp; Bottom Up">
            <a:extLst>
              <a:ext uri="{FF2B5EF4-FFF2-40B4-BE49-F238E27FC236}">
                <a16:creationId xmlns:a16="http://schemas.microsoft.com/office/drawing/2014/main" id="{563FB814-8474-8AA9-98A7-735383C50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" r="3082" b="6498"/>
          <a:stretch/>
        </p:blipFill>
        <p:spPr bwMode="auto">
          <a:xfrm>
            <a:off x="657014" y="853779"/>
            <a:ext cx="3183467" cy="171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67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Integration Testing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Bang Integration: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Big Bang Integration approach, all these modules are developed independently and tested individually.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all the modules are ready, they are integrated together in a single event, and the entire system is tested. </a:t>
            </a:r>
          </a:p>
        </p:txBody>
      </p:sp>
      <p:pic>
        <p:nvPicPr>
          <p:cNvPr id="4" name="Picture 2" descr="INTEGRATION Testing Tutorial: Big Bang, Top Down &amp; Bottom Up">
            <a:extLst>
              <a:ext uri="{FF2B5EF4-FFF2-40B4-BE49-F238E27FC236}">
                <a16:creationId xmlns:a16="http://schemas.microsoft.com/office/drawing/2014/main" id="{563FB814-8474-8AA9-98A7-735383C50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" r="3082" b="6498"/>
          <a:stretch/>
        </p:blipFill>
        <p:spPr bwMode="auto">
          <a:xfrm>
            <a:off x="657014" y="853779"/>
            <a:ext cx="3183467" cy="171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99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Integration Testing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Bang Integration:</a:t>
            </a:r>
          </a:p>
        </p:txBody>
      </p:sp>
      <p:pic>
        <p:nvPicPr>
          <p:cNvPr id="4" name="Picture 2" descr="INTEGRATION Testing Tutorial: Big Bang, Top Down &amp; Bottom Up">
            <a:extLst>
              <a:ext uri="{FF2B5EF4-FFF2-40B4-BE49-F238E27FC236}">
                <a16:creationId xmlns:a16="http://schemas.microsoft.com/office/drawing/2014/main" id="{563FB814-8474-8AA9-98A7-735383C50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3" r="3082" b="6498"/>
          <a:stretch/>
        </p:blipFill>
        <p:spPr bwMode="auto">
          <a:xfrm>
            <a:off x="657014" y="853779"/>
            <a:ext cx="3183467" cy="171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9091A4-4D84-7035-40B6-F70B60E9E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525010"/>
              </p:ext>
            </p:extLst>
          </p:nvPr>
        </p:nvGraphicFramePr>
        <p:xfrm>
          <a:off x="963506" y="3219280"/>
          <a:ext cx="10179384" cy="259449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89692">
                  <a:extLst>
                    <a:ext uri="{9D8B030D-6E8A-4147-A177-3AD203B41FA5}">
                      <a16:colId xmlns:a16="http://schemas.microsoft.com/office/drawing/2014/main" val="3567621989"/>
                    </a:ext>
                  </a:extLst>
                </a:gridCol>
                <a:gridCol w="5089692">
                  <a:extLst>
                    <a:ext uri="{9D8B030D-6E8A-4147-A177-3AD203B41FA5}">
                      <a16:colId xmlns:a16="http://schemas.microsoft.com/office/drawing/2014/main" val="226666041"/>
                    </a:ext>
                  </a:extLst>
                </a:gridCol>
              </a:tblGrid>
              <a:tr h="2867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spc="-5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675627"/>
                  </a:ext>
                </a:extLst>
              </a:tr>
              <a:tr h="602807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 detection of issues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9255"/>
                  </a:ext>
                </a:extLst>
              </a:tr>
              <a:tr h="602807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visibility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861912"/>
                  </a:ext>
                </a:extLst>
              </a:tr>
              <a:tr h="870721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22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9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just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of software testing that evaluates the complete and integrated system.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testing the system's behavior and functionality against the specified requirements. </a:t>
            </a:r>
          </a:p>
        </p:txBody>
      </p:sp>
    </p:spTree>
    <p:extLst>
      <p:ext uri="{BB962C8B-B14F-4D97-AF65-F5344CB8AC3E}">
        <p14:creationId xmlns:p14="http://schemas.microsoft.com/office/powerpoint/2010/main" val="228373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Testing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system testing: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Testing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Testing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Testing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Testing</a:t>
            </a:r>
          </a:p>
        </p:txBody>
      </p:sp>
    </p:spTree>
    <p:extLst>
      <p:ext uri="{BB962C8B-B14F-4D97-AF65-F5344CB8AC3E}">
        <p14:creationId xmlns:p14="http://schemas.microsoft.com/office/powerpoint/2010/main" val="342870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Testing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399604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Testing 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system test that forces the software to fail in a variety of ways and verifies that recovery is properly performed.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recovery is not automatic and require human intervention, the time is measured to determine if it is in acceptable limits.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6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Testing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Testing 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validates the system's security measures and identify potential vulnerabilities or weaknesses.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testing authentication, access controls, data encryption, and protection against common security threats.</a:t>
            </a:r>
          </a:p>
        </p:txBody>
      </p:sp>
    </p:spTree>
    <p:extLst>
      <p:ext uri="{BB962C8B-B14F-4D97-AF65-F5344CB8AC3E}">
        <p14:creationId xmlns:p14="http://schemas.microsoft.com/office/powerpoint/2010/main" val="12818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just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TESTING 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plan that outlines the testing objectives, methods, and activities to be followed for a software project.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roadmap for the testing process, ensuring that the right types of tests are performed at various stages of the SDLC.</a:t>
            </a:r>
          </a:p>
        </p:txBody>
      </p:sp>
    </p:spTree>
    <p:extLst>
      <p:ext uri="{BB962C8B-B14F-4D97-AF65-F5344CB8AC3E}">
        <p14:creationId xmlns:p14="http://schemas.microsoft.com/office/powerpoint/2010/main" val="313574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Testing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 Testing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a system in a manner that demands resources in abnormal quantity, frequency, or volume.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input data rates may be increased by an order of magnitude to determine how input functions will respond</a:t>
            </a:r>
          </a:p>
        </p:txBody>
      </p:sp>
    </p:spTree>
    <p:extLst>
      <p:ext uri="{BB962C8B-B14F-4D97-AF65-F5344CB8AC3E}">
        <p14:creationId xmlns:p14="http://schemas.microsoft.com/office/powerpoint/2010/main" val="77125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Testing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Testing 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evaluates the system's performance under expected workloads and stress conditions.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testing response times, throughput, resource utilization,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1543311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Testing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Testing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exercises the software in each environment in which it is to operate.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 software must execute on a variety of platforms and under more than one operating system environment.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40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just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Integration 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of software testing in which the different units, modules or components of a software application are tested as a combined entity.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if they all work individually, why do you doubt that they’ll work when we put them together?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problem, of course, is “putting them together”—interfacing. </a:t>
            </a:r>
          </a:p>
        </p:txBody>
      </p:sp>
    </p:spTree>
    <p:extLst>
      <p:ext uri="{BB962C8B-B14F-4D97-AF65-F5344CB8AC3E}">
        <p14:creationId xmlns:p14="http://schemas.microsoft.com/office/powerpoint/2010/main" val="164636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Integration Testing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Application has 3 modules say, ‘Login Page’, ‘Items’ and ‘Item details’ and each of them is integrated logically.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not concentrate on the individual page here (as it’s already done in unit testing), instead we will check how they are linked to each other.</a:t>
            </a:r>
          </a:p>
        </p:txBody>
      </p:sp>
    </p:spTree>
    <p:extLst>
      <p:ext uri="{BB962C8B-B14F-4D97-AF65-F5344CB8AC3E}">
        <p14:creationId xmlns:p14="http://schemas.microsoft.com/office/powerpoint/2010/main" val="405716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Integration Testing [contd..]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706D38-8C85-792C-B105-4B8414F53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22355"/>
              </p:ext>
            </p:extLst>
          </p:nvPr>
        </p:nvGraphicFramePr>
        <p:xfrm>
          <a:off x="1253156" y="2467186"/>
          <a:ext cx="9445324" cy="2714413"/>
        </p:xfrm>
        <a:graphic>
          <a:graphicData uri="http://schemas.openxmlformats.org/drawingml/2006/table">
            <a:tbl>
              <a:tblPr/>
              <a:tblGrid>
                <a:gridCol w="1512897">
                  <a:extLst>
                    <a:ext uri="{9D8B030D-6E8A-4147-A177-3AD203B41FA5}">
                      <a16:colId xmlns:a16="http://schemas.microsoft.com/office/drawing/2014/main" val="1552181971"/>
                    </a:ext>
                  </a:extLst>
                </a:gridCol>
                <a:gridCol w="3032926">
                  <a:extLst>
                    <a:ext uri="{9D8B030D-6E8A-4147-A177-3AD203B41FA5}">
                      <a16:colId xmlns:a16="http://schemas.microsoft.com/office/drawing/2014/main" val="2605530516"/>
                    </a:ext>
                  </a:extLst>
                </a:gridCol>
                <a:gridCol w="2538170">
                  <a:extLst>
                    <a:ext uri="{9D8B030D-6E8A-4147-A177-3AD203B41FA5}">
                      <a16:colId xmlns:a16="http://schemas.microsoft.com/office/drawing/2014/main" val="1220363084"/>
                    </a:ext>
                  </a:extLst>
                </a:gridCol>
                <a:gridCol w="2361331">
                  <a:extLst>
                    <a:ext uri="{9D8B030D-6E8A-4147-A177-3AD203B41FA5}">
                      <a16:colId xmlns:a16="http://schemas.microsoft.com/office/drawing/2014/main" val="2851065384"/>
                    </a:ext>
                  </a:extLst>
                </a:gridCol>
              </a:tblGrid>
              <a:tr h="402135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Objective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055325"/>
                  </a:ext>
                </a:extLst>
              </a:tr>
              <a:tr h="1005338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the interface link between the Login and Items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 login credentials and click on the Login button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be directed to the Items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85705"/>
                  </a:ext>
                </a:extLst>
              </a:tr>
              <a:tr h="13069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 the interface link between the Items and Item Details Module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 Items select the Item and click a details button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Details of the selected item should appear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7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43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Integration Testing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Integration Testing: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Integration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Integration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Bang Integration</a:t>
            </a:r>
          </a:p>
        </p:txBody>
      </p:sp>
    </p:spTree>
    <p:extLst>
      <p:ext uri="{BB962C8B-B14F-4D97-AF65-F5344CB8AC3E}">
        <p14:creationId xmlns:p14="http://schemas.microsoft.com/office/powerpoint/2010/main" val="278564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Integration Testing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Integration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starts with the highest-level components/modules and progresses downwards.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Stub or dummy implementations are used for the lower-level components that are not yet integrated.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for early testing of higher-level functionalities and facilitates early bug detection.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61CC1-C535-01A2-2E6A-51E9939A5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1" b="4445"/>
          <a:stretch/>
        </p:blipFill>
        <p:spPr>
          <a:xfrm>
            <a:off x="657014" y="936606"/>
            <a:ext cx="3335866" cy="162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30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38412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Integration Testing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Integration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61CC1-C535-01A2-2E6A-51E9939A5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1" b="4445"/>
          <a:stretch/>
        </p:blipFill>
        <p:spPr>
          <a:xfrm>
            <a:off x="657014" y="936606"/>
            <a:ext cx="3335866" cy="1625947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3F324F0-CEF6-A43D-E15A-7FFEFC51D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759728"/>
              </p:ext>
            </p:extLst>
          </p:nvPr>
        </p:nvGraphicFramePr>
        <p:xfrm>
          <a:off x="963506" y="3219280"/>
          <a:ext cx="10179384" cy="27536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89692">
                  <a:extLst>
                    <a:ext uri="{9D8B030D-6E8A-4147-A177-3AD203B41FA5}">
                      <a16:colId xmlns:a16="http://schemas.microsoft.com/office/drawing/2014/main" val="3567621989"/>
                    </a:ext>
                  </a:extLst>
                </a:gridCol>
                <a:gridCol w="5089692">
                  <a:extLst>
                    <a:ext uri="{9D8B030D-6E8A-4147-A177-3AD203B41FA5}">
                      <a16:colId xmlns:a16="http://schemas.microsoft.com/office/drawing/2014/main" val="226666041"/>
                    </a:ext>
                  </a:extLst>
                </a:gridCol>
              </a:tblGrid>
              <a:tr h="28674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-5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High-level components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Low-level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675627"/>
                  </a:ext>
                </a:extLst>
              </a:tr>
              <a:tr h="60280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Typically, closer to the hardware or system infrastructure.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Closer to the user interface or the application's main functionalities.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09255"/>
                  </a:ext>
                </a:extLst>
              </a:tr>
              <a:tr h="60280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Modules with highest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Modules with lesser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861912"/>
                  </a:ext>
                </a:extLst>
              </a:tr>
              <a:tr h="870721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access layer or hardware interaction modules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management modules or payment processing modules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22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1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Integration Testing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Integration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Consider a website with the following components: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Cart Module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 Module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Module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Catalog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D54DE4-8AFE-DFC8-95BB-1073516959AC}"/>
              </a:ext>
            </a:extLst>
          </p:cNvPr>
          <p:cNvSpPr/>
          <p:nvPr/>
        </p:nvSpPr>
        <p:spPr>
          <a:xfrm>
            <a:off x="5934237" y="4573712"/>
            <a:ext cx="571500" cy="502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51D6E-8D32-6F2A-B063-543ACB061155}"/>
              </a:ext>
            </a:extLst>
          </p:cNvPr>
          <p:cNvSpPr/>
          <p:nvPr/>
        </p:nvSpPr>
        <p:spPr>
          <a:xfrm>
            <a:off x="6391480" y="4155289"/>
            <a:ext cx="571500" cy="502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9924E3-FD6A-EBED-DFE0-A0C2B1839B3D}"/>
              </a:ext>
            </a:extLst>
          </p:cNvPr>
          <p:cNvSpPr/>
          <p:nvPr/>
        </p:nvSpPr>
        <p:spPr>
          <a:xfrm>
            <a:off x="5683666" y="4949888"/>
            <a:ext cx="571500" cy="502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3B850E-1AAC-AC78-42CB-F6B1953F09B2}"/>
              </a:ext>
            </a:extLst>
          </p:cNvPr>
          <p:cNvSpPr/>
          <p:nvPr/>
        </p:nvSpPr>
        <p:spPr>
          <a:xfrm>
            <a:off x="5285406" y="3446255"/>
            <a:ext cx="571500" cy="502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71D807-62F9-85D3-B28F-49EA248BF926}"/>
              </a:ext>
            </a:extLst>
          </p:cNvPr>
          <p:cNvSpPr/>
          <p:nvPr/>
        </p:nvSpPr>
        <p:spPr>
          <a:xfrm>
            <a:off x="5821283" y="3837611"/>
            <a:ext cx="571500" cy="502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EB1BD7-EBAA-8344-3359-01724AE63D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1" b="4445"/>
          <a:stretch/>
        </p:blipFill>
        <p:spPr>
          <a:xfrm>
            <a:off x="657014" y="936606"/>
            <a:ext cx="3335866" cy="162594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2E0EE-D006-FB24-68F6-FFCDA6785EBF}"/>
              </a:ext>
            </a:extLst>
          </p:cNvPr>
          <p:cNvCxnSpPr/>
          <p:nvPr/>
        </p:nvCxnSpPr>
        <p:spPr>
          <a:xfrm>
            <a:off x="2364828" y="5452808"/>
            <a:ext cx="30427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3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4584</TotalTime>
  <Words>1054</Words>
  <Application>Microsoft Office PowerPoint</Application>
  <PresentationFormat>Widescreen</PresentationFormat>
  <Paragraphs>165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Aharoni</vt:lpstr>
      <vt:lpstr>Arial</vt:lpstr>
      <vt:lpstr>Calibri</vt:lpstr>
      <vt:lpstr>Calibri Light</vt:lpstr>
      <vt:lpstr>Gill Sans MT</vt:lpstr>
      <vt:lpstr>ImpressumStd-Roman</vt:lpstr>
      <vt:lpstr>Söhne</vt:lpstr>
      <vt:lpstr>Times New Roman</vt:lpstr>
      <vt:lpstr>Office Theme</vt:lpstr>
      <vt:lpstr>Software Engineering</vt:lpstr>
      <vt:lpstr>SOFTWARE TESTING STRATEGIES</vt:lpstr>
      <vt:lpstr>Integration Testing</vt:lpstr>
      <vt:lpstr>Integration Testing [contd..]</vt:lpstr>
      <vt:lpstr>Integration Testing [contd..]</vt:lpstr>
      <vt:lpstr>Integration Testing [contd..]</vt:lpstr>
      <vt:lpstr>Integration Testing [contd..]</vt:lpstr>
      <vt:lpstr>Integration Testing [contd..]</vt:lpstr>
      <vt:lpstr>Integration Testing [contd..]</vt:lpstr>
      <vt:lpstr>Integration Testing [contd..]</vt:lpstr>
      <vt:lpstr>Integration Testing [contd..]</vt:lpstr>
      <vt:lpstr>Integration Testing [contd..]</vt:lpstr>
      <vt:lpstr>Integration Testing [contd..]</vt:lpstr>
      <vt:lpstr>Integration Testing [contd..]</vt:lpstr>
      <vt:lpstr>Integration Testing [contd..]</vt:lpstr>
      <vt:lpstr>System Testing</vt:lpstr>
      <vt:lpstr>System Testing [contd..]</vt:lpstr>
      <vt:lpstr>System Testing [contd..]</vt:lpstr>
      <vt:lpstr>System Testing [contd..]</vt:lpstr>
      <vt:lpstr>System Testing [contd..]</vt:lpstr>
      <vt:lpstr>System Testing [contd..]</vt:lpstr>
      <vt:lpstr>System Testing [contd..]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Farwa Batool</dc:creator>
  <cp:lastModifiedBy>Farwa Batool</cp:lastModifiedBy>
  <cp:revision>421</cp:revision>
  <dcterms:created xsi:type="dcterms:W3CDTF">2023-04-01T11:42:18Z</dcterms:created>
  <dcterms:modified xsi:type="dcterms:W3CDTF">2023-06-18T08:22:54Z</dcterms:modified>
</cp:coreProperties>
</file>