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6" r:id="rId3"/>
    <p:sldId id="308" r:id="rId4"/>
    <p:sldId id="309" r:id="rId5"/>
    <p:sldId id="310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7" r:id="rId17"/>
    <p:sldId id="348" r:id="rId18"/>
    <p:sldId id="349" r:id="rId19"/>
    <p:sldId id="350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1" autoAdjust="0"/>
  </p:normalViewPr>
  <p:slideViewPr>
    <p:cSldViewPr snapToGrid="0">
      <p:cViewPr varScale="1">
        <p:scale>
          <a:sx n="56" d="100"/>
          <a:sy n="56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B72B6-DE49-42E6-82D7-1C3A84A7F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327ECB-511C-4C66-A9EC-224C4A496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Project Management</a:t>
          </a:r>
        </a:p>
      </dgm:t>
    </dgm:pt>
    <dgm:pt modelId="{4B0B48CA-BD5C-40FE-AEC6-25FFA21BD1CE}" type="parTrans" cxnId="{794EA50B-0707-4B81-9A4E-EE86B189CCA8}">
      <dgm:prSet/>
      <dgm:spPr/>
      <dgm:t>
        <a:bodyPr/>
        <a:lstStyle/>
        <a:p>
          <a:endParaRPr lang="en-US"/>
        </a:p>
      </dgm:t>
    </dgm:pt>
    <dgm:pt modelId="{D690B5D4-ECED-4BD6-9096-7449974C79AB}" type="sibTrans" cxnId="{794EA50B-0707-4B81-9A4E-EE86B189CCA8}">
      <dgm:prSet/>
      <dgm:spPr/>
      <dgm:t>
        <a:bodyPr/>
        <a:lstStyle/>
        <a:p>
          <a:endParaRPr lang="en-US"/>
        </a:p>
      </dgm:t>
    </dgm:pt>
    <dgm:pt modelId="{7DCA9F66-E716-4505-B548-E74267684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Success criteria for project</a:t>
          </a:r>
        </a:p>
      </dgm:t>
    </dgm:pt>
    <dgm:pt modelId="{C19B157E-073B-4792-81A4-6E15C86BEED3}" type="parTrans" cxnId="{02C3ABB7-363A-4DEB-A068-7AD2F7955355}">
      <dgm:prSet/>
      <dgm:spPr/>
      <dgm:t>
        <a:bodyPr/>
        <a:lstStyle/>
        <a:p>
          <a:endParaRPr lang="en-US"/>
        </a:p>
      </dgm:t>
    </dgm:pt>
    <dgm:pt modelId="{A6CF5CE6-1ECB-4BF1-B77D-EB401A610B0F}" type="sibTrans" cxnId="{02C3ABB7-363A-4DEB-A068-7AD2F7955355}">
      <dgm:prSet/>
      <dgm:spPr/>
      <dgm:t>
        <a:bodyPr/>
        <a:lstStyle/>
        <a:p>
          <a:endParaRPr lang="en-US"/>
        </a:p>
      </dgm:t>
    </dgm:pt>
    <dgm:pt modelId="{B4B7E26D-FEDB-4431-B5B6-7309717AD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Management Activities</a:t>
          </a:r>
        </a:p>
      </dgm:t>
    </dgm:pt>
    <dgm:pt modelId="{B8191D15-CB9B-418A-9D89-93D57EF70BE1}" type="parTrans" cxnId="{D17ACE08-0AAC-47A5-BEA3-69DD9B4D9F8F}">
      <dgm:prSet/>
      <dgm:spPr/>
      <dgm:t>
        <a:bodyPr/>
        <a:lstStyle/>
        <a:p>
          <a:endParaRPr lang="en-US"/>
        </a:p>
      </dgm:t>
    </dgm:pt>
    <dgm:pt modelId="{30A2FA60-5CAF-4AF2-A6D4-C66468913124}" type="sibTrans" cxnId="{D17ACE08-0AAC-47A5-BEA3-69DD9B4D9F8F}">
      <dgm:prSet/>
      <dgm:spPr/>
      <dgm:t>
        <a:bodyPr/>
        <a:lstStyle/>
        <a:p>
          <a:endParaRPr lang="en-US"/>
        </a:p>
      </dgm:t>
    </dgm:pt>
    <dgm:pt modelId="{2F051B60-D259-4BB3-9810-237AE04B1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 Software according to the Design</a:t>
          </a:r>
        </a:p>
      </dgm:t>
    </dgm:pt>
    <dgm:pt modelId="{D3392388-6611-47CD-8F52-4064E8B8E1FC}" type="parTrans" cxnId="{E3D16DE5-8255-44E5-A5AC-C3370A5DA364}">
      <dgm:prSet/>
      <dgm:spPr/>
      <dgm:t>
        <a:bodyPr/>
        <a:lstStyle/>
        <a:p>
          <a:endParaRPr lang="en-US"/>
        </a:p>
      </dgm:t>
    </dgm:pt>
    <dgm:pt modelId="{ED656385-36BA-4D44-9200-A7663C0DD4D3}" type="sibTrans" cxnId="{E3D16DE5-8255-44E5-A5AC-C3370A5DA364}">
      <dgm:prSet/>
      <dgm:spPr/>
      <dgm:t>
        <a:bodyPr/>
        <a:lstStyle/>
        <a:p>
          <a:endParaRPr lang="en-US"/>
        </a:p>
      </dgm:t>
    </dgm:pt>
    <dgm:pt modelId="{1B730893-1B38-4DB6-A1F8-F8F1EC2C3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Gannt charts</a:t>
          </a:r>
        </a:p>
      </dgm:t>
    </dgm:pt>
    <dgm:pt modelId="{F7BF5E41-204F-4C12-8465-307BB3AA8F09}" type="parTrans" cxnId="{236DC3FF-3295-49E7-A55F-8AE3014B1286}">
      <dgm:prSet/>
      <dgm:spPr/>
      <dgm:t>
        <a:bodyPr/>
        <a:lstStyle/>
        <a:p>
          <a:endParaRPr lang="en-US"/>
        </a:p>
      </dgm:t>
    </dgm:pt>
    <dgm:pt modelId="{DC9D2969-8B2C-4EBE-913A-07A3B50A7551}" type="sibTrans" cxnId="{236DC3FF-3295-49E7-A55F-8AE3014B1286}">
      <dgm:prSet/>
      <dgm:spPr/>
      <dgm:t>
        <a:bodyPr/>
        <a:lstStyle/>
        <a:p>
          <a:endParaRPr lang="en-US"/>
        </a:p>
      </dgm:t>
    </dgm:pt>
    <dgm:pt modelId="{9B955A39-FFD2-48D5-ADE8-FD4003E4AC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WBS</a:t>
          </a:r>
        </a:p>
      </dgm:t>
    </dgm:pt>
    <dgm:pt modelId="{14DC75A0-5FB1-4322-AEDF-16A50EA37CB5}" type="parTrans" cxnId="{0EA4D3BD-3B1A-45C0-9751-C4B158BDBC3C}">
      <dgm:prSet/>
      <dgm:spPr/>
      <dgm:t>
        <a:bodyPr/>
        <a:lstStyle/>
        <a:p>
          <a:endParaRPr lang="en-US"/>
        </a:p>
      </dgm:t>
    </dgm:pt>
    <dgm:pt modelId="{39E61003-6005-4538-89AB-BAD5DF0E0CA7}" type="sibTrans" cxnId="{0EA4D3BD-3B1A-45C0-9751-C4B158BDBC3C}">
      <dgm:prSet/>
      <dgm:spPr/>
      <dgm:t>
        <a:bodyPr/>
        <a:lstStyle/>
        <a:p>
          <a:endParaRPr lang="en-US"/>
        </a:p>
      </dgm:t>
    </dgm:pt>
    <dgm:pt modelId="{F8EEADFD-E6CB-4520-A4AD-1E3A1A7B14ED}" type="pres">
      <dgm:prSet presAssocID="{C5AB72B6-DE49-42E6-82D7-1C3A84A7F768}" presName="root" presStyleCnt="0">
        <dgm:presLayoutVars>
          <dgm:dir/>
          <dgm:resizeHandles val="exact"/>
        </dgm:presLayoutVars>
      </dgm:prSet>
      <dgm:spPr/>
    </dgm:pt>
    <dgm:pt modelId="{9BA9CD65-04EF-4415-ABA8-4A2B0FA96B0A}" type="pres">
      <dgm:prSet presAssocID="{B9327ECB-511C-4C66-A9EC-224C4A4968C9}" presName="compNode" presStyleCnt="0"/>
      <dgm:spPr/>
    </dgm:pt>
    <dgm:pt modelId="{1B038F96-5776-4CDB-B2DB-572CA04A9D90}" type="pres">
      <dgm:prSet presAssocID="{B9327ECB-511C-4C66-A9EC-224C4A4968C9}" presName="bgRect" presStyleLbl="bgShp" presStyleIdx="0" presStyleCnt="6" custLinFactNeighborY="-3944"/>
      <dgm:spPr/>
    </dgm:pt>
    <dgm:pt modelId="{C9E7CC9D-2F3E-43FD-92AC-260872460D6F}" type="pres">
      <dgm:prSet presAssocID="{B9327ECB-511C-4C66-A9EC-224C4A4968C9}" presName="iconRect" presStyleLbl="node1" presStyleIdx="0" presStyleCnt="6" custLinFactNeighborX="-991" custLinFactNeighborY="-1474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Of Directors with solid fill"/>
        </a:ext>
      </dgm:extLst>
    </dgm:pt>
    <dgm:pt modelId="{0E0C3416-201F-4951-9E4A-4CFAB6103A6B}" type="pres">
      <dgm:prSet presAssocID="{B9327ECB-511C-4C66-A9EC-224C4A4968C9}" presName="spaceRect" presStyleCnt="0"/>
      <dgm:spPr/>
    </dgm:pt>
    <dgm:pt modelId="{68366F91-C171-41AD-AFD9-80BD9C549F61}" type="pres">
      <dgm:prSet presAssocID="{B9327ECB-511C-4C66-A9EC-224C4A4968C9}" presName="parTx" presStyleLbl="revTx" presStyleIdx="0" presStyleCnt="6">
        <dgm:presLayoutVars>
          <dgm:chMax val="0"/>
          <dgm:chPref val="0"/>
        </dgm:presLayoutVars>
      </dgm:prSet>
      <dgm:spPr/>
    </dgm:pt>
    <dgm:pt modelId="{4C20A922-1EB5-42D5-8760-364B5EF0BFD4}" type="pres">
      <dgm:prSet presAssocID="{D690B5D4-ECED-4BD6-9096-7449974C79AB}" presName="sibTrans" presStyleCnt="0"/>
      <dgm:spPr/>
    </dgm:pt>
    <dgm:pt modelId="{2A5B7C9A-3024-42D5-8BF8-07C5414885F2}" type="pres">
      <dgm:prSet presAssocID="{7DCA9F66-E716-4505-B548-E742676847E0}" presName="compNode" presStyleCnt="0"/>
      <dgm:spPr/>
    </dgm:pt>
    <dgm:pt modelId="{5BB8C693-D5C9-4D52-9822-EF4E40D85333}" type="pres">
      <dgm:prSet presAssocID="{7DCA9F66-E716-4505-B548-E742676847E0}" presName="bgRect" presStyleLbl="bgShp" presStyleIdx="1" presStyleCnt="6"/>
      <dgm:spPr/>
    </dgm:pt>
    <dgm:pt modelId="{E66806FD-3379-49AB-9323-8D94299EEC7F}" type="pres">
      <dgm:prSet presAssocID="{7DCA9F66-E716-4505-B548-E742676847E0}" presName="iconRect" presStyleLbl="node1" presStyleIdx="1" presStyleCnt="6" custLinFactNeighborX="-99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83826D04-023C-4A89-84A2-32C5F06A3333}" type="pres">
      <dgm:prSet presAssocID="{7DCA9F66-E716-4505-B548-E742676847E0}" presName="spaceRect" presStyleCnt="0"/>
      <dgm:spPr/>
    </dgm:pt>
    <dgm:pt modelId="{56749C75-67C7-4E95-83F0-6E41B99930F1}" type="pres">
      <dgm:prSet presAssocID="{7DCA9F66-E716-4505-B548-E742676847E0}" presName="parTx" presStyleLbl="revTx" presStyleIdx="1" presStyleCnt="6">
        <dgm:presLayoutVars>
          <dgm:chMax val="0"/>
          <dgm:chPref val="0"/>
        </dgm:presLayoutVars>
      </dgm:prSet>
      <dgm:spPr/>
    </dgm:pt>
    <dgm:pt modelId="{C2F42A6F-0556-471A-B996-D58599777B0F}" type="pres">
      <dgm:prSet presAssocID="{A6CF5CE6-1ECB-4BF1-B77D-EB401A610B0F}" presName="sibTrans" presStyleCnt="0"/>
      <dgm:spPr/>
    </dgm:pt>
    <dgm:pt modelId="{E023BD76-C680-4BC8-A88B-21BAB962794A}" type="pres">
      <dgm:prSet presAssocID="{B4B7E26D-FEDB-4431-B5B6-7309717AD58F}" presName="compNode" presStyleCnt="0"/>
      <dgm:spPr/>
    </dgm:pt>
    <dgm:pt modelId="{106553DF-78DA-4F43-A63D-E84156DA19D4}" type="pres">
      <dgm:prSet presAssocID="{B4B7E26D-FEDB-4431-B5B6-7309717AD58F}" presName="bgRect" presStyleLbl="bgShp" presStyleIdx="2" presStyleCnt="6"/>
      <dgm:spPr/>
    </dgm:pt>
    <dgm:pt modelId="{35CD3513-7184-4B9C-B68A-3C9E1FE56636}" type="pres">
      <dgm:prSet presAssocID="{B4B7E26D-FEDB-4431-B5B6-7309717AD5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112A1DEF-AE94-4641-8AB6-E172B71E624E}" type="pres">
      <dgm:prSet presAssocID="{B4B7E26D-FEDB-4431-B5B6-7309717AD58F}" presName="spaceRect" presStyleCnt="0"/>
      <dgm:spPr/>
    </dgm:pt>
    <dgm:pt modelId="{C4D010DB-761D-41DE-A394-15E5300241BE}" type="pres">
      <dgm:prSet presAssocID="{B4B7E26D-FEDB-4431-B5B6-7309717AD58F}" presName="parTx" presStyleLbl="revTx" presStyleIdx="2" presStyleCnt="6">
        <dgm:presLayoutVars>
          <dgm:chMax val="0"/>
          <dgm:chPref val="0"/>
        </dgm:presLayoutVars>
      </dgm:prSet>
      <dgm:spPr/>
    </dgm:pt>
    <dgm:pt modelId="{CB868F24-6E34-4038-9B2C-9EB6F7CAEA21}" type="pres">
      <dgm:prSet presAssocID="{30A2FA60-5CAF-4AF2-A6D4-C66468913124}" presName="sibTrans" presStyleCnt="0"/>
      <dgm:spPr/>
    </dgm:pt>
    <dgm:pt modelId="{BD2CEE13-FEA4-43E0-817A-CA47327CB8EA}" type="pres">
      <dgm:prSet presAssocID="{2F051B60-D259-4BB3-9810-237AE04B1B38}" presName="compNode" presStyleCnt="0"/>
      <dgm:spPr/>
    </dgm:pt>
    <dgm:pt modelId="{E84A1F75-35C6-4B62-AF90-5AFE62DEAC4B}" type="pres">
      <dgm:prSet presAssocID="{2F051B60-D259-4BB3-9810-237AE04B1B38}" presName="bgRect" presStyleLbl="bgShp" presStyleIdx="3" presStyleCnt="6" custLinFactNeighborX="-1145" custLinFactNeighborY="3780"/>
      <dgm:spPr/>
    </dgm:pt>
    <dgm:pt modelId="{9C063A25-0289-4286-8583-08BBB9F49047}" type="pres">
      <dgm:prSet presAssocID="{2F051B60-D259-4BB3-9810-237AE04B1B3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E590DC-224C-4AD2-9827-58096EBF49E6}" type="pres">
      <dgm:prSet presAssocID="{2F051B60-D259-4BB3-9810-237AE04B1B38}" presName="spaceRect" presStyleCnt="0"/>
      <dgm:spPr/>
    </dgm:pt>
    <dgm:pt modelId="{02DB04F3-9F7B-4C0F-9242-4B745EF0AA39}" type="pres">
      <dgm:prSet presAssocID="{2F051B60-D259-4BB3-9810-237AE04B1B38}" presName="parTx" presStyleLbl="revTx" presStyleIdx="3" presStyleCnt="6">
        <dgm:presLayoutVars>
          <dgm:chMax val="0"/>
          <dgm:chPref val="0"/>
        </dgm:presLayoutVars>
      </dgm:prSet>
      <dgm:spPr/>
    </dgm:pt>
    <dgm:pt modelId="{8F3D99A7-D943-461C-B466-33425258EF37}" type="pres">
      <dgm:prSet presAssocID="{ED656385-36BA-4D44-9200-A7663C0DD4D3}" presName="sibTrans" presStyleCnt="0"/>
      <dgm:spPr/>
    </dgm:pt>
    <dgm:pt modelId="{75FD3CCF-6D7C-4CDC-869F-7598BB81AD0A}" type="pres">
      <dgm:prSet presAssocID="{1B730893-1B38-4DB6-A1F8-F8F1EC2C300F}" presName="compNode" presStyleCnt="0"/>
      <dgm:spPr/>
    </dgm:pt>
    <dgm:pt modelId="{44A7FD91-C6D5-40B8-BA53-2FCF3C0C5652}" type="pres">
      <dgm:prSet presAssocID="{1B730893-1B38-4DB6-A1F8-F8F1EC2C300F}" presName="bgRect" presStyleLbl="bgShp" presStyleIdx="4" presStyleCnt="6"/>
      <dgm:spPr/>
    </dgm:pt>
    <dgm:pt modelId="{58A64ED5-8F1C-4011-BDDB-E2E30E38AE0C}" type="pres">
      <dgm:prSet presAssocID="{1B730893-1B38-4DB6-A1F8-F8F1EC2C300F}" presName="iconRect" presStyleLbl="node1" presStyleIdx="4" presStyleCnt="6" custLinFactX="337416" custLinFactY="100000" custLinFactNeighborX="400000" custLinFactNeighborY="1157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A033B3A-09BA-45EE-A8C2-8743457E7F32}" type="pres">
      <dgm:prSet presAssocID="{1B730893-1B38-4DB6-A1F8-F8F1EC2C300F}" presName="spaceRect" presStyleCnt="0"/>
      <dgm:spPr/>
    </dgm:pt>
    <dgm:pt modelId="{AA8F8127-73F8-49D9-8592-E3E0278AD406}" type="pres">
      <dgm:prSet presAssocID="{1B730893-1B38-4DB6-A1F8-F8F1EC2C300F}" presName="parTx" presStyleLbl="revTx" presStyleIdx="4" presStyleCnt="6">
        <dgm:presLayoutVars>
          <dgm:chMax val="0"/>
          <dgm:chPref val="0"/>
        </dgm:presLayoutVars>
      </dgm:prSet>
      <dgm:spPr/>
    </dgm:pt>
    <dgm:pt modelId="{0C28A0A7-E4C5-4018-9BBE-DDDA9272D5A2}" type="pres">
      <dgm:prSet presAssocID="{DC9D2969-8B2C-4EBE-913A-07A3B50A7551}" presName="sibTrans" presStyleCnt="0"/>
      <dgm:spPr/>
    </dgm:pt>
    <dgm:pt modelId="{144FF691-2814-4D7A-A9DA-DEB6B079B5DE}" type="pres">
      <dgm:prSet presAssocID="{9B955A39-FFD2-48D5-ADE8-FD4003E4AC04}" presName="compNode" presStyleCnt="0"/>
      <dgm:spPr/>
    </dgm:pt>
    <dgm:pt modelId="{4A5D6F5B-E920-48B4-8ED5-486A787A89A9}" type="pres">
      <dgm:prSet presAssocID="{9B955A39-FFD2-48D5-ADE8-FD4003E4AC04}" presName="bgRect" presStyleLbl="bgShp" presStyleIdx="5" presStyleCnt="6"/>
      <dgm:spPr/>
    </dgm:pt>
    <dgm:pt modelId="{9BFCCE6A-45DD-4E79-B3A4-A080F239DDC4}" type="pres">
      <dgm:prSet presAssocID="{9B955A39-FFD2-48D5-ADE8-FD4003E4AC04}" presName="iconRect" presStyleLbl="node1" presStyleIdx="5" presStyleCnt="6" custLinFactY="-100000" custLinFactNeighborY="-13265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 Chart with solid fill"/>
        </a:ext>
      </dgm:extLst>
    </dgm:pt>
    <dgm:pt modelId="{BDBAA3D9-4CE1-490A-BC34-5AEE3D073593}" type="pres">
      <dgm:prSet presAssocID="{9B955A39-FFD2-48D5-ADE8-FD4003E4AC04}" presName="spaceRect" presStyleCnt="0"/>
      <dgm:spPr/>
    </dgm:pt>
    <dgm:pt modelId="{DA1962C8-CCAA-453C-9794-46B021ABD014}" type="pres">
      <dgm:prSet presAssocID="{9B955A39-FFD2-48D5-ADE8-FD4003E4AC0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7ACE08-0AAC-47A5-BEA3-69DD9B4D9F8F}" srcId="{C5AB72B6-DE49-42E6-82D7-1C3A84A7F768}" destId="{B4B7E26D-FEDB-4431-B5B6-7309717AD58F}" srcOrd="2" destOrd="0" parTransId="{B8191D15-CB9B-418A-9D89-93D57EF70BE1}" sibTransId="{30A2FA60-5CAF-4AF2-A6D4-C66468913124}"/>
    <dgm:cxn modelId="{794EA50B-0707-4B81-9A4E-EE86B189CCA8}" srcId="{C5AB72B6-DE49-42E6-82D7-1C3A84A7F768}" destId="{B9327ECB-511C-4C66-A9EC-224C4A4968C9}" srcOrd="0" destOrd="0" parTransId="{4B0B48CA-BD5C-40FE-AEC6-25FFA21BD1CE}" sibTransId="{D690B5D4-ECED-4BD6-9096-7449974C79AB}"/>
    <dgm:cxn modelId="{027D480C-18B5-4917-9483-D543A3E842B7}" type="presOf" srcId="{7DCA9F66-E716-4505-B548-E742676847E0}" destId="{56749C75-67C7-4E95-83F0-6E41B99930F1}" srcOrd="0" destOrd="0" presId="urn:microsoft.com/office/officeart/2018/2/layout/IconVerticalSolidList"/>
    <dgm:cxn modelId="{076B9016-BE19-4B8A-AA2D-C0D28AD5A7E9}" type="presOf" srcId="{B9327ECB-511C-4C66-A9EC-224C4A4968C9}" destId="{68366F91-C171-41AD-AFD9-80BD9C549F61}" srcOrd="0" destOrd="0" presId="urn:microsoft.com/office/officeart/2018/2/layout/IconVerticalSolidList"/>
    <dgm:cxn modelId="{F2690934-737E-48C0-9E03-E57BBE6ED3DB}" type="presOf" srcId="{C5AB72B6-DE49-42E6-82D7-1C3A84A7F768}" destId="{F8EEADFD-E6CB-4520-A4AD-1E3A1A7B14ED}" srcOrd="0" destOrd="0" presId="urn:microsoft.com/office/officeart/2018/2/layout/IconVerticalSolidList"/>
    <dgm:cxn modelId="{25CE0582-F301-4896-94B6-052BC2C01613}" type="presOf" srcId="{9B955A39-FFD2-48D5-ADE8-FD4003E4AC04}" destId="{DA1962C8-CCAA-453C-9794-46B021ABD014}" srcOrd="0" destOrd="0" presId="urn:microsoft.com/office/officeart/2018/2/layout/IconVerticalSolidList"/>
    <dgm:cxn modelId="{947B6398-D05C-4CE7-99B7-59F86863561E}" type="presOf" srcId="{1B730893-1B38-4DB6-A1F8-F8F1EC2C300F}" destId="{AA8F8127-73F8-49D9-8592-E3E0278AD406}" srcOrd="0" destOrd="0" presId="urn:microsoft.com/office/officeart/2018/2/layout/IconVerticalSolidList"/>
    <dgm:cxn modelId="{1C0329A9-32B4-45C6-B72D-86B1C78D7674}" type="presOf" srcId="{B4B7E26D-FEDB-4431-B5B6-7309717AD58F}" destId="{C4D010DB-761D-41DE-A394-15E5300241BE}" srcOrd="0" destOrd="0" presId="urn:microsoft.com/office/officeart/2018/2/layout/IconVerticalSolidList"/>
    <dgm:cxn modelId="{02C3ABB7-363A-4DEB-A068-7AD2F7955355}" srcId="{C5AB72B6-DE49-42E6-82D7-1C3A84A7F768}" destId="{7DCA9F66-E716-4505-B548-E742676847E0}" srcOrd="1" destOrd="0" parTransId="{C19B157E-073B-4792-81A4-6E15C86BEED3}" sibTransId="{A6CF5CE6-1ECB-4BF1-B77D-EB401A610B0F}"/>
    <dgm:cxn modelId="{0EA4D3BD-3B1A-45C0-9751-C4B158BDBC3C}" srcId="{C5AB72B6-DE49-42E6-82D7-1C3A84A7F768}" destId="{9B955A39-FFD2-48D5-ADE8-FD4003E4AC04}" srcOrd="5" destOrd="0" parTransId="{14DC75A0-5FB1-4322-AEDF-16A50EA37CB5}" sibTransId="{39E61003-6005-4538-89AB-BAD5DF0E0CA7}"/>
    <dgm:cxn modelId="{63C752D5-A736-44AC-9CF8-9319B93252C0}" type="presOf" srcId="{2F051B60-D259-4BB3-9810-237AE04B1B38}" destId="{02DB04F3-9F7B-4C0F-9242-4B745EF0AA39}" srcOrd="0" destOrd="0" presId="urn:microsoft.com/office/officeart/2018/2/layout/IconVerticalSolidList"/>
    <dgm:cxn modelId="{E3D16DE5-8255-44E5-A5AC-C3370A5DA364}" srcId="{C5AB72B6-DE49-42E6-82D7-1C3A84A7F768}" destId="{2F051B60-D259-4BB3-9810-237AE04B1B38}" srcOrd="3" destOrd="0" parTransId="{D3392388-6611-47CD-8F52-4064E8B8E1FC}" sibTransId="{ED656385-36BA-4D44-9200-A7663C0DD4D3}"/>
    <dgm:cxn modelId="{236DC3FF-3295-49E7-A55F-8AE3014B1286}" srcId="{C5AB72B6-DE49-42E6-82D7-1C3A84A7F768}" destId="{1B730893-1B38-4DB6-A1F8-F8F1EC2C300F}" srcOrd="4" destOrd="0" parTransId="{F7BF5E41-204F-4C12-8465-307BB3AA8F09}" sibTransId="{DC9D2969-8B2C-4EBE-913A-07A3B50A7551}"/>
    <dgm:cxn modelId="{E8A1A0D0-0351-42D7-B15D-7C5136A227BC}" type="presParOf" srcId="{F8EEADFD-E6CB-4520-A4AD-1E3A1A7B14ED}" destId="{9BA9CD65-04EF-4415-ABA8-4A2B0FA96B0A}" srcOrd="0" destOrd="0" presId="urn:microsoft.com/office/officeart/2018/2/layout/IconVerticalSolidList"/>
    <dgm:cxn modelId="{0CD95F37-808A-4E45-AE38-469D3512C728}" type="presParOf" srcId="{9BA9CD65-04EF-4415-ABA8-4A2B0FA96B0A}" destId="{1B038F96-5776-4CDB-B2DB-572CA04A9D90}" srcOrd="0" destOrd="0" presId="urn:microsoft.com/office/officeart/2018/2/layout/IconVerticalSolidList"/>
    <dgm:cxn modelId="{A49F19A4-3C5A-4551-AC43-47040396559A}" type="presParOf" srcId="{9BA9CD65-04EF-4415-ABA8-4A2B0FA96B0A}" destId="{C9E7CC9D-2F3E-43FD-92AC-260872460D6F}" srcOrd="1" destOrd="0" presId="urn:microsoft.com/office/officeart/2018/2/layout/IconVerticalSolidList"/>
    <dgm:cxn modelId="{127C16B8-4369-4566-BCF9-2C75E0EABA6E}" type="presParOf" srcId="{9BA9CD65-04EF-4415-ABA8-4A2B0FA96B0A}" destId="{0E0C3416-201F-4951-9E4A-4CFAB6103A6B}" srcOrd="2" destOrd="0" presId="urn:microsoft.com/office/officeart/2018/2/layout/IconVerticalSolidList"/>
    <dgm:cxn modelId="{BD8417B1-255C-4E60-A2C4-2C01F4C8F19F}" type="presParOf" srcId="{9BA9CD65-04EF-4415-ABA8-4A2B0FA96B0A}" destId="{68366F91-C171-41AD-AFD9-80BD9C549F61}" srcOrd="3" destOrd="0" presId="urn:microsoft.com/office/officeart/2018/2/layout/IconVerticalSolidList"/>
    <dgm:cxn modelId="{FF1C38EA-1805-49DD-9D3F-16ADED28F04B}" type="presParOf" srcId="{F8EEADFD-E6CB-4520-A4AD-1E3A1A7B14ED}" destId="{4C20A922-1EB5-42D5-8760-364B5EF0BFD4}" srcOrd="1" destOrd="0" presId="urn:microsoft.com/office/officeart/2018/2/layout/IconVerticalSolidList"/>
    <dgm:cxn modelId="{F195F52A-B4D2-4774-8686-0C82C1223439}" type="presParOf" srcId="{F8EEADFD-E6CB-4520-A4AD-1E3A1A7B14ED}" destId="{2A5B7C9A-3024-42D5-8BF8-07C5414885F2}" srcOrd="2" destOrd="0" presId="urn:microsoft.com/office/officeart/2018/2/layout/IconVerticalSolidList"/>
    <dgm:cxn modelId="{4C90EA9A-7400-4E43-9EF7-0B965CB22966}" type="presParOf" srcId="{2A5B7C9A-3024-42D5-8BF8-07C5414885F2}" destId="{5BB8C693-D5C9-4D52-9822-EF4E40D85333}" srcOrd="0" destOrd="0" presId="urn:microsoft.com/office/officeart/2018/2/layout/IconVerticalSolidList"/>
    <dgm:cxn modelId="{F3B59D49-C3E5-499E-BE12-A579378F2869}" type="presParOf" srcId="{2A5B7C9A-3024-42D5-8BF8-07C5414885F2}" destId="{E66806FD-3379-49AB-9323-8D94299EEC7F}" srcOrd="1" destOrd="0" presId="urn:microsoft.com/office/officeart/2018/2/layout/IconVerticalSolidList"/>
    <dgm:cxn modelId="{FFED1B57-FF1F-4EE8-9BE6-BB2DBC338183}" type="presParOf" srcId="{2A5B7C9A-3024-42D5-8BF8-07C5414885F2}" destId="{83826D04-023C-4A89-84A2-32C5F06A3333}" srcOrd="2" destOrd="0" presId="urn:microsoft.com/office/officeart/2018/2/layout/IconVerticalSolidList"/>
    <dgm:cxn modelId="{C9170A09-974C-4453-B897-546C07EDF6BC}" type="presParOf" srcId="{2A5B7C9A-3024-42D5-8BF8-07C5414885F2}" destId="{56749C75-67C7-4E95-83F0-6E41B99930F1}" srcOrd="3" destOrd="0" presId="urn:microsoft.com/office/officeart/2018/2/layout/IconVerticalSolidList"/>
    <dgm:cxn modelId="{44740A4B-30EA-4F38-80AB-70C45A5B3438}" type="presParOf" srcId="{F8EEADFD-E6CB-4520-A4AD-1E3A1A7B14ED}" destId="{C2F42A6F-0556-471A-B996-D58599777B0F}" srcOrd="3" destOrd="0" presId="urn:microsoft.com/office/officeart/2018/2/layout/IconVerticalSolidList"/>
    <dgm:cxn modelId="{CC911C37-9218-4333-B419-A36A4560FD7D}" type="presParOf" srcId="{F8EEADFD-E6CB-4520-A4AD-1E3A1A7B14ED}" destId="{E023BD76-C680-4BC8-A88B-21BAB962794A}" srcOrd="4" destOrd="0" presId="urn:microsoft.com/office/officeart/2018/2/layout/IconVerticalSolidList"/>
    <dgm:cxn modelId="{1FC1D76A-B2C5-470C-86A0-E8BA40F3167E}" type="presParOf" srcId="{E023BD76-C680-4BC8-A88B-21BAB962794A}" destId="{106553DF-78DA-4F43-A63D-E84156DA19D4}" srcOrd="0" destOrd="0" presId="urn:microsoft.com/office/officeart/2018/2/layout/IconVerticalSolidList"/>
    <dgm:cxn modelId="{F70581F9-A1FC-4C20-B15E-8E8F25AAFEAB}" type="presParOf" srcId="{E023BD76-C680-4BC8-A88B-21BAB962794A}" destId="{35CD3513-7184-4B9C-B68A-3C9E1FE56636}" srcOrd="1" destOrd="0" presId="urn:microsoft.com/office/officeart/2018/2/layout/IconVerticalSolidList"/>
    <dgm:cxn modelId="{9D74F629-F3BE-45CA-A87D-30275A6C9EA8}" type="presParOf" srcId="{E023BD76-C680-4BC8-A88B-21BAB962794A}" destId="{112A1DEF-AE94-4641-8AB6-E172B71E624E}" srcOrd="2" destOrd="0" presId="urn:microsoft.com/office/officeart/2018/2/layout/IconVerticalSolidList"/>
    <dgm:cxn modelId="{F5DAF771-9231-481D-A1AF-41800AB83D65}" type="presParOf" srcId="{E023BD76-C680-4BC8-A88B-21BAB962794A}" destId="{C4D010DB-761D-41DE-A394-15E5300241BE}" srcOrd="3" destOrd="0" presId="urn:microsoft.com/office/officeart/2018/2/layout/IconVerticalSolidList"/>
    <dgm:cxn modelId="{7470842E-1082-451E-B312-B4FD71D7B24F}" type="presParOf" srcId="{F8EEADFD-E6CB-4520-A4AD-1E3A1A7B14ED}" destId="{CB868F24-6E34-4038-9B2C-9EB6F7CAEA21}" srcOrd="5" destOrd="0" presId="urn:microsoft.com/office/officeart/2018/2/layout/IconVerticalSolidList"/>
    <dgm:cxn modelId="{B3BEF5C3-12A6-4436-AE37-0EAFFC6AE47C}" type="presParOf" srcId="{F8EEADFD-E6CB-4520-A4AD-1E3A1A7B14ED}" destId="{BD2CEE13-FEA4-43E0-817A-CA47327CB8EA}" srcOrd="6" destOrd="0" presId="urn:microsoft.com/office/officeart/2018/2/layout/IconVerticalSolidList"/>
    <dgm:cxn modelId="{F7B1A89B-C913-47EF-8B04-3509872AF370}" type="presParOf" srcId="{BD2CEE13-FEA4-43E0-817A-CA47327CB8EA}" destId="{E84A1F75-35C6-4B62-AF90-5AFE62DEAC4B}" srcOrd="0" destOrd="0" presId="urn:microsoft.com/office/officeart/2018/2/layout/IconVerticalSolidList"/>
    <dgm:cxn modelId="{26964EF8-F8F0-4595-AEF4-312D944C7589}" type="presParOf" srcId="{BD2CEE13-FEA4-43E0-817A-CA47327CB8EA}" destId="{9C063A25-0289-4286-8583-08BBB9F49047}" srcOrd="1" destOrd="0" presId="urn:microsoft.com/office/officeart/2018/2/layout/IconVerticalSolidList"/>
    <dgm:cxn modelId="{50E7C3C8-ED26-4502-BC84-9C46A54F779A}" type="presParOf" srcId="{BD2CEE13-FEA4-43E0-817A-CA47327CB8EA}" destId="{F2E590DC-224C-4AD2-9827-58096EBF49E6}" srcOrd="2" destOrd="0" presId="urn:microsoft.com/office/officeart/2018/2/layout/IconVerticalSolidList"/>
    <dgm:cxn modelId="{D505222B-41EB-4F8B-BBD7-98498E1A139A}" type="presParOf" srcId="{BD2CEE13-FEA4-43E0-817A-CA47327CB8EA}" destId="{02DB04F3-9F7B-4C0F-9242-4B745EF0AA39}" srcOrd="3" destOrd="0" presId="urn:microsoft.com/office/officeart/2018/2/layout/IconVerticalSolidList"/>
    <dgm:cxn modelId="{2E077A97-C9B3-4B33-8420-B2C93706A7F5}" type="presParOf" srcId="{F8EEADFD-E6CB-4520-A4AD-1E3A1A7B14ED}" destId="{8F3D99A7-D943-461C-B466-33425258EF37}" srcOrd="7" destOrd="0" presId="urn:microsoft.com/office/officeart/2018/2/layout/IconVerticalSolidList"/>
    <dgm:cxn modelId="{C8166379-6DBD-4C89-992D-3088846AECE6}" type="presParOf" srcId="{F8EEADFD-E6CB-4520-A4AD-1E3A1A7B14ED}" destId="{75FD3CCF-6D7C-4CDC-869F-7598BB81AD0A}" srcOrd="8" destOrd="0" presId="urn:microsoft.com/office/officeart/2018/2/layout/IconVerticalSolidList"/>
    <dgm:cxn modelId="{D3EBA24F-F246-4159-A35D-14025AA5248D}" type="presParOf" srcId="{75FD3CCF-6D7C-4CDC-869F-7598BB81AD0A}" destId="{44A7FD91-C6D5-40B8-BA53-2FCF3C0C5652}" srcOrd="0" destOrd="0" presId="urn:microsoft.com/office/officeart/2018/2/layout/IconVerticalSolidList"/>
    <dgm:cxn modelId="{448016FB-2B71-4CCF-A50E-1E5837970C1A}" type="presParOf" srcId="{75FD3CCF-6D7C-4CDC-869F-7598BB81AD0A}" destId="{58A64ED5-8F1C-4011-BDDB-E2E30E38AE0C}" srcOrd="1" destOrd="0" presId="urn:microsoft.com/office/officeart/2018/2/layout/IconVerticalSolidList"/>
    <dgm:cxn modelId="{C80D29C9-1626-4BE0-946A-8BBC57C748B4}" type="presParOf" srcId="{75FD3CCF-6D7C-4CDC-869F-7598BB81AD0A}" destId="{1A033B3A-09BA-45EE-A8C2-8743457E7F32}" srcOrd="2" destOrd="0" presId="urn:microsoft.com/office/officeart/2018/2/layout/IconVerticalSolidList"/>
    <dgm:cxn modelId="{1F13421F-6F8B-44D3-B70F-E6EB5E23FFE9}" type="presParOf" srcId="{75FD3CCF-6D7C-4CDC-869F-7598BB81AD0A}" destId="{AA8F8127-73F8-49D9-8592-E3E0278AD406}" srcOrd="3" destOrd="0" presId="urn:microsoft.com/office/officeart/2018/2/layout/IconVerticalSolidList"/>
    <dgm:cxn modelId="{8C9AFEDB-3570-4488-96B2-7F0C558CD607}" type="presParOf" srcId="{F8EEADFD-E6CB-4520-A4AD-1E3A1A7B14ED}" destId="{0C28A0A7-E4C5-4018-9BBE-DDDA9272D5A2}" srcOrd="9" destOrd="0" presId="urn:microsoft.com/office/officeart/2018/2/layout/IconVerticalSolidList"/>
    <dgm:cxn modelId="{2A6B3D50-EDAC-4EA9-B766-5CB2BE2B017E}" type="presParOf" srcId="{F8EEADFD-E6CB-4520-A4AD-1E3A1A7B14ED}" destId="{144FF691-2814-4D7A-A9DA-DEB6B079B5DE}" srcOrd="10" destOrd="0" presId="urn:microsoft.com/office/officeart/2018/2/layout/IconVerticalSolidList"/>
    <dgm:cxn modelId="{9112BAF0-FEA2-42B4-99D8-66F50A3EC9A6}" type="presParOf" srcId="{144FF691-2814-4D7A-A9DA-DEB6B079B5DE}" destId="{4A5D6F5B-E920-48B4-8ED5-486A787A89A9}" srcOrd="0" destOrd="0" presId="urn:microsoft.com/office/officeart/2018/2/layout/IconVerticalSolidList"/>
    <dgm:cxn modelId="{4D3D20BE-A393-42BE-BE10-0D75B22E4B8B}" type="presParOf" srcId="{144FF691-2814-4D7A-A9DA-DEB6B079B5DE}" destId="{9BFCCE6A-45DD-4E79-B3A4-A080F239DDC4}" srcOrd="1" destOrd="0" presId="urn:microsoft.com/office/officeart/2018/2/layout/IconVerticalSolidList"/>
    <dgm:cxn modelId="{F27BF513-5953-4471-9FFC-C65BB82199C5}" type="presParOf" srcId="{144FF691-2814-4D7A-A9DA-DEB6B079B5DE}" destId="{BDBAA3D9-4CE1-490A-BC34-5AEE3D073593}" srcOrd="2" destOrd="0" presId="urn:microsoft.com/office/officeart/2018/2/layout/IconVerticalSolidList"/>
    <dgm:cxn modelId="{916CA168-6083-4526-8A81-6389DC16C7E3}" type="presParOf" srcId="{144FF691-2814-4D7A-A9DA-DEB6B079B5DE}" destId="{DA1962C8-CCAA-453C-9794-46B021ABD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8F96-5776-4CDB-B2DB-572CA04A9D90}">
      <dsp:nvSpPr>
        <dsp:cNvPr id="0" name=""/>
        <dsp:cNvSpPr/>
      </dsp:nvSpPr>
      <dsp:spPr>
        <a:xfrm>
          <a:off x="0" y="0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7CC9D-2F3E-43FD-92AC-260872460D6F}">
      <dsp:nvSpPr>
        <dsp:cNvPr id="0" name=""/>
        <dsp:cNvSpPr/>
      </dsp:nvSpPr>
      <dsp:spPr>
        <a:xfrm>
          <a:off x="228860" y="11269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6F91-C171-41AD-AFD9-80BD9C549F61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 Project Management</a:t>
          </a:r>
        </a:p>
      </dsp:txBody>
      <dsp:txXfrm>
        <a:off x="889864" y="1808"/>
        <a:ext cx="5355400" cy="770445"/>
      </dsp:txXfrm>
    </dsp:sp>
    <dsp:sp modelId="{5BB8C693-D5C9-4D52-9822-EF4E40D85333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806FD-3379-49AB-9323-8D94299EEC7F}">
      <dsp:nvSpPr>
        <dsp:cNvPr id="0" name=""/>
        <dsp:cNvSpPr/>
      </dsp:nvSpPr>
      <dsp:spPr>
        <a:xfrm>
          <a:off x="228860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49C75-67C7-4E95-83F0-6E41B99930F1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Success criteria for project</a:t>
          </a:r>
        </a:p>
      </dsp:txBody>
      <dsp:txXfrm>
        <a:off x="889864" y="964865"/>
        <a:ext cx="5355400" cy="770445"/>
      </dsp:txXfrm>
    </dsp:sp>
    <dsp:sp modelId="{106553DF-78DA-4F43-A63D-E84156DA19D4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D3513-7184-4B9C-B68A-3C9E1FE56636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10DB-761D-41DE-A394-15E5300241BE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 Management Activities</a:t>
          </a:r>
        </a:p>
      </dsp:txBody>
      <dsp:txXfrm>
        <a:off x="889864" y="1927922"/>
        <a:ext cx="5355400" cy="770445"/>
      </dsp:txXfrm>
    </dsp:sp>
    <dsp:sp modelId="{E84A1F75-35C6-4B62-AF90-5AFE62DEAC4B}">
      <dsp:nvSpPr>
        <dsp:cNvPr id="0" name=""/>
        <dsp:cNvSpPr/>
      </dsp:nvSpPr>
      <dsp:spPr>
        <a:xfrm>
          <a:off x="0" y="292010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3A25-0289-4286-8583-08BBB9F49047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B04F3-9F7B-4C0F-9242-4B745EF0AA39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 Software according to the Design</a:t>
          </a:r>
        </a:p>
      </dsp:txBody>
      <dsp:txXfrm>
        <a:off x="889864" y="2890979"/>
        <a:ext cx="5355400" cy="770445"/>
      </dsp:txXfrm>
    </dsp:sp>
    <dsp:sp modelId="{44A7FD91-C6D5-40B8-BA53-2FCF3C0C5652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64ED5-8F1C-4011-BDDB-E2E30E38AE0C}">
      <dsp:nvSpPr>
        <dsp:cNvPr id="0" name=""/>
        <dsp:cNvSpPr/>
      </dsp:nvSpPr>
      <dsp:spPr>
        <a:xfrm>
          <a:off x="3357823" y="49417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8127-73F8-49D9-8592-E3E0278AD406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Gannt charts</a:t>
          </a:r>
        </a:p>
      </dsp:txBody>
      <dsp:txXfrm>
        <a:off x="889864" y="3854036"/>
        <a:ext cx="5355400" cy="770445"/>
      </dsp:txXfrm>
    </dsp:sp>
    <dsp:sp modelId="{4A5D6F5B-E920-48B4-8ED5-486A787A89A9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CCE6A-45DD-4E79-B3A4-A080F239DDC4}">
      <dsp:nvSpPr>
        <dsp:cNvPr id="0" name=""/>
        <dsp:cNvSpPr/>
      </dsp:nvSpPr>
      <dsp:spPr>
        <a:xfrm>
          <a:off x="233059" y="4004600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62C8-CCAA-453C-9794-46B021ABD014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WBS</a:t>
          </a:r>
        </a:p>
      </dsp:txBody>
      <dsp:txXfrm>
        <a:off x="889864" y="4817093"/>
        <a:ext cx="5355400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Project scheduling is the process of deciding how the work in a project will be </a:t>
            </a:r>
            <a:r>
              <a:rPr lang="en-US" sz="1200" b="1" dirty="0"/>
              <a:t>organized as separate tasks</a:t>
            </a:r>
            <a:r>
              <a:rPr lang="en-US" sz="1200" dirty="0"/>
              <a:t>, and </a:t>
            </a:r>
            <a:r>
              <a:rPr lang="en-US" sz="1200" b="1" dirty="0"/>
              <a:t>when </a:t>
            </a:r>
            <a:r>
              <a:rPr lang="en-US" sz="1200" dirty="0"/>
              <a:t>and </a:t>
            </a:r>
            <a:r>
              <a:rPr lang="en-US" sz="1200" b="1" dirty="0"/>
              <a:t>how </a:t>
            </a:r>
            <a:r>
              <a:rPr lang="en-US" sz="1200" dirty="0"/>
              <a:t>these tasks will be executed. </a:t>
            </a:r>
          </a:p>
          <a:p>
            <a:pPr algn="just"/>
            <a:r>
              <a:rPr lang="en-US" sz="1200" dirty="0"/>
              <a:t>You estimate the </a:t>
            </a:r>
            <a:r>
              <a:rPr lang="en-US" sz="1200" b="1" dirty="0"/>
              <a:t>calendar time</a:t>
            </a:r>
            <a:r>
              <a:rPr lang="en-US" sz="1200" dirty="0"/>
              <a:t> needed to complete each task, the </a:t>
            </a:r>
            <a:r>
              <a:rPr lang="en-US" sz="1200" b="1" dirty="0"/>
              <a:t>effort required</a:t>
            </a:r>
            <a:r>
              <a:rPr lang="en-US" sz="1200" dirty="0"/>
              <a:t> and </a:t>
            </a:r>
            <a:r>
              <a:rPr lang="en-US" sz="1200" b="1" dirty="0"/>
              <a:t>who will work </a:t>
            </a:r>
            <a:r>
              <a:rPr lang="en-US" sz="1200" dirty="0"/>
              <a:t>on the tasks that have been identified. </a:t>
            </a:r>
          </a:p>
          <a:p>
            <a:pPr algn="just"/>
            <a:r>
              <a:rPr lang="en-US" sz="1200" dirty="0"/>
              <a:t>You also have to estimate the </a:t>
            </a:r>
            <a:r>
              <a:rPr lang="en-US" sz="1200" b="1" dirty="0"/>
              <a:t>resources</a:t>
            </a:r>
            <a:r>
              <a:rPr lang="en-US" sz="1200" dirty="0"/>
              <a:t> needed to complete each task, such as the </a:t>
            </a:r>
            <a:r>
              <a:rPr lang="en-US" sz="1200" b="1" dirty="0"/>
              <a:t>disk space</a:t>
            </a:r>
            <a:r>
              <a:rPr lang="en-US" sz="1200" dirty="0"/>
              <a:t> required on a server, the time required on </a:t>
            </a:r>
            <a:r>
              <a:rPr lang="en-US" sz="1200" b="1" dirty="0"/>
              <a:t>specialized hardware,</a:t>
            </a:r>
            <a:r>
              <a:rPr lang="en-US" sz="1200" dirty="0"/>
              <a:t> such as a simulator, and what the </a:t>
            </a:r>
            <a:r>
              <a:rPr lang="en-US" sz="1200" b="1" dirty="0"/>
              <a:t>travel budget</a:t>
            </a:r>
            <a:r>
              <a:rPr lang="en-US" sz="1200" dirty="0"/>
              <a:t> will be. 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/>
              <a:t>Split project into tasks</a:t>
            </a:r>
            <a:r>
              <a:rPr lang="en-GB" sz="1200" dirty="0"/>
              <a:t> and estimate time and resources required to complete each task.</a:t>
            </a:r>
          </a:p>
          <a:p>
            <a:r>
              <a:rPr lang="en-GB" sz="1200" b="1" dirty="0"/>
              <a:t>Organize tasks concurrently</a:t>
            </a:r>
            <a:r>
              <a:rPr lang="en-GB" sz="1200" dirty="0"/>
              <a:t> to make optimal  use of workforce.</a:t>
            </a:r>
          </a:p>
          <a:p>
            <a:r>
              <a:rPr lang="en-GB" sz="1200" b="1" dirty="0"/>
              <a:t>Minimize task dependencies</a:t>
            </a:r>
            <a:r>
              <a:rPr lang="en-GB" sz="1200" dirty="0"/>
              <a:t> to avoid delays caused by one task waiting for another to complete.</a:t>
            </a:r>
          </a:p>
          <a:p>
            <a:r>
              <a:rPr lang="en-GB" sz="1200" dirty="0"/>
              <a:t>Dependent on project managers intuition and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1-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handover of the system for testing. </a:t>
            </a:r>
          </a:p>
          <a:p>
            <a:endParaRPr lang="en-GB" sz="1200" dirty="0"/>
          </a:p>
          <a:p>
            <a:r>
              <a:rPr lang="en-GB" sz="1200" dirty="0"/>
              <a:t>2- </a:t>
            </a: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 a requirements document for the system.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WBS typically consists of several levels, each of which represents a different level of detail in the project.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top level is usually the project itself,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with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subsequent levels representing major deliverables, phases, tasks, and subtasks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 Each level should be broken down into manageable and well-defined components, which can be assigned to individual team members or groups.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0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5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7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cannot be seen or touched. Software project managers cannot see progress by simply looking at the artefact that is being constructed. </a:t>
            </a:r>
          </a:p>
          <a:p>
            <a:endParaRPr lang="en-US" b="0" dirty="0"/>
          </a:p>
          <a:p>
            <a:r>
              <a:rPr lang="en-US" b="0" dirty="0"/>
              <a:t>Large software projects are usually different in some ways from previous projects. Even managers who have lots of previous experience may find it difficult to anticipate problems. </a:t>
            </a:r>
          </a:p>
          <a:p>
            <a:r>
              <a:rPr lang="en-US" b="0" dirty="0"/>
              <a:t>We still cannot reliably predict when a particular software process is likely to lead to development problems.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are responsible for planning. estimating and scheduling project development and assigning people to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are usually responsible for reporting on the progress of a project to customers and to the managers of the company developing the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assess the risks that may affect a project, monitor these risks and act when problems arise.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Project managers have to choose people for their team and establish ways of working that leads to effective team performance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first stage in a software project may involve writing a proposal to win a contract to carry out an item of work. The proposal describes the objectives of the project and how it will be carried out.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9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project, product and business risks;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likelihood and consequences of these risks;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up plans to avoid or minimize the effects of the risk;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risks throughout the project;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dirty="0"/>
              <a:t>The motivation for doing the work is the work itself;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dirty="0"/>
              <a:t>The work is a means to an end, which is the achievement of individual goals - e.g., career progress.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dirty="0"/>
              <a:t>The principal motivation is the presence and actions of co-workers. People go to work because they like to go to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sxi4qaEnO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02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Personality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manager should consider different personality types: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Self-oriented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Interaction-oriented.</a:t>
            </a:r>
          </a:p>
        </p:txBody>
      </p:sp>
    </p:spTree>
    <p:extLst>
      <p:ext uri="{BB962C8B-B14F-4D97-AF65-F5344CB8AC3E}">
        <p14:creationId xmlns:p14="http://schemas.microsoft.com/office/powerpoint/2010/main" val="35964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tasks separately and executing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time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resources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people/team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project into tasks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tasks concurrently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task dependencies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manager’s intuition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232558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Milestones and deliverables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are points in the schedule against which you can assess progress.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are work products that are delivered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686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609" y="2127473"/>
            <a:ext cx="4171994" cy="22887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4790"/>
            <a:r>
              <a:rPr lang="en-US" sz="51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Tasks, start date, end date and duration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165E3-A4FA-089E-9A27-D616287E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632052"/>
              </p:ext>
            </p:extLst>
          </p:nvPr>
        </p:nvGraphicFramePr>
        <p:xfrm>
          <a:off x="5734569" y="1673549"/>
          <a:ext cx="5443802" cy="32144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Task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Start Date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End Date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Duration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1/1/2023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1/8/2023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1/8/2023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1/23/2023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Development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1/23/2023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2/5/2023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2/5/2023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2/10/2023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 acceptance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2/10/2023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2/18/2023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Maintenance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2/18/2023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2/25/2023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B6D689-6248-0368-5318-B0307DDDF659}"/>
              </a:ext>
            </a:extLst>
          </p:cNvPr>
          <p:cNvSpPr txBox="1"/>
          <p:nvPr/>
        </p:nvSpPr>
        <p:spPr>
          <a:xfrm>
            <a:off x="5734569" y="5727940"/>
            <a:ext cx="517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https://www.youtube.com/watch?v=xsxi4qaEnOg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203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Gantt chart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456CE-A876-053F-E05E-482763E64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2222001"/>
            <a:ext cx="9189720" cy="3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 Breakdown Structures (WBS)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 is a hierarchical decomposition of a project into smaller, more manageable components.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components are called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packages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packages can be further subdivided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smaller, more detailed components</a:t>
            </a:r>
          </a:p>
        </p:txBody>
      </p:sp>
    </p:spTree>
    <p:extLst>
      <p:ext uri="{BB962C8B-B14F-4D97-AF65-F5344CB8AC3E}">
        <p14:creationId xmlns:p14="http://schemas.microsoft.com/office/powerpoint/2010/main" val="299538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 of 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and define the scope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project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tasks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activities required to complete the project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structure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project team to follow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time, within budget, and to the satisfaction of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990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of 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designing a simple Learning Management System. The system will allow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teacher, admin and exam dept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sign-in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their accounts. Students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more than one subjects in one semester while admin will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semester and subjects in that semester. Students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DMC while Teacher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Students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their dues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while exam branch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edit, generate the dues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Administrator can </a:t>
            </a:r>
            <a:r>
              <a:rPr lang="en-US" sz="32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update, change the account information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both teachers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23671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of WBS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80C583-F856-EEF5-2CC1-46A53521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855" y="2136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EF6F4D6-B8ED-1179-8005-E5ED2EC84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342782"/>
              </p:ext>
            </p:extLst>
          </p:nvPr>
        </p:nvGraphicFramePr>
        <p:xfrm>
          <a:off x="3950898" y="1120511"/>
          <a:ext cx="7595929" cy="51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62942" imgH="6067468" progId="Visio.Drawing.15">
                  <p:embed/>
                </p:oleObj>
              </mc:Choice>
              <mc:Fallback>
                <p:oleObj r:id="rId3" imgW="8962942" imgH="606746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898" y="1120511"/>
                        <a:ext cx="7595929" cy="5143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27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Project 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activities involved in ensuring  that software is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on time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schedule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accordance with the  requirements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customer organization.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is needed because software development is always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 budget and schedule constraints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set by the organization developing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9275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6" y="1070800"/>
            <a:ext cx="416190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400" kern="1200" spc="-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HAVE </a:t>
            </a:r>
            <a:r>
              <a:rPr lang="en-US" sz="54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LEARNT IN</a:t>
            </a:r>
            <a:r>
              <a:rPr lang="en-US" sz="5400" kern="1200" spc="-5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CLASS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5227A1A-8AA7-9D7A-05B5-32F5523AC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5043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 descr="Hierarchy with solid fill">
            <a:extLst>
              <a:ext uri="{FF2B5EF4-FFF2-40B4-BE49-F238E27FC236}">
                <a16:creationId xmlns:a16="http://schemas.microsoft.com/office/drawing/2014/main" id="{4FA13046-95A8-FF7F-FCD4-D089C6FE8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5100" y="5999826"/>
            <a:ext cx="607200" cy="6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Success criteria for 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software to the customer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agreed time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overall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within budget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software that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customer’s expectations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happy and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well-functioning development team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5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management distinctions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is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intangible.</a:t>
            </a:r>
          </a:p>
          <a:p>
            <a:pPr algn="just">
              <a:lnSpc>
                <a:spcPct val="90000"/>
              </a:lnSpc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software projects are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'one-off' projects.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processes are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organization specific.</a:t>
            </a:r>
          </a:p>
        </p:txBody>
      </p:sp>
    </p:spTree>
    <p:extLst>
      <p:ext uri="{BB962C8B-B14F-4D97-AF65-F5344CB8AC3E}">
        <p14:creationId xmlns:p14="http://schemas.microsoft.com/office/powerpoint/2010/main" val="39135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management activities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management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writing </a:t>
            </a:r>
          </a:p>
        </p:txBody>
      </p:sp>
    </p:spTree>
    <p:extLst>
      <p:ext uri="{BB962C8B-B14F-4D97-AF65-F5344CB8AC3E}">
        <p14:creationId xmlns:p14="http://schemas.microsoft.com/office/powerpoint/2010/main" val="7311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809963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risk is a probability that some adverse circumstance will occur </a:t>
            </a:r>
            <a:endParaRPr lang="en-US" sz="2800" b="1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risks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drawing up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their effect on a project.</a:t>
            </a:r>
          </a:p>
          <a:p>
            <a:pPr marL="914400" lvl="1" indent="-4572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risks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schedule or resources</a:t>
            </a:r>
          </a:p>
          <a:p>
            <a:pPr marL="914400" lvl="1" indent="-4572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risks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the quality or performance of the software being developed;</a:t>
            </a:r>
          </a:p>
          <a:p>
            <a:pPr marL="914400" lvl="1" indent="-45720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risks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the organization developing or procuring the software.</a:t>
            </a:r>
          </a:p>
        </p:txBody>
      </p:sp>
    </p:spTree>
    <p:extLst>
      <p:ext uri="{BB962C8B-B14F-4D97-AF65-F5344CB8AC3E}">
        <p14:creationId xmlns:p14="http://schemas.microsoft.com/office/powerpoint/2010/main" val="20129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982" y="1396011"/>
            <a:ext cx="4171994" cy="373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24790"/>
            <a:r>
              <a:rPr lang="en-US" sz="51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 of common project, product, and business risks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F78A6-1CBB-CA92-6123-3983655A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71077"/>
              </p:ext>
            </p:extLst>
          </p:nvPr>
        </p:nvGraphicFramePr>
        <p:xfrm>
          <a:off x="5426753" y="473124"/>
          <a:ext cx="6046143" cy="568383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699830">
                  <a:extLst>
                    <a:ext uri="{9D8B030D-6E8A-4147-A177-3AD203B41FA5}">
                      <a16:colId xmlns:a16="http://schemas.microsoft.com/office/drawing/2014/main" val="4205835079"/>
                    </a:ext>
                  </a:extLst>
                </a:gridCol>
                <a:gridCol w="955823">
                  <a:extLst>
                    <a:ext uri="{9D8B030D-6E8A-4147-A177-3AD203B41FA5}">
                      <a16:colId xmlns:a16="http://schemas.microsoft.com/office/drawing/2014/main" val="2059494529"/>
                    </a:ext>
                  </a:extLst>
                </a:gridCol>
                <a:gridCol w="3390490">
                  <a:extLst>
                    <a:ext uri="{9D8B030D-6E8A-4147-A177-3AD203B41FA5}">
                      <a16:colId xmlns:a16="http://schemas.microsoft.com/office/drawing/2014/main" val="1443236232"/>
                    </a:ext>
                  </a:extLst>
                </a:gridCol>
              </a:tblGrid>
              <a:tr h="459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Risk</a:t>
                      </a:r>
                    </a:p>
                  </a:txBody>
                  <a:tcPr marL="63119" marR="63119" marT="79036" marB="79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Affects</a:t>
                      </a:r>
                    </a:p>
                  </a:txBody>
                  <a:tcPr marL="63119" marR="63119" marT="79036" marB="79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3119" marR="63119" marT="79036" marB="7903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82098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Staff turnover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Experienced staff will leave the project before it is finished.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84620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Management change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There will be a change of organizational management with different priorities.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67183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Hardware unavailability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Hardware that is essential for the project will not be delivered on schedule.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74477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Requirements change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and product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There will be a larger number of changes to the requirements than anticipated.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01323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Specification delays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and product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Specifications of essential interfaces are not available on schedule.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825669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Size underestimate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Project and product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size of the system has been underestimated.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809178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CASE tool underperformance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CASE tools, which support the project, do not perform as anticipated.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62317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Technology change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Business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The underlying technology on which the system is built is superseded by new technology.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14878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Product competition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Business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 competitive product is marketed before the system is completed.</a:t>
                      </a:r>
                    </a:p>
                  </a:txBody>
                  <a:tcPr marL="63119" marR="63119" marT="79036" marB="790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8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48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management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identification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planning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monitoring</a:t>
            </a:r>
          </a:p>
        </p:txBody>
      </p:sp>
    </p:spTree>
    <p:extLst>
      <p:ext uri="{BB962C8B-B14F-4D97-AF65-F5344CB8AC3E}">
        <p14:creationId xmlns:p14="http://schemas.microsoft.com/office/powerpoint/2010/main" val="31136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Managing 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an organization's most important assets.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tasks of a manager are essentially people-oriented. Unless there is some understanding of people, management will be unsuccessful.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people management is an important contributor to project failure.</a:t>
            </a:r>
          </a:p>
        </p:txBody>
      </p:sp>
    </p:spTree>
    <p:extLst>
      <p:ext uri="{BB962C8B-B14F-4D97-AF65-F5344CB8AC3E}">
        <p14:creationId xmlns:p14="http://schemas.microsoft.com/office/powerpoint/2010/main" val="39285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1297</Words>
  <Application>Microsoft Office PowerPoint</Application>
  <PresentationFormat>Widescreen</PresentationFormat>
  <Paragraphs>214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Söhne</vt:lpstr>
      <vt:lpstr>Times New Roman</vt:lpstr>
      <vt:lpstr>Wingdings</vt:lpstr>
      <vt:lpstr>Office Theme</vt:lpstr>
      <vt:lpstr>Visio.Drawing.15</vt:lpstr>
      <vt:lpstr>Software Engineering</vt:lpstr>
      <vt:lpstr>Software Project Management</vt:lpstr>
      <vt:lpstr>Success criteria for project</vt:lpstr>
      <vt:lpstr>Software management distinctions</vt:lpstr>
      <vt:lpstr>Software management activities</vt:lpstr>
      <vt:lpstr>Risk management</vt:lpstr>
      <vt:lpstr>Examples of common project, product, and business risks </vt:lpstr>
      <vt:lpstr>Risk management process</vt:lpstr>
      <vt:lpstr>Managing people</vt:lpstr>
      <vt:lpstr>Personality types</vt:lpstr>
      <vt:lpstr>Project scheduling</vt:lpstr>
      <vt:lpstr>Project scheduling</vt:lpstr>
      <vt:lpstr>Milestones and deliverables</vt:lpstr>
      <vt:lpstr>Tasks, start date, end date and duration </vt:lpstr>
      <vt:lpstr>Gantt chart </vt:lpstr>
      <vt:lpstr>Work Breakdown Structures (WBS)</vt:lpstr>
      <vt:lpstr>Purpose of WBS</vt:lpstr>
      <vt:lpstr>Example of WBS</vt:lpstr>
      <vt:lpstr>Example of WBS</vt:lpstr>
      <vt:lpstr>WHAT HAVE YOU LEARNT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95</cp:revision>
  <dcterms:created xsi:type="dcterms:W3CDTF">2023-04-01T11:42:18Z</dcterms:created>
  <dcterms:modified xsi:type="dcterms:W3CDTF">2023-04-10T06:23:22Z</dcterms:modified>
</cp:coreProperties>
</file>