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363" r:id="rId3"/>
    <p:sldId id="309" r:id="rId4"/>
    <p:sldId id="310" r:id="rId5"/>
    <p:sldId id="364" r:id="rId6"/>
    <p:sldId id="365" r:id="rId7"/>
    <p:sldId id="366" r:id="rId8"/>
    <p:sldId id="367" r:id="rId9"/>
    <p:sldId id="369" r:id="rId10"/>
    <p:sldId id="370" r:id="rId11"/>
    <p:sldId id="371" r:id="rId12"/>
    <p:sldId id="372" r:id="rId13"/>
    <p:sldId id="373" r:id="rId14"/>
    <p:sldId id="374" r:id="rId15"/>
    <p:sldId id="375" r:id="rId16"/>
    <p:sldId id="376" r:id="rId17"/>
    <p:sldId id="377" r:id="rId18"/>
    <p:sldId id="378" r:id="rId19"/>
    <p:sldId id="379" r:id="rId20"/>
    <p:sldId id="380" r:id="rId21"/>
    <p:sldId id="381" r:id="rId22"/>
    <p:sldId id="383" r:id="rId23"/>
    <p:sldId id="384" r:id="rId24"/>
    <p:sldId id="385" r:id="rId25"/>
    <p:sldId id="386" r:id="rId26"/>
    <p:sldId id="387" r:id="rId27"/>
    <p:sldId id="388" r:id="rId28"/>
    <p:sldId id="390" r:id="rId29"/>
    <p:sldId id="391" r:id="rId30"/>
    <p:sldId id="392" r:id="rId31"/>
    <p:sldId id="393" r:id="rId32"/>
    <p:sldId id="396" r:id="rId33"/>
    <p:sldId id="394" r:id="rId34"/>
    <p:sldId id="39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181" autoAdjust="0"/>
  </p:normalViewPr>
  <p:slideViewPr>
    <p:cSldViewPr snapToGrid="0">
      <p:cViewPr varScale="1">
        <p:scale>
          <a:sx n="54" d="100"/>
          <a:sy n="54" d="100"/>
        </p:scale>
        <p:origin x="13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033EFE-F8AC-4F62-A686-2E733EC9C4BC}" type="datetimeFigureOut">
              <a:rPr lang="en-US" smtClean="0"/>
              <a:t>5/2/2023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9A8CBA-4318-4372-B38E-DB0130CE4F97}" type="slidenum">
              <a:rPr lang="en-US" smtClean="0"/>
              <a:t>‹#›</a:t>
            </a:fld>
            <a:endParaRPr lang="en-US"/>
          </a:p>
        </p:txBody>
      </p:sp>
    </p:spTree>
    <p:extLst>
      <p:ext uri="{BB962C8B-B14F-4D97-AF65-F5344CB8AC3E}">
        <p14:creationId xmlns:p14="http://schemas.microsoft.com/office/powerpoint/2010/main" val="1226620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9A8CBA-4318-4372-B38E-DB0130CE4F97}" type="slidenum">
              <a:rPr lang="en-US" smtClean="0"/>
              <a:t>1</a:t>
            </a:fld>
            <a:endParaRPr lang="en-US"/>
          </a:p>
        </p:txBody>
      </p:sp>
    </p:spTree>
    <p:extLst>
      <p:ext uri="{BB962C8B-B14F-4D97-AF65-F5344CB8AC3E}">
        <p14:creationId xmlns:p14="http://schemas.microsoft.com/office/powerpoint/2010/main" val="2187275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10</a:t>
            </a:fld>
            <a:endParaRPr lang="en-US"/>
          </a:p>
        </p:txBody>
      </p:sp>
    </p:spTree>
    <p:extLst>
      <p:ext uri="{BB962C8B-B14F-4D97-AF65-F5344CB8AC3E}">
        <p14:creationId xmlns:p14="http://schemas.microsoft.com/office/powerpoint/2010/main" val="3895877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11</a:t>
            </a:fld>
            <a:endParaRPr lang="en-US"/>
          </a:p>
        </p:txBody>
      </p:sp>
    </p:spTree>
    <p:extLst>
      <p:ext uri="{BB962C8B-B14F-4D97-AF65-F5344CB8AC3E}">
        <p14:creationId xmlns:p14="http://schemas.microsoft.com/office/powerpoint/2010/main" val="3077531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12</a:t>
            </a:fld>
            <a:endParaRPr lang="en-US"/>
          </a:p>
        </p:txBody>
      </p:sp>
    </p:spTree>
    <p:extLst>
      <p:ext uri="{BB962C8B-B14F-4D97-AF65-F5344CB8AC3E}">
        <p14:creationId xmlns:p14="http://schemas.microsoft.com/office/powerpoint/2010/main" val="17618104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13</a:t>
            </a:fld>
            <a:endParaRPr lang="en-US"/>
          </a:p>
        </p:txBody>
      </p:sp>
    </p:spTree>
    <p:extLst>
      <p:ext uri="{BB962C8B-B14F-4D97-AF65-F5344CB8AC3E}">
        <p14:creationId xmlns:p14="http://schemas.microsoft.com/office/powerpoint/2010/main" val="614299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14</a:t>
            </a:fld>
            <a:endParaRPr lang="en-US"/>
          </a:p>
        </p:txBody>
      </p:sp>
    </p:spTree>
    <p:extLst>
      <p:ext uri="{BB962C8B-B14F-4D97-AF65-F5344CB8AC3E}">
        <p14:creationId xmlns:p14="http://schemas.microsoft.com/office/powerpoint/2010/main" val="2131980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15</a:t>
            </a:fld>
            <a:endParaRPr lang="en-US"/>
          </a:p>
        </p:txBody>
      </p:sp>
    </p:spTree>
    <p:extLst>
      <p:ext uri="{BB962C8B-B14F-4D97-AF65-F5344CB8AC3E}">
        <p14:creationId xmlns:p14="http://schemas.microsoft.com/office/powerpoint/2010/main" val="26751698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16</a:t>
            </a:fld>
            <a:endParaRPr lang="en-US"/>
          </a:p>
        </p:txBody>
      </p:sp>
    </p:spTree>
    <p:extLst>
      <p:ext uri="{BB962C8B-B14F-4D97-AF65-F5344CB8AC3E}">
        <p14:creationId xmlns:p14="http://schemas.microsoft.com/office/powerpoint/2010/main" val="24747719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17</a:t>
            </a:fld>
            <a:endParaRPr lang="en-US"/>
          </a:p>
        </p:txBody>
      </p:sp>
    </p:spTree>
    <p:extLst>
      <p:ext uri="{BB962C8B-B14F-4D97-AF65-F5344CB8AC3E}">
        <p14:creationId xmlns:p14="http://schemas.microsoft.com/office/powerpoint/2010/main" val="21154634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700" indent="-228600" algn="just">
              <a:lnSpc>
                <a:spcPct val="90000"/>
              </a:lnSpc>
              <a:buFont typeface="Arial" panose="020B0604020202020204" pitchFamily="34" charset="0"/>
              <a:buChar char="•"/>
            </a:pPr>
            <a:r>
              <a:rPr lang="en-US" sz="1200" spc="-5" dirty="0">
                <a:latin typeface="Times New Roman" panose="02020603050405020304" pitchFamily="18" charset="0"/>
                <a:cs typeface="Times New Roman" panose="02020603050405020304" pitchFamily="18" charset="0"/>
              </a:rPr>
              <a:t>Requirements gathering often puts the  development team in a reactive  process. (that is the mistake that  software developers mostly do).</a:t>
            </a:r>
          </a:p>
          <a:p>
            <a:pPr marL="12700" indent="-228600" algn="just">
              <a:lnSpc>
                <a:spcPct val="90000"/>
              </a:lnSpc>
              <a:buFont typeface="Arial" panose="020B0604020202020204" pitchFamily="34" charset="0"/>
              <a:buChar char="•"/>
            </a:pPr>
            <a:r>
              <a:rPr lang="en-US" sz="1200" spc="-5" dirty="0">
                <a:latin typeface="Times New Roman" panose="02020603050405020304" pitchFamily="18" charset="0"/>
                <a:cs typeface="Times New Roman" panose="02020603050405020304" pitchFamily="18" charset="0"/>
              </a:rPr>
              <a:t>Eliciting requirements, so both the  client and the development team  work together to build a successful  product.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18</a:t>
            </a:fld>
            <a:endParaRPr lang="en-US"/>
          </a:p>
        </p:txBody>
      </p:sp>
    </p:spTree>
    <p:extLst>
      <p:ext uri="{BB962C8B-B14F-4D97-AF65-F5344CB8AC3E}">
        <p14:creationId xmlns:p14="http://schemas.microsoft.com/office/powerpoint/2010/main" val="24146799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19</a:t>
            </a:fld>
            <a:endParaRPr lang="en-US"/>
          </a:p>
        </p:txBody>
      </p:sp>
    </p:spTree>
    <p:extLst>
      <p:ext uri="{BB962C8B-B14F-4D97-AF65-F5344CB8AC3E}">
        <p14:creationId xmlns:p14="http://schemas.microsoft.com/office/powerpoint/2010/main" val="1953959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9A8CBA-4318-4372-B38E-DB0130CE4F97}" type="slidenum">
              <a:rPr lang="en-US" smtClean="0"/>
              <a:t>2</a:t>
            </a:fld>
            <a:endParaRPr lang="en-US"/>
          </a:p>
        </p:txBody>
      </p:sp>
    </p:spTree>
    <p:extLst>
      <p:ext uri="{BB962C8B-B14F-4D97-AF65-F5344CB8AC3E}">
        <p14:creationId xmlns:p14="http://schemas.microsoft.com/office/powerpoint/2010/main" val="4943029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20</a:t>
            </a:fld>
            <a:endParaRPr lang="en-US"/>
          </a:p>
        </p:txBody>
      </p:sp>
    </p:spTree>
    <p:extLst>
      <p:ext uri="{BB962C8B-B14F-4D97-AF65-F5344CB8AC3E}">
        <p14:creationId xmlns:p14="http://schemas.microsoft.com/office/powerpoint/2010/main" val="39175853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21</a:t>
            </a:fld>
            <a:endParaRPr lang="en-US"/>
          </a:p>
        </p:txBody>
      </p:sp>
    </p:spTree>
    <p:extLst>
      <p:ext uri="{BB962C8B-B14F-4D97-AF65-F5344CB8AC3E}">
        <p14:creationId xmlns:p14="http://schemas.microsoft.com/office/powerpoint/2010/main" val="3664686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22</a:t>
            </a:fld>
            <a:endParaRPr lang="en-US"/>
          </a:p>
        </p:txBody>
      </p:sp>
    </p:spTree>
    <p:extLst>
      <p:ext uri="{BB962C8B-B14F-4D97-AF65-F5344CB8AC3E}">
        <p14:creationId xmlns:p14="http://schemas.microsoft.com/office/powerpoint/2010/main" val="25661406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23</a:t>
            </a:fld>
            <a:endParaRPr lang="en-US"/>
          </a:p>
        </p:txBody>
      </p:sp>
    </p:spTree>
    <p:extLst>
      <p:ext uri="{BB962C8B-B14F-4D97-AF65-F5344CB8AC3E}">
        <p14:creationId xmlns:p14="http://schemas.microsoft.com/office/powerpoint/2010/main" val="17901432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24</a:t>
            </a:fld>
            <a:endParaRPr lang="en-US"/>
          </a:p>
        </p:txBody>
      </p:sp>
    </p:spTree>
    <p:extLst>
      <p:ext uri="{BB962C8B-B14F-4D97-AF65-F5344CB8AC3E}">
        <p14:creationId xmlns:p14="http://schemas.microsoft.com/office/powerpoint/2010/main" val="23372334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25</a:t>
            </a:fld>
            <a:endParaRPr lang="en-US"/>
          </a:p>
        </p:txBody>
      </p:sp>
    </p:spTree>
    <p:extLst>
      <p:ext uri="{BB962C8B-B14F-4D97-AF65-F5344CB8AC3E}">
        <p14:creationId xmlns:p14="http://schemas.microsoft.com/office/powerpoint/2010/main" val="42549098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26</a:t>
            </a:fld>
            <a:endParaRPr lang="en-US"/>
          </a:p>
        </p:txBody>
      </p:sp>
    </p:spTree>
    <p:extLst>
      <p:ext uri="{BB962C8B-B14F-4D97-AF65-F5344CB8AC3E}">
        <p14:creationId xmlns:p14="http://schemas.microsoft.com/office/powerpoint/2010/main" val="29356603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27</a:t>
            </a:fld>
            <a:endParaRPr lang="en-US"/>
          </a:p>
        </p:txBody>
      </p:sp>
    </p:spTree>
    <p:extLst>
      <p:ext uri="{BB962C8B-B14F-4D97-AF65-F5344CB8AC3E}">
        <p14:creationId xmlns:p14="http://schemas.microsoft.com/office/powerpoint/2010/main" val="32571194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28</a:t>
            </a:fld>
            <a:endParaRPr lang="en-US"/>
          </a:p>
        </p:txBody>
      </p:sp>
    </p:spTree>
    <p:extLst>
      <p:ext uri="{BB962C8B-B14F-4D97-AF65-F5344CB8AC3E}">
        <p14:creationId xmlns:p14="http://schemas.microsoft.com/office/powerpoint/2010/main" val="41474873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29</a:t>
            </a:fld>
            <a:endParaRPr lang="en-US"/>
          </a:p>
        </p:txBody>
      </p:sp>
    </p:spTree>
    <p:extLst>
      <p:ext uri="{BB962C8B-B14F-4D97-AF65-F5344CB8AC3E}">
        <p14:creationId xmlns:p14="http://schemas.microsoft.com/office/powerpoint/2010/main" val="1694262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69A8CBA-4318-4372-B38E-DB0130CE4F97}" type="slidenum">
              <a:rPr lang="en-US" smtClean="0"/>
              <a:t>3</a:t>
            </a:fld>
            <a:endParaRPr lang="en-US"/>
          </a:p>
        </p:txBody>
      </p:sp>
    </p:spTree>
    <p:extLst>
      <p:ext uri="{BB962C8B-B14F-4D97-AF65-F5344CB8AC3E}">
        <p14:creationId xmlns:p14="http://schemas.microsoft.com/office/powerpoint/2010/main" val="28851006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30</a:t>
            </a:fld>
            <a:endParaRPr lang="en-US"/>
          </a:p>
        </p:txBody>
      </p:sp>
    </p:spTree>
    <p:extLst>
      <p:ext uri="{BB962C8B-B14F-4D97-AF65-F5344CB8AC3E}">
        <p14:creationId xmlns:p14="http://schemas.microsoft.com/office/powerpoint/2010/main" val="21839657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31</a:t>
            </a:fld>
            <a:endParaRPr lang="en-US"/>
          </a:p>
        </p:txBody>
      </p:sp>
    </p:spTree>
    <p:extLst>
      <p:ext uri="{BB962C8B-B14F-4D97-AF65-F5344CB8AC3E}">
        <p14:creationId xmlns:p14="http://schemas.microsoft.com/office/powerpoint/2010/main" val="35109526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32</a:t>
            </a:fld>
            <a:endParaRPr lang="en-US"/>
          </a:p>
        </p:txBody>
      </p:sp>
    </p:spTree>
    <p:extLst>
      <p:ext uri="{BB962C8B-B14F-4D97-AF65-F5344CB8AC3E}">
        <p14:creationId xmlns:p14="http://schemas.microsoft.com/office/powerpoint/2010/main" val="27269534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33</a:t>
            </a:fld>
            <a:endParaRPr lang="en-US"/>
          </a:p>
        </p:txBody>
      </p:sp>
    </p:spTree>
    <p:extLst>
      <p:ext uri="{BB962C8B-B14F-4D97-AF65-F5344CB8AC3E}">
        <p14:creationId xmlns:p14="http://schemas.microsoft.com/office/powerpoint/2010/main" val="27872458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34</a:t>
            </a:fld>
            <a:endParaRPr lang="en-US"/>
          </a:p>
        </p:txBody>
      </p:sp>
    </p:spTree>
    <p:extLst>
      <p:ext uri="{BB962C8B-B14F-4D97-AF65-F5344CB8AC3E}">
        <p14:creationId xmlns:p14="http://schemas.microsoft.com/office/powerpoint/2010/main" val="1270263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4</a:t>
            </a:fld>
            <a:endParaRPr lang="en-US"/>
          </a:p>
        </p:txBody>
      </p:sp>
    </p:spTree>
    <p:extLst>
      <p:ext uri="{BB962C8B-B14F-4D97-AF65-F5344CB8AC3E}">
        <p14:creationId xmlns:p14="http://schemas.microsoft.com/office/powerpoint/2010/main" val="3568176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5</a:t>
            </a:fld>
            <a:endParaRPr lang="en-US"/>
          </a:p>
        </p:txBody>
      </p:sp>
    </p:spTree>
    <p:extLst>
      <p:ext uri="{BB962C8B-B14F-4D97-AF65-F5344CB8AC3E}">
        <p14:creationId xmlns:p14="http://schemas.microsoft.com/office/powerpoint/2010/main" val="4171341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6</a:t>
            </a:fld>
            <a:endParaRPr lang="en-US"/>
          </a:p>
        </p:txBody>
      </p:sp>
    </p:spTree>
    <p:extLst>
      <p:ext uri="{BB962C8B-B14F-4D97-AF65-F5344CB8AC3E}">
        <p14:creationId xmlns:p14="http://schemas.microsoft.com/office/powerpoint/2010/main" val="256645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7</a:t>
            </a:fld>
            <a:endParaRPr lang="en-US"/>
          </a:p>
        </p:txBody>
      </p:sp>
    </p:spTree>
    <p:extLst>
      <p:ext uri="{BB962C8B-B14F-4D97-AF65-F5344CB8AC3E}">
        <p14:creationId xmlns:p14="http://schemas.microsoft.com/office/powerpoint/2010/main" val="2752568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8</a:t>
            </a:fld>
            <a:endParaRPr lang="en-US"/>
          </a:p>
        </p:txBody>
      </p:sp>
    </p:spTree>
    <p:extLst>
      <p:ext uri="{BB962C8B-B14F-4D97-AF65-F5344CB8AC3E}">
        <p14:creationId xmlns:p14="http://schemas.microsoft.com/office/powerpoint/2010/main" val="775929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9</a:t>
            </a:fld>
            <a:endParaRPr lang="en-US"/>
          </a:p>
        </p:txBody>
      </p:sp>
    </p:spTree>
    <p:extLst>
      <p:ext uri="{BB962C8B-B14F-4D97-AF65-F5344CB8AC3E}">
        <p14:creationId xmlns:p14="http://schemas.microsoft.com/office/powerpoint/2010/main" val="2690492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4D373-2D9E-C031-ECDB-FD6C30B42F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54DAC5-ED25-8DBD-C9EC-428792BB3D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8CC1E2-E2F5-0F52-98C7-6B99E9A52D36}"/>
              </a:ext>
            </a:extLst>
          </p:cNvPr>
          <p:cNvSpPr>
            <a:spLocks noGrp="1"/>
          </p:cNvSpPr>
          <p:nvPr>
            <p:ph type="dt" sz="half" idx="10"/>
          </p:nvPr>
        </p:nvSpPr>
        <p:spPr/>
        <p:txBody>
          <a:bodyPr/>
          <a:lstStyle/>
          <a:p>
            <a:fld id="{6CAC409E-2F83-4324-99BF-E948962EF581}" type="datetimeFigureOut">
              <a:rPr lang="en-US" smtClean="0"/>
              <a:t>5/2/2023</a:t>
            </a:fld>
            <a:endParaRPr lang="en-US"/>
          </a:p>
        </p:txBody>
      </p:sp>
      <p:sp>
        <p:nvSpPr>
          <p:cNvPr id="5" name="Footer Placeholder 4">
            <a:extLst>
              <a:ext uri="{FF2B5EF4-FFF2-40B4-BE49-F238E27FC236}">
                <a16:creationId xmlns:a16="http://schemas.microsoft.com/office/drawing/2014/main" id="{356BE3F1-BDF3-2EC5-38A9-C841D6C57F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F4A315-A514-5315-E562-683201A04BE3}"/>
              </a:ext>
            </a:extLst>
          </p:cNvPr>
          <p:cNvSpPr>
            <a:spLocks noGrp="1"/>
          </p:cNvSpPr>
          <p:nvPr>
            <p:ph type="sldNum" sz="quarter" idx="12"/>
          </p:nvPr>
        </p:nvSpPr>
        <p:spPr/>
        <p:txBody>
          <a:bodyPr/>
          <a:lstStyle/>
          <a:p>
            <a:fld id="{56ABF49E-D4F9-418F-AAB1-C10D8D97A40B}" type="slidenum">
              <a:rPr lang="en-US" smtClean="0"/>
              <a:t>‹#›</a:t>
            </a:fld>
            <a:endParaRPr lang="en-US"/>
          </a:p>
        </p:txBody>
      </p:sp>
    </p:spTree>
    <p:extLst>
      <p:ext uri="{BB962C8B-B14F-4D97-AF65-F5344CB8AC3E}">
        <p14:creationId xmlns:p14="http://schemas.microsoft.com/office/powerpoint/2010/main" val="3394273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265A1-DE05-95EB-AF88-CD5AB85EBE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96062A-B779-7096-0EB2-5B4689C718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E5F7DC-D43E-B3AC-2938-F77419F85AFA}"/>
              </a:ext>
            </a:extLst>
          </p:cNvPr>
          <p:cNvSpPr>
            <a:spLocks noGrp="1"/>
          </p:cNvSpPr>
          <p:nvPr>
            <p:ph type="dt" sz="half" idx="10"/>
          </p:nvPr>
        </p:nvSpPr>
        <p:spPr/>
        <p:txBody>
          <a:bodyPr/>
          <a:lstStyle/>
          <a:p>
            <a:fld id="{6CAC409E-2F83-4324-99BF-E948962EF581}" type="datetimeFigureOut">
              <a:rPr lang="en-US" smtClean="0"/>
              <a:t>5/2/2023</a:t>
            </a:fld>
            <a:endParaRPr lang="en-US"/>
          </a:p>
        </p:txBody>
      </p:sp>
      <p:sp>
        <p:nvSpPr>
          <p:cNvPr id="5" name="Footer Placeholder 4">
            <a:extLst>
              <a:ext uri="{FF2B5EF4-FFF2-40B4-BE49-F238E27FC236}">
                <a16:creationId xmlns:a16="http://schemas.microsoft.com/office/drawing/2014/main" id="{3A0C2B96-22B5-2286-6C57-6702ADBE8E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75824A-0E71-2351-85B0-872987D99F64}"/>
              </a:ext>
            </a:extLst>
          </p:cNvPr>
          <p:cNvSpPr>
            <a:spLocks noGrp="1"/>
          </p:cNvSpPr>
          <p:nvPr>
            <p:ph type="sldNum" sz="quarter" idx="12"/>
          </p:nvPr>
        </p:nvSpPr>
        <p:spPr/>
        <p:txBody>
          <a:bodyPr/>
          <a:lstStyle/>
          <a:p>
            <a:fld id="{56ABF49E-D4F9-418F-AAB1-C10D8D97A40B}" type="slidenum">
              <a:rPr lang="en-US" smtClean="0"/>
              <a:t>‹#›</a:t>
            </a:fld>
            <a:endParaRPr lang="en-US"/>
          </a:p>
        </p:txBody>
      </p:sp>
    </p:spTree>
    <p:extLst>
      <p:ext uri="{BB962C8B-B14F-4D97-AF65-F5344CB8AC3E}">
        <p14:creationId xmlns:p14="http://schemas.microsoft.com/office/powerpoint/2010/main" val="3709646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D6AD56-5102-3FC9-1459-69C9390C57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703869-50CA-7367-1E49-9119B30740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F7B95E-E1E4-9EBB-047C-91AFC226934A}"/>
              </a:ext>
            </a:extLst>
          </p:cNvPr>
          <p:cNvSpPr>
            <a:spLocks noGrp="1"/>
          </p:cNvSpPr>
          <p:nvPr>
            <p:ph type="dt" sz="half" idx="10"/>
          </p:nvPr>
        </p:nvSpPr>
        <p:spPr/>
        <p:txBody>
          <a:bodyPr/>
          <a:lstStyle/>
          <a:p>
            <a:fld id="{6CAC409E-2F83-4324-99BF-E948962EF581}" type="datetimeFigureOut">
              <a:rPr lang="en-US" smtClean="0"/>
              <a:t>5/2/2023</a:t>
            </a:fld>
            <a:endParaRPr lang="en-US"/>
          </a:p>
        </p:txBody>
      </p:sp>
      <p:sp>
        <p:nvSpPr>
          <p:cNvPr id="5" name="Footer Placeholder 4">
            <a:extLst>
              <a:ext uri="{FF2B5EF4-FFF2-40B4-BE49-F238E27FC236}">
                <a16:creationId xmlns:a16="http://schemas.microsoft.com/office/drawing/2014/main" id="{F6A6B881-BA15-D5FF-BFD3-0642948045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7F8F2E-50F4-67B9-C4C1-2C14704AD997}"/>
              </a:ext>
            </a:extLst>
          </p:cNvPr>
          <p:cNvSpPr>
            <a:spLocks noGrp="1"/>
          </p:cNvSpPr>
          <p:nvPr>
            <p:ph type="sldNum" sz="quarter" idx="12"/>
          </p:nvPr>
        </p:nvSpPr>
        <p:spPr/>
        <p:txBody>
          <a:bodyPr/>
          <a:lstStyle/>
          <a:p>
            <a:fld id="{56ABF49E-D4F9-418F-AAB1-C10D8D97A40B}" type="slidenum">
              <a:rPr lang="en-US" smtClean="0"/>
              <a:t>‹#›</a:t>
            </a:fld>
            <a:endParaRPr lang="en-US"/>
          </a:p>
        </p:txBody>
      </p:sp>
    </p:spTree>
    <p:extLst>
      <p:ext uri="{BB962C8B-B14F-4D97-AF65-F5344CB8AC3E}">
        <p14:creationId xmlns:p14="http://schemas.microsoft.com/office/powerpoint/2010/main" val="2701747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3C3C3C"/>
                </a:solidFill>
                <a:latin typeface="Gill Sans MT"/>
                <a:cs typeface="Gill Sans M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807798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5A101-C279-B617-CC20-32861CDB6E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37541D-7CC4-2C3E-D5F2-03E63BB23B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55B1DC-F003-1891-D3A3-719CB058E0BB}"/>
              </a:ext>
            </a:extLst>
          </p:cNvPr>
          <p:cNvSpPr>
            <a:spLocks noGrp="1"/>
          </p:cNvSpPr>
          <p:nvPr>
            <p:ph type="dt" sz="half" idx="10"/>
          </p:nvPr>
        </p:nvSpPr>
        <p:spPr/>
        <p:txBody>
          <a:bodyPr/>
          <a:lstStyle/>
          <a:p>
            <a:fld id="{6CAC409E-2F83-4324-99BF-E948962EF581}" type="datetimeFigureOut">
              <a:rPr lang="en-US" smtClean="0"/>
              <a:t>5/2/2023</a:t>
            </a:fld>
            <a:endParaRPr lang="en-US"/>
          </a:p>
        </p:txBody>
      </p:sp>
      <p:sp>
        <p:nvSpPr>
          <p:cNvPr id="5" name="Footer Placeholder 4">
            <a:extLst>
              <a:ext uri="{FF2B5EF4-FFF2-40B4-BE49-F238E27FC236}">
                <a16:creationId xmlns:a16="http://schemas.microsoft.com/office/drawing/2014/main" id="{ED94BC49-79E1-FE01-8BB0-63EE8F4EA3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58C582-488C-3F00-D069-0DA78C4E4FA0}"/>
              </a:ext>
            </a:extLst>
          </p:cNvPr>
          <p:cNvSpPr>
            <a:spLocks noGrp="1"/>
          </p:cNvSpPr>
          <p:nvPr>
            <p:ph type="sldNum" sz="quarter" idx="12"/>
          </p:nvPr>
        </p:nvSpPr>
        <p:spPr/>
        <p:txBody>
          <a:bodyPr/>
          <a:lstStyle/>
          <a:p>
            <a:fld id="{56ABF49E-D4F9-418F-AAB1-C10D8D97A40B}" type="slidenum">
              <a:rPr lang="en-US" smtClean="0"/>
              <a:t>‹#›</a:t>
            </a:fld>
            <a:endParaRPr lang="en-US"/>
          </a:p>
        </p:txBody>
      </p:sp>
    </p:spTree>
    <p:extLst>
      <p:ext uri="{BB962C8B-B14F-4D97-AF65-F5344CB8AC3E}">
        <p14:creationId xmlns:p14="http://schemas.microsoft.com/office/powerpoint/2010/main" val="1757300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44F3A-4F4E-E748-BB10-ECE1626CDF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A69395-911B-9AE8-8A0E-A737E584D6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9157E4-CC35-FF41-16B2-8600D8DE9155}"/>
              </a:ext>
            </a:extLst>
          </p:cNvPr>
          <p:cNvSpPr>
            <a:spLocks noGrp="1"/>
          </p:cNvSpPr>
          <p:nvPr>
            <p:ph type="dt" sz="half" idx="10"/>
          </p:nvPr>
        </p:nvSpPr>
        <p:spPr/>
        <p:txBody>
          <a:bodyPr/>
          <a:lstStyle/>
          <a:p>
            <a:fld id="{6CAC409E-2F83-4324-99BF-E948962EF581}" type="datetimeFigureOut">
              <a:rPr lang="en-US" smtClean="0"/>
              <a:t>5/2/2023</a:t>
            </a:fld>
            <a:endParaRPr lang="en-US"/>
          </a:p>
        </p:txBody>
      </p:sp>
      <p:sp>
        <p:nvSpPr>
          <p:cNvPr id="5" name="Footer Placeholder 4">
            <a:extLst>
              <a:ext uri="{FF2B5EF4-FFF2-40B4-BE49-F238E27FC236}">
                <a16:creationId xmlns:a16="http://schemas.microsoft.com/office/drawing/2014/main" id="{5BED1CD7-5583-A169-F02A-0534EC8754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0D12D-9C3B-3C06-0D36-275622406EC7}"/>
              </a:ext>
            </a:extLst>
          </p:cNvPr>
          <p:cNvSpPr>
            <a:spLocks noGrp="1"/>
          </p:cNvSpPr>
          <p:nvPr>
            <p:ph type="sldNum" sz="quarter" idx="12"/>
          </p:nvPr>
        </p:nvSpPr>
        <p:spPr/>
        <p:txBody>
          <a:bodyPr/>
          <a:lstStyle/>
          <a:p>
            <a:fld id="{56ABF49E-D4F9-418F-AAB1-C10D8D97A40B}" type="slidenum">
              <a:rPr lang="en-US" smtClean="0"/>
              <a:t>‹#›</a:t>
            </a:fld>
            <a:endParaRPr lang="en-US"/>
          </a:p>
        </p:txBody>
      </p:sp>
    </p:spTree>
    <p:extLst>
      <p:ext uri="{BB962C8B-B14F-4D97-AF65-F5344CB8AC3E}">
        <p14:creationId xmlns:p14="http://schemas.microsoft.com/office/powerpoint/2010/main" val="3190114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47F46-E1CD-2B91-AC80-F675FDB6DB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9DE041-4C01-CE7A-506D-FA335A3A65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82D2CA-594F-2E03-9544-866C0D69D8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47C5C5-FF03-E2DB-4A9D-94821F038D44}"/>
              </a:ext>
            </a:extLst>
          </p:cNvPr>
          <p:cNvSpPr>
            <a:spLocks noGrp="1"/>
          </p:cNvSpPr>
          <p:nvPr>
            <p:ph type="dt" sz="half" idx="10"/>
          </p:nvPr>
        </p:nvSpPr>
        <p:spPr/>
        <p:txBody>
          <a:bodyPr/>
          <a:lstStyle/>
          <a:p>
            <a:fld id="{6CAC409E-2F83-4324-99BF-E948962EF581}" type="datetimeFigureOut">
              <a:rPr lang="en-US" smtClean="0"/>
              <a:t>5/2/2023</a:t>
            </a:fld>
            <a:endParaRPr lang="en-US"/>
          </a:p>
        </p:txBody>
      </p:sp>
      <p:sp>
        <p:nvSpPr>
          <p:cNvPr id="6" name="Footer Placeholder 5">
            <a:extLst>
              <a:ext uri="{FF2B5EF4-FFF2-40B4-BE49-F238E27FC236}">
                <a16:creationId xmlns:a16="http://schemas.microsoft.com/office/drawing/2014/main" id="{B5B08BB2-40AB-8183-83B8-D2CA99D5D0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ADDA8E-A426-38E9-FCED-0E5BD1B03EF8}"/>
              </a:ext>
            </a:extLst>
          </p:cNvPr>
          <p:cNvSpPr>
            <a:spLocks noGrp="1"/>
          </p:cNvSpPr>
          <p:nvPr>
            <p:ph type="sldNum" sz="quarter" idx="12"/>
          </p:nvPr>
        </p:nvSpPr>
        <p:spPr/>
        <p:txBody>
          <a:bodyPr/>
          <a:lstStyle/>
          <a:p>
            <a:fld id="{56ABF49E-D4F9-418F-AAB1-C10D8D97A40B}" type="slidenum">
              <a:rPr lang="en-US" smtClean="0"/>
              <a:t>‹#›</a:t>
            </a:fld>
            <a:endParaRPr lang="en-US"/>
          </a:p>
        </p:txBody>
      </p:sp>
    </p:spTree>
    <p:extLst>
      <p:ext uri="{BB962C8B-B14F-4D97-AF65-F5344CB8AC3E}">
        <p14:creationId xmlns:p14="http://schemas.microsoft.com/office/powerpoint/2010/main" val="3000691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6354-25EC-9FC9-052D-D335EA6665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E4F564-E1F0-36B2-236C-6D7B0A3F9F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785185-8E63-B4A7-5189-4018D428BD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746DFC-6CCD-8CCC-A10D-3791274D3E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08254B-0DCA-43D6-C4AB-B82837BC0B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FAC6B2-446D-822A-93A4-532A4A567AD3}"/>
              </a:ext>
            </a:extLst>
          </p:cNvPr>
          <p:cNvSpPr>
            <a:spLocks noGrp="1"/>
          </p:cNvSpPr>
          <p:nvPr>
            <p:ph type="dt" sz="half" idx="10"/>
          </p:nvPr>
        </p:nvSpPr>
        <p:spPr/>
        <p:txBody>
          <a:bodyPr/>
          <a:lstStyle/>
          <a:p>
            <a:fld id="{6CAC409E-2F83-4324-99BF-E948962EF581}" type="datetimeFigureOut">
              <a:rPr lang="en-US" smtClean="0"/>
              <a:t>5/2/2023</a:t>
            </a:fld>
            <a:endParaRPr lang="en-US"/>
          </a:p>
        </p:txBody>
      </p:sp>
      <p:sp>
        <p:nvSpPr>
          <p:cNvPr id="8" name="Footer Placeholder 7">
            <a:extLst>
              <a:ext uri="{FF2B5EF4-FFF2-40B4-BE49-F238E27FC236}">
                <a16:creationId xmlns:a16="http://schemas.microsoft.com/office/drawing/2014/main" id="{C4CB5CFF-B018-AC10-6C35-A24898373F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6B64C5-8F34-9DF2-8156-C4733A082BCB}"/>
              </a:ext>
            </a:extLst>
          </p:cNvPr>
          <p:cNvSpPr>
            <a:spLocks noGrp="1"/>
          </p:cNvSpPr>
          <p:nvPr>
            <p:ph type="sldNum" sz="quarter" idx="12"/>
          </p:nvPr>
        </p:nvSpPr>
        <p:spPr/>
        <p:txBody>
          <a:bodyPr/>
          <a:lstStyle/>
          <a:p>
            <a:fld id="{56ABF49E-D4F9-418F-AAB1-C10D8D97A40B}" type="slidenum">
              <a:rPr lang="en-US" smtClean="0"/>
              <a:t>‹#›</a:t>
            </a:fld>
            <a:endParaRPr lang="en-US"/>
          </a:p>
        </p:txBody>
      </p:sp>
    </p:spTree>
    <p:extLst>
      <p:ext uri="{BB962C8B-B14F-4D97-AF65-F5344CB8AC3E}">
        <p14:creationId xmlns:p14="http://schemas.microsoft.com/office/powerpoint/2010/main" val="4260465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D42DD-2B1E-6565-7FA2-4350F4A763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BF5EEA-5942-5D7D-9CEF-83FA77201FCE}"/>
              </a:ext>
            </a:extLst>
          </p:cNvPr>
          <p:cNvSpPr>
            <a:spLocks noGrp="1"/>
          </p:cNvSpPr>
          <p:nvPr>
            <p:ph type="dt" sz="half" idx="10"/>
          </p:nvPr>
        </p:nvSpPr>
        <p:spPr/>
        <p:txBody>
          <a:bodyPr/>
          <a:lstStyle/>
          <a:p>
            <a:fld id="{6CAC409E-2F83-4324-99BF-E948962EF581}" type="datetimeFigureOut">
              <a:rPr lang="en-US" smtClean="0"/>
              <a:t>5/2/2023</a:t>
            </a:fld>
            <a:endParaRPr lang="en-US"/>
          </a:p>
        </p:txBody>
      </p:sp>
      <p:sp>
        <p:nvSpPr>
          <p:cNvPr id="4" name="Footer Placeholder 3">
            <a:extLst>
              <a:ext uri="{FF2B5EF4-FFF2-40B4-BE49-F238E27FC236}">
                <a16:creationId xmlns:a16="http://schemas.microsoft.com/office/drawing/2014/main" id="{528241AC-6D45-2542-C992-69ED68A478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7D6753-3625-A51A-DA91-535D35B1392F}"/>
              </a:ext>
            </a:extLst>
          </p:cNvPr>
          <p:cNvSpPr>
            <a:spLocks noGrp="1"/>
          </p:cNvSpPr>
          <p:nvPr>
            <p:ph type="sldNum" sz="quarter" idx="12"/>
          </p:nvPr>
        </p:nvSpPr>
        <p:spPr/>
        <p:txBody>
          <a:bodyPr/>
          <a:lstStyle/>
          <a:p>
            <a:fld id="{56ABF49E-D4F9-418F-AAB1-C10D8D97A40B}" type="slidenum">
              <a:rPr lang="en-US" smtClean="0"/>
              <a:t>‹#›</a:t>
            </a:fld>
            <a:endParaRPr lang="en-US"/>
          </a:p>
        </p:txBody>
      </p:sp>
    </p:spTree>
    <p:extLst>
      <p:ext uri="{BB962C8B-B14F-4D97-AF65-F5344CB8AC3E}">
        <p14:creationId xmlns:p14="http://schemas.microsoft.com/office/powerpoint/2010/main" val="2688166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35D734-B843-3328-5F42-CE934D3C45BB}"/>
              </a:ext>
            </a:extLst>
          </p:cNvPr>
          <p:cNvSpPr>
            <a:spLocks noGrp="1"/>
          </p:cNvSpPr>
          <p:nvPr>
            <p:ph type="dt" sz="half" idx="10"/>
          </p:nvPr>
        </p:nvSpPr>
        <p:spPr/>
        <p:txBody>
          <a:bodyPr/>
          <a:lstStyle/>
          <a:p>
            <a:fld id="{6CAC409E-2F83-4324-99BF-E948962EF581}" type="datetimeFigureOut">
              <a:rPr lang="en-US" smtClean="0"/>
              <a:t>5/2/2023</a:t>
            </a:fld>
            <a:endParaRPr lang="en-US"/>
          </a:p>
        </p:txBody>
      </p:sp>
      <p:sp>
        <p:nvSpPr>
          <p:cNvPr id="3" name="Footer Placeholder 2">
            <a:extLst>
              <a:ext uri="{FF2B5EF4-FFF2-40B4-BE49-F238E27FC236}">
                <a16:creationId xmlns:a16="http://schemas.microsoft.com/office/drawing/2014/main" id="{925DE17C-4411-0DBE-D3FF-0AE436044A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B38FE1-BC97-463F-1AB5-7633317F2AD6}"/>
              </a:ext>
            </a:extLst>
          </p:cNvPr>
          <p:cNvSpPr>
            <a:spLocks noGrp="1"/>
          </p:cNvSpPr>
          <p:nvPr>
            <p:ph type="sldNum" sz="quarter" idx="12"/>
          </p:nvPr>
        </p:nvSpPr>
        <p:spPr/>
        <p:txBody>
          <a:bodyPr/>
          <a:lstStyle/>
          <a:p>
            <a:fld id="{56ABF49E-D4F9-418F-AAB1-C10D8D97A40B}" type="slidenum">
              <a:rPr lang="en-US" smtClean="0"/>
              <a:t>‹#›</a:t>
            </a:fld>
            <a:endParaRPr lang="en-US"/>
          </a:p>
        </p:txBody>
      </p:sp>
    </p:spTree>
    <p:extLst>
      <p:ext uri="{BB962C8B-B14F-4D97-AF65-F5344CB8AC3E}">
        <p14:creationId xmlns:p14="http://schemas.microsoft.com/office/powerpoint/2010/main" val="2268128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6F6DE-DF97-7684-C6E3-47499D0563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DEC1EF-7977-0124-DCEB-F8BF8AA031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1BC84D-AE59-0699-088A-695178E0AF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A4D31A-BBD8-2ED3-B370-E45617DCF41E}"/>
              </a:ext>
            </a:extLst>
          </p:cNvPr>
          <p:cNvSpPr>
            <a:spLocks noGrp="1"/>
          </p:cNvSpPr>
          <p:nvPr>
            <p:ph type="dt" sz="half" idx="10"/>
          </p:nvPr>
        </p:nvSpPr>
        <p:spPr/>
        <p:txBody>
          <a:bodyPr/>
          <a:lstStyle/>
          <a:p>
            <a:fld id="{6CAC409E-2F83-4324-99BF-E948962EF581}" type="datetimeFigureOut">
              <a:rPr lang="en-US" smtClean="0"/>
              <a:t>5/2/2023</a:t>
            </a:fld>
            <a:endParaRPr lang="en-US"/>
          </a:p>
        </p:txBody>
      </p:sp>
      <p:sp>
        <p:nvSpPr>
          <p:cNvPr id="6" name="Footer Placeholder 5">
            <a:extLst>
              <a:ext uri="{FF2B5EF4-FFF2-40B4-BE49-F238E27FC236}">
                <a16:creationId xmlns:a16="http://schemas.microsoft.com/office/drawing/2014/main" id="{D1655F6F-7721-D788-A25D-682AE763AF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53FB3B-37BB-8C19-7C23-E472A1234227}"/>
              </a:ext>
            </a:extLst>
          </p:cNvPr>
          <p:cNvSpPr>
            <a:spLocks noGrp="1"/>
          </p:cNvSpPr>
          <p:nvPr>
            <p:ph type="sldNum" sz="quarter" idx="12"/>
          </p:nvPr>
        </p:nvSpPr>
        <p:spPr/>
        <p:txBody>
          <a:bodyPr/>
          <a:lstStyle/>
          <a:p>
            <a:fld id="{56ABF49E-D4F9-418F-AAB1-C10D8D97A40B}" type="slidenum">
              <a:rPr lang="en-US" smtClean="0"/>
              <a:t>‹#›</a:t>
            </a:fld>
            <a:endParaRPr lang="en-US"/>
          </a:p>
        </p:txBody>
      </p:sp>
    </p:spTree>
    <p:extLst>
      <p:ext uri="{BB962C8B-B14F-4D97-AF65-F5344CB8AC3E}">
        <p14:creationId xmlns:p14="http://schemas.microsoft.com/office/powerpoint/2010/main" val="23446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485CB-9084-6BAC-9826-9B8E691831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5AABA4-A3C6-DF66-CFD5-EBF2EE6D21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232593-DE92-1D66-A27B-4A23015B44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6226AC-BA11-ACBB-7DB8-A32292202A17}"/>
              </a:ext>
            </a:extLst>
          </p:cNvPr>
          <p:cNvSpPr>
            <a:spLocks noGrp="1"/>
          </p:cNvSpPr>
          <p:nvPr>
            <p:ph type="dt" sz="half" idx="10"/>
          </p:nvPr>
        </p:nvSpPr>
        <p:spPr/>
        <p:txBody>
          <a:bodyPr/>
          <a:lstStyle/>
          <a:p>
            <a:fld id="{6CAC409E-2F83-4324-99BF-E948962EF581}" type="datetimeFigureOut">
              <a:rPr lang="en-US" smtClean="0"/>
              <a:t>5/2/2023</a:t>
            </a:fld>
            <a:endParaRPr lang="en-US"/>
          </a:p>
        </p:txBody>
      </p:sp>
      <p:sp>
        <p:nvSpPr>
          <p:cNvPr id="6" name="Footer Placeholder 5">
            <a:extLst>
              <a:ext uri="{FF2B5EF4-FFF2-40B4-BE49-F238E27FC236}">
                <a16:creationId xmlns:a16="http://schemas.microsoft.com/office/drawing/2014/main" id="{495827C5-66D7-2CC6-EC5C-6D00A3FB6B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4E87A0-82AE-533C-9442-BF0E229CFE9F}"/>
              </a:ext>
            </a:extLst>
          </p:cNvPr>
          <p:cNvSpPr>
            <a:spLocks noGrp="1"/>
          </p:cNvSpPr>
          <p:nvPr>
            <p:ph type="sldNum" sz="quarter" idx="12"/>
          </p:nvPr>
        </p:nvSpPr>
        <p:spPr/>
        <p:txBody>
          <a:bodyPr/>
          <a:lstStyle/>
          <a:p>
            <a:fld id="{56ABF49E-D4F9-418F-AAB1-C10D8D97A40B}" type="slidenum">
              <a:rPr lang="en-US" smtClean="0"/>
              <a:t>‹#›</a:t>
            </a:fld>
            <a:endParaRPr lang="en-US"/>
          </a:p>
        </p:txBody>
      </p:sp>
    </p:spTree>
    <p:extLst>
      <p:ext uri="{BB962C8B-B14F-4D97-AF65-F5344CB8AC3E}">
        <p14:creationId xmlns:p14="http://schemas.microsoft.com/office/powerpoint/2010/main" val="2675310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65315D-5EC0-7766-C922-9A4F341290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DC116A-F406-D5AC-EA81-55706C5B95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066435-B28F-AA4A-FADC-A97DC5CBC4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AC409E-2F83-4324-99BF-E948962EF581}" type="datetimeFigureOut">
              <a:rPr lang="en-US" smtClean="0"/>
              <a:t>5/2/2023</a:t>
            </a:fld>
            <a:endParaRPr lang="en-US"/>
          </a:p>
        </p:txBody>
      </p:sp>
      <p:sp>
        <p:nvSpPr>
          <p:cNvPr id="5" name="Footer Placeholder 4">
            <a:extLst>
              <a:ext uri="{FF2B5EF4-FFF2-40B4-BE49-F238E27FC236}">
                <a16:creationId xmlns:a16="http://schemas.microsoft.com/office/drawing/2014/main" id="{65918677-4381-8320-C86B-5E81962D88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08C793-A20C-003D-B4EF-D7DF8320AC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ABF49E-D4F9-418F-AAB1-C10D8D97A40B}" type="slidenum">
              <a:rPr lang="en-US" smtClean="0"/>
              <a:t>‹#›</a:t>
            </a:fld>
            <a:endParaRPr lang="en-US"/>
          </a:p>
        </p:txBody>
      </p:sp>
    </p:spTree>
    <p:extLst>
      <p:ext uri="{BB962C8B-B14F-4D97-AF65-F5344CB8AC3E}">
        <p14:creationId xmlns:p14="http://schemas.microsoft.com/office/powerpoint/2010/main" val="303902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2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F9158E-7589-46EE-8257-EA6AFEF5FE86}"/>
              </a:ext>
            </a:extLst>
          </p:cNvPr>
          <p:cNvSpPr>
            <a:spLocks noGrp="1"/>
          </p:cNvSpPr>
          <p:nvPr>
            <p:ph type="ctrTitle"/>
          </p:nvPr>
        </p:nvSpPr>
        <p:spPr>
          <a:xfrm>
            <a:off x="1285241" y="1008993"/>
            <a:ext cx="9231410" cy="3542045"/>
          </a:xfrm>
        </p:spPr>
        <p:txBody>
          <a:bodyPr anchor="b">
            <a:normAutofit/>
          </a:bodyPr>
          <a:lstStyle/>
          <a:p>
            <a:pPr algn="l"/>
            <a:r>
              <a:rPr lang="en-US" sz="11500" dirty="0"/>
              <a:t>Software Engineering</a:t>
            </a:r>
          </a:p>
        </p:txBody>
      </p:sp>
      <p:sp>
        <p:nvSpPr>
          <p:cNvPr id="3" name="Subtitle 2">
            <a:extLst>
              <a:ext uri="{FF2B5EF4-FFF2-40B4-BE49-F238E27FC236}">
                <a16:creationId xmlns:a16="http://schemas.microsoft.com/office/drawing/2014/main" id="{F7D2B008-DE1E-3257-23F7-D5285EC29527}"/>
              </a:ext>
            </a:extLst>
          </p:cNvPr>
          <p:cNvSpPr>
            <a:spLocks noGrp="1"/>
          </p:cNvSpPr>
          <p:nvPr>
            <p:ph type="subTitle" idx="1"/>
          </p:nvPr>
        </p:nvSpPr>
        <p:spPr>
          <a:xfrm>
            <a:off x="1285241" y="4582814"/>
            <a:ext cx="7132335" cy="1312657"/>
          </a:xfrm>
        </p:spPr>
        <p:txBody>
          <a:bodyPr anchor="t">
            <a:normAutofit/>
          </a:bodyPr>
          <a:lstStyle/>
          <a:p>
            <a:r>
              <a:rPr lang="en-US" dirty="0"/>
              <a:t>Week 04 Lecture 01</a:t>
            </a:r>
          </a:p>
        </p:txBody>
      </p:sp>
    </p:spTree>
    <p:extLst>
      <p:ext uri="{BB962C8B-B14F-4D97-AF65-F5344CB8AC3E}">
        <p14:creationId xmlns:p14="http://schemas.microsoft.com/office/powerpoint/2010/main" val="1808508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r>
              <a:rPr lang="en-US" sz="4800" spc="-45" dirty="0"/>
              <a:t>Eliciting Requirements</a:t>
            </a:r>
            <a:endParaRPr lang="en-US" sz="4800" kern="1200" spc="-45" dirty="0">
              <a:solidFill>
                <a:schemeClr val="tx1"/>
              </a:solidFill>
              <a:latin typeface="+mj-lt"/>
              <a:ea typeface="+mj-ea"/>
              <a:cs typeface="+mj-cs"/>
            </a:endParaRPr>
          </a:p>
        </p:txBody>
      </p:sp>
      <p:sp>
        <p:nvSpPr>
          <p:cNvPr id="3" name="object 3"/>
          <p:cNvSpPr txBox="1"/>
          <p:nvPr/>
        </p:nvSpPr>
        <p:spPr>
          <a:xfrm>
            <a:off x="1285240" y="2969469"/>
            <a:ext cx="9207500" cy="2800395"/>
          </a:xfrm>
          <a:prstGeom prst="rect">
            <a:avLst/>
          </a:prstGeom>
        </p:spPr>
        <p:txBody>
          <a:bodyPr vert="horz" lIns="91440" tIns="45720" rIns="91440" bIns="45720" rtlCol="0" anchor="t">
            <a:normAutofit/>
          </a:bodyPr>
          <a:lstStyle/>
          <a:p>
            <a:pPr marL="12700" indent="-228600" algn="just">
              <a:lnSpc>
                <a:spcPct val="90000"/>
              </a:lnSpc>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The activity of eliciting requirements is an interactive and  investigative process, which occurs when meeting with the client and  users.</a:t>
            </a:r>
          </a:p>
          <a:p>
            <a:pPr marL="12700" indent="-228600" algn="just">
              <a:lnSpc>
                <a:spcPct val="90000"/>
              </a:lnSpc>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a:p>
            <a:pPr marL="12700" indent="-228600" algn="just">
              <a:lnSpc>
                <a:spcPct val="90000"/>
              </a:lnSpc>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7424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r>
              <a:rPr lang="en-US" sz="4800" spc="-45" dirty="0"/>
              <a:t>What Client Knows</a:t>
            </a:r>
            <a:endParaRPr lang="en-US" sz="4800" kern="1200" spc="-45" dirty="0">
              <a:solidFill>
                <a:schemeClr val="tx1"/>
              </a:solidFill>
              <a:latin typeface="+mj-lt"/>
              <a:ea typeface="+mj-ea"/>
              <a:cs typeface="+mj-cs"/>
            </a:endParaRPr>
          </a:p>
        </p:txBody>
      </p:sp>
      <p:sp>
        <p:nvSpPr>
          <p:cNvPr id="3" name="object 3"/>
          <p:cNvSpPr txBox="1"/>
          <p:nvPr/>
        </p:nvSpPr>
        <p:spPr>
          <a:xfrm>
            <a:off x="1285240" y="2969469"/>
            <a:ext cx="9207500" cy="2800395"/>
          </a:xfrm>
          <a:prstGeom prst="rect">
            <a:avLst/>
          </a:prstGeom>
        </p:spPr>
        <p:txBody>
          <a:bodyPr vert="horz" lIns="91440" tIns="45720" rIns="91440" bIns="45720" rtlCol="0" anchor="t">
            <a:normAutofit/>
          </a:bodyPr>
          <a:lstStyle/>
          <a:p>
            <a:pPr marL="12700" indent="-228600" algn="just">
              <a:lnSpc>
                <a:spcPct val="90000"/>
              </a:lnSpc>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 Clients often have ideas about what features they would like in a  product and what these features should look like.</a:t>
            </a:r>
          </a:p>
          <a:p>
            <a:pPr marL="12700" indent="-228600" algn="just">
              <a:lnSpc>
                <a:spcPct val="90000"/>
              </a:lnSpc>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a:p>
            <a:pPr marL="12700" indent="-228600" algn="just">
              <a:lnSpc>
                <a:spcPct val="90000"/>
              </a:lnSpc>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112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r>
              <a:rPr lang="en-US" sz="4800" spc="-45" dirty="0"/>
              <a:t>Do Not Expect From Client</a:t>
            </a:r>
            <a:endParaRPr lang="en-US" sz="4800" kern="1200" spc="-45" dirty="0">
              <a:solidFill>
                <a:schemeClr val="tx1"/>
              </a:solidFill>
              <a:latin typeface="+mj-lt"/>
              <a:ea typeface="+mj-ea"/>
              <a:cs typeface="+mj-cs"/>
            </a:endParaRPr>
          </a:p>
        </p:txBody>
      </p:sp>
      <p:sp>
        <p:nvSpPr>
          <p:cNvPr id="3" name="object 3"/>
          <p:cNvSpPr txBox="1"/>
          <p:nvPr/>
        </p:nvSpPr>
        <p:spPr>
          <a:xfrm>
            <a:off x="1285240" y="2969469"/>
            <a:ext cx="9207500" cy="2800395"/>
          </a:xfrm>
          <a:prstGeom prst="rect">
            <a:avLst/>
          </a:prstGeom>
        </p:spPr>
        <p:txBody>
          <a:bodyPr vert="horz" lIns="91440" tIns="45720" rIns="91440" bIns="45720" rtlCol="0" anchor="t">
            <a:normAutofit/>
          </a:bodyPr>
          <a:lstStyle/>
          <a:p>
            <a:pPr marL="12700" indent="-228600" algn="just">
              <a:lnSpc>
                <a:spcPct val="90000"/>
              </a:lnSpc>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 Many clients, however, have limited  knowledge of how software is built and vague ideas regarding what makes a project successful</a:t>
            </a:r>
          </a:p>
          <a:p>
            <a:pPr marL="12700" indent="-228600" algn="just">
              <a:lnSpc>
                <a:spcPct val="90000"/>
              </a:lnSpc>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8108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r>
              <a:rPr lang="en-US" sz="4800" spc="-45" dirty="0"/>
              <a:t>Your Job</a:t>
            </a:r>
            <a:endParaRPr lang="en-US" sz="4800" kern="1200" spc="-45" dirty="0">
              <a:solidFill>
                <a:schemeClr val="tx1"/>
              </a:solidFill>
              <a:latin typeface="+mj-lt"/>
              <a:ea typeface="+mj-ea"/>
              <a:cs typeface="+mj-cs"/>
            </a:endParaRPr>
          </a:p>
        </p:txBody>
      </p:sp>
      <p:sp>
        <p:nvSpPr>
          <p:cNvPr id="3" name="object 3"/>
          <p:cNvSpPr txBox="1"/>
          <p:nvPr/>
        </p:nvSpPr>
        <p:spPr>
          <a:xfrm>
            <a:off x="1285240" y="2969469"/>
            <a:ext cx="9207500" cy="2800395"/>
          </a:xfrm>
          <a:prstGeom prst="rect">
            <a:avLst/>
          </a:prstGeom>
        </p:spPr>
        <p:txBody>
          <a:bodyPr vert="horz" lIns="91440" tIns="45720" rIns="91440" bIns="45720" rtlCol="0" anchor="t">
            <a:normAutofit/>
          </a:bodyPr>
          <a:lstStyle/>
          <a:p>
            <a:pPr marL="12700" indent="-228600" algn="just">
              <a:lnSpc>
                <a:spcPct val="90000"/>
              </a:lnSpc>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It can be difficult then for clients to understand what they truly require in a product. </a:t>
            </a:r>
          </a:p>
          <a:p>
            <a:pPr marL="12700" indent="-228600" algn="just">
              <a:lnSpc>
                <a:spcPct val="90000"/>
              </a:lnSpc>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a:p>
            <a:pPr marL="12700" indent="-228600" algn="just">
              <a:lnSpc>
                <a:spcPct val="90000"/>
              </a:lnSpc>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It is the role of the software product manager to help the client figure out what they “want” and what they “need.”</a:t>
            </a:r>
          </a:p>
        </p:txBody>
      </p:sp>
    </p:spTree>
    <p:extLst>
      <p:ext uri="{BB962C8B-B14F-4D97-AF65-F5344CB8AC3E}">
        <p14:creationId xmlns:p14="http://schemas.microsoft.com/office/powerpoint/2010/main" val="1568195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88136"/>
            <a:ext cx="10583321" cy="1618489"/>
          </a:xfrm>
          <a:prstGeom prst="rect">
            <a:avLst/>
          </a:prstGeom>
        </p:spPr>
        <p:txBody>
          <a:bodyPr vert="horz" lIns="91440" tIns="45720" rIns="91440" bIns="45720" rtlCol="0" anchor="ctr">
            <a:noAutofit/>
          </a:bodyPr>
          <a:lstStyle/>
          <a:p>
            <a:pPr marL="224790"/>
            <a:r>
              <a:rPr lang="en-US" sz="4800" spc="-45" dirty="0"/>
              <a:t>Wants of Clients</a:t>
            </a:r>
            <a:endParaRPr lang="en-US" sz="4800" kern="1200" spc="-45" dirty="0">
              <a:solidFill>
                <a:schemeClr val="tx1"/>
              </a:solidFill>
              <a:latin typeface="+mj-lt"/>
              <a:ea typeface="+mj-ea"/>
              <a:cs typeface="+mj-cs"/>
            </a:endParaRPr>
          </a:p>
        </p:txBody>
      </p:sp>
      <p:sp>
        <p:nvSpPr>
          <p:cNvPr id="3" name="object 3"/>
          <p:cNvSpPr txBox="1"/>
          <p:nvPr/>
        </p:nvSpPr>
        <p:spPr>
          <a:xfrm>
            <a:off x="1285240" y="2969469"/>
            <a:ext cx="9207500" cy="2800395"/>
          </a:xfrm>
          <a:prstGeom prst="rect">
            <a:avLst/>
          </a:prstGeom>
        </p:spPr>
        <p:txBody>
          <a:bodyPr vert="horz" lIns="91440" tIns="45720" rIns="91440" bIns="45720" rtlCol="0" anchor="t">
            <a:normAutofit/>
          </a:bodyPr>
          <a:lstStyle/>
          <a:p>
            <a:pPr marL="12700" indent="-228600" algn="just">
              <a:lnSpc>
                <a:spcPct val="90000"/>
              </a:lnSpc>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a:p>
            <a:pPr marL="12700" indent="-228600" algn="just">
              <a:lnSpc>
                <a:spcPct val="90000"/>
              </a:lnSpc>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a:p>
            <a:pPr marL="12700" indent="-228600" algn="just">
              <a:lnSpc>
                <a:spcPct val="90000"/>
              </a:lnSpc>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a:t>
            </a:r>
            <a:r>
              <a:rPr lang="en-US" sz="2800" i="1" spc="-5" dirty="0">
                <a:latin typeface="Times New Roman" panose="02020603050405020304" pitchFamily="18" charset="0"/>
                <a:cs typeface="Times New Roman" panose="02020603050405020304" pitchFamily="18" charset="0"/>
              </a:rPr>
              <a:t>Are desired functions that they’d like to see in the product</a:t>
            </a:r>
            <a:r>
              <a:rPr lang="en-US" sz="2800" spc="-5"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17030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r>
              <a:rPr lang="en-US" sz="4800" spc="-45" dirty="0"/>
              <a:t>Need of The Client</a:t>
            </a:r>
            <a:endParaRPr lang="en-US" sz="4800" kern="1200" spc="-45" dirty="0">
              <a:solidFill>
                <a:schemeClr val="tx1"/>
              </a:solidFill>
              <a:latin typeface="+mj-lt"/>
              <a:ea typeface="+mj-ea"/>
              <a:cs typeface="+mj-cs"/>
            </a:endParaRPr>
          </a:p>
        </p:txBody>
      </p:sp>
      <p:sp>
        <p:nvSpPr>
          <p:cNvPr id="3" name="object 3"/>
          <p:cNvSpPr txBox="1"/>
          <p:nvPr/>
        </p:nvSpPr>
        <p:spPr>
          <a:xfrm>
            <a:off x="1285240" y="2969469"/>
            <a:ext cx="9207500" cy="2800395"/>
          </a:xfrm>
          <a:prstGeom prst="rect">
            <a:avLst/>
          </a:prstGeom>
        </p:spPr>
        <p:txBody>
          <a:bodyPr vert="horz" lIns="91440" tIns="45720" rIns="91440" bIns="45720" rtlCol="0" anchor="t">
            <a:normAutofit/>
          </a:bodyPr>
          <a:lstStyle/>
          <a:p>
            <a:pPr marL="12700" indent="-228600" algn="just">
              <a:lnSpc>
                <a:spcPct val="90000"/>
              </a:lnSpc>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a:p>
            <a:pPr marL="12700" indent="-228600" algn="just">
              <a:lnSpc>
                <a:spcPct val="90000"/>
              </a:lnSpc>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a:t>
            </a:r>
            <a:r>
              <a:rPr lang="en-US" sz="2800" i="1" spc="-5" dirty="0">
                <a:latin typeface="Times New Roman" panose="02020603050405020304" pitchFamily="18" charset="0"/>
                <a:cs typeface="Times New Roman" panose="02020603050405020304" pitchFamily="18" charset="0"/>
              </a:rPr>
              <a:t>The core functions required in order to address the specific problem, that the product is intended to solve</a:t>
            </a:r>
            <a:r>
              <a:rPr lang="en-US" sz="2800" spc="-5"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41948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p:nvPr/>
        </p:nvSpPr>
        <p:spPr>
          <a:xfrm>
            <a:off x="1285240" y="2969469"/>
            <a:ext cx="9207500" cy="2800395"/>
          </a:xfrm>
          <a:prstGeom prst="rect">
            <a:avLst/>
          </a:prstGeom>
        </p:spPr>
        <p:txBody>
          <a:bodyPr vert="horz" lIns="91440" tIns="45720" rIns="91440" bIns="45720" rtlCol="0" anchor="t">
            <a:normAutofit/>
          </a:bodyPr>
          <a:lstStyle/>
          <a:p>
            <a:pPr algn="just">
              <a:lnSpc>
                <a:spcPct val="90000"/>
              </a:lnSpc>
            </a:pPr>
            <a:r>
              <a:rPr lang="en-US" sz="2800" spc="-5" dirty="0">
                <a:latin typeface="Times New Roman" panose="02020603050405020304" pitchFamily="18" charset="0"/>
                <a:cs typeface="Times New Roman" panose="02020603050405020304" pitchFamily="18" charset="0"/>
              </a:rPr>
              <a:t>The best way to discover and develop “needs” and “wants” with your client is through eliciting  requirements, where you engage in  discussion about the product with  your client.</a:t>
            </a:r>
          </a:p>
        </p:txBody>
      </p:sp>
    </p:spTree>
    <p:extLst>
      <p:ext uri="{BB962C8B-B14F-4D97-AF65-F5344CB8AC3E}">
        <p14:creationId xmlns:p14="http://schemas.microsoft.com/office/powerpoint/2010/main" val="3486151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p:nvPr/>
        </p:nvSpPr>
        <p:spPr>
          <a:xfrm>
            <a:off x="1285240" y="2969469"/>
            <a:ext cx="9207500" cy="2800395"/>
          </a:xfrm>
          <a:prstGeom prst="rect">
            <a:avLst/>
          </a:prstGeom>
        </p:spPr>
        <p:txBody>
          <a:bodyPr vert="horz" lIns="91440" tIns="45720" rIns="91440" bIns="45720" rtlCol="0" anchor="t">
            <a:normAutofit/>
          </a:bodyPr>
          <a:lstStyle/>
          <a:p>
            <a:pPr marL="12700" indent="-228600" algn="just">
              <a:lnSpc>
                <a:spcPct val="90000"/>
              </a:lnSpc>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Note that eliciting requirements as  “needs” and “wants” does not  necessarily mean that all the client’s features and ideas that fall in the “want” category are not doable or should be dismissed.</a:t>
            </a:r>
          </a:p>
          <a:p>
            <a:pPr marL="12700" indent="-228600" algn="just">
              <a:lnSpc>
                <a:spcPct val="90000"/>
              </a:lnSpc>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a:p>
            <a:pPr marL="12700" indent="-228600" algn="just">
              <a:lnSpc>
                <a:spcPct val="90000"/>
              </a:lnSpc>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That may be excellent but now not feasible.</a:t>
            </a:r>
          </a:p>
        </p:txBody>
      </p:sp>
      <p:sp>
        <p:nvSpPr>
          <p:cNvPr id="2" name="object 2">
            <a:extLst>
              <a:ext uri="{FF2B5EF4-FFF2-40B4-BE49-F238E27FC236}">
                <a16:creationId xmlns:a16="http://schemas.microsoft.com/office/drawing/2014/main" id="{F120A6EF-FDE7-3171-807F-CE31342E383B}"/>
              </a:ext>
            </a:extLst>
          </p:cNvPr>
          <p:cNvSpPr txBox="1">
            <a:spLocks noGrp="1"/>
          </p:cNvSpPr>
          <p:nvPr>
            <p:ph type="title"/>
          </p:nvPr>
        </p:nvSpPr>
        <p:spPr>
          <a:xfrm>
            <a:off x="963506" y="1088136"/>
            <a:ext cx="10583321" cy="1618489"/>
          </a:xfrm>
          <a:prstGeom prst="rect">
            <a:avLst/>
          </a:prstGeom>
        </p:spPr>
        <p:txBody>
          <a:bodyPr vert="horz" lIns="91440" tIns="45720" rIns="91440" bIns="45720" rtlCol="0" anchor="ctr">
            <a:noAutofit/>
          </a:bodyPr>
          <a:lstStyle/>
          <a:p>
            <a:pPr marL="224790"/>
            <a:r>
              <a:rPr lang="en-US" sz="4800" spc="-45" dirty="0"/>
              <a:t>Important</a:t>
            </a:r>
            <a:endParaRPr lang="en-US" sz="4800" kern="1200" spc="-45" dirty="0">
              <a:solidFill>
                <a:schemeClr val="tx1"/>
              </a:solidFill>
              <a:latin typeface="+mj-lt"/>
              <a:ea typeface="+mj-ea"/>
              <a:cs typeface="+mj-cs"/>
            </a:endParaRPr>
          </a:p>
        </p:txBody>
      </p:sp>
    </p:spTree>
    <p:extLst>
      <p:ext uri="{BB962C8B-B14F-4D97-AF65-F5344CB8AC3E}">
        <p14:creationId xmlns:p14="http://schemas.microsoft.com/office/powerpoint/2010/main" val="263668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p:nvPr/>
        </p:nvSpPr>
        <p:spPr>
          <a:xfrm>
            <a:off x="1285240" y="2969469"/>
            <a:ext cx="9207500" cy="2800395"/>
          </a:xfrm>
          <a:prstGeom prst="rect">
            <a:avLst/>
          </a:prstGeom>
        </p:spPr>
        <p:txBody>
          <a:bodyPr vert="horz" lIns="91440" tIns="45720" rIns="91440" bIns="45720" rtlCol="0" anchor="t">
            <a:normAutofit/>
          </a:bodyPr>
          <a:lstStyle/>
          <a:p>
            <a:pPr marL="12700" indent="-228600" algn="just">
              <a:lnSpc>
                <a:spcPct val="90000"/>
              </a:lnSpc>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Requirements gathering is the more  passive approach of simply asking the client what they would like done</a:t>
            </a:r>
          </a:p>
          <a:p>
            <a:pPr marL="12700" indent="-228600" algn="just">
              <a:lnSpc>
                <a:spcPct val="90000"/>
              </a:lnSpc>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a:p>
            <a:pPr marL="12700" indent="-228600" algn="just">
              <a:lnSpc>
                <a:spcPct val="90000"/>
              </a:lnSpc>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Eliciting requirements, however, engages in the in-depth discussion and collaboration from the start of product development.</a:t>
            </a:r>
          </a:p>
        </p:txBody>
      </p:sp>
      <p:sp>
        <p:nvSpPr>
          <p:cNvPr id="2" name="object 2">
            <a:extLst>
              <a:ext uri="{FF2B5EF4-FFF2-40B4-BE49-F238E27FC236}">
                <a16:creationId xmlns:a16="http://schemas.microsoft.com/office/drawing/2014/main" id="{F120A6EF-FDE7-3171-807F-CE31342E383B}"/>
              </a:ext>
            </a:extLst>
          </p:cNvPr>
          <p:cNvSpPr txBox="1">
            <a:spLocks noGrp="1"/>
          </p:cNvSpPr>
          <p:nvPr>
            <p:ph type="title"/>
          </p:nvPr>
        </p:nvSpPr>
        <p:spPr>
          <a:xfrm>
            <a:off x="963506" y="1088136"/>
            <a:ext cx="10583321" cy="1618489"/>
          </a:xfrm>
          <a:prstGeom prst="rect">
            <a:avLst/>
          </a:prstGeom>
        </p:spPr>
        <p:txBody>
          <a:bodyPr vert="horz" lIns="91440" tIns="45720" rIns="91440" bIns="45720" rtlCol="0" anchor="ctr">
            <a:noAutofit/>
          </a:bodyPr>
          <a:lstStyle/>
          <a:p>
            <a:pPr marL="224790"/>
            <a:r>
              <a:rPr lang="en-US" sz="4800" spc="-45" dirty="0"/>
              <a:t>Requirement  Gathering vs Requirement  Elicitation.</a:t>
            </a:r>
            <a:endParaRPr lang="en-US" sz="4800" kern="1200" spc="-45" dirty="0">
              <a:solidFill>
                <a:schemeClr val="tx1"/>
              </a:solidFill>
              <a:latin typeface="+mj-lt"/>
              <a:ea typeface="+mj-ea"/>
              <a:cs typeface="+mj-cs"/>
            </a:endParaRPr>
          </a:p>
        </p:txBody>
      </p:sp>
    </p:spTree>
    <p:extLst>
      <p:ext uri="{BB962C8B-B14F-4D97-AF65-F5344CB8AC3E}">
        <p14:creationId xmlns:p14="http://schemas.microsoft.com/office/powerpoint/2010/main" val="603026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r>
              <a:rPr lang="en-US" sz="4800" kern="1200" spc="-45" dirty="0">
                <a:solidFill>
                  <a:schemeClr val="tx1"/>
                </a:solidFill>
                <a:latin typeface="+mj-lt"/>
                <a:ea typeface="+mj-ea"/>
                <a:cs typeface="+mj-cs"/>
              </a:rPr>
              <a:t>Activities of Requirements</a:t>
            </a:r>
          </a:p>
        </p:txBody>
      </p:sp>
      <p:sp>
        <p:nvSpPr>
          <p:cNvPr id="3" name="object 3"/>
          <p:cNvSpPr txBox="1"/>
          <p:nvPr/>
        </p:nvSpPr>
        <p:spPr>
          <a:xfrm>
            <a:off x="1285240" y="2969469"/>
            <a:ext cx="9207500" cy="2800395"/>
          </a:xfrm>
          <a:prstGeom prst="rect">
            <a:avLst/>
          </a:prstGeom>
        </p:spPr>
        <p:txBody>
          <a:bodyPr vert="horz" lIns="91440" tIns="45720" rIns="91440" bIns="45720" rtlCol="0" anchor="t">
            <a:normAutofit/>
          </a:bodyPr>
          <a:lstStyle/>
          <a:p>
            <a:pPr marL="12700" indent="-2286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Eliciting requirements</a:t>
            </a:r>
          </a:p>
          <a:p>
            <a:pPr marL="12700" indent="-228600" algn="just">
              <a:buFont typeface="Arial" panose="020B0604020202020204" pitchFamily="34" charset="0"/>
              <a:buChar char="•"/>
            </a:pPr>
            <a:r>
              <a:rPr lang="en-US" sz="2800" b="1" spc="-5" dirty="0">
                <a:latin typeface="Times New Roman" panose="02020603050405020304" pitchFamily="18" charset="0"/>
                <a:cs typeface="Times New Roman" panose="02020603050405020304" pitchFamily="18" charset="0"/>
              </a:rPr>
              <a:t>Expressing requirements</a:t>
            </a:r>
          </a:p>
          <a:p>
            <a:pPr marL="12700" indent="-2286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Prioritizing requirements</a:t>
            </a:r>
          </a:p>
          <a:p>
            <a:pPr marL="12700" indent="-2286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Analyzing requirements</a:t>
            </a:r>
          </a:p>
          <a:p>
            <a:pPr marL="12700" indent="-2286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Managing requirements</a:t>
            </a:r>
          </a:p>
        </p:txBody>
      </p:sp>
    </p:spTree>
    <p:extLst>
      <p:ext uri="{BB962C8B-B14F-4D97-AF65-F5344CB8AC3E}">
        <p14:creationId xmlns:p14="http://schemas.microsoft.com/office/powerpoint/2010/main" val="319269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1285241" y="1050595"/>
            <a:ext cx="9984740" cy="1618489"/>
          </a:xfrm>
          <a:prstGeom prst="rect">
            <a:avLst/>
          </a:prstGeom>
        </p:spPr>
        <p:txBody>
          <a:bodyPr vert="horz" lIns="91440" tIns="45720" rIns="91440" bIns="45720" rtlCol="0" anchor="ctr">
            <a:noAutofit/>
          </a:bodyPr>
          <a:lstStyle/>
          <a:p>
            <a:pPr marL="224790"/>
            <a:r>
              <a:rPr lang="en-US" sz="6600" spc="-45" dirty="0"/>
              <a:t>SOFTWARE REQUIREMENTS</a:t>
            </a:r>
          </a:p>
        </p:txBody>
      </p:sp>
      <p:sp>
        <p:nvSpPr>
          <p:cNvPr id="3" name="object 3"/>
          <p:cNvSpPr txBox="1"/>
          <p:nvPr/>
        </p:nvSpPr>
        <p:spPr>
          <a:xfrm>
            <a:off x="1285240" y="2712742"/>
            <a:ext cx="6968040" cy="2487902"/>
          </a:xfrm>
          <a:prstGeom prst="rect">
            <a:avLst/>
          </a:prstGeom>
        </p:spPr>
        <p:txBody>
          <a:bodyPr vert="horz" lIns="91440" tIns="45720" rIns="91440" bIns="45720" rtlCol="0" anchor="t">
            <a:normAutofit/>
          </a:bodyPr>
          <a:lstStyle/>
          <a:p>
            <a:pPr>
              <a:lnSpc>
                <a:spcPct val="90000"/>
              </a:lnSpc>
            </a:pPr>
            <a:r>
              <a:rPr lang="en-US" sz="2800" i="1" spc="-5" dirty="0">
                <a:latin typeface="Times New Roman" panose="02020603050405020304" pitchFamily="18" charset="0"/>
                <a:cs typeface="Times New Roman" panose="02020603050405020304" pitchFamily="18" charset="0"/>
              </a:rPr>
              <a:t>THREE “RIGHTS” OF SOFTWARE</a:t>
            </a:r>
          </a:p>
          <a:p>
            <a:pPr>
              <a:lnSpc>
                <a:spcPct val="90000"/>
              </a:lnSpc>
            </a:pPr>
            <a:endParaRPr lang="en-US" sz="2800" i="1" spc="-5" dirty="0">
              <a:latin typeface="Times New Roman" panose="02020603050405020304" pitchFamily="18" charset="0"/>
              <a:cs typeface="Times New Roman" panose="02020603050405020304" pitchFamily="18" charset="0"/>
            </a:endParaRPr>
          </a:p>
          <a:p>
            <a:pPr marL="457200" indent="-457200">
              <a:lnSpc>
                <a:spcPct val="90000"/>
              </a:lnSpc>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Understand Right Product</a:t>
            </a:r>
          </a:p>
          <a:p>
            <a:pPr marL="457200" indent="-457200">
              <a:lnSpc>
                <a:spcPct val="90000"/>
              </a:lnSpc>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Develop Right (Done it Right)</a:t>
            </a:r>
          </a:p>
          <a:p>
            <a:pPr marL="457200" indent="-457200">
              <a:lnSpc>
                <a:spcPct val="90000"/>
              </a:lnSpc>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Manage Right</a:t>
            </a:r>
          </a:p>
          <a:p>
            <a:pPr>
              <a:lnSpc>
                <a:spcPct val="90000"/>
              </a:lnSpc>
            </a:pPr>
            <a:endParaRPr lang="en-US" sz="2800" i="1" spc="-5"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00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r>
              <a:rPr lang="en-US" sz="4800" spc="-45" dirty="0"/>
              <a:t>Expressing Requirement </a:t>
            </a:r>
            <a:endParaRPr lang="en-US" sz="4800" kern="1200" spc="-45" dirty="0">
              <a:solidFill>
                <a:schemeClr val="tx1"/>
              </a:solidFill>
              <a:latin typeface="+mj-lt"/>
              <a:ea typeface="+mj-ea"/>
              <a:cs typeface="+mj-cs"/>
            </a:endParaRPr>
          </a:p>
        </p:txBody>
      </p:sp>
      <p:sp>
        <p:nvSpPr>
          <p:cNvPr id="3" name="object 3"/>
          <p:cNvSpPr txBox="1"/>
          <p:nvPr/>
        </p:nvSpPr>
        <p:spPr>
          <a:xfrm>
            <a:off x="1285240" y="2969469"/>
            <a:ext cx="9207500" cy="2800395"/>
          </a:xfrm>
          <a:prstGeom prst="rect">
            <a:avLst/>
          </a:prstGeom>
        </p:spPr>
        <p:txBody>
          <a:bodyPr vert="horz" lIns="91440" tIns="45720" rIns="91440" bIns="45720" rtlCol="0" anchor="t">
            <a:normAutofit/>
          </a:bodyPr>
          <a:lstStyle/>
          <a:p>
            <a:pPr marL="12700" indent="-2286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Expressing the Requirement is process to inform about the elicited requirements to your developer and also verify from the client</a:t>
            </a:r>
          </a:p>
        </p:txBody>
      </p:sp>
    </p:spTree>
    <p:extLst>
      <p:ext uri="{BB962C8B-B14F-4D97-AF65-F5344CB8AC3E}">
        <p14:creationId xmlns:p14="http://schemas.microsoft.com/office/powerpoint/2010/main" val="856381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r"/>
            <a:r>
              <a:rPr lang="en-US" sz="4800" spc="-45" dirty="0"/>
              <a:t>Expressing Requirement [contd..] </a:t>
            </a:r>
            <a:endParaRPr lang="en-US" sz="4800" kern="1200" spc="-45" dirty="0">
              <a:solidFill>
                <a:schemeClr val="tx1"/>
              </a:solidFill>
              <a:latin typeface="+mj-lt"/>
              <a:ea typeface="+mj-ea"/>
              <a:cs typeface="+mj-cs"/>
            </a:endParaRPr>
          </a:p>
        </p:txBody>
      </p:sp>
      <p:sp>
        <p:nvSpPr>
          <p:cNvPr id="3" name="object 3"/>
          <p:cNvSpPr txBox="1"/>
          <p:nvPr/>
        </p:nvSpPr>
        <p:spPr>
          <a:xfrm>
            <a:off x="1285240" y="2969469"/>
            <a:ext cx="9207500" cy="2800395"/>
          </a:xfrm>
          <a:prstGeom prst="rect">
            <a:avLst/>
          </a:prstGeom>
        </p:spPr>
        <p:txBody>
          <a:bodyPr vert="horz" lIns="91440" tIns="45720" rIns="91440" bIns="45720" rtlCol="0" anchor="t">
            <a:normAutofit/>
          </a:bodyPr>
          <a:lstStyle/>
          <a:p>
            <a:pPr algn="just"/>
            <a:r>
              <a:rPr lang="en-US" sz="2800" spc="-5" dirty="0">
                <a:latin typeface="Times New Roman" panose="02020603050405020304" pitchFamily="18" charset="0"/>
                <a:cs typeface="Times New Roman" panose="02020603050405020304" pitchFamily="18" charset="0"/>
              </a:rPr>
              <a:t>Different way to express, we will see later.</a:t>
            </a:r>
          </a:p>
          <a:p>
            <a:pPr marL="469900" lvl="1" indent="-2286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Writing Requirements in meaningful way</a:t>
            </a:r>
          </a:p>
          <a:p>
            <a:pPr marL="469900" lvl="1" indent="-2286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Writing Use Cases</a:t>
            </a:r>
          </a:p>
          <a:p>
            <a:pPr marL="469900" lvl="1" indent="-2286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Wire framing</a:t>
            </a:r>
          </a:p>
          <a:p>
            <a:pPr marL="469900" lvl="1" indent="-2286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Story Boarding.</a:t>
            </a:r>
          </a:p>
        </p:txBody>
      </p:sp>
    </p:spTree>
    <p:extLst>
      <p:ext uri="{BB962C8B-B14F-4D97-AF65-F5344CB8AC3E}">
        <p14:creationId xmlns:p14="http://schemas.microsoft.com/office/powerpoint/2010/main" val="826215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r>
              <a:rPr lang="en-US" sz="4800" kern="1200" spc="-45" dirty="0">
                <a:solidFill>
                  <a:schemeClr val="tx1"/>
                </a:solidFill>
                <a:latin typeface="+mj-lt"/>
                <a:ea typeface="+mj-ea"/>
                <a:cs typeface="+mj-cs"/>
              </a:rPr>
              <a:t>Activities of Requirements</a:t>
            </a:r>
          </a:p>
        </p:txBody>
      </p:sp>
      <p:sp>
        <p:nvSpPr>
          <p:cNvPr id="3" name="object 3"/>
          <p:cNvSpPr txBox="1"/>
          <p:nvPr/>
        </p:nvSpPr>
        <p:spPr>
          <a:xfrm>
            <a:off x="1285240" y="2969469"/>
            <a:ext cx="9207500" cy="2800395"/>
          </a:xfrm>
          <a:prstGeom prst="rect">
            <a:avLst/>
          </a:prstGeom>
        </p:spPr>
        <p:txBody>
          <a:bodyPr vert="horz" lIns="91440" tIns="45720" rIns="91440" bIns="45720" rtlCol="0" anchor="t">
            <a:normAutofit/>
          </a:bodyPr>
          <a:lstStyle/>
          <a:p>
            <a:pPr marL="12700" indent="-2286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Eliciting requirements</a:t>
            </a:r>
          </a:p>
          <a:p>
            <a:pPr marL="12700" indent="-2286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Expressing requirements</a:t>
            </a:r>
          </a:p>
          <a:p>
            <a:pPr marL="12700" indent="-228600" algn="just">
              <a:buFont typeface="Arial" panose="020B0604020202020204" pitchFamily="34" charset="0"/>
              <a:buChar char="•"/>
            </a:pPr>
            <a:r>
              <a:rPr lang="en-US" sz="2800" b="1" spc="-5" dirty="0">
                <a:latin typeface="Times New Roman" panose="02020603050405020304" pitchFamily="18" charset="0"/>
                <a:cs typeface="Times New Roman" panose="02020603050405020304" pitchFamily="18" charset="0"/>
              </a:rPr>
              <a:t>Prioritizing requirements</a:t>
            </a:r>
          </a:p>
          <a:p>
            <a:pPr marL="12700" indent="-2286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Analyzing requirements</a:t>
            </a:r>
          </a:p>
          <a:p>
            <a:pPr marL="12700" indent="-2286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Managing requirements</a:t>
            </a:r>
          </a:p>
        </p:txBody>
      </p:sp>
    </p:spTree>
    <p:extLst>
      <p:ext uri="{BB962C8B-B14F-4D97-AF65-F5344CB8AC3E}">
        <p14:creationId xmlns:p14="http://schemas.microsoft.com/office/powerpoint/2010/main" val="150946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r>
              <a:rPr lang="en-US" sz="4800" spc="-45" dirty="0"/>
              <a:t>Prioritizing Requirements</a:t>
            </a:r>
          </a:p>
        </p:txBody>
      </p:sp>
      <p:sp>
        <p:nvSpPr>
          <p:cNvPr id="3" name="object 3"/>
          <p:cNvSpPr txBox="1"/>
          <p:nvPr/>
        </p:nvSpPr>
        <p:spPr>
          <a:xfrm>
            <a:off x="1285240" y="2969469"/>
            <a:ext cx="9207500" cy="2800395"/>
          </a:xfrm>
          <a:prstGeom prst="rect">
            <a:avLst/>
          </a:prstGeom>
        </p:spPr>
        <p:txBody>
          <a:bodyPr vert="horz" lIns="91440" tIns="45720" rIns="91440" bIns="45720" rtlCol="0" anchor="t">
            <a:normAutofit/>
          </a:bodyPr>
          <a:lstStyle/>
          <a:p>
            <a:pPr marL="12700" indent="-2286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Once a vision of what needs to be done for the project has been established through both eliciting and expressing requirements, it is important to prioritize client needs, especially in Scrum methodology.</a:t>
            </a:r>
          </a:p>
        </p:txBody>
      </p:sp>
    </p:spTree>
    <p:extLst>
      <p:ext uri="{BB962C8B-B14F-4D97-AF65-F5344CB8AC3E}">
        <p14:creationId xmlns:p14="http://schemas.microsoft.com/office/powerpoint/2010/main" val="2164395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r>
              <a:rPr lang="en-US" sz="4800" spc="-45" dirty="0"/>
              <a:t>Questions To Help Establish Priorities</a:t>
            </a:r>
          </a:p>
        </p:txBody>
      </p:sp>
      <p:sp>
        <p:nvSpPr>
          <p:cNvPr id="3" name="object 3"/>
          <p:cNvSpPr txBox="1"/>
          <p:nvPr/>
        </p:nvSpPr>
        <p:spPr>
          <a:xfrm>
            <a:off x="1285240" y="2969469"/>
            <a:ext cx="9207500" cy="2800395"/>
          </a:xfrm>
          <a:prstGeom prst="rect">
            <a:avLst/>
          </a:prstGeom>
        </p:spPr>
        <p:txBody>
          <a:bodyPr vert="horz" lIns="91440" tIns="45720" rIns="91440" bIns="45720" rtlCol="0" anchor="t">
            <a:normAutofit/>
          </a:bodyPr>
          <a:lstStyle/>
          <a:p>
            <a:pPr marL="12700" indent="-2286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What requirements </a:t>
            </a:r>
            <a:r>
              <a:rPr lang="en-US" sz="2800" b="1" spc="-5" dirty="0">
                <a:latin typeface="Times New Roman" panose="02020603050405020304" pitchFamily="18" charset="0"/>
                <a:cs typeface="Times New Roman" panose="02020603050405020304" pitchFamily="18" charset="0"/>
              </a:rPr>
              <a:t>must be completed </a:t>
            </a:r>
            <a:r>
              <a:rPr lang="en-US" sz="2800" spc="-5" dirty="0">
                <a:latin typeface="Times New Roman" panose="02020603050405020304" pitchFamily="18" charset="0"/>
                <a:cs typeface="Times New Roman" panose="02020603050405020304" pitchFamily="18" charset="0"/>
              </a:rPr>
              <a:t>for the project and  product to be successful?</a:t>
            </a:r>
          </a:p>
          <a:p>
            <a:pPr marL="12700" indent="-228600" algn="just">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a:p>
            <a:pPr marL="12700" indent="-2286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What </a:t>
            </a:r>
            <a:r>
              <a:rPr lang="en-US" sz="2800" b="1" spc="-5" dirty="0">
                <a:latin typeface="Times New Roman" panose="02020603050405020304" pitchFamily="18" charset="0"/>
                <a:cs typeface="Times New Roman" panose="02020603050405020304" pitchFamily="18" charset="0"/>
              </a:rPr>
              <a:t>could be done </a:t>
            </a:r>
            <a:r>
              <a:rPr lang="en-US" sz="2800" spc="-5" dirty="0">
                <a:latin typeface="Times New Roman" panose="02020603050405020304" pitchFamily="18" charset="0"/>
                <a:cs typeface="Times New Roman" panose="02020603050405020304" pitchFamily="18" charset="0"/>
              </a:rPr>
              <a:t>to improve the project or product but is not necessary? These priorities are usually only included if both time and resources allow for it.</a:t>
            </a:r>
          </a:p>
        </p:txBody>
      </p:sp>
    </p:spTree>
    <p:extLst>
      <p:ext uri="{BB962C8B-B14F-4D97-AF65-F5344CB8AC3E}">
        <p14:creationId xmlns:p14="http://schemas.microsoft.com/office/powerpoint/2010/main" val="3557144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r"/>
            <a:r>
              <a:rPr lang="en-US" sz="4800" spc="-45" dirty="0"/>
              <a:t>Questions To Help Establish Priorities [contd..]</a:t>
            </a:r>
          </a:p>
        </p:txBody>
      </p:sp>
      <p:sp>
        <p:nvSpPr>
          <p:cNvPr id="3" name="object 3"/>
          <p:cNvSpPr txBox="1"/>
          <p:nvPr/>
        </p:nvSpPr>
        <p:spPr>
          <a:xfrm>
            <a:off x="1285240" y="2969469"/>
            <a:ext cx="9207500" cy="2800395"/>
          </a:xfrm>
          <a:prstGeom prst="rect">
            <a:avLst/>
          </a:prstGeom>
        </p:spPr>
        <p:txBody>
          <a:bodyPr vert="horz" lIns="91440" tIns="45720" rIns="91440" bIns="45720" rtlCol="0" anchor="t">
            <a:normAutofit/>
          </a:bodyPr>
          <a:lstStyle/>
          <a:p>
            <a:pPr marL="12700" indent="-2286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What requirements </a:t>
            </a:r>
            <a:r>
              <a:rPr lang="en-US" sz="2800" b="1" spc="-5" dirty="0">
                <a:latin typeface="Times New Roman" panose="02020603050405020304" pitchFamily="18" charset="0"/>
                <a:cs typeface="Times New Roman" panose="02020603050405020304" pitchFamily="18" charset="0"/>
              </a:rPr>
              <a:t>should be done</a:t>
            </a:r>
            <a:r>
              <a:rPr lang="en-US" sz="2800" spc="-5" dirty="0">
                <a:latin typeface="Times New Roman" panose="02020603050405020304" pitchFamily="18" charset="0"/>
                <a:cs typeface="Times New Roman" panose="02020603050405020304" pitchFamily="18" charset="0"/>
              </a:rPr>
              <a:t>? In other words, what is important but is not as time-critical or could be satisfied another way or later the project?</a:t>
            </a:r>
          </a:p>
        </p:txBody>
      </p:sp>
    </p:spTree>
    <p:extLst>
      <p:ext uri="{BB962C8B-B14F-4D97-AF65-F5344CB8AC3E}">
        <p14:creationId xmlns:p14="http://schemas.microsoft.com/office/powerpoint/2010/main" val="68438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just"/>
            <a:r>
              <a:rPr lang="en-US" sz="4800" spc="-45" dirty="0"/>
              <a:t>Prioritized In Following Order</a:t>
            </a:r>
          </a:p>
        </p:txBody>
      </p:sp>
      <p:sp>
        <p:nvSpPr>
          <p:cNvPr id="3" name="object 3"/>
          <p:cNvSpPr txBox="1"/>
          <p:nvPr/>
        </p:nvSpPr>
        <p:spPr>
          <a:xfrm>
            <a:off x="1285240" y="2969469"/>
            <a:ext cx="9207500" cy="2800395"/>
          </a:xfrm>
          <a:prstGeom prst="rect">
            <a:avLst/>
          </a:prstGeom>
        </p:spPr>
        <p:txBody>
          <a:bodyPr vert="horz" lIns="91440" tIns="45720" rIns="91440" bIns="45720" rtlCol="0" anchor="t">
            <a:normAutofit/>
          </a:bodyPr>
          <a:lstStyle/>
          <a:p>
            <a:pPr marL="12700" indent="-228600" algn="just">
              <a:lnSpc>
                <a:spcPct val="150000"/>
              </a:lnSpc>
              <a:buFont typeface="Arial" panose="020B0604020202020204" pitchFamily="34" charset="0"/>
              <a:buChar char="•"/>
            </a:pPr>
            <a:r>
              <a:rPr lang="en-US" sz="2800" b="1" spc="-5" dirty="0">
                <a:latin typeface="Times New Roman" panose="02020603050405020304" pitchFamily="18" charset="0"/>
                <a:cs typeface="Times New Roman" panose="02020603050405020304" pitchFamily="18" charset="0"/>
              </a:rPr>
              <a:t>MUST BE DONE</a:t>
            </a:r>
            <a:r>
              <a:rPr lang="en-US" sz="2800" spc="-5" dirty="0">
                <a:latin typeface="Times New Roman" panose="02020603050405020304" pitchFamily="18" charset="0"/>
                <a:cs typeface="Times New Roman" panose="02020603050405020304" pitchFamily="18" charset="0"/>
              </a:rPr>
              <a:t>: Important and Urgent for success.</a:t>
            </a:r>
          </a:p>
          <a:p>
            <a:pPr marL="12700" indent="-228600" algn="just">
              <a:lnSpc>
                <a:spcPct val="150000"/>
              </a:lnSpc>
              <a:buFont typeface="Arial" panose="020B0604020202020204" pitchFamily="34" charset="0"/>
              <a:buChar char="•"/>
            </a:pPr>
            <a:r>
              <a:rPr lang="en-US" sz="2800" b="1" spc="-5" dirty="0">
                <a:latin typeface="Times New Roman" panose="02020603050405020304" pitchFamily="18" charset="0"/>
                <a:cs typeface="Times New Roman" panose="02020603050405020304" pitchFamily="18" charset="0"/>
              </a:rPr>
              <a:t>SHOULD BE DONE</a:t>
            </a:r>
            <a:r>
              <a:rPr lang="en-US" sz="2800" spc="-5" dirty="0">
                <a:latin typeface="Times New Roman" panose="02020603050405020304" pitchFamily="18" charset="0"/>
                <a:cs typeface="Times New Roman" panose="02020603050405020304" pitchFamily="18" charset="0"/>
              </a:rPr>
              <a:t>: Important but not Urgent for success.</a:t>
            </a:r>
          </a:p>
          <a:p>
            <a:pPr marL="12700" indent="-228600" algn="just">
              <a:lnSpc>
                <a:spcPct val="150000"/>
              </a:lnSpc>
              <a:buFont typeface="Arial" panose="020B0604020202020204" pitchFamily="34" charset="0"/>
              <a:buChar char="•"/>
            </a:pPr>
            <a:r>
              <a:rPr lang="en-US" sz="2800" b="1" spc="-5" dirty="0">
                <a:latin typeface="Times New Roman" panose="02020603050405020304" pitchFamily="18" charset="0"/>
                <a:cs typeface="Times New Roman" panose="02020603050405020304" pitchFamily="18" charset="0"/>
              </a:rPr>
              <a:t>COULD BE DONE</a:t>
            </a:r>
            <a:r>
              <a:rPr lang="en-US" sz="2800" spc="-5" dirty="0">
                <a:latin typeface="Times New Roman" panose="02020603050405020304" pitchFamily="18" charset="0"/>
                <a:cs typeface="Times New Roman" panose="02020603050405020304" pitchFamily="18" charset="0"/>
              </a:rPr>
              <a:t>: Not Important not Urgent but make the  project more attractive.</a:t>
            </a:r>
          </a:p>
          <a:p>
            <a:pPr algn="just"/>
            <a:endParaRPr lang="en-US" sz="2800" spc="-5"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9393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1113810" y="2960716"/>
            <a:ext cx="4036334" cy="2387600"/>
          </a:xfrm>
          <a:prstGeom prst="rect">
            <a:avLst/>
          </a:prstGeom>
        </p:spPr>
        <p:txBody>
          <a:bodyPr vert="horz" lIns="91440" tIns="45720" rIns="91440" bIns="45720" rtlCol="0" anchor="t">
            <a:normAutofit/>
          </a:bodyPr>
          <a:lstStyle/>
          <a:p>
            <a:pPr marL="224790"/>
            <a:r>
              <a:rPr lang="en-US" sz="5400" kern="1200" spc="-45" dirty="0">
                <a:solidFill>
                  <a:schemeClr val="tx1"/>
                </a:solidFill>
                <a:latin typeface="+mj-lt"/>
                <a:ea typeface="+mj-ea"/>
                <a:cs typeface="+mj-cs"/>
              </a:rPr>
              <a:t>Prioritization is important </a:t>
            </a:r>
          </a:p>
        </p:txBody>
      </p:sp>
      <p:grpSp>
        <p:nvGrpSpPr>
          <p:cNvPr id="19" name="Group 1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20" name="Rectangle 1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able&#10;&#10;Description automatically generated">
            <a:extLst>
              <a:ext uri="{FF2B5EF4-FFF2-40B4-BE49-F238E27FC236}">
                <a16:creationId xmlns:a16="http://schemas.microsoft.com/office/drawing/2014/main" id="{F79F2070-52EA-CA84-19BA-A17B53B9A70D}"/>
              </a:ext>
            </a:extLst>
          </p:cNvPr>
          <p:cNvPicPr>
            <a:picLocks noChangeAspect="1"/>
          </p:cNvPicPr>
          <p:nvPr/>
        </p:nvPicPr>
        <p:blipFill>
          <a:blip r:embed="rId3"/>
          <a:stretch>
            <a:fillRect/>
          </a:stretch>
        </p:blipFill>
        <p:spPr>
          <a:xfrm>
            <a:off x="5922492" y="1215557"/>
            <a:ext cx="5536001" cy="4368132"/>
          </a:xfrm>
          <a:prstGeom prst="rect">
            <a:avLst/>
          </a:prstGeom>
        </p:spPr>
      </p:pic>
    </p:spTree>
    <p:extLst>
      <p:ext uri="{BB962C8B-B14F-4D97-AF65-F5344CB8AC3E}">
        <p14:creationId xmlns:p14="http://schemas.microsoft.com/office/powerpoint/2010/main" val="2875201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r>
              <a:rPr lang="en-US" sz="4800" kern="1200" spc="-45" dirty="0">
                <a:solidFill>
                  <a:schemeClr val="tx1"/>
                </a:solidFill>
                <a:latin typeface="+mj-lt"/>
                <a:ea typeface="+mj-ea"/>
                <a:cs typeface="+mj-cs"/>
              </a:rPr>
              <a:t>Activities of Requirements</a:t>
            </a:r>
          </a:p>
        </p:txBody>
      </p:sp>
      <p:sp>
        <p:nvSpPr>
          <p:cNvPr id="3" name="object 3"/>
          <p:cNvSpPr txBox="1"/>
          <p:nvPr/>
        </p:nvSpPr>
        <p:spPr>
          <a:xfrm>
            <a:off x="1285240" y="2969469"/>
            <a:ext cx="9207500" cy="2800395"/>
          </a:xfrm>
          <a:prstGeom prst="rect">
            <a:avLst/>
          </a:prstGeom>
        </p:spPr>
        <p:txBody>
          <a:bodyPr vert="horz" lIns="91440" tIns="45720" rIns="91440" bIns="45720" rtlCol="0" anchor="t">
            <a:normAutofit/>
          </a:bodyPr>
          <a:lstStyle/>
          <a:p>
            <a:pPr marL="12700" indent="-2286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Eliciting requirements</a:t>
            </a:r>
          </a:p>
          <a:p>
            <a:pPr marL="12700" indent="-2286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Expressing requirements</a:t>
            </a:r>
          </a:p>
          <a:p>
            <a:pPr marL="12700" indent="-2286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Prioritizing requirements</a:t>
            </a:r>
          </a:p>
          <a:p>
            <a:pPr marL="12700" indent="-228600" algn="just">
              <a:buFont typeface="Arial" panose="020B0604020202020204" pitchFamily="34" charset="0"/>
              <a:buChar char="•"/>
            </a:pPr>
            <a:r>
              <a:rPr lang="en-US" sz="2800" b="1" spc="-5" dirty="0">
                <a:latin typeface="Times New Roman" panose="02020603050405020304" pitchFamily="18" charset="0"/>
                <a:cs typeface="Times New Roman" panose="02020603050405020304" pitchFamily="18" charset="0"/>
              </a:rPr>
              <a:t>Analyzing requirements</a:t>
            </a:r>
          </a:p>
          <a:p>
            <a:pPr marL="12700" indent="-2286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Managing requirements</a:t>
            </a:r>
          </a:p>
        </p:txBody>
      </p:sp>
    </p:spTree>
    <p:extLst>
      <p:ext uri="{BB962C8B-B14F-4D97-AF65-F5344CB8AC3E}">
        <p14:creationId xmlns:p14="http://schemas.microsoft.com/office/powerpoint/2010/main" val="2565993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r>
              <a:rPr lang="en-US" sz="4800" spc="-45" dirty="0"/>
              <a:t>Analyzing  Requirements</a:t>
            </a:r>
            <a:endParaRPr lang="en-US" sz="4800" kern="1200" spc="-45" dirty="0">
              <a:solidFill>
                <a:schemeClr val="tx1"/>
              </a:solidFill>
              <a:latin typeface="+mj-lt"/>
              <a:ea typeface="+mj-ea"/>
              <a:cs typeface="+mj-cs"/>
            </a:endParaRPr>
          </a:p>
        </p:txBody>
      </p:sp>
      <p:sp>
        <p:nvSpPr>
          <p:cNvPr id="3" name="object 3"/>
          <p:cNvSpPr txBox="1"/>
          <p:nvPr/>
        </p:nvSpPr>
        <p:spPr>
          <a:xfrm>
            <a:off x="1285240" y="2969469"/>
            <a:ext cx="9207500" cy="2800395"/>
          </a:xfrm>
          <a:prstGeom prst="rect">
            <a:avLst/>
          </a:prstGeom>
        </p:spPr>
        <p:txBody>
          <a:bodyPr vert="horz" lIns="91440" tIns="45720" rIns="91440" bIns="45720" rtlCol="0" anchor="t">
            <a:normAutofit/>
          </a:bodyPr>
          <a:lstStyle/>
          <a:p>
            <a:pPr marL="12700" indent="-2286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The process of examining the listed requirements of a project to ensure that they are clear, complete, and consistent is known as analyzing  requirements</a:t>
            </a:r>
          </a:p>
        </p:txBody>
      </p:sp>
    </p:spTree>
    <p:extLst>
      <p:ext uri="{BB962C8B-B14F-4D97-AF65-F5344CB8AC3E}">
        <p14:creationId xmlns:p14="http://schemas.microsoft.com/office/powerpoint/2010/main" val="2039413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r>
              <a:rPr lang="en-US" sz="5400" kern="1200" spc="-45" dirty="0">
                <a:solidFill>
                  <a:schemeClr val="tx1"/>
                </a:solidFill>
                <a:latin typeface="+mj-lt"/>
                <a:ea typeface="+mj-ea"/>
                <a:cs typeface="+mj-cs"/>
              </a:rPr>
              <a:t>Understand Right Product</a:t>
            </a:r>
          </a:p>
        </p:txBody>
      </p:sp>
      <p:sp>
        <p:nvSpPr>
          <p:cNvPr id="3" name="object 3"/>
          <p:cNvSpPr txBox="1"/>
          <p:nvPr/>
        </p:nvSpPr>
        <p:spPr>
          <a:xfrm>
            <a:off x="1285240" y="2878029"/>
            <a:ext cx="9207500" cy="2800395"/>
          </a:xfrm>
          <a:prstGeom prst="rect">
            <a:avLst/>
          </a:prstGeom>
        </p:spPr>
        <p:txBody>
          <a:bodyPr vert="horz" lIns="91440" tIns="45720" rIns="91440" bIns="45720" rtlCol="0" anchor="t">
            <a:normAutofit/>
          </a:bodyPr>
          <a:lstStyle/>
          <a:p>
            <a:pPr marL="12700" indent="-228600" algn="just">
              <a:lnSpc>
                <a:spcPct val="90000"/>
              </a:lnSpc>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The right product means meeting the needs of your clients and end-users and not just their wants.</a:t>
            </a:r>
          </a:p>
          <a:p>
            <a:pPr marL="12700" indent="-228600" algn="just">
              <a:lnSpc>
                <a:spcPct val="90000"/>
              </a:lnSpc>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a:p>
            <a:pPr marL="12700" indent="-228600" algn="just">
              <a:lnSpc>
                <a:spcPct val="90000"/>
              </a:lnSpc>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This involves understanding the problem they need to solve, and the tasks they need to accomplish with  the software.</a:t>
            </a:r>
          </a:p>
          <a:p>
            <a:pPr marL="12700" indent="-228600" algn="just">
              <a:lnSpc>
                <a:spcPct val="90000"/>
              </a:lnSpc>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a:p>
            <a:pPr marL="12700" indent="-228600" algn="just">
              <a:lnSpc>
                <a:spcPct val="90000"/>
              </a:lnSpc>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a:p>
            <a:pPr marL="12700" indent="-228600" algn="just">
              <a:lnSpc>
                <a:spcPct val="90000"/>
              </a:lnSpc>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3506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r"/>
            <a:r>
              <a:rPr lang="en-US" sz="4800" spc="-45" dirty="0"/>
              <a:t>Analyzing  Requirements [contd..]</a:t>
            </a:r>
            <a:endParaRPr lang="en-US" sz="4800" kern="1200" spc="-45" dirty="0">
              <a:solidFill>
                <a:schemeClr val="tx1"/>
              </a:solidFill>
              <a:latin typeface="+mj-lt"/>
              <a:ea typeface="+mj-ea"/>
              <a:cs typeface="+mj-cs"/>
            </a:endParaRPr>
          </a:p>
        </p:txBody>
      </p:sp>
      <p:sp>
        <p:nvSpPr>
          <p:cNvPr id="3" name="object 3"/>
          <p:cNvSpPr txBox="1"/>
          <p:nvPr/>
        </p:nvSpPr>
        <p:spPr>
          <a:xfrm>
            <a:off x="1285240" y="2969469"/>
            <a:ext cx="9207500" cy="2800395"/>
          </a:xfrm>
          <a:prstGeom prst="rect">
            <a:avLst/>
          </a:prstGeom>
        </p:spPr>
        <p:txBody>
          <a:bodyPr vert="horz" lIns="91440" tIns="45720" rIns="91440" bIns="45720" rtlCol="0" anchor="t">
            <a:normAutofit/>
          </a:bodyPr>
          <a:lstStyle/>
          <a:p>
            <a:pPr marL="12700" indent="-2286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Some time we have the requirement those are not consistent with each other. Fulfilling one requirement may disturb other one.</a:t>
            </a:r>
          </a:p>
          <a:p>
            <a:pPr marL="12700" indent="-2286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For example, consider following two requirements</a:t>
            </a:r>
          </a:p>
        </p:txBody>
      </p:sp>
    </p:spTree>
    <p:extLst>
      <p:ext uri="{BB962C8B-B14F-4D97-AF65-F5344CB8AC3E}">
        <p14:creationId xmlns:p14="http://schemas.microsoft.com/office/powerpoint/2010/main" val="279653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r"/>
            <a:r>
              <a:rPr lang="en-US" sz="4800" spc="-45" dirty="0"/>
              <a:t>Analyzing  Requirements [contd..]</a:t>
            </a:r>
            <a:endParaRPr lang="en-US" sz="4800" kern="1200" spc="-45" dirty="0">
              <a:solidFill>
                <a:schemeClr val="tx1"/>
              </a:solidFill>
              <a:latin typeface="+mj-lt"/>
              <a:ea typeface="+mj-ea"/>
              <a:cs typeface="+mj-cs"/>
            </a:endParaRPr>
          </a:p>
        </p:txBody>
      </p:sp>
      <p:sp>
        <p:nvSpPr>
          <p:cNvPr id="3" name="object 3"/>
          <p:cNvSpPr txBox="1"/>
          <p:nvPr/>
        </p:nvSpPr>
        <p:spPr>
          <a:xfrm>
            <a:off x="1285240" y="2969469"/>
            <a:ext cx="9207500" cy="2800395"/>
          </a:xfrm>
          <a:prstGeom prst="rect">
            <a:avLst/>
          </a:prstGeom>
        </p:spPr>
        <p:txBody>
          <a:bodyPr vert="horz" lIns="91440" tIns="45720" rIns="91440" bIns="45720" rtlCol="0" anchor="t">
            <a:normAutofit/>
          </a:bodyPr>
          <a:lstStyle/>
          <a:p>
            <a:pPr marL="12700" indent="-2286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An application should not access the user messages.</a:t>
            </a:r>
          </a:p>
          <a:p>
            <a:pPr marL="12700" indent="-2286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When confirmation message arrives, the app should automatically read pin code and proceed.</a:t>
            </a:r>
          </a:p>
        </p:txBody>
      </p:sp>
    </p:spTree>
    <p:extLst>
      <p:ext uri="{BB962C8B-B14F-4D97-AF65-F5344CB8AC3E}">
        <p14:creationId xmlns:p14="http://schemas.microsoft.com/office/powerpoint/2010/main" val="3012814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r"/>
            <a:r>
              <a:rPr lang="en-US" sz="4800" spc="-45" dirty="0"/>
              <a:t>Analyzing  Requirements [contd..]</a:t>
            </a:r>
            <a:endParaRPr lang="en-US" sz="4800" kern="1200" spc="-45" dirty="0">
              <a:solidFill>
                <a:schemeClr val="tx1"/>
              </a:solidFill>
              <a:latin typeface="+mj-lt"/>
              <a:ea typeface="+mj-ea"/>
              <a:cs typeface="+mj-cs"/>
            </a:endParaRPr>
          </a:p>
        </p:txBody>
      </p:sp>
      <p:sp>
        <p:nvSpPr>
          <p:cNvPr id="3" name="object 3"/>
          <p:cNvSpPr txBox="1"/>
          <p:nvPr/>
        </p:nvSpPr>
        <p:spPr>
          <a:xfrm>
            <a:off x="1285240" y="2969469"/>
            <a:ext cx="9207500" cy="2800395"/>
          </a:xfrm>
          <a:prstGeom prst="rect">
            <a:avLst/>
          </a:prstGeom>
        </p:spPr>
        <p:txBody>
          <a:bodyPr vert="horz" lIns="91440" tIns="45720" rIns="91440" bIns="45720" rtlCol="0" anchor="t">
            <a:normAutofit/>
          </a:bodyPr>
          <a:lstStyle/>
          <a:p>
            <a:pPr marL="12700" indent="-2286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Analyzing requirements helps to resolve any potential conflicting requirements or to identify problems between requirements that might not be easily seen at first glance.</a:t>
            </a:r>
          </a:p>
        </p:txBody>
      </p:sp>
    </p:spTree>
    <p:extLst>
      <p:ext uri="{BB962C8B-B14F-4D97-AF65-F5344CB8AC3E}">
        <p14:creationId xmlns:p14="http://schemas.microsoft.com/office/powerpoint/2010/main" val="4099478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r>
              <a:rPr lang="en-US" sz="4800" kern="1200" spc="-45" dirty="0">
                <a:solidFill>
                  <a:schemeClr val="tx1"/>
                </a:solidFill>
                <a:latin typeface="+mj-lt"/>
                <a:ea typeface="+mj-ea"/>
                <a:cs typeface="+mj-cs"/>
              </a:rPr>
              <a:t>Activities of Requirements</a:t>
            </a:r>
          </a:p>
        </p:txBody>
      </p:sp>
      <p:sp>
        <p:nvSpPr>
          <p:cNvPr id="3" name="object 3"/>
          <p:cNvSpPr txBox="1"/>
          <p:nvPr/>
        </p:nvSpPr>
        <p:spPr>
          <a:xfrm>
            <a:off x="1285240" y="2969469"/>
            <a:ext cx="9207500" cy="2800395"/>
          </a:xfrm>
          <a:prstGeom prst="rect">
            <a:avLst/>
          </a:prstGeom>
        </p:spPr>
        <p:txBody>
          <a:bodyPr vert="horz" lIns="91440" tIns="45720" rIns="91440" bIns="45720" rtlCol="0" anchor="t">
            <a:normAutofit/>
          </a:bodyPr>
          <a:lstStyle/>
          <a:p>
            <a:pPr marL="12700" indent="-2286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Eliciting requirements</a:t>
            </a:r>
          </a:p>
          <a:p>
            <a:pPr marL="12700" indent="-2286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Expressing requirements</a:t>
            </a:r>
          </a:p>
          <a:p>
            <a:pPr marL="12700" indent="-2286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Prioritizing requirements</a:t>
            </a:r>
          </a:p>
          <a:p>
            <a:pPr marL="12700" indent="-2286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Analyzing requirements</a:t>
            </a:r>
          </a:p>
          <a:p>
            <a:pPr marL="12700" indent="-228600" algn="just">
              <a:buFont typeface="Arial" panose="020B0604020202020204" pitchFamily="34" charset="0"/>
              <a:buChar char="•"/>
            </a:pPr>
            <a:r>
              <a:rPr lang="en-US" sz="2800" b="1" spc="-5" dirty="0">
                <a:latin typeface="Times New Roman" panose="02020603050405020304" pitchFamily="18" charset="0"/>
                <a:cs typeface="Times New Roman" panose="02020603050405020304" pitchFamily="18" charset="0"/>
              </a:rPr>
              <a:t>Managing requirements</a:t>
            </a:r>
          </a:p>
        </p:txBody>
      </p:sp>
    </p:spTree>
    <p:extLst>
      <p:ext uri="{BB962C8B-B14F-4D97-AF65-F5344CB8AC3E}">
        <p14:creationId xmlns:p14="http://schemas.microsoft.com/office/powerpoint/2010/main" val="2667052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r>
              <a:rPr lang="en-US" sz="4800" spc="-45" dirty="0"/>
              <a:t>Managing Requirements</a:t>
            </a:r>
            <a:endParaRPr lang="en-US" sz="4800" kern="1200" spc="-45" dirty="0">
              <a:solidFill>
                <a:schemeClr val="tx1"/>
              </a:solidFill>
              <a:latin typeface="+mj-lt"/>
              <a:ea typeface="+mj-ea"/>
              <a:cs typeface="+mj-cs"/>
            </a:endParaRPr>
          </a:p>
        </p:txBody>
      </p:sp>
      <p:sp>
        <p:nvSpPr>
          <p:cNvPr id="3" name="object 3"/>
          <p:cNvSpPr txBox="1"/>
          <p:nvPr/>
        </p:nvSpPr>
        <p:spPr>
          <a:xfrm>
            <a:off x="1285240" y="2969469"/>
            <a:ext cx="9207500" cy="2800395"/>
          </a:xfrm>
          <a:prstGeom prst="rect">
            <a:avLst/>
          </a:prstGeom>
        </p:spPr>
        <p:txBody>
          <a:bodyPr vert="horz" lIns="91440" tIns="45720" rIns="91440" bIns="45720" rtlCol="0" anchor="t">
            <a:normAutofit lnSpcReduction="10000"/>
          </a:bodyPr>
          <a:lstStyle/>
          <a:p>
            <a:pPr marL="12700" indent="-2286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If something changes in one  requirement, it will affect other  requirements and the development  of the product.</a:t>
            </a:r>
          </a:p>
          <a:p>
            <a:pPr marL="12700" indent="-2286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Managing Requirement allows you  to identify the impact of a  requirement change.</a:t>
            </a:r>
          </a:p>
          <a:p>
            <a:pPr marL="12700" indent="-2286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Managing requirements also means ensuring that the identified  requirements are central to the  many processes of product creation,  including coding, testing, and change logs.</a:t>
            </a:r>
          </a:p>
        </p:txBody>
      </p:sp>
    </p:spTree>
    <p:extLst>
      <p:ext uri="{BB962C8B-B14F-4D97-AF65-F5344CB8AC3E}">
        <p14:creationId xmlns:p14="http://schemas.microsoft.com/office/powerpoint/2010/main" val="2064076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r"/>
            <a:r>
              <a:rPr lang="en-US" sz="5400" kern="1200" spc="-45" dirty="0">
                <a:solidFill>
                  <a:schemeClr val="tx1"/>
                </a:solidFill>
                <a:latin typeface="+mj-lt"/>
                <a:ea typeface="+mj-ea"/>
                <a:cs typeface="+mj-cs"/>
              </a:rPr>
              <a:t>Understand Right Product [contd..]</a:t>
            </a:r>
          </a:p>
        </p:txBody>
      </p:sp>
      <p:sp>
        <p:nvSpPr>
          <p:cNvPr id="3" name="object 3"/>
          <p:cNvSpPr txBox="1"/>
          <p:nvPr/>
        </p:nvSpPr>
        <p:spPr>
          <a:xfrm>
            <a:off x="1285240" y="2969469"/>
            <a:ext cx="9207500" cy="2800395"/>
          </a:xfrm>
          <a:prstGeom prst="rect">
            <a:avLst/>
          </a:prstGeom>
        </p:spPr>
        <p:txBody>
          <a:bodyPr vert="horz" lIns="91440" tIns="45720" rIns="91440" bIns="45720" rtlCol="0" anchor="t">
            <a:normAutofit/>
          </a:bodyPr>
          <a:lstStyle/>
          <a:p>
            <a:pPr marL="12700" indent="-228600" algn="just">
              <a:lnSpc>
                <a:spcPct val="90000"/>
              </a:lnSpc>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To achieve </a:t>
            </a:r>
            <a:r>
              <a:rPr lang="en-US" sz="2800" i="1" spc="-5" dirty="0">
                <a:latin typeface="Times New Roman" panose="02020603050405020304" pitchFamily="18" charset="0"/>
                <a:cs typeface="Times New Roman" panose="02020603050405020304" pitchFamily="18" charset="0"/>
              </a:rPr>
              <a:t>done right </a:t>
            </a:r>
            <a:r>
              <a:rPr lang="en-US" sz="2800" spc="-5" dirty="0">
                <a:latin typeface="Times New Roman" panose="02020603050405020304" pitchFamily="18" charset="0"/>
                <a:cs typeface="Times New Roman" panose="02020603050405020304" pitchFamily="18" charset="0"/>
              </a:rPr>
              <a:t>and </a:t>
            </a:r>
            <a:r>
              <a:rPr lang="en-US" sz="2800" i="1" spc="-5" dirty="0">
                <a:latin typeface="Times New Roman" panose="02020603050405020304" pitchFamily="18" charset="0"/>
                <a:cs typeface="Times New Roman" panose="02020603050405020304" pitchFamily="18" charset="0"/>
              </a:rPr>
              <a:t>managed  right</a:t>
            </a:r>
            <a:r>
              <a:rPr lang="en-US" sz="2800" spc="-5" dirty="0">
                <a:latin typeface="Times New Roman" panose="02020603050405020304" pitchFamily="18" charset="0"/>
                <a:cs typeface="Times New Roman" panose="02020603050405020304" pitchFamily="18" charset="0"/>
              </a:rPr>
              <a:t>, software development must  start with a quality set of software  requirements, which are later  planned, designed, implemented, and  tested.</a:t>
            </a:r>
          </a:p>
        </p:txBody>
      </p:sp>
    </p:spTree>
    <p:extLst>
      <p:ext uri="{BB962C8B-B14F-4D97-AF65-F5344CB8AC3E}">
        <p14:creationId xmlns:p14="http://schemas.microsoft.com/office/powerpoint/2010/main" val="731120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r"/>
            <a:r>
              <a:rPr lang="en-US" sz="5400" kern="1200" spc="-45" dirty="0">
                <a:solidFill>
                  <a:schemeClr val="tx1"/>
                </a:solidFill>
                <a:latin typeface="+mj-lt"/>
                <a:ea typeface="+mj-ea"/>
                <a:cs typeface="+mj-cs"/>
              </a:rPr>
              <a:t>Understand Right Product [contd..]</a:t>
            </a:r>
          </a:p>
        </p:txBody>
      </p:sp>
      <p:sp>
        <p:nvSpPr>
          <p:cNvPr id="3" name="object 3"/>
          <p:cNvSpPr txBox="1"/>
          <p:nvPr/>
        </p:nvSpPr>
        <p:spPr>
          <a:xfrm>
            <a:off x="1285240" y="2969469"/>
            <a:ext cx="9207500" cy="2800395"/>
          </a:xfrm>
          <a:prstGeom prst="rect">
            <a:avLst/>
          </a:prstGeom>
        </p:spPr>
        <p:txBody>
          <a:bodyPr vert="horz" lIns="91440" tIns="45720" rIns="91440" bIns="45720" rtlCol="0" anchor="t">
            <a:normAutofit/>
          </a:bodyPr>
          <a:lstStyle/>
          <a:p>
            <a:pPr marL="12700" indent="-228600" algn="just">
              <a:lnSpc>
                <a:spcPct val="90000"/>
              </a:lnSpc>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Understanding WHY of your client </a:t>
            </a:r>
          </a:p>
        </p:txBody>
      </p:sp>
    </p:spTree>
    <p:extLst>
      <p:ext uri="{BB962C8B-B14F-4D97-AF65-F5344CB8AC3E}">
        <p14:creationId xmlns:p14="http://schemas.microsoft.com/office/powerpoint/2010/main" val="864864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r"/>
            <a:r>
              <a:rPr lang="en-US" sz="5400" kern="1200" spc="-45" dirty="0">
                <a:solidFill>
                  <a:schemeClr val="tx1"/>
                </a:solidFill>
                <a:latin typeface="+mj-lt"/>
                <a:ea typeface="+mj-ea"/>
                <a:cs typeface="+mj-cs"/>
              </a:rPr>
              <a:t>Understand Right Product [contd..]</a:t>
            </a:r>
          </a:p>
        </p:txBody>
      </p:sp>
      <p:sp>
        <p:nvSpPr>
          <p:cNvPr id="3" name="object 3"/>
          <p:cNvSpPr txBox="1"/>
          <p:nvPr/>
        </p:nvSpPr>
        <p:spPr>
          <a:xfrm>
            <a:off x="1285240" y="2969469"/>
            <a:ext cx="9207500" cy="2800395"/>
          </a:xfrm>
          <a:prstGeom prst="rect">
            <a:avLst/>
          </a:prstGeom>
        </p:spPr>
        <p:txBody>
          <a:bodyPr vert="horz" lIns="91440" tIns="45720" rIns="91440" bIns="45720" rtlCol="0" anchor="t">
            <a:normAutofit/>
          </a:bodyPr>
          <a:lstStyle/>
          <a:p>
            <a:pPr marL="12700" indent="-228600" algn="just">
              <a:lnSpc>
                <a:spcPct val="90000"/>
              </a:lnSpc>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Learn how to elicit needs from your  clients and end-users.</a:t>
            </a:r>
          </a:p>
          <a:p>
            <a:pPr marL="12700" indent="-228600" algn="just">
              <a:lnSpc>
                <a:spcPct val="90000"/>
              </a:lnSpc>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a:p>
            <a:pPr marL="12700" indent="-228600" algn="just">
              <a:lnSpc>
                <a:spcPct val="90000"/>
              </a:lnSpc>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Learn how to express these needs as a quality set of requirements to initiate software development and  planning activities.</a:t>
            </a:r>
          </a:p>
        </p:txBody>
      </p:sp>
    </p:spTree>
    <p:extLst>
      <p:ext uri="{BB962C8B-B14F-4D97-AF65-F5344CB8AC3E}">
        <p14:creationId xmlns:p14="http://schemas.microsoft.com/office/powerpoint/2010/main" val="804840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r>
              <a:rPr lang="en-US" sz="5400" kern="1200" spc="-45" dirty="0">
                <a:solidFill>
                  <a:schemeClr val="tx1"/>
                </a:solidFill>
                <a:latin typeface="+mj-lt"/>
                <a:ea typeface="+mj-ea"/>
                <a:cs typeface="+mj-cs"/>
              </a:rPr>
              <a:t>Informal Definition</a:t>
            </a:r>
          </a:p>
        </p:txBody>
      </p:sp>
      <p:sp>
        <p:nvSpPr>
          <p:cNvPr id="3" name="object 3"/>
          <p:cNvSpPr txBox="1"/>
          <p:nvPr/>
        </p:nvSpPr>
        <p:spPr>
          <a:xfrm>
            <a:off x="1285240" y="2969469"/>
            <a:ext cx="9207500" cy="2800395"/>
          </a:xfrm>
          <a:prstGeom prst="rect">
            <a:avLst/>
          </a:prstGeom>
        </p:spPr>
        <p:txBody>
          <a:bodyPr vert="horz" lIns="91440" tIns="45720" rIns="91440" bIns="45720" rtlCol="0" anchor="t">
            <a:normAutofit/>
          </a:bodyPr>
          <a:lstStyle/>
          <a:p>
            <a:pPr marL="12700" indent="-228600" algn="just">
              <a:lnSpc>
                <a:spcPct val="90000"/>
              </a:lnSpc>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A requirement is most easily understood </a:t>
            </a:r>
            <a:r>
              <a:rPr lang="en-US" sz="2800" i="1" spc="-5" dirty="0">
                <a:latin typeface="Times New Roman" panose="02020603050405020304" pitchFamily="18" charset="0"/>
                <a:cs typeface="Times New Roman" panose="02020603050405020304" pitchFamily="18" charset="0"/>
              </a:rPr>
              <a:t>as a specific description  of your client’s needs, which can be  used to help create a real-world  product.</a:t>
            </a:r>
          </a:p>
          <a:p>
            <a:pPr marL="12700" indent="-228600" algn="just">
              <a:lnSpc>
                <a:spcPct val="90000"/>
              </a:lnSpc>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a:p>
            <a:pPr marL="12700" indent="-228600" algn="just">
              <a:lnSpc>
                <a:spcPct val="90000"/>
              </a:lnSpc>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0293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r>
              <a:rPr lang="en-US" sz="5400" kern="1200" spc="-45" dirty="0">
                <a:solidFill>
                  <a:schemeClr val="tx1"/>
                </a:solidFill>
                <a:latin typeface="+mj-lt"/>
                <a:ea typeface="+mj-ea"/>
                <a:cs typeface="+mj-cs"/>
              </a:rPr>
              <a:t>IEEE: Formal Definition</a:t>
            </a:r>
          </a:p>
        </p:txBody>
      </p:sp>
      <p:sp>
        <p:nvSpPr>
          <p:cNvPr id="3" name="object 3"/>
          <p:cNvSpPr txBox="1"/>
          <p:nvPr/>
        </p:nvSpPr>
        <p:spPr>
          <a:xfrm>
            <a:off x="1285240" y="2969469"/>
            <a:ext cx="9207500" cy="2800395"/>
          </a:xfrm>
          <a:prstGeom prst="rect">
            <a:avLst/>
          </a:prstGeom>
        </p:spPr>
        <p:txBody>
          <a:bodyPr vert="horz" lIns="91440" tIns="45720" rIns="91440" bIns="45720" rtlCol="0" anchor="t">
            <a:normAutofit/>
          </a:bodyPr>
          <a:lstStyle/>
          <a:p>
            <a:pPr marL="12700" indent="-228600" algn="just">
              <a:lnSpc>
                <a:spcPct val="90000"/>
              </a:lnSpc>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A condition or capability that must be met or possessed by a system or system component to satisfy a contract, standard, specification, or other formally imposed documents.</a:t>
            </a:r>
          </a:p>
          <a:p>
            <a:pPr marL="12700" indent="-228600" algn="just">
              <a:lnSpc>
                <a:spcPct val="90000"/>
              </a:lnSpc>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5296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r>
              <a:rPr lang="en-US" sz="4800" kern="1200" spc="-45" dirty="0">
                <a:solidFill>
                  <a:schemeClr val="tx1"/>
                </a:solidFill>
                <a:latin typeface="+mj-lt"/>
                <a:ea typeface="+mj-ea"/>
                <a:cs typeface="+mj-cs"/>
              </a:rPr>
              <a:t>Activities of Requirements</a:t>
            </a:r>
          </a:p>
        </p:txBody>
      </p:sp>
      <p:sp>
        <p:nvSpPr>
          <p:cNvPr id="3" name="object 3"/>
          <p:cNvSpPr txBox="1"/>
          <p:nvPr/>
        </p:nvSpPr>
        <p:spPr>
          <a:xfrm>
            <a:off x="1285240" y="2969469"/>
            <a:ext cx="9207500" cy="2800395"/>
          </a:xfrm>
          <a:prstGeom prst="rect">
            <a:avLst/>
          </a:prstGeom>
        </p:spPr>
        <p:txBody>
          <a:bodyPr vert="horz" lIns="91440" tIns="45720" rIns="91440" bIns="45720" rtlCol="0" anchor="t">
            <a:normAutofit/>
          </a:bodyPr>
          <a:lstStyle/>
          <a:p>
            <a:pPr marL="12700" indent="-228600" algn="just">
              <a:buFont typeface="Arial" panose="020B0604020202020204" pitchFamily="34" charset="0"/>
              <a:buChar char="•"/>
            </a:pPr>
            <a:r>
              <a:rPr lang="en-US" sz="2800" b="1" spc="-5" dirty="0">
                <a:latin typeface="Times New Roman" panose="02020603050405020304" pitchFamily="18" charset="0"/>
                <a:cs typeface="Times New Roman" panose="02020603050405020304" pitchFamily="18" charset="0"/>
              </a:rPr>
              <a:t>Eliciting requirements</a:t>
            </a:r>
          </a:p>
          <a:p>
            <a:pPr marL="12700" indent="-2286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Expressing requirements</a:t>
            </a:r>
          </a:p>
          <a:p>
            <a:pPr marL="12700" indent="-2286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Prioritizing requirements</a:t>
            </a:r>
          </a:p>
          <a:p>
            <a:pPr marL="12700" indent="-2286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Analyzing requirements</a:t>
            </a:r>
          </a:p>
          <a:p>
            <a:pPr marL="12700" indent="-2286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Managing requirements</a:t>
            </a:r>
          </a:p>
        </p:txBody>
      </p:sp>
    </p:spTree>
    <p:extLst>
      <p:ext uri="{BB962C8B-B14F-4D97-AF65-F5344CB8AC3E}">
        <p14:creationId xmlns:p14="http://schemas.microsoft.com/office/powerpoint/2010/main" val="1496771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1726</TotalTime>
  <Words>1045</Words>
  <Application>Microsoft Office PowerPoint</Application>
  <PresentationFormat>Widescreen</PresentationFormat>
  <Paragraphs>152</Paragraphs>
  <Slides>34</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Gill Sans MT</vt:lpstr>
      <vt:lpstr>Times New Roman</vt:lpstr>
      <vt:lpstr>Office Theme</vt:lpstr>
      <vt:lpstr>Software Engineering</vt:lpstr>
      <vt:lpstr>SOFTWARE REQUIREMENTS</vt:lpstr>
      <vt:lpstr>Understand Right Product</vt:lpstr>
      <vt:lpstr>Understand Right Product [contd..]</vt:lpstr>
      <vt:lpstr>Understand Right Product [contd..]</vt:lpstr>
      <vt:lpstr>Understand Right Product [contd..]</vt:lpstr>
      <vt:lpstr>Informal Definition</vt:lpstr>
      <vt:lpstr>IEEE: Formal Definition</vt:lpstr>
      <vt:lpstr>Activities of Requirements</vt:lpstr>
      <vt:lpstr>Eliciting Requirements</vt:lpstr>
      <vt:lpstr>What Client Knows</vt:lpstr>
      <vt:lpstr>Do Not Expect From Client</vt:lpstr>
      <vt:lpstr>Your Job</vt:lpstr>
      <vt:lpstr>Wants of Clients</vt:lpstr>
      <vt:lpstr>Need of The Client</vt:lpstr>
      <vt:lpstr>PowerPoint Presentation</vt:lpstr>
      <vt:lpstr>Important</vt:lpstr>
      <vt:lpstr>Requirement  Gathering vs Requirement  Elicitation.</vt:lpstr>
      <vt:lpstr>Activities of Requirements</vt:lpstr>
      <vt:lpstr>Expressing Requirement </vt:lpstr>
      <vt:lpstr>Expressing Requirement [contd..] </vt:lpstr>
      <vt:lpstr>Activities of Requirements</vt:lpstr>
      <vt:lpstr>Prioritizing Requirements</vt:lpstr>
      <vt:lpstr>Questions To Help Establish Priorities</vt:lpstr>
      <vt:lpstr>Questions To Help Establish Priorities [contd..]</vt:lpstr>
      <vt:lpstr>Prioritized In Following Order</vt:lpstr>
      <vt:lpstr>Prioritization is important </vt:lpstr>
      <vt:lpstr>Activities of Requirements</vt:lpstr>
      <vt:lpstr>Analyzing  Requirements</vt:lpstr>
      <vt:lpstr>Analyzing  Requirements [contd..]</vt:lpstr>
      <vt:lpstr>Analyzing  Requirements [contd..]</vt:lpstr>
      <vt:lpstr>Analyzing  Requirements [contd..]</vt:lpstr>
      <vt:lpstr>Activities of Requirements</vt:lpstr>
      <vt:lpstr>Managing Requirements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Farwa Batool</dc:creator>
  <cp:lastModifiedBy>Farwa Batool</cp:lastModifiedBy>
  <cp:revision>181</cp:revision>
  <dcterms:created xsi:type="dcterms:W3CDTF">2023-04-01T11:42:18Z</dcterms:created>
  <dcterms:modified xsi:type="dcterms:W3CDTF">2023-05-02T05:35:55Z</dcterms:modified>
</cp:coreProperties>
</file>