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3" r:id="rId5"/>
    <p:sldId id="309" r:id="rId6"/>
    <p:sldId id="310" r:id="rId7"/>
    <p:sldId id="364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8" r:id="rId19"/>
    <p:sldId id="409" r:id="rId20"/>
    <p:sldId id="410" r:id="rId21"/>
    <p:sldId id="416" r:id="rId22"/>
    <p:sldId id="411" r:id="rId23"/>
    <p:sldId id="412" r:id="rId24"/>
    <p:sldId id="417" r:id="rId25"/>
    <p:sldId id="413" r:id="rId26"/>
    <p:sldId id="418" r:id="rId27"/>
    <p:sldId id="414" r:id="rId28"/>
    <p:sldId id="4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99" autoAdjust="0"/>
  </p:normalViewPr>
  <p:slideViewPr>
    <p:cSldViewPr snapToGrid="0">
      <p:cViewPr>
        <p:scale>
          <a:sx n="50" d="100"/>
          <a:sy n="50" d="100"/>
        </p:scale>
        <p:origin x="147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  <a:endParaRPr lang="en-US" sz="1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requirements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should not be confused with business rules,  although they are often associated.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deal with why the project was pursued, while business rules are constraints on how the product will function.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requirements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are sometimes necessary to make a project  appropriate or successful.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budgets, policies,  guidelines, or regulations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requirements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business rules include: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legal regulations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policies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uniformity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shall be struck off from role if GPA is Less than 2.0 is two continuous semester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Requirements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or end-users are the people who will use the software  once it has been created.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 are the tasks that these users can accomplish  with the product, or what the  product can do for the user.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Requirements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part of the core functionality of the product.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determining user requirements is usually very time  consuming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Requirements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methods for  expressing user requirements, including: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Storyboards.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600" spc="-45" dirty="0"/>
              <a:t>Types of Requirements</a:t>
            </a:r>
            <a:endParaRPr lang="en-US" sz="66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758444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requirements into five types</a:t>
            </a: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product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constraints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400" spc="-45" dirty="0"/>
              <a:t>Non-Functional requirements </a:t>
            </a:r>
            <a:endParaRPr lang="en-US" sz="64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describe how well a product must perform.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quality requirements for this reason.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product issues including accuracy, dependability, security, usability, efficiency, performance, and maintainability.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spc="-45" dirty="0"/>
              <a:t>Non-Functional requirements [contd..]</a:t>
            </a:r>
            <a:endParaRPr lang="en-US" sz="48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on the online purchasing example used in functional  requirements, a non-functional  requirement in the same scenario would be that emails should be  delivered to users within two hours  of purchase.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are usually complementary to functional  requirements.</a:t>
            </a: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600" spc="-45" dirty="0"/>
              <a:t>Types of Requirements</a:t>
            </a:r>
            <a:endParaRPr lang="en-US" sz="66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758444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requirements into five types</a:t>
            </a: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interfaces</a:t>
            </a: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product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constraints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600" spc="-45" dirty="0"/>
              <a:t>TYPES OF REQUIREMENTS</a:t>
            </a:r>
            <a:endParaRPr lang="en-US" sz="66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758444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requirements into five types</a:t>
            </a: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product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constraints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600" spc="-45" dirty="0"/>
              <a:t>External Interfaces</a:t>
            </a:r>
            <a:endParaRPr lang="en-US" sz="66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related to how the product is situated within a larger system.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concern with the  physical environment of the product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the relationship of the product to other entities outside the product.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6000" spc="-45" dirty="0"/>
              <a:t>External Interfaces [contd..]</a:t>
            </a:r>
            <a:endParaRPr lang="en-US" sz="60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software application that retrieves information from a remote database to display to users sits between the entities of the database and the end-user.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external interface is used between each one.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600" spc="-45" dirty="0"/>
              <a:t>Types of Requirements</a:t>
            </a:r>
            <a:endParaRPr lang="en-US" sz="66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758444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requirements into five types</a:t>
            </a: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product Requirements</a:t>
            </a: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constraints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6000" spc="-45" dirty="0"/>
              <a:t>Physical Requirements</a:t>
            </a:r>
            <a:endParaRPr lang="en-US" sz="60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product needs to be designed in order to function in its physical environment.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product was being developed for underwater exploration, it would need to be waterproof.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600" spc="-45" dirty="0"/>
              <a:t>Types of Requirements</a:t>
            </a:r>
            <a:endParaRPr lang="en-US" sz="66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758444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divide requirements into five types</a:t>
            </a: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product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constraints</a:t>
            </a: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6000" spc="-45" dirty="0"/>
              <a:t>Development Constraints</a:t>
            </a:r>
            <a:endParaRPr lang="en-US" sz="60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constraints affect everything from implementation  technology, conventions,  documentation, and the process used to develop the product.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1" y="1050595"/>
            <a:ext cx="99847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spc="-45" dirty="0"/>
              <a:t>Development Constraints [contd..]</a:t>
            </a:r>
            <a:endParaRPr lang="en-US" sz="5400"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1285240" y="2712741"/>
            <a:ext cx="9058910" cy="329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constraints related to creating the product, such as which </a:t>
            </a: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or platforms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supported, or how much </a:t>
            </a: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bandwidth, or processing power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limited to using.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if the product was designed for use in the desert, or in Antarctica, it would need to withstand and function in those environments.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87802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those behaviors that the developed  product should do or support.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usually expressed as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product,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the product, or a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behavior itself.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REQUIREMENTS[contd..]</a:t>
            </a:r>
            <a:endParaRPr lang="en-US" sz="48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input might be data related to a user’s online purchase, including name, address, item purchased, and payment information.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in this scenario might be  a notification email after the  transaction is performed.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flow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are a graphical technique commonly used to show how data flows within a system.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REQUIREMENTS[contd..]</a:t>
            </a:r>
            <a:endParaRPr lang="en-US" sz="48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an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 information flow diagram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uses a credit card with a product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credit card  information is verified before a receipt is generated for the user.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REQUIREMENTS[contd..]</a:t>
            </a:r>
            <a:endParaRPr lang="en-US" sz="48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66" y="2171701"/>
            <a:ext cx="9947722" cy="3828526"/>
          </a:xfrm>
          <a:prstGeom prst="rect">
            <a:avLst/>
          </a:prstGeom>
          <a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9936" b="89744" l="9906" r="97052">
                          <a14:foregroundMark x1="17453" y1="47436" x2="17453" y2="47436"/>
                          <a14:foregroundMark x1="17453" y1="45192" x2="17807" y2="46795"/>
                          <a14:foregroundMark x1="17335" y1="57051" x2="17217" y2="73077"/>
                          <a14:foregroundMark x1="17217" y1="73077" x2="19222" y2="81090"/>
                          <a14:foregroundMark x1="16274" y1="60577" x2="15094" y2="72115"/>
                          <a14:foregroundMark x1="18632" y1="59295" x2="20519" y2="71154"/>
                          <a14:foregroundMark x1="24646" y1="67628" x2="78656" y2="11218"/>
                          <a14:foregroundMark x1="78656" y1="11218" x2="72642" y2="24679"/>
                          <a14:foregroundMark x1="72642" y1="24679" x2="80896" y2="41346"/>
                          <a14:foregroundMark x1="80896" y1="41346" x2="73703" y2="61218"/>
                          <a14:foregroundMark x1="73703" y1="61218" x2="86557" y2="46154"/>
                          <a14:foregroundMark x1="86557" y1="46154" x2="73939" y2="75962"/>
                          <a14:foregroundMark x1="73939" y1="75962" x2="60731" y2="84295"/>
                          <a14:foregroundMark x1="60731" y1="84295" x2="51533" y2="82372"/>
                          <a14:foregroundMark x1="51533" y1="82372" x2="46108" y2="59936"/>
                          <a14:foregroundMark x1="46108" y1="59936" x2="51533" y2="47436"/>
                          <a14:foregroundMark x1="51533" y1="47436" x2="58019" y2="45513"/>
                          <a14:foregroundMark x1="58019" y1="45513" x2="81840" y2="27564"/>
                          <a14:foregroundMark x1="69929" y1="86218" x2="69929" y2="86218"/>
                          <a14:foregroundMark x1="66981" y1="86218" x2="72406" y2="89103"/>
                          <a14:foregroundMark x1="89269" y1="52244" x2="89269" y2="52244"/>
                          <a14:foregroundMark x1="89269" y1="52244" x2="93514" y2="45833"/>
                          <a14:foregroundMark x1="94929" y1="42628" x2="94458" y2="45513"/>
                          <a14:foregroundMark x1="97052" y1="45513" x2="96580" y2="51282"/>
                          <a14:foregroundMark x1="51769" y1="66026" x2="56368" y2="65385"/>
                          <a14:foregroundMark x1="61085" y1="72115" x2="66274" y2="72115"/>
                          <a14:foregroundMark x1="66274" y1="72115" x2="66156" y2="72115"/>
                          <a14:foregroundMark x1="78184" y1="68910" x2="78302" y2="68269"/>
                          <a14:foregroundMark x1="56722" y1="65385" x2="51415" y2="66026"/>
                          <a14:foregroundMark x1="51415" y1="66026" x2="58491" y2="65064"/>
                          <a14:foregroundMark x1="58491" y1="65064" x2="51415" y2="65385"/>
                          <a14:foregroundMark x1="39269" y1="42628" x2="32193" y2="41667"/>
                          <a14:foregroundMark x1="32193" y1="41667" x2="40684" y2="42308"/>
                          <a14:foregroundMark x1="30896" y1="41987" x2="37028" y2="40385"/>
                          <a14:foregroundMark x1="37028" y1="40385" x2="35495" y2="42949"/>
                          <a14:foregroundMark x1="31132" y1="41346" x2="30896" y2="43910"/>
                          <a14:foregroundMark x1="40448" y1="46474" x2="27005" y2="51923"/>
                          <a14:foregroundMark x1="27005" y1="51923" x2="24528" y2="67308"/>
                          <a14:foregroundMark x1="24528" y1="67308" x2="27123" y2="55449"/>
                          <a14:foregroundMark x1="27123" y1="55449" x2="41038" y2="39744"/>
                          <a14:foregroundMark x1="28774" y1="47756" x2="31132" y2="49359"/>
                          <a14:foregroundMark x1="27358" y1="68269" x2="22170" y2="70513"/>
                          <a14:foregroundMark x1="22170" y1="70513" x2="27476" y2="67949"/>
                          <a14:foregroundMark x1="27476" y1="67949" x2="27476" y2="66026"/>
                          <a14:foregroundMark x1="23113" y1="66987" x2="23467" y2="69231"/>
                          <a14:foregroundMark x1="28774" y1="45833" x2="31368" y2="44551"/>
                          <a14:foregroundMark x1="28302" y1="46154" x2="27005" y2="47436"/>
                          <a14:foregroundMark x1="77358" y1="67949" x2="78302" y2="67628"/>
                          <a14:foregroundMark x1="78184" y1="64423" x2="79835" y2="68269"/>
                          <a14:foregroundMark x1="78656" y1="68910" x2="78066" y2="70833"/>
                          <a14:foregroundMark x1="63797" y1="25321" x2="58844" y2="25962"/>
                          <a14:foregroundMark x1="58844" y1="25962" x2="64858" y2="26282"/>
                          <a14:foregroundMark x1="64858" y1="26282" x2="65448" y2="26282"/>
                          <a14:foregroundMark x1="64151" y1="24359" x2="58608" y2="27885"/>
                          <a14:foregroundMark x1="58608" y1="27885" x2="58844" y2="24679"/>
                          <a14:foregroundMark x1="58844" y1="24679" x2="62382" y2="24679"/>
                          <a14:foregroundMark x1="58491" y1="25000" x2="56840" y2="28846"/>
                          <a14:foregroundMark x1="57547" y1="25000" x2="58255" y2="25962"/>
                          <a14:foregroundMark x1="58019" y1="21795" x2="57783" y2="28846"/>
                          <a14:foregroundMark x1="78184" y1="26282" x2="86910" y2="22436"/>
                          <a14:foregroundMark x1="86910" y1="22436" x2="80778" y2="26603"/>
                          <a14:foregroundMark x1="80778" y1="26603" x2="85967" y2="24359"/>
                          <a14:foregroundMark x1="85967" y1="24359" x2="80425" y2="23718"/>
                          <a14:foregroundMark x1="80425" y1="23718" x2="78538" y2="25321"/>
                          <a14:foregroundMark x1="85495" y1="25000" x2="86557" y2="25641"/>
                          <a14:foregroundMark x1="86557" y1="25641" x2="88208" y2="29808"/>
                          <a14:foregroundMark x1="87500" y1="23077" x2="87500" y2="23077"/>
                          <a14:foregroundMark x1="87500" y1="23077" x2="85495" y2="30449"/>
                          <a14:foregroundMark x1="89151" y1="22115" x2="86910" y2="27885"/>
                          <a14:foregroundMark x1="89976" y1="25000" x2="86203" y2="23718"/>
                          <a14:foregroundMark x1="89741" y1="28846" x2="87618" y2="25000"/>
                          <a14:foregroundMark x1="86792" y1="53205" x2="86792" y2="45833"/>
                          <a14:foregroundMark x1="87854" y1="53205" x2="86675" y2="42628"/>
                          <a14:foregroundMark x1="38797" y1="39423" x2="37854" y2="45192"/>
                          <a14:foregroundMark x1="37500" y1="39103" x2="38090" y2="42628"/>
                          <a14:foregroundMark x1="30542" y1="40385" x2="31014" y2="45192"/>
                          <a14:foregroundMark x1="32429" y1="40064" x2="33019" y2="42628"/>
                          <a14:foregroundMark x1="21934" y1="66987" x2="23349" y2="69872"/>
                          <a14:foregroundMark x1="14858" y1="63782" x2="15684" y2="68269"/>
                          <a14:foregroundMark x1="15684" y1="62821" x2="15094" y2="68910"/>
                          <a14:foregroundMark x1="15566" y1="61538" x2="16156" y2="65705"/>
                          <a14:foregroundMark x1="16863" y1="45513" x2="18042" y2="50641"/>
                          <a14:foregroundMark x1="16274" y1="44551" x2="17099" y2="50321"/>
                          <a14:foregroundMark x1="16392" y1="54487" x2="17925" y2="54487"/>
                          <a14:foregroundMark x1="15566" y1="52244" x2="17335" y2="51282"/>
                          <a14:foregroundMark x1="15684" y1="48397" x2="17099" y2="5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REQUIREMENTS[contd..]</a:t>
            </a:r>
            <a:endParaRPr lang="en-US" sz="48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include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requirements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requirements that involve the </a:t>
            </a:r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client needs to reduce errors in orders made to their company by 25% by the end of  next year to raise their yearly  revenue by $10,000</a:t>
            </a: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5186</Words>
  <Application>WPS Presentation</Application>
  <PresentationFormat>Widescreen</PresentationFormat>
  <Paragraphs>189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Gill Sans MT</vt:lpstr>
      <vt:lpstr>Times New Roman</vt:lpstr>
      <vt:lpstr>Calibri</vt:lpstr>
      <vt:lpstr>Calibri Light</vt:lpstr>
      <vt:lpstr>Microsoft YaHei</vt:lpstr>
      <vt:lpstr>Arial Unicode MS</vt:lpstr>
      <vt:lpstr>Office Theme</vt:lpstr>
      <vt:lpstr>Software Engineering</vt:lpstr>
      <vt:lpstr>TYPES OF REQUIREMENTS</vt:lpstr>
      <vt:lpstr>FUNCTIONAL REQUIREMENTS</vt:lpstr>
      <vt:lpstr>FUNCTIONAL REQUIREMENTS[contd..]</vt:lpstr>
      <vt:lpstr>FUNCTIONAL REQUIREMENTS[contd..]</vt:lpstr>
      <vt:lpstr>FUNCTIONAL REQUIREMENTS[contd..]</vt:lpstr>
      <vt:lpstr>FUNCTIONAL REQUIREMENTS[contd..]</vt:lpstr>
      <vt:lpstr>FUNCTIONAL REQUIREMENTS[contd..]</vt:lpstr>
      <vt:lpstr>Business requirements</vt:lpstr>
      <vt:lpstr>Business requirements [contd..]</vt:lpstr>
      <vt:lpstr>Business requirements [contd..]</vt:lpstr>
      <vt:lpstr>Business requirements [contd..]</vt:lpstr>
      <vt:lpstr>User Requirements</vt:lpstr>
      <vt:lpstr>User Requirements [contd..]</vt:lpstr>
      <vt:lpstr>User Requirements [contd..]</vt:lpstr>
      <vt:lpstr>Types of Requirements</vt:lpstr>
      <vt:lpstr>Non-Functional requirements </vt:lpstr>
      <vt:lpstr>Non-Functional requirements [contd..]</vt:lpstr>
      <vt:lpstr>Types of Requirements</vt:lpstr>
      <vt:lpstr>External Interfaces</vt:lpstr>
      <vt:lpstr>External Interfaces [contd..]</vt:lpstr>
      <vt:lpstr>Types of Requirements</vt:lpstr>
      <vt:lpstr>Physical Requirements</vt:lpstr>
      <vt:lpstr>Types of Requirements</vt:lpstr>
      <vt:lpstr>Development Constraints</vt:lpstr>
      <vt:lpstr>Development Constraints [contd..]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WPS_1710137794</cp:lastModifiedBy>
  <cp:revision>207</cp:revision>
  <dcterms:created xsi:type="dcterms:W3CDTF">2023-04-01T11:42:00Z</dcterms:created>
  <dcterms:modified xsi:type="dcterms:W3CDTF">2024-11-03T15:08:10Z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BCD42C428BB1455E981F602977AB7725_12</vt:lpwstr>
  </property>
  <property fmtid="{D5CDD505-2E9C-101B-9397-08002B2CF9AE}" pid="3" name="KSOProductBuildVer">
    <vt:lpwstr>1033-12.2.0.18607</vt:lpwstr>
  </property>
</Properties>
</file>