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63" r:id="rId3"/>
    <p:sldId id="309" r:id="rId4"/>
    <p:sldId id="406" r:id="rId5"/>
    <p:sldId id="405" r:id="rId6"/>
    <p:sldId id="408" r:id="rId7"/>
    <p:sldId id="409" r:id="rId8"/>
    <p:sldId id="410" r:id="rId9"/>
    <p:sldId id="412" r:id="rId10"/>
    <p:sldId id="413" r:id="rId11"/>
    <p:sldId id="414" r:id="rId12"/>
    <p:sldId id="415" r:id="rId13"/>
    <p:sldId id="404" r:id="rId14"/>
    <p:sldId id="416" r:id="rId15"/>
    <p:sldId id="417" r:id="rId16"/>
    <p:sldId id="407" r:id="rId17"/>
    <p:sldId id="418" r:id="rId18"/>
    <p:sldId id="419" r:id="rId19"/>
    <p:sldId id="420" r:id="rId20"/>
    <p:sldId id="400" r:id="rId21"/>
    <p:sldId id="421" r:id="rId22"/>
    <p:sldId id="422" r:id="rId23"/>
    <p:sldId id="423" r:id="rId24"/>
    <p:sldId id="42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E66"/>
    <a:srgbClr val="DB766F"/>
    <a:srgbClr val="7ACFF5"/>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99" autoAdjust="0"/>
  </p:normalViewPr>
  <p:slideViewPr>
    <p:cSldViewPr snapToGrid="0">
      <p:cViewPr varScale="1">
        <p:scale>
          <a:sx n="74" d="100"/>
          <a:sy n="74" d="100"/>
        </p:scale>
        <p:origin x="97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33EFE-F8AC-4F62-A686-2E733EC9C4BC}"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A8CBA-4318-4372-B38E-DB0130CE4F97}" type="slidenum">
              <a:rPr lang="en-US" smtClean="0"/>
              <a:t>‹#›</a:t>
            </a:fld>
            <a:endParaRPr lang="en-US"/>
          </a:p>
        </p:txBody>
      </p:sp>
    </p:spTree>
    <p:extLst>
      <p:ext uri="{BB962C8B-B14F-4D97-AF65-F5344CB8AC3E}">
        <p14:creationId xmlns:p14="http://schemas.microsoft.com/office/powerpoint/2010/main" val="122662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1</a:t>
            </a:fld>
            <a:endParaRPr lang="en-US"/>
          </a:p>
        </p:txBody>
      </p:sp>
    </p:spTree>
    <p:extLst>
      <p:ext uri="{BB962C8B-B14F-4D97-AF65-F5344CB8AC3E}">
        <p14:creationId xmlns:p14="http://schemas.microsoft.com/office/powerpoint/2010/main" val="218727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10</a:t>
            </a:fld>
            <a:endParaRPr lang="en-US"/>
          </a:p>
        </p:txBody>
      </p:sp>
    </p:spTree>
    <p:extLst>
      <p:ext uri="{BB962C8B-B14F-4D97-AF65-F5344CB8AC3E}">
        <p14:creationId xmlns:p14="http://schemas.microsoft.com/office/powerpoint/2010/main" val="36356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11</a:t>
            </a:fld>
            <a:endParaRPr lang="en-US"/>
          </a:p>
        </p:txBody>
      </p:sp>
    </p:spTree>
    <p:extLst>
      <p:ext uri="{BB962C8B-B14F-4D97-AF65-F5344CB8AC3E}">
        <p14:creationId xmlns:p14="http://schemas.microsoft.com/office/powerpoint/2010/main" val="3843811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5" dirty="0">
                <a:latin typeface="Times New Roman" panose="02020603050405020304" pitchFamily="18" charset="0"/>
                <a:cs typeface="Times New Roman" panose="02020603050405020304" pitchFamily="18" charset="0"/>
              </a:rPr>
              <a:t>Entries: Customer, Order, Item, Payment, Shopping Cart</a:t>
            </a:r>
          </a:p>
        </p:txBody>
      </p:sp>
      <p:sp>
        <p:nvSpPr>
          <p:cNvPr id="4" name="Slide Number Placeholder 3"/>
          <p:cNvSpPr>
            <a:spLocks noGrp="1"/>
          </p:cNvSpPr>
          <p:nvPr>
            <p:ph type="sldNum" sz="quarter" idx="5"/>
          </p:nvPr>
        </p:nvSpPr>
        <p:spPr/>
        <p:txBody>
          <a:bodyPr/>
          <a:lstStyle/>
          <a:p>
            <a:fld id="{069A8CBA-4318-4372-B38E-DB0130CE4F97}" type="slidenum">
              <a:rPr lang="en-US" smtClean="0"/>
              <a:t>12</a:t>
            </a:fld>
            <a:endParaRPr lang="en-US"/>
          </a:p>
        </p:txBody>
      </p:sp>
    </p:spTree>
    <p:extLst>
      <p:ext uri="{BB962C8B-B14F-4D97-AF65-F5344CB8AC3E}">
        <p14:creationId xmlns:p14="http://schemas.microsoft.com/office/powerpoint/2010/main" val="1182565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13</a:t>
            </a:fld>
            <a:endParaRPr lang="en-US"/>
          </a:p>
        </p:txBody>
      </p:sp>
    </p:spTree>
    <p:extLst>
      <p:ext uri="{BB962C8B-B14F-4D97-AF65-F5344CB8AC3E}">
        <p14:creationId xmlns:p14="http://schemas.microsoft.com/office/powerpoint/2010/main" val="2848865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14</a:t>
            </a:fld>
            <a:endParaRPr lang="en-US"/>
          </a:p>
        </p:txBody>
      </p:sp>
    </p:spTree>
    <p:extLst>
      <p:ext uri="{BB962C8B-B14F-4D97-AF65-F5344CB8AC3E}">
        <p14:creationId xmlns:p14="http://schemas.microsoft.com/office/powerpoint/2010/main" val="8889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15</a:t>
            </a:fld>
            <a:endParaRPr lang="en-US"/>
          </a:p>
        </p:txBody>
      </p:sp>
    </p:spTree>
    <p:extLst>
      <p:ext uri="{BB962C8B-B14F-4D97-AF65-F5344CB8AC3E}">
        <p14:creationId xmlns:p14="http://schemas.microsoft.com/office/powerpoint/2010/main" val="787084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16</a:t>
            </a:fld>
            <a:endParaRPr lang="en-US"/>
          </a:p>
        </p:txBody>
      </p:sp>
    </p:spTree>
    <p:extLst>
      <p:ext uri="{BB962C8B-B14F-4D97-AF65-F5344CB8AC3E}">
        <p14:creationId xmlns:p14="http://schemas.microsoft.com/office/powerpoint/2010/main" val="3218046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17</a:t>
            </a:fld>
            <a:endParaRPr lang="en-US"/>
          </a:p>
        </p:txBody>
      </p:sp>
    </p:spTree>
    <p:extLst>
      <p:ext uri="{BB962C8B-B14F-4D97-AF65-F5344CB8AC3E}">
        <p14:creationId xmlns:p14="http://schemas.microsoft.com/office/powerpoint/2010/main" val="247509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18</a:t>
            </a:fld>
            <a:endParaRPr lang="en-US"/>
          </a:p>
        </p:txBody>
      </p:sp>
    </p:spTree>
    <p:extLst>
      <p:ext uri="{BB962C8B-B14F-4D97-AF65-F5344CB8AC3E}">
        <p14:creationId xmlns:p14="http://schemas.microsoft.com/office/powerpoint/2010/main" val="27076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19</a:t>
            </a:fld>
            <a:endParaRPr lang="en-US"/>
          </a:p>
        </p:txBody>
      </p:sp>
    </p:spTree>
    <p:extLst>
      <p:ext uri="{BB962C8B-B14F-4D97-AF65-F5344CB8AC3E}">
        <p14:creationId xmlns:p14="http://schemas.microsoft.com/office/powerpoint/2010/main" val="97336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2</a:t>
            </a:fld>
            <a:endParaRPr lang="en-US"/>
          </a:p>
        </p:txBody>
      </p:sp>
    </p:spTree>
    <p:extLst>
      <p:ext uri="{BB962C8B-B14F-4D97-AF65-F5344CB8AC3E}">
        <p14:creationId xmlns:p14="http://schemas.microsoft.com/office/powerpoint/2010/main" val="494302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20</a:t>
            </a:fld>
            <a:endParaRPr lang="en-US"/>
          </a:p>
        </p:txBody>
      </p:sp>
    </p:spTree>
    <p:extLst>
      <p:ext uri="{BB962C8B-B14F-4D97-AF65-F5344CB8AC3E}">
        <p14:creationId xmlns:p14="http://schemas.microsoft.com/office/powerpoint/2010/main" val="168937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21</a:t>
            </a:fld>
            <a:endParaRPr lang="en-US"/>
          </a:p>
        </p:txBody>
      </p:sp>
    </p:spTree>
    <p:extLst>
      <p:ext uri="{BB962C8B-B14F-4D97-AF65-F5344CB8AC3E}">
        <p14:creationId xmlns:p14="http://schemas.microsoft.com/office/powerpoint/2010/main" val="2444558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22</a:t>
            </a:fld>
            <a:endParaRPr lang="en-US"/>
          </a:p>
        </p:txBody>
      </p:sp>
    </p:spTree>
    <p:extLst>
      <p:ext uri="{BB962C8B-B14F-4D97-AF65-F5344CB8AC3E}">
        <p14:creationId xmlns:p14="http://schemas.microsoft.com/office/powerpoint/2010/main" val="3692682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23</a:t>
            </a:fld>
            <a:endParaRPr lang="en-US"/>
          </a:p>
        </p:txBody>
      </p:sp>
    </p:spTree>
    <p:extLst>
      <p:ext uri="{BB962C8B-B14F-4D97-AF65-F5344CB8AC3E}">
        <p14:creationId xmlns:p14="http://schemas.microsoft.com/office/powerpoint/2010/main" val="3619765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24</a:t>
            </a:fld>
            <a:endParaRPr lang="en-US"/>
          </a:p>
        </p:txBody>
      </p:sp>
    </p:spTree>
    <p:extLst>
      <p:ext uri="{BB962C8B-B14F-4D97-AF65-F5344CB8AC3E}">
        <p14:creationId xmlns:p14="http://schemas.microsoft.com/office/powerpoint/2010/main" val="91554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69A8CBA-4318-4372-B38E-DB0130CE4F97}" type="slidenum">
              <a:rPr lang="en-US" smtClean="0"/>
              <a:t>3</a:t>
            </a:fld>
            <a:endParaRPr lang="en-US"/>
          </a:p>
        </p:txBody>
      </p:sp>
    </p:spTree>
    <p:extLst>
      <p:ext uri="{BB962C8B-B14F-4D97-AF65-F5344CB8AC3E}">
        <p14:creationId xmlns:p14="http://schemas.microsoft.com/office/powerpoint/2010/main" val="288510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4</a:t>
            </a:fld>
            <a:endParaRPr lang="en-US"/>
          </a:p>
        </p:txBody>
      </p:sp>
    </p:spTree>
    <p:extLst>
      <p:ext uri="{BB962C8B-B14F-4D97-AF65-F5344CB8AC3E}">
        <p14:creationId xmlns:p14="http://schemas.microsoft.com/office/powerpoint/2010/main" val="413081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5</a:t>
            </a:fld>
            <a:endParaRPr lang="en-US"/>
          </a:p>
        </p:txBody>
      </p:sp>
    </p:spTree>
    <p:extLst>
      <p:ext uri="{BB962C8B-B14F-4D97-AF65-F5344CB8AC3E}">
        <p14:creationId xmlns:p14="http://schemas.microsoft.com/office/powerpoint/2010/main" val="342896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6</a:t>
            </a:fld>
            <a:endParaRPr lang="en-US"/>
          </a:p>
        </p:txBody>
      </p:sp>
    </p:spTree>
    <p:extLst>
      <p:ext uri="{BB962C8B-B14F-4D97-AF65-F5344CB8AC3E}">
        <p14:creationId xmlns:p14="http://schemas.microsoft.com/office/powerpoint/2010/main" val="1428884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7</a:t>
            </a:fld>
            <a:endParaRPr lang="en-US"/>
          </a:p>
        </p:txBody>
      </p:sp>
    </p:spTree>
    <p:extLst>
      <p:ext uri="{BB962C8B-B14F-4D97-AF65-F5344CB8AC3E}">
        <p14:creationId xmlns:p14="http://schemas.microsoft.com/office/powerpoint/2010/main" val="354741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8</a:t>
            </a:fld>
            <a:endParaRPr lang="en-US"/>
          </a:p>
        </p:txBody>
      </p:sp>
    </p:spTree>
    <p:extLst>
      <p:ext uri="{BB962C8B-B14F-4D97-AF65-F5344CB8AC3E}">
        <p14:creationId xmlns:p14="http://schemas.microsoft.com/office/powerpoint/2010/main" val="3366705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9</a:t>
            </a:fld>
            <a:endParaRPr lang="en-US"/>
          </a:p>
        </p:txBody>
      </p:sp>
    </p:spTree>
    <p:extLst>
      <p:ext uri="{BB962C8B-B14F-4D97-AF65-F5344CB8AC3E}">
        <p14:creationId xmlns:p14="http://schemas.microsoft.com/office/powerpoint/2010/main" val="321115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34D373-2D9E-C031-ECDB-FD6C30B42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554DAC5-ED25-8DBD-C9EC-428792BB3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38CC1E2-E2F5-0F52-98C7-6B99E9A52D36}"/>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356BE3F1-BDF3-2EC5-38A9-C841D6C5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F4A315-A514-5315-E562-683201A04BE3}"/>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39427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1265A1-DE05-95EB-AF88-CD5AB85EB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896062A-B779-7096-0EB2-5B4689C71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E5F7DC-D43E-B3AC-2938-F77419F85AFA}"/>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3A0C2B96-22B5-2286-6C57-6702ADBE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75824A-0E71-2351-85B0-872987D99F64}"/>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70964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D6AD56-5102-3FC9-1459-69C9390C5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34703869-50CA-7367-1E49-9119B307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F7B95E-E1E4-9EBB-047C-91AFC226934A}"/>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F6A6B881-BA15-D5FF-BFD3-06429480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B7F8F2E-50F4-67B9-C4C1-2C14704AD99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70174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C3C3C"/>
                </a:solidFill>
                <a:latin typeface="Gill Sans MT"/>
                <a:cs typeface="Gill Sans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77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5A101-C279-B617-CC20-32861CDB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37541D-7CC4-2C3E-D5F2-03E63BB23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055B1DC-F003-1891-D3A3-719CB058E0BB}"/>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ED94BC49-79E1-FE01-8BB0-63EE8F4EA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58C582-488C-3F00-D069-0DA78C4E4FA0}"/>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17573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44F3A-4F4E-E748-BB10-ECE1626CD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EA69395-911B-9AE8-8A0E-A737E584D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9157E4-CC35-FF41-16B2-8600D8DE9155}"/>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5BED1CD7-5583-A169-F02A-0534EC875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A10D12D-9C3B-3C06-0D36-275622406EC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1901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F47F46-E1CD-2B91-AC80-F675FDB6D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29DE041-4C01-CE7A-506D-FA335A3A6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C82D2CA-594F-2E03-9544-866C0D69D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47C5C5-FF03-E2DB-4A9D-94821F038D44}"/>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6" name="Footer Placeholder 5">
            <a:extLst>
              <a:ext uri="{FF2B5EF4-FFF2-40B4-BE49-F238E27FC236}">
                <a16:creationId xmlns:a16="http://schemas.microsoft.com/office/drawing/2014/main" xmlns="" id="{B5B08BB2-40AB-8183-83B8-D2CA99D5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1ADDA8E-A426-38E9-FCED-0E5BD1B03EF8}"/>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00069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FB6354-25EC-9FC9-052D-D335EA666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EE4F564-E1F0-36B2-236C-6D7B0A3F9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2785185-8E63-B4A7-5189-4018D428B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746DFC-6CCD-8CCC-A10D-3791274D3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D08254B-0DCA-43D6-C4AB-B82837BC0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2FAC6B2-446D-822A-93A4-532A4A567AD3}"/>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8" name="Footer Placeholder 7">
            <a:extLst>
              <a:ext uri="{FF2B5EF4-FFF2-40B4-BE49-F238E27FC236}">
                <a16:creationId xmlns:a16="http://schemas.microsoft.com/office/drawing/2014/main" xmlns="" id="{C4CB5CFF-B018-AC10-6C35-A2489837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76B64C5-8F34-9DF2-8156-C4733A082BCB}"/>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426046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D42DD-2B1E-6565-7FA2-4350F4A76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ABF5EEA-5942-5D7D-9CEF-83FA77201FCE}"/>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4" name="Footer Placeholder 3">
            <a:extLst>
              <a:ext uri="{FF2B5EF4-FFF2-40B4-BE49-F238E27FC236}">
                <a16:creationId xmlns:a16="http://schemas.microsoft.com/office/drawing/2014/main" xmlns="" id="{528241AC-6D45-2542-C992-69ED68A4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27D6753-3625-A51A-DA91-535D35B1392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8816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35D734-B843-3328-5F42-CE934D3C45BB}"/>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3" name="Footer Placeholder 2">
            <a:extLst>
              <a:ext uri="{FF2B5EF4-FFF2-40B4-BE49-F238E27FC236}">
                <a16:creationId xmlns:a16="http://schemas.microsoft.com/office/drawing/2014/main" xmlns="" id="{925DE17C-4411-0DBE-D3FF-0AE436044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9B38FE1-BC97-463F-1AB5-7633317F2AD6}"/>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2681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C6F6DE-DF97-7684-C6E3-47499D056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1DEC1EF-7977-0124-DCEB-F8BF8AA03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21BC84D-AE59-0699-088A-695178E0A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1A4D31A-BBD8-2ED3-B370-E45617DCF41E}"/>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6" name="Footer Placeholder 5">
            <a:extLst>
              <a:ext uri="{FF2B5EF4-FFF2-40B4-BE49-F238E27FC236}">
                <a16:creationId xmlns:a16="http://schemas.microsoft.com/office/drawing/2014/main" xmlns="" id="{D1655F6F-7721-D788-A25D-682AE763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F53FB3B-37BB-8C19-7C23-E472A123422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3446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7485CB-9084-6BAC-9826-9B8E6918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B5AABA4-A3C6-DF66-CFD5-EBF2EE6D2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DF232593-DE92-1D66-A27B-4A23015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6226AC-BA11-ACBB-7DB8-A32292202A17}"/>
              </a:ext>
            </a:extLst>
          </p:cNvPr>
          <p:cNvSpPr>
            <a:spLocks noGrp="1"/>
          </p:cNvSpPr>
          <p:nvPr>
            <p:ph type="dt" sz="half" idx="10"/>
          </p:nvPr>
        </p:nvSpPr>
        <p:spPr/>
        <p:txBody>
          <a:bodyPr/>
          <a:lstStyle/>
          <a:p>
            <a:fld id="{6CAC409E-2F83-4324-99BF-E948962EF581}" type="datetimeFigureOut">
              <a:rPr lang="en-US" smtClean="0"/>
              <a:t>12/10/2024</a:t>
            </a:fld>
            <a:endParaRPr lang="en-US"/>
          </a:p>
        </p:txBody>
      </p:sp>
      <p:sp>
        <p:nvSpPr>
          <p:cNvPr id="6" name="Footer Placeholder 5">
            <a:extLst>
              <a:ext uri="{FF2B5EF4-FFF2-40B4-BE49-F238E27FC236}">
                <a16:creationId xmlns:a16="http://schemas.microsoft.com/office/drawing/2014/main" xmlns="" id="{495827C5-66D7-2CC6-EC5C-6D00A3FB6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C4E87A0-82AE-533C-9442-BF0E229CFE9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753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865315D-5EC0-7766-C922-9A4F34129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9DC116A-F406-D5AC-EA81-55706C5B9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066435-B28F-AA4A-FADC-A97DC5CBC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409E-2F83-4324-99BF-E948962EF581}" type="datetimeFigureOut">
              <a:rPr lang="en-US" smtClean="0"/>
              <a:t>12/10/2024</a:t>
            </a:fld>
            <a:endParaRPr lang="en-US"/>
          </a:p>
        </p:txBody>
      </p:sp>
      <p:sp>
        <p:nvSpPr>
          <p:cNvPr id="5" name="Footer Placeholder 4">
            <a:extLst>
              <a:ext uri="{FF2B5EF4-FFF2-40B4-BE49-F238E27FC236}">
                <a16:creationId xmlns:a16="http://schemas.microsoft.com/office/drawing/2014/main" xmlns="" id="{65918677-4381-8320-C86B-5E81962D8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608C793-A20C-003D-B4EF-D7DF8320A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BF49E-D4F9-418F-AAB1-C10D8D97A40B}" type="slidenum">
              <a:rPr lang="en-US" smtClean="0"/>
              <a:t>‹#›</a:t>
            </a:fld>
            <a:endParaRPr lang="en-US"/>
          </a:p>
        </p:txBody>
      </p:sp>
    </p:spTree>
    <p:extLst>
      <p:ext uri="{BB962C8B-B14F-4D97-AF65-F5344CB8AC3E}">
        <p14:creationId xmlns:p14="http://schemas.microsoft.com/office/powerpoint/2010/main" val="3039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F9158E-7589-46EE-8257-EA6AFEF5FE86}"/>
              </a:ext>
            </a:extLst>
          </p:cNvPr>
          <p:cNvSpPr>
            <a:spLocks noGrp="1"/>
          </p:cNvSpPr>
          <p:nvPr>
            <p:ph type="ctrTitle"/>
          </p:nvPr>
        </p:nvSpPr>
        <p:spPr>
          <a:xfrm>
            <a:off x="1285241" y="1008993"/>
            <a:ext cx="9231410" cy="3542045"/>
          </a:xfrm>
        </p:spPr>
        <p:txBody>
          <a:bodyPr anchor="b">
            <a:normAutofit/>
          </a:bodyPr>
          <a:lstStyle/>
          <a:p>
            <a:pPr algn="l"/>
            <a:r>
              <a:rPr lang="en-US" sz="11500" dirty="0"/>
              <a:t>Software Engineering</a:t>
            </a:r>
          </a:p>
        </p:txBody>
      </p:sp>
      <p:sp>
        <p:nvSpPr>
          <p:cNvPr id="3" name="Subtitle 2">
            <a:extLst>
              <a:ext uri="{FF2B5EF4-FFF2-40B4-BE49-F238E27FC236}">
                <a16:creationId xmlns:a16="http://schemas.microsoft.com/office/drawing/2014/main" xmlns="" id="{F7D2B008-DE1E-3257-23F7-D5285EC29527}"/>
              </a:ext>
            </a:extLst>
          </p:cNvPr>
          <p:cNvSpPr>
            <a:spLocks noGrp="1"/>
          </p:cNvSpPr>
          <p:nvPr>
            <p:ph type="subTitle" idx="1"/>
          </p:nvPr>
        </p:nvSpPr>
        <p:spPr>
          <a:xfrm>
            <a:off x="1285241" y="4582814"/>
            <a:ext cx="7132335" cy="1312657"/>
          </a:xfrm>
        </p:spPr>
        <p:txBody>
          <a:bodyPr anchor="t">
            <a:normAutofit/>
          </a:bodyPr>
          <a:lstStyle/>
          <a:p>
            <a:r>
              <a:rPr lang="en-US" dirty="0"/>
              <a:t>Week 06 Lecture 01</a:t>
            </a:r>
          </a:p>
        </p:txBody>
      </p:sp>
    </p:spTree>
    <p:extLst>
      <p:ext uri="{BB962C8B-B14F-4D97-AF65-F5344CB8AC3E}">
        <p14:creationId xmlns:p14="http://schemas.microsoft.com/office/powerpoint/2010/main" val="180850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Aggregation</a:t>
            </a:r>
            <a:r>
              <a:rPr lang="en-US" sz="2800" spc="-5" dirty="0">
                <a:latin typeface="Times New Roman" panose="02020603050405020304" pitchFamily="18" charset="0"/>
                <a:cs typeface="Times New Roman" panose="02020603050405020304" pitchFamily="18" charset="0"/>
              </a:rPr>
              <a:t>: a </a:t>
            </a:r>
            <a:r>
              <a:rPr lang="en-US" sz="2800" b="1" i="1" spc="-5" dirty="0">
                <a:latin typeface="Times New Roman" panose="02020603050405020304" pitchFamily="18" charset="0"/>
                <a:cs typeface="Times New Roman" panose="02020603050405020304" pitchFamily="18" charset="0"/>
              </a:rPr>
              <a:t>weak</a:t>
            </a:r>
            <a:r>
              <a:rPr lang="en-US" sz="2800" spc="-5" dirty="0">
                <a:latin typeface="Times New Roman" panose="02020603050405020304" pitchFamily="18" charset="0"/>
                <a:cs typeface="Times New Roman" panose="02020603050405020304" pitchFamily="18" charset="0"/>
              </a:rPr>
              <a:t> relationship between two classes, shown by </a:t>
            </a:r>
            <a:r>
              <a:rPr lang="en-US" sz="2800" b="1" i="1" spc="-5" dirty="0">
                <a:latin typeface="Times New Roman" panose="02020603050405020304" pitchFamily="18" charset="0"/>
                <a:cs typeface="Times New Roman" panose="02020603050405020304" pitchFamily="18" charset="0"/>
              </a:rPr>
              <a:t>hollow diamond. </a:t>
            </a:r>
            <a:r>
              <a:rPr lang="en-US" sz="2800" i="1" spc="-5" dirty="0">
                <a:latin typeface="Times New Roman" panose="02020603050405020304" pitchFamily="18" charset="0"/>
                <a:cs typeface="Times New Roman" panose="02020603050405020304" pitchFamily="18" charset="0"/>
              </a:rPr>
              <a:t>It is an </a:t>
            </a:r>
            <a:r>
              <a:rPr lang="en-US" sz="2800" b="1" i="1" spc="-5" dirty="0">
                <a:latin typeface="Times New Roman" panose="02020603050405020304" pitchFamily="18" charset="0"/>
                <a:cs typeface="Times New Roman" panose="02020603050405020304" pitchFamily="18" charset="0"/>
              </a:rPr>
              <a:t>owns-a</a:t>
            </a:r>
            <a:r>
              <a:rPr lang="en-US" sz="2800" i="1" spc="-5" dirty="0">
                <a:latin typeface="Times New Roman" panose="02020603050405020304" pitchFamily="18" charset="0"/>
                <a:cs typeface="Times New Roman" panose="02020603050405020304" pitchFamily="18" charset="0"/>
              </a:rPr>
              <a:t> relationship</a:t>
            </a:r>
          </a:p>
          <a:p>
            <a:pPr marL="12700" indent="-228600" algn="just">
              <a:lnSpc>
                <a:spcPct val="90000"/>
              </a:lnSpc>
              <a:buFont typeface="Arial" panose="020B0604020202020204" pitchFamily="34" charset="0"/>
              <a:buChar char="•"/>
            </a:pPr>
            <a:endParaRPr lang="en-US" sz="2800" b="1" i="1"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Car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+moves()</a:t>
            </a:r>
          </a:p>
        </p:txBody>
      </p:sp>
      <p:cxnSp>
        <p:nvCxnSpPr>
          <p:cNvPr id="6" name="Straight Connector 5">
            <a:extLst>
              <a:ext uri="{FF2B5EF4-FFF2-40B4-BE49-F238E27FC236}">
                <a16:creationId xmlns:a16="http://schemas.microsoft.com/office/drawing/2014/main" xmlns=""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xmlns=""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xmlns=""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Engine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-horsepower: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+starts()</a:t>
            </a:r>
          </a:p>
        </p:txBody>
      </p:sp>
      <p:cxnSp>
        <p:nvCxnSpPr>
          <p:cNvPr id="15" name="Straight Connector 14">
            <a:extLst>
              <a:ext uri="{FF2B5EF4-FFF2-40B4-BE49-F238E27FC236}">
                <a16:creationId xmlns:a16="http://schemas.microsoft.com/office/drawing/2014/main" xmlns=""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xmlns=""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xmlns="" id="{F247480B-85D7-DD51-F1AB-2BE20834DC43}"/>
              </a:ext>
            </a:extLst>
          </p:cNvPr>
          <p:cNvCxnSpPr>
            <a:cxnSpLocks/>
          </p:cNvCxnSpPr>
          <p:nvPr/>
        </p:nvCxnSpPr>
        <p:spPr>
          <a:xfrm>
            <a:off x="5387340" y="4933769"/>
            <a:ext cx="1165860" cy="15240"/>
          </a:xfrm>
          <a:prstGeom prst="straightConnector1">
            <a:avLst/>
          </a:prstGeom>
          <a:ln>
            <a:prstDash val="solid"/>
            <a:tailEnd type="none" w="lg" len="lg"/>
          </a:ln>
        </p:spPr>
        <p:style>
          <a:lnRef idx="3">
            <a:schemeClr val="dk1"/>
          </a:lnRef>
          <a:fillRef idx="0">
            <a:schemeClr val="dk1"/>
          </a:fillRef>
          <a:effectRef idx="2">
            <a:schemeClr val="dk1"/>
          </a:effectRef>
          <a:fontRef idx="minor">
            <a:schemeClr val="tx1"/>
          </a:fontRef>
        </p:style>
      </p:cxnSp>
      <p:sp>
        <p:nvSpPr>
          <p:cNvPr id="9" name="Diamond 8">
            <a:extLst>
              <a:ext uri="{FF2B5EF4-FFF2-40B4-BE49-F238E27FC236}">
                <a16:creationId xmlns:a16="http://schemas.microsoft.com/office/drawing/2014/main" xmlns="" id="{7B4772F4-E7F0-54F8-10FD-6132A651C598}"/>
              </a:ext>
            </a:extLst>
          </p:cNvPr>
          <p:cNvSpPr/>
          <p:nvPr/>
        </p:nvSpPr>
        <p:spPr>
          <a:xfrm>
            <a:off x="6256422" y="4827333"/>
            <a:ext cx="304800" cy="242969"/>
          </a:xfrm>
          <a:prstGeom prst="diamond">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534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Composition</a:t>
            </a:r>
            <a:r>
              <a:rPr lang="en-US" sz="2800" spc="-5" dirty="0">
                <a:latin typeface="Times New Roman" panose="02020603050405020304" pitchFamily="18" charset="0"/>
                <a:cs typeface="Times New Roman" panose="02020603050405020304" pitchFamily="18" charset="0"/>
              </a:rPr>
              <a:t>: a </a:t>
            </a:r>
            <a:r>
              <a:rPr lang="en-US" sz="2800" b="1" i="1" spc="-5" dirty="0">
                <a:latin typeface="Times New Roman" panose="02020603050405020304" pitchFamily="18" charset="0"/>
                <a:cs typeface="Times New Roman" panose="02020603050405020304" pitchFamily="18" charset="0"/>
              </a:rPr>
              <a:t>strong</a:t>
            </a:r>
            <a:r>
              <a:rPr lang="en-US" sz="2800" spc="-5" dirty="0">
                <a:latin typeface="Times New Roman" panose="02020603050405020304" pitchFamily="18" charset="0"/>
                <a:cs typeface="Times New Roman" panose="02020603050405020304" pitchFamily="18" charset="0"/>
              </a:rPr>
              <a:t> relationship between two classes, shown by </a:t>
            </a:r>
            <a:r>
              <a:rPr lang="en-US" sz="2800" b="1" i="1" spc="-5" dirty="0">
                <a:latin typeface="Times New Roman" panose="02020603050405020304" pitchFamily="18" charset="0"/>
                <a:cs typeface="Times New Roman" panose="02020603050405020304" pitchFamily="18" charset="0"/>
              </a:rPr>
              <a:t>filled diamond.</a:t>
            </a:r>
          </a:p>
        </p:txBody>
      </p:sp>
      <p:sp>
        <p:nvSpPr>
          <p:cNvPr id="4" name="Rectangle 3">
            <a:extLst>
              <a:ext uri="{FF2B5EF4-FFF2-40B4-BE49-F238E27FC236}">
                <a16:creationId xmlns:a16="http://schemas.microsoft.com/office/drawing/2014/main" xmlns=""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Book</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-name: string </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xmlns=""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xmlns=""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xmlns=""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Pages</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xmlns=""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xmlns=""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xmlns="" id="{F247480B-85D7-DD51-F1AB-2BE20834DC43}"/>
              </a:ext>
            </a:extLst>
          </p:cNvPr>
          <p:cNvCxnSpPr>
            <a:cxnSpLocks/>
          </p:cNvCxnSpPr>
          <p:nvPr/>
        </p:nvCxnSpPr>
        <p:spPr>
          <a:xfrm>
            <a:off x="5387340" y="4933769"/>
            <a:ext cx="1165860" cy="15240"/>
          </a:xfrm>
          <a:prstGeom prst="straightConnector1">
            <a:avLst/>
          </a:prstGeom>
          <a:ln>
            <a:prstDash val="solid"/>
            <a:tailEnd type="none" w="lg" len="lg"/>
          </a:ln>
        </p:spPr>
        <p:style>
          <a:lnRef idx="3">
            <a:schemeClr val="dk1"/>
          </a:lnRef>
          <a:fillRef idx="0">
            <a:schemeClr val="dk1"/>
          </a:fillRef>
          <a:effectRef idx="2">
            <a:schemeClr val="dk1"/>
          </a:effectRef>
          <a:fontRef idx="minor">
            <a:schemeClr val="tx1"/>
          </a:fontRef>
        </p:style>
      </p:cxnSp>
      <p:sp>
        <p:nvSpPr>
          <p:cNvPr id="9" name="Diamond 8">
            <a:extLst>
              <a:ext uri="{FF2B5EF4-FFF2-40B4-BE49-F238E27FC236}">
                <a16:creationId xmlns:a16="http://schemas.microsoft.com/office/drawing/2014/main" xmlns="" id="{7B4772F4-E7F0-54F8-10FD-6132A651C598}"/>
              </a:ext>
            </a:extLst>
          </p:cNvPr>
          <p:cNvSpPr/>
          <p:nvPr/>
        </p:nvSpPr>
        <p:spPr>
          <a:xfrm>
            <a:off x="6256422" y="4827333"/>
            <a:ext cx="304800" cy="242969"/>
          </a:xfrm>
          <a:prstGeom prst="diamond">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908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86558" y="639520"/>
            <a:ext cx="2802075" cy="1719072"/>
          </a:xfrm>
          <a:prstGeom prst="rect">
            <a:avLst/>
          </a:prstGeom>
        </p:spPr>
        <p:txBody>
          <a:bodyPr vert="horz" lIns="91440" tIns="45720" rIns="91440" bIns="45720" rtlCol="0" anchor="b">
            <a:normAutofit/>
          </a:bodyPr>
          <a:lstStyle/>
          <a:p>
            <a:pPr marL="224790"/>
            <a:r>
              <a:rPr lang="en-US" sz="3800" kern="1200" spc="-45" dirty="0">
                <a:solidFill>
                  <a:schemeClr val="tx1"/>
                </a:solidFill>
                <a:latin typeface="+mj-lt"/>
                <a:ea typeface="+mj-ea"/>
                <a:cs typeface="+mj-cs"/>
              </a:rPr>
              <a:t>Class-based modeling [contd..]</a:t>
            </a:r>
          </a:p>
        </p:txBody>
      </p:sp>
      <p:sp>
        <p:nvSpPr>
          <p:cNvPr id="20"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630936" y="2807208"/>
            <a:ext cx="3429000" cy="3410712"/>
          </a:xfrm>
          <a:prstGeom prst="rect">
            <a:avLst/>
          </a:prstGeom>
        </p:spPr>
        <p:txBody>
          <a:bodyPr vert="horz" lIns="91440" tIns="45720" rIns="91440" bIns="45720" rtlCol="0" anchor="t">
            <a:normAutofit/>
          </a:bodyPr>
          <a:lstStyle/>
          <a:p>
            <a:pPr marL="12700" indent="-228600">
              <a:lnSpc>
                <a:spcPct val="90000"/>
              </a:lnSpc>
              <a:spcAft>
                <a:spcPts val="600"/>
              </a:spcAft>
              <a:buFont typeface="Arial" panose="020B0604020202020204" pitchFamily="34" charset="0"/>
              <a:buChar char="•"/>
            </a:pPr>
            <a:r>
              <a:rPr lang="en-US" sz="2200" b="1" spc="-5" dirty="0"/>
              <a:t>Example: </a:t>
            </a:r>
          </a:p>
          <a:p>
            <a:pPr>
              <a:lnSpc>
                <a:spcPct val="90000"/>
              </a:lnSpc>
              <a:spcAft>
                <a:spcPts val="600"/>
              </a:spcAft>
            </a:pPr>
            <a:r>
              <a:rPr lang="en-US" sz="2200" spc="-5" dirty="0"/>
              <a:t>Online Shopping</a:t>
            </a:r>
            <a:endParaRPr lang="en-US" sz="2200" b="1" i="1" spc="-5" dirty="0"/>
          </a:p>
        </p:txBody>
      </p:sp>
      <p:pic>
        <p:nvPicPr>
          <p:cNvPr id="1026" name="Picture 2" descr="Class Diagram Example: Order System">
            <a:extLst>
              <a:ext uri="{FF2B5EF4-FFF2-40B4-BE49-F238E27FC236}">
                <a16:creationId xmlns:a16="http://schemas.microsoft.com/office/drawing/2014/main" xmlns="" id="{D7C00018-F5B9-8F42-523F-F181B7CEC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265" y="1052493"/>
            <a:ext cx="9195735" cy="5136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xmlns="" id="{8FBA94AC-DC1E-3F27-CAF5-80AAA52F6FA4}"/>
              </a:ext>
            </a:extLst>
          </p:cNvPr>
          <p:cNvSpPr/>
          <p:nvPr/>
        </p:nvSpPr>
        <p:spPr>
          <a:xfrm>
            <a:off x="3433011" y="3160295"/>
            <a:ext cx="1257861" cy="625642"/>
          </a:xfrm>
          <a:prstGeom prst="rect">
            <a:avLst/>
          </a:prstGeom>
          <a:solidFill>
            <a:srgbClr val="29C7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ShoppingCart</a:t>
            </a:r>
            <a:endParaRPr lang="en-US" sz="1200" b="1" dirty="0">
              <a:solidFill>
                <a:schemeClr val="tx1"/>
              </a:solidFill>
            </a:endParaRPr>
          </a:p>
          <a:p>
            <a:pPr algn="ctr"/>
            <a:r>
              <a:rPr lang="en-US" sz="1200" dirty="0">
                <a:solidFill>
                  <a:schemeClr val="tx1"/>
                </a:solidFill>
              </a:rPr>
              <a:t>-</a:t>
            </a:r>
            <a:r>
              <a:rPr lang="en-US" sz="1200" dirty="0" err="1">
                <a:solidFill>
                  <a:schemeClr val="tx1"/>
                </a:solidFill>
              </a:rPr>
              <a:t>noOfItems</a:t>
            </a:r>
            <a:r>
              <a:rPr lang="en-US" sz="1200" dirty="0">
                <a:solidFill>
                  <a:schemeClr val="tx1"/>
                </a:solidFill>
              </a:rPr>
              <a:t> : int</a:t>
            </a:r>
          </a:p>
          <a:p>
            <a:pPr algn="ctr"/>
            <a:endParaRPr lang="en-US" sz="1200" dirty="0">
              <a:solidFill>
                <a:schemeClr val="tx1"/>
              </a:solidFill>
            </a:endParaRPr>
          </a:p>
        </p:txBody>
      </p:sp>
      <p:cxnSp>
        <p:nvCxnSpPr>
          <p:cNvPr id="6" name="Straight Connector 5">
            <a:extLst>
              <a:ext uri="{FF2B5EF4-FFF2-40B4-BE49-F238E27FC236}">
                <a16:creationId xmlns:a16="http://schemas.microsoft.com/office/drawing/2014/main" xmlns="" id="{D98971CF-8B52-0764-FEFB-FB9CEFE93E4E}"/>
              </a:ext>
            </a:extLst>
          </p:cNvPr>
          <p:cNvCxnSpPr>
            <a:cxnSpLocks/>
          </p:cNvCxnSpPr>
          <p:nvPr/>
        </p:nvCxnSpPr>
        <p:spPr>
          <a:xfrm>
            <a:off x="3433011" y="3400927"/>
            <a:ext cx="1257861" cy="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xmlns="" id="{70B60A06-4BD2-380A-489C-F92B6C2A1313}"/>
              </a:ext>
            </a:extLst>
          </p:cNvPr>
          <p:cNvCxnSpPr>
            <a:cxnSpLocks/>
          </p:cNvCxnSpPr>
          <p:nvPr/>
        </p:nvCxnSpPr>
        <p:spPr>
          <a:xfrm rot="5400000" flipH="1" flipV="1">
            <a:off x="4515800" y="2943673"/>
            <a:ext cx="739272" cy="389128"/>
          </a:xfrm>
          <a:prstGeom prst="bentConnector3">
            <a:avLst>
              <a:gd name="adj1" fmla="val 181"/>
            </a:avLst>
          </a:prstGeom>
          <a:ln>
            <a:tailEnd type="diamond" w="lg" len="lg"/>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xmlns="" id="{5C041014-2E64-2DF2-9E00-D9B079F90F8A}"/>
              </a:ext>
            </a:extLst>
          </p:cNvPr>
          <p:cNvSpPr txBox="1"/>
          <p:nvPr/>
        </p:nvSpPr>
        <p:spPr>
          <a:xfrm>
            <a:off x="10097302" y="1023918"/>
            <a:ext cx="1301818" cy="338554"/>
          </a:xfrm>
          <a:prstGeom prst="rect">
            <a:avLst/>
          </a:prstGeom>
          <a:noFill/>
        </p:spPr>
        <p:txBody>
          <a:bodyPr wrap="square" rtlCol="0">
            <a:spAutoFit/>
          </a:bodyPr>
          <a:lstStyle/>
          <a:p>
            <a:r>
              <a:rPr lang="en-US" sz="1600" b="1" dirty="0">
                <a:solidFill>
                  <a:srgbClr val="DB766F"/>
                </a:solidFill>
              </a:rPr>
              <a:t>Association</a:t>
            </a:r>
          </a:p>
        </p:txBody>
      </p:sp>
      <p:cxnSp>
        <p:nvCxnSpPr>
          <p:cNvPr id="8" name="Straight Arrow Connector 7">
            <a:extLst>
              <a:ext uri="{FF2B5EF4-FFF2-40B4-BE49-F238E27FC236}">
                <a16:creationId xmlns:a16="http://schemas.microsoft.com/office/drawing/2014/main" xmlns="" id="{57C3B02B-E649-5E07-A272-36187477A58A}"/>
              </a:ext>
            </a:extLst>
          </p:cNvPr>
          <p:cNvCxnSpPr/>
          <p:nvPr/>
        </p:nvCxnSpPr>
        <p:spPr>
          <a:xfrm>
            <a:off x="10748211" y="1468278"/>
            <a:ext cx="0" cy="859536"/>
          </a:xfrm>
          <a:prstGeom prst="straightConnector1">
            <a:avLst/>
          </a:prstGeom>
          <a:ln w="25400">
            <a:solidFill>
              <a:srgbClr val="D96E66"/>
            </a:solidFill>
            <a:prstDash val="dash"/>
            <a:tailEnd type="triangl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328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Scenario-based modeling</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Represents the system from the user’s point of view</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By focusing on real-world scenarios and user tasks, the methodology helps to </a:t>
            </a:r>
            <a:r>
              <a:rPr lang="en-US" sz="2800" b="1" spc="-5" dirty="0">
                <a:latin typeface="Times New Roman" panose="02020603050405020304" pitchFamily="18" charset="0"/>
                <a:cs typeface="Times New Roman" panose="02020603050405020304" pitchFamily="18" charset="0"/>
              </a:rPr>
              <a:t>ensure</a:t>
            </a:r>
            <a:r>
              <a:rPr lang="en-US" sz="2800" spc="-5" dirty="0">
                <a:latin typeface="Times New Roman" panose="02020603050405020304" pitchFamily="18" charset="0"/>
                <a:cs typeface="Times New Roman" panose="02020603050405020304" pitchFamily="18" charset="0"/>
              </a:rPr>
              <a:t> that the system </a:t>
            </a:r>
            <a:r>
              <a:rPr lang="en-US" sz="2800" b="1" spc="-5" dirty="0">
                <a:latin typeface="Times New Roman" panose="02020603050405020304" pitchFamily="18" charset="0"/>
                <a:cs typeface="Times New Roman" panose="02020603050405020304" pitchFamily="18" charset="0"/>
              </a:rPr>
              <a:t>meets the needs of its users and stakeholders.</a:t>
            </a: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E.g., Activity diagram</a:t>
            </a:r>
          </a:p>
          <a:p>
            <a:pPr marL="12700" indent="-228600" algn="just">
              <a:lnSpc>
                <a:spcPct val="90000"/>
              </a:lnSpc>
              <a:buFont typeface="Arial" panose="020B0604020202020204" pitchFamily="34" charset="0"/>
              <a:buChar char="•"/>
            </a:pPr>
            <a:endParaRPr lang="en-US" sz="2800" b="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86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kern="1200" spc="-45" dirty="0">
                <a:solidFill>
                  <a:schemeClr val="tx1"/>
                </a:solidFill>
                <a:latin typeface="+mj-lt"/>
                <a:ea typeface="+mj-ea"/>
                <a:cs typeface="+mj-cs"/>
              </a:rPr>
              <a:t>Scenario-based modeling [contd..]</a:t>
            </a:r>
          </a:p>
        </p:txBody>
      </p:sp>
      <p:sp>
        <p:nvSpPr>
          <p:cNvPr id="3" name="object 3"/>
          <p:cNvSpPr txBox="1"/>
          <p:nvPr/>
        </p:nvSpPr>
        <p:spPr>
          <a:xfrm>
            <a:off x="1285239" y="2969469"/>
            <a:ext cx="10261585" cy="2800395"/>
          </a:xfrm>
          <a:prstGeom prst="rect">
            <a:avLst/>
          </a:prstGeom>
        </p:spPr>
        <p:txBody>
          <a:bodyPr vert="horz" lIns="91440" tIns="45720" rIns="91440" bIns="45720" rtlCol="0" anchor="t">
            <a:normAutofit fontScale="92500" lnSpcReduction="20000"/>
          </a:bodyPr>
          <a:lstStyle/>
          <a:p>
            <a:pPr algn="just">
              <a:lnSpc>
                <a:spcPct val="90000"/>
              </a:lnSpc>
            </a:pPr>
            <a:r>
              <a:rPr lang="en-US" sz="2800" spc="-5" dirty="0">
                <a:latin typeface="Times New Roman" panose="02020603050405020304" pitchFamily="18" charset="0"/>
                <a:cs typeface="Times New Roman" panose="02020603050405020304" pitchFamily="18" charset="0"/>
              </a:rPr>
              <a:t>Components of an activity flow diagram:</a:t>
            </a:r>
          </a:p>
          <a:p>
            <a:pPr marL="698500" lvl="2" algn="just">
              <a:lnSpc>
                <a:spcPct val="90000"/>
              </a:lnSpc>
            </a:pPr>
            <a:r>
              <a:rPr lang="en-US" sz="2800" spc="-5" dirty="0">
                <a:latin typeface="Times New Roman" panose="02020603050405020304" pitchFamily="18" charset="0"/>
                <a:cs typeface="Times New Roman" panose="02020603050405020304" pitchFamily="18" charset="0"/>
              </a:rPr>
              <a:t>    </a:t>
            </a:r>
          </a:p>
          <a:p>
            <a:pPr marL="698500" lvl="2" algn="just">
              <a:lnSpc>
                <a:spcPct val="90000"/>
              </a:lnSpc>
            </a:pPr>
            <a:r>
              <a:rPr lang="en-US" sz="2800" spc="-5" dirty="0">
                <a:latin typeface="Times New Roman" panose="02020603050405020304" pitchFamily="18" charset="0"/>
                <a:cs typeface="Times New Roman" panose="02020603050405020304" pitchFamily="18" charset="0"/>
              </a:rPr>
              <a:t>   Start</a:t>
            </a:r>
          </a:p>
          <a:p>
            <a:pPr marL="698500" lvl="2" algn="just">
              <a:lnSpc>
                <a:spcPct val="90000"/>
              </a:lnSpc>
            </a:pPr>
            <a:endParaRPr lang="en-US" sz="2800" spc="-5" dirty="0">
              <a:latin typeface="Times New Roman" panose="02020603050405020304" pitchFamily="18" charset="0"/>
              <a:cs typeface="Times New Roman" panose="02020603050405020304" pitchFamily="18" charset="0"/>
            </a:endParaRPr>
          </a:p>
          <a:p>
            <a:pPr marL="698500" lvl="2" algn="just">
              <a:lnSpc>
                <a:spcPct val="90000"/>
              </a:lnSpc>
            </a:pPr>
            <a:r>
              <a:rPr lang="en-US" sz="2800" spc="-5" dirty="0">
                <a:latin typeface="Times New Roman" panose="02020603050405020304" pitchFamily="18" charset="0"/>
                <a:cs typeface="Times New Roman" panose="02020603050405020304" pitchFamily="18" charset="0"/>
              </a:rPr>
              <a:t>             Activity                                                             Parallel Activity  </a:t>
            </a:r>
          </a:p>
          <a:p>
            <a:pPr marL="927100" lvl="2" indent="-228600" algn="just">
              <a:lnSpc>
                <a:spcPct val="90000"/>
              </a:lnSpc>
              <a:buFont typeface="Arial" panose="020B0604020202020204" pitchFamily="34" charset="0"/>
              <a:buChar char="•"/>
            </a:pPr>
            <a:endParaRPr lang="en-US" sz="4000" spc="-5" dirty="0">
              <a:latin typeface="Times New Roman" panose="02020603050405020304" pitchFamily="18" charset="0"/>
              <a:cs typeface="Times New Roman" panose="02020603050405020304" pitchFamily="18" charset="0"/>
            </a:endParaRPr>
          </a:p>
          <a:p>
            <a:pPr marL="698500" lvl="2" algn="just">
              <a:lnSpc>
                <a:spcPct val="90000"/>
              </a:lnSpc>
            </a:pPr>
            <a:r>
              <a:rPr lang="en-US" sz="2800"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yes</a:t>
            </a:r>
            <a:r>
              <a:rPr lang="en-US" sz="2800" spc="-5" dirty="0">
                <a:latin typeface="Times New Roman" panose="02020603050405020304" pitchFamily="18" charset="0"/>
                <a:cs typeface="Times New Roman" panose="02020603050405020304" pitchFamily="18" charset="0"/>
              </a:rPr>
              <a:t>      Condition</a:t>
            </a:r>
          </a:p>
          <a:p>
            <a:pPr marL="698500" lvl="2" algn="just">
              <a:lnSpc>
                <a:spcPct val="90000"/>
              </a:lnSpc>
            </a:pPr>
            <a:r>
              <a:rPr lang="en-US" sz="2400" spc="-5" dirty="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End</a:t>
            </a:r>
          </a:p>
          <a:p>
            <a:pPr marL="698500" lvl="2" algn="just">
              <a:lnSpc>
                <a:spcPct val="90000"/>
              </a:lnSpc>
            </a:pPr>
            <a:r>
              <a:rPr lang="en-US" spc="-5" dirty="0">
                <a:latin typeface="Times New Roman" panose="02020603050405020304" pitchFamily="18" charset="0"/>
                <a:cs typeface="Times New Roman" panose="02020603050405020304" pitchFamily="18" charset="0"/>
              </a:rPr>
              <a:t>     No</a:t>
            </a:r>
            <a:endParaRPr lang="en-US" sz="2800" spc="-5"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xmlns="" id="{91862091-E522-7825-D3D9-51BE8A53C100}"/>
              </a:ext>
            </a:extLst>
          </p:cNvPr>
          <p:cNvSpPr/>
          <p:nvPr/>
        </p:nvSpPr>
        <p:spPr>
          <a:xfrm>
            <a:off x="1886857" y="3599543"/>
            <a:ext cx="188686" cy="203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xmlns="" id="{04A44754-CF5E-4C65-F2E4-955B93E92509}"/>
              </a:ext>
            </a:extLst>
          </p:cNvPr>
          <p:cNvSpPr/>
          <p:nvPr/>
        </p:nvSpPr>
        <p:spPr>
          <a:xfrm>
            <a:off x="1465943" y="4021057"/>
            <a:ext cx="1509486" cy="53673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Activity name</a:t>
            </a:r>
          </a:p>
        </p:txBody>
      </p:sp>
      <p:sp>
        <p:nvSpPr>
          <p:cNvPr id="6" name="Diamond 5">
            <a:extLst>
              <a:ext uri="{FF2B5EF4-FFF2-40B4-BE49-F238E27FC236}">
                <a16:creationId xmlns:a16="http://schemas.microsoft.com/office/drawing/2014/main" xmlns="" id="{5433369C-8768-FD5F-FD9F-1DACECA36878}"/>
              </a:ext>
            </a:extLst>
          </p:cNvPr>
          <p:cNvSpPr/>
          <p:nvPr/>
        </p:nvSpPr>
        <p:spPr>
          <a:xfrm>
            <a:off x="1886857" y="4960619"/>
            <a:ext cx="595086" cy="536739"/>
          </a:xfrm>
          <a:prstGeom prst="diamond">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xmlns="" id="{8DDDD2A1-427D-2907-7328-654019F25413}"/>
              </a:ext>
            </a:extLst>
          </p:cNvPr>
          <p:cNvCxnSpPr>
            <a:stCxn id="6" idx="3"/>
          </p:cNvCxnSpPr>
          <p:nvPr/>
        </p:nvCxnSpPr>
        <p:spPr>
          <a:xfrm flipV="1">
            <a:off x="2481943" y="5228988"/>
            <a:ext cx="49348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xmlns="" id="{688E8057-E9FF-6316-B1C1-65A7A5176A74}"/>
              </a:ext>
            </a:extLst>
          </p:cNvPr>
          <p:cNvCxnSpPr>
            <a:cxnSpLocks/>
            <a:stCxn id="6" idx="2"/>
          </p:cNvCxnSpPr>
          <p:nvPr/>
        </p:nvCxnSpPr>
        <p:spPr>
          <a:xfrm>
            <a:off x="2184400" y="5497358"/>
            <a:ext cx="0" cy="3693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xmlns="" id="{34A22C73-B6BF-0CA2-BD89-0261DF4D6277}"/>
              </a:ext>
            </a:extLst>
          </p:cNvPr>
          <p:cNvCxnSpPr/>
          <p:nvPr/>
        </p:nvCxnSpPr>
        <p:spPr>
          <a:xfrm>
            <a:off x="6930574" y="3802743"/>
            <a:ext cx="2409372" cy="0"/>
          </a:xfrm>
          <a:prstGeom prst="line">
            <a:avLst/>
          </a:prstGeom>
          <a:ln w="254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xmlns="" id="{B5D3B263-FE6B-95F4-9494-5B781281C014}"/>
              </a:ext>
            </a:extLst>
          </p:cNvPr>
          <p:cNvCxnSpPr/>
          <p:nvPr/>
        </p:nvCxnSpPr>
        <p:spPr>
          <a:xfrm>
            <a:off x="6930574" y="4463144"/>
            <a:ext cx="2409372" cy="0"/>
          </a:xfrm>
          <a:prstGeom prst="line">
            <a:avLst/>
          </a:prstGeom>
          <a:ln w="25400"/>
        </p:spPr>
        <p:style>
          <a:lnRef idx="3">
            <a:schemeClr val="dk1"/>
          </a:lnRef>
          <a:fillRef idx="0">
            <a:schemeClr val="dk1"/>
          </a:fillRef>
          <a:effectRef idx="2">
            <a:schemeClr val="dk1"/>
          </a:effectRef>
          <a:fontRef idx="minor">
            <a:schemeClr val="tx1"/>
          </a:fontRef>
        </p:style>
      </p:cxnSp>
      <p:sp>
        <p:nvSpPr>
          <p:cNvPr id="20" name="Circle: Hollow 19">
            <a:extLst>
              <a:ext uri="{FF2B5EF4-FFF2-40B4-BE49-F238E27FC236}">
                <a16:creationId xmlns:a16="http://schemas.microsoft.com/office/drawing/2014/main" xmlns="" id="{B84C57FF-B23B-B3D3-8F0D-EF957B263625}"/>
              </a:ext>
            </a:extLst>
          </p:cNvPr>
          <p:cNvSpPr/>
          <p:nvPr/>
        </p:nvSpPr>
        <p:spPr>
          <a:xfrm>
            <a:off x="7649030" y="4960620"/>
            <a:ext cx="434204" cy="424180"/>
          </a:xfrm>
          <a:prstGeom prst="donu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lowchart: Connector 21">
            <a:extLst>
              <a:ext uri="{FF2B5EF4-FFF2-40B4-BE49-F238E27FC236}">
                <a16:creationId xmlns:a16="http://schemas.microsoft.com/office/drawing/2014/main" xmlns="" id="{A564AD7A-1266-A8DB-E09F-5B0DB1382C9D}"/>
              </a:ext>
            </a:extLst>
          </p:cNvPr>
          <p:cNvSpPr/>
          <p:nvPr/>
        </p:nvSpPr>
        <p:spPr>
          <a:xfrm>
            <a:off x="7685315" y="5007430"/>
            <a:ext cx="354377" cy="333828"/>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41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20"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0936" y="639520"/>
            <a:ext cx="3429000" cy="1719072"/>
          </a:xfrm>
          <a:prstGeom prst="rect">
            <a:avLst/>
          </a:prstGeom>
        </p:spPr>
        <p:txBody>
          <a:bodyPr vert="horz" lIns="91440" tIns="45720" rIns="91440" bIns="45720" rtlCol="0" anchor="b">
            <a:normAutofit/>
          </a:bodyPr>
          <a:lstStyle/>
          <a:p>
            <a:pPr marL="224790"/>
            <a:r>
              <a:rPr lang="en-US" sz="3800" kern="1200" spc="-45" dirty="0">
                <a:solidFill>
                  <a:schemeClr val="tx1"/>
                </a:solidFill>
                <a:latin typeface="+mj-lt"/>
                <a:ea typeface="+mj-ea"/>
                <a:cs typeface="+mj-cs"/>
              </a:rPr>
              <a:t>Scenario-based modeling [contd..]</a:t>
            </a:r>
          </a:p>
        </p:txBody>
      </p:sp>
      <p:sp>
        <p:nvSpPr>
          <p:cNvPr id="14" name="sketch line">
            <a:extLst>
              <a:ext uri="{FF2B5EF4-FFF2-40B4-BE49-F238E27FC236}">
                <a16:creationId xmlns:a16="http://schemas.microsoft.com/office/drawing/2014/main" xmlns="" id="{6357EC4F-235E-4222-A36F-C7878ACE37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630936" y="2807208"/>
            <a:ext cx="3429000" cy="3410712"/>
          </a:xfrm>
          <a:prstGeom prst="rect">
            <a:avLst/>
          </a:prstGeom>
        </p:spPr>
        <p:txBody>
          <a:bodyPr vert="horz" lIns="91440" tIns="45720" rIns="91440" bIns="45720" rtlCol="0" anchor="t">
            <a:normAutofit/>
          </a:bodyPr>
          <a:lstStyle/>
          <a:p>
            <a:pPr marL="12700" indent="-228600">
              <a:lnSpc>
                <a:spcPct val="90000"/>
              </a:lnSpc>
              <a:spcAft>
                <a:spcPts val="600"/>
              </a:spcAft>
              <a:buFont typeface="Arial" panose="020B0604020202020204" pitchFamily="34" charset="0"/>
              <a:buChar char="•"/>
            </a:pPr>
            <a:r>
              <a:rPr lang="en-US" sz="2200" spc="-5" dirty="0"/>
              <a:t>Example:</a:t>
            </a:r>
          </a:p>
        </p:txBody>
      </p:sp>
      <p:pic>
        <p:nvPicPr>
          <p:cNvPr id="9" name="Picture 8">
            <a:extLst>
              <a:ext uri="{FF2B5EF4-FFF2-40B4-BE49-F238E27FC236}">
                <a16:creationId xmlns:a16="http://schemas.microsoft.com/office/drawing/2014/main" xmlns="" id="{5215CD78-A750-4F9B-F3B6-78D194C35A8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125" b="90495" l="6442" r="87555">
                        <a14:foregroundMark x1="9590" y1="12240" x2="11567" y2="50651"/>
                        <a14:foregroundMark x1="11567" y1="50651" x2="22621" y2="51823"/>
                        <a14:foregroundMark x1="22621" y1="51823" x2="47950" y2="24870"/>
                        <a14:foregroundMark x1="47950" y1="24870" x2="63690" y2="36979"/>
                        <a14:foregroundMark x1="63690" y1="36979" x2="40849" y2="50391"/>
                        <a14:foregroundMark x1="40849" y1="50391" x2="40190" y2="39193"/>
                        <a14:foregroundMark x1="40190" y1="39193" x2="57467" y2="40104"/>
                        <a14:foregroundMark x1="57467" y1="40104" x2="62079" y2="37630"/>
                        <a14:foregroundMark x1="62079" y1="37630" x2="61567" y2="49089"/>
                        <a14:foregroundMark x1="61567" y1="49089" x2="69107" y2="49870"/>
                        <a14:foregroundMark x1="69107" y1="49870" x2="57833" y2="68880"/>
                        <a14:foregroundMark x1="57833" y1="68880" x2="33089" y2="56901"/>
                        <a14:foregroundMark x1="33089" y1="56901" x2="16691" y2="66146"/>
                        <a14:foregroundMark x1="16691" y1="66146" x2="16837" y2="55339"/>
                        <a14:foregroundMark x1="16837" y1="55339" x2="21596" y2="43880"/>
                        <a14:foregroundMark x1="21596" y1="43880" x2="21742" y2="23177"/>
                        <a14:foregroundMark x1="21742" y1="23177" x2="31332" y2="19010"/>
                        <a14:foregroundMark x1="31332" y1="19010" x2="39751" y2="36849"/>
                        <a14:foregroundMark x1="29136" y1="18750" x2="57101" y2="16146"/>
                        <a14:foregroundMark x1="57101" y1="16146" x2="59004" y2="25260"/>
                        <a14:foregroundMark x1="59004" y1="25260" x2="68668" y2="33724"/>
                        <a14:foregroundMark x1="68668" y1="33724" x2="69253" y2="74479"/>
                        <a14:foregroundMark x1="69253" y1="74479" x2="51098" y2="68880"/>
                        <a14:foregroundMark x1="51098" y1="68880" x2="19107" y2="82813"/>
                        <a14:foregroundMark x1="19107" y1="82813" x2="10102" y2="77474"/>
                        <a14:foregroundMark x1="10102" y1="77474" x2="12079" y2="67708"/>
                        <a14:foregroundMark x1="12079" y1="67708" x2="18082" y2="59115"/>
                        <a14:foregroundMark x1="10322" y1="10677" x2="57101" y2="12500"/>
                        <a14:foregroundMark x1="57101" y1="12500" x2="44363" y2="15755"/>
                        <a14:foregroundMark x1="44363" y1="15755" x2="70351" y2="16276"/>
                        <a14:foregroundMark x1="70351" y1="16276" x2="72621" y2="30990"/>
                        <a14:foregroundMark x1="72621" y1="30990" x2="78551" y2="27734"/>
                        <a14:foregroundMark x1="78551" y1="27734" x2="81918" y2="47396"/>
                        <a14:foregroundMark x1="81918" y1="47396" x2="72182" y2="80208"/>
                        <a14:foregroundMark x1="72182" y1="80208" x2="10395" y2="74740"/>
                        <a14:foregroundMark x1="10395" y1="74740" x2="6589" y2="87500"/>
                        <a14:foregroundMark x1="6589" y1="87500" x2="40044" y2="90495"/>
                        <a14:foregroundMark x1="10322" y1="6250" x2="7247" y2="13021"/>
                        <a14:foregroundMark x1="7247" y1="13021" x2="20644" y2="4557"/>
                        <a14:foregroundMark x1="20644" y1="4557" x2="45315" y2="11198"/>
                        <a14:foregroundMark x1="45315" y1="11198" x2="21230" y2="7422"/>
                        <a14:foregroundMark x1="21230" y1="7422" x2="37921" y2="13932"/>
                        <a14:foregroundMark x1="37921" y1="13932" x2="37994" y2="14323"/>
                        <a14:foregroundMark x1="27526" y1="7813" x2="51977" y2="12240"/>
                        <a14:foregroundMark x1="51537" y1="5990" x2="51537" y2="5990"/>
                        <a14:foregroundMark x1="51537" y1="5990" x2="28404" y2="9635"/>
                        <a14:foregroundMark x1="28404" y1="9635" x2="28404" y2="9635"/>
                        <a14:foregroundMark x1="54026" y1="7552" x2="71230" y2="10938"/>
                        <a14:foregroundMark x1="73280" y1="5208" x2="47657" y2="3125"/>
                        <a14:foregroundMark x1="52709" y1="6250" x2="64641" y2="5078"/>
                        <a14:foregroundMark x1="64641" y1="5078" x2="74890" y2="8724"/>
                        <a14:foregroundMark x1="74890" y1="8724" x2="86237" y2="42448"/>
                        <a14:foregroundMark x1="86237" y1="42448" x2="84627" y2="58854"/>
                        <a14:foregroundMark x1="84627" y1="58854" x2="82430" y2="62760"/>
                        <a14:foregroundMark x1="81113" y1="13542" x2="45608" y2="9375"/>
                        <a14:foregroundMark x1="7833" y1="5990" x2="10249" y2="62891"/>
                        <a14:foregroundMark x1="10249" y1="62891" x2="12811" y2="77604"/>
                        <a14:foregroundMark x1="12811" y1="77604" x2="8565" y2="71875"/>
                        <a14:foregroundMark x1="8565" y1="71875" x2="8126" y2="65104"/>
                        <a14:foregroundMark x1="26208" y1="91016" x2="53807" y2="86849"/>
                        <a14:foregroundMark x1="53807" y1="86849" x2="80673" y2="69141"/>
                        <a14:foregroundMark x1="80673" y1="69141" x2="87555" y2="76042"/>
                        <a14:foregroundMark x1="87555" y1="76042" x2="86823" y2="74089"/>
                        <a14:foregroundMark x1="86237" y1="26693" x2="85066" y2="37891"/>
                        <a14:foregroundMark x1="86823" y1="27995" x2="86823" y2="50521"/>
                        <a14:foregroundMark x1="6442" y1="4688" x2="6589" y2="20833"/>
                        <a14:foregroundMark x1="25622" y1="86328" x2="17789" y2="90234"/>
                        <a14:foregroundMark x1="17789" y1="90234" x2="13982" y2="90234"/>
                        <a14:foregroundMark x1="18960" y1="90495" x2="26647" y2="90104"/>
                        <a14:foregroundMark x1="26647" y1="90104" x2="30747" y2="90234"/>
                        <a14:backgroundMark x1="26061" y1="43620" x2="26354" y2="43880"/>
                        <a14:backgroundMark x1="25329" y1="41016" x2="26061" y2="42057"/>
                        <a14:backgroundMark x1="26647" y1="42578" x2="25037" y2="44661"/>
                      </a14:backgroundRemoval>
                    </a14:imgEffect>
                  </a14:imgLayer>
                </a14:imgProps>
              </a:ext>
            </a:extLst>
          </a:blip>
          <a:srcRect l="5182" r="13035" b="4802"/>
          <a:stretch/>
        </p:blipFill>
        <p:spPr>
          <a:xfrm>
            <a:off x="3898373" y="1142759"/>
            <a:ext cx="8148485" cy="5335405"/>
          </a:xfrm>
          <a:prstGeom prst="rect">
            <a:avLst/>
          </a:prstGeom>
        </p:spPr>
      </p:pic>
    </p:spTree>
    <p:extLst>
      <p:ext uri="{BB962C8B-B14F-4D97-AF65-F5344CB8AC3E}">
        <p14:creationId xmlns:p14="http://schemas.microsoft.com/office/powerpoint/2010/main" val="25660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Behavioral modeling</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Depicts the states of classes and the impact of events on these states.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Involves creating models that describe </a:t>
            </a:r>
            <a:r>
              <a:rPr lang="en-US" sz="2800" b="1" spc="-5" dirty="0">
                <a:latin typeface="Times New Roman" panose="02020603050405020304" pitchFamily="18" charset="0"/>
                <a:cs typeface="Times New Roman" panose="02020603050405020304" pitchFamily="18" charset="0"/>
              </a:rPr>
              <a:t>how the system should behave</a:t>
            </a:r>
            <a:r>
              <a:rPr lang="en-US" sz="2800" spc="-5" dirty="0">
                <a:latin typeface="Times New Roman" panose="02020603050405020304" pitchFamily="18" charset="0"/>
                <a:cs typeface="Times New Roman" panose="02020603050405020304" pitchFamily="18" charset="0"/>
              </a:rPr>
              <a:t> in different scenarios or use cases.</a:t>
            </a: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E.g., Sequence Diagram</a:t>
            </a:r>
          </a:p>
        </p:txBody>
      </p:sp>
    </p:spTree>
    <p:extLst>
      <p:ext uri="{BB962C8B-B14F-4D97-AF65-F5344CB8AC3E}">
        <p14:creationId xmlns:p14="http://schemas.microsoft.com/office/powerpoint/2010/main" val="329130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Behavioral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Components of a sequence diagram</a:t>
            </a:r>
          </a:p>
          <a:p>
            <a:pPr algn="just">
              <a:lnSpc>
                <a:spcPct val="90000"/>
              </a:lnSpc>
            </a:pPr>
            <a:r>
              <a:rPr lang="en-US" sz="2800" spc="-5" dirty="0">
                <a:latin typeface="Times New Roman" panose="02020603050405020304" pitchFamily="18" charset="0"/>
                <a:cs typeface="Times New Roman" panose="02020603050405020304" pitchFamily="18" charset="0"/>
              </a:rPr>
              <a:t>                           object                                          actor</a:t>
            </a:r>
          </a:p>
          <a:p>
            <a:pPr algn="just">
              <a:lnSpc>
                <a:spcPct val="90000"/>
              </a:lnSpc>
            </a:pPr>
            <a:endParaRPr lang="en-US" sz="2800" spc="-5" dirty="0">
              <a:latin typeface="Times New Roman" panose="02020603050405020304" pitchFamily="18" charset="0"/>
              <a:cs typeface="Times New Roman" panose="02020603050405020304" pitchFamily="18" charset="0"/>
            </a:endParaRPr>
          </a:p>
          <a:p>
            <a:pPr algn="just">
              <a:lnSpc>
                <a:spcPct val="90000"/>
              </a:lnSpc>
            </a:pPr>
            <a:endParaRPr lang="en-US" sz="2800" spc="-5" dirty="0">
              <a:latin typeface="Times New Roman" panose="02020603050405020304" pitchFamily="18" charset="0"/>
              <a:cs typeface="Times New Roman" panose="02020603050405020304" pitchFamily="18" charset="0"/>
            </a:endParaRPr>
          </a:p>
          <a:p>
            <a:pPr algn="just">
              <a:lnSpc>
                <a:spcPct val="90000"/>
              </a:lnSpc>
            </a:pPr>
            <a:endParaRPr lang="en-US" sz="2800" spc="-5" dirty="0">
              <a:latin typeface="Times New Roman" panose="02020603050405020304" pitchFamily="18" charset="0"/>
              <a:cs typeface="Times New Roman" panose="02020603050405020304" pitchFamily="18" charset="0"/>
            </a:endParaRPr>
          </a:p>
          <a:p>
            <a:pPr algn="just">
              <a:lnSpc>
                <a:spcPct val="90000"/>
              </a:lnSpc>
            </a:pPr>
            <a:r>
              <a:rPr lang="en-US" sz="2800" spc="-5" dirty="0">
                <a:latin typeface="Times New Roman" panose="02020603050405020304" pitchFamily="18" charset="0"/>
                <a:cs typeface="Times New Roman" panose="02020603050405020304" pitchFamily="18" charset="0"/>
              </a:rPr>
              <a:t>                         activation box                                   lifeline</a:t>
            </a:r>
          </a:p>
          <a:p>
            <a:pPr algn="just">
              <a:lnSpc>
                <a:spcPct val="90000"/>
              </a:lnSpc>
            </a:pPr>
            <a:endParaRPr lang="en-US" sz="2800"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DEFA20F-2620-6541-4943-F5F1042BAA08}"/>
              </a:ext>
            </a:extLst>
          </p:cNvPr>
          <p:cNvSpPr/>
          <p:nvPr/>
        </p:nvSpPr>
        <p:spPr>
          <a:xfrm>
            <a:off x="2413430" y="3528468"/>
            <a:ext cx="1201851" cy="598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2D201D6A-4939-7632-126B-609A162F2D08}"/>
              </a:ext>
            </a:extLst>
          </p:cNvPr>
          <p:cNvSpPr/>
          <p:nvPr/>
        </p:nvSpPr>
        <p:spPr>
          <a:xfrm>
            <a:off x="2740035" y="4381898"/>
            <a:ext cx="274320" cy="12241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D91D00D7-8947-7665-973C-9D9F1420B2B1}"/>
              </a:ext>
            </a:extLst>
          </p:cNvPr>
          <p:cNvSpPr/>
          <p:nvPr/>
        </p:nvSpPr>
        <p:spPr>
          <a:xfrm>
            <a:off x="7522633" y="3467727"/>
            <a:ext cx="386927" cy="386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64307302-8BD2-9658-D096-D010F9AA0EF6}"/>
              </a:ext>
            </a:extLst>
          </p:cNvPr>
          <p:cNvCxnSpPr>
            <a:cxnSpLocks/>
            <a:stCxn id="6" idx="4"/>
          </p:cNvCxnSpPr>
          <p:nvPr/>
        </p:nvCxnSpPr>
        <p:spPr>
          <a:xfrm>
            <a:off x="7716097" y="3853736"/>
            <a:ext cx="0" cy="52816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6D65FB24-41C8-2E12-8CED-ECBED3A20950}"/>
              </a:ext>
            </a:extLst>
          </p:cNvPr>
          <p:cNvCxnSpPr/>
          <p:nvPr/>
        </p:nvCxnSpPr>
        <p:spPr>
          <a:xfrm>
            <a:off x="7712331" y="4324583"/>
            <a:ext cx="134594" cy="27468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xmlns="" id="{8F842BD4-89A2-D161-D1E8-EA818FB5F239}"/>
              </a:ext>
            </a:extLst>
          </p:cNvPr>
          <p:cNvCxnSpPr/>
          <p:nvPr/>
        </p:nvCxnSpPr>
        <p:spPr>
          <a:xfrm>
            <a:off x="7347007" y="4055061"/>
            <a:ext cx="730648" cy="0"/>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xmlns="" id="{568F5D8F-07B8-77A4-DF01-3214D61D4AAA}"/>
              </a:ext>
            </a:extLst>
          </p:cNvPr>
          <p:cNvSpPr/>
          <p:nvPr/>
        </p:nvSpPr>
        <p:spPr>
          <a:xfrm>
            <a:off x="7132320" y="4993984"/>
            <a:ext cx="1007094" cy="57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xmlns="" id="{9FAA635E-FC89-5E78-1FD1-12880E849970}"/>
              </a:ext>
            </a:extLst>
          </p:cNvPr>
          <p:cNvCxnSpPr>
            <a:cxnSpLocks/>
            <a:stCxn id="21" idx="2"/>
          </p:cNvCxnSpPr>
          <p:nvPr/>
        </p:nvCxnSpPr>
        <p:spPr>
          <a:xfrm>
            <a:off x="7635867" y="5564335"/>
            <a:ext cx="0" cy="510639"/>
          </a:xfrm>
          <a:prstGeom prst="line">
            <a:avLst/>
          </a:prstGeom>
          <a:ln w="25400">
            <a:prstDash val="dash"/>
          </a:ln>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xmlns="" id="{146D1E84-E448-FD6F-0A7A-1C434B8D9E41}"/>
              </a:ext>
            </a:extLst>
          </p:cNvPr>
          <p:cNvCxnSpPr/>
          <p:nvPr/>
        </p:nvCxnSpPr>
        <p:spPr>
          <a:xfrm flipH="1">
            <a:off x="7518867" y="4350017"/>
            <a:ext cx="193464" cy="2746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263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Behavioral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Components of a sequence diagram</a:t>
            </a:r>
          </a:p>
          <a:p>
            <a:pPr algn="just">
              <a:lnSpc>
                <a:spcPct val="90000"/>
              </a:lnSpc>
            </a:pPr>
            <a:r>
              <a:rPr lang="en-US" sz="2800" spc="-5" dirty="0">
                <a:latin typeface="Times New Roman" panose="02020603050405020304" pitchFamily="18" charset="0"/>
                <a:cs typeface="Times New Roman" panose="02020603050405020304" pitchFamily="18" charset="0"/>
              </a:rPr>
              <a:t>                           Synchronous message                                          </a:t>
            </a:r>
          </a:p>
          <a:p>
            <a:pPr algn="just">
              <a:lnSpc>
                <a:spcPct val="90000"/>
              </a:lnSpc>
            </a:pPr>
            <a:endParaRPr lang="en-US" sz="2800" spc="-5" dirty="0">
              <a:latin typeface="Times New Roman" panose="02020603050405020304" pitchFamily="18" charset="0"/>
              <a:cs typeface="Times New Roman" panose="02020603050405020304" pitchFamily="18" charset="0"/>
            </a:endParaRPr>
          </a:p>
          <a:p>
            <a:pPr algn="just">
              <a:lnSpc>
                <a:spcPct val="90000"/>
              </a:lnSpc>
            </a:pPr>
            <a:r>
              <a:rPr lang="en-US" sz="2800" spc="-5" dirty="0">
                <a:latin typeface="Times New Roman" panose="02020603050405020304" pitchFamily="18" charset="0"/>
                <a:cs typeface="Times New Roman" panose="02020603050405020304" pitchFamily="18" charset="0"/>
              </a:rPr>
              <a:t>                           Asynchronous message</a:t>
            </a:r>
          </a:p>
          <a:p>
            <a:pPr algn="just">
              <a:lnSpc>
                <a:spcPct val="90000"/>
              </a:lnSpc>
            </a:pPr>
            <a:r>
              <a:rPr lang="en-US" sz="2800" spc="-5" dirty="0">
                <a:latin typeface="Times New Roman" panose="02020603050405020304" pitchFamily="18" charset="0"/>
                <a:cs typeface="Times New Roman" panose="02020603050405020304" pitchFamily="18" charset="0"/>
              </a:rPr>
              <a:t> </a:t>
            </a:r>
          </a:p>
          <a:p>
            <a:pPr algn="just">
              <a:lnSpc>
                <a:spcPct val="90000"/>
              </a:lnSpc>
            </a:pPr>
            <a:r>
              <a:rPr lang="en-US" sz="2800" spc="-5" dirty="0">
                <a:latin typeface="Times New Roman" panose="02020603050405020304" pitchFamily="18" charset="0"/>
                <a:cs typeface="Times New Roman" panose="02020603050405020304" pitchFamily="18" charset="0"/>
              </a:rPr>
              <a:t>                          Reply message symbol</a:t>
            </a:r>
          </a:p>
          <a:p>
            <a:pPr algn="just">
              <a:lnSpc>
                <a:spcPct val="90000"/>
              </a:lnSpc>
            </a:pPr>
            <a:endParaRPr lang="en-US" sz="2800" spc="-5"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xmlns="" id="{03CE20B3-40E1-FE7D-C83A-DF8066C2D00D}"/>
              </a:ext>
            </a:extLst>
          </p:cNvPr>
          <p:cNvCxnSpPr/>
          <p:nvPr/>
        </p:nvCxnSpPr>
        <p:spPr>
          <a:xfrm>
            <a:off x="1668780" y="3589020"/>
            <a:ext cx="1485900" cy="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F5C883F9-7D43-8A13-58FF-81BB28758C74}"/>
              </a:ext>
            </a:extLst>
          </p:cNvPr>
          <p:cNvCxnSpPr/>
          <p:nvPr/>
        </p:nvCxnSpPr>
        <p:spPr>
          <a:xfrm>
            <a:off x="1668780" y="4193642"/>
            <a:ext cx="1485900" cy="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A7E0B095-55B2-2D89-F77D-C0962DCC2A9F}"/>
              </a:ext>
            </a:extLst>
          </p:cNvPr>
          <p:cNvCxnSpPr/>
          <p:nvPr/>
        </p:nvCxnSpPr>
        <p:spPr>
          <a:xfrm flipH="1">
            <a:off x="1668780" y="4983480"/>
            <a:ext cx="1485900" cy="0"/>
          </a:xfrm>
          <a:prstGeom prst="straightConnector1">
            <a:avLst/>
          </a:prstGeom>
          <a:ln w="317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10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Behavioral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Components of a sequence diagram</a:t>
            </a:r>
          </a:p>
          <a:p>
            <a:pPr algn="just">
              <a:lnSpc>
                <a:spcPct val="90000"/>
              </a:lnSpc>
            </a:pPr>
            <a:endParaRPr lang="en-US" sz="2800" spc="-5" dirty="0">
              <a:latin typeface="Times New Roman" panose="02020603050405020304" pitchFamily="18" charset="0"/>
              <a:cs typeface="Times New Roman" panose="02020603050405020304" pitchFamily="18" charset="0"/>
            </a:endParaRPr>
          </a:p>
        </p:txBody>
      </p:sp>
      <p:pic>
        <p:nvPicPr>
          <p:cNvPr id="1026" name="Picture 2" descr="Sequence diagram template of online shopping system. Click ...">
            <a:extLst>
              <a:ext uri="{FF2B5EF4-FFF2-40B4-BE49-F238E27FC236}">
                <a16:creationId xmlns:a16="http://schemas.microsoft.com/office/drawing/2014/main" xmlns="" id="{87C3AAAA-8748-5C30-A839-90915424E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0"/>
            <a:ext cx="11914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5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85241" y="1050595"/>
            <a:ext cx="9984740" cy="1618489"/>
          </a:xfrm>
          <a:prstGeom prst="rect">
            <a:avLst/>
          </a:prstGeom>
        </p:spPr>
        <p:txBody>
          <a:bodyPr vert="horz" lIns="91440" tIns="45720" rIns="91440" bIns="45720" rtlCol="0" anchor="ctr">
            <a:noAutofit/>
          </a:bodyPr>
          <a:lstStyle/>
          <a:p>
            <a:pPr marL="224790"/>
            <a:r>
              <a:rPr lang="en-US" sz="6600" spc="-45" dirty="0"/>
              <a:t>REQUIREMENT ANALYSIS</a:t>
            </a:r>
          </a:p>
        </p:txBody>
      </p:sp>
      <p:sp>
        <p:nvSpPr>
          <p:cNvPr id="3" name="object 3"/>
          <p:cNvSpPr txBox="1"/>
          <p:nvPr/>
        </p:nvSpPr>
        <p:spPr>
          <a:xfrm>
            <a:off x="1285240" y="2712741"/>
            <a:ext cx="9984740" cy="329220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rmAutofit/>
          </a:bodyPr>
          <a:lstStyle/>
          <a:p>
            <a:pPr>
              <a:lnSpc>
                <a:spcPct val="90000"/>
              </a:lnSpc>
            </a:pPr>
            <a:r>
              <a:rPr lang="en-US" sz="2800" i="1" spc="-5" dirty="0">
                <a:latin typeface="Times New Roman" panose="02020603050405020304" pitchFamily="18" charset="0"/>
                <a:cs typeface="Times New Roman" panose="02020603050405020304" pitchFamily="18" charset="0"/>
              </a:rPr>
              <a:t>After the requirement engineering the next step is to analyze the gathered requirements. It is done by modeling the requirements.</a:t>
            </a:r>
          </a:p>
          <a:p>
            <a:pPr>
              <a:lnSpc>
                <a:spcPct val="90000"/>
              </a:lnSpc>
            </a:pPr>
            <a:endParaRPr lang="en-US" sz="2800" i="1" spc="-5"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Flow-oriented modeling</a:t>
            </a:r>
          </a:p>
          <a:p>
            <a:pPr marL="457200" indent="-457200">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Scenario-based modeling</a:t>
            </a:r>
          </a:p>
          <a:p>
            <a:pPr marL="457200" indent="-457200">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Class-based modeling</a:t>
            </a:r>
          </a:p>
          <a:p>
            <a:pPr marL="457200" indent="-457200">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Behavioral modeling</a:t>
            </a:r>
          </a:p>
          <a:p>
            <a:pPr>
              <a:lnSpc>
                <a:spcPct val="90000"/>
              </a:lnSpc>
            </a:pPr>
            <a:endParaRPr lang="en-US" sz="2800" i="1" spc="-5" dirty="0">
              <a:latin typeface="Times New Roman" panose="02020603050405020304" pitchFamily="18" charset="0"/>
              <a:cs typeface="Times New Roman" panose="02020603050405020304" pitchFamily="18" charset="0"/>
            </a:endParaRPr>
          </a:p>
        </p:txBody>
      </p:sp>
      <p:sp>
        <p:nvSpPr>
          <p:cNvPr id="4" name="Right Brace 3">
            <a:extLst>
              <a:ext uri="{FF2B5EF4-FFF2-40B4-BE49-F238E27FC236}">
                <a16:creationId xmlns:a16="http://schemas.microsoft.com/office/drawing/2014/main" xmlns="" id="{85E4AC19-9E13-F35C-8E56-5DCC8F015C5E}"/>
              </a:ext>
            </a:extLst>
          </p:cNvPr>
          <p:cNvSpPr/>
          <p:nvPr/>
        </p:nvSpPr>
        <p:spPr>
          <a:xfrm>
            <a:off x="5486400" y="4480560"/>
            <a:ext cx="342900" cy="11887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xmlns="" id="{981E911A-2DD6-6B67-C4FC-526D0CE5C2A0}"/>
              </a:ext>
            </a:extLst>
          </p:cNvPr>
          <p:cNvSpPr/>
          <p:nvPr/>
        </p:nvSpPr>
        <p:spPr>
          <a:xfrm>
            <a:off x="5875020" y="4545525"/>
            <a:ext cx="3309620" cy="1188720"/>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Object-oriented analysis</a:t>
            </a:r>
          </a:p>
        </p:txBody>
      </p:sp>
      <p:sp>
        <p:nvSpPr>
          <p:cNvPr id="6" name="Rectangle 5">
            <a:extLst>
              <a:ext uri="{FF2B5EF4-FFF2-40B4-BE49-F238E27FC236}">
                <a16:creationId xmlns:a16="http://schemas.microsoft.com/office/drawing/2014/main" xmlns="" id="{F06AD6B0-684C-6FC0-2C46-A57C277063B2}"/>
              </a:ext>
            </a:extLst>
          </p:cNvPr>
          <p:cNvSpPr/>
          <p:nvPr/>
        </p:nvSpPr>
        <p:spPr>
          <a:xfrm>
            <a:off x="6007906" y="3852495"/>
            <a:ext cx="3176734" cy="466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Structured Analysis</a:t>
            </a:r>
          </a:p>
        </p:txBody>
      </p:sp>
      <p:cxnSp>
        <p:nvCxnSpPr>
          <p:cNvPr id="9" name="Straight Arrow Connector 8">
            <a:extLst>
              <a:ext uri="{FF2B5EF4-FFF2-40B4-BE49-F238E27FC236}">
                <a16:creationId xmlns:a16="http://schemas.microsoft.com/office/drawing/2014/main" xmlns="" id="{21D1D734-0587-6005-BFBC-92667213A1A2}"/>
              </a:ext>
            </a:extLst>
          </p:cNvPr>
          <p:cNvCxnSpPr>
            <a:cxnSpLocks/>
            <a:endCxn id="6" idx="1"/>
          </p:cNvCxnSpPr>
          <p:nvPr/>
        </p:nvCxnSpPr>
        <p:spPr>
          <a:xfrm>
            <a:off x="5486400" y="4085907"/>
            <a:ext cx="52150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200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Flow-oriented Modeling</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Provides an indication of </a:t>
            </a:r>
            <a:r>
              <a:rPr lang="en-US" sz="2800" b="1" spc="-5" dirty="0">
                <a:latin typeface="Times New Roman" panose="02020603050405020304" pitchFamily="18" charset="0"/>
                <a:cs typeface="Times New Roman" panose="02020603050405020304" pitchFamily="18" charset="0"/>
              </a:rPr>
              <a:t>how data objects are transformed </a:t>
            </a:r>
            <a:r>
              <a:rPr lang="en-US" sz="2800" spc="-5" dirty="0">
                <a:latin typeface="Times New Roman" panose="02020603050405020304" pitchFamily="18" charset="0"/>
                <a:cs typeface="Times New Roman" panose="02020603050405020304" pitchFamily="18" charset="0"/>
              </a:rPr>
              <a:t>by a set of processing information.</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software system is </a:t>
            </a:r>
            <a:r>
              <a:rPr lang="en-US" sz="2800" b="1" spc="-5" dirty="0">
                <a:latin typeface="Times New Roman" panose="02020603050405020304" pitchFamily="18" charset="0"/>
                <a:cs typeface="Times New Roman" panose="02020603050405020304" pitchFamily="18" charset="0"/>
              </a:rPr>
              <a:t>decomposed into smaller subsystems </a:t>
            </a:r>
            <a:r>
              <a:rPr lang="en-US" sz="2800" spc="-5" dirty="0">
                <a:latin typeface="Times New Roman" panose="02020603050405020304" pitchFamily="18" charset="0"/>
                <a:cs typeface="Times New Roman" panose="02020603050405020304" pitchFamily="18" charset="0"/>
              </a:rPr>
              <a:t>or modules that can be independently </a:t>
            </a:r>
            <a:r>
              <a:rPr lang="en-US" sz="2800" b="1" spc="-5" dirty="0">
                <a:latin typeface="Times New Roman" panose="02020603050405020304" pitchFamily="18" charset="0"/>
                <a:cs typeface="Times New Roman" panose="02020603050405020304" pitchFamily="18" charset="0"/>
              </a:rPr>
              <a:t>analyzed</a:t>
            </a:r>
            <a:r>
              <a:rPr lang="en-US" sz="2800" spc="-5" dirty="0">
                <a:latin typeface="Times New Roman" panose="02020603050405020304" pitchFamily="18" charset="0"/>
                <a:cs typeface="Times New Roman" panose="02020603050405020304" pitchFamily="18" charset="0"/>
              </a:rPr>
              <a:t> and </a:t>
            </a:r>
            <a:r>
              <a:rPr lang="en-US" sz="2800" b="1" spc="-5" dirty="0">
                <a:latin typeface="Times New Roman" panose="02020603050405020304" pitchFamily="18" charset="0"/>
                <a:cs typeface="Times New Roman" panose="02020603050405020304" pitchFamily="18" charset="0"/>
              </a:rPr>
              <a:t>designed</a:t>
            </a:r>
            <a:r>
              <a:rPr lang="en-US" sz="2800" spc="-5" dirty="0">
                <a:latin typeface="Times New Roman" panose="02020603050405020304" pitchFamily="18" charset="0"/>
                <a:cs typeface="Times New Roman" panose="02020603050405020304" pitchFamily="18" charset="0"/>
              </a:rPr>
              <a:t>.</a:t>
            </a: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E.g., Component diagram</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72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Flow-oriented Modeling [contd..]</a:t>
            </a:r>
          </a:p>
        </p:txBody>
      </p:sp>
      <p:sp>
        <p:nvSpPr>
          <p:cNvPr id="3" name="object 3"/>
          <p:cNvSpPr txBox="1"/>
          <p:nvPr/>
        </p:nvSpPr>
        <p:spPr>
          <a:xfrm>
            <a:off x="1285240" y="2486527"/>
            <a:ext cx="9207500" cy="3283338"/>
          </a:xfrm>
          <a:prstGeom prst="rect">
            <a:avLst/>
          </a:prstGeom>
        </p:spPr>
        <p:txBody>
          <a:bodyPr vert="horz" lIns="91440" tIns="45720" rIns="91440" bIns="45720" rtlCol="0" anchor="t">
            <a:normAutofit fontScale="92500" lnSpcReduction="10000"/>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Component</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Provided Interface</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Required Interface  </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port</a:t>
            </a:r>
          </a:p>
        </p:txBody>
      </p:sp>
      <p:grpSp>
        <p:nvGrpSpPr>
          <p:cNvPr id="30" name="Group 29">
            <a:extLst>
              <a:ext uri="{FF2B5EF4-FFF2-40B4-BE49-F238E27FC236}">
                <a16:creationId xmlns:a16="http://schemas.microsoft.com/office/drawing/2014/main" xmlns="" id="{1DC23FF7-C08C-9BBE-D5DC-2DB3596DDE68}"/>
              </a:ext>
            </a:extLst>
          </p:cNvPr>
          <p:cNvGrpSpPr/>
          <p:nvPr/>
        </p:nvGrpSpPr>
        <p:grpSpPr>
          <a:xfrm>
            <a:off x="3998905" y="2404590"/>
            <a:ext cx="1654854" cy="1339147"/>
            <a:chOff x="3840480" y="2948940"/>
            <a:chExt cx="1645920" cy="1394460"/>
          </a:xfrm>
        </p:grpSpPr>
        <p:sp>
          <p:nvSpPr>
            <p:cNvPr id="4" name="Rectangle 3">
              <a:extLst>
                <a:ext uri="{FF2B5EF4-FFF2-40B4-BE49-F238E27FC236}">
                  <a16:creationId xmlns:a16="http://schemas.microsoft.com/office/drawing/2014/main" xmlns="" id="{406FC674-3AD3-8EFF-C65B-6B258CD7E135}"/>
                </a:ext>
              </a:extLst>
            </p:cNvPr>
            <p:cNvSpPr/>
            <p:nvPr/>
          </p:nvSpPr>
          <p:spPr>
            <a:xfrm>
              <a:off x="3840480" y="2948940"/>
              <a:ext cx="1645920" cy="1394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b="1" dirty="0"/>
                <a:t>Component Name </a:t>
              </a:r>
            </a:p>
          </p:txBody>
        </p:sp>
        <p:sp>
          <p:nvSpPr>
            <p:cNvPr id="5" name="Rectangle 4">
              <a:extLst>
                <a:ext uri="{FF2B5EF4-FFF2-40B4-BE49-F238E27FC236}">
                  <a16:creationId xmlns:a16="http://schemas.microsoft.com/office/drawing/2014/main" xmlns="" id="{6BACD324-A3DD-4AB7-56F0-5509DC482449}"/>
                </a:ext>
              </a:extLst>
            </p:cNvPr>
            <p:cNvSpPr/>
            <p:nvPr/>
          </p:nvSpPr>
          <p:spPr>
            <a:xfrm>
              <a:off x="4983480" y="3086954"/>
              <a:ext cx="409786" cy="467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xmlns="" id="{47B6BC9F-02A9-A320-A33C-D7AED9D804BB}"/>
                </a:ext>
              </a:extLst>
            </p:cNvPr>
            <p:cNvSpPr/>
            <p:nvPr/>
          </p:nvSpPr>
          <p:spPr>
            <a:xfrm>
              <a:off x="4892040" y="313267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EFFDCBEC-CB14-E3BB-F85F-E60CF75BC8AF}"/>
                </a:ext>
              </a:extLst>
            </p:cNvPr>
            <p:cNvSpPr/>
            <p:nvPr/>
          </p:nvSpPr>
          <p:spPr>
            <a:xfrm>
              <a:off x="4884420" y="333079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xmlns="" id="{31C50F48-EE7C-7C3A-4FF6-EE392C37ADD0}"/>
              </a:ext>
            </a:extLst>
          </p:cNvPr>
          <p:cNvGrpSpPr/>
          <p:nvPr/>
        </p:nvGrpSpPr>
        <p:grpSpPr>
          <a:xfrm>
            <a:off x="4293903" y="4201422"/>
            <a:ext cx="1708412" cy="1039347"/>
            <a:chOff x="3945347" y="5229826"/>
            <a:chExt cx="1708412" cy="1039347"/>
          </a:xfrm>
        </p:grpSpPr>
        <p:sp>
          <p:nvSpPr>
            <p:cNvPr id="22" name="Arc 21">
              <a:extLst>
                <a:ext uri="{FF2B5EF4-FFF2-40B4-BE49-F238E27FC236}">
                  <a16:creationId xmlns:a16="http://schemas.microsoft.com/office/drawing/2014/main" xmlns="" id="{694B58E5-C35A-0423-86B2-A6A9F95DA693}"/>
                </a:ext>
              </a:extLst>
            </p:cNvPr>
            <p:cNvSpPr/>
            <p:nvPr/>
          </p:nvSpPr>
          <p:spPr>
            <a:xfrm rot="1963770">
              <a:off x="3945347" y="5229826"/>
              <a:ext cx="859695" cy="103934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5C28DF67-76BE-844E-ACDA-8041DBB8EA29}"/>
                </a:ext>
              </a:extLst>
            </p:cNvPr>
            <p:cNvCxnSpPr>
              <a:cxnSpLocks/>
            </p:cNvCxnSpPr>
            <p:nvPr/>
          </p:nvCxnSpPr>
          <p:spPr>
            <a:xfrm flipH="1" flipV="1">
              <a:off x="4821865" y="5561655"/>
              <a:ext cx="831894" cy="17170"/>
            </a:xfrm>
            <a:prstGeom prst="line">
              <a:avLst/>
            </a:prstGeom>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xmlns="" id="{4DF50E03-08C2-5828-140E-D088C918B69A}"/>
              </a:ext>
            </a:extLst>
          </p:cNvPr>
          <p:cNvGrpSpPr/>
          <p:nvPr/>
        </p:nvGrpSpPr>
        <p:grpSpPr>
          <a:xfrm>
            <a:off x="4319217" y="3797954"/>
            <a:ext cx="1711411" cy="552811"/>
            <a:chOff x="4566907" y="4519378"/>
            <a:chExt cx="1711411" cy="552811"/>
          </a:xfrm>
        </p:grpSpPr>
        <p:sp>
          <p:nvSpPr>
            <p:cNvPr id="11" name="Oval 10">
              <a:extLst>
                <a:ext uri="{FF2B5EF4-FFF2-40B4-BE49-F238E27FC236}">
                  <a16:creationId xmlns:a16="http://schemas.microsoft.com/office/drawing/2014/main" xmlns="" id="{BEDC48A4-947D-AA21-CE4C-285D288D6DC4}"/>
                </a:ext>
              </a:extLst>
            </p:cNvPr>
            <p:cNvSpPr/>
            <p:nvPr/>
          </p:nvSpPr>
          <p:spPr>
            <a:xfrm>
              <a:off x="4566907" y="4519378"/>
              <a:ext cx="574899" cy="552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xmlns="" id="{4B7DEF33-4B68-B424-1FAE-4C2A0CEEF7DD}"/>
                </a:ext>
              </a:extLst>
            </p:cNvPr>
            <p:cNvCxnSpPr/>
            <p:nvPr/>
          </p:nvCxnSpPr>
          <p:spPr>
            <a:xfrm>
              <a:off x="5135318" y="4795783"/>
              <a:ext cx="1143000" cy="0"/>
            </a:xfrm>
            <a:prstGeom prst="line">
              <a:avLst/>
            </a:prstGeom>
          </p:spPr>
          <p:style>
            <a:lnRef idx="1">
              <a:schemeClr val="dk1"/>
            </a:lnRef>
            <a:fillRef idx="0">
              <a:schemeClr val="dk1"/>
            </a:fillRef>
            <a:effectRef idx="0">
              <a:schemeClr val="dk1"/>
            </a:effectRef>
            <a:fontRef idx="minor">
              <a:schemeClr val="tx1"/>
            </a:fontRef>
          </p:style>
        </p:cxnSp>
      </p:grpSp>
      <p:sp>
        <p:nvSpPr>
          <p:cNvPr id="34" name="Rectangle 33">
            <a:extLst>
              <a:ext uri="{FF2B5EF4-FFF2-40B4-BE49-F238E27FC236}">
                <a16:creationId xmlns:a16="http://schemas.microsoft.com/office/drawing/2014/main" xmlns="" id="{91374542-0EDB-6530-090C-94D4286F3B5C}"/>
              </a:ext>
            </a:extLst>
          </p:cNvPr>
          <p:cNvSpPr/>
          <p:nvPr/>
        </p:nvSpPr>
        <p:spPr>
          <a:xfrm>
            <a:off x="4606666" y="5123475"/>
            <a:ext cx="287450" cy="2345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4059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Flow-oriented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xmlns="" id="{985FF7CA-EB72-F038-66A8-B76F630DC68C}"/>
              </a:ext>
            </a:extLst>
          </p:cNvPr>
          <p:cNvGrpSpPr/>
          <p:nvPr/>
        </p:nvGrpSpPr>
        <p:grpSpPr>
          <a:xfrm>
            <a:off x="1699260" y="3141221"/>
            <a:ext cx="2544207" cy="1493715"/>
            <a:chOff x="3840480" y="2948940"/>
            <a:chExt cx="1645920" cy="1394460"/>
          </a:xfrm>
        </p:grpSpPr>
        <p:sp>
          <p:nvSpPr>
            <p:cNvPr id="4" name="Rectangle 3">
              <a:extLst>
                <a:ext uri="{FF2B5EF4-FFF2-40B4-BE49-F238E27FC236}">
                  <a16:creationId xmlns:a16="http://schemas.microsoft.com/office/drawing/2014/main" xmlns="" id="{406FC674-3AD3-8EFF-C65B-6B258CD7E135}"/>
                </a:ext>
              </a:extLst>
            </p:cNvPr>
            <p:cNvSpPr/>
            <p:nvPr/>
          </p:nvSpPr>
          <p:spPr>
            <a:xfrm>
              <a:off x="3840480" y="2948940"/>
              <a:ext cx="1645920" cy="1394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b="1" dirty="0"/>
                <a:t>Component</a:t>
              </a:r>
            </a:p>
          </p:txBody>
        </p:sp>
        <p:sp>
          <p:nvSpPr>
            <p:cNvPr id="5" name="Rectangle 4">
              <a:extLst>
                <a:ext uri="{FF2B5EF4-FFF2-40B4-BE49-F238E27FC236}">
                  <a16:creationId xmlns:a16="http://schemas.microsoft.com/office/drawing/2014/main" xmlns="" id="{6BACD324-A3DD-4AB7-56F0-5509DC482449}"/>
                </a:ext>
              </a:extLst>
            </p:cNvPr>
            <p:cNvSpPr/>
            <p:nvPr/>
          </p:nvSpPr>
          <p:spPr>
            <a:xfrm>
              <a:off x="4983480" y="3086954"/>
              <a:ext cx="409786" cy="467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xmlns="" id="{47B6BC9F-02A9-A320-A33C-D7AED9D804BB}"/>
                </a:ext>
              </a:extLst>
            </p:cNvPr>
            <p:cNvSpPr/>
            <p:nvPr/>
          </p:nvSpPr>
          <p:spPr>
            <a:xfrm>
              <a:off x="4892040" y="313267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EFFDCBEC-CB14-E3BB-F85F-E60CF75BC8AF}"/>
                </a:ext>
              </a:extLst>
            </p:cNvPr>
            <p:cNvSpPr/>
            <p:nvPr/>
          </p:nvSpPr>
          <p:spPr>
            <a:xfrm>
              <a:off x="4884420" y="333079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xmlns="" id="{7CDAA70B-DDC2-19EC-0320-C77CC8A89266}"/>
              </a:ext>
            </a:extLst>
          </p:cNvPr>
          <p:cNvGrpSpPr/>
          <p:nvPr/>
        </p:nvGrpSpPr>
        <p:grpSpPr>
          <a:xfrm rot="10984701">
            <a:off x="4221353" y="3076393"/>
            <a:ext cx="1708412" cy="1039347"/>
            <a:chOff x="3945347" y="5229826"/>
            <a:chExt cx="1708412" cy="1039347"/>
          </a:xfrm>
        </p:grpSpPr>
        <p:sp>
          <p:nvSpPr>
            <p:cNvPr id="22" name="Arc 21">
              <a:extLst>
                <a:ext uri="{FF2B5EF4-FFF2-40B4-BE49-F238E27FC236}">
                  <a16:creationId xmlns:a16="http://schemas.microsoft.com/office/drawing/2014/main" xmlns="" id="{694B58E5-C35A-0423-86B2-A6A9F95DA693}"/>
                </a:ext>
              </a:extLst>
            </p:cNvPr>
            <p:cNvSpPr/>
            <p:nvPr/>
          </p:nvSpPr>
          <p:spPr>
            <a:xfrm rot="1963770">
              <a:off x="3945347" y="5229826"/>
              <a:ext cx="859695" cy="1039347"/>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xmlns="" id="{5C28DF67-76BE-844E-ACDA-8041DBB8EA29}"/>
                </a:ext>
              </a:extLst>
            </p:cNvPr>
            <p:cNvCxnSpPr>
              <a:cxnSpLocks/>
            </p:cNvCxnSpPr>
            <p:nvPr/>
          </p:nvCxnSpPr>
          <p:spPr>
            <a:xfrm flipH="1" flipV="1">
              <a:off x="4821865" y="5561655"/>
              <a:ext cx="831894" cy="17170"/>
            </a:xfrm>
            <a:prstGeom prst="line">
              <a:avLst/>
            </a:prstGeom>
          </p:spPr>
          <p:style>
            <a:lnRef idx="1">
              <a:schemeClr val="dk1"/>
            </a:lnRef>
            <a:fillRef idx="0">
              <a:schemeClr val="dk1"/>
            </a:fillRef>
            <a:effectRef idx="0">
              <a:schemeClr val="dk1"/>
            </a:effectRef>
            <a:fontRef idx="minor">
              <a:schemeClr val="tx1"/>
            </a:fontRef>
          </p:style>
        </p:cxnSp>
      </p:grpSp>
      <p:sp>
        <p:nvSpPr>
          <p:cNvPr id="15" name="Oval 14">
            <a:extLst>
              <a:ext uri="{FF2B5EF4-FFF2-40B4-BE49-F238E27FC236}">
                <a16:creationId xmlns:a16="http://schemas.microsoft.com/office/drawing/2014/main" xmlns="" id="{AED6C291-EED2-3890-542E-9AF40CB3011E}"/>
              </a:ext>
            </a:extLst>
          </p:cNvPr>
          <p:cNvSpPr/>
          <p:nvPr/>
        </p:nvSpPr>
        <p:spPr>
          <a:xfrm>
            <a:off x="5155118" y="3410515"/>
            <a:ext cx="574899" cy="55281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523F9158-6FA1-8CB0-C55A-503211862DE4}"/>
              </a:ext>
            </a:extLst>
          </p:cNvPr>
          <p:cNvCxnSpPr>
            <a:cxnSpLocks/>
          </p:cNvCxnSpPr>
          <p:nvPr/>
        </p:nvCxnSpPr>
        <p:spPr>
          <a:xfrm>
            <a:off x="5730017" y="3667209"/>
            <a:ext cx="1312950" cy="19711"/>
          </a:xfrm>
          <a:prstGeom prst="line">
            <a:avLst/>
          </a:prstGeom>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xmlns="" id="{42D1BE19-D68B-DE57-7C6B-07BFC6B591F2}"/>
              </a:ext>
            </a:extLst>
          </p:cNvPr>
          <p:cNvGrpSpPr/>
          <p:nvPr/>
        </p:nvGrpSpPr>
        <p:grpSpPr>
          <a:xfrm>
            <a:off x="7042967" y="3127743"/>
            <a:ext cx="2544207" cy="1493715"/>
            <a:chOff x="3840480" y="2948940"/>
            <a:chExt cx="1645920" cy="1394460"/>
          </a:xfrm>
        </p:grpSpPr>
        <p:sp>
          <p:nvSpPr>
            <p:cNvPr id="19" name="Rectangle 18">
              <a:extLst>
                <a:ext uri="{FF2B5EF4-FFF2-40B4-BE49-F238E27FC236}">
                  <a16:creationId xmlns:a16="http://schemas.microsoft.com/office/drawing/2014/main" xmlns="" id="{08F02985-EA2C-5874-62E5-5FA4285F2838}"/>
                </a:ext>
              </a:extLst>
            </p:cNvPr>
            <p:cNvSpPr/>
            <p:nvPr/>
          </p:nvSpPr>
          <p:spPr>
            <a:xfrm>
              <a:off x="3840480" y="2948940"/>
              <a:ext cx="1645920" cy="1394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b="1" dirty="0"/>
                <a:t>Other Component</a:t>
              </a:r>
            </a:p>
          </p:txBody>
        </p:sp>
        <p:sp>
          <p:nvSpPr>
            <p:cNvPr id="20" name="Rectangle 19">
              <a:extLst>
                <a:ext uri="{FF2B5EF4-FFF2-40B4-BE49-F238E27FC236}">
                  <a16:creationId xmlns:a16="http://schemas.microsoft.com/office/drawing/2014/main" xmlns="" id="{ABC055C5-C0DA-FD32-0B2B-486CC9F10633}"/>
                </a:ext>
              </a:extLst>
            </p:cNvPr>
            <p:cNvSpPr/>
            <p:nvPr/>
          </p:nvSpPr>
          <p:spPr>
            <a:xfrm>
              <a:off x="4983480" y="3086954"/>
              <a:ext cx="409786" cy="467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xmlns="" id="{CA8B1516-EC24-2B48-C7D5-BBECB2377863}"/>
                </a:ext>
              </a:extLst>
            </p:cNvPr>
            <p:cNvSpPr/>
            <p:nvPr/>
          </p:nvSpPr>
          <p:spPr>
            <a:xfrm>
              <a:off x="4892040" y="313267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xmlns="" id="{173B9D57-8DBF-ED1D-5811-97636219EEB6}"/>
                </a:ext>
              </a:extLst>
            </p:cNvPr>
            <p:cNvSpPr/>
            <p:nvPr/>
          </p:nvSpPr>
          <p:spPr>
            <a:xfrm>
              <a:off x="4884420" y="3330794"/>
              <a:ext cx="251460" cy="1752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8" name="TextBox 27">
            <a:extLst>
              <a:ext uri="{FF2B5EF4-FFF2-40B4-BE49-F238E27FC236}">
                <a16:creationId xmlns:a16="http://schemas.microsoft.com/office/drawing/2014/main" xmlns="" id="{F519823B-C79E-BF85-7B7A-EC113B3B8411}"/>
              </a:ext>
            </a:extLst>
          </p:cNvPr>
          <p:cNvSpPr txBox="1"/>
          <p:nvPr/>
        </p:nvSpPr>
        <p:spPr>
          <a:xfrm>
            <a:off x="3713424" y="2695643"/>
            <a:ext cx="2028582" cy="369332"/>
          </a:xfrm>
          <a:prstGeom prst="rect">
            <a:avLst/>
          </a:prstGeom>
          <a:noFill/>
        </p:spPr>
        <p:txBody>
          <a:bodyPr wrap="square" rtlCol="0">
            <a:spAutoFit/>
          </a:bodyPr>
          <a:lstStyle/>
          <a:p>
            <a:r>
              <a:rPr lang="en-US" dirty="0"/>
              <a:t>Required Interface</a:t>
            </a:r>
          </a:p>
        </p:txBody>
      </p:sp>
      <p:sp>
        <p:nvSpPr>
          <p:cNvPr id="30" name="TextBox 29">
            <a:extLst>
              <a:ext uri="{FF2B5EF4-FFF2-40B4-BE49-F238E27FC236}">
                <a16:creationId xmlns:a16="http://schemas.microsoft.com/office/drawing/2014/main" xmlns="" id="{4644E84B-F812-9C7C-0803-2A23EF611EA9}"/>
              </a:ext>
            </a:extLst>
          </p:cNvPr>
          <p:cNvSpPr txBox="1"/>
          <p:nvPr/>
        </p:nvSpPr>
        <p:spPr>
          <a:xfrm>
            <a:off x="5123110" y="4634936"/>
            <a:ext cx="2028582" cy="369332"/>
          </a:xfrm>
          <a:prstGeom prst="rect">
            <a:avLst/>
          </a:prstGeom>
          <a:noFill/>
        </p:spPr>
        <p:txBody>
          <a:bodyPr wrap="square" rtlCol="0">
            <a:spAutoFit/>
          </a:bodyPr>
          <a:lstStyle/>
          <a:p>
            <a:r>
              <a:rPr lang="en-US" dirty="0"/>
              <a:t>Provided Interface</a:t>
            </a:r>
          </a:p>
        </p:txBody>
      </p:sp>
    </p:spTree>
    <p:extLst>
      <p:ext uri="{BB962C8B-B14F-4D97-AF65-F5344CB8AC3E}">
        <p14:creationId xmlns:p14="http://schemas.microsoft.com/office/powerpoint/2010/main" val="2862801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Flow-oriented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pic>
        <p:nvPicPr>
          <p:cNvPr id="1026" name="Picture 2" descr="Component Subsystems">
            <a:extLst>
              <a:ext uri="{FF2B5EF4-FFF2-40B4-BE49-F238E27FC236}">
                <a16:creationId xmlns:a16="http://schemas.microsoft.com/office/drawing/2014/main" xmlns="" id="{982E2FAE-6C1D-DB0F-1959-5FDB035B5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935" y="2351661"/>
            <a:ext cx="7754605" cy="38007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8B53D939-6C4E-9152-F9C6-EB9E71E73E09}"/>
              </a:ext>
            </a:extLst>
          </p:cNvPr>
          <p:cNvSpPr txBox="1"/>
          <p:nvPr/>
        </p:nvSpPr>
        <p:spPr>
          <a:xfrm>
            <a:off x="7176849" y="3523468"/>
            <a:ext cx="1076432" cy="276999"/>
          </a:xfrm>
          <a:prstGeom prst="rect">
            <a:avLst/>
          </a:prstGeom>
          <a:solidFill>
            <a:srgbClr val="7ACFF5"/>
          </a:solidFill>
        </p:spPr>
        <p:txBody>
          <a:bodyPr wrap="square" tIns="0" rtlCol="0">
            <a:spAutoFit/>
          </a:bodyPr>
          <a:lstStyle/>
          <a:p>
            <a:r>
              <a:rPr lang="en-US" sz="1500" b="1" dirty="0">
                <a:latin typeface="Times New Roman" panose="02020603050405020304" pitchFamily="18" charset="0"/>
                <a:cs typeface="Times New Roman" panose="02020603050405020304" pitchFamily="18" charset="0"/>
              </a:rPr>
              <a:t>Repository</a:t>
            </a:r>
          </a:p>
        </p:txBody>
      </p:sp>
      <p:sp>
        <p:nvSpPr>
          <p:cNvPr id="14" name="TextBox 13">
            <a:extLst>
              <a:ext uri="{FF2B5EF4-FFF2-40B4-BE49-F238E27FC236}">
                <a16:creationId xmlns:a16="http://schemas.microsoft.com/office/drawing/2014/main" xmlns="" id="{D0560F25-211D-01CB-E77F-B8F8B9B3D438}"/>
              </a:ext>
            </a:extLst>
          </p:cNvPr>
          <p:cNvSpPr txBox="1"/>
          <p:nvPr/>
        </p:nvSpPr>
        <p:spPr>
          <a:xfrm>
            <a:off x="5678905" y="3677109"/>
            <a:ext cx="1323514" cy="276999"/>
          </a:xfrm>
          <a:prstGeom prst="rect">
            <a:avLst/>
          </a:prstGeom>
          <a:solidFill>
            <a:srgbClr val="7ACFF5"/>
          </a:solidFill>
        </p:spPr>
        <p:txBody>
          <a:bodyPr wrap="square" tIns="0" rtlCol="0">
            <a:spAutoFit/>
          </a:bodyPr>
          <a:lstStyle/>
          <a:p>
            <a:r>
              <a:rPr lang="en-US" sz="1500" b="1" dirty="0">
                <a:latin typeface="Times New Roman" panose="02020603050405020304" pitchFamily="18" charset="0"/>
                <a:cs typeface="Times New Roman" panose="02020603050405020304" pitchFamily="18" charset="0"/>
              </a:rPr>
              <a:t>Request Item</a:t>
            </a:r>
          </a:p>
        </p:txBody>
      </p:sp>
    </p:spTree>
    <p:extLst>
      <p:ext uri="{BB962C8B-B14F-4D97-AF65-F5344CB8AC3E}">
        <p14:creationId xmlns:p14="http://schemas.microsoft.com/office/powerpoint/2010/main" val="411552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ctr"/>
            <a:r>
              <a:rPr lang="en-US" sz="5400" kern="1200" spc="-45" dirty="0">
                <a:solidFill>
                  <a:schemeClr val="tx1"/>
                </a:solidFill>
                <a:latin typeface="+mj-lt"/>
                <a:ea typeface="+mj-ea"/>
                <a:cs typeface="+mj-cs"/>
              </a:rPr>
              <a:t>Quiz</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fontScale="85000" lnSpcReduction="20000"/>
          </a:bodyPr>
          <a:lstStyle/>
          <a:p>
            <a:pPr algn="just"/>
            <a:r>
              <a:rPr lang="en-US" sz="2800" dirty="0">
                <a:latin typeface="Times New Roman" panose="02020603050405020304" pitchFamily="18" charset="0"/>
                <a:cs typeface="Times New Roman" panose="02020603050405020304" pitchFamily="18" charset="0"/>
              </a:rPr>
              <a:t>A library has a catalog of books, which are available to borrow by its members. The system allows users to search for books, borrow books, return books, and manage their account information. Every member has an account in the library, which is verified by the librarian every time they borrow a book. The member can borrow the book through their account but can borrow 4 books (maximum) at a time. </a:t>
            </a:r>
          </a:p>
          <a:p>
            <a:pPr algn="just"/>
            <a:endParaRPr lang="en-US" sz="2800" dirty="0">
              <a:latin typeface="Times New Roman" panose="02020603050405020304" pitchFamily="18" charset="0"/>
              <a:cs typeface="Times New Roman" panose="02020603050405020304" pitchFamily="18" charset="0"/>
            </a:endParaRPr>
          </a:p>
          <a:p>
            <a:pPr algn="just"/>
            <a:r>
              <a:rPr lang="en-US" sz="2800" i="1" dirty="0">
                <a:latin typeface="Times New Roman" panose="02020603050405020304" pitchFamily="18" charset="0"/>
                <a:cs typeface="Times New Roman" panose="02020603050405020304" pitchFamily="18" charset="0"/>
              </a:rPr>
              <a:t>Draw class diagram, sequence diagram, and activity diagram of the given scenario</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745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85240" y="1137310"/>
            <a:ext cx="10261587" cy="1527049"/>
          </a:xfrm>
          <a:prstGeom prst="rect">
            <a:avLst/>
          </a:prstGeom>
        </p:spPr>
        <p:txBody>
          <a:bodyPr vert="horz" lIns="91440" tIns="45720" rIns="91440" bIns="45720" rtlCol="0" anchor="ctr">
            <a:noAutofit/>
          </a:bodyPr>
          <a:lstStyle/>
          <a:p>
            <a:pPr marL="224790"/>
            <a:r>
              <a:rPr lang="en-US" sz="6600" kern="1200" spc="-45" dirty="0">
                <a:solidFill>
                  <a:schemeClr val="tx1"/>
                </a:solidFill>
                <a:latin typeface="+mj-lt"/>
                <a:ea typeface="+mj-ea"/>
                <a:cs typeface="+mj-cs"/>
              </a:rPr>
              <a:t>WHY ANALYSIS MODELING?</a:t>
            </a:r>
          </a:p>
        </p:txBody>
      </p:sp>
      <p:sp>
        <p:nvSpPr>
          <p:cNvPr id="3" name="object 3"/>
          <p:cNvSpPr txBox="1"/>
          <p:nvPr/>
        </p:nvSpPr>
        <p:spPr>
          <a:xfrm>
            <a:off x="1285240" y="2878029"/>
            <a:ext cx="9207500" cy="2800395"/>
          </a:xfrm>
          <a:prstGeom prst="rect">
            <a:avLst/>
          </a:prstGeom>
        </p:spPr>
        <p:txBody>
          <a:bodyPr vert="horz" lIns="91440" tIns="45720" rIns="91440" bIns="45720" rtlCol="0" anchor="t">
            <a:normAutofit/>
          </a:bodyPr>
          <a:lstStyle/>
          <a:p>
            <a:pPr marL="12700" indent="-228600" algn="just">
              <a:lnSpc>
                <a:spcPct val="15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Representation of the system</a:t>
            </a:r>
          </a:p>
          <a:p>
            <a:pPr marL="12700" indent="-228600" algn="just">
              <a:lnSpc>
                <a:spcPct val="15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Easy </a:t>
            </a:r>
            <a:r>
              <a:rPr lang="en-US" sz="2800" spc="-5" dirty="0" smtClean="0">
                <a:latin typeface="Times New Roman" panose="02020603050405020304" pitchFamily="18" charset="0"/>
                <a:cs typeface="Times New Roman" panose="02020603050405020304" pitchFamily="18" charset="0"/>
              </a:rPr>
              <a:t>to </a:t>
            </a:r>
            <a:r>
              <a:rPr lang="en-US" sz="2800" spc="-5" dirty="0">
                <a:latin typeface="Times New Roman" panose="02020603050405020304" pitchFamily="18" charset="0"/>
                <a:cs typeface="Times New Roman" panose="02020603050405020304" pitchFamily="18" charset="0"/>
              </a:rPr>
              <a:t>maintain</a:t>
            </a:r>
          </a:p>
          <a:p>
            <a:pPr marL="12700" indent="-228600" algn="just">
              <a:lnSpc>
                <a:spcPct val="15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Use graphics to plan before implementation</a:t>
            </a:r>
          </a:p>
          <a:p>
            <a:pPr marL="12700" indent="-228600" algn="just">
              <a:lnSpc>
                <a:spcPct val="15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Helps in tracking and evaluation of components</a:t>
            </a:r>
          </a:p>
        </p:txBody>
      </p:sp>
    </p:spTree>
    <p:extLst>
      <p:ext uri="{BB962C8B-B14F-4D97-AF65-F5344CB8AC3E}">
        <p14:creationId xmlns:p14="http://schemas.microsoft.com/office/powerpoint/2010/main" val="391350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61912"/>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Class-based modeling</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Defines objects, attributes and relationships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It closely associated with object-oriented programming (OOP) and is </a:t>
            </a:r>
            <a:r>
              <a:rPr lang="en-US" sz="2800" b="1" spc="-5" dirty="0">
                <a:latin typeface="Times New Roman" panose="02020603050405020304" pitchFamily="18" charset="0"/>
                <a:cs typeface="Times New Roman" panose="02020603050405020304" pitchFamily="18" charset="0"/>
              </a:rPr>
              <a:t>used to create software systems </a:t>
            </a:r>
            <a:r>
              <a:rPr lang="en-US" sz="2800" spc="-5" dirty="0">
                <a:latin typeface="Times New Roman" panose="02020603050405020304" pitchFamily="18" charset="0"/>
                <a:cs typeface="Times New Roman" panose="02020603050405020304" pitchFamily="18" charset="0"/>
              </a:rPr>
              <a:t>that are </a:t>
            </a:r>
            <a:r>
              <a:rPr lang="en-US" sz="2800" b="1" spc="-5" dirty="0">
                <a:latin typeface="Times New Roman" panose="02020603050405020304" pitchFamily="18" charset="0"/>
                <a:cs typeface="Times New Roman" panose="02020603050405020304" pitchFamily="18" charset="0"/>
              </a:rPr>
              <a:t>modular, flexible, and easy to maintain</a:t>
            </a:r>
            <a:r>
              <a:rPr lang="en-US" sz="2800" spc="-5" dirty="0">
                <a:latin typeface="Times New Roman" panose="02020603050405020304" pitchFamily="18" charset="0"/>
                <a:cs typeface="Times New Roman" panose="02020603050405020304" pitchFamily="18" charset="0"/>
              </a:rPr>
              <a:t>.</a:t>
            </a:r>
          </a:p>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E.g., Class Diagram</a:t>
            </a:r>
          </a:p>
        </p:txBody>
      </p:sp>
    </p:spTree>
    <p:extLst>
      <p:ext uri="{BB962C8B-B14F-4D97-AF65-F5344CB8AC3E}">
        <p14:creationId xmlns:p14="http://schemas.microsoft.com/office/powerpoint/2010/main" val="109520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Representation of a class</a:t>
            </a: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algn="just">
              <a:lnSpc>
                <a:spcPct val="90000"/>
              </a:lnSpc>
            </a:pPr>
            <a:endParaRPr lang="en-US" sz="2800"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EABC808-1542-EAB7-8415-8C68C7C1C1F9}"/>
              </a:ext>
            </a:extLst>
          </p:cNvPr>
          <p:cNvSpPr/>
          <p:nvPr/>
        </p:nvSpPr>
        <p:spPr>
          <a:xfrm>
            <a:off x="6172200" y="2995515"/>
            <a:ext cx="3131820" cy="2845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ClassName</a:t>
            </a:r>
            <a:endParaRPr lang="en-US" sz="28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-attributes: datatype</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+operations()</a:t>
            </a:r>
          </a:p>
        </p:txBody>
      </p:sp>
      <p:cxnSp>
        <p:nvCxnSpPr>
          <p:cNvPr id="6" name="Straight Connector 5">
            <a:extLst>
              <a:ext uri="{FF2B5EF4-FFF2-40B4-BE49-F238E27FC236}">
                <a16:creationId xmlns:a16="http://schemas.microsoft.com/office/drawing/2014/main" xmlns="" id="{C8C5FBB3-BB24-62DE-2A15-6344ED41DC8A}"/>
              </a:ext>
            </a:extLst>
          </p:cNvPr>
          <p:cNvCxnSpPr>
            <a:cxnSpLocks/>
          </p:cNvCxnSpPr>
          <p:nvPr/>
        </p:nvCxnSpPr>
        <p:spPr>
          <a:xfrm>
            <a:off x="6172200" y="3817620"/>
            <a:ext cx="310896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xmlns="" id="{DF65AE4D-4FAD-4345-42F1-777840003D0C}"/>
              </a:ext>
            </a:extLst>
          </p:cNvPr>
          <p:cNvCxnSpPr>
            <a:cxnSpLocks/>
          </p:cNvCxnSpPr>
          <p:nvPr/>
        </p:nvCxnSpPr>
        <p:spPr>
          <a:xfrm>
            <a:off x="6172200" y="4678680"/>
            <a:ext cx="3124200" cy="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67101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Dependency</a:t>
            </a:r>
            <a:r>
              <a:rPr lang="en-US" sz="2800" spc="-5" dirty="0">
                <a:latin typeface="Times New Roman" panose="02020603050405020304" pitchFamily="18" charset="0"/>
                <a:cs typeface="Times New Roman" panose="02020603050405020304" pitchFamily="18" charset="0"/>
              </a:rPr>
              <a:t>: If a class is dependent on another class, you represent it is dashed arrow</a:t>
            </a:r>
          </a:p>
        </p:txBody>
      </p:sp>
      <p:sp>
        <p:nvSpPr>
          <p:cNvPr id="4" name="Rectangle 3">
            <a:extLst>
              <a:ext uri="{FF2B5EF4-FFF2-40B4-BE49-F238E27FC236}">
                <a16:creationId xmlns:a16="http://schemas.microsoft.com/office/drawing/2014/main" xmlns=""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Car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+moves()</a:t>
            </a:r>
          </a:p>
        </p:txBody>
      </p:sp>
      <p:cxnSp>
        <p:nvCxnSpPr>
          <p:cNvPr id="6" name="Straight Connector 5">
            <a:extLst>
              <a:ext uri="{FF2B5EF4-FFF2-40B4-BE49-F238E27FC236}">
                <a16:creationId xmlns:a16="http://schemas.microsoft.com/office/drawing/2014/main" xmlns=""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xmlns=""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xmlns=""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Engine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-horsepower: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+starts()</a:t>
            </a:r>
          </a:p>
        </p:txBody>
      </p:sp>
      <p:cxnSp>
        <p:nvCxnSpPr>
          <p:cNvPr id="15" name="Straight Connector 14">
            <a:extLst>
              <a:ext uri="{FF2B5EF4-FFF2-40B4-BE49-F238E27FC236}">
                <a16:creationId xmlns:a16="http://schemas.microsoft.com/office/drawing/2014/main" xmlns=""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xmlns=""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xmlns="" id="{0E321492-194D-BF03-E550-8D171DEE51CE}"/>
              </a:ext>
            </a:extLst>
          </p:cNvPr>
          <p:cNvCxnSpPr>
            <a:cxnSpLocks/>
            <a:stCxn id="4" idx="3"/>
            <a:endCxn id="14" idx="1"/>
          </p:cNvCxnSpPr>
          <p:nvPr/>
        </p:nvCxnSpPr>
        <p:spPr>
          <a:xfrm>
            <a:off x="5387340" y="4933769"/>
            <a:ext cx="1165860" cy="15240"/>
          </a:xfrm>
          <a:prstGeom prst="straightConnector1">
            <a:avLst/>
          </a:prstGeom>
          <a:ln>
            <a:prstDash val="dash"/>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032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Generalization</a:t>
            </a:r>
            <a:r>
              <a:rPr lang="en-US" sz="2800" spc="-5" dirty="0">
                <a:latin typeface="Times New Roman" panose="02020603050405020304" pitchFamily="18" charset="0"/>
                <a:cs typeface="Times New Roman" panose="02020603050405020304" pitchFamily="18" charset="0"/>
              </a:rPr>
              <a:t>: a relationship between two classes that represents an </a:t>
            </a:r>
            <a:r>
              <a:rPr lang="en-US" sz="2800" b="1" spc="-5" dirty="0">
                <a:latin typeface="Times New Roman" panose="02020603050405020304" pitchFamily="18" charset="0"/>
                <a:cs typeface="Times New Roman" panose="02020603050405020304" pitchFamily="18" charset="0"/>
              </a:rPr>
              <a:t>"is-a" </a:t>
            </a:r>
            <a:r>
              <a:rPr lang="en-US" sz="2800" spc="-5" dirty="0">
                <a:latin typeface="Times New Roman" panose="02020603050405020304" pitchFamily="18" charset="0"/>
                <a:cs typeface="Times New Roman" panose="02020603050405020304" pitchFamily="18" charset="0"/>
              </a:rPr>
              <a:t>relationship, shown by simple arrow</a:t>
            </a:r>
          </a:p>
        </p:txBody>
      </p:sp>
      <p:sp>
        <p:nvSpPr>
          <p:cNvPr id="4" name="Rectangle 3">
            <a:extLst>
              <a:ext uri="{FF2B5EF4-FFF2-40B4-BE49-F238E27FC236}">
                <a16:creationId xmlns:a16="http://schemas.microsoft.com/office/drawing/2014/main" xmlns=""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Person</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-name: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+walks()</a:t>
            </a:r>
          </a:p>
        </p:txBody>
      </p:sp>
      <p:cxnSp>
        <p:nvCxnSpPr>
          <p:cNvPr id="6" name="Straight Connector 5">
            <a:extLst>
              <a:ext uri="{FF2B5EF4-FFF2-40B4-BE49-F238E27FC236}">
                <a16:creationId xmlns:a16="http://schemas.microsoft.com/office/drawing/2014/main" xmlns=""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xmlns=""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xmlns=""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Student</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rollNo</a:t>
            </a:r>
            <a:r>
              <a:rPr lang="en-US" sz="2800" dirty="0">
                <a:latin typeface="Times New Roman" panose="02020603050405020304" pitchFamily="18" charset="0"/>
                <a:cs typeface="Times New Roman" panose="02020603050405020304" pitchFamily="18" charset="0"/>
              </a:rPr>
              <a:t>: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+studies()</a:t>
            </a:r>
          </a:p>
        </p:txBody>
      </p:sp>
      <p:cxnSp>
        <p:nvCxnSpPr>
          <p:cNvPr id="15" name="Straight Connector 14">
            <a:extLst>
              <a:ext uri="{FF2B5EF4-FFF2-40B4-BE49-F238E27FC236}">
                <a16:creationId xmlns:a16="http://schemas.microsoft.com/office/drawing/2014/main" xmlns=""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xmlns=""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xmlns="" id="{0E321492-194D-BF03-E550-8D171DEE51CE}"/>
              </a:ext>
            </a:extLst>
          </p:cNvPr>
          <p:cNvCxnSpPr>
            <a:cxnSpLocks/>
            <a:stCxn id="4" idx="3"/>
            <a:endCxn id="14" idx="1"/>
          </p:cNvCxnSpPr>
          <p:nvPr/>
        </p:nvCxnSpPr>
        <p:spPr>
          <a:xfrm>
            <a:off x="5387340" y="4933769"/>
            <a:ext cx="1165860" cy="15240"/>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xmlns="" id="{8278B214-21FA-0817-9334-3C2678C7FEAC}"/>
              </a:ext>
            </a:extLst>
          </p:cNvPr>
          <p:cNvSpPr txBox="1"/>
          <p:nvPr/>
        </p:nvSpPr>
        <p:spPr>
          <a:xfrm>
            <a:off x="5698060" y="4297680"/>
            <a:ext cx="878000" cy="369332"/>
          </a:xfrm>
          <a:prstGeom prst="rect">
            <a:avLst/>
          </a:prstGeom>
          <a:noFill/>
        </p:spPr>
        <p:txBody>
          <a:bodyPr wrap="square" rtlCol="0">
            <a:spAutoFit/>
          </a:bodyPr>
          <a:lstStyle/>
          <a:p>
            <a:r>
              <a:rPr lang="en-US" dirty="0"/>
              <a:t>Is-a</a:t>
            </a:r>
          </a:p>
        </p:txBody>
      </p:sp>
    </p:spTree>
    <p:extLst>
      <p:ext uri="{BB962C8B-B14F-4D97-AF65-F5344CB8AC3E}">
        <p14:creationId xmlns:p14="http://schemas.microsoft.com/office/powerpoint/2010/main" val="398155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Association</a:t>
            </a:r>
            <a:r>
              <a:rPr lang="en-US" sz="2800" spc="-5" dirty="0">
                <a:latin typeface="Times New Roman" panose="02020603050405020304" pitchFamily="18" charset="0"/>
                <a:cs typeface="Times New Roman" panose="02020603050405020304" pitchFamily="18" charset="0"/>
              </a:rPr>
              <a:t>: the type of relationship between classes.</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Exactly one     (1)</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Zero to Many  (0 … *)</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Zero or one     (0 … 1)</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One to Many   (1 … *)</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Many to Many (* … *) </a:t>
            </a:r>
          </a:p>
          <a:p>
            <a:pPr indent="-215900" algn="just">
              <a:lnSpc>
                <a:spcPct val="90000"/>
              </a:lnSpc>
            </a:pPr>
            <a:r>
              <a:rPr lang="en-US" sz="2800" i="1" spc="-5" dirty="0">
                <a:latin typeface="Times New Roman" panose="02020603050405020304" pitchFamily="18" charset="0"/>
                <a:cs typeface="Times New Roman" panose="02020603050405020304" pitchFamily="18" charset="0"/>
              </a:rPr>
              <a:t>Association is a </a:t>
            </a:r>
            <a:r>
              <a:rPr lang="en-US" sz="2800" b="1" i="1" spc="-5" dirty="0">
                <a:latin typeface="Times New Roman" panose="02020603050405020304" pitchFamily="18" charset="0"/>
                <a:cs typeface="Times New Roman" panose="02020603050405020304" pitchFamily="18" charset="0"/>
              </a:rPr>
              <a:t>has-a</a:t>
            </a:r>
            <a:r>
              <a:rPr lang="en-US" sz="2800" i="1" spc="-5" dirty="0">
                <a:latin typeface="Times New Roman" panose="02020603050405020304" pitchFamily="18" charset="0"/>
                <a:cs typeface="Times New Roman" panose="02020603050405020304" pitchFamily="18" charset="0"/>
              </a:rPr>
              <a:t> relationship</a:t>
            </a:r>
          </a:p>
        </p:txBody>
      </p:sp>
    </p:spTree>
    <p:extLst>
      <p:ext uri="{BB962C8B-B14F-4D97-AF65-F5344CB8AC3E}">
        <p14:creationId xmlns:p14="http://schemas.microsoft.com/office/powerpoint/2010/main" val="4090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3441700" lvl="8" algn="just">
              <a:lnSpc>
                <a:spcPct val="90000"/>
              </a:lnSpc>
            </a:pPr>
            <a:r>
              <a:rPr lang="en-US" sz="2800" b="1" spc="-5" dirty="0">
                <a:latin typeface="Times New Roman" panose="02020603050405020304" pitchFamily="18" charset="0"/>
                <a:cs typeface="Times New Roman" panose="02020603050405020304" pitchFamily="18" charset="0"/>
              </a:rPr>
              <a:t>Association</a:t>
            </a:r>
          </a:p>
          <a:p>
            <a:pPr marL="3441700" lvl="8" algn="just">
              <a:lnSpc>
                <a:spcPct val="90000"/>
              </a:lnSpc>
            </a:pPr>
            <a:endParaRPr lang="en-US" sz="2800" b="1" spc="-5" dirty="0">
              <a:latin typeface="Times New Roman" panose="02020603050405020304" pitchFamily="18" charset="0"/>
              <a:cs typeface="Times New Roman" panose="02020603050405020304" pitchFamily="18" charset="0"/>
            </a:endParaRPr>
          </a:p>
          <a:p>
            <a:pPr lvl="4" algn="just">
              <a:lnSpc>
                <a:spcPct val="90000"/>
              </a:lnSpc>
            </a:pPr>
            <a:r>
              <a:rPr lang="en-US" sz="2800" b="1" spc="-5" dirty="0">
                <a:latin typeface="Times New Roman" panose="02020603050405020304" pitchFamily="18" charset="0"/>
                <a:cs typeface="Times New Roman" panose="02020603050405020304" pitchFamily="18" charset="0"/>
              </a:rPr>
              <a:t>Aggregation            Composition</a:t>
            </a:r>
            <a:endParaRPr lang="en-US" sz="2800" spc="-5"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xmlns="" id="{F234CB54-45B0-2686-8EDD-BC7AA417C1C7}"/>
              </a:ext>
            </a:extLst>
          </p:cNvPr>
          <p:cNvCxnSpPr/>
          <p:nvPr/>
        </p:nvCxnSpPr>
        <p:spPr>
          <a:xfrm flipH="1">
            <a:off x="4526280" y="3429000"/>
            <a:ext cx="1005840" cy="3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xmlns="" id="{FB352A4E-0044-90A4-8A1A-53EF4A1A3F8A}"/>
              </a:ext>
            </a:extLst>
          </p:cNvPr>
          <p:cNvCxnSpPr>
            <a:cxnSpLocks/>
          </p:cNvCxnSpPr>
          <p:nvPr/>
        </p:nvCxnSpPr>
        <p:spPr>
          <a:xfrm>
            <a:off x="6089487" y="3429000"/>
            <a:ext cx="914400" cy="3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380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TotalTime>
  <Words>711</Words>
  <Application>Microsoft Office PowerPoint</Application>
  <PresentationFormat>Widescreen</PresentationFormat>
  <Paragraphs>193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Gill Sans MT</vt:lpstr>
      <vt:lpstr>Times New Roman</vt:lpstr>
      <vt:lpstr>Office Theme</vt:lpstr>
      <vt:lpstr>Software Engineering</vt:lpstr>
      <vt:lpstr>REQUIREMENT ANALYSIS</vt:lpstr>
      <vt:lpstr>WHY ANALYSIS MODELING?</vt:lpstr>
      <vt:lpstr>Class-based modeling</vt:lpstr>
      <vt:lpstr>Class-based modeling [contd..]</vt:lpstr>
      <vt:lpstr>Class-based modeling [contd..]</vt:lpstr>
      <vt:lpstr>Class-based modeling [contd..]</vt:lpstr>
      <vt:lpstr>Class-based modeling [contd..]</vt:lpstr>
      <vt:lpstr>Class-based modeling [contd..]</vt:lpstr>
      <vt:lpstr>Class-based modeling [contd..]</vt:lpstr>
      <vt:lpstr>Class-based modeling [contd..]</vt:lpstr>
      <vt:lpstr>Class-based modeling [contd..]</vt:lpstr>
      <vt:lpstr>Scenario-based modeling</vt:lpstr>
      <vt:lpstr>Scenario-based modeling [contd..]</vt:lpstr>
      <vt:lpstr>Scenario-based modeling [contd..]</vt:lpstr>
      <vt:lpstr>Behavioral modeling</vt:lpstr>
      <vt:lpstr>Behavioral modeling [contd..]</vt:lpstr>
      <vt:lpstr>Behavioral modeling [contd..]</vt:lpstr>
      <vt:lpstr>Behavioral modeling [contd..]</vt:lpstr>
      <vt:lpstr>Flow-oriented Modeling</vt:lpstr>
      <vt:lpstr>Flow-oriented Modeling [contd..]</vt:lpstr>
      <vt:lpstr>Flow-oriented Modeling [contd..]</vt:lpstr>
      <vt:lpstr>Flow-oriented Modeling [contd..]</vt:lpstr>
      <vt:lpstr>Quiz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Farwa Batool</dc:creator>
  <cp:lastModifiedBy>Microsoft account</cp:lastModifiedBy>
  <cp:revision>261</cp:revision>
  <dcterms:created xsi:type="dcterms:W3CDTF">2023-04-01T11:42:18Z</dcterms:created>
  <dcterms:modified xsi:type="dcterms:W3CDTF">2024-12-10T06:38:16Z</dcterms:modified>
</cp:coreProperties>
</file>