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363" r:id="rId3"/>
    <p:sldId id="410" r:id="rId4"/>
    <p:sldId id="408" r:id="rId5"/>
    <p:sldId id="409" r:id="rId6"/>
    <p:sldId id="413" r:id="rId7"/>
    <p:sldId id="414" r:id="rId8"/>
    <p:sldId id="415" r:id="rId9"/>
    <p:sldId id="417" r:id="rId10"/>
    <p:sldId id="420" r:id="rId11"/>
    <p:sldId id="423" r:id="rId12"/>
    <p:sldId id="424" r:id="rId13"/>
    <p:sldId id="425" r:id="rId14"/>
    <p:sldId id="426" r:id="rId15"/>
    <p:sldId id="427" r:id="rId16"/>
    <p:sldId id="428" r:id="rId17"/>
    <p:sldId id="429" r:id="rId18"/>
    <p:sldId id="430" r:id="rId19"/>
    <p:sldId id="431" r:id="rId20"/>
    <p:sldId id="432" r:id="rId21"/>
    <p:sldId id="433" r:id="rId22"/>
    <p:sldId id="434" r:id="rId23"/>
    <p:sldId id="435" r:id="rId24"/>
    <p:sldId id="437" r:id="rId25"/>
    <p:sldId id="4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E66"/>
    <a:srgbClr val="DB766F"/>
    <a:srgbClr val="7ACFF5"/>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99"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33EFE-F8AC-4F62-A686-2E733EC9C4BC}" type="datetimeFigureOut">
              <a:rPr lang="en-US" smtClean="0"/>
              <a:t>5/15/2023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A8CBA-4318-4372-B38E-DB0130CE4F97}" type="slidenum">
              <a:rPr lang="en-US" smtClean="0"/>
              <a:t>‹#›</a:t>
            </a:fld>
            <a:endParaRPr lang="en-US"/>
          </a:p>
        </p:txBody>
      </p:sp>
    </p:spTree>
    <p:extLst>
      <p:ext uri="{BB962C8B-B14F-4D97-AF65-F5344CB8AC3E}">
        <p14:creationId xmlns:p14="http://schemas.microsoft.com/office/powerpoint/2010/main" val="122662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A8CBA-4318-4372-B38E-DB0130CE4F97}" type="slidenum">
              <a:rPr lang="en-US" smtClean="0"/>
              <a:t>1</a:t>
            </a:fld>
            <a:endParaRPr lang="en-US"/>
          </a:p>
        </p:txBody>
      </p:sp>
    </p:spTree>
    <p:extLst>
      <p:ext uri="{BB962C8B-B14F-4D97-AF65-F5344CB8AC3E}">
        <p14:creationId xmlns:p14="http://schemas.microsoft.com/office/powerpoint/2010/main" val="2187275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pc="-5" dirty="0">
                <a:latin typeface="Times New Roman" panose="02020603050405020304" pitchFamily="18" charset="0"/>
                <a:cs typeface="Times New Roman" panose="02020603050405020304" pitchFamily="18" charset="0"/>
              </a:rPr>
              <a:t>Behavioral Modeling: Sequence Diagram</a:t>
            </a:r>
          </a:p>
        </p:txBody>
      </p:sp>
      <p:sp>
        <p:nvSpPr>
          <p:cNvPr id="4" name="Slide Number Placeholder 3"/>
          <p:cNvSpPr>
            <a:spLocks noGrp="1"/>
          </p:cNvSpPr>
          <p:nvPr>
            <p:ph type="sldNum" sz="quarter" idx="5"/>
          </p:nvPr>
        </p:nvSpPr>
        <p:spPr/>
        <p:txBody>
          <a:bodyPr/>
          <a:lstStyle/>
          <a:p>
            <a:fld id="{069A8CBA-4318-4372-B38E-DB0130CE4F97}" type="slidenum">
              <a:rPr lang="en-US" smtClean="0"/>
              <a:t>10</a:t>
            </a:fld>
            <a:endParaRPr lang="en-US"/>
          </a:p>
        </p:txBody>
      </p:sp>
    </p:spTree>
    <p:extLst>
      <p:ext uri="{BB962C8B-B14F-4D97-AF65-F5344CB8AC3E}">
        <p14:creationId xmlns:p14="http://schemas.microsoft.com/office/powerpoint/2010/main" val="973368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pc="-5" dirty="0">
                <a:latin typeface="Times New Roman" panose="02020603050405020304" pitchFamily="18" charset="0"/>
                <a:cs typeface="Times New Roman" panose="02020603050405020304" pitchFamily="18" charset="0"/>
              </a:rPr>
              <a:t>Component Diagram</a:t>
            </a:r>
          </a:p>
        </p:txBody>
      </p:sp>
      <p:sp>
        <p:nvSpPr>
          <p:cNvPr id="4" name="Slide Number Placeholder 3"/>
          <p:cNvSpPr>
            <a:spLocks noGrp="1"/>
          </p:cNvSpPr>
          <p:nvPr>
            <p:ph type="sldNum" sz="quarter" idx="5"/>
          </p:nvPr>
        </p:nvSpPr>
        <p:spPr/>
        <p:txBody>
          <a:bodyPr/>
          <a:lstStyle/>
          <a:p>
            <a:fld id="{069A8CBA-4318-4372-B38E-DB0130CE4F97}" type="slidenum">
              <a:rPr lang="en-US" smtClean="0"/>
              <a:t>11</a:t>
            </a:fld>
            <a:endParaRPr lang="en-US"/>
          </a:p>
        </p:txBody>
      </p:sp>
    </p:spTree>
    <p:extLst>
      <p:ext uri="{BB962C8B-B14F-4D97-AF65-F5344CB8AC3E}">
        <p14:creationId xmlns:p14="http://schemas.microsoft.com/office/powerpoint/2010/main" val="3619765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12</a:t>
            </a:fld>
            <a:endParaRPr lang="en-US"/>
          </a:p>
        </p:txBody>
      </p:sp>
    </p:spTree>
    <p:extLst>
      <p:ext uri="{BB962C8B-B14F-4D97-AF65-F5344CB8AC3E}">
        <p14:creationId xmlns:p14="http://schemas.microsoft.com/office/powerpoint/2010/main" val="91554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pc="-5" dirty="0">
                <a:latin typeface="Times New Roman" panose="02020603050405020304" pitchFamily="18" charset="0"/>
                <a:cs typeface="Times New Roman" panose="02020603050405020304" pitchFamily="18" charset="0"/>
              </a:rPr>
              <a:t>1- destination and source. Might be outside organization, person, computer system etc. </a:t>
            </a:r>
            <a:r>
              <a:rPr lang="en-US" b="0" i="0" dirty="0">
                <a:solidFill>
                  <a:srgbClr val="282C33"/>
                </a:solidFill>
                <a:effectLst/>
                <a:latin typeface="Graphik"/>
              </a:rPr>
              <a:t> They are also known as terminators, sources and sinks or actors.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13</a:t>
            </a:fld>
            <a:endParaRPr lang="en-US"/>
          </a:p>
        </p:txBody>
      </p:sp>
    </p:spTree>
    <p:extLst>
      <p:ext uri="{BB962C8B-B14F-4D97-AF65-F5344CB8AC3E}">
        <p14:creationId xmlns:p14="http://schemas.microsoft.com/office/powerpoint/2010/main" val="41876108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14</a:t>
            </a:fld>
            <a:endParaRPr lang="en-US"/>
          </a:p>
        </p:txBody>
      </p:sp>
    </p:spTree>
    <p:extLst>
      <p:ext uri="{BB962C8B-B14F-4D97-AF65-F5344CB8AC3E}">
        <p14:creationId xmlns:p14="http://schemas.microsoft.com/office/powerpoint/2010/main" val="3193703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15</a:t>
            </a:fld>
            <a:endParaRPr lang="en-US"/>
          </a:p>
        </p:txBody>
      </p:sp>
    </p:spTree>
    <p:extLst>
      <p:ext uri="{BB962C8B-B14F-4D97-AF65-F5344CB8AC3E}">
        <p14:creationId xmlns:p14="http://schemas.microsoft.com/office/powerpoint/2010/main" val="53967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16</a:t>
            </a:fld>
            <a:endParaRPr lang="en-US"/>
          </a:p>
        </p:txBody>
      </p:sp>
    </p:spTree>
    <p:extLst>
      <p:ext uri="{BB962C8B-B14F-4D97-AF65-F5344CB8AC3E}">
        <p14:creationId xmlns:p14="http://schemas.microsoft.com/office/powerpoint/2010/main" val="16678334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17</a:t>
            </a:fld>
            <a:endParaRPr lang="en-US"/>
          </a:p>
        </p:txBody>
      </p:sp>
    </p:spTree>
    <p:extLst>
      <p:ext uri="{BB962C8B-B14F-4D97-AF65-F5344CB8AC3E}">
        <p14:creationId xmlns:p14="http://schemas.microsoft.com/office/powerpoint/2010/main" val="936942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18</a:t>
            </a:fld>
            <a:endParaRPr lang="en-US"/>
          </a:p>
        </p:txBody>
      </p:sp>
    </p:spTree>
    <p:extLst>
      <p:ext uri="{BB962C8B-B14F-4D97-AF65-F5344CB8AC3E}">
        <p14:creationId xmlns:p14="http://schemas.microsoft.com/office/powerpoint/2010/main" val="4106647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19</a:t>
            </a:fld>
            <a:endParaRPr lang="en-US"/>
          </a:p>
        </p:txBody>
      </p:sp>
    </p:spTree>
    <p:extLst>
      <p:ext uri="{BB962C8B-B14F-4D97-AF65-F5344CB8AC3E}">
        <p14:creationId xmlns:p14="http://schemas.microsoft.com/office/powerpoint/2010/main" val="3878789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A8CBA-4318-4372-B38E-DB0130CE4F97}" type="slidenum">
              <a:rPr lang="en-US" smtClean="0"/>
              <a:t>2</a:t>
            </a:fld>
            <a:endParaRPr lang="en-US"/>
          </a:p>
        </p:txBody>
      </p:sp>
    </p:spTree>
    <p:extLst>
      <p:ext uri="{BB962C8B-B14F-4D97-AF65-F5344CB8AC3E}">
        <p14:creationId xmlns:p14="http://schemas.microsoft.com/office/powerpoint/2010/main" val="494302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20</a:t>
            </a:fld>
            <a:endParaRPr lang="en-US"/>
          </a:p>
        </p:txBody>
      </p:sp>
    </p:spTree>
    <p:extLst>
      <p:ext uri="{BB962C8B-B14F-4D97-AF65-F5344CB8AC3E}">
        <p14:creationId xmlns:p14="http://schemas.microsoft.com/office/powerpoint/2010/main" val="779196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21</a:t>
            </a:fld>
            <a:endParaRPr lang="en-US"/>
          </a:p>
        </p:txBody>
      </p:sp>
    </p:spTree>
    <p:extLst>
      <p:ext uri="{BB962C8B-B14F-4D97-AF65-F5344CB8AC3E}">
        <p14:creationId xmlns:p14="http://schemas.microsoft.com/office/powerpoint/2010/main" val="10029969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22</a:t>
            </a:fld>
            <a:endParaRPr lang="en-US"/>
          </a:p>
        </p:txBody>
      </p:sp>
    </p:spTree>
    <p:extLst>
      <p:ext uri="{BB962C8B-B14F-4D97-AF65-F5344CB8AC3E}">
        <p14:creationId xmlns:p14="http://schemas.microsoft.com/office/powerpoint/2010/main" val="3542816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23</a:t>
            </a:fld>
            <a:endParaRPr lang="en-US"/>
          </a:p>
        </p:txBody>
      </p:sp>
    </p:spTree>
    <p:extLst>
      <p:ext uri="{BB962C8B-B14F-4D97-AF65-F5344CB8AC3E}">
        <p14:creationId xmlns:p14="http://schemas.microsoft.com/office/powerpoint/2010/main" val="2960355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24</a:t>
            </a:fld>
            <a:endParaRPr lang="en-US"/>
          </a:p>
        </p:txBody>
      </p:sp>
    </p:spTree>
    <p:extLst>
      <p:ext uri="{BB962C8B-B14F-4D97-AF65-F5344CB8AC3E}">
        <p14:creationId xmlns:p14="http://schemas.microsoft.com/office/powerpoint/2010/main" val="484048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effectLst/>
                <a:latin typeface="Times New Roman" panose="02020603050405020304" pitchFamily="18" charset="0"/>
                <a:ea typeface="Calibri" panose="020F0502020204030204" pitchFamily="34" charset="0"/>
              </a:rPr>
              <a:t>A system for managing student course registration would need data about </a:t>
            </a:r>
            <a:r>
              <a:rPr lang="en-US" sz="1800" i="1" dirty="0">
                <a:solidFill>
                  <a:srgbClr val="000000"/>
                </a:solidFill>
                <a:effectLst/>
                <a:latin typeface="Times New Roman" panose="02020603050405020304" pitchFamily="18" charset="0"/>
                <a:ea typeface="Calibri" panose="020F0502020204030204" pitchFamily="34" charset="0"/>
              </a:rPr>
              <a:t>courses</a:t>
            </a:r>
            <a:r>
              <a:rPr lang="en-US" sz="1800" dirty="0">
                <a:solidFill>
                  <a:srgbClr val="000000"/>
                </a:solidFill>
                <a:effectLst/>
                <a:latin typeface="Times New Roman" panose="02020603050405020304" pitchFamily="18" charset="0"/>
                <a:ea typeface="Calibri" panose="020F0502020204030204" pitchFamily="34" charset="0"/>
              </a:rPr>
              <a:t>, </a:t>
            </a:r>
            <a:r>
              <a:rPr lang="en-US" sz="1800" i="1" dirty="0">
                <a:solidFill>
                  <a:srgbClr val="000000"/>
                </a:solidFill>
                <a:effectLst/>
                <a:latin typeface="Times New Roman" panose="02020603050405020304" pitchFamily="18" charset="0"/>
                <a:ea typeface="Calibri" panose="020F0502020204030204" pitchFamily="34" charset="0"/>
              </a:rPr>
              <a:t>instructors</a:t>
            </a:r>
            <a:r>
              <a:rPr lang="en-US" sz="1800" dirty="0">
                <a:solidFill>
                  <a:srgbClr val="000000"/>
                </a:solidFill>
                <a:effectLst/>
                <a:latin typeface="Times New Roman" panose="02020603050405020304" pitchFamily="18" charset="0"/>
                <a:ea typeface="Calibri" panose="020F0502020204030204" pitchFamily="34" charset="0"/>
              </a:rPr>
              <a:t>, </a:t>
            </a:r>
            <a:r>
              <a:rPr lang="en-US" sz="1800" i="1" dirty="0">
                <a:solidFill>
                  <a:srgbClr val="000000"/>
                </a:solidFill>
                <a:effectLst/>
                <a:latin typeface="Times New Roman" panose="02020603050405020304" pitchFamily="18" charset="0"/>
                <a:ea typeface="Calibri" panose="020F0502020204030204" pitchFamily="34" charset="0"/>
              </a:rPr>
              <a:t>course sections</a:t>
            </a:r>
            <a:r>
              <a:rPr lang="en-US" sz="1800" dirty="0">
                <a:solidFill>
                  <a:srgbClr val="000000"/>
                </a:solidFill>
                <a:effectLst/>
                <a:latin typeface="Times New Roman" panose="02020603050405020304" pitchFamily="18" charset="0"/>
                <a:ea typeface="Calibri" panose="020F0502020204030204" pitchFamily="34" charset="0"/>
              </a:rPr>
              <a:t>, </a:t>
            </a:r>
            <a:r>
              <a:rPr lang="en-US" sz="1800" i="1" dirty="0">
                <a:solidFill>
                  <a:srgbClr val="000000"/>
                </a:solidFill>
                <a:effectLst/>
                <a:latin typeface="Times New Roman" panose="02020603050405020304" pitchFamily="18" charset="0"/>
                <a:ea typeface="Calibri" panose="020F0502020204030204" pitchFamily="34" charset="0"/>
              </a:rPr>
              <a:t>course seats</a:t>
            </a:r>
            <a:r>
              <a:rPr lang="en-US" sz="1800" dirty="0">
                <a:solidFill>
                  <a:srgbClr val="000000"/>
                </a:solidFill>
                <a:effectLst/>
                <a:latin typeface="Times New Roman" panose="02020603050405020304" pitchFamily="18" charset="0"/>
                <a:ea typeface="Calibri" panose="020F0502020204030204" pitchFamily="34" charset="0"/>
              </a:rPr>
              <a:t>, and </a:t>
            </a:r>
            <a:r>
              <a:rPr lang="en-US" sz="1800" i="1" dirty="0">
                <a:solidFill>
                  <a:srgbClr val="000000"/>
                </a:solidFill>
                <a:effectLst/>
                <a:latin typeface="Times New Roman" panose="02020603050405020304" pitchFamily="18" charset="0"/>
                <a:ea typeface="Calibri" panose="020F0502020204030204" pitchFamily="34" charset="0"/>
              </a:rPr>
              <a:t>students</a:t>
            </a:r>
            <a:r>
              <a:rPr lang="en-US" sz="1800" dirty="0">
                <a:solidFill>
                  <a:srgbClr val="000000"/>
                </a:solidFill>
                <a:effectLst/>
                <a:latin typeface="Times New Roman" panose="02020603050405020304" pitchFamily="18" charset="0"/>
                <a:ea typeface="Calibri" panose="020F0502020204030204" pitchFamily="34" charset="0"/>
              </a:rPr>
              <a:t>; these are </a:t>
            </a:r>
            <a:r>
              <a:rPr lang="en-US" sz="1800" b="1" dirty="0">
                <a:solidFill>
                  <a:srgbClr val="000000"/>
                </a:solidFill>
                <a:effectLst/>
                <a:latin typeface="Times New Roman" panose="02020603050405020304" pitchFamily="18" charset="0"/>
                <a:ea typeface="Calibri" panose="020F0502020204030204" pitchFamily="34" charset="0"/>
              </a:rPr>
              <a:t>entities</a:t>
            </a:r>
            <a:r>
              <a:rPr lang="en-US" sz="1800" dirty="0">
                <a:solidFill>
                  <a:srgbClr val="000000"/>
                </a:solidFill>
                <a:effectLst/>
                <a:latin typeface="Times New Roman" panose="02020603050405020304" pitchFamily="18" charset="0"/>
                <a:ea typeface="Calibri" panose="020F0502020204030204" pitchFamily="34" charset="0"/>
              </a:rPr>
              <a:t>.  The course registration management process might require </a:t>
            </a:r>
            <a:r>
              <a:rPr lang="en-US" sz="1800" u="sng" dirty="0">
                <a:solidFill>
                  <a:srgbClr val="000000"/>
                </a:solidFill>
                <a:effectLst/>
                <a:latin typeface="Times New Roman" panose="02020603050405020304" pitchFamily="18" charset="0"/>
                <a:ea typeface="Calibri" panose="020F0502020204030204" pitchFamily="34" charset="0"/>
              </a:rPr>
              <a:t>course name, number, and credit hours</a:t>
            </a:r>
            <a:r>
              <a:rPr lang="en-US" sz="1800" dirty="0">
                <a:solidFill>
                  <a:srgbClr val="000000"/>
                </a:solidFill>
                <a:effectLst/>
                <a:latin typeface="Times New Roman" panose="02020603050405020304" pitchFamily="18" charset="0"/>
                <a:ea typeface="Calibri" panose="020F0502020204030204" pitchFamily="34" charset="0"/>
              </a:rPr>
              <a:t>; these are </a:t>
            </a:r>
            <a:r>
              <a:rPr lang="en-US" sz="1800" b="1" dirty="0">
                <a:solidFill>
                  <a:srgbClr val="000000"/>
                </a:solidFill>
                <a:effectLst/>
                <a:latin typeface="Times New Roman" panose="02020603050405020304" pitchFamily="18" charset="0"/>
                <a:ea typeface="Calibri" panose="020F0502020204030204" pitchFamily="34" charset="0"/>
              </a:rPr>
              <a:t>attributes</a:t>
            </a:r>
            <a:r>
              <a:rPr lang="en-US" sz="1800" dirty="0">
                <a:solidFill>
                  <a:srgbClr val="000000"/>
                </a:solidFill>
                <a:effectLst/>
                <a:latin typeface="Times New Roman" panose="02020603050405020304" pitchFamily="18" charset="0"/>
                <a:ea typeface="Calibri" panose="020F0502020204030204" pitchFamily="34" charset="0"/>
              </a:rPr>
              <a:t>. The course registration management process might also require </a:t>
            </a:r>
            <a:r>
              <a:rPr lang="en-US" sz="1800" u="sng" dirty="0">
                <a:solidFill>
                  <a:srgbClr val="000000"/>
                </a:solidFill>
                <a:effectLst/>
                <a:latin typeface="Times New Roman" panose="02020603050405020304" pitchFamily="18" charset="0"/>
                <a:ea typeface="Calibri" panose="020F0502020204030204" pitchFamily="34" charset="0"/>
              </a:rPr>
              <a:t>instructor name, number, and department</a:t>
            </a:r>
            <a:r>
              <a:rPr lang="en-US" sz="1800" dirty="0">
                <a:solidFill>
                  <a:srgbClr val="000000"/>
                </a:solidFill>
                <a:effectLst/>
                <a:latin typeface="Times New Roman" panose="02020603050405020304" pitchFamily="18" charset="0"/>
                <a:ea typeface="Calibri" panose="020F0502020204030204" pitchFamily="34" charset="0"/>
              </a:rPr>
              <a:t>; these are also </a:t>
            </a:r>
            <a:r>
              <a:rPr lang="en-US" sz="1800" b="1" dirty="0">
                <a:solidFill>
                  <a:srgbClr val="000000"/>
                </a:solidFill>
                <a:effectLst/>
                <a:latin typeface="Times New Roman" panose="02020603050405020304" pitchFamily="18" charset="0"/>
                <a:ea typeface="Calibri" panose="020F0502020204030204" pitchFamily="34" charset="0"/>
              </a:rPr>
              <a:t>attributes</a:t>
            </a:r>
            <a:r>
              <a:rPr lang="en-US" sz="1800" dirty="0">
                <a:solidFill>
                  <a:srgbClr val="000000"/>
                </a:solidFill>
                <a:effectLst/>
                <a:latin typeface="Times New Roman" panose="02020603050405020304" pitchFamily="18" charset="0"/>
                <a:ea typeface="Calibri" panose="020F0502020204030204" pitchFamily="34" charset="0"/>
              </a:rPr>
              <a:t>. In ERD notation, the entity name appears in the top of the box.  The attributes are listed in the box below the name. The lines connecting the boxes convey information about the relationships between the data.  </a:t>
            </a:r>
            <a:endParaRPr lang="en-US" sz="1800" dirty="0">
              <a:solidFill>
                <a:srgbClr val="000000"/>
              </a:solidFill>
              <a:effectLst/>
              <a:latin typeface="Calibri" panose="020F0502020204030204" pitchFamily="34" charset="0"/>
              <a:ea typeface="Calibri" panose="020F0502020204030204" pitchFamily="34"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25</a:t>
            </a:fld>
            <a:endParaRPr lang="en-US"/>
          </a:p>
        </p:txBody>
      </p:sp>
    </p:spTree>
    <p:extLst>
      <p:ext uri="{BB962C8B-B14F-4D97-AF65-F5344CB8AC3E}">
        <p14:creationId xmlns:p14="http://schemas.microsoft.com/office/powerpoint/2010/main" val="920626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3</a:t>
            </a:fld>
            <a:endParaRPr lang="en-US"/>
          </a:p>
        </p:txBody>
      </p:sp>
    </p:spTree>
    <p:extLst>
      <p:ext uri="{BB962C8B-B14F-4D97-AF65-F5344CB8AC3E}">
        <p14:creationId xmlns:p14="http://schemas.microsoft.com/office/powerpoint/2010/main" val="3366705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4</a:t>
            </a:fld>
            <a:endParaRPr lang="en-US"/>
          </a:p>
        </p:txBody>
      </p:sp>
    </p:spTree>
    <p:extLst>
      <p:ext uri="{BB962C8B-B14F-4D97-AF65-F5344CB8AC3E}">
        <p14:creationId xmlns:p14="http://schemas.microsoft.com/office/powerpoint/2010/main" val="1428884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5</a:t>
            </a:fld>
            <a:endParaRPr lang="en-US"/>
          </a:p>
        </p:txBody>
      </p:sp>
    </p:spTree>
    <p:extLst>
      <p:ext uri="{BB962C8B-B14F-4D97-AF65-F5344CB8AC3E}">
        <p14:creationId xmlns:p14="http://schemas.microsoft.com/office/powerpoint/2010/main" val="354741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6</a:t>
            </a:fld>
            <a:endParaRPr lang="en-US"/>
          </a:p>
        </p:txBody>
      </p:sp>
    </p:spTree>
    <p:extLst>
      <p:ext uri="{BB962C8B-B14F-4D97-AF65-F5344CB8AC3E}">
        <p14:creationId xmlns:p14="http://schemas.microsoft.com/office/powerpoint/2010/main" val="3635648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7</a:t>
            </a:fld>
            <a:endParaRPr lang="en-US"/>
          </a:p>
        </p:txBody>
      </p:sp>
    </p:spTree>
    <p:extLst>
      <p:ext uri="{BB962C8B-B14F-4D97-AF65-F5344CB8AC3E}">
        <p14:creationId xmlns:p14="http://schemas.microsoft.com/office/powerpoint/2010/main" val="3843811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spc="-5" dirty="0">
                <a:latin typeface="Times New Roman" panose="02020603050405020304" pitchFamily="18" charset="0"/>
                <a:cs typeface="Times New Roman" panose="02020603050405020304" pitchFamily="18" charset="0"/>
              </a:rPr>
              <a:t>Entries: Customer, Order, Item, Payment, Shopping Cart</a:t>
            </a:r>
          </a:p>
        </p:txBody>
      </p:sp>
      <p:sp>
        <p:nvSpPr>
          <p:cNvPr id="4" name="Slide Number Placeholder 3"/>
          <p:cNvSpPr>
            <a:spLocks noGrp="1"/>
          </p:cNvSpPr>
          <p:nvPr>
            <p:ph type="sldNum" sz="quarter" idx="5"/>
          </p:nvPr>
        </p:nvSpPr>
        <p:spPr/>
        <p:txBody>
          <a:bodyPr/>
          <a:lstStyle/>
          <a:p>
            <a:fld id="{069A8CBA-4318-4372-B38E-DB0130CE4F97}" type="slidenum">
              <a:rPr lang="en-US" smtClean="0"/>
              <a:t>8</a:t>
            </a:fld>
            <a:endParaRPr lang="en-US"/>
          </a:p>
        </p:txBody>
      </p:sp>
    </p:spTree>
    <p:extLst>
      <p:ext uri="{BB962C8B-B14F-4D97-AF65-F5344CB8AC3E}">
        <p14:creationId xmlns:p14="http://schemas.microsoft.com/office/powerpoint/2010/main" val="11825659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9</a:t>
            </a:fld>
            <a:endParaRPr lang="en-US"/>
          </a:p>
        </p:txBody>
      </p:sp>
    </p:spTree>
    <p:extLst>
      <p:ext uri="{BB962C8B-B14F-4D97-AF65-F5344CB8AC3E}">
        <p14:creationId xmlns:p14="http://schemas.microsoft.com/office/powerpoint/2010/main" val="787084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D373-2D9E-C031-ECDB-FD6C30B42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54DAC5-ED25-8DBD-C9EC-428792BB3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8CC1E2-E2F5-0F52-98C7-6B99E9A52D36}"/>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5" name="Footer Placeholder 4">
            <a:extLst>
              <a:ext uri="{FF2B5EF4-FFF2-40B4-BE49-F238E27FC236}">
                <a16:creationId xmlns:a16="http://schemas.microsoft.com/office/drawing/2014/main" id="{356BE3F1-BDF3-2EC5-38A9-C841D6C5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4A315-A514-5315-E562-683201A04BE3}"/>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39427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65A1-DE05-95EB-AF88-CD5AB85EB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6062A-B779-7096-0EB2-5B4689C71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5F7DC-D43E-B3AC-2938-F77419F85AFA}"/>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5" name="Footer Placeholder 4">
            <a:extLst>
              <a:ext uri="{FF2B5EF4-FFF2-40B4-BE49-F238E27FC236}">
                <a16:creationId xmlns:a16="http://schemas.microsoft.com/office/drawing/2014/main" id="{3A0C2B96-22B5-2286-6C57-6702ADBE8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5824A-0E71-2351-85B0-872987D99F64}"/>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70964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6AD56-5102-3FC9-1459-69C9390C5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703869-50CA-7367-1E49-9119B307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7B95E-E1E4-9EBB-047C-91AFC226934A}"/>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5" name="Footer Placeholder 4">
            <a:extLst>
              <a:ext uri="{FF2B5EF4-FFF2-40B4-BE49-F238E27FC236}">
                <a16:creationId xmlns:a16="http://schemas.microsoft.com/office/drawing/2014/main" id="{F6A6B881-BA15-D5FF-BFD3-06429480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F8F2E-50F4-67B9-C4C1-2C14704AD99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70174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C3C3C"/>
                </a:solidFill>
                <a:latin typeface="Gill Sans MT"/>
                <a:cs typeface="Gill Sans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779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A101-C279-B617-CC20-32861CDB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7541D-7CC4-2C3E-D5F2-03E63BB23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5B1DC-F003-1891-D3A3-719CB058E0BB}"/>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5" name="Footer Placeholder 4">
            <a:extLst>
              <a:ext uri="{FF2B5EF4-FFF2-40B4-BE49-F238E27FC236}">
                <a16:creationId xmlns:a16="http://schemas.microsoft.com/office/drawing/2014/main" id="{ED94BC49-79E1-FE01-8BB0-63EE8F4EA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8C582-488C-3F00-D069-0DA78C4E4FA0}"/>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175730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4F3A-4F4E-E748-BB10-ECE1626CD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69395-911B-9AE8-8A0E-A737E584D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157E4-CC35-FF41-16B2-8600D8DE9155}"/>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5" name="Footer Placeholder 4">
            <a:extLst>
              <a:ext uri="{FF2B5EF4-FFF2-40B4-BE49-F238E27FC236}">
                <a16:creationId xmlns:a16="http://schemas.microsoft.com/office/drawing/2014/main" id="{5BED1CD7-5583-A169-F02A-0534EC875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0D12D-9C3B-3C06-0D36-275622406EC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19011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7F46-E1CD-2B91-AC80-F675FDB6D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DE041-4C01-CE7A-506D-FA335A3A6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2D2CA-594F-2E03-9544-866C0D69D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47C5C5-FF03-E2DB-4A9D-94821F038D44}"/>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6" name="Footer Placeholder 5">
            <a:extLst>
              <a:ext uri="{FF2B5EF4-FFF2-40B4-BE49-F238E27FC236}">
                <a16:creationId xmlns:a16="http://schemas.microsoft.com/office/drawing/2014/main" id="{B5B08BB2-40AB-8183-83B8-D2CA99D5D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DDA8E-A426-38E9-FCED-0E5BD1B03EF8}"/>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00069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4-25EC-9FC9-052D-D335EA666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E4F564-E1F0-36B2-236C-6D7B0A3F9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85185-8E63-B4A7-5189-4018D428B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46DFC-6CCD-8CCC-A10D-3791274D3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08254B-0DCA-43D6-C4AB-B82837BC0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FAC6B2-446D-822A-93A4-532A4A567AD3}"/>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8" name="Footer Placeholder 7">
            <a:extLst>
              <a:ext uri="{FF2B5EF4-FFF2-40B4-BE49-F238E27FC236}">
                <a16:creationId xmlns:a16="http://schemas.microsoft.com/office/drawing/2014/main" id="{C4CB5CFF-B018-AC10-6C35-A24898373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6B64C5-8F34-9DF2-8156-C4733A082BCB}"/>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426046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42DD-2B1E-6565-7FA2-4350F4A76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F5EEA-5942-5D7D-9CEF-83FA77201FCE}"/>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4" name="Footer Placeholder 3">
            <a:extLst>
              <a:ext uri="{FF2B5EF4-FFF2-40B4-BE49-F238E27FC236}">
                <a16:creationId xmlns:a16="http://schemas.microsoft.com/office/drawing/2014/main" id="{528241AC-6D45-2542-C992-69ED68A47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D6753-3625-A51A-DA91-535D35B1392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8816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5D734-B843-3328-5F42-CE934D3C45BB}"/>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3" name="Footer Placeholder 2">
            <a:extLst>
              <a:ext uri="{FF2B5EF4-FFF2-40B4-BE49-F238E27FC236}">
                <a16:creationId xmlns:a16="http://schemas.microsoft.com/office/drawing/2014/main" id="{925DE17C-4411-0DBE-D3FF-0AE436044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B38FE1-BC97-463F-1AB5-7633317F2AD6}"/>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26812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F6DE-DF97-7684-C6E3-47499D056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EC1EF-7977-0124-DCEB-F8BF8AA03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1BC84D-AE59-0699-088A-695178E0A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4D31A-BBD8-2ED3-B370-E45617DCF41E}"/>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6" name="Footer Placeholder 5">
            <a:extLst>
              <a:ext uri="{FF2B5EF4-FFF2-40B4-BE49-F238E27FC236}">
                <a16:creationId xmlns:a16="http://schemas.microsoft.com/office/drawing/2014/main" id="{D1655F6F-7721-D788-A25D-682AE763A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3FB3B-37BB-8C19-7C23-E472A123422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3446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85CB-9084-6BAC-9826-9B8E69183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5AABA4-A3C6-DF66-CFD5-EBF2EE6D2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232593-DE92-1D66-A27B-4A23015B4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26AC-BA11-ACBB-7DB8-A32292202A17}"/>
              </a:ext>
            </a:extLst>
          </p:cNvPr>
          <p:cNvSpPr>
            <a:spLocks noGrp="1"/>
          </p:cNvSpPr>
          <p:nvPr>
            <p:ph type="dt" sz="half" idx="10"/>
          </p:nvPr>
        </p:nvSpPr>
        <p:spPr/>
        <p:txBody>
          <a:bodyPr/>
          <a:lstStyle/>
          <a:p>
            <a:fld id="{6CAC409E-2F83-4324-99BF-E948962EF581}" type="datetimeFigureOut">
              <a:rPr lang="en-US" smtClean="0"/>
              <a:t>5/15/2023</a:t>
            </a:fld>
            <a:endParaRPr lang="en-US"/>
          </a:p>
        </p:txBody>
      </p:sp>
      <p:sp>
        <p:nvSpPr>
          <p:cNvPr id="6" name="Footer Placeholder 5">
            <a:extLst>
              <a:ext uri="{FF2B5EF4-FFF2-40B4-BE49-F238E27FC236}">
                <a16:creationId xmlns:a16="http://schemas.microsoft.com/office/drawing/2014/main" id="{495827C5-66D7-2CC6-EC5C-6D00A3FB6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E87A0-82AE-533C-9442-BF0E229CFE9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7531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65315D-5EC0-7766-C922-9A4F34129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C116A-F406-D5AC-EA81-55706C5B9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66435-B28F-AA4A-FADC-A97DC5CBC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C409E-2F83-4324-99BF-E948962EF581}" type="datetimeFigureOut">
              <a:rPr lang="en-US" smtClean="0"/>
              <a:t>5/15/2023</a:t>
            </a:fld>
            <a:endParaRPr lang="en-US"/>
          </a:p>
        </p:txBody>
      </p:sp>
      <p:sp>
        <p:nvSpPr>
          <p:cNvPr id="5" name="Footer Placeholder 4">
            <a:extLst>
              <a:ext uri="{FF2B5EF4-FFF2-40B4-BE49-F238E27FC236}">
                <a16:creationId xmlns:a16="http://schemas.microsoft.com/office/drawing/2014/main" id="{65918677-4381-8320-C86B-5E81962D8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08C793-A20C-003D-B4EF-D7DF8320A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BF49E-D4F9-418F-AAB1-C10D8D97A40B}" type="slidenum">
              <a:rPr lang="en-US" smtClean="0"/>
              <a:t>‹#›</a:t>
            </a:fld>
            <a:endParaRPr lang="en-US"/>
          </a:p>
        </p:txBody>
      </p:sp>
    </p:spTree>
    <p:extLst>
      <p:ext uri="{BB962C8B-B14F-4D97-AF65-F5344CB8AC3E}">
        <p14:creationId xmlns:p14="http://schemas.microsoft.com/office/powerpoint/2010/main" val="30390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9158E-7589-46EE-8257-EA6AFEF5FE86}"/>
              </a:ext>
            </a:extLst>
          </p:cNvPr>
          <p:cNvSpPr>
            <a:spLocks noGrp="1"/>
          </p:cNvSpPr>
          <p:nvPr>
            <p:ph type="ctrTitle"/>
          </p:nvPr>
        </p:nvSpPr>
        <p:spPr>
          <a:xfrm>
            <a:off x="1285241" y="1008993"/>
            <a:ext cx="9231410" cy="3542045"/>
          </a:xfrm>
        </p:spPr>
        <p:txBody>
          <a:bodyPr anchor="b">
            <a:normAutofit/>
          </a:bodyPr>
          <a:lstStyle/>
          <a:p>
            <a:pPr algn="l"/>
            <a:r>
              <a:rPr lang="en-US" sz="11500" dirty="0"/>
              <a:t>Software Engineering</a:t>
            </a:r>
          </a:p>
        </p:txBody>
      </p:sp>
      <p:sp>
        <p:nvSpPr>
          <p:cNvPr id="3" name="Subtitle 2">
            <a:extLst>
              <a:ext uri="{FF2B5EF4-FFF2-40B4-BE49-F238E27FC236}">
                <a16:creationId xmlns:a16="http://schemas.microsoft.com/office/drawing/2014/main" id="{F7D2B008-DE1E-3257-23F7-D5285EC29527}"/>
              </a:ext>
            </a:extLst>
          </p:cNvPr>
          <p:cNvSpPr>
            <a:spLocks noGrp="1"/>
          </p:cNvSpPr>
          <p:nvPr>
            <p:ph type="subTitle" idx="1"/>
          </p:nvPr>
        </p:nvSpPr>
        <p:spPr>
          <a:xfrm>
            <a:off x="1285241" y="4582814"/>
            <a:ext cx="7132335" cy="1312657"/>
          </a:xfrm>
        </p:spPr>
        <p:txBody>
          <a:bodyPr anchor="t">
            <a:normAutofit/>
          </a:bodyPr>
          <a:lstStyle/>
          <a:p>
            <a:r>
              <a:rPr lang="en-US" dirty="0"/>
              <a:t>Week 07 Lecture 01</a:t>
            </a:r>
          </a:p>
        </p:txBody>
      </p:sp>
    </p:spTree>
    <p:extLst>
      <p:ext uri="{BB962C8B-B14F-4D97-AF65-F5344CB8AC3E}">
        <p14:creationId xmlns:p14="http://schemas.microsoft.com/office/powerpoint/2010/main" val="180850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Behavioral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Components of a sequence diagram</a:t>
            </a:r>
          </a:p>
          <a:p>
            <a:pPr algn="just">
              <a:lnSpc>
                <a:spcPct val="90000"/>
              </a:lnSpc>
            </a:pPr>
            <a:endParaRPr lang="en-US" sz="2800" spc="-5" dirty="0">
              <a:latin typeface="Times New Roman" panose="02020603050405020304" pitchFamily="18" charset="0"/>
              <a:cs typeface="Times New Roman" panose="02020603050405020304" pitchFamily="18" charset="0"/>
            </a:endParaRPr>
          </a:p>
        </p:txBody>
      </p:sp>
      <p:pic>
        <p:nvPicPr>
          <p:cNvPr id="1026" name="Picture 2" descr="Sequence diagram template of online shopping system. Click ...">
            <a:extLst>
              <a:ext uri="{FF2B5EF4-FFF2-40B4-BE49-F238E27FC236}">
                <a16:creationId xmlns:a16="http://schemas.microsoft.com/office/drawing/2014/main" id="{87C3AAAA-8748-5C30-A839-90915424E1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3" y="0"/>
            <a:ext cx="119141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156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Flow-oriented Modeling </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pic>
        <p:nvPicPr>
          <p:cNvPr id="1026" name="Picture 2" descr="Component Subsystems">
            <a:extLst>
              <a:ext uri="{FF2B5EF4-FFF2-40B4-BE49-F238E27FC236}">
                <a16:creationId xmlns:a16="http://schemas.microsoft.com/office/drawing/2014/main" id="{982E2FAE-6C1D-DB0F-1959-5FDB035B5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7935" y="2351661"/>
            <a:ext cx="7754605" cy="380073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B53D939-6C4E-9152-F9C6-EB9E71E73E09}"/>
              </a:ext>
            </a:extLst>
          </p:cNvPr>
          <p:cNvSpPr txBox="1"/>
          <p:nvPr/>
        </p:nvSpPr>
        <p:spPr>
          <a:xfrm>
            <a:off x="7176849" y="3523468"/>
            <a:ext cx="1076432" cy="276999"/>
          </a:xfrm>
          <a:prstGeom prst="rect">
            <a:avLst/>
          </a:prstGeom>
          <a:solidFill>
            <a:srgbClr val="7ACFF5"/>
          </a:solidFill>
        </p:spPr>
        <p:txBody>
          <a:bodyPr wrap="square" tIns="0" rtlCol="0">
            <a:spAutoFit/>
          </a:bodyPr>
          <a:lstStyle/>
          <a:p>
            <a:r>
              <a:rPr lang="en-US" sz="1500" b="1" dirty="0">
                <a:latin typeface="Times New Roman" panose="02020603050405020304" pitchFamily="18" charset="0"/>
                <a:cs typeface="Times New Roman" panose="02020603050405020304" pitchFamily="18" charset="0"/>
              </a:rPr>
              <a:t>Repository</a:t>
            </a:r>
          </a:p>
        </p:txBody>
      </p:sp>
      <p:sp>
        <p:nvSpPr>
          <p:cNvPr id="14" name="TextBox 13">
            <a:extLst>
              <a:ext uri="{FF2B5EF4-FFF2-40B4-BE49-F238E27FC236}">
                <a16:creationId xmlns:a16="http://schemas.microsoft.com/office/drawing/2014/main" id="{D0560F25-211D-01CB-E77F-B8F8B9B3D438}"/>
              </a:ext>
            </a:extLst>
          </p:cNvPr>
          <p:cNvSpPr txBox="1"/>
          <p:nvPr/>
        </p:nvSpPr>
        <p:spPr>
          <a:xfrm>
            <a:off x="5678905" y="3677109"/>
            <a:ext cx="1323514" cy="276999"/>
          </a:xfrm>
          <a:prstGeom prst="rect">
            <a:avLst/>
          </a:prstGeom>
          <a:solidFill>
            <a:srgbClr val="7ACFF5"/>
          </a:solidFill>
        </p:spPr>
        <p:txBody>
          <a:bodyPr wrap="square" tIns="0" rtlCol="0">
            <a:spAutoFit/>
          </a:bodyPr>
          <a:lstStyle/>
          <a:p>
            <a:r>
              <a:rPr lang="en-US" sz="1500" b="1" dirty="0">
                <a:latin typeface="Times New Roman" panose="02020603050405020304" pitchFamily="18" charset="0"/>
                <a:cs typeface="Times New Roman" panose="02020603050405020304" pitchFamily="18" charset="0"/>
              </a:rPr>
              <a:t>Request Item</a:t>
            </a:r>
          </a:p>
        </p:txBody>
      </p:sp>
    </p:spTree>
    <p:extLst>
      <p:ext uri="{BB962C8B-B14F-4D97-AF65-F5344CB8AC3E}">
        <p14:creationId xmlns:p14="http://schemas.microsoft.com/office/powerpoint/2010/main" val="411552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Data Flow Diagram (DFD)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Graphically shows the flow of data between different components or modules.</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system or process is represented by a collection of interconnected modules, called </a:t>
            </a:r>
            <a:r>
              <a:rPr lang="en-US" sz="2800" b="1" spc="-5" dirty="0">
                <a:latin typeface="Times New Roman" panose="02020603050405020304" pitchFamily="18" charset="0"/>
                <a:cs typeface="Times New Roman" panose="02020603050405020304" pitchFamily="18" charset="0"/>
              </a:rPr>
              <a:t>processes</a:t>
            </a:r>
            <a:r>
              <a:rPr lang="en-US" sz="2800" spc="-5" dirty="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745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Data Flow Diagram (DFD)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lnSpcReduction="10000"/>
          </a:bodyPr>
          <a:lstStyle/>
          <a:p>
            <a:pPr algn="just"/>
            <a:r>
              <a:rPr lang="en-US" sz="2800" b="1" spc="-5" dirty="0">
                <a:latin typeface="Times New Roman" panose="02020603050405020304" pitchFamily="18" charset="0"/>
                <a:cs typeface="Times New Roman" panose="02020603050405020304" pitchFamily="18" charset="0"/>
              </a:rPr>
              <a:t>Components of DFD:</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External entity: an outside system that </a:t>
            </a:r>
            <a:r>
              <a:rPr lang="en-US" sz="2800" b="1" i="1" spc="-5" dirty="0">
                <a:latin typeface="Times New Roman" panose="02020603050405020304" pitchFamily="18" charset="0"/>
                <a:cs typeface="Times New Roman" panose="02020603050405020304" pitchFamily="18" charset="0"/>
              </a:rPr>
              <a:t>sends</a:t>
            </a:r>
            <a:r>
              <a:rPr lang="en-US" sz="2800" spc="-5" dirty="0">
                <a:latin typeface="Times New Roman" panose="02020603050405020304" pitchFamily="18" charset="0"/>
                <a:cs typeface="Times New Roman" panose="02020603050405020304" pitchFamily="18" charset="0"/>
              </a:rPr>
              <a:t> or </a:t>
            </a:r>
            <a:r>
              <a:rPr lang="en-US" sz="2800" b="1" i="1" spc="-5" dirty="0">
                <a:latin typeface="Times New Roman" panose="02020603050405020304" pitchFamily="18" charset="0"/>
                <a:cs typeface="Times New Roman" panose="02020603050405020304" pitchFamily="18" charset="0"/>
              </a:rPr>
              <a:t>receives</a:t>
            </a:r>
            <a:r>
              <a:rPr lang="en-US" sz="2800" spc="-5" dirty="0">
                <a:latin typeface="Times New Roman" panose="02020603050405020304" pitchFamily="18" charset="0"/>
                <a:cs typeface="Times New Roman" panose="02020603050405020304" pitchFamily="18" charset="0"/>
              </a:rPr>
              <a:t> data, communicating with the system being diagrammed.</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Process: any process that changes the data, producing an output</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Data store: files or repositories that hold information for later use, such as a database table</a:t>
            </a:r>
          </a:p>
          <a:p>
            <a:pPr marL="914400" lvl="1"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5" name="Speech Bubble: Oval 4">
            <a:extLst>
              <a:ext uri="{FF2B5EF4-FFF2-40B4-BE49-F238E27FC236}">
                <a16:creationId xmlns:a16="http://schemas.microsoft.com/office/drawing/2014/main" id="{66BA197B-ECA6-E119-9597-D6E5B50F07AD}"/>
              </a:ext>
            </a:extLst>
          </p:cNvPr>
          <p:cNvSpPr/>
          <p:nvPr/>
        </p:nvSpPr>
        <p:spPr>
          <a:xfrm>
            <a:off x="7815083" y="2067818"/>
            <a:ext cx="1652337" cy="899971"/>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Source</a:t>
            </a:r>
          </a:p>
        </p:txBody>
      </p:sp>
      <p:sp>
        <p:nvSpPr>
          <p:cNvPr id="6" name="Speech Bubble: Oval 5">
            <a:extLst>
              <a:ext uri="{FF2B5EF4-FFF2-40B4-BE49-F238E27FC236}">
                <a16:creationId xmlns:a16="http://schemas.microsoft.com/office/drawing/2014/main" id="{860ADF98-B92E-E867-C446-AD6306310831}"/>
              </a:ext>
            </a:extLst>
          </p:cNvPr>
          <p:cNvSpPr/>
          <p:nvPr/>
        </p:nvSpPr>
        <p:spPr>
          <a:xfrm>
            <a:off x="9789152" y="2149780"/>
            <a:ext cx="1652337" cy="899971"/>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Sink</a:t>
            </a:r>
          </a:p>
        </p:txBody>
      </p:sp>
    </p:spTree>
    <p:extLst>
      <p:ext uri="{BB962C8B-B14F-4D97-AF65-F5344CB8AC3E}">
        <p14:creationId xmlns:p14="http://schemas.microsoft.com/office/powerpoint/2010/main" val="3283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Data Flow Diagram (DFD)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algn="just"/>
            <a:r>
              <a:rPr lang="en-US" sz="2800" b="1" spc="-5" dirty="0">
                <a:latin typeface="Times New Roman" panose="02020603050405020304" pitchFamily="18" charset="0"/>
                <a:cs typeface="Times New Roman" panose="02020603050405020304" pitchFamily="18" charset="0"/>
              </a:rPr>
              <a:t>Components of DFD:</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Data flow: the route that data takes between the external entities, processes and data stores. </a:t>
            </a:r>
          </a:p>
          <a:p>
            <a:pPr marL="457200"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89E32561-C5BB-4FE3-4F25-9C17A70E46DD}"/>
              </a:ext>
            </a:extLst>
          </p:cNvPr>
          <p:cNvSpPr/>
          <p:nvPr/>
        </p:nvSpPr>
        <p:spPr>
          <a:xfrm>
            <a:off x="4602405" y="4313098"/>
            <a:ext cx="1158315" cy="1181958"/>
          </a:xfrm>
          <a:prstGeom prst="ellipse">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4B6CC72-DE6B-63EC-3E4F-93B56CB352AE}"/>
              </a:ext>
            </a:extLst>
          </p:cNvPr>
          <p:cNvSpPr/>
          <p:nvPr/>
        </p:nvSpPr>
        <p:spPr>
          <a:xfrm>
            <a:off x="6343272" y="4594860"/>
            <a:ext cx="2400300" cy="735461"/>
          </a:xfrm>
          <a:prstGeom prst="roundRect">
            <a:avLst/>
          </a:prstGeom>
          <a:ln>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BEE9E2FC-73E3-C335-2BFD-BE1153054E01}"/>
              </a:ext>
            </a:extLst>
          </p:cNvPr>
          <p:cNvSpPr/>
          <p:nvPr/>
        </p:nvSpPr>
        <p:spPr>
          <a:xfrm>
            <a:off x="2286000" y="4320540"/>
            <a:ext cx="2011680" cy="1217270"/>
          </a:xfrm>
          <a:prstGeom prst="round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8364A165-FE6B-AF39-AEC1-8308A5CF40E0}"/>
              </a:ext>
            </a:extLst>
          </p:cNvPr>
          <p:cNvCxnSpPr/>
          <p:nvPr/>
        </p:nvCxnSpPr>
        <p:spPr>
          <a:xfrm flipV="1">
            <a:off x="9022050" y="4925454"/>
            <a:ext cx="1954970" cy="10613"/>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246EF17F-5871-65BB-2E0F-BEEE831854FA}"/>
              </a:ext>
            </a:extLst>
          </p:cNvPr>
          <p:cNvSpPr txBox="1"/>
          <p:nvPr/>
        </p:nvSpPr>
        <p:spPr>
          <a:xfrm>
            <a:off x="2286000" y="5635431"/>
            <a:ext cx="878845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External Entity 		Process		Data Store 		Data Flow</a:t>
            </a:r>
          </a:p>
        </p:txBody>
      </p:sp>
      <p:sp>
        <p:nvSpPr>
          <p:cNvPr id="14" name="Rectangle 13">
            <a:extLst>
              <a:ext uri="{FF2B5EF4-FFF2-40B4-BE49-F238E27FC236}">
                <a16:creationId xmlns:a16="http://schemas.microsoft.com/office/drawing/2014/main" id="{9790F2D5-6CAC-6A52-983B-F08D89E7DFFA}"/>
              </a:ext>
            </a:extLst>
          </p:cNvPr>
          <p:cNvSpPr/>
          <p:nvPr/>
        </p:nvSpPr>
        <p:spPr>
          <a:xfrm>
            <a:off x="8296429" y="4313098"/>
            <a:ext cx="725621" cy="132233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94106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5" grpId="0" animBg="1"/>
      <p:bldP spid="6" grpId="0" animBg="1"/>
      <p:bldP spid="7" grpId="0" animBg="1"/>
      <p:bldP spid="1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Data Flow Diagram (DFD) [contd..]</a:t>
            </a:r>
          </a:p>
        </p:txBody>
      </p:sp>
      <p:sp>
        <p:nvSpPr>
          <p:cNvPr id="3" name="object 3"/>
          <p:cNvSpPr txBox="1"/>
          <p:nvPr/>
        </p:nvSpPr>
        <p:spPr>
          <a:xfrm>
            <a:off x="1253156" y="2694661"/>
            <a:ext cx="9207500" cy="3117469"/>
          </a:xfrm>
          <a:prstGeom prst="rect">
            <a:avLst/>
          </a:prstGeom>
        </p:spPr>
        <p:txBody>
          <a:bodyPr vert="horz" lIns="91440" tIns="45720" rIns="91440" bIns="45720" rtlCol="0" anchor="t">
            <a:normAutofit fontScale="92500" lnSpcReduction="10000"/>
          </a:bodyPr>
          <a:lstStyle/>
          <a:p>
            <a:pPr algn="just"/>
            <a:r>
              <a:rPr lang="en-US" sz="2800" b="1" spc="-5" dirty="0">
                <a:latin typeface="Times New Roman" panose="02020603050405020304" pitchFamily="18" charset="0"/>
                <a:cs typeface="Times New Roman" panose="02020603050405020304" pitchFamily="18" charset="0"/>
              </a:rPr>
              <a:t>Rules of DFD:</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Each process should have at least one input and an output.</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Each data store should have at least one data flow in and one data flow out.</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Data stored in a system must go through a process.</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All processes in a DFD go to another process or a data store.</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Data </a:t>
            </a:r>
            <a:r>
              <a:rPr lang="en-US" sz="2800" spc="-5" dirty="0">
                <a:solidFill>
                  <a:srgbClr val="FF0000"/>
                </a:solidFill>
                <a:latin typeface="Times New Roman" panose="02020603050405020304" pitchFamily="18" charset="0"/>
                <a:cs typeface="Times New Roman" panose="02020603050405020304" pitchFamily="18" charset="0"/>
              </a:rPr>
              <a:t>can’t</a:t>
            </a:r>
            <a:r>
              <a:rPr lang="en-US" sz="2800" spc="-5" dirty="0">
                <a:latin typeface="Times New Roman" panose="02020603050405020304" pitchFamily="18" charset="0"/>
                <a:cs typeface="Times New Roman" panose="02020603050405020304" pitchFamily="18" charset="0"/>
              </a:rPr>
              <a:t> flow from external entity to external entity or data store.</a:t>
            </a:r>
          </a:p>
        </p:txBody>
      </p:sp>
    </p:spTree>
    <p:extLst>
      <p:ext uri="{BB962C8B-B14F-4D97-AF65-F5344CB8AC3E}">
        <p14:creationId xmlns:p14="http://schemas.microsoft.com/office/powerpoint/2010/main" val="229075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Data Flow Diagram (DFD)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algn="just"/>
            <a:r>
              <a:rPr lang="en-US" sz="2800" b="1" spc="-5" dirty="0">
                <a:latin typeface="Times New Roman" panose="02020603050405020304" pitchFamily="18" charset="0"/>
                <a:cs typeface="Times New Roman" panose="02020603050405020304" pitchFamily="18" charset="0"/>
              </a:rPr>
              <a:t>Levels of DFD:</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 data flow diagram can have many levels depending on the details of the system.</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DFD levels are numbered 0,1,2 and so on.</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DFD level 0 (also called </a:t>
            </a:r>
            <a:r>
              <a:rPr lang="en-US" sz="2800" b="1" spc="-5" dirty="0">
                <a:latin typeface="Times New Roman" panose="02020603050405020304" pitchFamily="18" charset="0"/>
                <a:cs typeface="Times New Roman" panose="02020603050405020304" pitchFamily="18" charset="0"/>
              </a:rPr>
              <a:t>Context Diagram</a:t>
            </a:r>
            <a:r>
              <a:rPr lang="en-US" sz="2800" spc="-5" dirty="0">
                <a:latin typeface="Times New Roman" panose="02020603050405020304" pitchFamily="18" charset="0"/>
                <a:cs typeface="Times New Roman" panose="02020603050405020304" pitchFamily="18" charset="0"/>
              </a:rPr>
              <a:t>) is the basic high-level view of the whole system.</a:t>
            </a:r>
          </a:p>
        </p:txBody>
      </p:sp>
    </p:spTree>
    <p:extLst>
      <p:ext uri="{BB962C8B-B14F-4D97-AF65-F5344CB8AC3E}">
        <p14:creationId xmlns:p14="http://schemas.microsoft.com/office/powerpoint/2010/main" val="227607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Data Flow Diagram (DFD)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algn="just"/>
            <a:r>
              <a:rPr lang="en-US" sz="2800" b="1" spc="-5" dirty="0">
                <a:latin typeface="Times New Roman" panose="02020603050405020304" pitchFamily="18" charset="0"/>
                <a:cs typeface="Times New Roman" panose="02020603050405020304" pitchFamily="18" charset="0"/>
              </a:rPr>
              <a:t>Levels of DFD:</a:t>
            </a:r>
          </a:p>
          <a:p>
            <a:pPr marL="914400" lvl="1"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Level 0 diagram of Hotel Reservation system.</a:t>
            </a:r>
          </a:p>
        </p:txBody>
      </p:sp>
      <p:pic>
        <p:nvPicPr>
          <p:cNvPr id="5" name="Picture 4">
            <a:extLst>
              <a:ext uri="{FF2B5EF4-FFF2-40B4-BE49-F238E27FC236}">
                <a16:creationId xmlns:a16="http://schemas.microsoft.com/office/drawing/2014/main" id="{9359C74B-E64A-1BA1-4DBE-0FC84D05248B}"/>
              </a:ext>
            </a:extLst>
          </p:cNvPr>
          <p:cNvPicPr>
            <a:picLocks noChangeAspect="1"/>
          </p:cNvPicPr>
          <p:nvPr/>
        </p:nvPicPr>
        <p:blipFill>
          <a:blip r:embed="rId3"/>
          <a:stretch>
            <a:fillRect/>
          </a:stretch>
        </p:blipFill>
        <p:spPr>
          <a:xfrm>
            <a:off x="944866" y="3640486"/>
            <a:ext cx="9708524" cy="2171644"/>
          </a:xfrm>
          <a:prstGeom prst="rect">
            <a:avLst/>
          </a:prstGeom>
        </p:spPr>
      </p:pic>
    </p:spTree>
    <p:extLst>
      <p:ext uri="{BB962C8B-B14F-4D97-AF65-F5344CB8AC3E}">
        <p14:creationId xmlns:p14="http://schemas.microsoft.com/office/powerpoint/2010/main" val="12145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26440" y="1076172"/>
            <a:ext cx="5132494" cy="1618489"/>
          </a:xfrm>
          <a:prstGeom prst="rect">
            <a:avLst/>
          </a:prstGeom>
        </p:spPr>
        <p:txBody>
          <a:bodyPr vert="horz" lIns="91440" tIns="45720" rIns="91440" bIns="45720" rtlCol="0" anchor="ctr">
            <a:noAutofit/>
          </a:bodyPr>
          <a:lstStyle/>
          <a:p>
            <a:pPr marL="224790" algn="r"/>
            <a:r>
              <a:rPr lang="en-US" sz="4000" kern="1200" spc="-45" dirty="0">
                <a:solidFill>
                  <a:schemeClr val="tx1"/>
                </a:solidFill>
                <a:latin typeface="+mj-lt"/>
                <a:ea typeface="+mj-ea"/>
                <a:cs typeface="+mj-cs"/>
              </a:rPr>
              <a:t>Data Flow Diagram (DFD) [contd..]</a:t>
            </a:r>
          </a:p>
        </p:txBody>
      </p:sp>
      <p:sp>
        <p:nvSpPr>
          <p:cNvPr id="3" name="object 3"/>
          <p:cNvSpPr txBox="1"/>
          <p:nvPr/>
        </p:nvSpPr>
        <p:spPr>
          <a:xfrm>
            <a:off x="1253156" y="2694661"/>
            <a:ext cx="4507698" cy="3376111"/>
          </a:xfrm>
          <a:prstGeom prst="rect">
            <a:avLst/>
          </a:prstGeom>
        </p:spPr>
        <p:txBody>
          <a:bodyPr vert="horz" lIns="91440" tIns="45720" rIns="91440" bIns="45720" rtlCol="0" anchor="t">
            <a:normAutofit/>
          </a:bodyPr>
          <a:lstStyle/>
          <a:p>
            <a:pPr algn="just"/>
            <a:r>
              <a:rPr lang="en-US" sz="2400" b="1" spc="-5" dirty="0">
                <a:latin typeface="Times New Roman" panose="02020603050405020304" pitchFamily="18" charset="0"/>
                <a:cs typeface="Times New Roman" panose="02020603050405020304" pitchFamily="18" charset="0"/>
              </a:rPr>
              <a:t>Levels of DFD:</a:t>
            </a:r>
          </a:p>
          <a:p>
            <a:pPr marL="914400" lvl="1" indent="-457200" algn="just">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DFD level 1 is a more detailed view of Context Level Diagram, providing the functionalities of processes.</a:t>
            </a:r>
          </a:p>
          <a:p>
            <a:pPr marL="914400" lvl="1"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4" name="AutoShape 2" descr="Level 1 diagram">
            <a:extLst>
              <a:ext uri="{FF2B5EF4-FFF2-40B4-BE49-F238E27FC236}">
                <a16:creationId xmlns:a16="http://schemas.microsoft.com/office/drawing/2014/main" id="{70B27426-88A1-CAA8-69FA-85210A5640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EFFB889F-9946-8FC4-81CB-0B0607B44D2C}"/>
              </a:ext>
            </a:extLst>
          </p:cNvPr>
          <p:cNvPicPr>
            <a:picLocks noChangeAspect="1"/>
          </p:cNvPicPr>
          <p:nvPr/>
        </p:nvPicPr>
        <p:blipFill>
          <a:blip r:embed="rId3"/>
          <a:stretch>
            <a:fillRect/>
          </a:stretch>
        </p:blipFill>
        <p:spPr>
          <a:xfrm>
            <a:off x="5943600" y="783659"/>
            <a:ext cx="5420481" cy="5287113"/>
          </a:xfrm>
          <a:prstGeom prst="rect">
            <a:avLst/>
          </a:prstGeom>
        </p:spPr>
      </p:pic>
    </p:spTree>
    <p:extLst>
      <p:ext uri="{BB962C8B-B14F-4D97-AF65-F5344CB8AC3E}">
        <p14:creationId xmlns:p14="http://schemas.microsoft.com/office/powerpoint/2010/main" val="17698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726440" y="1076172"/>
            <a:ext cx="5132494" cy="1618489"/>
          </a:xfrm>
          <a:prstGeom prst="rect">
            <a:avLst/>
          </a:prstGeom>
        </p:spPr>
        <p:txBody>
          <a:bodyPr vert="horz" lIns="91440" tIns="45720" rIns="91440" bIns="45720" rtlCol="0" anchor="ctr">
            <a:noAutofit/>
          </a:bodyPr>
          <a:lstStyle/>
          <a:p>
            <a:pPr marL="224790" algn="r"/>
            <a:r>
              <a:rPr lang="en-US" sz="4000" kern="1200" spc="-45" dirty="0">
                <a:solidFill>
                  <a:schemeClr val="tx1"/>
                </a:solidFill>
                <a:latin typeface="+mj-lt"/>
                <a:ea typeface="+mj-ea"/>
                <a:cs typeface="+mj-cs"/>
              </a:rPr>
              <a:t>Data Flow Diagram (DFD) [contd..]</a:t>
            </a:r>
          </a:p>
        </p:txBody>
      </p:sp>
      <p:sp>
        <p:nvSpPr>
          <p:cNvPr id="3" name="object 3"/>
          <p:cNvSpPr txBox="1"/>
          <p:nvPr/>
        </p:nvSpPr>
        <p:spPr>
          <a:xfrm>
            <a:off x="1253156" y="2694661"/>
            <a:ext cx="4507698" cy="3376111"/>
          </a:xfrm>
          <a:prstGeom prst="rect">
            <a:avLst/>
          </a:prstGeom>
        </p:spPr>
        <p:txBody>
          <a:bodyPr vert="horz" lIns="91440" tIns="45720" rIns="91440" bIns="45720" rtlCol="0" anchor="t">
            <a:normAutofit/>
          </a:bodyPr>
          <a:lstStyle/>
          <a:p>
            <a:pPr algn="just"/>
            <a:r>
              <a:rPr lang="en-US" sz="2400" b="1" spc="-5" dirty="0">
                <a:latin typeface="Times New Roman" panose="02020603050405020304" pitchFamily="18" charset="0"/>
                <a:cs typeface="Times New Roman" panose="02020603050405020304" pitchFamily="18" charset="0"/>
              </a:rPr>
              <a:t>Levels of DFD:</a:t>
            </a:r>
          </a:p>
          <a:p>
            <a:pPr marL="914400" lvl="1" indent="-457200" algn="just">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DFD level 2 is the more detailed view of processes of DFD </a:t>
            </a:r>
          </a:p>
          <a:p>
            <a:pPr marL="914400" lvl="1"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4" name="AutoShape 2" descr="Level 1 diagram">
            <a:extLst>
              <a:ext uri="{FF2B5EF4-FFF2-40B4-BE49-F238E27FC236}">
                <a16:creationId xmlns:a16="http://schemas.microsoft.com/office/drawing/2014/main" id="{70B27426-88A1-CAA8-69FA-85210A5640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193E4C82-CAD5-7B44-04C5-A2A2A8FDE850}"/>
              </a:ext>
            </a:extLst>
          </p:cNvPr>
          <p:cNvPicPr>
            <a:picLocks noChangeAspect="1"/>
          </p:cNvPicPr>
          <p:nvPr/>
        </p:nvPicPr>
        <p:blipFill>
          <a:blip r:embed="rId3"/>
          <a:stretch>
            <a:fillRect/>
          </a:stretch>
        </p:blipFill>
        <p:spPr>
          <a:xfrm>
            <a:off x="6287570" y="954252"/>
            <a:ext cx="5096586" cy="5125165"/>
          </a:xfrm>
          <a:prstGeom prst="rect">
            <a:avLst/>
          </a:prstGeom>
        </p:spPr>
      </p:pic>
    </p:spTree>
    <p:extLst>
      <p:ext uri="{BB962C8B-B14F-4D97-AF65-F5344CB8AC3E}">
        <p14:creationId xmlns:p14="http://schemas.microsoft.com/office/powerpoint/2010/main" val="145243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1285241" y="1050595"/>
            <a:ext cx="9984740" cy="1618489"/>
          </a:xfrm>
          <a:prstGeom prst="rect">
            <a:avLst/>
          </a:prstGeom>
        </p:spPr>
        <p:txBody>
          <a:bodyPr vert="horz" lIns="91440" tIns="45720" rIns="91440" bIns="45720" rtlCol="0" anchor="ctr">
            <a:noAutofit/>
          </a:bodyPr>
          <a:lstStyle/>
          <a:p>
            <a:pPr marL="224790"/>
            <a:r>
              <a:rPr lang="en-US" sz="6600" spc="-45" dirty="0"/>
              <a:t>RECAP</a:t>
            </a:r>
          </a:p>
        </p:txBody>
      </p:sp>
    </p:spTree>
    <p:extLst>
      <p:ext uri="{BB962C8B-B14F-4D97-AF65-F5344CB8AC3E}">
        <p14:creationId xmlns:p14="http://schemas.microsoft.com/office/powerpoint/2010/main" val="222009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Entity-Relation Diagram</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An Entity-Relationship Diagram (ERD) is a graphical representation of entities and their relationships to each other in a system.</a:t>
            </a:r>
          </a:p>
        </p:txBody>
      </p:sp>
    </p:spTree>
    <p:extLst>
      <p:ext uri="{BB962C8B-B14F-4D97-AF65-F5344CB8AC3E}">
        <p14:creationId xmlns:p14="http://schemas.microsoft.com/office/powerpoint/2010/main" val="3527107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Entity-Relation Diagram</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algn="just"/>
            <a:r>
              <a:rPr lang="en-US" sz="2800" spc="-5" dirty="0">
                <a:latin typeface="Times New Roman" panose="02020603050405020304" pitchFamily="18" charset="0"/>
                <a:cs typeface="Times New Roman" panose="02020603050405020304" pitchFamily="18" charset="0"/>
              </a:rPr>
              <a:t>Steps for creating ERD</a:t>
            </a:r>
          </a:p>
          <a:p>
            <a:pPr lvl="1" algn="just"/>
            <a:r>
              <a:rPr lang="en-US" sz="2800" spc="-5" dirty="0">
                <a:latin typeface="Times New Roman" panose="02020603050405020304" pitchFamily="18" charset="0"/>
                <a:cs typeface="Times New Roman" panose="02020603050405020304" pitchFamily="18" charset="0"/>
              </a:rPr>
              <a:t>1-  Identify the entities</a:t>
            </a:r>
          </a:p>
          <a:p>
            <a:pPr lvl="1" algn="just"/>
            <a:r>
              <a:rPr lang="en-US" sz="2800" spc="-5" dirty="0">
                <a:latin typeface="Times New Roman" panose="02020603050405020304" pitchFamily="18" charset="0"/>
                <a:cs typeface="Times New Roman" panose="02020603050405020304" pitchFamily="18" charset="0"/>
              </a:rPr>
              <a:t>2-	Define the relationships</a:t>
            </a:r>
          </a:p>
          <a:p>
            <a:pPr lvl="1" algn="just"/>
            <a:r>
              <a:rPr lang="en-US" sz="2800" spc="-5" dirty="0">
                <a:latin typeface="Times New Roman" panose="02020603050405020304" pitchFamily="18" charset="0"/>
                <a:cs typeface="Times New Roman" panose="02020603050405020304" pitchFamily="18" charset="0"/>
              </a:rPr>
              <a:t>3-	Assign attributes to the entities</a:t>
            </a:r>
          </a:p>
          <a:p>
            <a:pPr lvl="1" algn="just"/>
            <a:r>
              <a:rPr lang="en-US" sz="2800" spc="-5" dirty="0">
                <a:latin typeface="Times New Roman" panose="02020603050405020304" pitchFamily="18" charset="0"/>
                <a:cs typeface="Times New Roman" panose="02020603050405020304" pitchFamily="18" charset="0"/>
              </a:rPr>
              <a:t>4-	Find Identifier</a:t>
            </a:r>
          </a:p>
          <a:p>
            <a:pPr lvl="1" algn="just"/>
            <a:r>
              <a:rPr lang="en-US" sz="2800" spc="-5" dirty="0">
                <a:latin typeface="Times New Roman" panose="02020603050405020304" pitchFamily="18" charset="0"/>
                <a:cs typeface="Times New Roman" panose="02020603050405020304" pitchFamily="18" charset="0"/>
              </a:rPr>
              <a:t>5-	Draw the ERD</a:t>
            </a:r>
          </a:p>
        </p:txBody>
      </p:sp>
    </p:spTree>
    <p:extLst>
      <p:ext uri="{BB962C8B-B14F-4D97-AF65-F5344CB8AC3E}">
        <p14:creationId xmlns:p14="http://schemas.microsoft.com/office/powerpoint/2010/main" val="3162806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Entity-Relation Diagram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Entity</a:t>
            </a:r>
            <a:r>
              <a:rPr lang="en-US" sz="2800" spc="-5" dirty="0">
                <a:latin typeface="Times New Roman" panose="02020603050405020304" pitchFamily="18" charset="0"/>
                <a:cs typeface="Times New Roman" panose="02020603050405020304" pitchFamily="18" charset="0"/>
              </a:rPr>
              <a:t>: object having </a:t>
            </a:r>
          </a:p>
          <a:p>
            <a:pPr algn="just"/>
            <a:r>
              <a:rPr lang="en-US" sz="2800" spc="-5" dirty="0">
                <a:latin typeface="Times New Roman" panose="02020603050405020304" pitchFamily="18" charset="0"/>
                <a:cs typeface="Times New Roman" panose="02020603050405020304" pitchFamily="18" charset="0"/>
              </a:rPr>
              <a:t> physical existence</a:t>
            </a:r>
          </a:p>
          <a:p>
            <a:pPr marL="457200" indent="-4572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Attributes: </a:t>
            </a:r>
            <a:r>
              <a:rPr lang="en-US" sz="2800" spc="-5" dirty="0">
                <a:latin typeface="Times New Roman" panose="02020603050405020304" pitchFamily="18" charset="0"/>
                <a:cs typeface="Times New Roman" panose="02020603050405020304" pitchFamily="18" charset="0"/>
              </a:rPr>
              <a:t>properties</a:t>
            </a:r>
            <a:endParaRPr lang="en-US" sz="2800" b="1" spc="-5"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Identifier: </a:t>
            </a:r>
            <a:r>
              <a:rPr lang="en-US" sz="2800" spc="-5" dirty="0">
                <a:latin typeface="Times New Roman" panose="02020603050405020304" pitchFamily="18" charset="0"/>
                <a:cs typeface="Times New Roman" panose="02020603050405020304" pitchFamily="18" charset="0"/>
              </a:rPr>
              <a:t>unique attribute</a:t>
            </a:r>
            <a:endParaRPr lang="en-US" sz="2800" b="1" spc="-5"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Connectivity: </a:t>
            </a:r>
            <a:r>
              <a:rPr lang="en-US" sz="2800" spc="-5" dirty="0">
                <a:latin typeface="Times New Roman" panose="02020603050405020304" pitchFamily="18" charset="0"/>
                <a:cs typeface="Times New Roman" panose="02020603050405020304" pitchFamily="18" charset="0"/>
              </a:rPr>
              <a:t>association</a:t>
            </a:r>
            <a:endParaRPr lang="en-US" sz="2800" b="1" spc="-5"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6976CA4-D1E2-DB86-A377-8078C408D6AE}"/>
              </a:ext>
            </a:extLst>
          </p:cNvPr>
          <p:cNvSpPr/>
          <p:nvPr/>
        </p:nvSpPr>
        <p:spPr>
          <a:xfrm>
            <a:off x="5706428" y="2785744"/>
            <a:ext cx="1921281" cy="228917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07000"/>
              </a:lnSpc>
              <a:spcBef>
                <a:spcPts val="0"/>
              </a:spcBef>
              <a:spcAft>
                <a:spcPts val="800"/>
              </a:spcAft>
            </a:pPr>
            <a:r>
              <a:rPr lang="en-US"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Student____                </a:t>
            </a:r>
          </a:p>
          <a:p>
            <a:pPr marL="0" marR="0" algn="just">
              <a:lnSpc>
                <a:spcPct val="107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endPar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1100" dirty="0">
              <a:solidFill>
                <a:srgbClr val="000000"/>
              </a:solidFill>
              <a:effectLst/>
              <a:ea typeface="Calibri" panose="020F0502020204030204" pitchFamily="34" charset="0"/>
            </a:endParaRPr>
          </a:p>
        </p:txBody>
      </p:sp>
      <p:sp>
        <p:nvSpPr>
          <p:cNvPr id="5" name="Rectangle 4">
            <a:extLst>
              <a:ext uri="{FF2B5EF4-FFF2-40B4-BE49-F238E27FC236}">
                <a16:creationId xmlns:a16="http://schemas.microsoft.com/office/drawing/2014/main" id="{11EF262A-6F14-3D90-2320-5B9987EC1709}"/>
              </a:ext>
            </a:extLst>
          </p:cNvPr>
          <p:cNvSpPr/>
          <p:nvPr/>
        </p:nvSpPr>
        <p:spPr>
          <a:xfrm>
            <a:off x="5706427" y="2796505"/>
            <a:ext cx="1921281" cy="227841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07000"/>
              </a:lnSpc>
              <a:spcBef>
                <a:spcPts val="0"/>
              </a:spcBef>
              <a:spcAft>
                <a:spcPts val="800"/>
              </a:spcAft>
            </a:pPr>
            <a:r>
              <a:rPr lang="en-US"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Student____                </a:t>
            </a:r>
          </a:p>
          <a:p>
            <a:pPr marL="0" marR="0" algn="just">
              <a:lnSpc>
                <a:spcPct val="107000"/>
              </a:lnSpc>
              <a:spcBef>
                <a:spcPts val="0"/>
              </a:spcBef>
              <a:spcAft>
                <a:spcPts val="800"/>
              </a:spcAft>
            </a:pP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Student_ID</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Student_Name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Home_Address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Phone_Number</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Major</a:t>
            </a:r>
            <a:r>
              <a:rPr lang="en-US" sz="1000" dirty="0">
                <a:solidFill>
                  <a:srgbClr val="000000"/>
                </a:solidFill>
                <a:effectLst/>
                <a:latin typeface="Calibri Light" panose="020F0302020204030204" pitchFamily="34" charset="0"/>
                <a:ea typeface="Calibri" panose="020F0502020204030204" pitchFamily="34" charset="0"/>
              </a:rPr>
              <a:t> </a:t>
            </a:r>
            <a:endParaRPr lang="en-US" sz="1100" dirty="0">
              <a:solidFill>
                <a:srgbClr val="000000"/>
              </a:solidFill>
              <a:effectLst/>
              <a:ea typeface="Calibri" panose="020F0502020204030204" pitchFamily="34" charset="0"/>
            </a:endParaRPr>
          </a:p>
        </p:txBody>
      </p:sp>
      <p:sp>
        <p:nvSpPr>
          <p:cNvPr id="6" name="Rectangle 5">
            <a:extLst>
              <a:ext uri="{FF2B5EF4-FFF2-40B4-BE49-F238E27FC236}">
                <a16:creationId xmlns:a16="http://schemas.microsoft.com/office/drawing/2014/main" id="{55BB5D70-1B16-2834-72AD-62429A3BAD80}"/>
              </a:ext>
            </a:extLst>
          </p:cNvPr>
          <p:cNvSpPr/>
          <p:nvPr/>
        </p:nvSpPr>
        <p:spPr>
          <a:xfrm>
            <a:off x="5715605" y="2796506"/>
            <a:ext cx="1912104" cy="2278414"/>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just">
              <a:lnSpc>
                <a:spcPct val="107000"/>
              </a:lnSpc>
              <a:spcBef>
                <a:spcPts val="0"/>
              </a:spcBef>
              <a:spcAft>
                <a:spcPts val="800"/>
              </a:spcAft>
            </a:pPr>
            <a:r>
              <a:rPr lang="en-US" u="sng"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Student____                </a:t>
            </a:r>
          </a:p>
          <a:p>
            <a:pPr marL="0" marR="0" algn="just">
              <a:lnSpc>
                <a:spcPct val="107000"/>
              </a:lnSpc>
              <a:spcBef>
                <a:spcPts val="0"/>
              </a:spcBef>
              <a:spcAft>
                <a:spcPts val="80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Student_ID</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Student_Name</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Home_Address</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Phone_Number</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Major</a:t>
            </a:r>
            <a:r>
              <a:rPr lang="en-US" sz="1000" dirty="0">
                <a:solidFill>
                  <a:srgbClr val="000000"/>
                </a:solidFill>
                <a:effectLst/>
                <a:latin typeface="Calibri Light" panose="020F0302020204030204" pitchFamily="34" charset="0"/>
                <a:ea typeface="Calibri" panose="020F0502020204030204" pitchFamily="34" charset="0"/>
              </a:rPr>
              <a:t> </a:t>
            </a:r>
            <a:endParaRPr lang="en-US" sz="1100" dirty="0">
              <a:solidFill>
                <a:srgbClr val="000000"/>
              </a:solidFill>
              <a:effectLst/>
              <a:ea typeface="Calibri" panose="020F0502020204030204" pitchFamily="34" charset="0"/>
            </a:endParaRPr>
          </a:p>
        </p:txBody>
      </p:sp>
      <p:pic>
        <p:nvPicPr>
          <p:cNvPr id="7" name="Picture 6">
            <a:extLst>
              <a:ext uri="{FF2B5EF4-FFF2-40B4-BE49-F238E27FC236}">
                <a16:creationId xmlns:a16="http://schemas.microsoft.com/office/drawing/2014/main" id="{400BBAC6-3254-D503-652D-019AE066CA4C}"/>
              </a:ext>
            </a:extLst>
          </p:cNvPr>
          <p:cNvPicPr>
            <a:picLocks noChangeAspect="1"/>
          </p:cNvPicPr>
          <p:nvPr/>
        </p:nvPicPr>
        <p:blipFill rotWithShape="1">
          <a:blip r:embed="rId3">
            <a:extLst>
              <a:ext uri="{28A0092B-C50C-407E-A947-70E740481C1C}">
                <a14:useLocalDpi xmlns:a14="http://schemas.microsoft.com/office/drawing/2010/main" val="0"/>
              </a:ext>
            </a:extLst>
          </a:blip>
          <a:srcRect r="53322"/>
          <a:stretch/>
        </p:blipFill>
        <p:spPr bwMode="auto">
          <a:xfrm>
            <a:off x="7785918" y="2213396"/>
            <a:ext cx="2720458" cy="1456868"/>
          </a:xfrm>
          <a:prstGeom prst="rect">
            <a:avLst/>
          </a:prstGeom>
          <a:noFill/>
          <a:ln>
            <a:noFill/>
          </a:ln>
        </p:spPr>
      </p:pic>
      <p:pic>
        <p:nvPicPr>
          <p:cNvPr id="9" name="Picture 8">
            <a:extLst>
              <a:ext uri="{FF2B5EF4-FFF2-40B4-BE49-F238E27FC236}">
                <a16:creationId xmlns:a16="http://schemas.microsoft.com/office/drawing/2014/main" id="{BA623C58-75F1-65CB-C815-BB816AE23116}"/>
              </a:ext>
            </a:extLst>
          </p:cNvPr>
          <p:cNvPicPr>
            <a:picLocks noChangeAspect="1"/>
          </p:cNvPicPr>
          <p:nvPr/>
        </p:nvPicPr>
        <p:blipFill rotWithShape="1">
          <a:blip r:embed="rId4">
            <a:extLst>
              <a:ext uri="{BEBA8EAE-BF5A-486C-A8C5-ECC9F3942E4B}">
                <a14:imgProps xmlns:a14="http://schemas.microsoft.com/office/drawing/2010/main">
                  <a14:imgLayer r:embed="rId5">
                    <a14:imgEffect>
                      <a14:backgroundRemoval t="6757" b="89865" l="44857" r="98651">
                        <a14:foregroundMark x1="48229" y1="13514" x2="62226" y2="10135"/>
                        <a14:foregroundMark x1="62226" y1="10135" x2="95616" y2="13514"/>
                        <a14:foregroundMark x1="95616" y1="13514" x2="56155" y2="14865"/>
                        <a14:foregroundMark x1="56155" y1="14865" x2="53457" y2="12162"/>
                        <a14:foregroundMark x1="48398" y1="43919" x2="68971" y2="34459"/>
                        <a14:foregroundMark x1="68971" y1="34459" x2="45025" y2="44595"/>
                        <a14:foregroundMark x1="45025" y1="44595" x2="56324" y2="37838"/>
                        <a14:foregroundMark x1="56324" y1="37838" x2="68297" y2="40541"/>
                        <a14:foregroundMark x1="68297" y1="40541" x2="69646" y2="46622"/>
                        <a14:foregroundMark x1="49241" y1="15541" x2="52614" y2="8784"/>
                        <a14:foregroundMark x1="54806" y1="6757" x2="55312" y2="17568"/>
                        <a14:foregroundMark x1="49747" y1="12162" x2="57167" y2="33108"/>
                        <a14:foregroundMark x1="51939" y1="38514" x2="48735" y2="39189"/>
                        <a14:foregroundMark x1="63575" y1="8784" x2="71669" y2="8108"/>
                        <a14:foregroundMark x1="71669" y1="8108" x2="95110" y2="13514"/>
                        <a14:foregroundMark x1="95110" y1="13514" x2="93423" y2="8108"/>
                        <a14:foregroundMark x1="98145" y1="6757" x2="81113" y2="8784"/>
                        <a14:foregroundMark x1="98651" y1="17568" x2="71669" y2="21622"/>
                        <a14:foregroundMark x1="69983" y1="38514" x2="51939" y2="44595"/>
                        <a14:foregroundMark x1="55987" y1="44595" x2="70995" y2="45946"/>
                        <a14:foregroundMark x1="72513" y1="31081" x2="71164" y2="41216"/>
                        <a14:foregroundMark x1="71164" y1="36486" x2="71164" y2="50000"/>
                      </a14:backgroundRemoval>
                    </a14:imgEffect>
                  </a14:imgLayer>
                </a14:imgProps>
              </a:ext>
              <a:ext uri="{28A0092B-C50C-407E-A947-70E740481C1C}">
                <a14:useLocalDpi xmlns:a14="http://schemas.microsoft.com/office/drawing/2010/main" val="0"/>
              </a:ext>
            </a:extLst>
          </a:blip>
          <a:srcRect l="45173"/>
          <a:stretch/>
        </p:blipFill>
        <p:spPr bwMode="auto">
          <a:xfrm>
            <a:off x="7663875" y="3727445"/>
            <a:ext cx="3359999" cy="1531907"/>
          </a:xfrm>
          <a:prstGeom prst="rect">
            <a:avLst/>
          </a:prstGeom>
          <a:noFill/>
          <a:ln>
            <a:noFill/>
          </a:ln>
        </p:spPr>
      </p:pic>
    </p:spTree>
    <p:extLst>
      <p:ext uri="{BB962C8B-B14F-4D97-AF65-F5344CB8AC3E}">
        <p14:creationId xmlns:p14="http://schemas.microsoft.com/office/powerpoint/2010/main" val="17712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fade">
                                      <p:cBhvr>
                                        <p:cTn id="45" dur="500"/>
                                        <p:tgtEl>
                                          <p:spTgt spid="7"/>
                                        </p:tgtEl>
                                      </p:cBhvr>
                                    </p:animEffect>
                                  </p:childTnLst>
                                </p:cTn>
                              </p:par>
                              <p:par>
                                <p:cTn id="46" presetID="10" presetClass="entr" presetSubtype="0"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Entity-Relation Diagram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algn="just"/>
            <a:endParaRPr lang="en-US" sz="2800" spc="-5"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CE2E831-B165-A60B-DF18-B379347EE0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5042" y="2496541"/>
            <a:ext cx="5601768" cy="2800395"/>
          </a:xfrm>
          <a:prstGeom prst="rect">
            <a:avLst/>
          </a:prstGeom>
          <a:noFill/>
          <a:ln>
            <a:noFill/>
          </a:ln>
        </p:spPr>
      </p:pic>
    </p:spTree>
    <p:extLst>
      <p:ext uri="{BB962C8B-B14F-4D97-AF65-F5344CB8AC3E}">
        <p14:creationId xmlns:p14="http://schemas.microsoft.com/office/powerpoint/2010/main" val="367238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Entity-Relation Diagram [contd..]</a:t>
            </a:r>
          </a:p>
        </p:txBody>
      </p:sp>
      <p:sp>
        <p:nvSpPr>
          <p:cNvPr id="4" name="TextBox 3">
            <a:extLst>
              <a:ext uri="{FF2B5EF4-FFF2-40B4-BE49-F238E27FC236}">
                <a16:creationId xmlns:a16="http://schemas.microsoft.com/office/drawing/2014/main" id="{43175DBB-F496-21C9-FDEB-A89E445B5405}"/>
              </a:ext>
            </a:extLst>
          </p:cNvPr>
          <p:cNvSpPr txBox="1"/>
          <p:nvPr/>
        </p:nvSpPr>
        <p:spPr>
          <a:xfrm>
            <a:off x="641774" y="2761490"/>
            <a:ext cx="10583321" cy="2031325"/>
          </a:xfrm>
          <a:prstGeom prst="rect">
            <a:avLst/>
          </a:prstGeom>
          <a:noFill/>
        </p:spPr>
        <p:txBody>
          <a:bodyPr wrap="square" rtlCol="0">
            <a:spAutoFit/>
          </a:bodyPr>
          <a:lstStyle/>
          <a:p>
            <a:pPr algn="just"/>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system for managing student course registration would need data about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instructors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sections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seats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t>
            </a:r>
            <a:r>
              <a:rPr lang="en-U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students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are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entities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course registration management process might require </a:t>
            </a: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course name, number, and credit hours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are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course registration management process might also require </a:t>
            </a:r>
            <a:r>
              <a:rPr lang="en-US" sz="1800"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instructor name, number, and department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these are also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attributes</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 ERD notation, the entity name appears in the top of the box.  The attributes are listed in the box below the name. The lines connecting the boxes convey information about the relationships between the data.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396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Entity-Relation Diagram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algn="just"/>
            <a:endParaRPr lang="en-US" sz="2800" spc="-5"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DBD668B-3E79-6091-C874-378447599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5879" y="2197992"/>
            <a:ext cx="7616681" cy="3808720"/>
          </a:xfrm>
          <a:prstGeom prst="rect">
            <a:avLst/>
          </a:prstGeom>
          <a:noFill/>
          <a:ln>
            <a:noFill/>
          </a:ln>
        </p:spPr>
      </p:pic>
    </p:spTree>
    <p:extLst>
      <p:ext uri="{BB962C8B-B14F-4D97-AF65-F5344CB8AC3E}">
        <p14:creationId xmlns:p14="http://schemas.microsoft.com/office/powerpoint/2010/main" val="63074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Class-based modeling </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Association</a:t>
            </a:r>
            <a:r>
              <a:rPr lang="en-US" sz="2800" spc="-5" dirty="0">
                <a:latin typeface="Times New Roman" panose="02020603050405020304" pitchFamily="18" charset="0"/>
                <a:cs typeface="Times New Roman" panose="02020603050405020304" pitchFamily="18" charset="0"/>
              </a:rPr>
              <a:t>: the type of relationship between classes.</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Exactly one     (1)</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Zero to Many  (0 … *)</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Zero or one     (0 … 1)</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One to Many   (1 … *)</a:t>
            </a:r>
          </a:p>
          <a:p>
            <a:pPr marL="469900" lvl="1" indent="-228600" algn="just">
              <a:lnSpc>
                <a:spcPct val="90000"/>
              </a:lnSpc>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Many to Many (* … *) </a:t>
            </a:r>
          </a:p>
          <a:p>
            <a:pPr indent="-215900" algn="just">
              <a:lnSpc>
                <a:spcPct val="90000"/>
              </a:lnSpc>
            </a:pPr>
            <a:r>
              <a:rPr lang="en-US" sz="2800" i="1" spc="-5" dirty="0">
                <a:latin typeface="Times New Roman" panose="02020603050405020304" pitchFamily="18" charset="0"/>
                <a:cs typeface="Times New Roman" panose="02020603050405020304" pitchFamily="18" charset="0"/>
              </a:rPr>
              <a:t>Association is a </a:t>
            </a:r>
            <a:r>
              <a:rPr lang="en-US" sz="2800" b="1" i="1" spc="-5" dirty="0">
                <a:latin typeface="Times New Roman" panose="02020603050405020304" pitchFamily="18" charset="0"/>
                <a:cs typeface="Times New Roman" panose="02020603050405020304" pitchFamily="18" charset="0"/>
              </a:rPr>
              <a:t>has-a</a:t>
            </a:r>
            <a:r>
              <a:rPr lang="en-US" sz="2800" i="1" spc="-5" dirty="0">
                <a:latin typeface="Times New Roman" panose="02020603050405020304" pitchFamily="18" charset="0"/>
                <a:cs typeface="Times New Roman" panose="02020603050405020304" pitchFamily="18" charset="0"/>
              </a:rPr>
              <a:t> relationship</a:t>
            </a:r>
          </a:p>
        </p:txBody>
      </p:sp>
    </p:spTree>
    <p:extLst>
      <p:ext uri="{BB962C8B-B14F-4D97-AF65-F5344CB8AC3E}">
        <p14:creationId xmlns:p14="http://schemas.microsoft.com/office/powerpoint/2010/main" val="4090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Dependency</a:t>
            </a:r>
            <a:r>
              <a:rPr lang="en-US" sz="2800" spc="-5"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Car</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-color: string </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+moves()</a:t>
            </a:r>
          </a:p>
        </p:txBody>
      </p:sp>
      <p:cxnSp>
        <p:nvCxnSpPr>
          <p:cNvPr id="6" name="Straight Connector 5">
            <a:extLst>
              <a:ext uri="{FF2B5EF4-FFF2-40B4-BE49-F238E27FC236}">
                <a16:creationId xmlns:a16="http://schemas.microsoft.com/office/drawing/2014/main"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Engine</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-horsepower: int</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+starts()</a:t>
            </a:r>
          </a:p>
        </p:txBody>
      </p:sp>
      <p:cxnSp>
        <p:nvCxnSpPr>
          <p:cNvPr id="15" name="Straight Connector 14">
            <a:extLst>
              <a:ext uri="{FF2B5EF4-FFF2-40B4-BE49-F238E27FC236}">
                <a16:creationId xmlns:a16="http://schemas.microsoft.com/office/drawing/2014/main"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0E321492-194D-BF03-E550-8D171DEE51CE}"/>
              </a:ext>
            </a:extLst>
          </p:cNvPr>
          <p:cNvCxnSpPr>
            <a:cxnSpLocks/>
            <a:stCxn id="4" idx="3"/>
            <a:endCxn id="14" idx="1"/>
          </p:cNvCxnSpPr>
          <p:nvPr/>
        </p:nvCxnSpPr>
        <p:spPr>
          <a:xfrm>
            <a:off x="5387340" y="4933769"/>
            <a:ext cx="1165860" cy="15240"/>
          </a:xfrm>
          <a:prstGeom prst="straightConnector1">
            <a:avLst/>
          </a:prstGeom>
          <a:ln>
            <a:prstDash val="dash"/>
            <a:tailEnd type="arrow"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71032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Generalization</a:t>
            </a:r>
            <a:r>
              <a:rPr lang="en-US" sz="2800" spc="-5"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Person</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-name: string </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+walks()</a:t>
            </a:r>
          </a:p>
        </p:txBody>
      </p:sp>
      <p:cxnSp>
        <p:nvCxnSpPr>
          <p:cNvPr id="6" name="Straight Connector 5">
            <a:extLst>
              <a:ext uri="{FF2B5EF4-FFF2-40B4-BE49-F238E27FC236}">
                <a16:creationId xmlns:a16="http://schemas.microsoft.com/office/drawing/2014/main"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Student</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rollNo</a:t>
            </a:r>
            <a:r>
              <a:rPr lang="en-US" sz="2800" dirty="0">
                <a:latin typeface="Times New Roman" panose="02020603050405020304" pitchFamily="18" charset="0"/>
                <a:cs typeface="Times New Roman" panose="02020603050405020304" pitchFamily="18" charset="0"/>
              </a:rPr>
              <a:t>: int</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+studies()</a:t>
            </a:r>
          </a:p>
        </p:txBody>
      </p:sp>
      <p:cxnSp>
        <p:nvCxnSpPr>
          <p:cNvPr id="15" name="Straight Connector 14">
            <a:extLst>
              <a:ext uri="{FF2B5EF4-FFF2-40B4-BE49-F238E27FC236}">
                <a16:creationId xmlns:a16="http://schemas.microsoft.com/office/drawing/2014/main"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0E321492-194D-BF03-E550-8D171DEE51CE}"/>
              </a:ext>
            </a:extLst>
          </p:cNvPr>
          <p:cNvCxnSpPr>
            <a:cxnSpLocks/>
            <a:stCxn id="4" idx="3"/>
            <a:endCxn id="14" idx="1"/>
          </p:cNvCxnSpPr>
          <p:nvPr/>
        </p:nvCxnSpPr>
        <p:spPr>
          <a:xfrm>
            <a:off x="5387340" y="4933769"/>
            <a:ext cx="1165860" cy="15240"/>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8278B214-21FA-0817-9334-3C2678C7FEAC}"/>
              </a:ext>
            </a:extLst>
          </p:cNvPr>
          <p:cNvSpPr txBox="1"/>
          <p:nvPr/>
        </p:nvSpPr>
        <p:spPr>
          <a:xfrm>
            <a:off x="5698060" y="4297680"/>
            <a:ext cx="878000" cy="369332"/>
          </a:xfrm>
          <a:prstGeom prst="rect">
            <a:avLst/>
          </a:prstGeom>
          <a:noFill/>
        </p:spPr>
        <p:txBody>
          <a:bodyPr wrap="square" rtlCol="0">
            <a:spAutoFit/>
          </a:bodyPr>
          <a:lstStyle/>
          <a:p>
            <a:r>
              <a:rPr lang="en-US" dirty="0"/>
              <a:t>Is-a</a:t>
            </a:r>
          </a:p>
        </p:txBody>
      </p:sp>
    </p:spTree>
    <p:extLst>
      <p:ext uri="{BB962C8B-B14F-4D97-AF65-F5344CB8AC3E}">
        <p14:creationId xmlns:p14="http://schemas.microsoft.com/office/powerpoint/2010/main" val="398155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Aggregation</a:t>
            </a:r>
            <a:r>
              <a:rPr lang="en-US" sz="2800" spc="-5" dirty="0">
                <a:latin typeface="Times New Roman" panose="02020603050405020304" pitchFamily="18" charset="0"/>
                <a:cs typeface="Times New Roman" panose="02020603050405020304" pitchFamily="18" charset="0"/>
              </a:rPr>
              <a:t>:</a:t>
            </a:r>
            <a:endParaRPr lang="en-US" sz="2800" i="1" spc="-5" dirty="0">
              <a:latin typeface="Times New Roman" panose="02020603050405020304" pitchFamily="18" charset="0"/>
              <a:cs typeface="Times New Roman" panose="02020603050405020304" pitchFamily="18" charset="0"/>
            </a:endParaRPr>
          </a:p>
          <a:p>
            <a:pPr marL="12700" indent="-228600" algn="just">
              <a:lnSpc>
                <a:spcPct val="90000"/>
              </a:lnSpc>
              <a:buFont typeface="Arial" panose="020B0604020202020204" pitchFamily="34" charset="0"/>
              <a:buChar char="•"/>
            </a:pPr>
            <a:endParaRPr lang="en-US" sz="2800" b="1" i="1" spc="-5"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Car</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-color: string </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+moves()</a:t>
            </a:r>
          </a:p>
        </p:txBody>
      </p:sp>
      <p:cxnSp>
        <p:nvCxnSpPr>
          <p:cNvPr id="6" name="Straight Connector 5">
            <a:extLst>
              <a:ext uri="{FF2B5EF4-FFF2-40B4-BE49-F238E27FC236}">
                <a16:creationId xmlns:a16="http://schemas.microsoft.com/office/drawing/2014/main"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Engine</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-horsepower: int</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+starts()</a:t>
            </a:r>
          </a:p>
        </p:txBody>
      </p:sp>
      <p:cxnSp>
        <p:nvCxnSpPr>
          <p:cNvPr id="15" name="Straight Connector 14">
            <a:extLst>
              <a:ext uri="{FF2B5EF4-FFF2-40B4-BE49-F238E27FC236}">
                <a16:creationId xmlns:a16="http://schemas.microsoft.com/office/drawing/2014/main"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5" name="Straight Arrow Connector 4">
            <a:extLst>
              <a:ext uri="{FF2B5EF4-FFF2-40B4-BE49-F238E27FC236}">
                <a16:creationId xmlns:a16="http://schemas.microsoft.com/office/drawing/2014/main" id="{F247480B-85D7-DD51-F1AB-2BE20834DC43}"/>
              </a:ext>
            </a:extLst>
          </p:cNvPr>
          <p:cNvCxnSpPr>
            <a:cxnSpLocks/>
          </p:cNvCxnSpPr>
          <p:nvPr/>
        </p:nvCxnSpPr>
        <p:spPr>
          <a:xfrm>
            <a:off x="5387340" y="4933769"/>
            <a:ext cx="1165860" cy="15240"/>
          </a:xfrm>
          <a:prstGeom prst="straightConnector1">
            <a:avLst/>
          </a:prstGeom>
          <a:ln>
            <a:prstDash val="solid"/>
            <a:tailEnd type="none" w="lg" len="lg"/>
          </a:ln>
        </p:spPr>
        <p:style>
          <a:lnRef idx="3">
            <a:schemeClr val="dk1"/>
          </a:lnRef>
          <a:fillRef idx="0">
            <a:schemeClr val="dk1"/>
          </a:fillRef>
          <a:effectRef idx="2">
            <a:schemeClr val="dk1"/>
          </a:effectRef>
          <a:fontRef idx="minor">
            <a:schemeClr val="tx1"/>
          </a:fontRef>
        </p:style>
      </p:cxnSp>
      <p:sp>
        <p:nvSpPr>
          <p:cNvPr id="9" name="Diamond 8">
            <a:extLst>
              <a:ext uri="{FF2B5EF4-FFF2-40B4-BE49-F238E27FC236}">
                <a16:creationId xmlns:a16="http://schemas.microsoft.com/office/drawing/2014/main" id="{7B4772F4-E7F0-54F8-10FD-6132A651C598}"/>
              </a:ext>
            </a:extLst>
          </p:cNvPr>
          <p:cNvSpPr/>
          <p:nvPr/>
        </p:nvSpPr>
        <p:spPr>
          <a:xfrm>
            <a:off x="6256422" y="4827333"/>
            <a:ext cx="304800" cy="242969"/>
          </a:xfrm>
          <a:prstGeom prst="diamond">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45347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5400" kern="1200" spc="-45" dirty="0">
                <a:solidFill>
                  <a:schemeClr val="tx1"/>
                </a:solidFill>
                <a:latin typeface="+mj-lt"/>
                <a:ea typeface="+mj-ea"/>
                <a:cs typeface="+mj-cs"/>
              </a:rPr>
              <a:t>Class-based modeling [contd..]</a:t>
            </a:r>
          </a:p>
        </p:txBody>
      </p:sp>
      <p:sp>
        <p:nvSpPr>
          <p:cNvPr id="3" name="object 3"/>
          <p:cNvSpPr txBox="1"/>
          <p:nvPr/>
        </p:nvSpPr>
        <p:spPr>
          <a:xfrm>
            <a:off x="1285240" y="2969469"/>
            <a:ext cx="9207500" cy="2800395"/>
          </a:xfrm>
          <a:prstGeom prst="rect">
            <a:avLst/>
          </a:prstGeom>
        </p:spPr>
        <p:txBody>
          <a:bodyPr vert="horz" lIns="91440" tIns="45720" rIns="91440" bIns="45720" rtlCol="0" anchor="t">
            <a:normAutofit/>
          </a:bodyPr>
          <a:lstStyle/>
          <a:p>
            <a:pPr marL="12700" indent="-228600" algn="just">
              <a:lnSpc>
                <a:spcPct val="90000"/>
              </a:lnSpc>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Composition</a:t>
            </a:r>
            <a:r>
              <a:rPr lang="en-US" sz="2800" spc="-5" dirty="0">
                <a:latin typeface="Times New Roman" panose="02020603050405020304" pitchFamily="18" charset="0"/>
                <a:cs typeface="Times New Roman" panose="02020603050405020304" pitchFamily="18" charset="0"/>
              </a:rPr>
              <a:t>:</a:t>
            </a:r>
            <a:endParaRPr lang="en-US" sz="2800" b="1" i="1" spc="-5"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EABC808-1542-EAB7-8415-8C68C7C1C1F9}"/>
              </a:ext>
            </a:extLst>
          </p:cNvPr>
          <p:cNvSpPr/>
          <p:nvPr/>
        </p:nvSpPr>
        <p:spPr>
          <a:xfrm>
            <a:off x="3268980" y="3792563"/>
            <a:ext cx="211836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Book</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-name: string </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6" name="Straight Connector 5">
            <a:extLst>
              <a:ext uri="{FF2B5EF4-FFF2-40B4-BE49-F238E27FC236}">
                <a16:creationId xmlns:a16="http://schemas.microsoft.com/office/drawing/2014/main" id="{C8C5FBB3-BB24-62DE-2A15-6344ED41DC8A}"/>
              </a:ext>
            </a:extLst>
          </p:cNvPr>
          <p:cNvCxnSpPr>
            <a:cxnSpLocks/>
          </p:cNvCxnSpPr>
          <p:nvPr/>
        </p:nvCxnSpPr>
        <p:spPr>
          <a:xfrm>
            <a:off x="3268980" y="4431787"/>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DF65AE4D-4FAD-4345-42F1-777840003D0C}"/>
              </a:ext>
            </a:extLst>
          </p:cNvPr>
          <p:cNvCxnSpPr>
            <a:cxnSpLocks/>
          </p:cNvCxnSpPr>
          <p:nvPr/>
        </p:nvCxnSpPr>
        <p:spPr>
          <a:xfrm>
            <a:off x="3268980" y="5475727"/>
            <a:ext cx="2113206" cy="0"/>
          </a:xfrm>
          <a:prstGeom prst="line">
            <a:avLst/>
          </a:prstGeom>
        </p:spPr>
        <p:style>
          <a:lnRef idx="1">
            <a:schemeClr val="accent6"/>
          </a:lnRef>
          <a:fillRef idx="0">
            <a:schemeClr val="accent6"/>
          </a:fillRef>
          <a:effectRef idx="0">
            <a:schemeClr val="accent6"/>
          </a:effectRef>
          <a:fontRef idx="minor">
            <a:schemeClr val="tx1"/>
          </a:fontRef>
        </p:style>
      </p:cxnSp>
      <p:sp>
        <p:nvSpPr>
          <p:cNvPr id="14" name="Rectangle 13">
            <a:extLst>
              <a:ext uri="{FF2B5EF4-FFF2-40B4-BE49-F238E27FC236}">
                <a16:creationId xmlns:a16="http://schemas.microsoft.com/office/drawing/2014/main" id="{B51F7CFA-EB44-030E-EA06-501A5431D650}"/>
              </a:ext>
            </a:extLst>
          </p:cNvPr>
          <p:cNvSpPr/>
          <p:nvPr/>
        </p:nvSpPr>
        <p:spPr>
          <a:xfrm>
            <a:off x="6553200" y="3807803"/>
            <a:ext cx="2567940"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Pages</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-color: string</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15" name="Straight Connector 14">
            <a:extLst>
              <a:ext uri="{FF2B5EF4-FFF2-40B4-BE49-F238E27FC236}">
                <a16:creationId xmlns:a16="http://schemas.microsoft.com/office/drawing/2014/main" id="{2E38F270-9ABA-EA36-A475-303856F0B419}"/>
              </a:ext>
            </a:extLst>
          </p:cNvPr>
          <p:cNvCxnSpPr>
            <a:cxnSpLocks/>
          </p:cNvCxnSpPr>
          <p:nvPr/>
        </p:nvCxnSpPr>
        <p:spPr>
          <a:xfrm flipV="1">
            <a:off x="6576060" y="443178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6" name="Straight Connector 15">
            <a:extLst>
              <a:ext uri="{FF2B5EF4-FFF2-40B4-BE49-F238E27FC236}">
                <a16:creationId xmlns:a16="http://schemas.microsoft.com/office/drawing/2014/main" id="{F92972D5-4B60-DF3C-0AFA-191D9EB0FAB6}"/>
              </a:ext>
            </a:extLst>
          </p:cNvPr>
          <p:cNvCxnSpPr>
            <a:cxnSpLocks/>
          </p:cNvCxnSpPr>
          <p:nvPr/>
        </p:nvCxnSpPr>
        <p:spPr>
          <a:xfrm flipV="1">
            <a:off x="6553200" y="5475727"/>
            <a:ext cx="254508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5" name="Straight Arrow Connector 4">
            <a:extLst>
              <a:ext uri="{FF2B5EF4-FFF2-40B4-BE49-F238E27FC236}">
                <a16:creationId xmlns:a16="http://schemas.microsoft.com/office/drawing/2014/main" id="{F247480B-85D7-DD51-F1AB-2BE20834DC43}"/>
              </a:ext>
            </a:extLst>
          </p:cNvPr>
          <p:cNvCxnSpPr>
            <a:cxnSpLocks/>
          </p:cNvCxnSpPr>
          <p:nvPr/>
        </p:nvCxnSpPr>
        <p:spPr>
          <a:xfrm>
            <a:off x="5387340" y="4933769"/>
            <a:ext cx="1165860" cy="15240"/>
          </a:xfrm>
          <a:prstGeom prst="straightConnector1">
            <a:avLst/>
          </a:prstGeom>
          <a:ln>
            <a:prstDash val="solid"/>
            <a:tailEnd type="none" w="lg" len="lg"/>
          </a:ln>
        </p:spPr>
        <p:style>
          <a:lnRef idx="3">
            <a:schemeClr val="dk1"/>
          </a:lnRef>
          <a:fillRef idx="0">
            <a:schemeClr val="dk1"/>
          </a:fillRef>
          <a:effectRef idx="2">
            <a:schemeClr val="dk1"/>
          </a:effectRef>
          <a:fontRef idx="minor">
            <a:schemeClr val="tx1"/>
          </a:fontRef>
        </p:style>
      </p:cxnSp>
      <p:sp>
        <p:nvSpPr>
          <p:cNvPr id="9" name="Diamond 8">
            <a:extLst>
              <a:ext uri="{FF2B5EF4-FFF2-40B4-BE49-F238E27FC236}">
                <a16:creationId xmlns:a16="http://schemas.microsoft.com/office/drawing/2014/main" id="{7B4772F4-E7F0-54F8-10FD-6132A651C598}"/>
              </a:ext>
            </a:extLst>
          </p:cNvPr>
          <p:cNvSpPr/>
          <p:nvPr/>
        </p:nvSpPr>
        <p:spPr>
          <a:xfrm>
            <a:off x="6256422" y="4827333"/>
            <a:ext cx="304800" cy="242969"/>
          </a:xfrm>
          <a:prstGeom prst="diamond">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29085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486558" y="639520"/>
            <a:ext cx="2802075" cy="1719072"/>
          </a:xfrm>
          <a:prstGeom prst="rect">
            <a:avLst/>
          </a:prstGeom>
        </p:spPr>
        <p:txBody>
          <a:bodyPr vert="horz" lIns="91440" tIns="45720" rIns="91440" bIns="45720" rtlCol="0" anchor="b">
            <a:normAutofit/>
          </a:bodyPr>
          <a:lstStyle/>
          <a:p>
            <a:pPr marL="224790"/>
            <a:r>
              <a:rPr lang="en-US" sz="3800" kern="1200" spc="-45" dirty="0">
                <a:solidFill>
                  <a:schemeClr val="tx1"/>
                </a:solidFill>
                <a:latin typeface="+mj-lt"/>
                <a:ea typeface="+mj-ea"/>
                <a:cs typeface="+mj-cs"/>
              </a:rPr>
              <a:t>Class-based modeling [contd..]</a:t>
            </a:r>
          </a:p>
        </p:txBody>
      </p:sp>
      <p:sp>
        <p:nvSpPr>
          <p:cNvPr id="20"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630936" y="2807208"/>
            <a:ext cx="3429000" cy="3410712"/>
          </a:xfrm>
          <a:prstGeom prst="rect">
            <a:avLst/>
          </a:prstGeom>
        </p:spPr>
        <p:txBody>
          <a:bodyPr vert="horz" lIns="91440" tIns="45720" rIns="91440" bIns="45720" rtlCol="0" anchor="t">
            <a:normAutofit/>
          </a:bodyPr>
          <a:lstStyle/>
          <a:p>
            <a:pPr marL="12700" indent="-228600">
              <a:lnSpc>
                <a:spcPct val="90000"/>
              </a:lnSpc>
              <a:spcAft>
                <a:spcPts val="600"/>
              </a:spcAft>
              <a:buFont typeface="Arial" panose="020B0604020202020204" pitchFamily="34" charset="0"/>
              <a:buChar char="•"/>
            </a:pPr>
            <a:r>
              <a:rPr lang="en-US" sz="2200" b="1" spc="-5" dirty="0"/>
              <a:t>Example: </a:t>
            </a:r>
          </a:p>
          <a:p>
            <a:pPr>
              <a:lnSpc>
                <a:spcPct val="90000"/>
              </a:lnSpc>
              <a:spcAft>
                <a:spcPts val="600"/>
              </a:spcAft>
            </a:pPr>
            <a:r>
              <a:rPr lang="en-US" sz="2200" spc="-5" dirty="0"/>
              <a:t>Online Shopping</a:t>
            </a:r>
            <a:endParaRPr lang="en-US" sz="2200" b="1" i="1" spc="-5" dirty="0"/>
          </a:p>
        </p:txBody>
      </p:sp>
      <p:pic>
        <p:nvPicPr>
          <p:cNvPr id="1026" name="Picture 2" descr="Class Diagram Example: Order System">
            <a:extLst>
              <a:ext uri="{FF2B5EF4-FFF2-40B4-BE49-F238E27FC236}">
                <a16:creationId xmlns:a16="http://schemas.microsoft.com/office/drawing/2014/main" id="{D7C00018-F5B9-8F42-523F-F181B7CEC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985" y="1052493"/>
            <a:ext cx="9195735" cy="51368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FBA94AC-DC1E-3F27-CAF5-80AAA52F6FA4}"/>
              </a:ext>
            </a:extLst>
          </p:cNvPr>
          <p:cNvSpPr/>
          <p:nvPr/>
        </p:nvSpPr>
        <p:spPr>
          <a:xfrm>
            <a:off x="3433011" y="3160295"/>
            <a:ext cx="1257861" cy="625642"/>
          </a:xfrm>
          <a:prstGeom prst="rect">
            <a:avLst/>
          </a:prstGeom>
          <a:solidFill>
            <a:srgbClr val="29C7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ShoppingCart</a:t>
            </a:r>
            <a:endParaRPr lang="en-US" sz="1200" b="1" dirty="0">
              <a:solidFill>
                <a:schemeClr val="tx1"/>
              </a:solidFill>
            </a:endParaRPr>
          </a:p>
          <a:p>
            <a:pPr algn="ctr"/>
            <a:r>
              <a:rPr lang="en-US" sz="1200" dirty="0">
                <a:solidFill>
                  <a:schemeClr val="tx1"/>
                </a:solidFill>
              </a:rPr>
              <a:t>-</a:t>
            </a:r>
            <a:r>
              <a:rPr lang="en-US" sz="1200" dirty="0" err="1">
                <a:solidFill>
                  <a:schemeClr val="tx1"/>
                </a:solidFill>
              </a:rPr>
              <a:t>noOfItems</a:t>
            </a:r>
            <a:r>
              <a:rPr lang="en-US" sz="1200" dirty="0">
                <a:solidFill>
                  <a:schemeClr val="tx1"/>
                </a:solidFill>
              </a:rPr>
              <a:t> : int</a:t>
            </a:r>
          </a:p>
          <a:p>
            <a:pPr algn="ctr"/>
            <a:endParaRPr lang="en-US" sz="1200" dirty="0">
              <a:solidFill>
                <a:schemeClr val="tx1"/>
              </a:solidFill>
            </a:endParaRPr>
          </a:p>
        </p:txBody>
      </p:sp>
      <p:cxnSp>
        <p:nvCxnSpPr>
          <p:cNvPr id="6" name="Straight Connector 5">
            <a:extLst>
              <a:ext uri="{FF2B5EF4-FFF2-40B4-BE49-F238E27FC236}">
                <a16:creationId xmlns:a16="http://schemas.microsoft.com/office/drawing/2014/main" id="{D98971CF-8B52-0764-FEFB-FB9CEFE93E4E}"/>
              </a:ext>
            </a:extLst>
          </p:cNvPr>
          <p:cNvCxnSpPr>
            <a:cxnSpLocks/>
          </p:cNvCxnSpPr>
          <p:nvPr/>
        </p:nvCxnSpPr>
        <p:spPr>
          <a:xfrm>
            <a:off x="3433011" y="3400927"/>
            <a:ext cx="1257861" cy="0"/>
          </a:xfrm>
          <a:prstGeom prst="line">
            <a:avLst/>
          </a:prstGeom>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70B60A06-4BD2-380A-489C-F92B6C2A1313}"/>
              </a:ext>
            </a:extLst>
          </p:cNvPr>
          <p:cNvCxnSpPr>
            <a:cxnSpLocks/>
          </p:cNvCxnSpPr>
          <p:nvPr/>
        </p:nvCxnSpPr>
        <p:spPr>
          <a:xfrm rot="5400000" flipH="1" flipV="1">
            <a:off x="4515800" y="2943673"/>
            <a:ext cx="739272" cy="389128"/>
          </a:xfrm>
          <a:prstGeom prst="bentConnector3">
            <a:avLst>
              <a:gd name="adj1" fmla="val 181"/>
            </a:avLst>
          </a:prstGeom>
          <a:ln>
            <a:tailEnd type="diamond" w="lg" len="lg"/>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5C041014-2E64-2DF2-9E00-D9B079F90F8A}"/>
              </a:ext>
            </a:extLst>
          </p:cNvPr>
          <p:cNvSpPr txBox="1"/>
          <p:nvPr/>
        </p:nvSpPr>
        <p:spPr>
          <a:xfrm>
            <a:off x="10097302" y="1023918"/>
            <a:ext cx="1301818" cy="338554"/>
          </a:xfrm>
          <a:prstGeom prst="rect">
            <a:avLst/>
          </a:prstGeom>
          <a:noFill/>
        </p:spPr>
        <p:txBody>
          <a:bodyPr wrap="square" rtlCol="0">
            <a:spAutoFit/>
          </a:bodyPr>
          <a:lstStyle/>
          <a:p>
            <a:r>
              <a:rPr lang="en-US" sz="1600" b="1" dirty="0">
                <a:solidFill>
                  <a:srgbClr val="DB766F"/>
                </a:solidFill>
              </a:rPr>
              <a:t>Association</a:t>
            </a:r>
          </a:p>
        </p:txBody>
      </p:sp>
      <p:cxnSp>
        <p:nvCxnSpPr>
          <p:cNvPr id="8" name="Straight Arrow Connector 7">
            <a:extLst>
              <a:ext uri="{FF2B5EF4-FFF2-40B4-BE49-F238E27FC236}">
                <a16:creationId xmlns:a16="http://schemas.microsoft.com/office/drawing/2014/main" id="{57C3B02B-E649-5E07-A272-36187477A58A}"/>
              </a:ext>
            </a:extLst>
          </p:cNvPr>
          <p:cNvCxnSpPr/>
          <p:nvPr/>
        </p:nvCxnSpPr>
        <p:spPr>
          <a:xfrm>
            <a:off x="10748211" y="1468278"/>
            <a:ext cx="0" cy="859536"/>
          </a:xfrm>
          <a:prstGeom prst="straightConnector1">
            <a:avLst/>
          </a:prstGeom>
          <a:ln w="25400">
            <a:solidFill>
              <a:srgbClr val="D96E66"/>
            </a:solidFill>
            <a:prstDash val="dash"/>
            <a:tailEnd type="triangle" w="lg"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1328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630936" y="639520"/>
            <a:ext cx="3429000" cy="1719072"/>
          </a:xfrm>
          <a:prstGeom prst="rect">
            <a:avLst/>
          </a:prstGeom>
        </p:spPr>
        <p:txBody>
          <a:bodyPr vert="horz" lIns="91440" tIns="45720" rIns="91440" bIns="45720" rtlCol="0" anchor="b">
            <a:normAutofit/>
          </a:bodyPr>
          <a:lstStyle/>
          <a:p>
            <a:pPr marL="224790"/>
            <a:r>
              <a:rPr lang="en-US" sz="3800" kern="1200" spc="-45" dirty="0">
                <a:solidFill>
                  <a:schemeClr val="tx1"/>
                </a:solidFill>
                <a:latin typeface="+mj-lt"/>
                <a:ea typeface="+mj-ea"/>
                <a:cs typeface="+mj-cs"/>
              </a:rPr>
              <a:t>Scenario-based modeling</a:t>
            </a:r>
          </a:p>
        </p:txBody>
      </p:sp>
      <p:sp>
        <p:nvSpPr>
          <p:cNvPr id="14"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bject 3"/>
          <p:cNvSpPr txBox="1"/>
          <p:nvPr/>
        </p:nvSpPr>
        <p:spPr>
          <a:xfrm>
            <a:off x="630936" y="2807208"/>
            <a:ext cx="3429000" cy="3410712"/>
          </a:xfrm>
          <a:prstGeom prst="rect">
            <a:avLst/>
          </a:prstGeom>
        </p:spPr>
        <p:txBody>
          <a:bodyPr vert="horz" lIns="91440" tIns="45720" rIns="91440" bIns="45720" rtlCol="0" anchor="t">
            <a:normAutofit/>
          </a:bodyPr>
          <a:lstStyle/>
          <a:p>
            <a:pPr>
              <a:lnSpc>
                <a:spcPct val="90000"/>
              </a:lnSpc>
              <a:spcAft>
                <a:spcPts val="600"/>
              </a:spcAft>
            </a:pPr>
            <a:r>
              <a:rPr lang="en-US" sz="2200" spc="-5" dirty="0"/>
              <a:t>Activity Diagram</a:t>
            </a:r>
          </a:p>
          <a:p>
            <a:pPr marL="12700" indent="-228600">
              <a:lnSpc>
                <a:spcPct val="90000"/>
              </a:lnSpc>
              <a:spcAft>
                <a:spcPts val="600"/>
              </a:spcAft>
              <a:buFont typeface="Arial" panose="020B0604020202020204" pitchFamily="34" charset="0"/>
              <a:buChar char="•"/>
            </a:pPr>
            <a:r>
              <a:rPr lang="en-US" sz="2200" spc="-5" dirty="0"/>
              <a:t>Example:</a:t>
            </a:r>
          </a:p>
        </p:txBody>
      </p:sp>
      <p:pic>
        <p:nvPicPr>
          <p:cNvPr id="9" name="Picture 8">
            <a:extLst>
              <a:ext uri="{FF2B5EF4-FFF2-40B4-BE49-F238E27FC236}">
                <a16:creationId xmlns:a16="http://schemas.microsoft.com/office/drawing/2014/main" id="{5215CD78-A750-4F9B-F3B6-78D194C35A8D}"/>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3125" b="90495" l="6442" r="87555">
                        <a14:foregroundMark x1="9590" y1="12240" x2="11567" y2="50651"/>
                        <a14:foregroundMark x1="11567" y1="50651" x2="22621" y2="51823"/>
                        <a14:foregroundMark x1="22621" y1="51823" x2="47950" y2="24870"/>
                        <a14:foregroundMark x1="47950" y1="24870" x2="63690" y2="36979"/>
                        <a14:foregroundMark x1="63690" y1="36979" x2="40849" y2="50391"/>
                        <a14:foregroundMark x1="40849" y1="50391" x2="40190" y2="39193"/>
                        <a14:foregroundMark x1="40190" y1="39193" x2="57467" y2="40104"/>
                        <a14:foregroundMark x1="57467" y1="40104" x2="62079" y2="37630"/>
                        <a14:foregroundMark x1="62079" y1="37630" x2="61567" y2="49089"/>
                        <a14:foregroundMark x1="61567" y1="49089" x2="69107" y2="49870"/>
                        <a14:foregroundMark x1="69107" y1="49870" x2="57833" y2="68880"/>
                        <a14:foregroundMark x1="57833" y1="68880" x2="33089" y2="56901"/>
                        <a14:foregroundMark x1="33089" y1="56901" x2="16691" y2="66146"/>
                        <a14:foregroundMark x1="16691" y1="66146" x2="16837" y2="55339"/>
                        <a14:foregroundMark x1="16837" y1="55339" x2="21596" y2="43880"/>
                        <a14:foregroundMark x1="21596" y1="43880" x2="21742" y2="23177"/>
                        <a14:foregroundMark x1="21742" y1="23177" x2="31332" y2="19010"/>
                        <a14:foregroundMark x1="31332" y1="19010" x2="39751" y2="36849"/>
                        <a14:foregroundMark x1="29136" y1="18750" x2="57101" y2="16146"/>
                        <a14:foregroundMark x1="57101" y1="16146" x2="59004" y2="25260"/>
                        <a14:foregroundMark x1="59004" y1="25260" x2="68668" y2="33724"/>
                        <a14:foregroundMark x1="68668" y1="33724" x2="69253" y2="74479"/>
                        <a14:foregroundMark x1="69253" y1="74479" x2="51098" y2="68880"/>
                        <a14:foregroundMark x1="51098" y1="68880" x2="19107" y2="82813"/>
                        <a14:foregroundMark x1="19107" y1="82813" x2="10102" y2="77474"/>
                        <a14:foregroundMark x1="10102" y1="77474" x2="12079" y2="67708"/>
                        <a14:foregroundMark x1="12079" y1="67708" x2="18082" y2="59115"/>
                        <a14:foregroundMark x1="10322" y1="10677" x2="57101" y2="12500"/>
                        <a14:foregroundMark x1="57101" y1="12500" x2="44363" y2="15755"/>
                        <a14:foregroundMark x1="44363" y1="15755" x2="70351" y2="16276"/>
                        <a14:foregroundMark x1="70351" y1="16276" x2="72621" y2="30990"/>
                        <a14:foregroundMark x1="72621" y1="30990" x2="78551" y2="27734"/>
                        <a14:foregroundMark x1="78551" y1="27734" x2="81918" y2="47396"/>
                        <a14:foregroundMark x1="81918" y1="47396" x2="72182" y2="80208"/>
                        <a14:foregroundMark x1="72182" y1="80208" x2="10395" y2="74740"/>
                        <a14:foregroundMark x1="10395" y1="74740" x2="6589" y2="87500"/>
                        <a14:foregroundMark x1="6589" y1="87500" x2="40044" y2="90495"/>
                        <a14:foregroundMark x1="10322" y1="6250" x2="7247" y2="13021"/>
                        <a14:foregroundMark x1="7247" y1="13021" x2="20644" y2="4557"/>
                        <a14:foregroundMark x1="20644" y1="4557" x2="45315" y2="11198"/>
                        <a14:foregroundMark x1="45315" y1="11198" x2="21230" y2="7422"/>
                        <a14:foregroundMark x1="21230" y1="7422" x2="37921" y2="13932"/>
                        <a14:foregroundMark x1="37921" y1="13932" x2="37994" y2="14323"/>
                        <a14:foregroundMark x1="27526" y1="7813" x2="51977" y2="12240"/>
                        <a14:foregroundMark x1="51537" y1="5990" x2="51537" y2="5990"/>
                        <a14:foregroundMark x1="51537" y1="5990" x2="28404" y2="9635"/>
                        <a14:foregroundMark x1="28404" y1="9635" x2="28404" y2="9635"/>
                        <a14:foregroundMark x1="54026" y1="7552" x2="71230" y2="10938"/>
                        <a14:foregroundMark x1="73280" y1="5208" x2="47657" y2="3125"/>
                        <a14:foregroundMark x1="52709" y1="6250" x2="64641" y2="5078"/>
                        <a14:foregroundMark x1="64641" y1="5078" x2="74890" y2="8724"/>
                        <a14:foregroundMark x1="74890" y1="8724" x2="86237" y2="42448"/>
                        <a14:foregroundMark x1="86237" y1="42448" x2="84627" y2="58854"/>
                        <a14:foregroundMark x1="84627" y1="58854" x2="82430" y2="62760"/>
                        <a14:foregroundMark x1="81113" y1="13542" x2="45608" y2="9375"/>
                        <a14:foregroundMark x1="7833" y1="5990" x2="10249" y2="62891"/>
                        <a14:foregroundMark x1="10249" y1="62891" x2="12811" y2="77604"/>
                        <a14:foregroundMark x1="12811" y1="77604" x2="8565" y2="71875"/>
                        <a14:foregroundMark x1="8565" y1="71875" x2="8126" y2="65104"/>
                        <a14:foregroundMark x1="26208" y1="91016" x2="53807" y2="86849"/>
                        <a14:foregroundMark x1="53807" y1="86849" x2="80673" y2="69141"/>
                        <a14:foregroundMark x1="80673" y1="69141" x2="87555" y2="76042"/>
                        <a14:foregroundMark x1="87555" y1="76042" x2="86823" y2="74089"/>
                        <a14:foregroundMark x1="86237" y1="26693" x2="85066" y2="37891"/>
                        <a14:foregroundMark x1="86823" y1="27995" x2="86823" y2="50521"/>
                        <a14:foregroundMark x1="6442" y1="4688" x2="6589" y2="20833"/>
                        <a14:foregroundMark x1="25622" y1="86328" x2="17789" y2="90234"/>
                        <a14:foregroundMark x1="17789" y1="90234" x2="13982" y2="90234"/>
                        <a14:foregroundMark x1="18960" y1="90495" x2="26647" y2="90104"/>
                        <a14:foregroundMark x1="26647" y1="90104" x2="30747" y2="90234"/>
                        <a14:backgroundMark x1="26061" y1="43620" x2="26354" y2="43880"/>
                        <a14:backgroundMark x1="25329" y1="41016" x2="26061" y2="42057"/>
                        <a14:backgroundMark x1="26647" y1="42578" x2="25037" y2="44661"/>
                      </a14:backgroundRemoval>
                    </a14:imgEffect>
                  </a14:imgLayer>
                </a14:imgProps>
              </a:ext>
            </a:extLst>
          </a:blip>
          <a:srcRect l="5182" r="13035" b="4802"/>
          <a:stretch/>
        </p:blipFill>
        <p:spPr>
          <a:xfrm>
            <a:off x="3898373" y="1142759"/>
            <a:ext cx="8148485" cy="5335405"/>
          </a:xfrm>
          <a:prstGeom prst="rect">
            <a:avLst/>
          </a:prstGeom>
        </p:spPr>
      </p:pic>
    </p:spTree>
    <p:extLst>
      <p:ext uri="{BB962C8B-B14F-4D97-AF65-F5344CB8AC3E}">
        <p14:creationId xmlns:p14="http://schemas.microsoft.com/office/powerpoint/2010/main" val="25660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2319</TotalTime>
  <Words>958</Words>
  <Application>Microsoft Office PowerPoint</Application>
  <PresentationFormat>Widescreen</PresentationFormat>
  <Paragraphs>165</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Gill Sans MT</vt:lpstr>
      <vt:lpstr>Graphik</vt:lpstr>
      <vt:lpstr>Times New Roman</vt:lpstr>
      <vt:lpstr>Office Theme</vt:lpstr>
      <vt:lpstr>Software Engineering</vt:lpstr>
      <vt:lpstr>RECAP</vt:lpstr>
      <vt:lpstr>Class-based modeling </vt:lpstr>
      <vt:lpstr>Class-based modeling [contd..]</vt:lpstr>
      <vt:lpstr>Class-based modeling [contd..]</vt:lpstr>
      <vt:lpstr>Class-based modeling [contd..]</vt:lpstr>
      <vt:lpstr>Class-based modeling [contd..]</vt:lpstr>
      <vt:lpstr>Class-based modeling [contd..]</vt:lpstr>
      <vt:lpstr>Scenario-based modeling</vt:lpstr>
      <vt:lpstr>Behavioral modeling [contd..]</vt:lpstr>
      <vt:lpstr>Flow-oriented Modeling </vt:lpstr>
      <vt:lpstr>Data Flow Diagram (DFD)</vt:lpstr>
      <vt:lpstr>Data Flow Diagram (DFD) [contd..]</vt:lpstr>
      <vt:lpstr>Data Flow Diagram (DFD) [contd..]</vt:lpstr>
      <vt:lpstr>Data Flow Diagram (DFD) [contd..]</vt:lpstr>
      <vt:lpstr>Data Flow Diagram (DFD) [contd..]</vt:lpstr>
      <vt:lpstr>Data Flow Diagram (DFD) [contd..]</vt:lpstr>
      <vt:lpstr>Data Flow Diagram (DFD) [contd..]</vt:lpstr>
      <vt:lpstr>Data Flow Diagram (DFD) [contd..]</vt:lpstr>
      <vt:lpstr>Entity-Relation Diagram</vt:lpstr>
      <vt:lpstr>Entity-Relation Diagram</vt:lpstr>
      <vt:lpstr>Entity-Relation Diagram [contd..]</vt:lpstr>
      <vt:lpstr>Entity-Relation Diagram [contd..]</vt:lpstr>
      <vt:lpstr>Entity-Relation Diagram [contd..]</vt:lpstr>
      <vt:lpstr>Entity-Relation Diagram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Farwa Batool</dc:creator>
  <cp:lastModifiedBy>Farwa Batool</cp:lastModifiedBy>
  <cp:revision>291</cp:revision>
  <dcterms:created xsi:type="dcterms:W3CDTF">2023-04-01T11:42:18Z</dcterms:created>
  <dcterms:modified xsi:type="dcterms:W3CDTF">2023-05-15T05:52:44Z</dcterms:modified>
</cp:coreProperties>
</file>