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424" r:id="rId3"/>
    <p:sldId id="425" r:id="rId4"/>
    <p:sldId id="426" r:id="rId5"/>
    <p:sldId id="427" r:id="rId6"/>
    <p:sldId id="428" r:id="rId7"/>
    <p:sldId id="429" r:id="rId8"/>
    <p:sldId id="430" r:id="rId9"/>
    <p:sldId id="432" r:id="rId10"/>
    <p:sldId id="433" r:id="rId11"/>
    <p:sldId id="434" r:id="rId12"/>
    <p:sldId id="435" r:id="rId13"/>
    <p:sldId id="436" r:id="rId14"/>
    <p:sldId id="438" r:id="rId15"/>
    <p:sldId id="439" r:id="rId16"/>
    <p:sldId id="440" r:id="rId17"/>
    <p:sldId id="441" r:id="rId18"/>
    <p:sldId id="44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6E66"/>
    <a:srgbClr val="DB766F"/>
    <a:srgbClr val="7ACFF5"/>
    <a:srgbClr val="29C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99" autoAdjust="0"/>
  </p:normalViewPr>
  <p:slideViewPr>
    <p:cSldViewPr snapToGrid="0">
      <p:cViewPr varScale="1">
        <p:scale>
          <a:sx n="60" d="100"/>
          <a:sy n="60" d="100"/>
        </p:scale>
        <p:origin x="11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033EFE-F8AC-4F62-A686-2E733EC9C4BC}" type="datetimeFigureOut">
              <a:rPr lang="en-US" smtClean="0"/>
              <a:t>5/29/2023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9A8CBA-4318-4372-B38E-DB0130CE4F97}" type="slidenum">
              <a:rPr lang="en-US" smtClean="0"/>
              <a:t>‹#›</a:t>
            </a:fld>
            <a:endParaRPr lang="en-US"/>
          </a:p>
        </p:txBody>
      </p:sp>
    </p:spTree>
    <p:extLst>
      <p:ext uri="{BB962C8B-B14F-4D97-AF65-F5344CB8AC3E}">
        <p14:creationId xmlns:p14="http://schemas.microsoft.com/office/powerpoint/2010/main" val="122662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9A8CBA-4318-4372-B38E-DB0130CE4F97}" type="slidenum">
              <a:rPr lang="en-US" smtClean="0"/>
              <a:t>1</a:t>
            </a:fld>
            <a:endParaRPr lang="en-US"/>
          </a:p>
        </p:txBody>
      </p:sp>
    </p:spTree>
    <p:extLst>
      <p:ext uri="{BB962C8B-B14F-4D97-AF65-F5344CB8AC3E}">
        <p14:creationId xmlns:p14="http://schemas.microsoft.com/office/powerpoint/2010/main" val="2187275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An interface defines a collection of method signatures without any implementation code. It serves as a blueprint or a template for classes that implement it.</a:t>
            </a: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10</a:t>
            </a:fld>
            <a:endParaRPr lang="en-US"/>
          </a:p>
        </p:txBody>
      </p:sp>
    </p:spTree>
    <p:extLst>
      <p:ext uri="{BB962C8B-B14F-4D97-AF65-F5344CB8AC3E}">
        <p14:creationId xmlns:p14="http://schemas.microsoft.com/office/powerpoint/2010/main" val="14613078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An interface defines a collection of method signatures without any implementation code. It serves as a blueprint or a template for classes that implement it.</a:t>
            </a: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11</a:t>
            </a:fld>
            <a:endParaRPr lang="en-US"/>
          </a:p>
        </p:txBody>
      </p:sp>
    </p:spTree>
    <p:extLst>
      <p:ext uri="{BB962C8B-B14F-4D97-AF65-F5344CB8AC3E}">
        <p14:creationId xmlns:p14="http://schemas.microsoft.com/office/powerpoint/2010/main" val="3659453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12</a:t>
            </a:fld>
            <a:endParaRPr lang="en-US"/>
          </a:p>
        </p:txBody>
      </p:sp>
    </p:spTree>
    <p:extLst>
      <p:ext uri="{BB962C8B-B14F-4D97-AF65-F5344CB8AC3E}">
        <p14:creationId xmlns:p14="http://schemas.microsoft.com/office/powerpoint/2010/main" val="35648297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13</a:t>
            </a:fld>
            <a:endParaRPr lang="en-US"/>
          </a:p>
        </p:txBody>
      </p:sp>
    </p:spTree>
    <p:extLst>
      <p:ext uri="{BB962C8B-B14F-4D97-AF65-F5344CB8AC3E}">
        <p14:creationId xmlns:p14="http://schemas.microsoft.com/office/powerpoint/2010/main" val="35556269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D1D5DB"/>
                </a:solidFill>
                <a:effectLst/>
                <a:latin typeface="Söhne"/>
              </a:rPr>
              <a:t>simplify complex systems by focusing on essential features and hiding unnecessary details.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D1D5DB"/>
                </a:solidFill>
                <a:effectLst/>
                <a:latin typeface="Söhne"/>
              </a:rPr>
              <a:t>An abstract class is a class that cannot be instantiated and may contain both abstract and concrete methods.</a:t>
            </a: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14</a:t>
            </a:fld>
            <a:endParaRPr lang="en-US"/>
          </a:p>
        </p:txBody>
      </p:sp>
    </p:spTree>
    <p:extLst>
      <p:ext uri="{BB962C8B-B14F-4D97-AF65-F5344CB8AC3E}">
        <p14:creationId xmlns:p14="http://schemas.microsoft.com/office/powerpoint/2010/main" val="234815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15</a:t>
            </a:fld>
            <a:endParaRPr lang="en-US"/>
          </a:p>
        </p:txBody>
      </p:sp>
    </p:spTree>
    <p:extLst>
      <p:ext uri="{BB962C8B-B14F-4D97-AF65-F5344CB8AC3E}">
        <p14:creationId xmlns:p14="http://schemas.microsoft.com/office/powerpoint/2010/main" val="17454767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16</a:t>
            </a:fld>
            <a:endParaRPr lang="en-US"/>
          </a:p>
        </p:txBody>
      </p:sp>
    </p:spTree>
    <p:extLst>
      <p:ext uri="{BB962C8B-B14F-4D97-AF65-F5344CB8AC3E}">
        <p14:creationId xmlns:p14="http://schemas.microsoft.com/office/powerpoint/2010/main" val="28018143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17</a:t>
            </a:fld>
            <a:endParaRPr lang="en-US"/>
          </a:p>
        </p:txBody>
      </p:sp>
    </p:spTree>
    <p:extLst>
      <p:ext uri="{BB962C8B-B14F-4D97-AF65-F5344CB8AC3E}">
        <p14:creationId xmlns:p14="http://schemas.microsoft.com/office/powerpoint/2010/main" val="1221975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18</a:t>
            </a:fld>
            <a:endParaRPr lang="en-US"/>
          </a:p>
        </p:txBody>
      </p:sp>
    </p:spTree>
    <p:extLst>
      <p:ext uri="{BB962C8B-B14F-4D97-AF65-F5344CB8AC3E}">
        <p14:creationId xmlns:p14="http://schemas.microsoft.com/office/powerpoint/2010/main" val="3227472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Open Sans" panose="020B0606030504020204" pitchFamily="34" charset="0"/>
              </a:rPr>
              <a:t>successful software will change and develop. As it changes, it becomes increasingly complex.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Open Sans" panose="020B0606030504020204" pitchFamily="34" charset="0"/>
              </a:rPr>
              <a:t>Without good design principles, software becomes rigid, fragile, immobile, and viscous</a:t>
            </a: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2</a:t>
            </a:fld>
            <a:endParaRPr lang="en-US"/>
          </a:p>
        </p:txBody>
      </p:sp>
    </p:spTree>
    <p:extLst>
      <p:ext uri="{BB962C8B-B14F-4D97-AF65-F5344CB8AC3E}">
        <p14:creationId xmlns:p14="http://schemas.microsoft.com/office/powerpoint/2010/main" val="915541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b="0" i="0" dirty="0">
                <a:solidFill>
                  <a:srgbClr val="444444"/>
                </a:solidFill>
                <a:effectLst/>
                <a:latin typeface="Open Sans" panose="020B0606030504020204" pitchFamily="34" charset="0"/>
              </a:rPr>
              <a:t>The broad goal of the SOLID principles is to reduce dependencies so that engineers change one area of software without impacting others. Additionally, they’re intended to make designs easier to understand, maintain, and extend. Ultimately, using these design principles makes it easier for software engineers to avoid issues and to build adaptive, effective, and agile software.</a:t>
            </a: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3</a:t>
            </a:fld>
            <a:endParaRPr lang="en-US"/>
          </a:p>
        </p:txBody>
      </p:sp>
    </p:spTree>
    <p:extLst>
      <p:ext uri="{BB962C8B-B14F-4D97-AF65-F5344CB8AC3E}">
        <p14:creationId xmlns:p14="http://schemas.microsoft.com/office/powerpoint/2010/main" val="4187610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4</a:t>
            </a:fld>
            <a:endParaRPr lang="en-US"/>
          </a:p>
        </p:txBody>
      </p:sp>
    </p:spTree>
    <p:extLst>
      <p:ext uri="{BB962C8B-B14F-4D97-AF65-F5344CB8AC3E}">
        <p14:creationId xmlns:p14="http://schemas.microsoft.com/office/powerpoint/2010/main" val="49160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5</a:t>
            </a:fld>
            <a:endParaRPr lang="en-US"/>
          </a:p>
        </p:txBody>
      </p:sp>
    </p:spTree>
    <p:extLst>
      <p:ext uri="{BB962C8B-B14F-4D97-AF65-F5344CB8AC3E}">
        <p14:creationId xmlns:p14="http://schemas.microsoft.com/office/powerpoint/2010/main" val="359663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6</a:t>
            </a:fld>
            <a:endParaRPr lang="en-US"/>
          </a:p>
        </p:txBody>
      </p:sp>
    </p:spTree>
    <p:extLst>
      <p:ext uri="{BB962C8B-B14F-4D97-AF65-F5344CB8AC3E}">
        <p14:creationId xmlns:p14="http://schemas.microsoft.com/office/powerpoint/2010/main" val="123299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7</a:t>
            </a:fld>
            <a:endParaRPr lang="en-US"/>
          </a:p>
        </p:txBody>
      </p:sp>
    </p:spTree>
    <p:extLst>
      <p:ext uri="{BB962C8B-B14F-4D97-AF65-F5344CB8AC3E}">
        <p14:creationId xmlns:p14="http://schemas.microsoft.com/office/powerpoint/2010/main" val="3455376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8</a:t>
            </a:fld>
            <a:endParaRPr lang="en-US"/>
          </a:p>
        </p:txBody>
      </p:sp>
    </p:spTree>
    <p:extLst>
      <p:ext uri="{BB962C8B-B14F-4D97-AF65-F5344CB8AC3E}">
        <p14:creationId xmlns:p14="http://schemas.microsoft.com/office/powerpoint/2010/main" val="8688188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spc="-5"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69A8CBA-4318-4372-B38E-DB0130CE4F97}" type="slidenum">
              <a:rPr lang="en-US" smtClean="0"/>
              <a:t>9</a:t>
            </a:fld>
            <a:endParaRPr lang="en-US"/>
          </a:p>
        </p:txBody>
      </p:sp>
    </p:spTree>
    <p:extLst>
      <p:ext uri="{BB962C8B-B14F-4D97-AF65-F5344CB8AC3E}">
        <p14:creationId xmlns:p14="http://schemas.microsoft.com/office/powerpoint/2010/main" val="36725049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4D373-2D9E-C031-ECDB-FD6C30B42F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54DAC5-ED25-8DBD-C9EC-428792BB3D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8CC1E2-E2F5-0F52-98C7-6B99E9A52D36}"/>
              </a:ext>
            </a:extLst>
          </p:cNvPr>
          <p:cNvSpPr>
            <a:spLocks noGrp="1"/>
          </p:cNvSpPr>
          <p:nvPr>
            <p:ph type="dt" sz="half" idx="10"/>
          </p:nvPr>
        </p:nvSpPr>
        <p:spPr/>
        <p:txBody>
          <a:bodyPr/>
          <a:lstStyle/>
          <a:p>
            <a:fld id="{6CAC409E-2F83-4324-99BF-E948962EF581}" type="datetimeFigureOut">
              <a:rPr lang="en-US" smtClean="0"/>
              <a:t>5/29/2023</a:t>
            </a:fld>
            <a:endParaRPr lang="en-US"/>
          </a:p>
        </p:txBody>
      </p:sp>
      <p:sp>
        <p:nvSpPr>
          <p:cNvPr id="5" name="Footer Placeholder 4">
            <a:extLst>
              <a:ext uri="{FF2B5EF4-FFF2-40B4-BE49-F238E27FC236}">
                <a16:creationId xmlns:a16="http://schemas.microsoft.com/office/drawing/2014/main" id="{356BE3F1-BDF3-2EC5-38A9-C841D6C57F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4A315-A514-5315-E562-683201A04BE3}"/>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3394273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265A1-DE05-95EB-AF88-CD5AB85EBE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96062A-B779-7096-0EB2-5B4689C718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5F7DC-D43E-B3AC-2938-F77419F85AFA}"/>
              </a:ext>
            </a:extLst>
          </p:cNvPr>
          <p:cNvSpPr>
            <a:spLocks noGrp="1"/>
          </p:cNvSpPr>
          <p:nvPr>
            <p:ph type="dt" sz="half" idx="10"/>
          </p:nvPr>
        </p:nvSpPr>
        <p:spPr/>
        <p:txBody>
          <a:bodyPr/>
          <a:lstStyle/>
          <a:p>
            <a:fld id="{6CAC409E-2F83-4324-99BF-E948962EF581}" type="datetimeFigureOut">
              <a:rPr lang="en-US" smtClean="0"/>
              <a:t>5/29/2023</a:t>
            </a:fld>
            <a:endParaRPr lang="en-US"/>
          </a:p>
        </p:txBody>
      </p:sp>
      <p:sp>
        <p:nvSpPr>
          <p:cNvPr id="5" name="Footer Placeholder 4">
            <a:extLst>
              <a:ext uri="{FF2B5EF4-FFF2-40B4-BE49-F238E27FC236}">
                <a16:creationId xmlns:a16="http://schemas.microsoft.com/office/drawing/2014/main" id="{3A0C2B96-22B5-2286-6C57-6702ADBE8E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5824A-0E71-2351-85B0-872987D99F64}"/>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370964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D6AD56-5102-3FC9-1459-69C9390C578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703869-50CA-7367-1E49-9119B30740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F7B95E-E1E4-9EBB-047C-91AFC226934A}"/>
              </a:ext>
            </a:extLst>
          </p:cNvPr>
          <p:cNvSpPr>
            <a:spLocks noGrp="1"/>
          </p:cNvSpPr>
          <p:nvPr>
            <p:ph type="dt" sz="half" idx="10"/>
          </p:nvPr>
        </p:nvSpPr>
        <p:spPr/>
        <p:txBody>
          <a:bodyPr/>
          <a:lstStyle/>
          <a:p>
            <a:fld id="{6CAC409E-2F83-4324-99BF-E948962EF581}" type="datetimeFigureOut">
              <a:rPr lang="en-US" smtClean="0"/>
              <a:t>5/29/2023</a:t>
            </a:fld>
            <a:endParaRPr lang="en-US"/>
          </a:p>
        </p:txBody>
      </p:sp>
      <p:sp>
        <p:nvSpPr>
          <p:cNvPr id="5" name="Footer Placeholder 4">
            <a:extLst>
              <a:ext uri="{FF2B5EF4-FFF2-40B4-BE49-F238E27FC236}">
                <a16:creationId xmlns:a16="http://schemas.microsoft.com/office/drawing/2014/main" id="{F6A6B881-BA15-D5FF-BFD3-0642948045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F8F2E-50F4-67B9-C4C1-2C14704AD997}"/>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7017472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3C3C3C"/>
                </a:solidFill>
                <a:latin typeface="Gill Sans MT"/>
                <a:cs typeface="Gill Sans M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5/29/2023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807798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5A101-C279-B617-CC20-32861CDB6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37541D-7CC4-2C3E-D5F2-03E63BB23B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55B1DC-F003-1891-D3A3-719CB058E0BB}"/>
              </a:ext>
            </a:extLst>
          </p:cNvPr>
          <p:cNvSpPr>
            <a:spLocks noGrp="1"/>
          </p:cNvSpPr>
          <p:nvPr>
            <p:ph type="dt" sz="half" idx="10"/>
          </p:nvPr>
        </p:nvSpPr>
        <p:spPr/>
        <p:txBody>
          <a:bodyPr/>
          <a:lstStyle/>
          <a:p>
            <a:fld id="{6CAC409E-2F83-4324-99BF-E948962EF581}" type="datetimeFigureOut">
              <a:rPr lang="en-US" smtClean="0"/>
              <a:t>5/29/2023</a:t>
            </a:fld>
            <a:endParaRPr lang="en-US"/>
          </a:p>
        </p:txBody>
      </p:sp>
      <p:sp>
        <p:nvSpPr>
          <p:cNvPr id="5" name="Footer Placeholder 4">
            <a:extLst>
              <a:ext uri="{FF2B5EF4-FFF2-40B4-BE49-F238E27FC236}">
                <a16:creationId xmlns:a16="http://schemas.microsoft.com/office/drawing/2014/main" id="{ED94BC49-79E1-FE01-8BB0-63EE8F4EA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8C582-488C-3F00-D069-0DA78C4E4FA0}"/>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1757300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44F3A-4F4E-E748-BB10-ECE1626CDF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A69395-911B-9AE8-8A0E-A737E584D6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9157E4-CC35-FF41-16B2-8600D8DE9155}"/>
              </a:ext>
            </a:extLst>
          </p:cNvPr>
          <p:cNvSpPr>
            <a:spLocks noGrp="1"/>
          </p:cNvSpPr>
          <p:nvPr>
            <p:ph type="dt" sz="half" idx="10"/>
          </p:nvPr>
        </p:nvSpPr>
        <p:spPr/>
        <p:txBody>
          <a:bodyPr/>
          <a:lstStyle/>
          <a:p>
            <a:fld id="{6CAC409E-2F83-4324-99BF-E948962EF581}" type="datetimeFigureOut">
              <a:rPr lang="en-US" smtClean="0"/>
              <a:t>5/29/2023</a:t>
            </a:fld>
            <a:endParaRPr lang="en-US"/>
          </a:p>
        </p:txBody>
      </p:sp>
      <p:sp>
        <p:nvSpPr>
          <p:cNvPr id="5" name="Footer Placeholder 4">
            <a:extLst>
              <a:ext uri="{FF2B5EF4-FFF2-40B4-BE49-F238E27FC236}">
                <a16:creationId xmlns:a16="http://schemas.microsoft.com/office/drawing/2014/main" id="{5BED1CD7-5583-A169-F02A-0534EC8754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0D12D-9C3B-3C06-0D36-275622406EC7}"/>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3190114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7F46-E1CD-2B91-AC80-F675FDB6DB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9DE041-4C01-CE7A-506D-FA335A3A65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82D2CA-594F-2E03-9544-866C0D69D8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47C5C5-FF03-E2DB-4A9D-94821F038D44}"/>
              </a:ext>
            </a:extLst>
          </p:cNvPr>
          <p:cNvSpPr>
            <a:spLocks noGrp="1"/>
          </p:cNvSpPr>
          <p:nvPr>
            <p:ph type="dt" sz="half" idx="10"/>
          </p:nvPr>
        </p:nvSpPr>
        <p:spPr/>
        <p:txBody>
          <a:bodyPr/>
          <a:lstStyle/>
          <a:p>
            <a:fld id="{6CAC409E-2F83-4324-99BF-E948962EF581}" type="datetimeFigureOut">
              <a:rPr lang="en-US" smtClean="0"/>
              <a:t>5/29/2023</a:t>
            </a:fld>
            <a:endParaRPr lang="en-US"/>
          </a:p>
        </p:txBody>
      </p:sp>
      <p:sp>
        <p:nvSpPr>
          <p:cNvPr id="6" name="Footer Placeholder 5">
            <a:extLst>
              <a:ext uri="{FF2B5EF4-FFF2-40B4-BE49-F238E27FC236}">
                <a16:creationId xmlns:a16="http://schemas.microsoft.com/office/drawing/2014/main" id="{B5B08BB2-40AB-8183-83B8-D2CA99D5D0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ADDA8E-A426-38E9-FCED-0E5BD1B03EF8}"/>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300069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6354-25EC-9FC9-052D-D335EA6665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E4F564-E1F0-36B2-236C-6D7B0A3F9F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785185-8E63-B4A7-5189-4018D428BD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746DFC-6CCD-8CCC-A10D-3791274D3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08254B-0DCA-43D6-C4AB-B82837BC0B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FAC6B2-446D-822A-93A4-532A4A567AD3}"/>
              </a:ext>
            </a:extLst>
          </p:cNvPr>
          <p:cNvSpPr>
            <a:spLocks noGrp="1"/>
          </p:cNvSpPr>
          <p:nvPr>
            <p:ph type="dt" sz="half" idx="10"/>
          </p:nvPr>
        </p:nvSpPr>
        <p:spPr/>
        <p:txBody>
          <a:bodyPr/>
          <a:lstStyle/>
          <a:p>
            <a:fld id="{6CAC409E-2F83-4324-99BF-E948962EF581}" type="datetimeFigureOut">
              <a:rPr lang="en-US" smtClean="0"/>
              <a:t>5/29/2023</a:t>
            </a:fld>
            <a:endParaRPr lang="en-US"/>
          </a:p>
        </p:txBody>
      </p:sp>
      <p:sp>
        <p:nvSpPr>
          <p:cNvPr id="8" name="Footer Placeholder 7">
            <a:extLst>
              <a:ext uri="{FF2B5EF4-FFF2-40B4-BE49-F238E27FC236}">
                <a16:creationId xmlns:a16="http://schemas.microsoft.com/office/drawing/2014/main" id="{C4CB5CFF-B018-AC10-6C35-A24898373F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6B64C5-8F34-9DF2-8156-C4733A082BCB}"/>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426046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D42DD-2B1E-6565-7FA2-4350F4A76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F5EEA-5942-5D7D-9CEF-83FA77201FCE}"/>
              </a:ext>
            </a:extLst>
          </p:cNvPr>
          <p:cNvSpPr>
            <a:spLocks noGrp="1"/>
          </p:cNvSpPr>
          <p:nvPr>
            <p:ph type="dt" sz="half" idx="10"/>
          </p:nvPr>
        </p:nvSpPr>
        <p:spPr/>
        <p:txBody>
          <a:bodyPr/>
          <a:lstStyle/>
          <a:p>
            <a:fld id="{6CAC409E-2F83-4324-99BF-E948962EF581}" type="datetimeFigureOut">
              <a:rPr lang="en-US" smtClean="0"/>
              <a:t>5/29/2023</a:t>
            </a:fld>
            <a:endParaRPr lang="en-US"/>
          </a:p>
        </p:txBody>
      </p:sp>
      <p:sp>
        <p:nvSpPr>
          <p:cNvPr id="4" name="Footer Placeholder 3">
            <a:extLst>
              <a:ext uri="{FF2B5EF4-FFF2-40B4-BE49-F238E27FC236}">
                <a16:creationId xmlns:a16="http://schemas.microsoft.com/office/drawing/2014/main" id="{528241AC-6D45-2542-C992-69ED68A478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7D6753-3625-A51A-DA91-535D35B1392F}"/>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688166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35D734-B843-3328-5F42-CE934D3C45BB}"/>
              </a:ext>
            </a:extLst>
          </p:cNvPr>
          <p:cNvSpPr>
            <a:spLocks noGrp="1"/>
          </p:cNvSpPr>
          <p:nvPr>
            <p:ph type="dt" sz="half" idx="10"/>
          </p:nvPr>
        </p:nvSpPr>
        <p:spPr/>
        <p:txBody>
          <a:bodyPr/>
          <a:lstStyle/>
          <a:p>
            <a:fld id="{6CAC409E-2F83-4324-99BF-E948962EF581}" type="datetimeFigureOut">
              <a:rPr lang="en-US" smtClean="0"/>
              <a:t>5/29/2023</a:t>
            </a:fld>
            <a:endParaRPr lang="en-US"/>
          </a:p>
        </p:txBody>
      </p:sp>
      <p:sp>
        <p:nvSpPr>
          <p:cNvPr id="3" name="Footer Placeholder 2">
            <a:extLst>
              <a:ext uri="{FF2B5EF4-FFF2-40B4-BE49-F238E27FC236}">
                <a16:creationId xmlns:a16="http://schemas.microsoft.com/office/drawing/2014/main" id="{925DE17C-4411-0DBE-D3FF-0AE436044A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B38FE1-BC97-463F-1AB5-7633317F2AD6}"/>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268128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F6DE-DF97-7684-C6E3-47499D0563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DEC1EF-7977-0124-DCEB-F8BF8AA03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1BC84D-AE59-0699-088A-695178E0AF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4D31A-BBD8-2ED3-B370-E45617DCF41E}"/>
              </a:ext>
            </a:extLst>
          </p:cNvPr>
          <p:cNvSpPr>
            <a:spLocks noGrp="1"/>
          </p:cNvSpPr>
          <p:nvPr>
            <p:ph type="dt" sz="half" idx="10"/>
          </p:nvPr>
        </p:nvSpPr>
        <p:spPr/>
        <p:txBody>
          <a:bodyPr/>
          <a:lstStyle/>
          <a:p>
            <a:fld id="{6CAC409E-2F83-4324-99BF-E948962EF581}" type="datetimeFigureOut">
              <a:rPr lang="en-US" smtClean="0"/>
              <a:t>5/29/2023</a:t>
            </a:fld>
            <a:endParaRPr lang="en-US"/>
          </a:p>
        </p:txBody>
      </p:sp>
      <p:sp>
        <p:nvSpPr>
          <p:cNvPr id="6" name="Footer Placeholder 5">
            <a:extLst>
              <a:ext uri="{FF2B5EF4-FFF2-40B4-BE49-F238E27FC236}">
                <a16:creationId xmlns:a16="http://schemas.microsoft.com/office/drawing/2014/main" id="{D1655F6F-7721-D788-A25D-682AE763AF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53FB3B-37BB-8C19-7C23-E472A1234227}"/>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3446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85CB-9084-6BAC-9826-9B8E691831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5AABA4-A3C6-DF66-CFD5-EBF2EE6D21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232593-DE92-1D66-A27B-4A23015B4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226AC-BA11-ACBB-7DB8-A32292202A17}"/>
              </a:ext>
            </a:extLst>
          </p:cNvPr>
          <p:cNvSpPr>
            <a:spLocks noGrp="1"/>
          </p:cNvSpPr>
          <p:nvPr>
            <p:ph type="dt" sz="half" idx="10"/>
          </p:nvPr>
        </p:nvSpPr>
        <p:spPr/>
        <p:txBody>
          <a:bodyPr/>
          <a:lstStyle/>
          <a:p>
            <a:fld id="{6CAC409E-2F83-4324-99BF-E948962EF581}" type="datetimeFigureOut">
              <a:rPr lang="en-US" smtClean="0"/>
              <a:t>5/29/2023</a:t>
            </a:fld>
            <a:endParaRPr lang="en-US"/>
          </a:p>
        </p:txBody>
      </p:sp>
      <p:sp>
        <p:nvSpPr>
          <p:cNvPr id="6" name="Footer Placeholder 5">
            <a:extLst>
              <a:ext uri="{FF2B5EF4-FFF2-40B4-BE49-F238E27FC236}">
                <a16:creationId xmlns:a16="http://schemas.microsoft.com/office/drawing/2014/main" id="{495827C5-66D7-2CC6-EC5C-6D00A3FB6B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4E87A0-82AE-533C-9442-BF0E229CFE9F}"/>
              </a:ext>
            </a:extLst>
          </p:cNvPr>
          <p:cNvSpPr>
            <a:spLocks noGrp="1"/>
          </p:cNvSpPr>
          <p:nvPr>
            <p:ph type="sldNum" sz="quarter" idx="12"/>
          </p:nvPr>
        </p:nvSpPr>
        <p:spPr/>
        <p:txBody>
          <a:bodyPr/>
          <a:lstStyle/>
          <a:p>
            <a:fld id="{56ABF49E-D4F9-418F-AAB1-C10D8D97A40B}" type="slidenum">
              <a:rPr lang="en-US" smtClean="0"/>
              <a:t>‹#›</a:t>
            </a:fld>
            <a:endParaRPr lang="en-US"/>
          </a:p>
        </p:txBody>
      </p:sp>
    </p:spTree>
    <p:extLst>
      <p:ext uri="{BB962C8B-B14F-4D97-AF65-F5344CB8AC3E}">
        <p14:creationId xmlns:p14="http://schemas.microsoft.com/office/powerpoint/2010/main" val="2675310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65315D-5EC0-7766-C922-9A4F341290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9DC116A-F406-D5AC-EA81-55706C5B9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066435-B28F-AA4A-FADC-A97DC5CBC4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AC409E-2F83-4324-99BF-E948962EF581}" type="datetimeFigureOut">
              <a:rPr lang="en-US" smtClean="0"/>
              <a:t>5/29/2023</a:t>
            </a:fld>
            <a:endParaRPr lang="en-US"/>
          </a:p>
        </p:txBody>
      </p:sp>
      <p:sp>
        <p:nvSpPr>
          <p:cNvPr id="5" name="Footer Placeholder 4">
            <a:extLst>
              <a:ext uri="{FF2B5EF4-FFF2-40B4-BE49-F238E27FC236}">
                <a16:creationId xmlns:a16="http://schemas.microsoft.com/office/drawing/2014/main" id="{65918677-4381-8320-C86B-5E81962D88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08C793-A20C-003D-B4EF-D7DF8320AC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ABF49E-D4F9-418F-AAB1-C10D8D97A40B}" type="slidenum">
              <a:rPr lang="en-US" smtClean="0"/>
              <a:t>‹#›</a:t>
            </a:fld>
            <a:endParaRPr lang="en-US"/>
          </a:p>
        </p:txBody>
      </p:sp>
    </p:spTree>
    <p:extLst>
      <p:ext uri="{BB962C8B-B14F-4D97-AF65-F5344CB8AC3E}">
        <p14:creationId xmlns:p14="http://schemas.microsoft.com/office/powerpoint/2010/main" val="303902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Triangle 22">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9158E-7589-46EE-8257-EA6AFEF5FE86}"/>
              </a:ext>
            </a:extLst>
          </p:cNvPr>
          <p:cNvSpPr>
            <a:spLocks noGrp="1"/>
          </p:cNvSpPr>
          <p:nvPr>
            <p:ph type="ctrTitle"/>
          </p:nvPr>
        </p:nvSpPr>
        <p:spPr>
          <a:xfrm>
            <a:off x="1285241" y="1008993"/>
            <a:ext cx="9231410" cy="3542045"/>
          </a:xfrm>
        </p:spPr>
        <p:txBody>
          <a:bodyPr anchor="b">
            <a:normAutofit/>
          </a:bodyPr>
          <a:lstStyle/>
          <a:p>
            <a:pPr algn="l"/>
            <a:r>
              <a:rPr lang="en-US" sz="11500" dirty="0"/>
              <a:t>Software Engineering</a:t>
            </a:r>
          </a:p>
        </p:txBody>
      </p:sp>
      <p:sp>
        <p:nvSpPr>
          <p:cNvPr id="3" name="Subtitle 2">
            <a:extLst>
              <a:ext uri="{FF2B5EF4-FFF2-40B4-BE49-F238E27FC236}">
                <a16:creationId xmlns:a16="http://schemas.microsoft.com/office/drawing/2014/main" id="{F7D2B008-DE1E-3257-23F7-D5285EC29527}"/>
              </a:ext>
            </a:extLst>
          </p:cNvPr>
          <p:cNvSpPr>
            <a:spLocks noGrp="1"/>
          </p:cNvSpPr>
          <p:nvPr>
            <p:ph type="subTitle" idx="1"/>
          </p:nvPr>
        </p:nvSpPr>
        <p:spPr>
          <a:xfrm>
            <a:off x="1285241" y="4582814"/>
            <a:ext cx="7132335" cy="1312657"/>
          </a:xfrm>
        </p:spPr>
        <p:txBody>
          <a:bodyPr anchor="t">
            <a:normAutofit/>
          </a:bodyPr>
          <a:lstStyle/>
          <a:p>
            <a:r>
              <a:rPr lang="en-US" dirty="0"/>
              <a:t>Week 09 Lecture 01</a:t>
            </a:r>
          </a:p>
        </p:txBody>
      </p:sp>
    </p:spTree>
    <p:extLst>
      <p:ext uri="{BB962C8B-B14F-4D97-AF65-F5344CB8AC3E}">
        <p14:creationId xmlns:p14="http://schemas.microsoft.com/office/powerpoint/2010/main" val="1808508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4-Interface Segregation Principle (ISP)</a:t>
            </a:r>
          </a:p>
        </p:txBody>
      </p:sp>
      <p:sp>
        <p:nvSpPr>
          <p:cNvPr id="3" name="object 3"/>
          <p:cNvSpPr txBox="1"/>
          <p:nvPr/>
        </p:nvSpPr>
        <p:spPr>
          <a:xfrm>
            <a:off x="1253156" y="2694660"/>
            <a:ext cx="9207500" cy="3117469"/>
          </a:xfrm>
          <a:prstGeom prst="rect">
            <a:avLst/>
          </a:prstGeom>
        </p:spPr>
        <p:txBody>
          <a:bodyPr vert="horz" lIns="91440" tIns="45720" rIns="91440" bIns="45720" rtlCol="0" anchor="t">
            <a:normAutofit/>
          </a:bodyPr>
          <a:lstStyle/>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This principle states that “Clients should not be forced to depend upon interfaces that they don’t use”.</a:t>
            </a:r>
          </a:p>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Create smaller, focused </a:t>
            </a:r>
            <a:r>
              <a:rPr lang="en-US" sz="2800" i="1" spc="-5" dirty="0">
                <a:latin typeface="Times New Roman" panose="02020603050405020304" pitchFamily="18" charset="0"/>
                <a:cs typeface="Times New Roman" panose="02020603050405020304" pitchFamily="18" charset="0"/>
              </a:rPr>
              <a:t>interfaces</a:t>
            </a:r>
            <a:r>
              <a:rPr lang="en-US" sz="2800" spc="-5" dirty="0">
                <a:latin typeface="Times New Roman" panose="02020603050405020304" pitchFamily="18" charset="0"/>
                <a:cs typeface="Times New Roman" panose="02020603050405020304" pitchFamily="18" charset="0"/>
              </a:rPr>
              <a:t> that are specific to the needs of the clients, rather than having a large, monolithic interface that encompasses all possible operations</a:t>
            </a:r>
          </a:p>
        </p:txBody>
      </p:sp>
    </p:spTree>
    <p:extLst>
      <p:ext uri="{BB962C8B-B14F-4D97-AF65-F5344CB8AC3E}">
        <p14:creationId xmlns:p14="http://schemas.microsoft.com/office/powerpoint/2010/main" val="387897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kern="1200" spc="-45" dirty="0">
                <a:solidFill>
                  <a:schemeClr val="tx1"/>
                </a:solidFill>
                <a:latin typeface="+mj-lt"/>
                <a:ea typeface="+mj-ea"/>
                <a:cs typeface="+mj-cs"/>
              </a:rPr>
              <a:t>4-Interface Segregation Principle (ISP) [contd..]</a:t>
            </a:r>
          </a:p>
        </p:txBody>
      </p:sp>
      <p:sp>
        <p:nvSpPr>
          <p:cNvPr id="3" name="object 3"/>
          <p:cNvSpPr txBox="1"/>
          <p:nvPr/>
        </p:nvSpPr>
        <p:spPr>
          <a:xfrm>
            <a:off x="1253156" y="2694660"/>
            <a:ext cx="9207500" cy="3117469"/>
          </a:xfrm>
          <a:prstGeom prst="rect">
            <a:avLst/>
          </a:prstGeom>
        </p:spPr>
        <p:txBody>
          <a:bodyPr vert="horz" lIns="91440" tIns="45720" rIns="91440" bIns="45720" rtlCol="0" anchor="t">
            <a:normAutofit/>
          </a:bodyPr>
          <a:lstStyle/>
          <a:p>
            <a:pPr marL="457200" indent="-457200" algn="just">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Example</a:t>
            </a:r>
            <a:r>
              <a:rPr lang="en-US" sz="2800" spc="-5" dirty="0">
                <a:latin typeface="Times New Roman" panose="02020603050405020304" pitchFamily="18" charset="0"/>
                <a:cs typeface="Times New Roman" panose="02020603050405020304" pitchFamily="18" charset="0"/>
              </a:rPr>
              <a:t>: Printer Class</a:t>
            </a:r>
          </a:p>
        </p:txBody>
      </p:sp>
    </p:spTree>
    <p:extLst>
      <p:ext uri="{BB962C8B-B14F-4D97-AF65-F5344CB8AC3E}">
        <p14:creationId xmlns:p14="http://schemas.microsoft.com/office/powerpoint/2010/main" val="3823713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kern="1200" spc="-45" dirty="0">
                <a:solidFill>
                  <a:schemeClr val="tx1"/>
                </a:solidFill>
                <a:latin typeface="+mj-lt"/>
                <a:ea typeface="+mj-ea"/>
                <a:cs typeface="+mj-cs"/>
              </a:rPr>
              <a:t>4-Interface Segregation Principle (ISP) [contd..]</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marL="457200" indent="-457200" algn="just">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5395B4A-A136-EB94-908A-6EFB3DC8ABB8}"/>
              </a:ext>
            </a:extLst>
          </p:cNvPr>
          <p:cNvSpPr/>
          <p:nvPr/>
        </p:nvSpPr>
        <p:spPr>
          <a:xfrm>
            <a:off x="906439" y="3749232"/>
            <a:ext cx="2708841"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err="1">
                <a:latin typeface="Times New Roman" panose="02020603050405020304" pitchFamily="18" charset="0"/>
                <a:cs typeface="Times New Roman" panose="02020603050405020304" pitchFamily="18" charset="0"/>
              </a:rPr>
              <a:t>LaserPrinter</a:t>
            </a:r>
            <a:endParaRPr lang="en-US" sz="2800" b="1"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8C15A1B4-09AD-DB75-DEF7-5090A4E9FB73}"/>
              </a:ext>
            </a:extLst>
          </p:cNvPr>
          <p:cNvCxnSpPr>
            <a:cxnSpLocks/>
          </p:cNvCxnSpPr>
          <p:nvPr/>
        </p:nvCxnSpPr>
        <p:spPr>
          <a:xfrm flipV="1">
            <a:off x="929300" y="4373216"/>
            <a:ext cx="249936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E6B2A467-5ADB-E8D3-66DB-1BFAC77B72A3}"/>
              </a:ext>
            </a:extLst>
          </p:cNvPr>
          <p:cNvCxnSpPr>
            <a:cxnSpLocks/>
            <a:stCxn id="13" idx="1"/>
          </p:cNvCxnSpPr>
          <p:nvPr/>
        </p:nvCxnSpPr>
        <p:spPr>
          <a:xfrm flipH="1">
            <a:off x="3615280" y="3264751"/>
            <a:ext cx="1202294" cy="1488527"/>
          </a:xfrm>
          <a:prstGeom prst="straightConnector1">
            <a:avLst/>
          </a:prstGeom>
          <a:ln w="25400">
            <a:prstDash val="solid"/>
            <a:headEnd type="triangle" w="lg" len="lg"/>
            <a:tailEnd type="none" w="lg" len="med"/>
          </a:ln>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ACAE2C0F-8D22-865E-7F2B-2DF35C24848E}"/>
              </a:ext>
            </a:extLst>
          </p:cNvPr>
          <p:cNvSpPr/>
          <p:nvPr/>
        </p:nvSpPr>
        <p:spPr>
          <a:xfrm>
            <a:off x="4817574" y="2123545"/>
            <a:ext cx="2288872"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Printer</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+print()</a:t>
            </a:r>
          </a:p>
          <a:p>
            <a:pPr algn="ctr"/>
            <a:r>
              <a:rPr lang="en-US" sz="2800" dirty="0">
                <a:latin typeface="Times New Roman" panose="02020603050405020304" pitchFamily="18" charset="0"/>
                <a:cs typeface="Times New Roman" panose="02020603050405020304" pitchFamily="18" charset="0"/>
              </a:rPr>
              <a:t>+scan()</a:t>
            </a:r>
          </a:p>
          <a:p>
            <a:pPr algn="ctr"/>
            <a:r>
              <a:rPr lang="en-US" sz="2800" dirty="0">
                <a:latin typeface="Times New Roman" panose="02020603050405020304" pitchFamily="18" charset="0"/>
                <a:cs typeface="Times New Roman" panose="02020603050405020304" pitchFamily="18" charset="0"/>
              </a:rPr>
              <a:t>+fax()</a:t>
            </a:r>
          </a:p>
        </p:txBody>
      </p:sp>
      <p:cxnSp>
        <p:nvCxnSpPr>
          <p:cNvPr id="14" name="Straight Connector 13">
            <a:extLst>
              <a:ext uri="{FF2B5EF4-FFF2-40B4-BE49-F238E27FC236}">
                <a16:creationId xmlns:a16="http://schemas.microsoft.com/office/drawing/2014/main" id="{44101D43-DFC3-8F70-062C-031A1ABEFDA5}"/>
              </a:ext>
            </a:extLst>
          </p:cNvPr>
          <p:cNvCxnSpPr>
            <a:cxnSpLocks/>
          </p:cNvCxnSpPr>
          <p:nvPr/>
        </p:nvCxnSpPr>
        <p:spPr>
          <a:xfrm>
            <a:off x="4889168" y="2756196"/>
            <a:ext cx="2102898" cy="0"/>
          </a:xfrm>
          <a:prstGeom prst="line">
            <a:avLst/>
          </a:prstGeom>
        </p:spPr>
        <p:style>
          <a:lnRef idx="1">
            <a:schemeClr val="accent6"/>
          </a:lnRef>
          <a:fillRef idx="0">
            <a:schemeClr val="accent6"/>
          </a:fillRef>
          <a:effectRef idx="0">
            <a:schemeClr val="accent6"/>
          </a:effectRef>
          <a:fontRef idx="minor">
            <a:schemeClr val="tx1"/>
          </a:fontRef>
        </p:style>
      </p:cxnSp>
      <p:sp>
        <p:nvSpPr>
          <p:cNvPr id="15" name="Rectangle 14">
            <a:extLst>
              <a:ext uri="{FF2B5EF4-FFF2-40B4-BE49-F238E27FC236}">
                <a16:creationId xmlns:a16="http://schemas.microsoft.com/office/drawing/2014/main" id="{8ECCD64C-E9D7-CA6F-B3FE-53D5EAD44093}"/>
              </a:ext>
            </a:extLst>
          </p:cNvPr>
          <p:cNvSpPr/>
          <p:nvPr/>
        </p:nvSpPr>
        <p:spPr>
          <a:xfrm>
            <a:off x="7748220" y="3702676"/>
            <a:ext cx="2899056"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err="1">
                <a:latin typeface="Times New Roman" panose="02020603050405020304" pitchFamily="18" charset="0"/>
                <a:cs typeface="Times New Roman" panose="02020603050405020304" pitchFamily="18" charset="0"/>
              </a:rPr>
              <a:t>InkjetPrinter</a:t>
            </a:r>
            <a:endParaRPr lang="en-US" sz="2800" b="1"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FAB113D1-A3CB-159D-547E-7A0CFB2D3E14}"/>
              </a:ext>
            </a:extLst>
          </p:cNvPr>
          <p:cNvCxnSpPr>
            <a:cxnSpLocks/>
          </p:cNvCxnSpPr>
          <p:nvPr/>
        </p:nvCxnSpPr>
        <p:spPr>
          <a:xfrm flipV="1">
            <a:off x="7925044" y="4429200"/>
            <a:ext cx="249936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F6ACAE9D-E309-17A5-4393-42F394CC3360}"/>
              </a:ext>
            </a:extLst>
          </p:cNvPr>
          <p:cNvCxnSpPr>
            <a:cxnSpLocks/>
            <a:stCxn id="13" idx="3"/>
            <a:endCxn id="15" idx="1"/>
          </p:cNvCxnSpPr>
          <p:nvPr/>
        </p:nvCxnSpPr>
        <p:spPr>
          <a:xfrm>
            <a:off x="7106446" y="3264751"/>
            <a:ext cx="641774" cy="1579131"/>
          </a:xfrm>
          <a:prstGeom prst="straightConnector1">
            <a:avLst/>
          </a:prstGeom>
          <a:ln w="25400">
            <a:prstDash val="solid"/>
            <a:headEnd type="triangle" w="lg" len="lg"/>
            <a:tailEnd type="none" w="lg" len="med"/>
          </a:ln>
        </p:spPr>
        <p:style>
          <a:lnRef idx="3">
            <a:schemeClr val="dk1"/>
          </a:lnRef>
          <a:fillRef idx="0">
            <a:schemeClr val="dk1"/>
          </a:fillRef>
          <a:effectRef idx="2">
            <a:schemeClr val="dk1"/>
          </a:effectRef>
          <a:fontRef idx="minor">
            <a:schemeClr val="tx1"/>
          </a:fontRef>
        </p:style>
      </p:cxnSp>
      <p:sp>
        <p:nvSpPr>
          <p:cNvPr id="5" name="Rectangle 4">
            <a:extLst>
              <a:ext uri="{FF2B5EF4-FFF2-40B4-BE49-F238E27FC236}">
                <a16:creationId xmlns:a16="http://schemas.microsoft.com/office/drawing/2014/main" id="{7497515C-8B4C-3220-FCBE-32B0C9260475}"/>
              </a:ext>
            </a:extLst>
          </p:cNvPr>
          <p:cNvSpPr/>
          <p:nvPr/>
        </p:nvSpPr>
        <p:spPr>
          <a:xfrm>
            <a:off x="4495768" y="2278378"/>
            <a:ext cx="2963271" cy="18287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latin typeface="Times New Roman" panose="02020603050405020304" pitchFamily="18" charset="0"/>
                <a:cs typeface="Times New Roman" panose="02020603050405020304" pitchFamily="18" charset="0"/>
              </a:rPr>
              <a:t>LaserPrinter</a:t>
            </a:r>
            <a:r>
              <a:rPr lang="en-US" dirty="0">
                <a:solidFill>
                  <a:schemeClr val="bg1"/>
                </a:solidFill>
                <a:latin typeface="Times New Roman" panose="02020603050405020304" pitchFamily="18" charset="0"/>
                <a:cs typeface="Times New Roman" panose="02020603050405020304" pitchFamily="18" charset="0"/>
              </a:rPr>
              <a:t> and </a:t>
            </a:r>
            <a:r>
              <a:rPr lang="en-US" b="0" i="0" dirty="0" err="1">
                <a:solidFill>
                  <a:schemeClr val="bg1"/>
                </a:solidFill>
                <a:effectLst/>
                <a:latin typeface="Times New Roman" panose="02020603050405020304" pitchFamily="18" charset="0"/>
                <a:cs typeface="Times New Roman" panose="02020603050405020304" pitchFamily="18" charset="0"/>
              </a:rPr>
              <a:t>InkjetPrinter</a:t>
            </a:r>
            <a:r>
              <a:rPr lang="en-US" b="0" i="0" dirty="0">
                <a:solidFill>
                  <a:schemeClr val="bg1"/>
                </a:solidFill>
                <a:effectLst/>
                <a:latin typeface="Times New Roman" panose="02020603050405020304" pitchFamily="18" charset="0"/>
                <a:cs typeface="Times New Roman" panose="02020603050405020304" pitchFamily="18" charset="0"/>
              </a:rPr>
              <a:t> have to implement all the functions.</a:t>
            </a:r>
          </a:p>
          <a:p>
            <a:pPr algn="ctr"/>
            <a:r>
              <a:rPr lang="en-US" dirty="0">
                <a:solidFill>
                  <a:schemeClr val="bg1"/>
                </a:solidFill>
                <a:latin typeface="Times New Roman" panose="02020603050405020304" pitchFamily="18" charset="0"/>
                <a:cs typeface="Times New Roman" panose="02020603050405020304" pitchFamily="18" charset="0"/>
              </a:rPr>
              <a:t>But not every printer performs all of these functions, so instead…</a:t>
            </a:r>
          </a:p>
        </p:txBody>
      </p:sp>
    </p:spTree>
    <p:extLst>
      <p:ext uri="{BB962C8B-B14F-4D97-AF65-F5344CB8AC3E}">
        <p14:creationId xmlns:p14="http://schemas.microsoft.com/office/powerpoint/2010/main" val="4116744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5"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kern="1200" spc="-45" dirty="0">
                <a:solidFill>
                  <a:schemeClr val="tx1"/>
                </a:solidFill>
                <a:latin typeface="+mj-lt"/>
                <a:ea typeface="+mj-ea"/>
                <a:cs typeface="+mj-cs"/>
              </a:rPr>
              <a:t>4-Interface Segregation Principle (ISP) [contd..]</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marL="457200" indent="-457200" algn="just">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ACAE2C0F-8D22-865E-7F2B-2DF35C24848E}"/>
              </a:ext>
            </a:extLst>
          </p:cNvPr>
          <p:cNvSpPr/>
          <p:nvPr/>
        </p:nvSpPr>
        <p:spPr>
          <a:xfrm>
            <a:off x="5024926" y="2146428"/>
            <a:ext cx="2288872"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Scanner</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+scan()</a:t>
            </a:r>
          </a:p>
          <a:p>
            <a:pPr algn="ct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a:t>
            </a:r>
          </a:p>
        </p:txBody>
      </p:sp>
      <p:cxnSp>
        <p:nvCxnSpPr>
          <p:cNvPr id="14" name="Straight Connector 13">
            <a:extLst>
              <a:ext uri="{FF2B5EF4-FFF2-40B4-BE49-F238E27FC236}">
                <a16:creationId xmlns:a16="http://schemas.microsoft.com/office/drawing/2014/main" id="{44101D43-DFC3-8F70-062C-031A1ABEFDA5}"/>
              </a:ext>
            </a:extLst>
          </p:cNvPr>
          <p:cNvCxnSpPr>
            <a:cxnSpLocks/>
          </p:cNvCxnSpPr>
          <p:nvPr/>
        </p:nvCxnSpPr>
        <p:spPr>
          <a:xfrm>
            <a:off x="5140628" y="2756196"/>
            <a:ext cx="2102898" cy="0"/>
          </a:xfrm>
          <a:prstGeom prst="line">
            <a:avLst/>
          </a:prstGeom>
        </p:spPr>
        <p:style>
          <a:lnRef idx="1">
            <a:schemeClr val="accent6"/>
          </a:lnRef>
          <a:fillRef idx="0">
            <a:schemeClr val="accent6"/>
          </a:fillRef>
          <a:effectRef idx="0">
            <a:schemeClr val="accent6"/>
          </a:effectRef>
          <a:fontRef idx="minor">
            <a:schemeClr val="tx1"/>
          </a:fontRef>
        </p:style>
      </p:cxnSp>
      <p:sp>
        <p:nvSpPr>
          <p:cNvPr id="11" name="Rectangle 10">
            <a:extLst>
              <a:ext uri="{FF2B5EF4-FFF2-40B4-BE49-F238E27FC236}">
                <a16:creationId xmlns:a16="http://schemas.microsoft.com/office/drawing/2014/main" id="{9A93208D-5D7D-2E33-0721-BF6D0490889A}"/>
              </a:ext>
            </a:extLst>
          </p:cNvPr>
          <p:cNvSpPr/>
          <p:nvPr/>
        </p:nvSpPr>
        <p:spPr>
          <a:xfrm>
            <a:off x="2365390" y="2176406"/>
            <a:ext cx="2288872"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err="1">
                <a:latin typeface="Times New Roman" panose="02020603050405020304" pitchFamily="18" charset="0"/>
                <a:cs typeface="Times New Roman" panose="02020603050405020304" pitchFamily="18" charset="0"/>
              </a:rPr>
              <a:t>FaxMachine</a:t>
            </a:r>
            <a:endParaRPr lang="en-US" sz="2800" b="1"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+fax()</a:t>
            </a: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E65CFB40-B695-27D7-6510-A6C0F659D93A}"/>
              </a:ext>
            </a:extLst>
          </p:cNvPr>
          <p:cNvSpPr/>
          <p:nvPr/>
        </p:nvSpPr>
        <p:spPr>
          <a:xfrm>
            <a:off x="7561600" y="2119314"/>
            <a:ext cx="2288872"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Printer</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+print()</a:t>
            </a: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678A0198-B814-304E-5CE4-AF3036981FFE}"/>
              </a:ext>
            </a:extLst>
          </p:cNvPr>
          <p:cNvCxnSpPr>
            <a:cxnSpLocks/>
          </p:cNvCxnSpPr>
          <p:nvPr/>
        </p:nvCxnSpPr>
        <p:spPr>
          <a:xfrm>
            <a:off x="2413008" y="2748465"/>
            <a:ext cx="210289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382EC31C-C35F-4823-70C2-4F16C90D7E32}"/>
              </a:ext>
            </a:extLst>
          </p:cNvPr>
          <p:cNvCxnSpPr>
            <a:cxnSpLocks/>
            <a:stCxn id="11" idx="2"/>
            <a:endCxn id="6" idx="0"/>
          </p:cNvCxnSpPr>
          <p:nvPr/>
        </p:nvCxnSpPr>
        <p:spPr>
          <a:xfrm>
            <a:off x="3509826" y="4458818"/>
            <a:ext cx="228600" cy="434977"/>
          </a:xfrm>
          <a:prstGeom prst="straightConnector1">
            <a:avLst/>
          </a:prstGeom>
          <a:ln w="25400">
            <a:prstDash val="solid"/>
            <a:headEnd type="triangle" w="lg" len="lg"/>
            <a:tailEnd type="none" w="lg" len="med"/>
          </a:ln>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8ECCD64C-E9D7-CA6F-B3FE-53D5EAD44093}"/>
              </a:ext>
            </a:extLst>
          </p:cNvPr>
          <p:cNvSpPr/>
          <p:nvPr/>
        </p:nvSpPr>
        <p:spPr>
          <a:xfrm>
            <a:off x="7477780" y="4886827"/>
            <a:ext cx="2500977" cy="12013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err="1">
                <a:latin typeface="Times New Roman" panose="02020603050405020304" pitchFamily="18" charset="0"/>
                <a:cs typeface="Times New Roman" panose="02020603050405020304" pitchFamily="18" charset="0"/>
              </a:rPr>
              <a:t>InkjetPrinter</a:t>
            </a:r>
            <a:endParaRPr lang="en-US" sz="2800" b="1"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E6B2A467-5ADB-E8D3-66DB-1BFAC77B72A3}"/>
              </a:ext>
            </a:extLst>
          </p:cNvPr>
          <p:cNvCxnSpPr>
            <a:cxnSpLocks/>
            <a:stCxn id="13" idx="2"/>
            <a:endCxn id="6" idx="3"/>
          </p:cNvCxnSpPr>
          <p:nvPr/>
        </p:nvCxnSpPr>
        <p:spPr>
          <a:xfrm flipH="1">
            <a:off x="4882862" y="4428840"/>
            <a:ext cx="1286500" cy="1096518"/>
          </a:xfrm>
          <a:prstGeom prst="straightConnector1">
            <a:avLst/>
          </a:prstGeom>
          <a:ln w="25400">
            <a:prstDash val="solid"/>
            <a:headEnd type="triangle" w="lg" len="lg"/>
            <a:tailEnd type="none" w="lg" len="med"/>
          </a:ln>
        </p:spPr>
        <p:style>
          <a:lnRef idx="3">
            <a:schemeClr val="dk1"/>
          </a:lnRef>
          <a:fillRef idx="0">
            <a:schemeClr val="dk1"/>
          </a:fillRef>
          <a:effectRef idx="2">
            <a:schemeClr val="dk1"/>
          </a:effectRef>
          <a:fontRef idx="minor">
            <a:schemeClr val="tx1"/>
          </a:fontRef>
        </p:style>
      </p:cxnSp>
      <p:sp>
        <p:nvSpPr>
          <p:cNvPr id="6" name="Rectangle 5">
            <a:extLst>
              <a:ext uri="{FF2B5EF4-FFF2-40B4-BE49-F238E27FC236}">
                <a16:creationId xmlns:a16="http://schemas.microsoft.com/office/drawing/2014/main" id="{95395B4A-A136-EB94-908A-6EFB3DC8ABB8}"/>
              </a:ext>
            </a:extLst>
          </p:cNvPr>
          <p:cNvSpPr/>
          <p:nvPr/>
        </p:nvSpPr>
        <p:spPr>
          <a:xfrm>
            <a:off x="2593990" y="4893795"/>
            <a:ext cx="2288872" cy="126312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err="1">
                <a:latin typeface="Times New Roman" panose="02020603050405020304" pitchFamily="18" charset="0"/>
                <a:cs typeface="Times New Roman" panose="02020603050405020304" pitchFamily="18" charset="0"/>
              </a:rPr>
              <a:t>LaserPrinter</a:t>
            </a:r>
            <a:endParaRPr lang="en-US" sz="2800" b="1"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cxnSp>
        <p:nvCxnSpPr>
          <p:cNvPr id="18" name="Straight Connector 17">
            <a:extLst>
              <a:ext uri="{FF2B5EF4-FFF2-40B4-BE49-F238E27FC236}">
                <a16:creationId xmlns:a16="http://schemas.microsoft.com/office/drawing/2014/main" id="{419383A8-2375-4E66-9CF1-61A64886D4B9}"/>
              </a:ext>
            </a:extLst>
          </p:cNvPr>
          <p:cNvCxnSpPr>
            <a:cxnSpLocks/>
          </p:cNvCxnSpPr>
          <p:nvPr/>
        </p:nvCxnSpPr>
        <p:spPr>
          <a:xfrm>
            <a:off x="7654587" y="2776791"/>
            <a:ext cx="2102898"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8C15A1B4-09AD-DB75-DEF7-5090A4E9FB73}"/>
              </a:ext>
            </a:extLst>
          </p:cNvPr>
          <p:cNvCxnSpPr>
            <a:cxnSpLocks/>
            <a:stCxn id="6" idx="1"/>
          </p:cNvCxnSpPr>
          <p:nvPr/>
        </p:nvCxnSpPr>
        <p:spPr>
          <a:xfrm>
            <a:off x="2593990" y="5525358"/>
            <a:ext cx="2276465" cy="23502"/>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F6ACAE9D-E309-17A5-4393-42F394CC3360}"/>
              </a:ext>
            </a:extLst>
          </p:cNvPr>
          <p:cNvCxnSpPr>
            <a:cxnSpLocks/>
            <a:stCxn id="20" idx="2"/>
            <a:endCxn id="15" idx="0"/>
          </p:cNvCxnSpPr>
          <p:nvPr/>
        </p:nvCxnSpPr>
        <p:spPr>
          <a:xfrm>
            <a:off x="8706036" y="4401726"/>
            <a:ext cx="22233" cy="485101"/>
          </a:xfrm>
          <a:prstGeom prst="straightConnector1">
            <a:avLst/>
          </a:prstGeom>
          <a:ln w="25400">
            <a:prstDash val="solid"/>
            <a:headEnd type="triangle" w="lg" len="lg"/>
            <a:tailEnd type="none" w="lg" len="med"/>
          </a:ln>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FAB113D1-A3CB-159D-547E-7A0CFB2D3E14}"/>
              </a:ext>
            </a:extLst>
          </p:cNvPr>
          <p:cNvCxnSpPr>
            <a:cxnSpLocks/>
          </p:cNvCxnSpPr>
          <p:nvPr/>
        </p:nvCxnSpPr>
        <p:spPr>
          <a:xfrm flipV="1">
            <a:off x="7511411" y="5371928"/>
            <a:ext cx="2499360" cy="15240"/>
          </a:xfrm>
          <a:prstGeom prst="line">
            <a:avLst/>
          </a:prstGeom>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1049389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500"/>
                                        <p:tgtEl>
                                          <p:spTgt spid="15"/>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fade">
                                      <p:cBhvr>
                                        <p:cTn id="47" dur="500"/>
                                        <p:tgtEl>
                                          <p:spTgt spid="9"/>
                                        </p:tgtEl>
                                      </p:cBhvr>
                                    </p:animEffect>
                                  </p:childTnLst>
                                </p:cTn>
                              </p:par>
                              <p:par>
                                <p:cTn id="48" presetID="10" presetClass="entr" presetSubtype="0" fill="hold"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1" grpId="0" animBg="1"/>
      <p:bldP spid="20" grpId="0" animBg="1"/>
      <p:bldP spid="1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5- Dependency Inversion Principle (DIP)</a:t>
            </a:r>
          </a:p>
        </p:txBody>
      </p:sp>
      <p:sp>
        <p:nvSpPr>
          <p:cNvPr id="3" name="object 3"/>
          <p:cNvSpPr txBox="1"/>
          <p:nvPr/>
        </p:nvSpPr>
        <p:spPr>
          <a:xfrm>
            <a:off x="1253156" y="2694660"/>
            <a:ext cx="9207500" cy="3117469"/>
          </a:xfrm>
          <a:prstGeom prst="rect">
            <a:avLst/>
          </a:prstGeom>
        </p:spPr>
        <p:txBody>
          <a:bodyPr vert="horz" lIns="91440" tIns="45720" rIns="91440" bIns="45720" rtlCol="0" anchor="t">
            <a:normAutofit/>
          </a:bodyPr>
          <a:lstStyle/>
          <a:p>
            <a:pPr algn="just"/>
            <a:r>
              <a:rPr lang="en-US" sz="2800" spc="-5" dirty="0">
                <a:latin typeface="Times New Roman" panose="02020603050405020304" pitchFamily="18" charset="0"/>
                <a:cs typeface="Times New Roman" panose="02020603050405020304" pitchFamily="18" charset="0"/>
              </a:rPr>
              <a:t>This principle states that</a:t>
            </a:r>
          </a:p>
          <a:p>
            <a:pPr marL="514350" indent="-514350" algn="just">
              <a:buFont typeface="+mj-lt"/>
              <a:buAutoNum type="arabicPeriod"/>
            </a:pPr>
            <a:r>
              <a:rPr lang="en-US" sz="2800" spc="-5" dirty="0">
                <a:latin typeface="Times New Roman" panose="02020603050405020304" pitchFamily="18" charset="0"/>
                <a:cs typeface="Times New Roman" panose="02020603050405020304" pitchFamily="18" charset="0"/>
              </a:rPr>
              <a:t>High level modules should not depend upon low level modules. Both should depend upon abstractions.</a:t>
            </a:r>
          </a:p>
          <a:p>
            <a:pPr marL="514350" indent="-514350" algn="just">
              <a:buFont typeface="+mj-lt"/>
              <a:buAutoNum type="arabicPeriod"/>
            </a:pPr>
            <a:endParaRPr lang="en-US" sz="2800" spc="-5"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800" spc="-5" dirty="0">
                <a:latin typeface="Times New Roman" panose="02020603050405020304" pitchFamily="18" charset="0"/>
                <a:cs typeface="Times New Roman" panose="02020603050405020304" pitchFamily="18" charset="0"/>
              </a:rPr>
              <a:t>Abstractions should not depend upon details. Details should depend upon abstractions.</a:t>
            </a:r>
          </a:p>
        </p:txBody>
      </p:sp>
    </p:spTree>
    <p:extLst>
      <p:ext uri="{BB962C8B-B14F-4D97-AF65-F5344CB8AC3E}">
        <p14:creationId xmlns:p14="http://schemas.microsoft.com/office/powerpoint/2010/main" val="123607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4800" kern="1200" spc="-45" dirty="0">
                <a:solidFill>
                  <a:schemeClr val="tx1"/>
                </a:solidFill>
                <a:latin typeface="+mj-lt"/>
                <a:ea typeface="+mj-ea"/>
                <a:cs typeface="+mj-cs"/>
              </a:rPr>
              <a:t>SOFTWARE DESIGN PRINCIPLES [contd..]</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r>
              <a:rPr lang="en-US" sz="2800" spc="-5" dirty="0">
                <a:latin typeface="Times New Roman" panose="02020603050405020304" pitchFamily="18" charset="0"/>
                <a:cs typeface="Times New Roman" panose="02020603050405020304" pitchFamily="18" charset="0"/>
              </a:rPr>
              <a:t>Other principles:</a:t>
            </a:r>
          </a:p>
          <a:p>
            <a:pPr marL="971550" lvl="1" indent="-514350">
              <a:buFont typeface="+mj-lt"/>
              <a:buAutoNum type="alphaLcParenR" startAt="2"/>
            </a:pPr>
            <a:r>
              <a:rPr lang="en-US" sz="2800" spc="-5" dirty="0">
                <a:latin typeface="Times New Roman" panose="02020603050405020304" pitchFamily="18" charset="0"/>
                <a:cs typeface="Times New Roman" panose="02020603050405020304" pitchFamily="18" charset="0"/>
              </a:rPr>
              <a:t>DRY (Don’t Repeat Yourself)</a:t>
            </a:r>
          </a:p>
          <a:p>
            <a:pPr marL="971550" lvl="1" indent="-514350">
              <a:buFont typeface="+mj-lt"/>
              <a:buAutoNum type="alphaLcParenR" startAt="2"/>
            </a:pPr>
            <a:r>
              <a:rPr lang="en-US" sz="2800" spc="-5" dirty="0">
                <a:latin typeface="Times New Roman" panose="02020603050405020304" pitchFamily="18" charset="0"/>
                <a:cs typeface="Times New Roman" panose="02020603050405020304" pitchFamily="18" charset="0"/>
              </a:rPr>
              <a:t>KISS (Keep it simple, Stupid!)</a:t>
            </a:r>
          </a:p>
          <a:p>
            <a:pPr marL="971550" lvl="1" indent="-514350">
              <a:buFont typeface="+mj-lt"/>
              <a:buAutoNum type="alphaLcParenR" startAt="2"/>
            </a:pPr>
            <a:r>
              <a:rPr lang="en-US" sz="2800" spc="-5" dirty="0">
                <a:latin typeface="Times New Roman" panose="02020603050405020304" pitchFamily="18" charset="0"/>
                <a:cs typeface="Times New Roman" panose="02020603050405020304" pitchFamily="18" charset="0"/>
              </a:rPr>
              <a:t>YAGNI (You </a:t>
            </a:r>
            <a:r>
              <a:rPr lang="en-US" sz="2800" spc="-5" dirty="0" err="1">
                <a:latin typeface="Times New Roman" panose="02020603050405020304" pitchFamily="18" charset="0"/>
                <a:cs typeface="Times New Roman" panose="02020603050405020304" pitchFamily="18" charset="0"/>
              </a:rPr>
              <a:t>ain't</a:t>
            </a:r>
            <a:r>
              <a:rPr lang="en-US" sz="2800" spc="-5" dirty="0">
                <a:latin typeface="Times New Roman" panose="02020603050405020304" pitchFamily="18" charset="0"/>
                <a:cs typeface="Times New Roman" panose="02020603050405020304" pitchFamily="18" charset="0"/>
              </a:rPr>
              <a:t> </a:t>
            </a:r>
            <a:r>
              <a:rPr lang="en-US" sz="2800" spc="-5" dirty="0" err="1">
                <a:latin typeface="Times New Roman" panose="02020603050405020304" pitchFamily="18" charset="0"/>
                <a:cs typeface="Times New Roman" panose="02020603050405020304" pitchFamily="18" charset="0"/>
              </a:rPr>
              <a:t>gonna</a:t>
            </a:r>
            <a:r>
              <a:rPr lang="en-US" sz="2800" spc="-5" dirty="0">
                <a:latin typeface="Times New Roman" panose="02020603050405020304" pitchFamily="18" charset="0"/>
                <a:cs typeface="Times New Roman" panose="02020603050405020304" pitchFamily="18" charset="0"/>
              </a:rPr>
              <a:t> need it)</a:t>
            </a:r>
          </a:p>
        </p:txBody>
      </p:sp>
    </p:spTree>
    <p:extLst>
      <p:ext uri="{BB962C8B-B14F-4D97-AF65-F5344CB8AC3E}">
        <p14:creationId xmlns:p14="http://schemas.microsoft.com/office/powerpoint/2010/main" val="187152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b) DRY (Don’t Repeat Yourself)</a:t>
            </a:r>
          </a:p>
        </p:txBody>
      </p:sp>
      <p:sp>
        <p:nvSpPr>
          <p:cNvPr id="3" name="object 3"/>
          <p:cNvSpPr txBox="1"/>
          <p:nvPr/>
        </p:nvSpPr>
        <p:spPr>
          <a:xfrm>
            <a:off x="1253156" y="2694660"/>
            <a:ext cx="9207500" cy="3117469"/>
          </a:xfrm>
          <a:prstGeom prst="rect">
            <a:avLst/>
          </a:prstGeom>
        </p:spPr>
        <p:txBody>
          <a:bodyPr vert="horz" lIns="91440" tIns="45720" rIns="91440" bIns="45720" rtlCol="0" anchor="t">
            <a:normAutofit/>
          </a:bodyPr>
          <a:lstStyle/>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This principle states that each small pieces of knowledge (code) may only occur exactly once in the entire system. This helps us to write scalable, maintainable and reusable code.</a:t>
            </a:r>
          </a:p>
        </p:txBody>
      </p:sp>
    </p:spTree>
    <p:extLst>
      <p:ext uri="{BB962C8B-B14F-4D97-AF65-F5344CB8AC3E}">
        <p14:creationId xmlns:p14="http://schemas.microsoft.com/office/powerpoint/2010/main" val="224895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spc="-45" dirty="0"/>
              <a:t>c</a:t>
            </a:r>
            <a:r>
              <a:rPr lang="en-US" sz="5400" kern="1200" spc="-45" dirty="0">
                <a:solidFill>
                  <a:schemeClr val="tx1"/>
                </a:solidFill>
                <a:latin typeface="+mj-lt"/>
                <a:ea typeface="+mj-ea"/>
                <a:cs typeface="+mj-cs"/>
              </a:rPr>
              <a:t>) KISS (Keep it simple, Stupid!)</a:t>
            </a:r>
          </a:p>
        </p:txBody>
      </p:sp>
      <p:sp>
        <p:nvSpPr>
          <p:cNvPr id="3" name="object 3"/>
          <p:cNvSpPr txBox="1"/>
          <p:nvPr/>
        </p:nvSpPr>
        <p:spPr>
          <a:xfrm>
            <a:off x="1253156" y="2694660"/>
            <a:ext cx="9207500" cy="3117469"/>
          </a:xfrm>
          <a:prstGeom prst="rect">
            <a:avLst/>
          </a:prstGeom>
        </p:spPr>
        <p:txBody>
          <a:bodyPr vert="horz" lIns="91440" tIns="45720" rIns="91440" bIns="45720" rtlCol="0" anchor="t">
            <a:normAutofit/>
          </a:bodyPr>
          <a:lstStyle/>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This principle states that try to keep each small piece of software simple and unnecessary complexity should be avoided. This helps us to write easy maintainable code.</a:t>
            </a:r>
          </a:p>
        </p:txBody>
      </p:sp>
    </p:spTree>
    <p:extLst>
      <p:ext uri="{BB962C8B-B14F-4D97-AF65-F5344CB8AC3E}">
        <p14:creationId xmlns:p14="http://schemas.microsoft.com/office/powerpoint/2010/main" val="3116118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d) YAGNI (You </a:t>
            </a:r>
            <a:r>
              <a:rPr lang="en-US" sz="5400" kern="1200" spc="-45" dirty="0" err="1">
                <a:solidFill>
                  <a:schemeClr val="tx1"/>
                </a:solidFill>
                <a:latin typeface="+mj-lt"/>
                <a:ea typeface="+mj-ea"/>
                <a:cs typeface="+mj-cs"/>
              </a:rPr>
              <a:t>ain't</a:t>
            </a:r>
            <a:r>
              <a:rPr lang="en-US" sz="5400" kern="1200" spc="-45" dirty="0">
                <a:solidFill>
                  <a:schemeClr val="tx1"/>
                </a:solidFill>
                <a:latin typeface="+mj-lt"/>
                <a:ea typeface="+mj-ea"/>
                <a:cs typeface="+mj-cs"/>
              </a:rPr>
              <a:t> </a:t>
            </a:r>
            <a:r>
              <a:rPr lang="en-US" sz="5400" kern="1200" spc="-45" dirty="0" err="1">
                <a:solidFill>
                  <a:schemeClr val="tx1"/>
                </a:solidFill>
                <a:latin typeface="+mj-lt"/>
                <a:ea typeface="+mj-ea"/>
                <a:cs typeface="+mj-cs"/>
              </a:rPr>
              <a:t>gonna</a:t>
            </a:r>
            <a:r>
              <a:rPr lang="en-US" sz="5400" kern="1200" spc="-45" dirty="0">
                <a:solidFill>
                  <a:schemeClr val="tx1"/>
                </a:solidFill>
                <a:latin typeface="+mj-lt"/>
                <a:ea typeface="+mj-ea"/>
                <a:cs typeface="+mj-cs"/>
              </a:rPr>
              <a:t> need it)</a:t>
            </a:r>
          </a:p>
        </p:txBody>
      </p:sp>
      <p:sp>
        <p:nvSpPr>
          <p:cNvPr id="3" name="object 3"/>
          <p:cNvSpPr txBox="1"/>
          <p:nvPr/>
        </p:nvSpPr>
        <p:spPr>
          <a:xfrm>
            <a:off x="1253156" y="2694660"/>
            <a:ext cx="9207500" cy="3117469"/>
          </a:xfrm>
          <a:prstGeom prst="rect">
            <a:avLst/>
          </a:prstGeom>
        </p:spPr>
        <p:txBody>
          <a:bodyPr vert="horz" lIns="91440" tIns="45720" rIns="91440" bIns="45720" rtlCol="0" anchor="t">
            <a:normAutofit/>
          </a:bodyPr>
          <a:lstStyle/>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This principle states that always implement things when you actually need them never implements things before you need them.</a:t>
            </a:r>
          </a:p>
        </p:txBody>
      </p:sp>
    </p:spTree>
    <p:extLst>
      <p:ext uri="{BB962C8B-B14F-4D97-AF65-F5344CB8AC3E}">
        <p14:creationId xmlns:p14="http://schemas.microsoft.com/office/powerpoint/2010/main" val="4225572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SOFTWARE DESIGN PRINCIPLES</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Software design principles are a set of guidelines that helps developers to make a good system design. </a:t>
            </a:r>
          </a:p>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The most important principle is </a:t>
            </a:r>
            <a:r>
              <a:rPr lang="en-US" sz="2800" b="1" spc="-5" dirty="0">
                <a:latin typeface="Times New Roman" panose="02020603050405020304" pitchFamily="18" charset="0"/>
                <a:cs typeface="Times New Roman" panose="02020603050405020304" pitchFamily="18" charset="0"/>
              </a:rPr>
              <a:t>SOLID</a:t>
            </a:r>
            <a:r>
              <a:rPr lang="en-US" sz="2800" spc="-5" dirty="0">
                <a:latin typeface="Times New Roman" panose="02020603050405020304" pitchFamily="18" charset="0"/>
                <a:cs typeface="Times New Roman" panose="02020603050405020304" pitchFamily="18" charset="0"/>
              </a:rPr>
              <a:t> principle.</a:t>
            </a:r>
          </a:p>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These principles lead to better code for readability, maintainability, design patterns, and testability.</a:t>
            </a:r>
          </a:p>
        </p:txBody>
      </p:sp>
    </p:spTree>
    <p:extLst>
      <p:ext uri="{BB962C8B-B14F-4D97-AF65-F5344CB8AC3E}">
        <p14:creationId xmlns:p14="http://schemas.microsoft.com/office/powerpoint/2010/main" val="313574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sz="4800" kern="1200" spc="-45" dirty="0">
                <a:solidFill>
                  <a:schemeClr val="tx1"/>
                </a:solidFill>
                <a:latin typeface="+mj-lt"/>
                <a:ea typeface="+mj-ea"/>
                <a:cs typeface="+mj-cs"/>
              </a:rPr>
              <a:t>SOFTWARE DESIGN PRINCIPLES [contd..]</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marL="514350" indent="-514350">
              <a:buFont typeface="+mj-lt"/>
              <a:buAutoNum type="alphaLcParenR"/>
            </a:pPr>
            <a:r>
              <a:rPr lang="en-US" sz="2800" spc="-5" dirty="0">
                <a:latin typeface="Times New Roman" panose="02020603050405020304" pitchFamily="18" charset="0"/>
                <a:cs typeface="Times New Roman" panose="02020603050405020304" pitchFamily="18" charset="0"/>
              </a:rPr>
              <a:t>SOLID is combination of five basic designing principles.</a:t>
            </a:r>
          </a:p>
          <a:p>
            <a:pPr marL="971550" lvl="1" indent="-514350">
              <a:buFont typeface="+mj-lt"/>
              <a:buAutoNum type="arabicPeriod"/>
            </a:pPr>
            <a:r>
              <a:rPr lang="en-US" sz="2800" spc="-5" dirty="0">
                <a:latin typeface="Times New Roman" panose="02020603050405020304" pitchFamily="18" charset="0"/>
                <a:cs typeface="Times New Roman" panose="02020603050405020304" pitchFamily="18" charset="0"/>
              </a:rPr>
              <a:t>Single Responsibility Principle (SRP)</a:t>
            </a:r>
          </a:p>
          <a:p>
            <a:pPr marL="971550" lvl="1" indent="-514350">
              <a:buFont typeface="+mj-lt"/>
              <a:buAutoNum type="arabicPeriod"/>
            </a:pPr>
            <a:r>
              <a:rPr lang="en-US" sz="2800" spc="-5" dirty="0">
                <a:latin typeface="Times New Roman" panose="02020603050405020304" pitchFamily="18" charset="0"/>
                <a:cs typeface="Times New Roman" panose="02020603050405020304" pitchFamily="18" charset="0"/>
              </a:rPr>
              <a:t>Open/Closed Principle (OCP)</a:t>
            </a:r>
          </a:p>
          <a:p>
            <a:pPr marL="971550" lvl="1" indent="-514350">
              <a:buFont typeface="+mj-lt"/>
              <a:buAutoNum type="arabicPeriod"/>
            </a:pPr>
            <a:r>
              <a:rPr lang="en-US" sz="2800" spc="-5" dirty="0" err="1">
                <a:latin typeface="Times New Roman" panose="02020603050405020304" pitchFamily="18" charset="0"/>
                <a:cs typeface="Times New Roman" panose="02020603050405020304" pitchFamily="18" charset="0"/>
              </a:rPr>
              <a:t>Liscov</a:t>
            </a:r>
            <a:r>
              <a:rPr lang="en-US" sz="2800" spc="-5" dirty="0">
                <a:latin typeface="Times New Roman" panose="02020603050405020304" pitchFamily="18" charset="0"/>
                <a:cs typeface="Times New Roman" panose="02020603050405020304" pitchFamily="18" charset="0"/>
              </a:rPr>
              <a:t> Substitution Principle (LSP)</a:t>
            </a:r>
          </a:p>
          <a:p>
            <a:pPr marL="971550" lvl="1" indent="-514350">
              <a:buFont typeface="+mj-lt"/>
              <a:buAutoNum type="arabicPeriod"/>
            </a:pPr>
            <a:r>
              <a:rPr lang="en-US" sz="2800" spc="-5" dirty="0">
                <a:latin typeface="Times New Roman" panose="02020603050405020304" pitchFamily="18" charset="0"/>
                <a:cs typeface="Times New Roman" panose="02020603050405020304" pitchFamily="18" charset="0"/>
              </a:rPr>
              <a:t>Interface Segregation Principle (ISP)</a:t>
            </a:r>
          </a:p>
          <a:p>
            <a:pPr marL="971550" lvl="1" indent="-514350">
              <a:buFont typeface="+mj-lt"/>
              <a:buAutoNum type="arabicPeriod"/>
            </a:pPr>
            <a:r>
              <a:rPr lang="en-US" sz="2800" spc="-5" dirty="0">
                <a:latin typeface="Times New Roman" panose="02020603050405020304" pitchFamily="18" charset="0"/>
                <a:cs typeface="Times New Roman" panose="02020603050405020304" pitchFamily="18" charset="0"/>
              </a:rPr>
              <a:t>Dependency Inversion Principle (DIP)</a:t>
            </a:r>
          </a:p>
          <a:p>
            <a:pPr marL="914400" lvl="1" indent="-457200" algn="just">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37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1- Single Responsibility Principle</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This principle states that you should design your classes in such a way that each class should have a single purpose.</a:t>
            </a:r>
          </a:p>
          <a:p>
            <a:pPr algn="just"/>
            <a:endParaRPr lang="en-US" sz="2800" spc="-5"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spc="-5" dirty="0">
                <a:latin typeface="Times New Roman" panose="02020603050405020304" pitchFamily="18" charset="0"/>
                <a:cs typeface="Times New Roman" panose="02020603050405020304" pitchFamily="18" charset="0"/>
              </a:rPr>
              <a:t>Example</a:t>
            </a:r>
            <a:r>
              <a:rPr lang="en-US" sz="2800" spc="-5" dirty="0">
                <a:latin typeface="Times New Roman" panose="02020603050405020304" pitchFamily="18" charset="0"/>
                <a:cs typeface="Times New Roman" panose="02020603050405020304" pitchFamily="18" charset="0"/>
              </a:rPr>
              <a:t> -  Account class is responsible to manage current and saving account. </a:t>
            </a:r>
          </a:p>
        </p:txBody>
      </p:sp>
    </p:spTree>
    <p:extLst>
      <p:ext uri="{BB962C8B-B14F-4D97-AF65-F5344CB8AC3E}">
        <p14:creationId xmlns:p14="http://schemas.microsoft.com/office/powerpoint/2010/main" val="210639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kern="1200" spc="-45" dirty="0">
                <a:solidFill>
                  <a:schemeClr val="tx1"/>
                </a:solidFill>
                <a:latin typeface="+mj-lt"/>
                <a:ea typeface="+mj-ea"/>
                <a:cs typeface="+mj-cs"/>
              </a:rPr>
              <a:t>1- Single Responsibility Principle [contd..]</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marL="457200" indent="-457200" algn="just">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5395B4A-A136-EB94-908A-6EFB3DC8ABB8}"/>
              </a:ext>
            </a:extLst>
          </p:cNvPr>
          <p:cNvSpPr/>
          <p:nvPr/>
        </p:nvSpPr>
        <p:spPr>
          <a:xfrm>
            <a:off x="906439" y="3749232"/>
            <a:ext cx="2708841"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err="1">
                <a:latin typeface="Times New Roman" panose="02020603050405020304" pitchFamily="18" charset="0"/>
                <a:cs typeface="Times New Roman" panose="02020603050405020304" pitchFamily="18" charset="0"/>
              </a:rPr>
              <a:t>SavingAcc</a:t>
            </a:r>
            <a:endParaRPr lang="en-US" sz="2800" b="1"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interestRate</a:t>
            </a:r>
            <a:r>
              <a:rPr lang="en-US" sz="2800" dirty="0">
                <a:latin typeface="Times New Roman" panose="02020603050405020304" pitchFamily="18" charset="0"/>
                <a:cs typeface="Times New Roman" panose="02020603050405020304" pitchFamily="18" charset="0"/>
              </a:rPr>
              <a:t>: int</a:t>
            </a: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8C15A1B4-09AD-DB75-DEF7-5090A4E9FB73}"/>
              </a:ext>
            </a:extLst>
          </p:cNvPr>
          <p:cNvCxnSpPr>
            <a:cxnSpLocks/>
          </p:cNvCxnSpPr>
          <p:nvPr/>
        </p:nvCxnSpPr>
        <p:spPr>
          <a:xfrm flipV="1">
            <a:off x="929300" y="4373216"/>
            <a:ext cx="249936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E6B2A467-5ADB-E8D3-66DB-1BFAC77B72A3}"/>
              </a:ext>
            </a:extLst>
          </p:cNvPr>
          <p:cNvCxnSpPr>
            <a:cxnSpLocks/>
            <a:stCxn id="13" idx="1"/>
          </p:cNvCxnSpPr>
          <p:nvPr/>
        </p:nvCxnSpPr>
        <p:spPr>
          <a:xfrm flipH="1">
            <a:off x="3615280" y="3264751"/>
            <a:ext cx="1202294" cy="1488527"/>
          </a:xfrm>
          <a:prstGeom prst="straightConnector1">
            <a:avLst/>
          </a:prstGeom>
          <a:ln w="25400">
            <a:prstDash val="solid"/>
            <a:headEnd type="triangle" w="lg" len="lg"/>
            <a:tailEnd type="none" w="lg" len="med"/>
          </a:ln>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ACAE2C0F-8D22-865E-7F2B-2DF35C24848E}"/>
              </a:ext>
            </a:extLst>
          </p:cNvPr>
          <p:cNvSpPr/>
          <p:nvPr/>
        </p:nvSpPr>
        <p:spPr>
          <a:xfrm>
            <a:off x="4817574" y="2123545"/>
            <a:ext cx="2288872"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Account</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accNo</a:t>
            </a:r>
            <a:r>
              <a:rPr lang="en-US" sz="2800" dirty="0">
                <a:latin typeface="Times New Roman" panose="02020603050405020304" pitchFamily="18" charset="0"/>
                <a:cs typeface="Times New Roman" panose="02020603050405020304" pitchFamily="18" charset="0"/>
              </a:rPr>
              <a:t>: int</a:t>
            </a:r>
          </a:p>
          <a:p>
            <a:pPr algn="ctr"/>
            <a:r>
              <a:rPr lang="en-US" sz="2800" dirty="0">
                <a:latin typeface="Times New Roman" panose="02020603050405020304" pitchFamily="18" charset="0"/>
                <a:cs typeface="Times New Roman" panose="02020603050405020304" pitchFamily="18" charset="0"/>
              </a:rPr>
              <a:t>-balance: int </a:t>
            </a:r>
          </a:p>
          <a:p>
            <a:pPr algn="ctr"/>
            <a:endParaRPr lang="en-US" sz="2800"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44101D43-DFC3-8F70-062C-031A1ABEFDA5}"/>
              </a:ext>
            </a:extLst>
          </p:cNvPr>
          <p:cNvCxnSpPr>
            <a:cxnSpLocks/>
          </p:cNvCxnSpPr>
          <p:nvPr/>
        </p:nvCxnSpPr>
        <p:spPr>
          <a:xfrm>
            <a:off x="4889168" y="2756196"/>
            <a:ext cx="2102898" cy="0"/>
          </a:xfrm>
          <a:prstGeom prst="line">
            <a:avLst/>
          </a:prstGeom>
        </p:spPr>
        <p:style>
          <a:lnRef idx="1">
            <a:schemeClr val="accent6"/>
          </a:lnRef>
          <a:fillRef idx="0">
            <a:schemeClr val="accent6"/>
          </a:fillRef>
          <a:effectRef idx="0">
            <a:schemeClr val="accent6"/>
          </a:effectRef>
          <a:fontRef idx="minor">
            <a:schemeClr val="tx1"/>
          </a:fontRef>
        </p:style>
      </p:cxnSp>
      <p:sp>
        <p:nvSpPr>
          <p:cNvPr id="15" name="Rectangle 14">
            <a:extLst>
              <a:ext uri="{FF2B5EF4-FFF2-40B4-BE49-F238E27FC236}">
                <a16:creationId xmlns:a16="http://schemas.microsoft.com/office/drawing/2014/main" id="{8ECCD64C-E9D7-CA6F-B3FE-53D5EAD44093}"/>
              </a:ext>
            </a:extLst>
          </p:cNvPr>
          <p:cNvSpPr/>
          <p:nvPr/>
        </p:nvSpPr>
        <p:spPr>
          <a:xfrm>
            <a:off x="7748220" y="3702676"/>
            <a:ext cx="2899056"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err="1">
                <a:latin typeface="Times New Roman" panose="02020603050405020304" pitchFamily="18" charset="0"/>
                <a:cs typeface="Times New Roman" panose="02020603050405020304" pitchFamily="18" charset="0"/>
              </a:rPr>
              <a:t>CurrAcc</a:t>
            </a:r>
            <a:endParaRPr lang="en-US" sz="2800" b="1"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overdraftLimit:int</a:t>
            </a: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FAB113D1-A3CB-159D-547E-7A0CFB2D3E14}"/>
              </a:ext>
            </a:extLst>
          </p:cNvPr>
          <p:cNvCxnSpPr>
            <a:cxnSpLocks/>
          </p:cNvCxnSpPr>
          <p:nvPr/>
        </p:nvCxnSpPr>
        <p:spPr>
          <a:xfrm flipV="1">
            <a:off x="7934946" y="4497397"/>
            <a:ext cx="249936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F6ACAE9D-E309-17A5-4393-42F394CC3360}"/>
              </a:ext>
            </a:extLst>
          </p:cNvPr>
          <p:cNvCxnSpPr>
            <a:cxnSpLocks/>
            <a:stCxn id="13" idx="3"/>
            <a:endCxn id="15" idx="1"/>
          </p:cNvCxnSpPr>
          <p:nvPr/>
        </p:nvCxnSpPr>
        <p:spPr>
          <a:xfrm>
            <a:off x="7106446" y="3264751"/>
            <a:ext cx="641774" cy="1579131"/>
          </a:xfrm>
          <a:prstGeom prst="straightConnector1">
            <a:avLst/>
          </a:prstGeom>
          <a:ln w="25400">
            <a:prstDash val="solid"/>
            <a:headEnd type="triangle" w="lg" len="lg"/>
            <a:tailEnd type="none" w="lg" len="med"/>
          </a:ln>
        </p:spPr>
        <p:style>
          <a:lnRef idx="3">
            <a:schemeClr val="dk1"/>
          </a:lnRef>
          <a:fillRef idx="0">
            <a:schemeClr val="dk1"/>
          </a:fillRef>
          <a:effectRef idx="2">
            <a:schemeClr val="dk1"/>
          </a:effectRef>
          <a:fontRef idx="minor">
            <a:schemeClr val="tx1"/>
          </a:fontRef>
        </p:style>
      </p:cxnSp>
      <p:sp>
        <p:nvSpPr>
          <p:cNvPr id="55" name="Rectangle 54">
            <a:extLst>
              <a:ext uri="{FF2B5EF4-FFF2-40B4-BE49-F238E27FC236}">
                <a16:creationId xmlns:a16="http://schemas.microsoft.com/office/drawing/2014/main" id="{51477D7B-1921-3E30-1B94-36C21601E0BD}"/>
              </a:ext>
            </a:extLst>
          </p:cNvPr>
          <p:cNvSpPr/>
          <p:nvPr/>
        </p:nvSpPr>
        <p:spPr>
          <a:xfrm>
            <a:off x="4512481" y="2095042"/>
            <a:ext cx="2899057" cy="31190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Account</a:t>
            </a: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accNo</a:t>
            </a:r>
            <a:r>
              <a:rPr lang="en-US" sz="2800" dirty="0">
                <a:latin typeface="Times New Roman" panose="02020603050405020304" pitchFamily="18" charset="0"/>
                <a:cs typeface="Times New Roman" panose="02020603050405020304" pitchFamily="18" charset="0"/>
              </a:rPr>
              <a:t>: int</a:t>
            </a:r>
          </a:p>
          <a:p>
            <a:pPr algn="ctr"/>
            <a:r>
              <a:rPr lang="en-US" sz="2800" dirty="0">
                <a:latin typeface="Times New Roman" panose="02020603050405020304" pitchFamily="18" charset="0"/>
                <a:cs typeface="Times New Roman" panose="02020603050405020304" pitchFamily="18" charset="0"/>
              </a:rPr>
              <a:t>-balance: int</a:t>
            </a:r>
          </a:p>
          <a:p>
            <a:pPr algn="ctr"/>
            <a:r>
              <a:rPr lang="en-US" sz="2800" dirty="0" err="1">
                <a:latin typeface="Times New Roman" panose="02020603050405020304" pitchFamily="18" charset="0"/>
                <a:cs typeface="Times New Roman" panose="02020603050405020304" pitchFamily="18" charset="0"/>
              </a:rPr>
              <a:t>accType:string</a:t>
            </a:r>
            <a:endParaRPr lang="en-US" sz="28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interestRate</a:t>
            </a:r>
            <a:r>
              <a:rPr lang="en-US" sz="2800" dirty="0">
                <a:latin typeface="Times New Roman" panose="02020603050405020304" pitchFamily="18" charset="0"/>
                <a:cs typeface="Times New Roman" panose="02020603050405020304" pitchFamily="18" charset="0"/>
              </a:rPr>
              <a:t>: int</a:t>
            </a:r>
          </a:p>
          <a:p>
            <a:pPr algn="ctr"/>
            <a:r>
              <a:rPr lang="en-US" sz="2800" dirty="0">
                <a:latin typeface="Times New Roman" panose="02020603050405020304" pitchFamily="18" charset="0"/>
                <a:cs typeface="Times New Roman" panose="02020603050405020304" pitchFamily="18" charset="0"/>
              </a:rPr>
              <a:t>-</a:t>
            </a:r>
            <a:r>
              <a:rPr lang="en-US" sz="2800" dirty="0" err="1">
                <a:latin typeface="Times New Roman" panose="02020603050405020304" pitchFamily="18" charset="0"/>
                <a:cs typeface="Times New Roman" panose="02020603050405020304" pitchFamily="18" charset="0"/>
              </a:rPr>
              <a:t>overdraftLimit:int</a:t>
            </a:r>
            <a:endParaRPr lang="en-US" sz="2800" dirty="0">
              <a:latin typeface="Times New Roman" panose="02020603050405020304" pitchFamily="18" charset="0"/>
              <a:cs typeface="Times New Roman" panose="02020603050405020304" pitchFamily="18" charset="0"/>
            </a:endParaRPr>
          </a:p>
        </p:txBody>
      </p:sp>
      <p:cxnSp>
        <p:nvCxnSpPr>
          <p:cNvPr id="56" name="Straight Connector 55">
            <a:extLst>
              <a:ext uri="{FF2B5EF4-FFF2-40B4-BE49-F238E27FC236}">
                <a16:creationId xmlns:a16="http://schemas.microsoft.com/office/drawing/2014/main" id="{C5BA8F00-F651-B6D9-68CB-3E5DF1D02421}"/>
              </a:ext>
            </a:extLst>
          </p:cNvPr>
          <p:cNvCxnSpPr>
            <a:cxnSpLocks/>
          </p:cNvCxnSpPr>
          <p:nvPr/>
        </p:nvCxnSpPr>
        <p:spPr>
          <a:xfrm>
            <a:off x="4512481" y="2756196"/>
            <a:ext cx="2899057" cy="0"/>
          </a:xfrm>
          <a:prstGeom prst="line">
            <a:avLst/>
          </a:prstGeom>
        </p:spPr>
        <p:style>
          <a:lnRef idx="1">
            <a:schemeClr val="accent6"/>
          </a:lnRef>
          <a:fillRef idx="0">
            <a:schemeClr val="accent6"/>
          </a:fillRef>
          <a:effectRef idx="0">
            <a:schemeClr val="accent6"/>
          </a:effectRef>
          <a:fontRef idx="minor">
            <a:schemeClr val="tx1"/>
          </a:fontRef>
        </p:style>
      </p:cxnSp>
      <p:sp>
        <p:nvSpPr>
          <p:cNvPr id="68" name="Multiplication Sign 67">
            <a:extLst>
              <a:ext uri="{FF2B5EF4-FFF2-40B4-BE49-F238E27FC236}">
                <a16:creationId xmlns:a16="http://schemas.microsoft.com/office/drawing/2014/main" id="{431BF20B-6B72-04C0-29F9-F52B52C1856D}"/>
              </a:ext>
            </a:extLst>
          </p:cNvPr>
          <p:cNvSpPr/>
          <p:nvPr/>
        </p:nvSpPr>
        <p:spPr>
          <a:xfrm>
            <a:off x="5094908" y="3219031"/>
            <a:ext cx="1572105" cy="1579127"/>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23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subTnLst>
                                    <p:set>
                                      <p:cBhvr override="childStyle">
                                        <p:cTn dur="1" fill="hold" display="0" masterRel="nextClick" afterEffect="1"/>
                                        <p:tgtEl>
                                          <p:spTgt spid="55"/>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56"/>
                                        </p:tgtEl>
                                        <p:attrNameLst>
                                          <p:attrName>style.visibility</p:attrName>
                                        </p:attrNameLst>
                                      </p:cBhvr>
                                      <p:to>
                                        <p:strVal val="visible"/>
                                      </p:to>
                                    </p:set>
                                    <p:animEffect transition="in" filter="fade">
                                      <p:cBhvr>
                                        <p:cTn id="10" dur="500"/>
                                        <p:tgtEl>
                                          <p:spTgt spid="56"/>
                                        </p:tgtEl>
                                      </p:cBhvr>
                                    </p:animEffec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par>
                                <p:cTn id="42" presetID="10"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animEffect transition="in" filter="fade">
                                      <p:cBhvr>
                                        <p:cTn id="4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5" grpId="0" animBg="1"/>
      <p:bldP spid="55" grpId="0" animBg="1"/>
      <p:bldP spid="6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2- Open/Closed Principle (OCP)</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fontScale="92500" lnSpcReduction="20000"/>
          </a:bodyPr>
          <a:lstStyle/>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This principle states that software entities (classes, modules, functions, etc.) should be open for extension but closed for modification. </a:t>
            </a:r>
          </a:p>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The "closed" part of the rule states that once a module has been developed and tested, the code should only be changed to correct bugs. </a:t>
            </a:r>
          </a:p>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The "open" part says that you should be able to extend existing code in order to introduce new functionality.</a:t>
            </a:r>
          </a:p>
        </p:txBody>
      </p:sp>
    </p:spTree>
    <p:extLst>
      <p:ext uri="{BB962C8B-B14F-4D97-AF65-F5344CB8AC3E}">
        <p14:creationId xmlns:p14="http://schemas.microsoft.com/office/powerpoint/2010/main" val="273385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kern="1200" spc="-45" dirty="0">
                <a:solidFill>
                  <a:schemeClr val="tx1"/>
                </a:solidFill>
                <a:latin typeface="+mj-lt"/>
                <a:ea typeface="+mj-ea"/>
                <a:cs typeface="+mj-cs"/>
              </a:rPr>
              <a:t>2- Open/Closed Principle (OCP) [contd..]</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algn="just"/>
            <a:r>
              <a:rPr lang="en-US" sz="2800" spc="-5" dirty="0">
                <a:latin typeface="Times New Roman" panose="02020603050405020304" pitchFamily="18" charset="0"/>
                <a:cs typeface="Times New Roman" panose="02020603050405020304" pitchFamily="18" charset="0"/>
              </a:rPr>
              <a:t>Example: Payment class.</a:t>
            </a:r>
          </a:p>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Contains all basic payment related properties and methods.</a:t>
            </a:r>
          </a:p>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Can be extended by </a:t>
            </a:r>
          </a:p>
          <a:p>
            <a:pPr algn="just"/>
            <a:r>
              <a:rPr lang="en-US" sz="2800" spc="-5" dirty="0">
                <a:latin typeface="Times New Roman" panose="02020603050405020304" pitchFamily="18" charset="0"/>
                <a:cs typeface="Times New Roman" panose="02020603050405020304" pitchFamily="18" charset="0"/>
              </a:rPr>
              <a:t>different payment method classes</a:t>
            </a:r>
          </a:p>
        </p:txBody>
      </p:sp>
      <p:pic>
        <p:nvPicPr>
          <p:cNvPr id="4" name="Picture 2" descr="Class Diagram Example: Order System">
            <a:extLst>
              <a:ext uri="{FF2B5EF4-FFF2-40B4-BE49-F238E27FC236}">
                <a16:creationId xmlns:a16="http://schemas.microsoft.com/office/drawing/2014/main" id="{73AE2FCB-36DE-7C2A-5C86-5E928995ECA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56317" b="99786" l="19378" r="71053">
                        <a14:foregroundMark x1="44498" y1="59315" x2="44498" y2="59315"/>
                        <a14:foregroundMark x1="23565" y1="83726" x2="23565" y2="83726"/>
                        <a14:foregroundMark x1="20574" y1="86510" x2="20574" y2="86510"/>
                        <a14:foregroundMark x1="41268" y1="95503" x2="47608" y2="95503"/>
                        <a14:foregroundMark x1="47608" y1="95503" x2="52273" y2="95289"/>
                        <a14:foregroundMark x1="52273" y1="95289" x2="50957" y2="95289"/>
                        <a14:foregroundMark x1="68660" y1="83726" x2="67344" y2="96146"/>
                        <a14:foregroundMark x1="67344" y1="96146" x2="65550" y2="98715"/>
                        <a14:foregroundMark x1="26316" y1="80942" x2="31220" y2="74090"/>
                        <a14:foregroundMark x1="31220" y1="74090" x2="37679" y2="74090"/>
                        <a14:foregroundMark x1="37679" y1="74090" x2="38422" y2="74067"/>
                        <a14:foregroundMark x1="44617" y1="73876" x2="52512" y2="74732"/>
                        <a14:foregroundMark x1="52512" y1="74732" x2="57536" y2="74518"/>
                        <a14:foregroundMark x1="57536" y1="74518" x2="62799" y2="75161"/>
                        <a14:foregroundMark x1="62799" y1="75161" x2="67584" y2="83512"/>
                        <a14:foregroundMark x1="67584" y1="83512" x2="69378" y2="95075"/>
                        <a14:foregroundMark x1="69378" y1="95075" x2="69378" y2="99358"/>
                        <a14:foregroundMark x1="29665" y1="75375" x2="44498" y2="74732"/>
                        <a14:foregroundMark x1="44498" y1="74732" x2="46531" y2="74732"/>
                        <a14:foregroundMark x1="30742" y1="75161" x2="26794" y2="81370"/>
                        <a14:foregroundMark x1="26794" y1="81370" x2="27273" y2="82227"/>
                        <a14:foregroundMark x1="25957" y1="74518" x2="31818" y2="74518"/>
                        <a14:foregroundMark x1="26675" y1="74518" x2="26316" y2="83298"/>
                        <a14:foregroundMark x1="25598" y1="76017" x2="27990" y2="85225"/>
                        <a14:foregroundMark x1="33134" y1="90578" x2="21531" y2="90792"/>
                        <a14:foregroundMark x1="21531" y1="90792" x2="19737" y2="81799"/>
                        <a14:foregroundMark x1="63876" y1="74518" x2="58134" y2="74090"/>
                        <a14:foregroundMark x1="58134" y1="74090" x2="58134" y2="74090"/>
                        <a14:foregroundMark x1="58612" y1="76017" x2="46053" y2="76017"/>
                        <a14:foregroundMark x1="50957" y1="74304" x2="57895" y2="74518"/>
                        <a14:foregroundMark x1="63995" y1="74090" x2="63995" y2="84154"/>
                        <a14:foregroundMark x1="64234" y1="74732" x2="64593" y2="83298"/>
                        <a14:foregroundMark x1="44737" y1="75161" x2="44737" y2="83726"/>
                        <a14:foregroundMark x1="45813" y1="73448" x2="44498" y2="65739"/>
                        <a14:foregroundMark x1="46770" y1="67880" x2="45096" y2="71520"/>
                        <a14:foregroundMark x1="46531" y1="64668" x2="45215" y2="68951"/>
                        <a14:foregroundMark x1="20096" y1="81156" x2="26077" y2="81156"/>
                        <a14:foregroundMark x1="26077" y1="81156" x2="32536" y2="80728"/>
                        <a14:foregroundMark x1="32536" y1="80728" x2="33493" y2="91221"/>
                        <a14:foregroundMark x1="33493" y1="91221" x2="19378" y2="89507"/>
                        <a14:foregroundMark x1="19378" y1="89507" x2="21651" y2="83512"/>
                        <a14:foregroundMark x1="19737" y1="83084" x2="20096" y2="90150"/>
                        <a14:foregroundMark x1="52273" y1="81370" x2="52751" y2="93790"/>
                        <a14:foregroundMark x1="52751" y1="93790" x2="38038" y2="97645"/>
                        <a14:foregroundMark x1="66268" y1="81585" x2="70335" y2="81156"/>
                        <a14:foregroundMark x1="52273" y1="56959" x2="51794" y2="67880"/>
                        <a14:foregroundMark x1="52033" y1="57816" x2="41268" y2="56959"/>
                        <a14:foregroundMark x1="41268" y1="56959" x2="38876" y2="65953"/>
                        <a14:foregroundMark x1="38876" y1="65953" x2="43541" y2="65739"/>
                        <a14:foregroundMark x1="43541" y1="65739" x2="44856" y2="65739"/>
                        <a14:foregroundMark x1="38475" y1="60171" x2="38636" y2="66381"/>
                        <a14:foregroundMark x1="38397" y1="57173" x2="38419" y2="58030"/>
                        <a14:foregroundMark x1="38517" y1="57388" x2="50120" y2="56531"/>
                        <a14:foregroundMark x1="50120" y1="56531" x2="52512" y2="57388"/>
                        <a14:foregroundMark x1="38636" y1="57173" x2="42584" y2="56745"/>
                        <a14:foregroundMark x1="19737" y1="90150" x2="22847" y2="90792"/>
                        <a14:foregroundMark x1="65789" y1="80728" x2="70574" y2="81799"/>
                        <a14:foregroundMark x1="19856" y1="81156" x2="19856" y2="81156"/>
                        <a14:foregroundMark x1="32775" y1="81156" x2="33373" y2="90364"/>
                        <a14:foregroundMark x1="33373" y1="90364" x2="33254" y2="90578"/>
                        <a14:foregroundMark x1="32536" y1="81156" x2="32775" y2="91649"/>
                        <a14:foregroundMark x1="32536" y1="79657" x2="34211" y2="89507"/>
                        <a14:foregroundMark x1="34211" y1="89507" x2="31340" y2="81156"/>
                        <a14:foregroundMark x1="31340" y1="81156" x2="33373" y2="80300"/>
                        <a14:foregroundMark x1="33373" y1="80300" x2="33732" y2="84582"/>
                        <a14:foregroundMark x1="44498" y1="80728" x2="38995" y2="80942"/>
                        <a14:foregroundMark x1="38995" y1="80942" x2="38636" y2="93576"/>
                        <a14:foregroundMark x1="38636" y1="93576" x2="52033" y2="96788"/>
                        <a14:foregroundMark x1="52033" y1="96788" x2="52392" y2="87152"/>
                        <a14:foregroundMark x1="52392" y1="87152" x2="48206" y2="80300"/>
                        <a14:foregroundMark x1="48206" y1="80300" x2="42225" y2="81156"/>
                        <a14:foregroundMark x1="38278" y1="93148" x2="38756" y2="99786"/>
                        <a14:foregroundMark x1="70335" y1="81156" x2="70813" y2="91006"/>
                        <a14:foregroundMark x1="70813" y1="91006" x2="69139" y2="99143"/>
                        <a14:foregroundMark x1="69139" y1="99143" x2="64713" y2="85439"/>
                        <a14:foregroundMark x1="64713" y1="85439" x2="69737" y2="79657"/>
                        <a14:foregroundMark x1="69737" y1="79657" x2="71053" y2="83084"/>
                        <a14:foregroundMark x1="70813" y1="81585" x2="70933" y2="80514"/>
                        <a14:foregroundMark x1="70813" y1="83940" x2="70813" y2="90578"/>
                        <a14:foregroundMark x1="70813" y1="90792" x2="70933" y2="99572"/>
                        <a14:backgroundMark x1="43780" y1="71306" x2="37440" y2="71306"/>
                        <a14:backgroundMark x1="44258" y1="71092" x2="43780" y2="70664"/>
                        <a14:backgroundMark x1="38158" y1="58030" x2="38158" y2="60171"/>
                      </a14:backgroundRemoval>
                    </a14:imgEffect>
                  </a14:imgLayer>
                </a14:imgProps>
              </a:ext>
              <a:ext uri="{28A0092B-C50C-407E-A947-70E740481C1C}">
                <a14:useLocalDpi xmlns:a14="http://schemas.microsoft.com/office/drawing/2010/main" val="0"/>
              </a:ext>
            </a:extLst>
          </a:blip>
          <a:srcRect l="19124" t="55609" r="28174"/>
          <a:stretch/>
        </p:blipFill>
        <p:spPr bwMode="auto">
          <a:xfrm>
            <a:off x="4115627" y="3598989"/>
            <a:ext cx="5491493" cy="2583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179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just"/>
            <a:r>
              <a:rPr lang="en-US" sz="5400" kern="1200" spc="-45" dirty="0">
                <a:solidFill>
                  <a:schemeClr val="tx1"/>
                </a:solidFill>
                <a:latin typeface="+mj-lt"/>
                <a:ea typeface="+mj-ea"/>
                <a:cs typeface="+mj-cs"/>
              </a:rPr>
              <a:t>3- </a:t>
            </a:r>
            <a:r>
              <a:rPr lang="en-US" sz="5400" kern="1200" spc="-45" dirty="0" err="1">
                <a:solidFill>
                  <a:schemeClr val="tx1"/>
                </a:solidFill>
                <a:latin typeface="+mj-lt"/>
                <a:ea typeface="+mj-ea"/>
                <a:cs typeface="+mj-cs"/>
              </a:rPr>
              <a:t>Liscov</a:t>
            </a:r>
            <a:r>
              <a:rPr lang="en-US" sz="5400" kern="1200" spc="-45" dirty="0">
                <a:solidFill>
                  <a:schemeClr val="tx1"/>
                </a:solidFill>
                <a:latin typeface="+mj-lt"/>
                <a:ea typeface="+mj-ea"/>
                <a:cs typeface="+mj-cs"/>
              </a:rPr>
              <a:t> Substitution Principle (LSP)</a:t>
            </a:r>
          </a:p>
        </p:txBody>
      </p:sp>
      <p:sp>
        <p:nvSpPr>
          <p:cNvPr id="3" name="object 3"/>
          <p:cNvSpPr txBox="1"/>
          <p:nvPr/>
        </p:nvSpPr>
        <p:spPr>
          <a:xfrm>
            <a:off x="1253156" y="2694661"/>
            <a:ext cx="9207500" cy="3536496"/>
          </a:xfrm>
          <a:prstGeom prst="rect">
            <a:avLst/>
          </a:prstGeom>
        </p:spPr>
        <p:txBody>
          <a:bodyPr vert="horz" lIns="91440" tIns="45720" rIns="91440" bIns="45720" rtlCol="0" anchor="t">
            <a:normAutofit/>
          </a:bodyPr>
          <a:lstStyle/>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This principle states that “objects of a superclass should be replaceable with objects of its subclasses without affecting the correctness of the program”.</a:t>
            </a:r>
          </a:p>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Subclasses are allowed to extend the behavior of the superclass but must not change or weaken the behavior defined by the superclass.</a:t>
            </a:r>
          </a:p>
          <a:p>
            <a:pPr marL="457200" indent="-457200" algn="just">
              <a:buFont typeface="Arial" panose="020B0604020202020204" pitchFamily="34" charset="0"/>
              <a:buChar char="•"/>
            </a:pPr>
            <a:r>
              <a:rPr lang="en-US" sz="2800" spc="-5" dirty="0">
                <a:latin typeface="Times New Roman" panose="02020603050405020304" pitchFamily="18" charset="0"/>
                <a:cs typeface="Times New Roman" panose="02020603050405020304" pitchFamily="18" charset="0"/>
              </a:rPr>
              <a:t>Example: Shape Class</a:t>
            </a:r>
          </a:p>
        </p:txBody>
      </p:sp>
    </p:spTree>
    <p:extLst>
      <p:ext uri="{BB962C8B-B14F-4D97-AF65-F5344CB8AC3E}">
        <p14:creationId xmlns:p14="http://schemas.microsoft.com/office/powerpoint/2010/main" val="196776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2"/>
          <p:cNvSpPr txBox="1">
            <a:spLocks noGrp="1"/>
          </p:cNvSpPr>
          <p:nvPr>
            <p:ph type="title"/>
          </p:nvPr>
        </p:nvSpPr>
        <p:spPr>
          <a:xfrm>
            <a:off x="963506" y="1045870"/>
            <a:ext cx="10583321" cy="1618489"/>
          </a:xfrm>
          <a:prstGeom prst="rect">
            <a:avLst/>
          </a:prstGeom>
        </p:spPr>
        <p:txBody>
          <a:bodyPr vert="horz" lIns="91440" tIns="45720" rIns="91440" bIns="45720" rtlCol="0" anchor="ctr">
            <a:noAutofit/>
          </a:bodyPr>
          <a:lstStyle/>
          <a:p>
            <a:pPr marL="224790" algn="r"/>
            <a:r>
              <a:rPr lang="en-US" kern="1200" spc="-45" dirty="0">
                <a:solidFill>
                  <a:schemeClr val="tx1"/>
                </a:solidFill>
                <a:latin typeface="+mj-lt"/>
                <a:ea typeface="+mj-ea"/>
                <a:cs typeface="+mj-cs"/>
              </a:rPr>
              <a:t>3- </a:t>
            </a:r>
            <a:r>
              <a:rPr lang="en-US" kern="1200" spc="-45" dirty="0" err="1">
                <a:solidFill>
                  <a:schemeClr val="tx1"/>
                </a:solidFill>
                <a:latin typeface="+mj-lt"/>
                <a:ea typeface="+mj-ea"/>
                <a:cs typeface="+mj-cs"/>
              </a:rPr>
              <a:t>Liscov</a:t>
            </a:r>
            <a:r>
              <a:rPr lang="en-US" kern="1200" spc="-45" dirty="0">
                <a:solidFill>
                  <a:schemeClr val="tx1"/>
                </a:solidFill>
                <a:latin typeface="+mj-lt"/>
                <a:ea typeface="+mj-ea"/>
                <a:cs typeface="+mj-cs"/>
              </a:rPr>
              <a:t> Substitution Principle (LSP) [contd..]</a:t>
            </a:r>
          </a:p>
        </p:txBody>
      </p:sp>
      <p:sp>
        <p:nvSpPr>
          <p:cNvPr id="3" name="object 3"/>
          <p:cNvSpPr txBox="1"/>
          <p:nvPr/>
        </p:nvSpPr>
        <p:spPr>
          <a:xfrm>
            <a:off x="1253156" y="2694661"/>
            <a:ext cx="9207500" cy="2800395"/>
          </a:xfrm>
          <a:prstGeom prst="rect">
            <a:avLst/>
          </a:prstGeom>
        </p:spPr>
        <p:txBody>
          <a:bodyPr vert="horz" lIns="91440" tIns="45720" rIns="91440" bIns="45720" rtlCol="0" anchor="t">
            <a:normAutofit/>
          </a:bodyPr>
          <a:lstStyle/>
          <a:p>
            <a:pPr marL="457200" indent="-457200" algn="just">
              <a:buFont typeface="Arial" panose="020B0604020202020204" pitchFamily="34" charset="0"/>
              <a:buChar char="•"/>
            </a:pPr>
            <a:endParaRPr lang="en-US" sz="2800" spc="-5"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95395B4A-A136-EB94-908A-6EFB3DC8ABB8}"/>
              </a:ext>
            </a:extLst>
          </p:cNvPr>
          <p:cNvSpPr/>
          <p:nvPr/>
        </p:nvSpPr>
        <p:spPr>
          <a:xfrm>
            <a:off x="906439" y="3749232"/>
            <a:ext cx="2708841"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Rectangle</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+area()</a:t>
            </a: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8C15A1B4-09AD-DB75-DEF7-5090A4E9FB73}"/>
              </a:ext>
            </a:extLst>
          </p:cNvPr>
          <p:cNvCxnSpPr>
            <a:cxnSpLocks/>
          </p:cNvCxnSpPr>
          <p:nvPr/>
        </p:nvCxnSpPr>
        <p:spPr>
          <a:xfrm flipV="1">
            <a:off x="929300" y="4373216"/>
            <a:ext cx="249936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E6B2A467-5ADB-E8D3-66DB-1BFAC77B72A3}"/>
              </a:ext>
            </a:extLst>
          </p:cNvPr>
          <p:cNvCxnSpPr>
            <a:cxnSpLocks/>
            <a:stCxn id="13" idx="1"/>
          </p:cNvCxnSpPr>
          <p:nvPr/>
        </p:nvCxnSpPr>
        <p:spPr>
          <a:xfrm flipH="1">
            <a:off x="3615280" y="3264751"/>
            <a:ext cx="1202294" cy="1488527"/>
          </a:xfrm>
          <a:prstGeom prst="straightConnector1">
            <a:avLst/>
          </a:prstGeom>
          <a:ln w="25400">
            <a:prstDash val="solid"/>
            <a:headEnd type="triangle" w="lg" len="lg"/>
            <a:tailEnd type="none" w="lg" len="med"/>
          </a:ln>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ACAE2C0F-8D22-865E-7F2B-2DF35C24848E}"/>
              </a:ext>
            </a:extLst>
          </p:cNvPr>
          <p:cNvSpPr/>
          <p:nvPr/>
        </p:nvSpPr>
        <p:spPr>
          <a:xfrm>
            <a:off x="4817574" y="2123545"/>
            <a:ext cx="2288872"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Shape</a:t>
            </a: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+area()</a:t>
            </a:r>
          </a:p>
          <a:p>
            <a:pPr algn="ctr"/>
            <a:endParaRPr lang="en-US" sz="2800" dirty="0">
              <a:latin typeface="Times New Roman" panose="02020603050405020304" pitchFamily="18" charset="0"/>
              <a:cs typeface="Times New Roman" panose="02020603050405020304" pitchFamily="18" charset="0"/>
            </a:endParaRPr>
          </a:p>
          <a:p>
            <a:pPr algn="ctr"/>
            <a:endParaRPr lang="en-US" sz="2800"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44101D43-DFC3-8F70-062C-031A1ABEFDA5}"/>
              </a:ext>
            </a:extLst>
          </p:cNvPr>
          <p:cNvCxnSpPr>
            <a:cxnSpLocks/>
          </p:cNvCxnSpPr>
          <p:nvPr/>
        </p:nvCxnSpPr>
        <p:spPr>
          <a:xfrm>
            <a:off x="4889168" y="2756196"/>
            <a:ext cx="2102898" cy="0"/>
          </a:xfrm>
          <a:prstGeom prst="line">
            <a:avLst/>
          </a:prstGeom>
        </p:spPr>
        <p:style>
          <a:lnRef idx="1">
            <a:schemeClr val="accent6"/>
          </a:lnRef>
          <a:fillRef idx="0">
            <a:schemeClr val="accent6"/>
          </a:fillRef>
          <a:effectRef idx="0">
            <a:schemeClr val="accent6"/>
          </a:effectRef>
          <a:fontRef idx="minor">
            <a:schemeClr val="tx1"/>
          </a:fontRef>
        </p:style>
      </p:cxnSp>
      <p:sp>
        <p:nvSpPr>
          <p:cNvPr id="15" name="Rectangle 14">
            <a:extLst>
              <a:ext uri="{FF2B5EF4-FFF2-40B4-BE49-F238E27FC236}">
                <a16:creationId xmlns:a16="http://schemas.microsoft.com/office/drawing/2014/main" id="{8ECCD64C-E9D7-CA6F-B3FE-53D5EAD44093}"/>
              </a:ext>
            </a:extLst>
          </p:cNvPr>
          <p:cNvSpPr/>
          <p:nvPr/>
        </p:nvSpPr>
        <p:spPr>
          <a:xfrm>
            <a:off x="7748220" y="3702676"/>
            <a:ext cx="2899056" cy="22824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Square</a:t>
            </a:r>
          </a:p>
          <a:p>
            <a:pPr algn="ctr"/>
            <a:endParaRPr lang="en-US" sz="1400" dirty="0">
              <a:latin typeface="Times New Roman" panose="02020603050405020304" pitchFamily="18" charset="0"/>
              <a:cs typeface="Times New Roman" panose="02020603050405020304" pitchFamily="18" charset="0"/>
            </a:endParaRPr>
          </a:p>
          <a:p>
            <a:pPr algn="ctr"/>
            <a:endParaRPr lang="en-US" sz="1400" dirty="0">
              <a:latin typeface="Times New Roman" panose="02020603050405020304" pitchFamily="18" charset="0"/>
              <a:cs typeface="Times New Roman" panose="02020603050405020304" pitchFamily="18" charset="0"/>
            </a:endParaRPr>
          </a:p>
          <a:p>
            <a:pPr algn="ctr"/>
            <a:r>
              <a:rPr lang="en-US" sz="2800" dirty="0">
                <a:latin typeface="Times New Roman" panose="02020603050405020304" pitchFamily="18" charset="0"/>
                <a:cs typeface="Times New Roman" panose="02020603050405020304" pitchFamily="18" charset="0"/>
              </a:rPr>
              <a:t>+area()</a:t>
            </a:r>
          </a:p>
          <a:p>
            <a:pPr algn="ctr"/>
            <a:endParaRPr lang="en-US" sz="2800" dirty="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FAB113D1-A3CB-159D-547E-7A0CFB2D3E14}"/>
              </a:ext>
            </a:extLst>
          </p:cNvPr>
          <p:cNvCxnSpPr>
            <a:cxnSpLocks/>
          </p:cNvCxnSpPr>
          <p:nvPr/>
        </p:nvCxnSpPr>
        <p:spPr>
          <a:xfrm flipV="1">
            <a:off x="7925044" y="4429200"/>
            <a:ext cx="2499360" cy="15240"/>
          </a:xfrm>
          <a:prstGeom prst="line">
            <a:avLst/>
          </a:prstGeom>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F6ACAE9D-E309-17A5-4393-42F394CC3360}"/>
              </a:ext>
            </a:extLst>
          </p:cNvPr>
          <p:cNvCxnSpPr>
            <a:cxnSpLocks/>
            <a:stCxn id="13" idx="3"/>
            <a:endCxn id="15" idx="1"/>
          </p:cNvCxnSpPr>
          <p:nvPr/>
        </p:nvCxnSpPr>
        <p:spPr>
          <a:xfrm>
            <a:off x="7106446" y="3264751"/>
            <a:ext cx="641774" cy="1579131"/>
          </a:xfrm>
          <a:prstGeom prst="straightConnector1">
            <a:avLst/>
          </a:prstGeom>
          <a:ln w="25400">
            <a:prstDash val="solid"/>
            <a:headEnd type="triangle" w="lg" len="lg"/>
            <a:tailEnd type="none" w="lg" len="med"/>
          </a:ln>
        </p:spPr>
        <p:style>
          <a:lnRef idx="3">
            <a:schemeClr val="dk1"/>
          </a:lnRef>
          <a:fillRef idx="0">
            <a:schemeClr val="dk1"/>
          </a:fillRef>
          <a:effectRef idx="2">
            <a:schemeClr val="dk1"/>
          </a:effectRef>
          <a:fontRef idx="minor">
            <a:schemeClr val="tx1"/>
          </a:fontRef>
        </p:style>
      </p:cxnSp>
      <p:sp>
        <p:nvSpPr>
          <p:cNvPr id="4" name="Rectangle 3">
            <a:extLst>
              <a:ext uri="{FF2B5EF4-FFF2-40B4-BE49-F238E27FC236}">
                <a16:creationId xmlns:a16="http://schemas.microsoft.com/office/drawing/2014/main" id="{1073F15C-BC01-15AB-4F81-B07563BC634F}"/>
              </a:ext>
            </a:extLst>
          </p:cNvPr>
          <p:cNvSpPr/>
          <p:nvPr/>
        </p:nvSpPr>
        <p:spPr>
          <a:xfrm>
            <a:off x="3859757" y="2406316"/>
            <a:ext cx="4257548" cy="10972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def </a:t>
            </a:r>
            <a:r>
              <a:rPr lang="en-US" dirty="0" err="1"/>
              <a:t>print_area</a:t>
            </a:r>
            <a:r>
              <a:rPr lang="en-US" dirty="0"/>
              <a:t>(shape):</a:t>
            </a:r>
          </a:p>
          <a:p>
            <a:pPr algn="just"/>
            <a:r>
              <a:rPr lang="en-US" dirty="0"/>
              <a:t>    area = </a:t>
            </a:r>
            <a:r>
              <a:rPr lang="en-US" dirty="0" err="1"/>
              <a:t>shape.area</a:t>
            </a:r>
            <a:r>
              <a:rPr lang="en-US" dirty="0"/>
              <a:t>()</a:t>
            </a:r>
          </a:p>
          <a:p>
            <a:pPr algn="just"/>
            <a:r>
              <a:rPr lang="en-US" dirty="0"/>
              <a:t>    print(</a:t>
            </a:r>
            <a:r>
              <a:rPr lang="en-US" dirty="0" err="1"/>
              <a:t>f"The</a:t>
            </a:r>
            <a:r>
              <a:rPr lang="en-US" dirty="0"/>
              <a:t> area of the shape is: {area}")</a:t>
            </a:r>
          </a:p>
        </p:txBody>
      </p:sp>
      <p:sp>
        <p:nvSpPr>
          <p:cNvPr id="11" name="Rectangle 10">
            <a:extLst>
              <a:ext uri="{FF2B5EF4-FFF2-40B4-BE49-F238E27FC236}">
                <a16:creationId xmlns:a16="http://schemas.microsoft.com/office/drawing/2014/main" id="{2C497172-0AAA-94CA-32CB-7D1AB0A6E86F}"/>
              </a:ext>
            </a:extLst>
          </p:cNvPr>
          <p:cNvSpPr/>
          <p:nvPr/>
        </p:nvSpPr>
        <p:spPr>
          <a:xfrm>
            <a:off x="3863903" y="3484729"/>
            <a:ext cx="4257548" cy="982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t>rectangle = Rectangle(4, 6)</a:t>
            </a:r>
          </a:p>
          <a:p>
            <a:pPr algn="just"/>
            <a:r>
              <a:rPr lang="en-US" dirty="0"/>
              <a:t>square = Square(5)</a:t>
            </a:r>
          </a:p>
        </p:txBody>
      </p:sp>
      <p:sp>
        <p:nvSpPr>
          <p:cNvPr id="18" name="Rectangle 17">
            <a:extLst>
              <a:ext uri="{FF2B5EF4-FFF2-40B4-BE49-F238E27FC236}">
                <a16:creationId xmlns:a16="http://schemas.microsoft.com/office/drawing/2014/main" id="{41FF968E-D42A-1232-8F53-74925D9EEAED}"/>
              </a:ext>
            </a:extLst>
          </p:cNvPr>
          <p:cNvSpPr/>
          <p:nvPr/>
        </p:nvSpPr>
        <p:spPr>
          <a:xfrm>
            <a:off x="3863903" y="4453574"/>
            <a:ext cx="4257548" cy="1488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err="1"/>
              <a:t>print_area</a:t>
            </a:r>
            <a:r>
              <a:rPr lang="en-US" dirty="0"/>
              <a:t>(rectangle)  # Output: The area of the shape is: 24</a:t>
            </a:r>
          </a:p>
          <a:p>
            <a:pPr algn="just"/>
            <a:r>
              <a:rPr lang="en-US" dirty="0" err="1"/>
              <a:t>print_area</a:t>
            </a:r>
            <a:r>
              <a:rPr lang="en-US" dirty="0"/>
              <a:t>(square)  # Output: The area of the shape is: 25</a:t>
            </a:r>
          </a:p>
        </p:txBody>
      </p:sp>
    </p:spTree>
    <p:extLst>
      <p:ext uri="{BB962C8B-B14F-4D97-AF65-F5344CB8AC3E}">
        <p14:creationId xmlns:p14="http://schemas.microsoft.com/office/powerpoint/2010/main" val="369772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8" presetID="10" presetClass="entr" presetSubtype="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7" presetID="10"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par>
                                <p:cTn id="20" presetID="10" presetClass="entr" presetSubtype="0" fill="hold"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fade">
                                      <p:cBhvr>
                                        <p:cTn id="38" dur="500"/>
                                        <p:tgtEl>
                                          <p:spTgt spid="1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5" grpId="0" animBg="1"/>
      <p:bldP spid="4" grpId="0" animBg="1"/>
      <p:bldP spid="11" grpId="0" animBg="1"/>
      <p:bldP spid="1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2454</TotalTime>
  <Words>976</Words>
  <Application>Microsoft Office PowerPoint</Application>
  <PresentationFormat>Widescreen</PresentationFormat>
  <Paragraphs>139</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Gill Sans MT</vt:lpstr>
      <vt:lpstr>Open Sans</vt:lpstr>
      <vt:lpstr>Söhne</vt:lpstr>
      <vt:lpstr>Times New Roman</vt:lpstr>
      <vt:lpstr>Office Theme</vt:lpstr>
      <vt:lpstr>Software Engineering</vt:lpstr>
      <vt:lpstr>SOFTWARE DESIGN PRINCIPLES</vt:lpstr>
      <vt:lpstr>SOFTWARE DESIGN PRINCIPLES [contd..]</vt:lpstr>
      <vt:lpstr>1- Single Responsibility Principle</vt:lpstr>
      <vt:lpstr>1- Single Responsibility Principle [contd..]</vt:lpstr>
      <vt:lpstr>2- Open/Closed Principle (OCP)</vt:lpstr>
      <vt:lpstr>2- Open/Closed Principle (OCP) [contd..]</vt:lpstr>
      <vt:lpstr>3- Liscov Substitution Principle (LSP)</vt:lpstr>
      <vt:lpstr>3- Liscov Substitution Principle (LSP) [contd..]</vt:lpstr>
      <vt:lpstr>4-Interface Segregation Principle (ISP)</vt:lpstr>
      <vt:lpstr>4-Interface Segregation Principle (ISP) [contd..]</vt:lpstr>
      <vt:lpstr>4-Interface Segregation Principle (ISP) [contd..]</vt:lpstr>
      <vt:lpstr>4-Interface Segregation Principle (ISP) [contd..]</vt:lpstr>
      <vt:lpstr>5- Dependency Inversion Principle (DIP)</vt:lpstr>
      <vt:lpstr>SOFTWARE DESIGN PRINCIPLES [contd..]</vt:lpstr>
      <vt:lpstr>b) DRY (Don’t Repeat Yourself)</vt:lpstr>
      <vt:lpstr>c) KISS (Keep it simple, Stupid!)</vt:lpstr>
      <vt:lpstr>d) YAGNI (You ain't gonna need 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Farwa Batool</dc:creator>
  <cp:lastModifiedBy>Farwa Batool</cp:lastModifiedBy>
  <cp:revision>317</cp:revision>
  <dcterms:created xsi:type="dcterms:W3CDTF">2023-04-01T11:42:18Z</dcterms:created>
  <dcterms:modified xsi:type="dcterms:W3CDTF">2023-05-29T03:48:36Z</dcterms:modified>
</cp:coreProperties>
</file>