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424" r:id="rId3"/>
    <p:sldId id="425" r:id="rId4"/>
    <p:sldId id="426" r:id="rId5"/>
    <p:sldId id="427" r:id="rId6"/>
    <p:sldId id="428" r:id="rId7"/>
    <p:sldId id="430" r:id="rId8"/>
    <p:sldId id="429" r:id="rId9"/>
    <p:sldId id="431" r:id="rId10"/>
    <p:sldId id="432" r:id="rId11"/>
    <p:sldId id="433" r:id="rId12"/>
    <p:sldId id="435" r:id="rId13"/>
    <p:sldId id="436" r:id="rId14"/>
    <p:sldId id="437" r:id="rId15"/>
    <p:sldId id="438" r:id="rId16"/>
    <p:sldId id="439" r:id="rId17"/>
    <p:sldId id="440" r:id="rId18"/>
    <p:sldId id="441" r:id="rId19"/>
    <p:sldId id="442" r:id="rId20"/>
    <p:sldId id="447" r:id="rId21"/>
    <p:sldId id="444" r:id="rId22"/>
    <p:sldId id="445" r:id="rId23"/>
    <p:sldId id="44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6E66"/>
    <a:srgbClr val="DB766F"/>
    <a:srgbClr val="7ACFF5"/>
    <a:srgbClr val="29C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82" autoAdjust="0"/>
  </p:normalViewPr>
  <p:slideViewPr>
    <p:cSldViewPr snapToGrid="0">
      <p:cViewPr>
        <p:scale>
          <a:sx n="75" d="100"/>
          <a:sy n="75" d="100"/>
        </p:scale>
        <p:origin x="516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33EFE-F8AC-4F62-A686-2E733EC9C4B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A8CBA-4318-4372-B38E-DB0130CE4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20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75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58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60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99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17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84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23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41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74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include if-else statements, loops (such as for, while), and switch statements.</a:t>
            </a: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350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33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41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97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87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800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66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10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71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84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09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1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Söhne"/>
              </a:rPr>
              <a:t>if a number is not divisible by any smaller number up to its square root, it won't be divisible by larger numbers either.</a:t>
            </a:r>
          </a:p>
          <a:p>
            <a:br>
              <a:rPr lang="en-US" dirty="0"/>
            </a:b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12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8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4D373-2D9E-C031-ECDB-FD6C30B42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4DAC5-ED25-8DBD-C9EC-428792BB3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CC1E2-E2F5-0F52-98C7-6B99E9A5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BE3F1-BDF3-2EC5-38A9-C841D6C5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A315-A514-5315-E562-683201A0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7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65A1-DE05-95EB-AF88-CD5AB85E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6062A-B779-7096-0EB2-5B4689C71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5F7DC-D43E-B3AC-2938-F77419F8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C2B96-22B5-2286-6C57-6702ADBE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5824A-0E71-2351-85B0-872987D9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4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6AD56-5102-3FC9-1459-69C9390C5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03869-50CA-7367-1E49-9119B3074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7B95E-E1E4-9EBB-047C-91AFC226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6B881-BA15-D5FF-BFD3-06429480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F8F2E-50F4-67B9-C4C1-2C14704A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47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C3C3C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779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A101-C279-B617-CC20-32861CDB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7541D-7CC4-2C3E-D5F2-03E63BB2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5B1DC-F003-1891-D3A3-719CB058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BC49-79E1-FE01-8BB0-63EE8F4E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8C582-488C-3F00-D069-0DA78C4E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0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44F3A-4F4E-E748-BB10-ECE1626C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69395-911B-9AE8-8A0E-A737E584D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157E4-CC35-FF41-16B2-8600D8DE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1CD7-5583-A169-F02A-0534EC87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0D12D-9C3B-3C06-0D36-27562240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1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7F46-E1CD-2B91-AC80-F675FDB6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DE041-4C01-CE7A-506D-FA335A3A6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2D2CA-594F-2E03-9544-866C0D69D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7C5C5-FF03-E2DB-4A9D-94821F03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08BB2-40AB-8183-83B8-D2CA99D5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DDA8E-A426-38E9-FCED-0E5BD1B0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9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6354-25EC-9FC9-052D-D335EA66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4F564-E1F0-36B2-236C-6D7B0A3F9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85185-8E63-B4A7-5189-4018D428B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46DFC-6CCD-8CCC-A10D-3791274D3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8254B-0DCA-43D6-C4AB-B82837BC0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AC6B2-446D-822A-93A4-532A4A56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CB5CFF-B018-AC10-6C35-A2489837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B64C5-8F34-9DF2-8156-C4733A08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6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42DD-2B1E-6565-7FA2-4350F4A7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F5EEA-5942-5D7D-9CEF-83FA7720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241AC-6D45-2542-C992-69ED68A4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D6753-3625-A51A-DA91-535D35B1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6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5D734-B843-3328-5F42-CE934D3C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DE17C-4411-0DBE-D3FF-0AE43604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38FE1-BC97-463F-1AB5-7633317F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2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F6DE-DF97-7684-C6E3-47499D05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EC1EF-7977-0124-DCEB-F8BF8AA03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BC84D-AE59-0699-088A-695178E0A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4D31A-BBD8-2ED3-B370-E45617DC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55F6F-7721-D788-A25D-682AE763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3FB3B-37BB-8C19-7C23-E472A123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85CB-9084-6BAC-9826-9B8E69183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5AABA4-A3C6-DF66-CFD5-EBF2EE6D2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32593-DE92-1D66-A27B-4A23015B4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226AC-BA11-ACBB-7DB8-A3229220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827C5-66D7-2CC6-EC5C-6D00A3FB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E87A0-82AE-533C-9442-BF0E229C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1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65315D-5EC0-7766-C922-9A4F3412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C116A-F406-D5AC-EA81-55706C5B9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66435-B28F-AA4A-FADC-A97DC5CBC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C409E-2F83-4324-99BF-E948962EF58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18677-4381-8320-C86B-5E81962D8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8C793-A20C-003D-B4EF-D7DF8320A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9158E-7589-46EE-8257-EA6AFEF5F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 dirty="0"/>
              <a:t>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2B008-DE1E-3257-23F7-D5285EC29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r>
              <a:rPr lang="en-US" dirty="0"/>
              <a:t>Week 10 Lecture 01</a:t>
            </a:r>
          </a:p>
        </p:txBody>
      </p:sp>
    </p:spTree>
    <p:extLst>
      <p:ext uri="{BB962C8B-B14F-4D97-AF65-F5344CB8AC3E}">
        <p14:creationId xmlns:p14="http://schemas.microsoft.com/office/powerpoint/2010/main" val="180850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48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Goal of Coding [contd..]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1" algn="just"/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  Making the program more readable: a clear coding activity can itself help in producing more maintainable software.</a:t>
            </a:r>
          </a:p>
          <a:p>
            <a:pPr lvl="1" algn="just"/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142257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48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Goal of Coding [contd..]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4291301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1" algn="just"/>
            <a:r>
              <a:rPr lang="en-US" sz="2000" dirty="0"/>
              <a:t>#include&lt;iostream&gt;</a:t>
            </a:r>
          </a:p>
          <a:p>
            <a:pPr lvl="1" algn="just"/>
            <a:r>
              <a:rPr lang="en-US" sz="2000" dirty="0"/>
              <a:t>using namespace std; int main(){int a=10;int b=5;int s=</a:t>
            </a:r>
            <a:r>
              <a:rPr lang="en-US" sz="2000" dirty="0" err="1"/>
              <a:t>a+b;cout</a:t>
            </a:r>
            <a:r>
              <a:rPr lang="en-US" sz="2000" dirty="0"/>
              <a:t>&lt;&lt;“The sum is:"&lt;&lt;s&lt;&lt;</a:t>
            </a:r>
            <a:r>
              <a:rPr lang="en-US" sz="2000" dirty="0" err="1"/>
              <a:t>endl;return</a:t>
            </a:r>
            <a:r>
              <a:rPr lang="en-US" sz="2000" dirty="0"/>
              <a:t> 0;} </a:t>
            </a:r>
          </a:p>
          <a:p>
            <a:pPr lvl="1" algn="just"/>
            <a:endParaRPr lang="en-US" sz="2000" spc="-5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671530-DB78-7177-2FA1-627EF8F46CF1}"/>
              </a:ext>
            </a:extLst>
          </p:cNvPr>
          <p:cNvSpPr txBox="1"/>
          <p:nvPr/>
        </p:nvSpPr>
        <p:spPr>
          <a:xfrm>
            <a:off x="5866189" y="2664359"/>
            <a:ext cx="43808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sz="1800" dirty="0"/>
              <a:t>using namespace std;</a:t>
            </a:r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int num1 = 10;</a:t>
            </a:r>
          </a:p>
          <a:p>
            <a:r>
              <a:rPr lang="en-US" dirty="0"/>
              <a:t>    int num2 = 5;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int sum = num1 + num2;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"The sum of " &lt;&lt; num1 &lt;&lt; " and " &lt;&lt; num2 &lt;&lt; " is: " &lt;&lt; sum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18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48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Characteristics </a:t>
            </a:r>
            <a:r>
              <a:rPr lang="en-US" sz="4800" spc="-45" dirty="0"/>
              <a:t>of Programming Language</a:t>
            </a:r>
            <a:endParaRPr lang="en-US" sz="48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Readability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Allow programs to be written in way that are self descriptive (in English language)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Portability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Allow code to run on different platforms without significant changes.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checking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Invoke error handling to check and handle runtime errors and exceptions.</a:t>
            </a:r>
          </a:p>
        </p:txBody>
      </p:sp>
    </p:spTree>
    <p:extLst>
      <p:ext uri="{BB962C8B-B14F-4D97-AF65-F5344CB8AC3E}">
        <p14:creationId xmlns:p14="http://schemas.microsoft.com/office/powerpoint/2010/main" val="51324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36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Characteristics </a:t>
            </a:r>
            <a:r>
              <a:rPr lang="en-US" sz="3600" spc="-45" dirty="0"/>
              <a:t>of Programming Language [contd..]</a:t>
            </a:r>
            <a:endParaRPr lang="en-US" sz="36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Modularity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Allow breaking down code into reusable modules or functions, enabling organization and code reuse.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 mechanisms hiding complex implementation details and simplify programming tasks.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Authorize the creation of an efficient object code.</a:t>
            </a:r>
          </a:p>
        </p:txBody>
      </p:sp>
    </p:spTree>
    <p:extLst>
      <p:ext uri="{BB962C8B-B14F-4D97-AF65-F5344CB8AC3E}">
        <p14:creationId xmlns:p14="http://schemas.microsoft.com/office/powerpoint/2010/main" val="346833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36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Characteristics </a:t>
            </a:r>
            <a:r>
              <a:rPr lang="en-US" sz="3600" spc="-45" dirty="0"/>
              <a:t>of Programming Language [contd..]</a:t>
            </a:r>
            <a:endParaRPr lang="en-US" sz="36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2ECA68-01E8-7B10-BD99-298C4B574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930269"/>
              </p:ext>
            </p:extLst>
          </p:nvPr>
        </p:nvGraphicFramePr>
        <p:xfrm>
          <a:off x="2484459" y="2206532"/>
          <a:ext cx="7541414" cy="33248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47932">
                  <a:extLst>
                    <a:ext uri="{9D8B030D-6E8A-4147-A177-3AD203B41FA5}">
                      <a16:colId xmlns:a16="http://schemas.microsoft.com/office/drawing/2014/main" val="3595149927"/>
                    </a:ext>
                  </a:extLst>
                </a:gridCol>
                <a:gridCol w="2600413">
                  <a:extLst>
                    <a:ext uri="{9D8B030D-6E8A-4147-A177-3AD203B41FA5}">
                      <a16:colId xmlns:a16="http://schemas.microsoft.com/office/drawing/2014/main" val="2487988077"/>
                    </a:ext>
                  </a:extLst>
                </a:gridCol>
                <a:gridCol w="2793069">
                  <a:extLst>
                    <a:ext uri="{9D8B030D-6E8A-4147-A177-3AD203B41FA5}">
                      <a16:colId xmlns:a16="http://schemas.microsoft.com/office/drawing/2014/main" val="3536469732"/>
                    </a:ext>
                  </a:extLst>
                </a:gridCol>
              </a:tblGrid>
              <a:tr h="929165"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Characteristic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Programming Language with Characteristic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Programming Language without Characteristic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392595"/>
                  </a:ext>
                </a:extLst>
              </a:tr>
              <a:tr h="399275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Readability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522089"/>
                  </a:ext>
                </a:extLst>
              </a:tr>
              <a:tr h="399275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Portability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Assembly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050773"/>
                  </a:ext>
                </a:extLst>
              </a:tr>
              <a:tr h="399275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 Checking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133303"/>
                  </a:ext>
                </a:extLst>
              </a:tr>
              <a:tr h="399275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Modularity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490495"/>
                  </a:ext>
                </a:extLst>
              </a:tr>
              <a:tr h="399275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Assembly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651200"/>
                  </a:ext>
                </a:extLst>
              </a:tr>
              <a:tr h="399275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Efficiency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C/C++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790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972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48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Coding Standards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110044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coding standards refers to how the developer writes code, so here we will discuss some essential standards regardless of the programming language being used.</a:t>
            </a:r>
          </a:p>
        </p:txBody>
      </p:sp>
      <p:pic>
        <p:nvPicPr>
          <p:cNvPr id="2050" name="Picture 2" descr="Coding">
            <a:extLst>
              <a:ext uri="{FF2B5EF4-FFF2-40B4-BE49-F238E27FC236}">
                <a16:creationId xmlns:a16="http://schemas.microsoft.com/office/drawing/2014/main" id="{8905D118-38B2-4728-A3E0-0AB162613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10" b="98182" l="9968" r="89711">
                        <a14:foregroundMark x1="43730" y1="83636" x2="42444" y2="93506"/>
                        <a14:foregroundMark x1="45659" y1="84675" x2="72669" y2="87532"/>
                        <a14:foregroundMark x1="72669" y1="87532" x2="60772" y2="78701"/>
                        <a14:foregroundMark x1="60772" y1="78701" x2="61736" y2="72727"/>
                        <a14:foregroundMark x1="59164" y1="93247" x2="60772" y2="98182"/>
                        <a14:foregroundMark x1="48232" y1="37403" x2="72990" y2="37143"/>
                        <a14:foregroundMark x1="49196" y1="23636" x2="66238" y2="23636"/>
                        <a14:foregroundMark x1="66238" y1="23636" x2="69775" y2="24416"/>
                        <a14:foregroundMark x1="50161" y1="24416" x2="70418" y2="24416"/>
                        <a14:foregroundMark x1="67203" y1="22338" x2="68167" y2="24416"/>
                        <a14:foregroundMark x1="49518" y1="24675" x2="57235" y2="24416"/>
                        <a14:foregroundMark x1="45659" y1="36623" x2="71383" y2="37403"/>
                        <a14:foregroundMark x1="71383" y1="37403" x2="51125" y2="36883"/>
                        <a14:foregroundMark x1="51125" y1="36883" x2="46624" y2="38961"/>
                        <a14:foregroundMark x1="47267" y1="49610" x2="72669" y2="48831"/>
                        <a14:foregroundMark x1="72669" y1="48831" x2="72990" y2="48831"/>
                        <a14:foregroundMark x1="51768" y1="61558" x2="47588" y2="60779"/>
                        <a14:foregroundMark x1="48553" y1="75325" x2="58842" y2="75065"/>
                        <a14:foregroundMark x1="74598" y1="74286" x2="72990" y2="74286"/>
                        <a14:foregroundMark x1="71061" y1="89351" x2="72026" y2="87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279" y="242276"/>
            <a:ext cx="2498979" cy="309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56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48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Coding Standards [contd..]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110044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Indentation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(the practice of adding spaces or tabs at the beginning of a line of code to visually represent the hierarchical structure)</a:t>
            </a:r>
          </a:p>
          <a:p>
            <a:pPr lvl="1" algn="just"/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program readable and maintainable, proper indentation in necessary.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oding">
            <a:extLst>
              <a:ext uri="{FF2B5EF4-FFF2-40B4-BE49-F238E27FC236}">
                <a16:creationId xmlns:a16="http://schemas.microsoft.com/office/drawing/2014/main" id="{8905D118-38B2-4728-A3E0-0AB162613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10" b="98182" l="9968" r="89711">
                        <a14:foregroundMark x1="43730" y1="83636" x2="42444" y2="93506"/>
                        <a14:foregroundMark x1="45659" y1="84675" x2="72669" y2="87532"/>
                        <a14:foregroundMark x1="72669" y1="87532" x2="60772" y2="78701"/>
                        <a14:foregroundMark x1="60772" y1="78701" x2="61736" y2="72727"/>
                        <a14:foregroundMark x1="59164" y1="93247" x2="60772" y2="98182"/>
                        <a14:foregroundMark x1="48232" y1="37403" x2="72990" y2="37143"/>
                        <a14:foregroundMark x1="49196" y1="23636" x2="66238" y2="23636"/>
                        <a14:foregroundMark x1="66238" y1="23636" x2="69775" y2="24416"/>
                        <a14:foregroundMark x1="50161" y1="24416" x2="70418" y2="24416"/>
                        <a14:foregroundMark x1="67203" y1="22338" x2="68167" y2="24416"/>
                        <a14:foregroundMark x1="49518" y1="24675" x2="57235" y2="24416"/>
                        <a14:foregroundMark x1="45659" y1="36623" x2="71383" y2="37403"/>
                        <a14:foregroundMark x1="71383" y1="37403" x2="51125" y2="36883"/>
                        <a14:foregroundMark x1="51125" y1="36883" x2="46624" y2="38961"/>
                        <a14:foregroundMark x1="47267" y1="49610" x2="72669" y2="48831"/>
                        <a14:foregroundMark x1="72669" y1="48831" x2="72990" y2="48831"/>
                        <a14:foregroundMark x1="51768" y1="61558" x2="47588" y2="60779"/>
                        <a14:foregroundMark x1="48553" y1="75325" x2="58842" y2="75065"/>
                        <a14:foregroundMark x1="74598" y1="74286" x2="72990" y2="74286"/>
                        <a14:foregroundMark x1="71061" y1="89351" x2="72026" y2="87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279" y="242276"/>
            <a:ext cx="2498979" cy="309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18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48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Coding Standards [contd..]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110044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1" algn="just"/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3D6517-BDE3-7F32-89CE-59523841E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713798"/>
              </p:ext>
            </p:extLst>
          </p:nvPr>
        </p:nvGraphicFramePr>
        <p:xfrm>
          <a:off x="2094639" y="2207797"/>
          <a:ext cx="9452188" cy="402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06161">
                  <a:extLst>
                    <a:ext uri="{9D8B030D-6E8A-4147-A177-3AD203B41FA5}">
                      <a16:colId xmlns:a16="http://schemas.microsoft.com/office/drawing/2014/main" val="1705013322"/>
                    </a:ext>
                  </a:extLst>
                </a:gridCol>
                <a:gridCol w="5146027">
                  <a:extLst>
                    <a:ext uri="{9D8B030D-6E8A-4147-A177-3AD203B41FA5}">
                      <a16:colId xmlns:a16="http://schemas.microsoft.com/office/drawing/2014/main" val="555592347"/>
                    </a:ext>
                  </a:extLst>
                </a:gridCol>
              </a:tblGrid>
              <a:tr h="2634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 without indentation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 with indentation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945427"/>
                  </a:ext>
                </a:extLst>
              </a:tr>
              <a:tr h="3425106">
                <a:tc>
                  <a:txBody>
                    <a:bodyPr/>
                    <a:lstStyle/>
                    <a:p>
                      <a:r>
                        <a:rPr lang="en-US" dirty="0"/>
                        <a:t>#include&lt;iostream&gt;</a:t>
                      </a:r>
                    </a:p>
                    <a:p>
                      <a:r>
                        <a:rPr lang="en-US" dirty="0"/>
                        <a:t>int main()</a:t>
                      </a:r>
                    </a:p>
                    <a:p>
                      <a:r>
                        <a:rPr lang="en-US" dirty="0"/>
                        <a:t>{int num1=5;</a:t>
                      </a:r>
                    </a:p>
                    <a:p>
                      <a:r>
                        <a:rPr lang="en-US" dirty="0"/>
                        <a:t>int num2=10;</a:t>
                      </a:r>
                    </a:p>
                    <a:p>
                      <a:r>
                        <a:rPr lang="en-US" dirty="0"/>
                        <a:t>if(num1&gt;num2){</a:t>
                      </a:r>
                      <a:r>
                        <a:rPr lang="en-US" dirty="0" err="1"/>
                        <a:t>cout</a:t>
                      </a:r>
                      <a:r>
                        <a:rPr lang="en-US" dirty="0"/>
                        <a:t>&lt;&lt;"num1 is greater than num2"&lt;&lt;</a:t>
                      </a:r>
                      <a:r>
                        <a:rPr lang="en-US" dirty="0" err="1"/>
                        <a:t>endl</a:t>
                      </a:r>
                      <a:r>
                        <a:rPr lang="en-US" dirty="0"/>
                        <a:t>;}</a:t>
                      </a:r>
                    </a:p>
                    <a:p>
                      <a:r>
                        <a:rPr lang="en-US" dirty="0"/>
                        <a:t>else{</a:t>
                      </a:r>
                      <a:r>
                        <a:rPr lang="en-US" dirty="0" err="1"/>
                        <a:t>cout</a:t>
                      </a:r>
                      <a:r>
                        <a:rPr lang="en-US" dirty="0"/>
                        <a:t>&lt;&lt;"num2 is greater than num1"&lt;&lt;</a:t>
                      </a:r>
                      <a:r>
                        <a:rPr lang="en-US" dirty="0" err="1"/>
                        <a:t>endl</a:t>
                      </a:r>
                      <a:r>
                        <a:rPr lang="en-US" dirty="0"/>
                        <a:t>;}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#include &lt;iostream&gt;</a:t>
                      </a:r>
                    </a:p>
                    <a:p>
                      <a:r>
                        <a:rPr lang="en-US" dirty="0"/>
                        <a:t>int main() </a:t>
                      </a:r>
                    </a:p>
                    <a:p>
                      <a:r>
                        <a:rPr lang="en-US" dirty="0"/>
                        <a:t>{</a:t>
                      </a:r>
                    </a:p>
                    <a:p>
                      <a:r>
                        <a:rPr lang="en-US" dirty="0"/>
                        <a:t>    int num1 = 5;</a:t>
                      </a:r>
                    </a:p>
                    <a:p>
                      <a:r>
                        <a:rPr lang="en-US" dirty="0"/>
                        <a:t>    int num2 = 10;  </a:t>
                      </a:r>
                    </a:p>
                    <a:p>
                      <a:r>
                        <a:rPr lang="en-US" dirty="0"/>
                        <a:t>    if (num1 &gt; num2) </a:t>
                      </a:r>
                    </a:p>
                    <a:p>
                      <a:r>
                        <a:rPr lang="en-US" dirty="0"/>
                        <a:t>  {</a:t>
                      </a:r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cout</a:t>
                      </a:r>
                      <a:r>
                        <a:rPr lang="en-US" dirty="0"/>
                        <a:t> &lt;&lt; "num1 is greater than num2" &lt;&lt; </a:t>
                      </a:r>
                      <a:r>
                        <a:rPr lang="en-US" dirty="0" err="1"/>
                        <a:t>endl</a:t>
                      </a:r>
                      <a:r>
                        <a:rPr lang="en-US" dirty="0"/>
                        <a:t>;</a:t>
                      </a:r>
                    </a:p>
                    <a:p>
                      <a:r>
                        <a:rPr lang="en-US" dirty="0"/>
                        <a:t>    } else </a:t>
                      </a:r>
                    </a:p>
                    <a:p>
                      <a:r>
                        <a:rPr lang="en-US" dirty="0"/>
                        <a:t>   {</a:t>
                      </a:r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cout</a:t>
                      </a:r>
                      <a:r>
                        <a:rPr lang="en-US" dirty="0"/>
                        <a:t> &lt;&lt; "num2 is greater than num1" &lt;&lt;</a:t>
                      </a:r>
                      <a:r>
                        <a:rPr lang="en-US" dirty="0" err="1"/>
                        <a:t>endl</a:t>
                      </a:r>
                      <a:r>
                        <a:rPr lang="en-US" dirty="0"/>
                        <a:t>;</a:t>
                      </a:r>
                    </a:p>
                    <a:p>
                      <a:r>
                        <a:rPr lang="en-US" dirty="0"/>
                        <a:t>    }</a:t>
                      </a:r>
                    </a:p>
                    <a:p>
                      <a:r>
                        <a:rPr lang="en-US" dirty="0"/>
                        <a:t>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316784"/>
                  </a:ext>
                </a:extLst>
              </a:tr>
            </a:tbl>
          </a:graphicData>
        </a:graphic>
      </p:graphicFrame>
      <p:pic>
        <p:nvPicPr>
          <p:cNvPr id="2050" name="Picture 2" descr="Coding">
            <a:extLst>
              <a:ext uri="{FF2B5EF4-FFF2-40B4-BE49-F238E27FC236}">
                <a16:creationId xmlns:a16="http://schemas.microsoft.com/office/drawing/2014/main" id="{8905D118-38B2-4728-A3E0-0AB162613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10" b="98182" l="9968" r="89711">
                        <a14:foregroundMark x1="43730" y1="83636" x2="42444" y2="93506"/>
                        <a14:foregroundMark x1="45659" y1="84675" x2="72669" y2="87532"/>
                        <a14:foregroundMark x1="72669" y1="87532" x2="60772" y2="78701"/>
                        <a14:foregroundMark x1="60772" y1="78701" x2="61736" y2="72727"/>
                        <a14:foregroundMark x1="59164" y1="93247" x2="60772" y2="98182"/>
                        <a14:foregroundMark x1="48232" y1="37403" x2="72990" y2="37143"/>
                        <a14:foregroundMark x1="49196" y1="23636" x2="66238" y2="23636"/>
                        <a14:foregroundMark x1="66238" y1="23636" x2="69775" y2="24416"/>
                        <a14:foregroundMark x1="50161" y1="24416" x2="70418" y2="24416"/>
                        <a14:foregroundMark x1="67203" y1="22338" x2="68167" y2="24416"/>
                        <a14:foregroundMark x1="49518" y1="24675" x2="57235" y2="24416"/>
                        <a14:foregroundMark x1="45659" y1="36623" x2="71383" y2="37403"/>
                        <a14:foregroundMark x1="71383" y1="37403" x2="51125" y2="36883"/>
                        <a14:foregroundMark x1="51125" y1="36883" x2="46624" y2="38961"/>
                        <a14:foregroundMark x1="47267" y1="49610" x2="72669" y2="48831"/>
                        <a14:foregroundMark x1="72669" y1="48831" x2="72990" y2="48831"/>
                        <a14:foregroundMark x1="51768" y1="61558" x2="47588" y2="60779"/>
                        <a14:foregroundMark x1="48553" y1="75325" x2="58842" y2="75065"/>
                        <a14:foregroundMark x1="74598" y1="74286" x2="72990" y2="74286"/>
                        <a14:foregroundMark x1="71061" y1="89351" x2="72026" y2="87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434" y="242276"/>
            <a:ext cx="2498979" cy="309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27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48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Coding Standards [contd..]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110044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comments: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working of functions and highlight key aspects of code.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use GOTO statement: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follow and maintain code and lead to unstructured and spaghetti-like code.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Naming conventions: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variable names always begin with a capital letter, local variable names are made of small letters, and constant names are always capital letters.</a:t>
            </a:r>
          </a:p>
        </p:txBody>
      </p:sp>
      <p:pic>
        <p:nvPicPr>
          <p:cNvPr id="2050" name="Picture 2" descr="Coding">
            <a:extLst>
              <a:ext uri="{FF2B5EF4-FFF2-40B4-BE49-F238E27FC236}">
                <a16:creationId xmlns:a16="http://schemas.microsoft.com/office/drawing/2014/main" id="{8905D118-38B2-4728-A3E0-0AB162613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10" b="98182" l="9968" r="89711">
                        <a14:foregroundMark x1="43730" y1="83636" x2="42444" y2="93506"/>
                        <a14:foregroundMark x1="45659" y1="84675" x2="72669" y2="87532"/>
                        <a14:foregroundMark x1="72669" y1="87532" x2="60772" y2="78701"/>
                        <a14:foregroundMark x1="60772" y1="78701" x2="61736" y2="72727"/>
                        <a14:foregroundMark x1="59164" y1="93247" x2="60772" y2="98182"/>
                        <a14:foregroundMark x1="48232" y1="37403" x2="72990" y2="37143"/>
                        <a14:foregroundMark x1="49196" y1="23636" x2="66238" y2="23636"/>
                        <a14:foregroundMark x1="66238" y1="23636" x2="69775" y2="24416"/>
                        <a14:foregroundMark x1="50161" y1="24416" x2="70418" y2="24416"/>
                        <a14:foregroundMark x1="67203" y1="22338" x2="68167" y2="24416"/>
                        <a14:foregroundMark x1="49518" y1="24675" x2="57235" y2="24416"/>
                        <a14:foregroundMark x1="45659" y1="36623" x2="71383" y2="37403"/>
                        <a14:foregroundMark x1="71383" y1="37403" x2="51125" y2="36883"/>
                        <a14:foregroundMark x1="51125" y1="36883" x2="46624" y2="38961"/>
                        <a14:foregroundMark x1="47267" y1="49610" x2="72669" y2="48831"/>
                        <a14:foregroundMark x1="72669" y1="48831" x2="72990" y2="48831"/>
                        <a14:foregroundMark x1="51768" y1="61558" x2="47588" y2="60779"/>
                        <a14:foregroundMark x1="48553" y1="75325" x2="58842" y2="75065"/>
                        <a14:foregroundMark x1="74598" y1="74286" x2="72990" y2="74286"/>
                        <a14:foregroundMark x1="71061" y1="89351" x2="72026" y2="87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279" y="242276"/>
            <a:ext cx="2498979" cy="309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86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48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Coding Standards [contd..]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110044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return conventions and exception handling system: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should contain error handling mechanisms.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user doesn’t enter the data of required datatype, the program should through and exception instead of being closed altogether.</a:t>
            </a:r>
            <a:endParaRPr lang="en-US" sz="28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oding">
            <a:extLst>
              <a:ext uri="{FF2B5EF4-FFF2-40B4-BE49-F238E27FC236}">
                <a16:creationId xmlns:a16="http://schemas.microsoft.com/office/drawing/2014/main" id="{8905D118-38B2-4728-A3E0-0AB162613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10" b="98182" l="9968" r="89711">
                        <a14:foregroundMark x1="43730" y1="83636" x2="42444" y2="93506"/>
                        <a14:foregroundMark x1="45659" y1="84675" x2="72669" y2="87532"/>
                        <a14:foregroundMark x1="72669" y1="87532" x2="60772" y2="78701"/>
                        <a14:foregroundMark x1="60772" y1="78701" x2="61736" y2="72727"/>
                        <a14:foregroundMark x1="59164" y1="93247" x2="60772" y2="98182"/>
                        <a14:foregroundMark x1="48232" y1="37403" x2="72990" y2="37143"/>
                        <a14:foregroundMark x1="49196" y1="23636" x2="66238" y2="23636"/>
                        <a14:foregroundMark x1="66238" y1="23636" x2="69775" y2="24416"/>
                        <a14:foregroundMark x1="50161" y1="24416" x2="70418" y2="24416"/>
                        <a14:foregroundMark x1="67203" y1="22338" x2="68167" y2="24416"/>
                        <a14:foregroundMark x1="49518" y1="24675" x2="57235" y2="24416"/>
                        <a14:foregroundMark x1="45659" y1="36623" x2="71383" y2="37403"/>
                        <a14:foregroundMark x1="71383" y1="37403" x2="51125" y2="36883"/>
                        <a14:foregroundMark x1="51125" y1="36883" x2="46624" y2="38961"/>
                        <a14:foregroundMark x1="47267" y1="49610" x2="72669" y2="48831"/>
                        <a14:foregroundMark x1="72669" y1="48831" x2="72990" y2="48831"/>
                        <a14:foregroundMark x1="51768" y1="61558" x2="47588" y2="60779"/>
                        <a14:foregroundMark x1="48553" y1="75325" x2="58842" y2="75065"/>
                        <a14:foregroundMark x1="74598" y1="74286" x2="72990" y2="74286"/>
                        <a14:foregroundMark x1="71061" y1="89351" x2="72026" y2="87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279" y="242276"/>
            <a:ext cx="2498979" cy="309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43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just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CODING STYLES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coding is the process of transforming the design of a system into a computer language format.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software development, coding phase is the conversion of gathered requirements into realization.</a:t>
            </a:r>
          </a:p>
        </p:txBody>
      </p:sp>
    </p:spTree>
    <p:extLst>
      <p:ext uri="{BB962C8B-B14F-4D97-AF65-F5344CB8AC3E}">
        <p14:creationId xmlns:p14="http://schemas.microsoft.com/office/powerpoint/2010/main" val="313574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just"/>
            <a:r>
              <a:rPr lang="en-US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Exception Handling 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574273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algn="just">
              <a:defRPr/>
            </a:pP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6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stdexcept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0" algn="just">
              <a:defRPr/>
            </a:pP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 lvl="0" algn="just">
              <a:defRPr/>
            </a:pP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try {</a:t>
            </a:r>
          </a:p>
          <a:p>
            <a:pPr lvl="0" algn="just">
              <a:defRPr/>
            </a:pP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num;</a:t>
            </a:r>
          </a:p>
          <a:p>
            <a:pPr lvl="0" algn="just">
              <a:defRPr/>
            </a:pP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"Enter an integer: ";</a:t>
            </a:r>
          </a:p>
          <a:p>
            <a:pPr lvl="0" algn="just">
              <a:defRPr/>
            </a:pP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num;</a:t>
            </a:r>
          </a:p>
          <a:p>
            <a:pPr lvl="0" algn="just">
              <a:defRPr/>
            </a:pP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cin.fail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</a:p>
          <a:p>
            <a:pPr lvl="0" algn="just">
              <a:defRPr/>
            </a:pP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{</a:t>
            </a:r>
          </a:p>
          <a:p>
            <a:pPr lvl="0" algn="just">
              <a:defRPr/>
            </a:pP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throw </a:t>
            </a:r>
            <a:r>
              <a:rPr lang="en-US" sz="16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runtime_error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("Invalid input. Expected an integer.");</a:t>
            </a:r>
          </a:p>
          <a:p>
            <a:pPr lvl="0" algn="just">
              <a:defRPr/>
            </a:pP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</p:txBody>
      </p:sp>
      <p:pic>
        <p:nvPicPr>
          <p:cNvPr id="2050" name="Picture 2" descr="Coding">
            <a:extLst>
              <a:ext uri="{FF2B5EF4-FFF2-40B4-BE49-F238E27FC236}">
                <a16:creationId xmlns:a16="http://schemas.microsoft.com/office/drawing/2014/main" id="{8905D118-38B2-4728-A3E0-0AB162613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10" b="98182" l="9968" r="89711">
                        <a14:foregroundMark x1="43730" y1="83636" x2="42444" y2="93506"/>
                        <a14:foregroundMark x1="45659" y1="84675" x2="72669" y2="87532"/>
                        <a14:foregroundMark x1="72669" y1="87532" x2="60772" y2="78701"/>
                        <a14:foregroundMark x1="60772" y1="78701" x2="61736" y2="72727"/>
                        <a14:foregroundMark x1="59164" y1="93247" x2="60772" y2="98182"/>
                        <a14:foregroundMark x1="48232" y1="37403" x2="72990" y2="37143"/>
                        <a14:foregroundMark x1="49196" y1="23636" x2="66238" y2="23636"/>
                        <a14:foregroundMark x1="66238" y1="23636" x2="69775" y2="24416"/>
                        <a14:foregroundMark x1="50161" y1="24416" x2="70418" y2="24416"/>
                        <a14:foregroundMark x1="67203" y1="22338" x2="68167" y2="24416"/>
                        <a14:foregroundMark x1="49518" y1="24675" x2="57235" y2="24416"/>
                        <a14:foregroundMark x1="45659" y1="36623" x2="71383" y2="37403"/>
                        <a14:foregroundMark x1="71383" y1="37403" x2="51125" y2="36883"/>
                        <a14:foregroundMark x1="51125" y1="36883" x2="46624" y2="38961"/>
                        <a14:foregroundMark x1="47267" y1="49610" x2="72669" y2="48831"/>
                        <a14:foregroundMark x1="72669" y1="48831" x2="72990" y2="48831"/>
                        <a14:foregroundMark x1="51768" y1="61558" x2="47588" y2="60779"/>
                        <a14:foregroundMark x1="48553" y1="75325" x2="58842" y2="75065"/>
                        <a14:foregroundMark x1="74598" y1="74286" x2="72990" y2="74286"/>
                        <a14:foregroundMark x1="71061" y1="89351" x2="72026" y2="87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279" y="242276"/>
            <a:ext cx="2498979" cy="309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3">
            <a:extLst>
              <a:ext uri="{FF2B5EF4-FFF2-40B4-BE49-F238E27FC236}">
                <a16:creationId xmlns:a16="http://schemas.microsoft.com/office/drawing/2014/main" id="{A4C51DD5-536B-AC31-D0FF-428731258AD7}"/>
              </a:ext>
            </a:extLst>
          </p:cNvPr>
          <p:cNvSpPr txBox="1"/>
          <p:nvPr/>
        </p:nvSpPr>
        <p:spPr>
          <a:xfrm>
            <a:off x="5482256" y="2693747"/>
            <a:ext cx="4924487" cy="196715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lvl="0" algn="just">
              <a:defRPr/>
            </a:pP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Rest of the code logic here...</a:t>
            </a:r>
          </a:p>
          <a:p>
            <a:pPr lvl="0" algn="just">
              <a:defRPr/>
            </a:pP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"Entered integer: " &lt;&lt; num &lt;&lt; </a:t>
            </a:r>
            <a:r>
              <a:rPr lang="en-US" sz="16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algn="just">
              <a:defRPr/>
            </a:pP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lvl="0" algn="just">
              <a:defRPr/>
            </a:pP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catch (const exception&amp; e) {</a:t>
            </a:r>
          </a:p>
          <a:p>
            <a:pPr lvl="0" algn="just">
              <a:defRPr/>
            </a:pP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"Exception occurred: " &lt;&lt; </a:t>
            </a:r>
            <a:r>
              <a:rPr lang="en-US" sz="16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e.what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&lt;&lt; </a:t>
            </a:r>
            <a:r>
              <a:rPr lang="en-US" sz="16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algn="just">
              <a:defRPr/>
            </a:pP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lvl="0" algn="just">
              <a:defRPr/>
            </a:pP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 </a:t>
            </a:r>
          </a:p>
          <a:p>
            <a:pPr lvl="0" algn="just">
              <a:defRPr/>
            </a:pP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0" algn="just">
              <a:defRPr/>
            </a:pPr>
            <a:endParaRPr lang="en-US" sz="16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04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48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Programming Style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110044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Clarity and simplicity of Expression: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programs should be designed in such a manner so that the objectives of the program is clear.</a:t>
            </a:r>
          </a:p>
          <a:p>
            <a:pPr lvl="1" algn="just"/>
            <a:r>
              <a:rPr lang="en-US"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 result = a + b * c / d - e;</a:t>
            </a:r>
          </a:p>
          <a:p>
            <a:pPr lvl="1" algn="just"/>
            <a:r>
              <a:rPr lang="en-US"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code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 result = (a + b) * (c / d) - e;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30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48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Programming Style [contd..]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110044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Naming: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 of module should be clear.</a:t>
            </a:r>
          </a:p>
          <a:p>
            <a:pPr lvl="1" algn="just"/>
            <a:r>
              <a:rPr lang="en-US"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3.14 * r * r</a:t>
            </a:r>
          </a:p>
          <a:p>
            <a:pPr lvl="1" algn="just"/>
            <a:r>
              <a:rPr lang="en-US"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Example: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of circle = 3.14*radius*radius;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hiding: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secure in the data structures should be hidden from the rest of the system where possible.</a:t>
            </a:r>
          </a:p>
        </p:txBody>
      </p:sp>
    </p:spTree>
    <p:extLst>
      <p:ext uri="{BB962C8B-B14F-4D97-AF65-F5344CB8AC3E}">
        <p14:creationId xmlns:p14="http://schemas.microsoft.com/office/powerpoint/2010/main" val="208450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48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Programming Style [contd..]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110044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Nesting: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nesting of loops and conditions greatly harm the static and dynamic behavior of </a:t>
            </a:r>
            <a:r>
              <a:rPr lang="en-US" sz="2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a program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User-defined types: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heavy use of user-defined data types like </a:t>
            </a:r>
            <a:r>
              <a:rPr lang="en-US" sz="28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class, structure, and union.</a:t>
            </a:r>
          </a:p>
        </p:txBody>
      </p:sp>
    </p:spTree>
    <p:extLst>
      <p:ext uri="{BB962C8B-B14F-4D97-AF65-F5344CB8AC3E}">
        <p14:creationId xmlns:p14="http://schemas.microsoft.com/office/powerpoint/2010/main" val="381725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48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Goal of Coding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not to reduce the effort and cost of the coding phase, but to cut to the cost of a later stage.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cost of testing and maintenance can be significantly reduced with efficient coding.</a:t>
            </a:r>
          </a:p>
        </p:txBody>
      </p:sp>
    </p:spTree>
    <p:extLst>
      <p:ext uri="{BB962C8B-B14F-4D97-AF65-F5344CB8AC3E}">
        <p14:creationId xmlns:p14="http://schemas.microsoft.com/office/powerpoint/2010/main" val="32837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48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Goal of Coding [contd..]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82609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1" algn="just"/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 To translate the design of system into a computer language format: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5A3BF0-D62F-8758-0DEA-040B13D82E0D}"/>
              </a:ext>
            </a:extLst>
          </p:cNvPr>
          <p:cNvCxnSpPr/>
          <p:nvPr/>
        </p:nvCxnSpPr>
        <p:spPr>
          <a:xfrm>
            <a:off x="4197818" y="4638655"/>
            <a:ext cx="2346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3B2CD22-C594-87AD-9CD1-2C14F2ABFCA0}"/>
              </a:ext>
            </a:extLst>
          </p:cNvPr>
          <p:cNvGrpSpPr/>
          <p:nvPr/>
        </p:nvGrpSpPr>
        <p:grpSpPr>
          <a:xfrm>
            <a:off x="6798003" y="3619375"/>
            <a:ext cx="3031797" cy="2243732"/>
            <a:chOff x="6798003" y="3619375"/>
            <a:chExt cx="3031797" cy="2243732"/>
          </a:xfrm>
        </p:grpSpPr>
        <p:pic>
          <p:nvPicPr>
            <p:cNvPr id="14" name="Graphic 13" descr="Open laptop device">
              <a:extLst>
                <a:ext uri="{FF2B5EF4-FFF2-40B4-BE49-F238E27FC236}">
                  <a16:creationId xmlns:a16="http://schemas.microsoft.com/office/drawing/2014/main" id="{10A6E25D-DCF7-75AC-B90C-C66EB8265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98003" y="3619375"/>
              <a:ext cx="3031797" cy="2243732"/>
            </a:xfrm>
            <a:prstGeom prst="rect">
              <a:avLst/>
            </a:prstGeom>
          </p:spPr>
        </p:pic>
        <p:pic>
          <p:nvPicPr>
            <p:cNvPr id="11" name="Picture 10" descr="Program coding on a computer screen">
              <a:extLst>
                <a:ext uri="{FF2B5EF4-FFF2-40B4-BE49-F238E27FC236}">
                  <a16:creationId xmlns:a16="http://schemas.microsoft.com/office/drawing/2014/main" id="{D9A41F8C-AE9D-98B0-6EF5-3ED559B9C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3458" y="3821016"/>
              <a:ext cx="1968845" cy="1216367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9993F38-CCDC-C9B9-AD98-7D30ADE1376A}"/>
              </a:ext>
            </a:extLst>
          </p:cNvPr>
          <p:cNvGrpSpPr/>
          <p:nvPr/>
        </p:nvGrpSpPr>
        <p:grpSpPr>
          <a:xfrm>
            <a:off x="1914298" y="3821016"/>
            <a:ext cx="1915081" cy="2042091"/>
            <a:chOff x="1914298" y="3821016"/>
            <a:chExt cx="1915081" cy="204209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403EB4-AC94-8803-6E94-DDC4920FC4C2}"/>
                </a:ext>
              </a:extLst>
            </p:cNvPr>
            <p:cNvSpPr/>
            <p:nvPr/>
          </p:nvSpPr>
          <p:spPr>
            <a:xfrm>
              <a:off x="1918797" y="3821016"/>
              <a:ext cx="1910582" cy="2027446"/>
            </a:xfrm>
            <a:prstGeom prst="rect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picture containing screenshot, black, line, square&#10;&#10;Description automatically generated">
              <a:extLst>
                <a:ext uri="{FF2B5EF4-FFF2-40B4-BE49-F238E27FC236}">
                  <a16:creationId xmlns:a16="http://schemas.microsoft.com/office/drawing/2014/main" id="{9970D955-8159-0019-7E65-8F5BDF23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4298" y="4082807"/>
              <a:ext cx="1796633" cy="1780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32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48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Goal of Coding [contd..]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1" algn="just"/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 To reduce the cost of later phases:</a:t>
            </a:r>
          </a:p>
          <a:p>
            <a:pPr lvl="1" algn="just"/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Reduce the cost of testing and maintenance.</a:t>
            </a:r>
          </a:p>
          <a:p>
            <a:pPr lvl="1" algn="just"/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 algn="just"/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9488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48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Goal of Coding [contd..]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num;</a:t>
            </a:r>
          </a:p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"Enter a number: ";</a:t>
            </a:r>
          </a:p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num;</a:t>
            </a:r>
          </a:p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Check if the number is prime</a:t>
            </a:r>
          </a:p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bool </a:t>
            </a:r>
            <a:r>
              <a:rPr lang="en-US" sz="16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isPrime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sz="16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2; </a:t>
            </a:r>
            <a:r>
              <a:rPr lang="en-US" sz="16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num; </a:t>
            </a:r>
            <a:r>
              <a:rPr lang="en-US" sz="16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(num % </a:t>
            </a:r>
            <a:r>
              <a:rPr lang="en-US" sz="16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0) {</a:t>
            </a:r>
          </a:p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isPrime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break;</a:t>
            </a:r>
          </a:p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8B9798-1F90-CF8B-0FE4-D0C813A6B7BB}"/>
              </a:ext>
            </a:extLst>
          </p:cNvPr>
          <p:cNvSpPr txBox="1"/>
          <p:nvPr/>
        </p:nvSpPr>
        <p:spPr>
          <a:xfrm>
            <a:off x="5515944" y="2925307"/>
            <a:ext cx="54229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Display the result</a:t>
            </a:r>
          </a:p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isPrime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num &lt;&lt; " is a prime number." &lt;&lt; </a:t>
            </a:r>
            <a:r>
              <a:rPr lang="en-US" sz="16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num &lt;&lt; " is not a prime number." &lt;&lt; </a:t>
            </a:r>
            <a:r>
              <a:rPr lang="en-US" sz="16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D38BE9-2FD7-28F1-BDB4-65759C004DB0}"/>
              </a:ext>
            </a:extLst>
          </p:cNvPr>
          <p:cNvCxnSpPr/>
          <p:nvPr/>
        </p:nvCxnSpPr>
        <p:spPr>
          <a:xfrm>
            <a:off x="5130800" y="2870200"/>
            <a:ext cx="0" cy="2065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30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48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Goal of Coding [contd..]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1" algn="just"/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with the code: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function: As the code grows, it will become difficult to manage and maintain all the logic.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error handling: Code doesn’t handle invalid input scenarios, e.g., if user enters non-numeric values.</a:t>
            </a:r>
          </a:p>
          <a:p>
            <a:pPr lvl="1" algn="just"/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2345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48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Goal of Coding [contd..]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sz="16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isPrime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num) {</a:t>
            </a:r>
          </a:p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(num &lt;= 1) {</a:t>
            </a:r>
          </a:p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false;</a:t>
            </a:r>
          </a:p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sz="16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2; </a:t>
            </a:r>
            <a:r>
              <a:rPr lang="en-US" sz="16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6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num; </a:t>
            </a:r>
            <a:r>
              <a:rPr lang="en-US" sz="16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(num % </a:t>
            </a:r>
            <a:r>
              <a:rPr lang="en-US" sz="16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0) {</a:t>
            </a:r>
          </a:p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false;</a:t>
            </a:r>
          </a:p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true;</a:t>
            </a:r>
          </a:p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D38BE9-2FD7-28F1-BDB4-65759C004DB0}"/>
              </a:ext>
            </a:extLst>
          </p:cNvPr>
          <p:cNvCxnSpPr/>
          <p:nvPr/>
        </p:nvCxnSpPr>
        <p:spPr>
          <a:xfrm>
            <a:off x="5118100" y="3061924"/>
            <a:ext cx="0" cy="2065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2E45AE2-D94E-C190-0600-AF86E6DADC13}"/>
              </a:ext>
            </a:extLst>
          </p:cNvPr>
          <p:cNvSpPr txBox="1"/>
          <p:nvPr/>
        </p:nvSpPr>
        <p:spPr>
          <a:xfrm>
            <a:off x="5028340" y="2694661"/>
            <a:ext cx="51943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num;</a:t>
            </a:r>
          </a:p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"Enter a number: ";</a:t>
            </a:r>
          </a:p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num;</a:t>
            </a:r>
          </a:p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isPrime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(num)) {</a:t>
            </a:r>
          </a:p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num &lt;&lt; " is a prime number." &lt;&lt; </a:t>
            </a:r>
            <a:r>
              <a:rPr lang="en-US" sz="16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num &lt;&lt; " is not a prime number." &lt;&lt; </a:t>
            </a:r>
            <a:r>
              <a:rPr lang="en-US" sz="16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0;</a:t>
            </a:r>
          </a:p>
          <a:p>
            <a:pPr lvl="1" algn="just"/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796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48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Goal of Coding [contd..]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lvl="1" algn="just"/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Improvements in the code: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function:  This modification makes the code more manageable and allows specific functionalities to be tested independently.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Handling: The code checks that the user provides a positive number before performing the prime number check.</a:t>
            </a:r>
          </a:p>
        </p:txBody>
      </p:sp>
    </p:spTree>
    <p:extLst>
      <p:ext uri="{BB962C8B-B14F-4D97-AF65-F5344CB8AC3E}">
        <p14:creationId xmlns:p14="http://schemas.microsoft.com/office/powerpoint/2010/main" val="263181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3984</TotalTime>
  <Words>1436</Words>
  <Application>Microsoft Office PowerPoint</Application>
  <PresentationFormat>Widescreen</PresentationFormat>
  <Paragraphs>215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Gill Sans MT</vt:lpstr>
      <vt:lpstr>Söhne</vt:lpstr>
      <vt:lpstr>Times New Roman</vt:lpstr>
      <vt:lpstr>Office Theme</vt:lpstr>
      <vt:lpstr>Software Engineering</vt:lpstr>
      <vt:lpstr>CODING STYLES</vt:lpstr>
      <vt:lpstr>Goal of Coding</vt:lpstr>
      <vt:lpstr>Goal of Coding [contd..]</vt:lpstr>
      <vt:lpstr>Goal of Coding [contd..]</vt:lpstr>
      <vt:lpstr>Goal of Coding [contd..]</vt:lpstr>
      <vt:lpstr>Goal of Coding [contd..]</vt:lpstr>
      <vt:lpstr>Goal of Coding [contd..]</vt:lpstr>
      <vt:lpstr>Goal of Coding [contd..]</vt:lpstr>
      <vt:lpstr>Goal of Coding [contd..]</vt:lpstr>
      <vt:lpstr>Goal of Coding [contd..]</vt:lpstr>
      <vt:lpstr>Characteristics of Programming Language</vt:lpstr>
      <vt:lpstr>Characteristics of Programming Language [contd..]</vt:lpstr>
      <vt:lpstr>Characteristics of Programming Language [contd..]</vt:lpstr>
      <vt:lpstr>Coding Standards</vt:lpstr>
      <vt:lpstr>Coding Standards [contd..]</vt:lpstr>
      <vt:lpstr>Coding Standards [contd..]</vt:lpstr>
      <vt:lpstr>Coding Standards [contd..]</vt:lpstr>
      <vt:lpstr>Coding Standards [contd..]</vt:lpstr>
      <vt:lpstr>Exception Handling code</vt:lpstr>
      <vt:lpstr>Programming Style </vt:lpstr>
      <vt:lpstr>Programming Style [contd..]</vt:lpstr>
      <vt:lpstr>Programming Style [contd..]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Farwa Batool</dc:creator>
  <cp:lastModifiedBy>Farwa Batool</cp:lastModifiedBy>
  <cp:revision>349</cp:revision>
  <dcterms:created xsi:type="dcterms:W3CDTF">2023-04-01T11:42:18Z</dcterms:created>
  <dcterms:modified xsi:type="dcterms:W3CDTF">2023-06-06T08:08:44Z</dcterms:modified>
</cp:coreProperties>
</file>