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424" r:id="rId3"/>
    <p:sldId id="448" r:id="rId4"/>
    <p:sldId id="449" r:id="rId5"/>
    <p:sldId id="451" r:id="rId6"/>
    <p:sldId id="450" r:id="rId7"/>
    <p:sldId id="453" r:id="rId8"/>
    <p:sldId id="452" r:id="rId9"/>
    <p:sldId id="454" r:id="rId10"/>
    <p:sldId id="455" r:id="rId11"/>
    <p:sldId id="456" r:id="rId12"/>
    <p:sldId id="457" r:id="rId13"/>
    <p:sldId id="458" r:id="rId14"/>
    <p:sldId id="459" r:id="rId15"/>
    <p:sldId id="460" r:id="rId16"/>
    <p:sldId id="461" r:id="rId17"/>
    <p:sldId id="462" r:id="rId18"/>
    <p:sldId id="463" r:id="rId19"/>
    <p:sldId id="46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3BB"/>
    <a:srgbClr val="DAE8FC"/>
    <a:srgbClr val="D96E66"/>
    <a:srgbClr val="DB766F"/>
    <a:srgbClr val="7ACFF5"/>
    <a:srgbClr val="29C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7" autoAdjust="0"/>
  </p:normalViewPr>
  <p:slideViewPr>
    <p:cSldViewPr snapToGrid="0">
      <p:cViewPr varScale="1">
        <p:scale>
          <a:sx n="63" d="100"/>
          <a:sy n="63" d="100"/>
        </p:scale>
        <p:origin x="9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033EFE-F8AC-4F62-A686-2E733EC9C4BC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A8CBA-4318-4372-B38E-DB0130CE4F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20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75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392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743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sz="1200" b="1" i="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calculateTotalPrice</a:t>
            </a:r>
            <a:r>
              <a:rPr lang="en-US" sz="1200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</a:p>
          <a:p>
            <a:pPr algn="just"/>
            <a:r>
              <a:rPr lang="en-US" sz="1200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total= </a:t>
            </a:r>
            <a:r>
              <a:rPr lang="en-US" sz="1200" b="1" i="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getProductPrice</a:t>
            </a:r>
            <a:r>
              <a:rPr lang="en-US" sz="1200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120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</a:t>
            </a:r>
            <a:r>
              <a:rPr lang="en-US" sz="1200" b="1" i="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getProductQuantity</a:t>
            </a:r>
            <a:r>
              <a:rPr lang="en-US" sz="1200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n-US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total</a:t>
            </a:r>
            <a:endParaRPr lang="en-US" sz="1200" b="1" i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200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algn="just"/>
            <a:r>
              <a:rPr lang="en-US" sz="1200" b="1" i="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getProductPrice</a:t>
            </a:r>
            <a:r>
              <a:rPr lang="en-US" sz="1200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n-US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price= 0.0;</a:t>
            </a:r>
          </a:p>
          <a:p>
            <a:pPr algn="just"/>
            <a:r>
              <a:rPr lang="en-US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price;}</a:t>
            </a:r>
            <a:r>
              <a:rPr lang="en-US" sz="1200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1200" b="1" i="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getProductQuantity</a:t>
            </a:r>
            <a:r>
              <a:rPr lang="en-US" sz="1200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algn="just"/>
            <a:r>
              <a:rPr lang="en-US" sz="1200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{quantity=0.0</a:t>
            </a:r>
          </a:p>
          <a:p>
            <a:pPr algn="just"/>
            <a:r>
              <a:rPr lang="en-US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quantity</a:t>
            </a:r>
            <a:endParaRPr lang="en-US" sz="1200" b="1" i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b="1" i="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en-US" sz="1200" b="0" i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6550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59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0684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752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853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00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707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541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170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440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ensure that the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interface functions correctly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and provides the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expected functionality,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 such as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validating file formats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displaying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appropriate error messages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and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handling file uploads accurately.</a:t>
            </a: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1176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examines the data structure to verify that it is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correctly defined,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properly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organized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, and can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efficiently handle large amounts of data.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accurate storage, retrieval, and manipulation of customer account details.</a:t>
            </a:r>
            <a:endParaRPr lang="en-US" sz="12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6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following various user paths and interactions, verifying that the expected behavior is maintained, and ensuring that users can navigate seamlessly between pages without encountering any issues.</a:t>
            </a: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8558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inputs that are at the lower and upper limits of the allowed range, as well as inputs just outside those limits.</a:t>
            </a: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58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deliberately </a:t>
            </a:r>
            <a:r>
              <a:rPr lang="en-US" b="1" i="0" dirty="0">
                <a:solidFill>
                  <a:srgbClr val="D1D5DB"/>
                </a:solidFill>
                <a:effectLst/>
                <a:latin typeface="Söhne"/>
              </a:rPr>
              <a:t>provide incorrect or invalid inputs </a:t>
            </a:r>
            <a:r>
              <a:rPr lang="en-US" b="0" i="0" dirty="0">
                <a:solidFill>
                  <a:srgbClr val="D1D5DB"/>
                </a:solidFill>
                <a:effectLst/>
                <a:latin typeface="Söhne"/>
              </a:rPr>
              <a:t>to trigger error conditions. They verify that the system handles these errors appropriately without crashing or losing data.</a:t>
            </a:r>
            <a:endParaRPr lang="en-US" sz="1200" b="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9A8CBA-4318-4372-B38E-DB0130CE4F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073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D373-2D9E-C031-ECDB-FD6C30B42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54DAC5-ED25-8DBD-C9EC-428792BB3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CC1E2-E2F5-0F52-98C7-6B99E9A52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BE3F1-BDF3-2EC5-38A9-C841D6C5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A315-A514-5315-E562-683201A0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273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265A1-DE05-95EB-AF88-CD5AB85EB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6062A-B779-7096-0EB2-5B4689C71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5F7DC-D43E-B3AC-2938-F77419F8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C2B96-22B5-2286-6C57-6702ADBE8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75824A-0E71-2351-85B0-872987D99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6467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DD6AD56-5102-3FC9-1459-69C9390C57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03869-50CA-7367-1E49-9119B3074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7B95E-E1E4-9EBB-047C-91AFC2269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A6B881-BA15-D5FF-BFD3-064294804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F8F2E-50F4-67B9-C4C1-2C14704A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47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3C3C3C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6/12/2023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07798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A101-C279-B617-CC20-32861CDB6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7541D-7CC4-2C3E-D5F2-03E63BB23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5B1DC-F003-1891-D3A3-719CB058E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BC49-79E1-FE01-8BB0-63EE8F4EA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8C582-488C-3F00-D069-0DA78C4E4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0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44F3A-4F4E-E748-BB10-ECE1626CDF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A69395-911B-9AE8-8A0E-A737E584D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157E4-CC35-FF41-16B2-8600D8DE91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D1CD7-5583-A169-F02A-0534EC875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10D12D-9C3B-3C06-0D36-2756224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114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47F46-E1CD-2B91-AC80-F675FDB6D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DE041-4C01-CE7A-506D-FA335A3A65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82D2CA-594F-2E03-9544-866C0D69D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47C5C5-FF03-E2DB-4A9D-94821F03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08BB2-40AB-8183-83B8-D2CA99D5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DDA8E-A426-38E9-FCED-0E5BD1B0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691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B6354-25EC-9FC9-052D-D335EA66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E4F564-E1F0-36B2-236C-6D7B0A3F9F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85185-8E63-B4A7-5189-4018D428BD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746DFC-6CCD-8CCC-A10D-3791274D3E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08254B-0DCA-43D6-C4AB-B82837BC0B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FAC6B2-446D-822A-93A4-532A4A56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CB5CFF-B018-AC10-6C35-A24898373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6B64C5-8F34-9DF2-8156-C4733A08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465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42DD-2B1E-6565-7FA2-4350F4A7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BF5EEA-5942-5D7D-9CEF-83FA77201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8241AC-6D45-2542-C992-69ED68A47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D6753-3625-A51A-DA91-535D35B13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66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35D734-B843-3328-5F42-CE934D3C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5DE17C-4411-0DBE-D3FF-0AE436044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38FE1-BC97-463F-1AB5-7633317F2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28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F6DE-DF97-7684-C6E3-47499D056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EC1EF-7977-0124-DCEB-F8BF8AA03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1BC84D-AE59-0699-088A-695178E0A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A4D31A-BBD8-2ED3-B370-E45617DC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55F6F-7721-D788-A25D-682AE763A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3FB3B-37BB-8C19-7C23-E472A1234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485CB-9084-6BAC-9826-9B8E69183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AABA4-A3C6-DF66-CFD5-EBF2EE6D21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32593-DE92-1D66-A27B-4A23015B4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6226AC-BA11-ACBB-7DB8-A3229220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5827C5-66D7-2CC6-EC5C-6D00A3FB6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4E87A0-82AE-533C-9442-BF0E229CF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310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65315D-5EC0-7766-C922-9A4F34129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C116A-F406-D5AC-EA81-55706C5B9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6435-B28F-AA4A-FADC-A97DC5CBC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AC409E-2F83-4324-99BF-E948962EF581}" type="datetimeFigureOut">
              <a:rPr lang="en-US" smtClean="0"/>
              <a:t>6/12/2023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918677-4381-8320-C86B-5E81962D8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8C793-A20C-003D-B4EF-D7DF8320AC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ABF49E-D4F9-418F-AAB1-C10D8D97A4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02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934F1179-B481-4F9E-BCA3-AFB972070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ight Triangle 2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9158E-7589-46EE-8257-EA6AFEF5FE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1" y="1008993"/>
            <a:ext cx="9231410" cy="3542045"/>
          </a:xfrm>
        </p:spPr>
        <p:txBody>
          <a:bodyPr anchor="b">
            <a:normAutofit/>
          </a:bodyPr>
          <a:lstStyle/>
          <a:p>
            <a:pPr algn="l"/>
            <a:r>
              <a:rPr lang="en-US" sz="11500" dirty="0"/>
              <a:t>Software Engineering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D2B008-DE1E-3257-23F7-D5285EC295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1" y="4582814"/>
            <a:ext cx="7132335" cy="1312657"/>
          </a:xfrm>
        </p:spPr>
        <p:txBody>
          <a:bodyPr anchor="t">
            <a:normAutofit/>
          </a:bodyPr>
          <a:lstStyle/>
          <a:p>
            <a:r>
              <a:rPr lang="en-US" dirty="0"/>
              <a:t>Week 11 Lecture 01</a:t>
            </a:r>
          </a:p>
        </p:txBody>
      </p:sp>
    </p:spTree>
    <p:extLst>
      <p:ext uri="{BB962C8B-B14F-4D97-AF65-F5344CB8AC3E}">
        <p14:creationId xmlns:p14="http://schemas.microsoft.com/office/powerpoint/2010/main" val="1808508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Testing Procedures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procedures are applied before coding begins and after source code has been generated.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 test cases are created and tested on the code to review the functionality and behavior of code.</a:t>
            </a:r>
          </a:p>
        </p:txBody>
      </p:sp>
    </p:spTree>
    <p:extLst>
      <p:ext uri="{BB962C8B-B14F-4D97-AF65-F5344CB8AC3E}">
        <p14:creationId xmlns:p14="http://schemas.microsoft.com/office/powerpoint/2010/main" val="917038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Testing Procedures [contd..]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CDC32-CEBA-563F-7594-97F69008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1682" y="2822822"/>
            <a:ext cx="3543795" cy="3343742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 components are not stand-alone programs, 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 or stubs are created for testing.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Driver:  a “main program” that accepts test-cases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Stub: replacement of modules that are 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(invoked by) the component to be tested. </a:t>
            </a:r>
          </a:p>
          <a:p>
            <a:pPr algn="just"/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348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Testing Procedures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we have a function called </a:t>
            </a:r>
            <a:r>
              <a:rPr lang="en-US" sz="2800" b="1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calculateTotalPrice</a:t>
            </a:r>
            <a:r>
              <a:rPr lang="en-US"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calculates the total price of items in a shopping cart.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relies on two external functions: </a:t>
            </a:r>
            <a:r>
              <a:rPr lang="en-US" sz="2800" b="1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getProductPrice</a:t>
            </a:r>
            <a:r>
              <a:rPr lang="en-US"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getProductQuantity</a:t>
            </a:r>
            <a:r>
              <a:rPr lang="en-US" sz="2800" b="1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</a:t>
            </a: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are not yet implemented.</a:t>
            </a:r>
          </a:p>
          <a:p>
            <a:pPr algn="just"/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2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Testing Procedures [contd..]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F77E33-6199-403A-E42F-EABD685D65DB}"/>
              </a:ext>
            </a:extLst>
          </p:cNvPr>
          <p:cNvSpPr/>
          <p:nvPr/>
        </p:nvSpPr>
        <p:spPr>
          <a:xfrm>
            <a:off x="872066" y="2845375"/>
            <a:ext cx="2766060" cy="2439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Test Case 1: No Item in cart</a:t>
            </a:r>
          </a:p>
          <a:p>
            <a:pPr algn="ctr"/>
            <a:r>
              <a:rPr lang="en-US" b="1" dirty="0"/>
              <a:t>Inputs</a:t>
            </a:r>
            <a:r>
              <a:rPr lang="en-US" dirty="0"/>
              <a:t>: Cart: Empty</a:t>
            </a:r>
          </a:p>
          <a:p>
            <a:pPr algn="ctr"/>
            <a:r>
              <a:rPr lang="en-US" b="1" dirty="0"/>
              <a:t>Expected Output</a:t>
            </a:r>
            <a:r>
              <a:rPr lang="en-US" dirty="0"/>
              <a:t>: Price: 0</a:t>
            </a:r>
          </a:p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BCB9C5-697E-1F27-E3E8-33E8F55F513D}"/>
              </a:ext>
            </a:extLst>
          </p:cNvPr>
          <p:cNvSpPr/>
          <p:nvPr/>
        </p:nvSpPr>
        <p:spPr>
          <a:xfrm>
            <a:off x="3822599" y="2841465"/>
            <a:ext cx="3220277" cy="24666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Test Case 1: 2 Items in cart</a:t>
            </a:r>
          </a:p>
          <a:p>
            <a:pPr algn="ctr"/>
            <a:endParaRPr lang="en-US" b="1" u="sng" dirty="0"/>
          </a:p>
          <a:p>
            <a:pPr algn="ctr"/>
            <a:r>
              <a:rPr lang="en-US" b="1" dirty="0"/>
              <a:t>Inputs</a:t>
            </a:r>
            <a:r>
              <a:rPr lang="en-US" dirty="0"/>
              <a:t>: Cart: [Product: "Item A", Quantity: 2, Price: $10.00]</a:t>
            </a:r>
          </a:p>
          <a:p>
            <a:pPr algn="ctr"/>
            <a:endParaRPr lang="en-US" dirty="0"/>
          </a:p>
          <a:p>
            <a:pPr algn="ctr"/>
            <a:r>
              <a:rPr lang="en-US" b="1" dirty="0"/>
              <a:t>Expected Output</a:t>
            </a:r>
            <a:r>
              <a:rPr lang="en-US" dirty="0"/>
              <a:t>: Price: $20.00</a:t>
            </a:r>
          </a:p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1CE761-860D-40A6-C735-AE6EB6C5C63F}"/>
              </a:ext>
            </a:extLst>
          </p:cNvPr>
          <p:cNvSpPr/>
          <p:nvPr/>
        </p:nvSpPr>
        <p:spPr>
          <a:xfrm>
            <a:off x="7240377" y="2881585"/>
            <a:ext cx="3614397" cy="2426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/>
              <a:t>Test Case 1: Multiple Items in cart</a:t>
            </a:r>
          </a:p>
          <a:p>
            <a:pPr algn="ctr"/>
            <a:r>
              <a:rPr lang="en-US" b="1" dirty="0"/>
              <a:t>Inputs</a:t>
            </a:r>
            <a:r>
              <a:rPr lang="en-US" dirty="0"/>
              <a:t>: Cart:</a:t>
            </a:r>
          </a:p>
          <a:p>
            <a:pPr algn="ctr"/>
            <a:r>
              <a:rPr lang="en-US" dirty="0"/>
              <a:t> Product 1: "Item A", Quantity: 3, Price: $10.00</a:t>
            </a:r>
          </a:p>
          <a:p>
            <a:pPr algn="ctr"/>
            <a:r>
              <a:rPr lang="en-US" dirty="0"/>
              <a:t>Product 2: "Item B", Quantity: 1, Price: $5.00</a:t>
            </a:r>
          </a:p>
          <a:p>
            <a:pPr algn="ctr"/>
            <a:r>
              <a:rPr lang="en-US" dirty="0"/>
              <a:t>Product 3: "Item C", Quantity: 2, Price: $8.00</a:t>
            </a:r>
          </a:p>
          <a:p>
            <a:pPr algn="ctr"/>
            <a:r>
              <a:rPr lang="en-US" b="1" dirty="0"/>
              <a:t>Expected Output</a:t>
            </a:r>
            <a:r>
              <a:rPr lang="en-US" dirty="0"/>
              <a:t>: Price: $49.00</a:t>
            </a:r>
          </a:p>
        </p:txBody>
      </p:sp>
    </p:spTree>
    <p:extLst>
      <p:ext uri="{BB962C8B-B14F-4D97-AF65-F5344CB8AC3E}">
        <p14:creationId xmlns:p14="http://schemas.microsoft.com/office/powerpoint/2010/main" val="351570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48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Testing Procedures 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us write test cases for a given scenario.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online shopping system allows user to register their selves to enter the system and already registered users can login by providing email and password. When a user buys an item, the information required by them are as follows: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Name, Address to be shipped to, Phone number, Credit card number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the required interfaces and make testcases for each interface.</a:t>
            </a:r>
          </a:p>
          <a:p>
            <a:pPr algn="just"/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82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/>
            <a:r>
              <a:rPr lang="en-US" sz="4800" kern="1200" spc="-45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CONCEPTS FOR WEBAPPS</a:t>
            </a:r>
            <a:endParaRPr lang="en-US" sz="48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1- Dimensions of Quality: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 is incorporated into a Web application as a good design.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evaluated by applying a series of technical reviews that assess various elements of the design model.</a:t>
            </a:r>
          </a:p>
        </p:txBody>
      </p:sp>
    </p:spTree>
    <p:extLst>
      <p:ext uri="{BB962C8B-B14F-4D97-AF65-F5344CB8AC3E}">
        <p14:creationId xmlns:p14="http://schemas.microsoft.com/office/powerpoint/2010/main" val="1330563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CONCEPTS FOR WEBAPPS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41484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dimensions of Quality are examined: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Content: </a:t>
            </a:r>
          </a:p>
          <a:p>
            <a:pPr marL="1371600" lvl="2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syntactic (spelling, punctuation, and grammar)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semantic level(correctness, consistency, no ambiguity)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Function:  conformance to customer requirements.</a:t>
            </a:r>
          </a:p>
        </p:txBody>
      </p:sp>
    </p:spTree>
    <p:extLst>
      <p:ext uri="{BB962C8B-B14F-4D97-AF65-F5344CB8AC3E}">
        <p14:creationId xmlns:p14="http://schemas.microsoft.com/office/powerpoint/2010/main" val="10347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CONCEPTS FOR WEBAPPS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414844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dimensions of Quality are examined: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Structure: proper delivery of function and content, and extensibility.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Usability: user friendly.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Performance:  system is responsive to user interaction.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Security: testing  potential vulnerabilities and attempting to exploit each. </a:t>
            </a:r>
          </a:p>
        </p:txBody>
      </p:sp>
    </p:spTree>
    <p:extLst>
      <p:ext uri="{BB962C8B-B14F-4D97-AF65-F5344CB8AC3E}">
        <p14:creationId xmlns:p14="http://schemas.microsoft.com/office/powerpoint/2010/main" val="1528233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CONCEPTS FOR WEBAPPS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414844" cy="330556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Testing Strategy: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content model for the WebApp is reviewed to uncover errors.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model is reviewed to ensure that all use cases can be accommodated.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design model for the WebApp is reviewed to uncover navigation errors.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interface is tested to uncover errors in presentation and/or navigation mechanics.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functional components are unit tested.</a:t>
            </a:r>
          </a:p>
        </p:txBody>
      </p:sp>
    </p:spTree>
    <p:extLst>
      <p:ext uri="{BB962C8B-B14F-4D97-AF65-F5344CB8AC3E}">
        <p14:creationId xmlns:p14="http://schemas.microsoft.com/office/powerpoint/2010/main" val="30134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TESTING CONCEPTS FOR WEBAPPS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414844" cy="330556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2- Testing Strategy: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Navigation throughout the architecture is tested.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WebApp is implemented in a variety of different environmental configurations and is tested for compatibility with each configuration.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tests are conducted to exploit vulnerabilities in the WebApp or within its environment.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tests are conducted.</a:t>
            </a:r>
          </a:p>
        </p:txBody>
      </p:sp>
    </p:spTree>
    <p:extLst>
      <p:ext uri="{BB962C8B-B14F-4D97-AF65-F5344CB8AC3E}">
        <p14:creationId xmlns:p14="http://schemas.microsoft.com/office/powerpoint/2010/main" val="39375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SOFTWARE TESTING STRATEGIES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plan that outlines the testing objectives, methods, and activities to be followed for a software project.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roadmap for the testing process, ensuring that the right types of tests are performed at various stages of the SDLC.</a:t>
            </a:r>
          </a:p>
        </p:txBody>
      </p:sp>
    </p:spTree>
    <p:extLst>
      <p:ext uri="{BB962C8B-B14F-4D97-AF65-F5344CB8AC3E}">
        <p14:creationId xmlns:p14="http://schemas.microsoft.com/office/powerpoint/2010/main" val="313574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Testing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 testing, also known as unit testing, is a type of software testing that focuses on testing individual components or units of code in isolation.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each component independently to ensure its functionality, correctness, and compliance with the expected behavior.</a:t>
            </a:r>
          </a:p>
        </p:txBody>
      </p:sp>
    </p:spTree>
    <p:extLst>
      <p:ext uri="{BB962C8B-B14F-4D97-AF65-F5344CB8AC3E}">
        <p14:creationId xmlns:p14="http://schemas.microsoft.com/office/powerpoint/2010/main" val="164636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just"/>
            <a:r>
              <a:rPr lang="en-US" sz="5400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Testing Consideration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is tested: to ensure proper information flow.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examined: to ensure integrity of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 are exercised: to verify all paths.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 are tested: to ensure that the module operates properly at established limit or restriction.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Error-handling paths are tested</a:t>
            </a:r>
          </a:p>
        </p:txBody>
      </p:sp>
    </p:spTree>
    <p:extLst>
      <p:ext uri="{BB962C8B-B14F-4D97-AF65-F5344CB8AC3E}">
        <p14:creationId xmlns:p14="http://schemas.microsoft.com/office/powerpoint/2010/main" val="118839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lang="en-US" kern="1200" spc="-45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Component Testing Consideration [contd..]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 is tested: to ensure proper information flow.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there is an interface that allows users to upload files.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4252A8DD-5898-33C5-6010-1695E8D35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816" y="3627706"/>
            <a:ext cx="4392130" cy="2603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175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kumimoji="0" lang="en-US" sz="4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 Testing Consideration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ABCAC34-388B-4871-50D2-5C9CECDEA5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418" b="89983" l="1690" r="64018">
                        <a14:foregroundMark x1="4380" y1="8808" x2="5945" y2="26943"/>
                        <a14:foregroundMark x1="5945" y1="26943" x2="8448" y2="30915"/>
                        <a14:foregroundMark x1="6070" y1="3454" x2="1752" y2="17098"/>
                        <a14:foregroundMark x1="1752" y1="17098" x2="2128" y2="29879"/>
                        <a14:foregroundMark x1="6446" y1="2418" x2="3004" y2="25907"/>
                        <a14:foregroundMark x1="3004" y1="25907" x2="3004" y2="26252"/>
                        <a14:foregroundMark x1="3630" y1="30915" x2="3504" y2="20035"/>
                        <a14:foregroundMark x1="3504" y1="31952" x2="3630" y2="24180"/>
                        <a14:foregroundMark x1="25282" y1="41796" x2="43492" y2="45941"/>
                        <a14:foregroundMark x1="43492" y1="45941" x2="57822" y2="44387"/>
                        <a14:foregroundMark x1="57822" y1="44387" x2="60826" y2="44387"/>
                        <a14:foregroundMark x1="63392" y1="35233" x2="61890" y2="66494"/>
                        <a14:foregroundMark x1="61890" y1="66494" x2="60388" y2="73230"/>
                        <a14:foregroundMark x1="29850" y1="28670" x2="51314" y2="31779"/>
                        <a14:foregroundMark x1="51314" y1="31779" x2="54068" y2="31261"/>
                        <a14:foregroundMark x1="49562" y1="82729" x2="35732" y2="84283"/>
                        <a14:foregroundMark x1="35732" y1="84283" x2="41239" y2="84456"/>
                        <a14:foregroundMark x1="41239" y1="84456" x2="46809" y2="84111"/>
                        <a14:foregroundMark x1="46809" y1="84111" x2="48310" y2="84111"/>
                        <a14:foregroundMark x1="6900" y1="76147" x2="6884" y2="82383"/>
                        <a14:foregroundMark x1="6946" y1="58204" x2="6944" y2="59068"/>
                        <a14:foregroundMark x1="6884" y1="82383" x2="6884" y2="82383"/>
                        <a14:foregroundMark x1="64018" y1="31261" x2="64018" y2="81865"/>
                        <a14:foregroundMark x1="35795" y1="81174" x2="43429" y2="80829"/>
                        <a14:foregroundMark x1="43429" y1="80829" x2="39237" y2="61313"/>
                        <a14:foregroundMark x1="39237" y1="61313" x2="40738" y2="74957"/>
                        <a14:foregroundMark x1="40738" y1="74957" x2="37735" y2="83420"/>
                        <a14:foregroundMark x1="37735" y1="83420" x2="48811" y2="86356"/>
                        <a14:foregroundMark x1="38235" y1="56822" x2="45369" y2="57340"/>
                        <a14:foregroundMark x1="40426" y1="62176" x2="45932" y2="61313"/>
                        <a14:foregroundMark x1="44118" y1="78929" x2="48436" y2="78929"/>
                        <a14:foregroundMark x1="34168" y1="86183" x2="45807" y2="85838"/>
                        <a14:foregroundMark x1="7196" y1="82902" x2="5945" y2="58549"/>
                        <a14:foregroundMark x1="8448" y1="78411" x2="8198" y2="66494"/>
                        <a14:foregroundMark x1="8198" y1="66494" x2="5507" y2="57686"/>
                        <a14:foregroundMark x1="5507" y1="57686" x2="7384" y2="79447"/>
                        <a14:foregroundMark x1="6633" y1="59931" x2="3191" y2="67703"/>
                        <a14:foregroundMark x1="3191" y1="67703" x2="8636" y2="77202"/>
                        <a14:foregroundMark x1="8636" y1="77202" x2="9574" y2="57858"/>
                        <a14:foregroundMark x1="9574" y1="57858" x2="9637" y2="78066"/>
                        <a14:foregroundMark x1="10200" y1="58722" x2="10075" y2="76684"/>
                        <a14:foregroundMark x1="6446" y1="60276" x2="7572" y2="61140"/>
                        <a14:foregroundMark x1="2253" y1="56995" x2="2190" y2="79793"/>
                        <a14:foregroundMark x1="1940" y1="73057" x2="1940" y2="61313"/>
                        <a14:foregroundMark x1="1940" y1="61313" x2="5257" y2="54231"/>
                        <a14:foregroundMark x1="5257" y1="54231" x2="9762" y2="55440"/>
                        <a14:foregroundMark x1="9762" y1="55440" x2="10576" y2="78411"/>
                        <a14:foregroundMark x1="10576" y1="78411" x2="6320" y2="84801"/>
                        <a14:foregroundMark x1="6320" y1="84801" x2="2065" y2="81693"/>
                        <a14:foregroundMark x1="2065" y1="81693" x2="1877" y2="73575"/>
                        <a14:foregroundMark x1="10889" y1="75130" x2="8198" y2="84456"/>
                        <a14:foregroundMark x1="8198" y1="84456" x2="5820" y2="84629"/>
                        <a14:foregroundMark x1="1877" y1="57513" x2="6320" y2="52850"/>
                        <a14:foregroundMark x1="6320" y1="52850" x2="10325" y2="57168"/>
                        <a14:foregroundMark x1="10325" y1="57168" x2="10513" y2="57858"/>
                        <a14:foregroundMark x1="3880" y1="53713" x2="1815" y2="57858"/>
                        <a14:foregroundMark x1="3755" y1="40242" x2="10013" y2="39896"/>
                        <a14:foregroundMark x1="10013" y1="39896" x2="12578" y2="39896"/>
                        <a14:foregroundMark x1="12578" y1="39896" x2="7196" y2="40242"/>
                        <a14:foregroundMark x1="7196" y1="40242" x2="11702" y2="38687"/>
                        <a14:foregroundMark x1="11702" y1="38687" x2="6821" y2="40760"/>
                        <a14:foregroundMark x1="6821" y1="40760" x2="4068" y2="39033"/>
                        <a14:foregroundMark x1="4068" y1="39033" x2="12766" y2="41278"/>
                        <a14:foregroundMark x1="4005" y1="39033" x2="7134" y2="38687"/>
                        <a14:foregroundMark x1="3254" y1="38169" x2="7885" y2="39033"/>
                        <a14:foregroundMark x1="7885" y1="39033" x2="10638" y2="39206"/>
                        <a14:foregroundMark x1="12203" y1="39724" x2="13079" y2="39724"/>
                        <a14:foregroundMark x1="13079" y1="39724" x2="12954" y2="41105"/>
                        <a14:foregroundMark x1="39800" y1="60967" x2="42678" y2="60104"/>
                        <a14:foregroundMark x1="10701" y1="76511" x2="8198" y2="82902"/>
                        <a14:foregroundMark x1="8448" y1="84629" x2="10951" y2="73748"/>
                        <a14:foregroundMark x1="10951" y1="73748" x2="10951" y2="73230"/>
                        <a14:foregroundMark x1="10951" y1="73230" x2="8010" y2="83074"/>
                        <a14:foregroundMark x1="8010" y1="83074" x2="7134" y2="83074"/>
                        <a14:foregroundMark x1="10951" y1="75475" x2="8073" y2="85147"/>
                        <a14:foregroundMark x1="8073" y1="85147" x2="11577" y2="77720"/>
                        <a14:foregroundMark x1="11577" y1="77720" x2="11640" y2="7772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-375" t="22" r="35320" b="-22"/>
          <a:stretch/>
        </p:blipFill>
        <p:spPr bwMode="auto">
          <a:xfrm>
            <a:off x="5308600" y="3204432"/>
            <a:ext cx="6146876" cy="3423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EBAE756-BF5B-F769-3059-FE4ECF18789F}"/>
              </a:ext>
            </a:extLst>
          </p:cNvPr>
          <p:cNvSpPr/>
          <p:nvPr/>
        </p:nvSpPr>
        <p:spPr>
          <a:xfrm>
            <a:off x="7880307" y="4097616"/>
            <a:ext cx="2621280" cy="312042"/>
          </a:xfrm>
          <a:prstGeom prst="rect">
            <a:avLst/>
          </a:prstGeom>
          <a:solidFill>
            <a:srgbClr val="DAE8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B73BB"/>
                </a:solidFill>
              </a:rPr>
              <a:t>Banking Application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structures are examined: to ensure integrity of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there is a data structure that stores customer account information.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07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kumimoji="0" lang="en-US" sz="4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 Testing Consideration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BE7163B-7274-447D-9D30-76C0DA071063}"/>
              </a:ext>
            </a:extLst>
          </p:cNvPr>
          <p:cNvGrpSpPr/>
          <p:nvPr/>
        </p:nvGrpSpPr>
        <p:grpSpPr>
          <a:xfrm>
            <a:off x="6661150" y="2425700"/>
            <a:ext cx="4942827" cy="3748165"/>
            <a:chOff x="2704654" y="1127352"/>
            <a:chExt cx="5548626" cy="4226979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FE5896AD-214F-A6F9-83D4-385F4B3AE629}"/>
                </a:ext>
              </a:extLst>
            </p:cNvPr>
            <p:cNvGrpSpPr/>
            <p:nvPr/>
          </p:nvGrpSpPr>
          <p:grpSpPr>
            <a:xfrm>
              <a:off x="2704654" y="1127352"/>
              <a:ext cx="5548626" cy="4226979"/>
              <a:chOff x="2704655" y="1107021"/>
              <a:chExt cx="5548626" cy="4226979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70F605F1-87B3-26C0-0D8A-ABBF152F7240}"/>
                  </a:ext>
                </a:extLst>
              </p:cNvPr>
              <p:cNvGrpSpPr/>
              <p:nvPr/>
            </p:nvGrpSpPr>
            <p:grpSpPr>
              <a:xfrm>
                <a:off x="2704655" y="1107021"/>
                <a:ext cx="5548626" cy="4226979"/>
                <a:chOff x="2704655" y="1107021"/>
                <a:chExt cx="5548626" cy="4226979"/>
              </a:xfrm>
            </p:grpSpPr>
            <p:pic>
              <p:nvPicPr>
                <p:cNvPr id="3074" name="Picture 2" descr="Navigation and Wayfinding | Web Style Guide 3">
                  <a:extLst>
                    <a:ext uri="{FF2B5EF4-FFF2-40B4-BE49-F238E27FC236}">
                      <a16:creationId xmlns:a16="http://schemas.microsoft.com/office/drawing/2014/main" id="{AAC4AC58-268B-0F95-7C7C-2EFF3C4229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ackgroundRemoval t="612" b="98471" l="13429" r="71429">
                              <a14:foregroundMark x1="52143" y1="10703" x2="40000" y2="20183"/>
                              <a14:foregroundMark x1="40000" y1="20183" x2="50571" y2="39144"/>
                              <a14:foregroundMark x1="50571" y1="39144" x2="41571" y2="57492"/>
                              <a14:foregroundMark x1="41571" y1="57492" x2="42000" y2="73089"/>
                              <a14:foregroundMark x1="42000" y1="73089" x2="16429" y2="94495"/>
                              <a14:foregroundMark x1="16429" y1="94495" x2="10857" y2="66361"/>
                              <a14:foregroundMark x1="10857" y1="66361" x2="16429" y2="47706"/>
                              <a14:foregroundMark x1="16429" y1="47706" x2="34714" y2="47706"/>
                              <a14:foregroundMark x1="34714" y1="47706" x2="59286" y2="52905"/>
                              <a14:foregroundMark x1="59286" y1="52905" x2="72143" y2="44343"/>
                              <a14:foregroundMark x1="72143" y1="44343" x2="63571" y2="42813"/>
                              <a14:foregroundMark x1="63571" y1="42813" x2="53714" y2="47706"/>
                              <a14:foregroundMark x1="53714" y1="47706" x2="41571" y2="33028"/>
                              <a14:foregroundMark x1="41571" y1="33028" x2="23714" y2="37920"/>
                              <a14:foregroundMark x1="23714" y1="37920" x2="16000" y2="30275"/>
                              <a14:foregroundMark x1="16000" y1="30275" x2="19286" y2="47401"/>
                              <a14:foregroundMark x1="19286" y1="47401" x2="57143" y2="93578"/>
                              <a14:foregroundMark x1="57143" y1="93578" x2="67714" y2="80734"/>
                              <a14:foregroundMark x1="67714" y1="80734" x2="69286" y2="45566"/>
                              <a14:foregroundMark x1="69286" y1="45566" x2="67143" y2="41896"/>
                              <a14:foregroundMark x1="67143" y1="41896" x2="60429" y2="24771"/>
                              <a14:foregroundMark x1="60429" y1="24771" x2="36000" y2="31193"/>
                              <a14:foregroundMark x1="36000" y1="31193" x2="22286" y2="68807"/>
                              <a14:foregroundMark x1="22286" y1="68807" x2="45571" y2="86239"/>
                              <a14:foregroundMark x1="45571" y1="86239" x2="62714" y2="74006"/>
                              <a14:foregroundMark x1="62714" y1="74006" x2="67429" y2="44343"/>
                              <a14:foregroundMark x1="67429" y1="44343" x2="62143" y2="24465"/>
                              <a14:foregroundMark x1="62143" y1="24465" x2="59857" y2="24771"/>
                              <a14:foregroundMark x1="53429" y1="4587" x2="43857" y2="16208"/>
                              <a14:foregroundMark x1="43857" y1="16208" x2="54857" y2="18043"/>
                              <a14:foregroundMark x1="54857" y1="18043" x2="52143" y2="1223"/>
                              <a14:foregroundMark x1="52143" y1="1223" x2="42143" y2="14985"/>
                              <a14:foregroundMark x1="42143" y1="14985" x2="42143" y2="17737"/>
                              <a14:foregroundMark x1="20429" y1="14985" x2="14857" y2="34557"/>
                              <a14:foregroundMark x1="14857" y1="34557" x2="14571" y2="72171"/>
                              <a14:foregroundMark x1="14571" y1="72171" x2="18000" y2="91437"/>
                              <a14:foregroundMark x1="18000" y1="91437" x2="30571" y2="51988"/>
                              <a14:foregroundMark x1="30571" y1="51988" x2="24429" y2="18349"/>
                              <a14:foregroundMark x1="24429" y1="18349" x2="21286" y2="16514"/>
                              <a14:foregroundMark x1="21286" y1="16514" x2="15286" y2="26300"/>
                              <a14:foregroundMark x1="15286" y1="26300" x2="11571" y2="71560"/>
                              <a14:foregroundMark x1="11571" y1="71560" x2="28571" y2="95107"/>
                              <a14:foregroundMark x1="28571" y1="95107" x2="31714" y2="55046"/>
                              <a14:foregroundMark x1="31714" y1="55046" x2="21286" y2="32722"/>
                              <a14:foregroundMark x1="21286" y1="32722" x2="19714" y2="32110"/>
                              <a14:foregroundMark x1="16857" y1="17737" x2="15286" y2="96024"/>
                              <a14:foregroundMark x1="15286" y1="96024" x2="28143" y2="93272"/>
                              <a14:foregroundMark x1="28143" y1="93272" x2="39571" y2="96024"/>
                              <a14:foregroundMark x1="39571" y1="96024" x2="62714" y2="93578"/>
                              <a14:foregroundMark x1="62714" y1="93578" x2="65429" y2="18654"/>
                              <a14:foregroundMark x1="65429" y1="18654" x2="16143" y2="16514"/>
                              <a14:foregroundMark x1="16143" y1="16514" x2="16286" y2="17431"/>
                              <a14:foregroundMark x1="16286" y1="17431" x2="24714" y2="38532"/>
                              <a14:foregroundMark x1="24714" y1="38532" x2="16429" y2="33639"/>
                              <a14:foregroundMark x1="55286" y1="25382" x2="55286" y2="25382"/>
                              <a14:foregroundMark x1="55286" y1="25382" x2="44857" y2="24159"/>
                              <a14:foregroundMark x1="44857" y1="24159" x2="47000" y2="39144"/>
                              <a14:foregroundMark x1="47000" y1="39144" x2="59143" y2="26911"/>
                              <a14:foregroundMark x1="59143" y1="26911" x2="56857" y2="26300"/>
                              <a14:foregroundMark x1="61286" y1="24159" x2="57429" y2="55046"/>
                              <a14:foregroundMark x1="57429" y1="55046" x2="59571" y2="86544"/>
                              <a14:foregroundMark x1="59571" y1="86544" x2="69000" y2="72783"/>
                              <a14:foregroundMark x1="69000" y1="72783" x2="66857" y2="32416"/>
                              <a14:foregroundMark x1="66857" y1="32416" x2="59286" y2="25994"/>
                              <a14:foregroundMark x1="59286" y1="25994" x2="59286" y2="26300"/>
                              <a14:foregroundMark x1="28143" y1="21101" x2="20143" y2="27523"/>
                              <a14:foregroundMark x1="20143" y1="27523" x2="30000" y2="32110"/>
                              <a14:foregroundMark x1="30000" y1="32110" x2="29000" y2="21713"/>
                              <a14:foregroundMark x1="64286" y1="39755" x2="58286" y2="67278"/>
                              <a14:foregroundMark x1="58286" y1="67278" x2="70857" y2="72783"/>
                              <a14:foregroundMark x1="70857" y1="72783" x2="63857" y2="43425"/>
                              <a14:foregroundMark x1="63857" y1="43425" x2="59857" y2="44648"/>
                              <a14:foregroundMark x1="57286" y1="64220" x2="44857" y2="61468"/>
                              <a14:foregroundMark x1="44857" y1="61468" x2="43857" y2="85933"/>
                              <a14:foregroundMark x1="43857" y1="85933" x2="56143" y2="68196"/>
                              <a14:foregroundMark x1="56143" y1="68196" x2="52286" y2="61774"/>
                              <a14:foregroundMark x1="48429" y1="55352" x2="42143" y2="70948"/>
                              <a14:foregroundMark x1="42143" y1="70948" x2="50000" y2="77370"/>
                              <a14:foregroundMark x1="50000" y1="77370" x2="46857" y2="58716"/>
                              <a14:foregroundMark x1="46857" y1="58716" x2="46143" y2="58410"/>
                              <a14:foregroundMark x1="46143" y1="51682" x2="47714" y2="87462"/>
                              <a14:foregroundMark x1="69571" y1="12844" x2="69571" y2="13150"/>
                              <a14:foregroundMark x1="69000" y1="19878" x2="71714" y2="19878"/>
                              <a14:foregroundMark x1="60143" y1="94495" x2="69571" y2="91131"/>
                              <a14:foregroundMark x1="69571" y1="91131" x2="72286" y2="66361"/>
                              <a14:foregroundMark x1="72286" y1="66361" x2="70714" y2="24159"/>
                              <a14:foregroundMark x1="70714" y1="24159" x2="59571" y2="23853"/>
                              <a14:foregroundMark x1="59571" y1="23853" x2="54143" y2="45566"/>
                              <a14:foregroundMark x1="54143" y1="45566" x2="53143" y2="83486"/>
                              <a14:foregroundMark x1="53143" y1="83486" x2="59571" y2="94801"/>
                              <a14:foregroundMark x1="59571" y1="94801" x2="61571" y2="95719"/>
                              <a14:foregroundMark x1="64429" y1="95719" x2="68429" y2="96942"/>
                              <a14:foregroundMark x1="70000" y1="85321" x2="71143" y2="87156"/>
                              <a14:foregroundMark x1="71143" y1="87156" x2="71000" y2="89908"/>
                              <a14:foregroundMark x1="44857" y1="82263" x2="35429" y2="81651"/>
                              <a14:foregroundMark x1="35429" y1="81651" x2="40571" y2="93272"/>
                              <a14:foregroundMark x1="40571" y1="93272" x2="40714" y2="82569"/>
                              <a14:foregroundMark x1="14429" y1="77370" x2="12857" y2="98777"/>
                              <a14:foregroundMark x1="12857" y1="98777" x2="17429" y2="86239"/>
                              <a14:foregroundMark x1="17429" y1="86239" x2="13571" y2="80428"/>
                              <a14:foregroundMark x1="67000" y1="82263" x2="72571" y2="92355"/>
                              <a14:foregroundMark x1="72571" y1="92355" x2="65000" y2="98471"/>
                              <a14:foregroundMark x1="65000" y1="98471" x2="68000" y2="82875"/>
                              <a14:foregroundMark x1="68000" y1="82875" x2="68714" y2="85015"/>
                              <a14:foregroundMark x1="68714" y1="85015" x2="68714" y2="85015"/>
                              <a14:foregroundMark x1="18143" y1="43425" x2="26571" y2="43119"/>
                              <a14:foregroundMark x1="26571" y1="43119" x2="26571" y2="43119"/>
                              <a14:foregroundMark x1="15714" y1="19266" x2="15429" y2="37615"/>
                              <a14:foregroundMark x1="15429" y1="37615" x2="15857" y2="22324"/>
                              <a14:foregroundMark x1="15857" y1="22324" x2="15143" y2="19878"/>
                              <a14:foregroundMark x1="15143" y1="19878" x2="13857" y2="20489"/>
                              <a14:backgroundMark x1="62000" y1="8869" x2="62000" y2="8869"/>
                              <a14:backgroundMark x1="62429" y1="8869" x2="72571" y2="7339"/>
                              <a14:backgroundMark x1="72571" y1="7339" x2="62857" y2="8257"/>
                              <a14:backgroundMark x1="62857" y1="8257" x2="72000" y2="7034"/>
                              <a14:backgroundMark x1="72000" y1="7034" x2="72714" y2="9480"/>
                              <a14:backgroundMark x1="62143" y1="5505" x2="61000" y2="7951"/>
                            </a14:backgroundRemoval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2794" r="25885"/>
                <a:stretch/>
              </p:blipFill>
              <p:spPr bwMode="auto">
                <a:xfrm>
                  <a:off x="2704655" y="1107021"/>
                  <a:ext cx="5548626" cy="4226979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BD5D6A9-33E2-7340-5FD8-F6B9DAD4BFE9}"/>
                    </a:ext>
                  </a:extLst>
                </p:cNvPr>
                <p:cNvSpPr txBox="1"/>
                <p:nvPr/>
              </p:nvSpPr>
              <p:spPr>
                <a:xfrm>
                  <a:off x="3132667" y="2374541"/>
                  <a:ext cx="7112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Home</a:t>
                  </a:r>
                </a:p>
              </p:txBody>
            </p: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93437FE-2E65-1E81-E135-A52E2DACFF8E}"/>
                    </a:ext>
                  </a:extLst>
                </p:cNvPr>
                <p:cNvSpPr txBox="1"/>
                <p:nvPr/>
              </p:nvSpPr>
              <p:spPr>
                <a:xfrm>
                  <a:off x="4498133" y="2385798"/>
                  <a:ext cx="7112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Menu</a:t>
                  </a:r>
                </a:p>
              </p:txBody>
            </p:sp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43F0A28-3F7A-999D-5E7D-858F447E9E5F}"/>
                    </a:ext>
                  </a:extLst>
                </p:cNvPr>
                <p:cNvSpPr txBox="1"/>
                <p:nvPr/>
              </p:nvSpPr>
              <p:spPr>
                <a:xfrm>
                  <a:off x="5839050" y="2245122"/>
                  <a:ext cx="7112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About Us</a:t>
                  </a:r>
                </a:p>
              </p:txBody>
            </p:sp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8C251D9-8622-D38A-3593-31501D0C9A04}"/>
                    </a:ext>
                  </a:extLst>
                </p:cNvPr>
                <p:cNvSpPr txBox="1"/>
                <p:nvPr/>
              </p:nvSpPr>
              <p:spPr>
                <a:xfrm>
                  <a:off x="7179967" y="2238939"/>
                  <a:ext cx="821781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Contact Us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D1E48C9-3BC6-79B9-B5FC-FD968BEE7F72}"/>
                    </a:ext>
                  </a:extLst>
                </p:cNvPr>
                <p:cNvSpPr txBox="1"/>
                <p:nvPr/>
              </p:nvSpPr>
              <p:spPr>
                <a:xfrm>
                  <a:off x="7179967" y="3054344"/>
                  <a:ext cx="711200" cy="2616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Email</a:t>
                  </a:r>
                </a:p>
              </p:txBody>
            </p:sp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75C6DC7-47C0-422F-41ED-AAB9F318B9C0}"/>
                    </a:ext>
                  </a:extLst>
                </p:cNvPr>
                <p:cNvSpPr txBox="1"/>
                <p:nvPr/>
              </p:nvSpPr>
              <p:spPr>
                <a:xfrm>
                  <a:off x="7133167" y="3758841"/>
                  <a:ext cx="7112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Social Media</a:t>
                  </a:r>
                </a:p>
              </p:txBody>
            </p:sp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14DB56-0BCC-6D7A-CB66-5E5D1CABDEF2}"/>
                    </a:ext>
                  </a:extLst>
                </p:cNvPr>
                <p:cNvSpPr txBox="1"/>
                <p:nvPr/>
              </p:nvSpPr>
              <p:spPr>
                <a:xfrm>
                  <a:off x="7133167" y="4522099"/>
                  <a:ext cx="711200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100" dirty="0"/>
                    <a:t>Phone No.</a:t>
                  </a:r>
                </a:p>
              </p:txBody>
            </p:sp>
          </p:grp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A8C080-2D5F-A9BE-646B-7797956B1A2B}"/>
                  </a:ext>
                </a:extLst>
              </p:cNvPr>
              <p:cNvSpPr txBox="1"/>
              <p:nvPr/>
            </p:nvSpPr>
            <p:spPr>
              <a:xfrm>
                <a:off x="5856906" y="3049083"/>
                <a:ext cx="711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Vision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12C99BC-983C-593E-A17E-382CC603B5C1}"/>
                  </a:ext>
                </a:extLst>
              </p:cNvPr>
              <p:cNvSpPr txBox="1"/>
              <p:nvPr/>
            </p:nvSpPr>
            <p:spPr>
              <a:xfrm>
                <a:off x="5814368" y="3866562"/>
                <a:ext cx="75373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Mission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C7274C5-A0DD-499D-E8A6-A7AA31A546D4}"/>
                  </a:ext>
                </a:extLst>
              </p:cNvPr>
              <p:cNvSpPr txBox="1"/>
              <p:nvPr/>
            </p:nvSpPr>
            <p:spPr>
              <a:xfrm>
                <a:off x="5839050" y="4628290"/>
                <a:ext cx="71120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Scope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F822085-4BFC-8024-03EE-C76A4B9F05C3}"/>
                </a:ext>
              </a:extLst>
            </p:cNvPr>
            <p:cNvSpPr txBox="1"/>
            <p:nvPr/>
          </p:nvSpPr>
          <p:spPr>
            <a:xfrm>
              <a:off x="3147521" y="3755381"/>
              <a:ext cx="711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About Us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1CA05BF-A341-FA34-46DF-08C27E2671BA}"/>
                </a:ext>
              </a:extLst>
            </p:cNvPr>
            <p:cNvSpPr txBox="1"/>
            <p:nvPr/>
          </p:nvSpPr>
          <p:spPr>
            <a:xfrm>
              <a:off x="3132230" y="3086954"/>
              <a:ext cx="711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Menu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29A931-22E1-DC80-B0F3-1D0AE3ED4CB5}"/>
                </a:ext>
              </a:extLst>
            </p:cNvPr>
            <p:cNvSpPr txBox="1"/>
            <p:nvPr/>
          </p:nvSpPr>
          <p:spPr>
            <a:xfrm>
              <a:off x="3077346" y="4520568"/>
              <a:ext cx="82178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Contact Us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2104E99-9D7C-EFA9-C0D8-28F09C44BB08}"/>
                </a:ext>
              </a:extLst>
            </p:cNvPr>
            <p:cNvSpPr txBox="1"/>
            <p:nvPr/>
          </p:nvSpPr>
          <p:spPr>
            <a:xfrm>
              <a:off x="4439532" y="3133745"/>
              <a:ext cx="8720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Services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9F6934-1AF4-42CC-363F-88197E442395}"/>
                </a:ext>
              </a:extLst>
            </p:cNvPr>
            <p:cNvSpPr txBox="1"/>
            <p:nvPr/>
          </p:nvSpPr>
          <p:spPr>
            <a:xfrm>
              <a:off x="4472743" y="3886892"/>
              <a:ext cx="711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Items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13AE360-7F50-330E-A178-29CA06007568}"/>
                </a:ext>
              </a:extLst>
            </p:cNvPr>
            <p:cNvSpPr txBox="1"/>
            <p:nvPr/>
          </p:nvSpPr>
          <p:spPr>
            <a:xfrm>
              <a:off x="4458432" y="4736011"/>
              <a:ext cx="7112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Details</a:t>
              </a:r>
            </a:p>
          </p:txBody>
        </p:sp>
      </p:grp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structures are exercised: to verify all paths.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there is a control 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that determines the flow of 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navigation through different pages</a:t>
            </a:r>
          </a:p>
          <a:p>
            <a:pPr algn="just"/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sections.</a:t>
            </a:r>
          </a:p>
        </p:txBody>
      </p:sp>
    </p:spTree>
    <p:extLst>
      <p:ext uri="{BB962C8B-B14F-4D97-AF65-F5344CB8AC3E}">
        <p14:creationId xmlns:p14="http://schemas.microsoft.com/office/powerpoint/2010/main" val="4200034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kumimoji="0" lang="en-US" sz="4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 Testing Consideration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Boundary conditions are tested: to ensure that the module operates properly at established limit or restriction.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there is a requirement that user inputs are within specific limits.</a:t>
            </a:r>
          </a:p>
        </p:txBody>
      </p:sp>
      <p:pic>
        <p:nvPicPr>
          <p:cNvPr id="4098" name="Picture 2" descr="Form Design Best Practices: 15 Tips to Boost Conversions and UX">
            <a:extLst>
              <a:ext uri="{FF2B5EF4-FFF2-40B4-BE49-F238E27FC236}">
                <a16:creationId xmlns:a16="http://schemas.microsoft.com/office/drawing/2014/main" id="{4479F5B5-BD88-1F27-792A-83D6E0BA1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8104" b="27299"/>
          <a:stretch/>
        </p:blipFill>
        <p:spPr bwMode="auto">
          <a:xfrm>
            <a:off x="6096000" y="4006504"/>
            <a:ext cx="2771130" cy="216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110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63506" y="1045870"/>
            <a:ext cx="10583321" cy="161848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marL="224790" algn="r"/>
            <a:r>
              <a:rPr kumimoji="0" lang="en-US" sz="4400" b="0" i="0" u="none" strike="noStrike" kern="120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+mj-ea"/>
                <a:cs typeface="+mj-cs"/>
              </a:rPr>
              <a:t>Component Testing Consideration [contd..]</a:t>
            </a:r>
            <a:endParaRPr lang="en-US" sz="5400" kern="1200" spc="-45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53156" y="2694661"/>
            <a:ext cx="9207500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Error-handling paths are tested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there is a module that performs calculations based on user inputs.</a:t>
            </a:r>
          </a:p>
        </p:txBody>
      </p:sp>
      <p:pic>
        <p:nvPicPr>
          <p:cNvPr id="5122" name="Picture 2" descr="GitHub - javpet/Budget-calculator: A budget calculator to measure monthly  expenses and incomes">
            <a:extLst>
              <a:ext uri="{FF2B5EF4-FFF2-40B4-BE49-F238E27FC236}">
                <a16:creationId xmlns:a16="http://schemas.microsoft.com/office/drawing/2014/main" id="{82007BA9-60AA-1AF3-45F7-F270D1527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26" y="3566323"/>
            <a:ext cx="5260430" cy="265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0871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4286</TotalTime>
  <Words>1137</Words>
  <Application>Microsoft Office PowerPoint</Application>
  <PresentationFormat>Widescreen</PresentationFormat>
  <Paragraphs>151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Calibri</vt:lpstr>
      <vt:lpstr>Calibri Light</vt:lpstr>
      <vt:lpstr>Gill Sans MT</vt:lpstr>
      <vt:lpstr>Söhne</vt:lpstr>
      <vt:lpstr>Times New Roman</vt:lpstr>
      <vt:lpstr>Office Theme</vt:lpstr>
      <vt:lpstr>Software Engineering</vt:lpstr>
      <vt:lpstr>SOFTWARE TESTING STRATEGIES</vt:lpstr>
      <vt:lpstr>Component Testing</vt:lpstr>
      <vt:lpstr>Component Testing Consideration</vt:lpstr>
      <vt:lpstr>Component Testing Consideration [contd..]</vt:lpstr>
      <vt:lpstr>Component Testing Consideration [contd..]</vt:lpstr>
      <vt:lpstr>Component Testing Consideration [contd..]</vt:lpstr>
      <vt:lpstr>Component Testing Consideration [contd..]</vt:lpstr>
      <vt:lpstr>Component Testing Consideration [contd..]</vt:lpstr>
      <vt:lpstr>Component Testing Procedures</vt:lpstr>
      <vt:lpstr>Component Testing Procedures [contd..]</vt:lpstr>
      <vt:lpstr>Component Testing Procedures [contd..]</vt:lpstr>
      <vt:lpstr>Component Testing Procedures [contd..]</vt:lpstr>
      <vt:lpstr>Component Testing Procedures Example</vt:lpstr>
      <vt:lpstr>TESTING CONCEPTS FOR WEBAPPS</vt:lpstr>
      <vt:lpstr>TESTING CONCEPTS FOR WEBAPPS [contd..]</vt:lpstr>
      <vt:lpstr>TESTING CONCEPTS FOR WEBAPPS [contd..]</vt:lpstr>
      <vt:lpstr>TESTING CONCEPTS FOR WEBAPPS [contd..]</vt:lpstr>
      <vt:lpstr>TESTING CONCEPTS FOR WEBAPPS [contd..]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Farwa Batool</dc:creator>
  <cp:lastModifiedBy>Farwa Batool</cp:lastModifiedBy>
  <cp:revision>384</cp:revision>
  <dcterms:created xsi:type="dcterms:W3CDTF">2023-04-01T11:42:18Z</dcterms:created>
  <dcterms:modified xsi:type="dcterms:W3CDTF">2023-06-12T03:58:00Z</dcterms:modified>
</cp:coreProperties>
</file>