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5" r:id="rId1"/>
  </p:sldMasterIdLst>
  <p:notesMasterIdLst>
    <p:notesMasterId r:id="rId424"/>
  </p:notesMasterIdLst>
  <p:sldIdLst>
    <p:sldId id="256" r:id="rId2"/>
    <p:sldId id="257" r:id="rId3"/>
    <p:sldId id="271" r:id="rId4"/>
    <p:sldId id="279" r:id="rId5"/>
    <p:sldId id="281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721" r:id="rId16"/>
    <p:sldId id="722" r:id="rId17"/>
    <p:sldId id="855" r:id="rId18"/>
    <p:sldId id="856" r:id="rId19"/>
    <p:sldId id="272" r:id="rId20"/>
    <p:sldId id="290" r:id="rId21"/>
    <p:sldId id="291" r:id="rId22"/>
    <p:sldId id="726" r:id="rId23"/>
    <p:sldId id="331" r:id="rId24"/>
    <p:sldId id="857" r:id="rId25"/>
    <p:sldId id="334" r:id="rId26"/>
    <p:sldId id="336" r:id="rId27"/>
    <p:sldId id="335" r:id="rId28"/>
    <p:sldId id="727" r:id="rId29"/>
    <p:sldId id="728" r:id="rId30"/>
    <p:sldId id="729" r:id="rId31"/>
    <p:sldId id="730" r:id="rId32"/>
    <p:sldId id="337" r:id="rId33"/>
    <p:sldId id="338" r:id="rId34"/>
    <p:sldId id="341" r:id="rId35"/>
    <p:sldId id="731" r:id="rId36"/>
    <p:sldId id="732" r:id="rId37"/>
    <p:sldId id="339" r:id="rId38"/>
    <p:sldId id="393" r:id="rId39"/>
    <p:sldId id="394" r:id="rId40"/>
    <p:sldId id="340" r:id="rId41"/>
    <p:sldId id="733" r:id="rId42"/>
    <p:sldId id="734" r:id="rId43"/>
    <p:sldId id="735" r:id="rId44"/>
    <p:sldId id="736" r:id="rId45"/>
    <p:sldId id="737" r:id="rId46"/>
    <p:sldId id="738" r:id="rId47"/>
    <p:sldId id="739" r:id="rId48"/>
    <p:sldId id="740" r:id="rId49"/>
    <p:sldId id="741" r:id="rId50"/>
    <p:sldId id="742" r:id="rId51"/>
    <p:sldId id="743" r:id="rId52"/>
    <p:sldId id="744" r:id="rId53"/>
    <p:sldId id="745" r:id="rId54"/>
    <p:sldId id="746" r:id="rId55"/>
    <p:sldId id="747" r:id="rId56"/>
    <p:sldId id="753" r:id="rId57"/>
    <p:sldId id="754" r:id="rId58"/>
    <p:sldId id="755" r:id="rId59"/>
    <p:sldId id="756" r:id="rId60"/>
    <p:sldId id="757" r:id="rId61"/>
    <p:sldId id="758" r:id="rId62"/>
    <p:sldId id="759" r:id="rId63"/>
    <p:sldId id="760" r:id="rId64"/>
    <p:sldId id="761" r:id="rId65"/>
    <p:sldId id="762" r:id="rId66"/>
    <p:sldId id="763" r:id="rId67"/>
    <p:sldId id="764" r:id="rId68"/>
    <p:sldId id="765" r:id="rId69"/>
    <p:sldId id="769" r:id="rId70"/>
    <p:sldId id="770" r:id="rId71"/>
    <p:sldId id="771" r:id="rId72"/>
    <p:sldId id="772" r:id="rId73"/>
    <p:sldId id="773" r:id="rId74"/>
    <p:sldId id="774" r:id="rId75"/>
    <p:sldId id="775" r:id="rId76"/>
    <p:sldId id="776" r:id="rId77"/>
    <p:sldId id="777" r:id="rId78"/>
    <p:sldId id="778" r:id="rId79"/>
    <p:sldId id="779" r:id="rId80"/>
    <p:sldId id="781" r:id="rId81"/>
    <p:sldId id="782" r:id="rId82"/>
    <p:sldId id="783" r:id="rId83"/>
    <p:sldId id="273" r:id="rId84"/>
    <p:sldId id="632" r:id="rId85"/>
    <p:sldId id="633" r:id="rId86"/>
    <p:sldId id="635" r:id="rId87"/>
    <p:sldId id="637" r:id="rId88"/>
    <p:sldId id="638" r:id="rId89"/>
    <p:sldId id="639" r:id="rId90"/>
    <p:sldId id="640" r:id="rId91"/>
    <p:sldId id="641" r:id="rId92"/>
    <p:sldId id="642" r:id="rId93"/>
    <p:sldId id="643" r:id="rId94"/>
    <p:sldId id="644" r:id="rId95"/>
    <p:sldId id="645" r:id="rId96"/>
    <p:sldId id="646" r:id="rId97"/>
    <p:sldId id="647" r:id="rId98"/>
    <p:sldId id="648" r:id="rId99"/>
    <p:sldId id="649" r:id="rId100"/>
    <p:sldId id="650" r:id="rId101"/>
    <p:sldId id="651" r:id="rId102"/>
    <p:sldId id="652" r:id="rId103"/>
    <p:sldId id="653" r:id="rId104"/>
    <p:sldId id="654" r:id="rId105"/>
    <p:sldId id="655" r:id="rId106"/>
    <p:sldId id="656" r:id="rId107"/>
    <p:sldId id="657" r:id="rId108"/>
    <p:sldId id="658" r:id="rId109"/>
    <p:sldId id="659" r:id="rId110"/>
    <p:sldId id="660" r:id="rId111"/>
    <p:sldId id="661" r:id="rId112"/>
    <p:sldId id="662" r:id="rId113"/>
    <p:sldId id="663" r:id="rId114"/>
    <p:sldId id="664" r:id="rId115"/>
    <p:sldId id="665" r:id="rId116"/>
    <p:sldId id="666" r:id="rId117"/>
    <p:sldId id="667" r:id="rId118"/>
    <p:sldId id="668" r:id="rId119"/>
    <p:sldId id="669" r:id="rId120"/>
    <p:sldId id="670" r:id="rId121"/>
    <p:sldId id="671" r:id="rId122"/>
    <p:sldId id="672" r:id="rId123"/>
    <p:sldId id="673" r:id="rId124"/>
    <p:sldId id="674" r:id="rId125"/>
    <p:sldId id="676" r:id="rId126"/>
    <p:sldId id="677" r:id="rId127"/>
    <p:sldId id="678" r:id="rId128"/>
    <p:sldId id="679" r:id="rId129"/>
    <p:sldId id="680" r:id="rId130"/>
    <p:sldId id="681" r:id="rId131"/>
    <p:sldId id="686" r:id="rId132"/>
    <p:sldId id="687" r:id="rId133"/>
    <p:sldId id="688" r:id="rId134"/>
    <p:sldId id="689" r:id="rId135"/>
    <p:sldId id="690" r:id="rId136"/>
    <p:sldId id="691" r:id="rId137"/>
    <p:sldId id="692" r:id="rId138"/>
    <p:sldId id="693" r:id="rId139"/>
    <p:sldId id="694" r:id="rId140"/>
    <p:sldId id="695" r:id="rId141"/>
    <p:sldId id="696" r:id="rId142"/>
    <p:sldId id="697" r:id="rId143"/>
    <p:sldId id="698" r:id="rId144"/>
    <p:sldId id="699" r:id="rId145"/>
    <p:sldId id="700" r:id="rId146"/>
    <p:sldId id="701" r:id="rId147"/>
    <p:sldId id="702" r:id="rId148"/>
    <p:sldId id="703" r:id="rId149"/>
    <p:sldId id="704" r:id="rId150"/>
    <p:sldId id="706" r:id="rId151"/>
    <p:sldId id="707" r:id="rId152"/>
    <p:sldId id="708" r:id="rId153"/>
    <p:sldId id="709" r:id="rId154"/>
    <p:sldId id="710" r:id="rId155"/>
    <p:sldId id="711" r:id="rId156"/>
    <p:sldId id="712" r:id="rId157"/>
    <p:sldId id="713" r:id="rId158"/>
    <p:sldId id="714" r:id="rId159"/>
    <p:sldId id="715" r:id="rId160"/>
    <p:sldId id="716" r:id="rId161"/>
    <p:sldId id="717" r:id="rId162"/>
    <p:sldId id="718" r:id="rId163"/>
    <p:sldId id="629" r:id="rId164"/>
    <p:sldId id="395" r:id="rId165"/>
    <p:sldId id="396" r:id="rId166"/>
    <p:sldId id="397" r:id="rId167"/>
    <p:sldId id="398" r:id="rId168"/>
    <p:sldId id="400" r:id="rId169"/>
    <p:sldId id="401" r:id="rId170"/>
    <p:sldId id="406" r:id="rId171"/>
    <p:sldId id="407" r:id="rId172"/>
    <p:sldId id="408" r:id="rId173"/>
    <p:sldId id="793" r:id="rId174"/>
    <p:sldId id="794" r:id="rId175"/>
    <p:sldId id="795" r:id="rId176"/>
    <p:sldId id="796" r:id="rId177"/>
    <p:sldId id="409" r:id="rId178"/>
    <p:sldId id="410" r:id="rId179"/>
    <p:sldId id="404" r:id="rId180"/>
    <p:sldId id="411" r:id="rId181"/>
    <p:sldId id="797" r:id="rId182"/>
    <p:sldId id="798" r:id="rId183"/>
    <p:sldId id="799" r:id="rId184"/>
    <p:sldId id="800" r:id="rId185"/>
    <p:sldId id="801" r:id="rId186"/>
    <p:sldId id="802" r:id="rId187"/>
    <p:sldId id="803" r:id="rId188"/>
    <p:sldId id="804" r:id="rId189"/>
    <p:sldId id="805" r:id="rId190"/>
    <p:sldId id="806" r:id="rId191"/>
    <p:sldId id="807" r:id="rId192"/>
    <p:sldId id="808" r:id="rId193"/>
    <p:sldId id="809" r:id="rId194"/>
    <p:sldId id="810" r:id="rId195"/>
    <p:sldId id="811" r:id="rId196"/>
    <p:sldId id="812" r:id="rId197"/>
    <p:sldId id="813" r:id="rId198"/>
    <p:sldId id="814" r:id="rId199"/>
    <p:sldId id="815" r:id="rId200"/>
    <p:sldId id="816" r:id="rId201"/>
    <p:sldId id="817" r:id="rId202"/>
    <p:sldId id="818" r:id="rId203"/>
    <p:sldId id="819" r:id="rId204"/>
    <p:sldId id="820" r:id="rId205"/>
    <p:sldId id="821" r:id="rId206"/>
    <p:sldId id="822" r:id="rId207"/>
    <p:sldId id="823" r:id="rId208"/>
    <p:sldId id="824" r:id="rId209"/>
    <p:sldId id="825" r:id="rId210"/>
    <p:sldId id="826" r:id="rId211"/>
    <p:sldId id="827" r:id="rId212"/>
    <p:sldId id="828" r:id="rId213"/>
    <p:sldId id="829" r:id="rId214"/>
    <p:sldId id="422" r:id="rId215"/>
    <p:sldId id="424" r:id="rId216"/>
    <p:sldId id="426" r:id="rId217"/>
    <p:sldId id="425" r:id="rId218"/>
    <p:sldId id="784" r:id="rId219"/>
    <p:sldId id="434" r:id="rId220"/>
    <p:sldId id="785" r:id="rId221"/>
    <p:sldId id="786" r:id="rId222"/>
    <p:sldId id="787" r:id="rId223"/>
    <p:sldId id="788" r:id="rId224"/>
    <p:sldId id="789" r:id="rId225"/>
    <p:sldId id="790" r:id="rId226"/>
    <p:sldId id="791" r:id="rId227"/>
    <p:sldId id="432" r:id="rId228"/>
    <p:sldId id="405" r:id="rId229"/>
    <p:sldId id="412" r:id="rId230"/>
    <p:sldId id="413" r:id="rId231"/>
    <p:sldId id="414" r:id="rId232"/>
    <p:sldId id="416" r:id="rId233"/>
    <p:sldId id="417" r:id="rId234"/>
    <p:sldId id="830" r:id="rId235"/>
    <p:sldId id="831" r:id="rId236"/>
    <p:sldId id="832" r:id="rId237"/>
    <p:sldId id="833" r:id="rId238"/>
    <p:sldId id="834" r:id="rId239"/>
    <p:sldId id="835" r:id="rId240"/>
    <p:sldId id="836" r:id="rId241"/>
    <p:sldId id="837" r:id="rId242"/>
    <p:sldId id="838" r:id="rId243"/>
    <p:sldId id="839" r:id="rId244"/>
    <p:sldId id="840" r:id="rId245"/>
    <p:sldId id="841" r:id="rId246"/>
    <p:sldId id="842" r:id="rId247"/>
    <p:sldId id="843" r:id="rId248"/>
    <p:sldId id="844" r:id="rId249"/>
    <p:sldId id="845" r:id="rId250"/>
    <p:sldId id="516" r:id="rId251"/>
    <p:sldId id="523" r:id="rId252"/>
    <p:sldId id="524" r:id="rId253"/>
    <p:sldId id="525" r:id="rId254"/>
    <p:sldId id="526" r:id="rId255"/>
    <p:sldId id="527" r:id="rId256"/>
    <p:sldId id="528" r:id="rId257"/>
    <p:sldId id="529" r:id="rId258"/>
    <p:sldId id="531" r:id="rId259"/>
    <p:sldId id="532" r:id="rId260"/>
    <p:sldId id="533" r:id="rId261"/>
    <p:sldId id="534" r:id="rId262"/>
    <p:sldId id="535" r:id="rId263"/>
    <p:sldId id="536" r:id="rId264"/>
    <p:sldId id="537" r:id="rId265"/>
    <p:sldId id="538" r:id="rId266"/>
    <p:sldId id="539" r:id="rId267"/>
    <p:sldId id="540" r:id="rId268"/>
    <p:sldId id="541" r:id="rId269"/>
    <p:sldId id="542" r:id="rId270"/>
    <p:sldId id="543" r:id="rId271"/>
    <p:sldId id="544" r:id="rId272"/>
    <p:sldId id="545" r:id="rId273"/>
    <p:sldId id="546" r:id="rId274"/>
    <p:sldId id="547" r:id="rId275"/>
    <p:sldId id="548" r:id="rId276"/>
    <p:sldId id="549" r:id="rId277"/>
    <p:sldId id="550" r:id="rId278"/>
    <p:sldId id="551" r:id="rId279"/>
    <p:sldId id="552" r:id="rId280"/>
    <p:sldId id="553" r:id="rId281"/>
    <p:sldId id="555" r:id="rId282"/>
    <p:sldId id="556" r:id="rId283"/>
    <p:sldId id="557" r:id="rId284"/>
    <p:sldId id="558" r:id="rId285"/>
    <p:sldId id="560" r:id="rId286"/>
    <p:sldId id="561" r:id="rId287"/>
    <p:sldId id="562" r:id="rId288"/>
    <p:sldId id="564" r:id="rId289"/>
    <p:sldId id="565" r:id="rId290"/>
    <p:sldId id="566" r:id="rId291"/>
    <p:sldId id="567" r:id="rId292"/>
    <p:sldId id="568" r:id="rId293"/>
    <p:sldId id="569" r:id="rId294"/>
    <p:sldId id="570" r:id="rId295"/>
    <p:sldId id="571" r:id="rId296"/>
    <p:sldId id="572" r:id="rId297"/>
    <p:sldId id="573" r:id="rId298"/>
    <p:sldId id="574" r:id="rId299"/>
    <p:sldId id="575" r:id="rId300"/>
    <p:sldId id="858" r:id="rId301"/>
    <p:sldId id="576" r:id="rId302"/>
    <p:sldId id="577" r:id="rId303"/>
    <p:sldId id="578" r:id="rId304"/>
    <p:sldId id="579" r:id="rId305"/>
    <p:sldId id="580" r:id="rId306"/>
    <p:sldId id="581" r:id="rId307"/>
    <p:sldId id="583" r:id="rId308"/>
    <p:sldId id="584" r:id="rId309"/>
    <p:sldId id="476" r:id="rId310"/>
    <p:sldId id="477" r:id="rId311"/>
    <p:sldId id="478" r:id="rId312"/>
    <p:sldId id="479" r:id="rId313"/>
    <p:sldId id="480" r:id="rId314"/>
    <p:sldId id="481" r:id="rId315"/>
    <p:sldId id="482" r:id="rId316"/>
    <p:sldId id="483" r:id="rId317"/>
    <p:sldId id="484" r:id="rId318"/>
    <p:sldId id="485" r:id="rId319"/>
    <p:sldId id="486" r:id="rId320"/>
    <p:sldId id="487" r:id="rId321"/>
    <p:sldId id="488" r:id="rId322"/>
    <p:sldId id="489" r:id="rId323"/>
    <p:sldId id="490" r:id="rId324"/>
    <p:sldId id="491" r:id="rId325"/>
    <p:sldId id="492" r:id="rId326"/>
    <p:sldId id="493" r:id="rId327"/>
    <p:sldId id="494" r:id="rId328"/>
    <p:sldId id="495" r:id="rId329"/>
    <p:sldId id="496" r:id="rId330"/>
    <p:sldId id="497" r:id="rId331"/>
    <p:sldId id="498" r:id="rId332"/>
    <p:sldId id="499" r:id="rId333"/>
    <p:sldId id="500" r:id="rId334"/>
    <p:sldId id="501" r:id="rId335"/>
    <p:sldId id="502" r:id="rId336"/>
    <p:sldId id="503" r:id="rId337"/>
    <p:sldId id="504" r:id="rId338"/>
    <p:sldId id="505" r:id="rId339"/>
    <p:sldId id="506" r:id="rId340"/>
    <p:sldId id="472" r:id="rId341"/>
    <p:sldId id="473" r:id="rId342"/>
    <p:sldId id="474" r:id="rId343"/>
    <p:sldId id="475" r:id="rId344"/>
    <p:sldId id="371" r:id="rId345"/>
    <p:sldId id="372" r:id="rId346"/>
    <p:sldId id="373" r:id="rId347"/>
    <p:sldId id="374" r:id="rId348"/>
    <p:sldId id="375" r:id="rId349"/>
    <p:sldId id="376" r:id="rId350"/>
    <p:sldId id="377" r:id="rId351"/>
    <p:sldId id="378" r:id="rId352"/>
    <p:sldId id="379" r:id="rId353"/>
    <p:sldId id="359" r:id="rId354"/>
    <p:sldId id="343" r:id="rId355"/>
    <p:sldId id="344" r:id="rId356"/>
    <p:sldId id="345" r:id="rId357"/>
    <p:sldId id="346" r:id="rId358"/>
    <p:sldId id="363" r:id="rId359"/>
    <p:sldId id="368" r:id="rId360"/>
    <p:sldId id="380" r:id="rId361"/>
    <p:sldId id="367" r:id="rId362"/>
    <p:sldId id="383" r:id="rId363"/>
    <p:sldId id="382" r:id="rId364"/>
    <p:sldId id="384" r:id="rId365"/>
    <p:sldId id="385" r:id="rId366"/>
    <p:sldId id="386" r:id="rId367"/>
    <p:sldId id="387" r:id="rId368"/>
    <p:sldId id="389" r:id="rId369"/>
    <p:sldId id="388" r:id="rId370"/>
    <p:sldId id="390" r:id="rId371"/>
    <p:sldId id="391" r:id="rId372"/>
    <p:sldId id="392" r:id="rId373"/>
    <p:sldId id="846" r:id="rId374"/>
    <p:sldId id="270" r:id="rId375"/>
    <p:sldId id="258" r:id="rId376"/>
    <p:sldId id="259" r:id="rId377"/>
    <p:sldId id="296" r:id="rId378"/>
    <p:sldId id="297" r:id="rId379"/>
    <p:sldId id="298" r:id="rId380"/>
    <p:sldId id="299" r:id="rId381"/>
    <p:sldId id="300" r:id="rId382"/>
    <p:sldId id="301" r:id="rId383"/>
    <p:sldId id="302" r:id="rId384"/>
    <p:sldId id="261" r:id="rId385"/>
    <p:sldId id="262" r:id="rId386"/>
    <p:sldId id="263" r:id="rId387"/>
    <p:sldId id="264" r:id="rId388"/>
    <p:sldId id="265" r:id="rId389"/>
    <p:sldId id="266" r:id="rId390"/>
    <p:sldId id="269" r:id="rId391"/>
    <p:sldId id="267" r:id="rId392"/>
    <p:sldId id="268" r:id="rId393"/>
    <p:sldId id="294" r:id="rId394"/>
    <p:sldId id="295" r:id="rId395"/>
    <p:sldId id="303" r:id="rId396"/>
    <p:sldId id="305" r:id="rId397"/>
    <p:sldId id="306" r:id="rId398"/>
    <p:sldId id="307" r:id="rId399"/>
    <p:sldId id="308" r:id="rId400"/>
    <p:sldId id="309" r:id="rId401"/>
    <p:sldId id="310" r:id="rId402"/>
    <p:sldId id="318" r:id="rId403"/>
    <p:sldId id="313" r:id="rId404"/>
    <p:sldId id="314" r:id="rId405"/>
    <p:sldId id="319" r:id="rId406"/>
    <p:sldId id="316" r:id="rId407"/>
    <p:sldId id="320" r:id="rId408"/>
    <p:sldId id="304" r:id="rId409"/>
    <p:sldId id="321" r:id="rId410"/>
    <p:sldId id="322" r:id="rId411"/>
    <p:sldId id="323" r:id="rId412"/>
    <p:sldId id="277" r:id="rId413"/>
    <p:sldId id="513" r:id="rId414"/>
    <p:sldId id="324" r:id="rId415"/>
    <p:sldId id="325" r:id="rId416"/>
    <p:sldId id="326" r:id="rId417"/>
    <p:sldId id="327" r:id="rId418"/>
    <p:sldId id="328" r:id="rId419"/>
    <p:sldId id="329" r:id="rId420"/>
    <p:sldId id="330" r:id="rId421"/>
    <p:sldId id="278" r:id="rId422"/>
    <p:sldId id="514" r:id="rId42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FF99"/>
    <a:srgbClr val="0033CC"/>
    <a:srgbClr val="FFCCFF"/>
    <a:srgbClr val="00FFFF"/>
    <a:srgbClr val="FF33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539BE0-3B57-4346-BC85-F95FCEADCC39}" v="306" dt="2017-01-17T08:46:01.1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2948" autoAdjust="0"/>
  </p:normalViewPr>
  <p:slideViewPr>
    <p:cSldViewPr>
      <p:cViewPr varScale="1">
        <p:scale>
          <a:sx n="77" d="100"/>
          <a:sy n="77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8412"/>
    </p:cViewPr>
  </p:sorter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slide" Target="slides/slide398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notesMaster" Target="notesMasters/notesMaster1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presProps" Target="presProps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viewProps" Target="viewProps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theme" Target="theme/theme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28" Type="http://schemas.openxmlformats.org/officeDocument/2006/relationships/tableStyles" Target="tableStyles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4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slide" Target="slides/slide421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3000" y="4343400"/>
            <a:ext cx="457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CCE8AE-C64A-41BC-9858-50499A44993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00739" name="슬라이드 노트 개체 틀 2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007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FC756C6-B052-4EA2-822D-29D3946C132C}" type="slidenum">
              <a:rPr lang="en-US" altLang="ko-KR"/>
              <a:pPr eaLnBrk="1" hangingPunct="1"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017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017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F93AA11-A66F-48BF-8D7E-9E7EF188CAE6}" type="slidenum">
              <a:rPr lang="en-US" altLang="ko-KR"/>
              <a:pPr eaLnBrk="1" hangingPunct="1"/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027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027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E6A1CDEF-F364-42C7-8294-550242149B27}" type="slidenum">
              <a:rPr lang="en-US" altLang="ko-KR"/>
              <a:pPr eaLnBrk="1" hangingPunct="1"/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038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038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B96F992-7EE2-4EFC-882B-C33205733EC1}" type="slidenum">
              <a:rPr lang="en-US" altLang="ko-KR"/>
              <a:pPr eaLnBrk="1" hangingPunct="1"/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048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048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6B37987-E56A-46C3-81D1-4B091E280AB1}" type="slidenum">
              <a:rPr lang="en-US" altLang="ko-KR"/>
              <a:pPr eaLnBrk="1" hangingPunct="1"/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058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058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1B9CD22-B0A0-4118-99F1-6618DFE3AF44}" type="slidenum">
              <a:rPr lang="en-US" altLang="ko-KR"/>
              <a:pPr eaLnBrk="1" hangingPunct="1"/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068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068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E381C92-6781-4DD8-85B3-D454852AEB50}" type="slidenum">
              <a:rPr lang="en-US" altLang="ko-KR"/>
              <a:pPr eaLnBrk="1" hangingPunct="1"/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079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079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5EEAEB3-B4F3-4700-8F93-211D62EE3740}" type="slidenum">
              <a:rPr lang="en-US" altLang="ko-KR"/>
              <a:pPr eaLnBrk="1" hangingPunct="1"/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089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089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F64771B-1A2F-4B8D-87BC-D3400243788E}" type="slidenum">
              <a:rPr lang="en-US" altLang="ko-KR"/>
              <a:pPr eaLnBrk="1" hangingPunct="1"/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B699A-34B9-458E-9DA9-C1AF5425224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030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7784C-8BFF-4790-92C0-EA89856D110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170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B5BE-A9E0-45ED-8BEA-0DB6067C70C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350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00875" y="-28575"/>
            <a:ext cx="2133600" cy="385763"/>
          </a:xfrm>
        </p:spPr>
        <p:txBody>
          <a:bodyPr/>
          <a:lstStyle>
            <a:lvl1pPr>
              <a:defRPr/>
            </a:lvl1pPr>
          </a:lstStyle>
          <a:p>
            <a:fld id="{C291DAE5-243E-424C-B587-BBA9EBBC718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1214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428625"/>
          </a:xfrm>
        </p:spPr>
        <p:txBody>
          <a:bodyPr/>
          <a:lstStyle>
            <a:lvl1pPr>
              <a:defRPr/>
            </a:lvl1pPr>
          </a:lstStyle>
          <a:p>
            <a:fld id="{0B27755D-1932-420C-9812-DE72CE48AD1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2973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428625"/>
          </a:xfrm>
        </p:spPr>
        <p:txBody>
          <a:bodyPr/>
          <a:lstStyle>
            <a:lvl1pPr>
              <a:defRPr/>
            </a:lvl1pPr>
          </a:lstStyle>
          <a:p>
            <a:fld id="{43CB4E7C-3814-4101-9450-6E6E80A9036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39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776C6-455B-4DA8-9A11-FABF152BC8A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791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B84F7-E69B-4B1B-83B3-3C4D17D22CC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506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636DF-B8AC-495B-B922-2141436E1CC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437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95CD39-F33E-4423-9222-450DCE80E34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062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B3A22-520F-41F3-9CCD-D606D67D60B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375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CC8864-D41D-4CA4-AA88-4498E4AA180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86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BC5F0-1C31-4132-A181-03297699F54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946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112CD-4A89-4F6E-BB34-D66E67E0961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515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7700" y="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fld id="{9C09DFF7-878A-40DA-B114-A80E1A4DDBB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51" r:id="rId7"/>
    <p:sldLayoutId id="2147484147" r:id="rId8"/>
    <p:sldLayoutId id="2147484148" r:id="rId9"/>
    <p:sldLayoutId id="2147484149" r:id="rId10"/>
    <p:sldLayoutId id="2147484150" r:id="rId11"/>
    <p:sldLayoutId id="2147484152" r:id="rId12"/>
    <p:sldLayoutId id="2147484153" r:id="rId13"/>
    <p:sldLayoutId id="2147484154" r:id="rId1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ail.oraclejava.co.kr/frame/main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wmf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6.wmf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7.wmf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wmf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jdk1.3\j2sdk-1_3_0-update1-doc\jdk1.3\docs\api\java\sql\ResultSet.html#next()" TargetMode="External"/><Relationship Id="rId2" Type="http://schemas.openxmlformats.org/officeDocument/2006/relationships/hyperlink" Target="file:///C:\jdk1.3\j2sdk-1_3_0-update1-doc\jdk1.3\docs\api\java\sql\ResultSet.html#first()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file:///C:\jdk1.3\j2sdk-1_3_0-update1-doc\jdk1.3\docs\api\java\sql\ResultSet.html#isLast()" TargetMode="External"/><Relationship Id="rId5" Type="http://schemas.openxmlformats.org/officeDocument/2006/relationships/hyperlink" Target="file:///C:\jdk1.3\j2sdk-1_3_0-update1-doc\jdk1.3\docs\api\java\sql\ResultSet.html#last()" TargetMode="External"/><Relationship Id="rId4" Type="http://schemas.openxmlformats.org/officeDocument/2006/relationships/hyperlink" Target="file:///C:\jdk1.3\j2sdk-1_3_0-update1-doc\jdk1.3\docs\api\java\sql\ResultSet.html#previous()" TargetMode="Externa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eclipse-packages/" TargetMode="External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0/~" TargetMode="External"/><Relationship Id="rId1" Type="http://schemas.openxmlformats.org/officeDocument/2006/relationships/slideLayout" Target="../slideLayouts/slideLayout1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hyperlink" Target="http://tomcat.apache.org/taglibs/" TargetMode="External"/><Relationship Id="rId1" Type="http://schemas.openxmlformats.org/officeDocument/2006/relationships/slideLayout" Target="../slideLayouts/slideLayout1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products/jsp/jstl/1.1/docs/tlddocs/index.html" TargetMode="External"/><Relationship Id="rId1" Type="http://schemas.openxmlformats.org/officeDocument/2006/relationships/slideLayout" Target="../slideLayouts/slideLayout14.xml"/></Relationships>
</file>

<file path=ppt/slides/_rels/slide357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sp/jstl/fmt%20prefix=" TargetMode="External"/><Relationship Id="rId2" Type="http://schemas.openxmlformats.org/officeDocument/2006/relationships/hyperlink" Target="http://java.sun.com/jsp/jstl/core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java.sun.com/jsp/jstl/functions" TargetMode="External"/><Relationship Id="rId4" Type="http://schemas.openxmlformats.org/officeDocument/2006/relationships/hyperlink" Target="http://java.sun.com/jsp/jstl/sql" TargetMode="Externa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products/jsp/jstl/1.1/docs/api/index.html" TargetMode="External"/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er.com/" TargetMode="External"/><Relationship Id="rId2" Type="http://schemas.openxmlformats.org/officeDocument/2006/relationships/hyperlink" Target="http://map.google.com/" TargetMode="External"/><Relationship Id="rId1" Type="http://schemas.openxmlformats.org/officeDocument/2006/relationships/slideLayout" Target="../slideLayouts/slideLayout12.xml"/></Relationships>
</file>

<file path=ppt/slides/_rels/slide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1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c.org/" TargetMode="External"/><Relationship Id="rId1" Type="http://schemas.openxmlformats.org/officeDocument/2006/relationships/slideLayout" Target="../slideLayouts/slideLayout2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9.png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2.xml"/></Relationships>
</file>

<file path=ppt/slides/_rels/slide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2.xml"/></Relationships>
</file>

<file path=ppt/slides/_rels/slide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hyperlink" Target="http://www.cvsnt.org/" TargetMode="External"/><Relationship Id="rId1" Type="http://schemas.openxmlformats.org/officeDocument/2006/relationships/slideLayout" Target="../slideLayouts/slideLayout12.xml"/></Relationships>
</file>

<file path=ppt/slides/_rels/slide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0063" y="1820863"/>
            <a:ext cx="8143875" cy="1828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 dirty="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Java Web &amp; JDBC  &amp; AJAX</a:t>
            </a:r>
            <a:br>
              <a:rPr lang="en-US" altLang="ko-KR" sz="4000" dirty="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altLang="ko-KR" sz="4000" dirty="0">
              <a:solidFill>
                <a:srgbClr val="FF8D3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31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EF9E6AA4-01CB-4B01-8331-34ED6E4630D4}" type="slidenum">
              <a:rPr lang="en-US" altLang="ko-KR"/>
              <a:pPr eaLnBrk="1" hangingPunct="1"/>
              <a:t>1</a:t>
            </a:fld>
            <a:endParaRPr lang="en-US" altLang="ko-KR"/>
          </a:p>
        </p:txBody>
      </p:sp>
      <p:pic>
        <p:nvPicPr>
          <p:cNvPr id="13316" name="Picture 8" descr="http://mail.oraclejava.co.kr/src/imgs/logo1_oraclejava.co.kr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5072063"/>
            <a:ext cx="142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HTTP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1700" dirty="0"/>
              <a:t>웹 서버와 웹 클라이언트는 소켓</a:t>
            </a:r>
            <a:r>
              <a:rPr lang="en-US" altLang="ko-KR" sz="1700" dirty="0"/>
              <a:t>(Socket) </a:t>
            </a:r>
            <a:r>
              <a:rPr lang="ko-KR" altLang="en-US" sz="1700" dirty="0"/>
              <a:t>통신을 한다</a:t>
            </a:r>
            <a:r>
              <a:rPr lang="en-US" altLang="ko-KR" sz="1700" dirty="0"/>
              <a:t>. </a:t>
            </a:r>
            <a:r>
              <a:rPr lang="ko-KR" altLang="en-US" sz="1700" dirty="0"/>
              <a:t>즉 </a:t>
            </a:r>
            <a:r>
              <a:rPr lang="en-US" altLang="ko-KR" sz="1700" dirty="0"/>
              <a:t>TCP/IP </a:t>
            </a:r>
            <a:r>
              <a:rPr lang="ko-KR" altLang="en-US" sz="1700" dirty="0"/>
              <a:t>프로토콜로 데이터를 전달한다</a:t>
            </a:r>
            <a:r>
              <a:rPr lang="en-US" altLang="ko-KR" sz="1700" dirty="0"/>
              <a:t>. </a:t>
            </a:r>
          </a:p>
          <a:p>
            <a:pPr eaLnBrk="1" hangingPunct="1">
              <a:lnSpc>
                <a:spcPct val="80000"/>
              </a:lnSpc>
            </a:pPr>
            <a:endParaRPr lang="en-US" altLang="ko-KR" sz="1700" dirty="0"/>
          </a:p>
          <a:p>
            <a:pPr eaLnBrk="1" hangingPunct="1">
              <a:lnSpc>
                <a:spcPct val="80000"/>
              </a:lnSpc>
            </a:pPr>
            <a:r>
              <a:rPr lang="en-US" altLang="ko-KR" sz="1700" dirty="0"/>
              <a:t>HTTP(</a:t>
            </a:r>
            <a:r>
              <a:rPr lang="en-US" altLang="ko-KR" sz="1700" dirty="0" err="1"/>
              <a:t>HyperText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Transper</a:t>
            </a:r>
            <a:r>
              <a:rPr lang="en-US" altLang="ko-KR" sz="1700" dirty="0"/>
              <a:t> Protocol)</a:t>
            </a:r>
            <a:r>
              <a:rPr lang="ko-KR" altLang="en-US" sz="1700" dirty="0"/>
              <a:t>는 웹 클라이언트와 웹 서버가 통신할 때 사용하는 메시지의 표시 규약이다</a:t>
            </a:r>
            <a:r>
              <a:rPr lang="en-US" altLang="ko-KR" sz="1700" dirty="0"/>
              <a:t>. </a:t>
            </a:r>
          </a:p>
          <a:p>
            <a:pPr eaLnBrk="1" hangingPunct="1">
              <a:lnSpc>
                <a:spcPct val="80000"/>
              </a:lnSpc>
            </a:pPr>
            <a:endParaRPr lang="en-US" altLang="ko-KR" sz="1700" dirty="0"/>
          </a:p>
          <a:p>
            <a:pPr eaLnBrk="1" hangingPunct="1">
              <a:lnSpc>
                <a:spcPct val="80000"/>
              </a:lnSpc>
            </a:pPr>
            <a:r>
              <a:rPr lang="en-US" altLang="ko-KR" sz="1700" dirty="0"/>
              <a:t>HTTP</a:t>
            </a:r>
            <a:r>
              <a:rPr lang="ko-KR" altLang="en-US" sz="1700" dirty="0"/>
              <a:t>는 전송 프로토콜인 </a:t>
            </a:r>
            <a:r>
              <a:rPr lang="en-US" altLang="ko-KR" sz="1700" dirty="0"/>
              <a:t>TCP(Transmission Control Protocol)</a:t>
            </a:r>
            <a:r>
              <a:rPr lang="ko-KR" altLang="en-US" sz="1700" dirty="0"/>
              <a:t>에 의해 웹 클라이언트와 웹 서버에 전송된다</a:t>
            </a:r>
            <a:r>
              <a:rPr lang="en-US" altLang="ko-KR" sz="1700" dirty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1700" dirty="0"/>
          </a:p>
          <a:p>
            <a:pPr eaLnBrk="1" hangingPunct="1">
              <a:lnSpc>
                <a:spcPct val="80000"/>
              </a:lnSpc>
            </a:pPr>
            <a:r>
              <a:rPr lang="ko-KR" altLang="en-US" sz="1700" dirty="0">
                <a:solidFill>
                  <a:srgbClr val="000000"/>
                </a:solidFill>
              </a:rPr>
              <a:t>특징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500" dirty="0">
                <a:solidFill>
                  <a:srgbClr val="000000"/>
                </a:solidFill>
              </a:rPr>
              <a:t>Connectionless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500" dirty="0">
                <a:solidFill>
                  <a:srgbClr val="000000"/>
                </a:solidFill>
              </a:rPr>
              <a:t>Stateless</a:t>
            </a:r>
          </a:p>
          <a:p>
            <a:pPr eaLnBrk="1" hangingPunct="1">
              <a:lnSpc>
                <a:spcPct val="80000"/>
              </a:lnSpc>
            </a:pPr>
            <a:endParaRPr lang="en-US" altLang="ko-KR" sz="1700" dirty="0"/>
          </a:p>
        </p:txBody>
      </p:sp>
      <p:sp>
        <p:nvSpPr>
          <p:cNvPr id="2253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F3E1B79-B066-4703-964C-C11F184AF1BD}" type="slidenum">
              <a:rPr lang="en-US" altLang="ko-KR"/>
              <a:pPr eaLnBrk="1" hangingPunct="1"/>
              <a:t>10</a:t>
            </a:fld>
            <a:endParaRPr lang="en-US" altLang="ko-KR"/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3571875"/>
            <a:ext cx="56165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077072"/>
            <a:ext cx="1224136" cy="129614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15715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53F6FEA-5346-4470-83CC-BF9C32BD0F27}" type="slidenum">
              <a:rPr lang="en-US" altLang="ko-KR"/>
              <a:pPr eaLnBrk="1" hangingPunct="1"/>
              <a:t>100</a:t>
            </a:fld>
            <a:endParaRPr lang="en-US" altLang="ko-KR"/>
          </a:p>
        </p:txBody>
      </p:sp>
      <p:sp>
        <p:nvSpPr>
          <p:cNvPr id="115716" name="Rectangle 2"/>
          <p:cNvSpPr>
            <a:spLocks noChangeArrowheads="1"/>
          </p:cNvSpPr>
          <p:nvPr/>
        </p:nvSpPr>
        <p:spPr bwMode="auto">
          <a:xfrm>
            <a:off x="1173163" y="13414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5500">
                <a:solidFill>
                  <a:schemeClr val="tx2"/>
                </a:solidFill>
              </a:rPr>
              <a:t>JDBC </a:t>
            </a:r>
            <a:r>
              <a:rPr lang="ko-KR" altLang="en-US" sz="5500">
                <a:solidFill>
                  <a:schemeClr val="tx2"/>
                </a:solidFill>
              </a:rPr>
              <a:t>구조</a:t>
            </a:r>
            <a:endParaRPr lang="ko-KR" altLang="en-US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ko-KR" sz="3300">
                <a:solidFill>
                  <a:srgbClr val="000000"/>
                </a:solidFill>
                <a:ea typeface="굴림체" panose="020B0609000101010101" pitchFamily="49" charset="-127"/>
              </a:rPr>
              <a:t>JDBC </a:t>
            </a:r>
            <a:r>
              <a:rPr lang="ko-KR" altLang="en-US" sz="3300">
                <a:solidFill>
                  <a:srgbClr val="000000"/>
                </a:solidFill>
                <a:ea typeface="굴림체" panose="020B0609000101010101" pitchFamily="49" charset="-127"/>
              </a:rPr>
              <a:t>드라이버</a:t>
            </a:r>
          </a:p>
          <a:p>
            <a:pPr lvl="1" algn="just" eaLnBrk="1" hangingPunct="1"/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java.sql 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패키지 안에 들어 있는 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JDBC API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는 단지 몇 개의 견고한 클래스를 포함하고 있다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. API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의 상당부분이 구현 없이 행위만을 기술하는 데이터베이스 중립적인 인터페이스 클래스로 구성되어 있고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, 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실제구현은 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vender 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들에 의해 구현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eaLnBrk="1" hangingPunct="1"/>
            <a:endParaRPr lang="en-US" altLang="ko-KR">
              <a:ea typeface="굴림체" panose="020B0609000101010101" pitchFamily="49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Java </a:t>
            </a:r>
            <a:r>
              <a:rPr lang="en-US" altLang="ko-KR" dirty="0" err="1"/>
              <a:t>Servlet</a:t>
            </a:r>
            <a:r>
              <a:rPr lang="en-US" altLang="ko-KR" dirty="0"/>
              <a:t> Programming</a:t>
            </a:r>
          </a:p>
        </p:txBody>
      </p:sp>
      <p:sp>
        <p:nvSpPr>
          <p:cNvPr id="11674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CD53E15-6415-4C2A-AA6F-DBA775DD1568}" type="slidenum">
              <a:rPr lang="en-US" altLang="ko-KR"/>
              <a:pPr eaLnBrk="1" hangingPunct="1"/>
              <a:t>101</a:t>
            </a:fld>
            <a:endParaRPr lang="en-US" altLang="ko-KR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00200"/>
            <a:ext cx="7772400" cy="685800"/>
          </a:xfrm>
        </p:spPr>
        <p:txBody>
          <a:bodyPr/>
          <a:lstStyle/>
          <a:p>
            <a:pPr algn="just" eaLnBrk="1" hangingPunct="1"/>
            <a:r>
              <a:rPr lang="ko-KR" altLang="en-US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자바와 데이터 베이스 연결도</a:t>
            </a:r>
            <a:r>
              <a:rPr lang="en-US" altLang="ko-KR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eaLnBrk="1" hangingPunct="1"/>
            <a:endParaRPr lang="en-US" altLang="ko-KR"/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1776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35E8E2A-1D21-4AE9-8A97-C5F3139491AB}" type="slidenum">
              <a:rPr lang="en-US" altLang="ko-KR"/>
              <a:pPr eaLnBrk="1" hangingPunct="1"/>
              <a:t>102</a:t>
            </a:fld>
            <a:endParaRPr lang="en-US" altLang="ko-KR"/>
          </a:p>
        </p:txBody>
      </p:sp>
      <p:sp>
        <p:nvSpPr>
          <p:cNvPr id="117765" name="Rectangle 4"/>
          <p:cNvSpPr>
            <a:spLocks noChangeArrowheads="1"/>
          </p:cNvSpPr>
          <p:nvPr/>
        </p:nvSpPr>
        <p:spPr bwMode="auto">
          <a:xfrm>
            <a:off x="2046288" y="2433638"/>
            <a:ext cx="2247900" cy="466725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400"/>
              <a:t>Java Application</a:t>
            </a:r>
          </a:p>
        </p:txBody>
      </p:sp>
      <p:sp>
        <p:nvSpPr>
          <p:cNvPr id="117766" name="Rectangle 5"/>
          <p:cNvSpPr>
            <a:spLocks noChangeArrowheads="1"/>
          </p:cNvSpPr>
          <p:nvPr/>
        </p:nvSpPr>
        <p:spPr bwMode="auto">
          <a:xfrm>
            <a:off x="2286000" y="3581400"/>
            <a:ext cx="1597025" cy="466725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400"/>
              <a:t>Connection</a:t>
            </a:r>
          </a:p>
        </p:txBody>
      </p:sp>
      <p:sp>
        <p:nvSpPr>
          <p:cNvPr id="117767" name="Rectangle 6"/>
          <p:cNvSpPr>
            <a:spLocks noChangeArrowheads="1"/>
          </p:cNvSpPr>
          <p:nvPr/>
        </p:nvSpPr>
        <p:spPr bwMode="auto">
          <a:xfrm>
            <a:off x="1981200" y="4800600"/>
            <a:ext cx="2147888" cy="466725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400"/>
              <a:t>Driver Manager</a:t>
            </a:r>
          </a:p>
        </p:txBody>
      </p:sp>
      <p:sp>
        <p:nvSpPr>
          <p:cNvPr id="117768" name="Rectangle 7"/>
          <p:cNvSpPr>
            <a:spLocks noChangeArrowheads="1"/>
          </p:cNvSpPr>
          <p:nvPr/>
        </p:nvSpPr>
        <p:spPr bwMode="auto">
          <a:xfrm>
            <a:off x="5943600" y="3200400"/>
            <a:ext cx="2403475" cy="466725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2400"/>
              <a:t>오라클 드라이버</a:t>
            </a:r>
          </a:p>
        </p:txBody>
      </p:sp>
      <p:sp>
        <p:nvSpPr>
          <p:cNvPr id="117769" name="Rectangle 8"/>
          <p:cNvSpPr>
            <a:spLocks noChangeArrowheads="1"/>
          </p:cNvSpPr>
          <p:nvPr/>
        </p:nvSpPr>
        <p:spPr bwMode="auto">
          <a:xfrm>
            <a:off x="5638800" y="4572000"/>
            <a:ext cx="3089275" cy="466725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2400"/>
              <a:t>오라클 데이터 베이스</a:t>
            </a:r>
          </a:p>
        </p:txBody>
      </p:sp>
      <p:sp>
        <p:nvSpPr>
          <p:cNvPr id="117770" name="Line 9"/>
          <p:cNvSpPr>
            <a:spLocks noChangeShapeType="1"/>
          </p:cNvSpPr>
          <p:nvPr/>
        </p:nvSpPr>
        <p:spPr bwMode="auto">
          <a:xfrm>
            <a:off x="3048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17771" name="Line 10"/>
          <p:cNvSpPr>
            <a:spLocks noChangeShapeType="1"/>
          </p:cNvSpPr>
          <p:nvPr/>
        </p:nvSpPr>
        <p:spPr bwMode="auto">
          <a:xfrm>
            <a:off x="30480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cxnSp>
        <p:nvCxnSpPr>
          <p:cNvPr id="117772" name="AutoShape 11"/>
          <p:cNvCxnSpPr>
            <a:cxnSpLocks noChangeShapeType="1"/>
            <a:stCxn id="117767" idx="2"/>
            <a:endCxn id="117768" idx="1"/>
          </p:cNvCxnSpPr>
          <p:nvPr/>
        </p:nvCxnSpPr>
        <p:spPr bwMode="auto">
          <a:xfrm rot="5400000" flipH="1" flipV="1">
            <a:off x="3582988" y="2906713"/>
            <a:ext cx="1833562" cy="2887662"/>
          </a:xfrm>
          <a:prstGeom prst="bentConnector4">
            <a:avLst>
              <a:gd name="adj1" fmla="val -12468"/>
              <a:gd name="adj2" fmla="val 6861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773" name="Line 12"/>
          <p:cNvSpPr>
            <a:spLocks noChangeShapeType="1"/>
          </p:cNvSpPr>
          <p:nvPr/>
        </p:nvSpPr>
        <p:spPr bwMode="auto">
          <a:xfrm>
            <a:off x="7086600" y="3657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/>
              <a:t>JDBC </a:t>
            </a:r>
            <a:r>
              <a:rPr lang="ko-KR" altLang="en-US"/>
              <a:t>연결순서</a:t>
            </a:r>
          </a:p>
        </p:txBody>
      </p:sp>
      <p:sp>
        <p:nvSpPr>
          <p:cNvPr id="117765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676400"/>
            <a:ext cx="8137525" cy="45720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ko-KR" altLang="en-US" dirty="0">
                <a:solidFill>
                  <a:srgbClr val="000000"/>
                </a:solidFill>
                <a:ea typeface="굴림체" pitchFamily="49" charset="-127"/>
              </a:rPr>
              <a:t>첫 번째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ko-KR" altLang="en-US" dirty="0">
                <a:solidFill>
                  <a:srgbClr val="000000"/>
                </a:solidFill>
                <a:ea typeface="굴림체" pitchFamily="49" charset="-127"/>
              </a:rPr>
              <a:t>데이터베이스와의 접속을 오픈 하기 위해 애플리케이션의 </a:t>
            </a:r>
            <a:r>
              <a:rPr lang="en-US" altLang="ko-KR" dirty="0">
                <a:solidFill>
                  <a:srgbClr val="000000"/>
                </a:solidFill>
                <a:ea typeface="굴림체" pitchFamily="49" charset="-127"/>
              </a:rPr>
              <a:t>JVM</a:t>
            </a:r>
            <a:r>
              <a:rPr lang="ko-KR" altLang="en-US" dirty="0">
                <a:solidFill>
                  <a:srgbClr val="000000"/>
                </a:solidFill>
                <a:ea typeface="굴림체" pitchFamily="49" charset="-127"/>
              </a:rPr>
              <a:t>안으로 특정 드라이버 클래스를 적재</a:t>
            </a:r>
            <a:r>
              <a:rPr lang="en-US" altLang="ko-KR" dirty="0">
                <a:solidFill>
                  <a:srgbClr val="000000"/>
                </a:solidFill>
                <a:ea typeface="굴림체" pitchFamily="49" charset="-127"/>
              </a:rPr>
              <a:t>. 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ko-KR" altLang="en-US" dirty="0" err="1">
                <a:solidFill>
                  <a:srgbClr val="000000"/>
                </a:solidFill>
                <a:ea typeface="굴림체" pitchFamily="49" charset="-127"/>
              </a:rPr>
              <a:t>오라클</a:t>
            </a:r>
            <a:r>
              <a:rPr lang="ko-KR" altLang="en-US" dirty="0">
                <a:solidFill>
                  <a:srgbClr val="000000"/>
                </a:solidFill>
                <a:ea typeface="굴림체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굴림체" pitchFamily="49" charset="-127"/>
              </a:rPr>
              <a:t>Thin </a:t>
            </a:r>
            <a:r>
              <a:rPr lang="en-US" altLang="ko-KR" dirty="0" err="1">
                <a:solidFill>
                  <a:srgbClr val="000000"/>
                </a:solidFill>
                <a:ea typeface="굴림체" pitchFamily="49" charset="-127"/>
              </a:rPr>
              <a:t>dirver</a:t>
            </a:r>
            <a:r>
              <a:rPr lang="en-US" altLang="ko-KR" dirty="0">
                <a:solidFill>
                  <a:srgbClr val="000000"/>
                </a:solidFill>
                <a:ea typeface="굴림체" pitchFamily="49" charset="-127"/>
              </a:rPr>
              <a:t> :</a:t>
            </a:r>
          </a:p>
          <a:p>
            <a:pPr lvl="2" algn="just" eaLnBrk="1" fontAlgn="auto" hangingPunct="1">
              <a:spcAft>
                <a:spcPts val="0"/>
              </a:spcAft>
              <a:defRPr/>
            </a:pPr>
            <a:r>
              <a:rPr lang="en-US" altLang="ko-KR" dirty="0" err="1">
                <a:solidFill>
                  <a:srgbClr val="000000"/>
                </a:solidFill>
                <a:ea typeface="굴림체" pitchFamily="49" charset="-127"/>
              </a:rPr>
              <a:t>Class.forName</a:t>
            </a:r>
            <a:r>
              <a:rPr lang="en-US" altLang="ko-KR" dirty="0">
                <a:solidFill>
                  <a:srgbClr val="000000"/>
                </a:solidFill>
                <a:ea typeface="굴림체" pitchFamily="49" charset="-127"/>
              </a:rPr>
              <a:t>("</a:t>
            </a:r>
            <a:r>
              <a:rPr lang="en-US" altLang="ko-KR" dirty="0" err="1">
                <a:solidFill>
                  <a:srgbClr val="000000"/>
                </a:solidFill>
                <a:ea typeface="굴림체" pitchFamily="49" charset="-127"/>
              </a:rPr>
              <a:t>oracle.jdbc.driver.OracleDriver</a:t>
            </a:r>
            <a:r>
              <a:rPr lang="en-US" altLang="ko-KR" dirty="0">
                <a:solidFill>
                  <a:srgbClr val="000000"/>
                </a:solidFill>
                <a:ea typeface="굴림체" pitchFamily="49" charset="-127"/>
              </a:rPr>
              <a:t>");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 dirty="0">
                <a:solidFill>
                  <a:srgbClr val="000000"/>
                </a:solidFill>
                <a:ea typeface="굴림체" pitchFamily="49" charset="-127"/>
              </a:rPr>
              <a:t>드라이버가 메모리에 적재될 때</a:t>
            </a:r>
            <a:r>
              <a:rPr lang="en-US" altLang="ko-KR" dirty="0">
                <a:solidFill>
                  <a:srgbClr val="000000"/>
                </a:solidFill>
                <a:ea typeface="굴림체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ea typeface="굴림체" pitchFamily="49" charset="-127"/>
              </a:rPr>
              <a:t>java.sql.DriverManager</a:t>
            </a:r>
            <a:r>
              <a:rPr lang="en-US" altLang="ko-KR" dirty="0">
                <a:solidFill>
                  <a:srgbClr val="000000"/>
                </a:solidFill>
                <a:ea typeface="굴림체" pitchFamily="49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굴림체" pitchFamily="49" charset="-127"/>
              </a:rPr>
              <a:t>클래스를 사용해서 </a:t>
            </a:r>
            <a:endParaRPr lang="en-US" altLang="ko-KR" dirty="0">
              <a:solidFill>
                <a:srgbClr val="000000"/>
              </a:solidFill>
              <a:ea typeface="굴림체" pitchFamily="49" charset="-127"/>
            </a:endParaRPr>
          </a:p>
          <a:p>
            <a:pPr marL="347663" lvl="1" indent="0" eaLnBrk="1" fontAlgn="auto" hangingPunct="1">
              <a:spcAft>
                <a:spcPts val="0"/>
              </a:spcAft>
              <a:buFont typeface="Verdana" pitchFamily="34" charset="0"/>
              <a:buNone/>
              <a:defRPr/>
            </a:pPr>
            <a:r>
              <a:rPr lang="ko-KR" altLang="en-US" dirty="0">
                <a:solidFill>
                  <a:srgbClr val="000000"/>
                </a:solidFill>
                <a:ea typeface="굴림체" pitchFamily="49" charset="-127"/>
              </a:rPr>
              <a:t>  이 드라이버를 사용 가능한 드라이버로 등록</a:t>
            </a:r>
            <a:r>
              <a:rPr lang="en-US" altLang="ko-KR" dirty="0">
                <a:solidFill>
                  <a:srgbClr val="000000"/>
                </a:solidFill>
                <a:ea typeface="굴림체" pitchFamily="49" charset="-127"/>
              </a:rPr>
              <a:t>.</a:t>
            </a: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1878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D4B82C7-4A2E-4513-9123-153048F09587}" type="slidenum">
              <a:rPr lang="en-US" altLang="ko-KR"/>
              <a:pPr eaLnBrk="1" hangingPunct="1"/>
              <a:t>103</a:t>
            </a:fld>
            <a:endParaRPr lang="en-US" altLang="ko-KR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571500"/>
            <a:ext cx="8135938" cy="5214938"/>
          </a:xfrm>
        </p:spPr>
        <p:txBody>
          <a:bodyPr/>
          <a:lstStyle/>
          <a:p>
            <a:pPr algn="just" eaLnBrk="1" hangingPunct="1"/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두 번째 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: DriverManager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클래스를 이용하여 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URL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형태로 주어진 데이터 베이스에 대한 접속을 요청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lvl="1" algn="just" eaLnBrk="1" hangingPunct="1"/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Connection con =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600">
                <a:solidFill>
                  <a:srgbClr val="000000"/>
                </a:solidFill>
                <a:ea typeface="굴림체" panose="020B0609000101010101" pitchFamily="49" charset="-127"/>
              </a:rPr>
              <a:t>	DriverManager.getConnection("jdbc:oracle:thin:@dbhost:port:sid", “</a:t>
            </a:r>
            <a:r>
              <a:rPr lang="ko-KR" altLang="en-US" sz="2600">
                <a:solidFill>
                  <a:srgbClr val="000000"/>
                </a:solidFill>
                <a:ea typeface="굴림체" panose="020B0609000101010101" pitchFamily="49" charset="-127"/>
              </a:rPr>
              <a:t>계정명</a:t>
            </a:r>
            <a:r>
              <a:rPr lang="en-US" altLang="ko-KR" sz="2600">
                <a:solidFill>
                  <a:srgbClr val="000000"/>
                </a:solidFill>
                <a:ea typeface="굴림체" panose="020B0609000101010101" pitchFamily="49" charset="-127"/>
              </a:rPr>
              <a:t>”, “</a:t>
            </a:r>
            <a:r>
              <a:rPr lang="ko-KR" altLang="en-US" sz="2600">
                <a:solidFill>
                  <a:srgbClr val="000000"/>
                </a:solidFill>
                <a:ea typeface="굴림체" panose="020B0609000101010101" pitchFamily="49" charset="-127"/>
              </a:rPr>
              <a:t>비번</a:t>
            </a:r>
            <a:r>
              <a:rPr lang="en-US" altLang="ko-KR" sz="2600">
                <a:solidFill>
                  <a:srgbClr val="000000"/>
                </a:solidFill>
                <a:ea typeface="굴림체" panose="020B0609000101010101" pitchFamily="49" charset="-127"/>
              </a:rPr>
              <a:t>”);</a:t>
            </a:r>
          </a:p>
          <a:p>
            <a:pPr lvl="1" algn="just" eaLnBrk="1" hangingPunct="1"/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JDBC URL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은 드라이버 고유의 방식으로 개별적인 데이터베이스를 식별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     ☞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오라클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     [jdbc:oracle:thin:@dbhost:port:sid]</a:t>
            </a:r>
            <a:endParaRPr lang="en-US" altLang="ko-KR">
              <a:ea typeface="굴림체" panose="020B0609000101010101" pitchFamily="49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1981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6830910-9846-4E5F-9362-FC1CA1F93398}" type="slidenum">
              <a:rPr lang="en-US" altLang="ko-KR"/>
              <a:pPr eaLnBrk="1" hangingPunct="1"/>
              <a:t>104</a:t>
            </a:fld>
            <a:endParaRPr lang="en-US" altLang="ko-KR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714375"/>
            <a:ext cx="8001000" cy="478631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세 번째 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: SQL 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질의어 실행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java.sql.Statement 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클래스를 사용한다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Statement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클래스는 직접 인스턴스화 되지 않고 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Connection 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클래스의 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createStatement( ) 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메소드에 의해 생성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400">
                <a:solidFill>
                  <a:srgbClr val="000000"/>
                </a:solidFill>
                <a:ea typeface="굴림체" panose="020B0609000101010101" pitchFamily="49" charset="-127"/>
              </a:rPr>
              <a:t>     ☞ Statement stmt = con.createStatement( );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Statement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의 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executeQuery( ) 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메소드를 사용하여 데이터를 포함하는 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java.sql.ResultSet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을 리턴받는다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400">
                <a:solidFill>
                  <a:srgbClr val="000000"/>
                </a:solidFill>
                <a:ea typeface="굴림체" panose="020B0609000101010101" pitchFamily="49" charset="-127"/>
              </a:rPr>
              <a:t>     ☞ ResultSet rs = stmt.executeQuery("SELECT </a:t>
            </a:r>
            <a:br>
              <a:rPr lang="en-US" altLang="ko-KR" sz="2400">
                <a:solidFill>
                  <a:srgbClr val="000000"/>
                </a:solidFill>
                <a:ea typeface="굴림체" panose="020B0609000101010101" pitchFamily="49" charset="-127"/>
              </a:rPr>
            </a:br>
            <a:r>
              <a:rPr lang="en-US" altLang="ko-KR" sz="2400">
                <a:solidFill>
                  <a:srgbClr val="000000"/>
                </a:solidFill>
                <a:ea typeface="굴림체" panose="020B0609000101010101" pitchFamily="49" charset="-127"/>
              </a:rPr>
              <a:t>      * FROM  CUSTOMERS");</a:t>
            </a:r>
            <a:endParaRPr lang="en-US" altLang="ko-KR" sz="26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2083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CF9A142-4E7A-45F9-A566-FBC829E8DEB7}" type="slidenum">
              <a:rPr lang="en-US" altLang="ko-KR"/>
              <a:pPr eaLnBrk="1" hangingPunct="1"/>
              <a:t>105</a:t>
            </a:fld>
            <a:endParaRPr lang="en-US" altLang="ko-KR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785813"/>
            <a:ext cx="7772400" cy="2590800"/>
          </a:xfrm>
        </p:spPr>
        <p:txBody>
          <a:bodyPr rtlCol="0">
            <a:normAutofit fontScale="925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마지막 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: Close the Connection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connection.close();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Connection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은 상당한 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Overhead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를 가져온다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. 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따라서 최적화된 상태를 유지하기 위해서는 반드시 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Connection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을 닫아 주어야 한다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2186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2B4413C-4C1A-49E8-941A-EBFC689E996E}" type="slidenum">
              <a:rPr lang="en-US" altLang="ko-KR"/>
              <a:pPr eaLnBrk="1" hangingPunct="1"/>
              <a:t>106</a:t>
            </a:fld>
            <a:endParaRPr lang="en-US" altLang="ko-KR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JDBC</a:t>
            </a:r>
            <a:r>
              <a:rPr lang="ko-KR" altLang="en-US"/>
              <a:t>를 연결한 서블릿 예제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DBConnectionTest.java</a:t>
            </a:r>
          </a:p>
        </p:txBody>
      </p:sp>
      <p:sp>
        <p:nvSpPr>
          <p:cNvPr id="122884" name="Rectangle 105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07FC978-57E2-4953-A806-2A9ADB0D6F9D}" type="slidenum">
              <a:rPr lang="en-US" altLang="ko-KR"/>
              <a:pPr eaLnBrk="1" hangingPunct="1"/>
              <a:t>107</a:t>
            </a:fld>
            <a:endParaRPr lang="en-US" altLang="ko-KR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ResultSet 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객체 </a:t>
            </a:r>
          </a:p>
          <a:p>
            <a:pPr lvl="1" algn="just" eaLnBrk="1" hangingPunct="1"/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한번에 한 행씩 리턴하는 질의어의 결과</a:t>
            </a:r>
          </a:p>
          <a:p>
            <a:pPr lvl="1" algn="just" eaLnBrk="1" hangingPunct="1"/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next() 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메소드를 이용하여 한 행씩 이동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. </a:t>
            </a:r>
          </a:p>
          <a:p>
            <a:pPr lvl="1" algn="just" eaLnBrk="1" hangingPunct="1"/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DB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의 데이터타입에 따른 메소드를 호출해서 데이터를 리턴 받는다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    ☞ getObject(), getString() 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메소드를 </a:t>
            </a:r>
            <a:b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</a:b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     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사용해서 열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(column)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값을 얻는다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. </a:t>
            </a:r>
            <a:endParaRPr lang="en-US" altLang="ko-KR">
              <a:ea typeface="굴림체" panose="020B0609000101010101" pitchFamily="49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2390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D08C319-12FB-4B76-8F72-B13BE3DA07D1}" type="slidenum">
              <a:rPr lang="en-US" altLang="ko-KR"/>
              <a:pPr eaLnBrk="1" hangingPunct="1"/>
              <a:t>108</a:t>
            </a:fld>
            <a:endParaRPr lang="en-US" altLang="ko-KR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300"/>
              <a:t>DBConnectionTest.java</a:t>
            </a:r>
            <a:endParaRPr lang="en-US" altLang="ko-KR"/>
          </a:p>
        </p:txBody>
      </p:sp>
      <p:sp>
        <p:nvSpPr>
          <p:cNvPr id="119813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219200"/>
            <a:ext cx="7872412" cy="4876800"/>
          </a:xfrm>
          <a:ln>
            <a:solidFill>
              <a:schemeClr val="accent2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 dirty="0"/>
              <a:t>import …;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 dirty="0"/>
              <a:t>…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 dirty="0"/>
              <a:t>@</a:t>
            </a:r>
            <a:r>
              <a:rPr lang="en-US" altLang="ko-KR" sz="2000" dirty="0" err="1"/>
              <a:t>WebServlet</a:t>
            </a:r>
            <a:r>
              <a:rPr lang="en-US" altLang="ko-KR" sz="2000" dirty="0"/>
              <a:t>("/</a:t>
            </a:r>
            <a:r>
              <a:rPr lang="en-US" altLang="ko-KR" sz="2000" dirty="0" err="1"/>
              <a:t>DBConnectionTest</a:t>
            </a:r>
            <a:r>
              <a:rPr lang="en-US" altLang="ko-KR" sz="2000" dirty="0"/>
              <a:t>")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 dirty="0"/>
              <a:t>public class </a:t>
            </a:r>
            <a:r>
              <a:rPr lang="en-US" altLang="ko-KR" sz="2000" dirty="0" err="1"/>
              <a:t>DBConnectionTest</a:t>
            </a:r>
            <a:r>
              <a:rPr lang="en-US" altLang="ko-KR" sz="2000" dirty="0"/>
              <a:t> extends </a:t>
            </a:r>
            <a:r>
              <a:rPr lang="en-US" altLang="ko-KR" sz="2000" dirty="0" err="1"/>
              <a:t>HttpServlet</a:t>
            </a:r>
            <a:r>
              <a:rPr lang="en-US" altLang="ko-KR" sz="2000" dirty="0"/>
              <a:t> {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 dirty="0"/>
              <a:t>  …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 dirty="0"/>
              <a:t>  public void </a:t>
            </a:r>
            <a:r>
              <a:rPr lang="en-US" altLang="ko-KR" sz="2000" dirty="0" err="1"/>
              <a:t>doGet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HttpServletRequest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req</a:t>
            </a:r>
            <a:r>
              <a:rPr lang="en-US" altLang="ko-KR" sz="2000" dirty="0"/>
              <a:t>,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 dirty="0"/>
              <a:t>     </a:t>
            </a:r>
            <a:r>
              <a:rPr lang="en-US" altLang="ko-KR" sz="2000" dirty="0" err="1"/>
              <a:t>HttpServletResponse</a:t>
            </a:r>
            <a:r>
              <a:rPr lang="en-US" altLang="ko-KR" sz="2000" dirty="0"/>
              <a:t> res)   throws </a:t>
            </a:r>
            <a:r>
              <a:rPr lang="en-US" altLang="ko-KR" sz="2000" dirty="0" err="1"/>
              <a:t>ServletException</a:t>
            </a:r>
            <a:r>
              <a:rPr lang="en-US" altLang="ko-KR" sz="2000" dirty="0"/>
              <a:t>,  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 dirty="0"/>
              <a:t>     </a:t>
            </a:r>
            <a:r>
              <a:rPr lang="en-US" altLang="ko-KR" sz="2000" dirty="0" err="1"/>
              <a:t>IOException</a:t>
            </a:r>
            <a:r>
              <a:rPr lang="en-US" altLang="ko-KR" sz="2000" dirty="0"/>
              <a:t> {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 dirty="0"/>
              <a:t>     Connection con = null;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 dirty="0"/>
              <a:t>     Statement </a:t>
            </a:r>
            <a:r>
              <a:rPr lang="en-US" altLang="ko-KR" sz="2000" dirty="0" err="1"/>
              <a:t>stmt</a:t>
            </a:r>
            <a:r>
              <a:rPr lang="en-US" altLang="ko-KR" sz="2000" dirty="0"/>
              <a:t> = null;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 dirty="0"/>
              <a:t>     </a:t>
            </a:r>
            <a:r>
              <a:rPr lang="en-US" altLang="ko-KR" sz="2000" dirty="0" err="1"/>
              <a:t>ResultSet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rs</a:t>
            </a:r>
            <a:r>
              <a:rPr lang="en-US" altLang="ko-KR" sz="2000" dirty="0"/>
              <a:t> = null;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sz="20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 dirty="0"/>
              <a:t>    </a:t>
            </a: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2493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A03735C-5417-4394-A537-4A06B01938AF}" type="slidenum">
              <a:rPr lang="en-US" altLang="ko-KR"/>
              <a:pPr eaLnBrk="1" hangingPunct="1"/>
              <a:t>109</a:t>
            </a:fld>
            <a:endParaRPr lang="en-US" altLang="ko-K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13982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요청 </a:t>
            </a:r>
            <a:r>
              <a:rPr lang="en-US" altLang="ko-K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HTTP </a:t>
            </a:r>
            <a:r>
              <a:rPr lang="ko-KR" alt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구조</a:t>
            </a:r>
          </a:p>
        </p:txBody>
      </p:sp>
      <p:sp>
        <p:nvSpPr>
          <p:cNvPr id="2355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4183BE2-4190-4A16-BC80-31947B86F30B}" type="slidenum">
              <a:rPr lang="en-US" altLang="ko-KR"/>
              <a:pPr eaLnBrk="1" hangingPunct="1"/>
              <a:t>11</a:t>
            </a:fld>
            <a:endParaRPr lang="en-US" altLang="ko-KR"/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0" y="2667000"/>
            <a:ext cx="9144000" cy="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3557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25538"/>
            <a:ext cx="756602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6" name="Rectangle 4"/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589915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300" dirty="0"/>
              <a:t>DBConnectionTest.java</a:t>
            </a:r>
            <a:endParaRPr lang="en-US" altLang="ko-KR" dirty="0"/>
          </a:p>
        </p:txBody>
      </p:sp>
      <p:sp>
        <p:nvSpPr>
          <p:cNvPr id="120837" name="Rectangle 5"/>
          <p:cNvSpPr>
            <a:spLocks noGrp="1" noChangeArrowheads="1"/>
          </p:cNvSpPr>
          <p:nvPr>
            <p:ph idx="1"/>
          </p:nvPr>
        </p:nvSpPr>
        <p:spPr>
          <a:xfrm>
            <a:off x="1143000" y="1219200"/>
            <a:ext cx="7772400" cy="4876800"/>
          </a:xfrm>
          <a:ln>
            <a:solidFill>
              <a:schemeClr val="accent2"/>
            </a:solidFill>
          </a:ln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res.setContentType</a:t>
            </a:r>
            <a:r>
              <a:rPr lang="en-US" altLang="ko-KR" sz="2000" dirty="0"/>
              <a:t>("text/html; charset=utf-8");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PrintWriter</a:t>
            </a:r>
            <a:r>
              <a:rPr lang="en-US" altLang="ko-KR" sz="2000" dirty="0"/>
              <a:t> out = </a:t>
            </a:r>
            <a:r>
              <a:rPr lang="en-US" altLang="ko-KR" sz="2000" dirty="0" err="1"/>
              <a:t>res.getWriter</a:t>
            </a:r>
            <a:r>
              <a:rPr lang="en-US" altLang="ko-KR" sz="2000" dirty="0"/>
              <a:t>();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sz="20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 dirty="0"/>
              <a:t>    try {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 dirty="0"/>
              <a:t>      // </a:t>
            </a:r>
            <a:r>
              <a:rPr lang="ko-KR" altLang="en-US" sz="2000" dirty="0"/>
              <a:t>오라클 드라이버를 </a:t>
            </a:r>
            <a:r>
              <a:rPr lang="en-US" altLang="ko-KR" sz="2000" dirty="0"/>
              <a:t>Load </a:t>
            </a:r>
            <a:r>
              <a:rPr lang="ko-KR" altLang="en-US" sz="2000" dirty="0"/>
              <a:t>한다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ko-KR" altLang="en-US" sz="2000" dirty="0"/>
              <a:t>      </a:t>
            </a:r>
            <a:r>
              <a:rPr lang="en-US" altLang="ko-KR" sz="2000" dirty="0" err="1"/>
              <a:t>Class.forName</a:t>
            </a:r>
            <a:r>
              <a:rPr lang="en-US" altLang="ko-KR" sz="2000" dirty="0"/>
              <a:t>(“</a:t>
            </a:r>
            <a:r>
              <a:rPr lang="en-US" altLang="ko-KR" sz="2000" dirty="0" err="1"/>
              <a:t>oracle.jdbc.driver.OracleDriver</a:t>
            </a:r>
            <a:r>
              <a:rPr lang="en-US" altLang="ko-KR" sz="2000" dirty="0"/>
              <a:t>");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 dirty="0"/>
              <a:t>        		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 dirty="0"/>
              <a:t>      // </a:t>
            </a:r>
            <a:r>
              <a:rPr lang="ko-KR" altLang="en-US" sz="2000" dirty="0" err="1"/>
              <a:t>데이타</a:t>
            </a:r>
            <a:r>
              <a:rPr lang="ko-KR" altLang="en-US" sz="2000" dirty="0"/>
              <a:t> 베이스에 접속을 한다</a:t>
            </a:r>
            <a:r>
              <a:rPr lang="en-US" altLang="ko-KR" sz="2000" dirty="0"/>
              <a:t>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 dirty="0"/>
              <a:t>      con = </a:t>
            </a:r>
            <a:r>
              <a:rPr lang="en-US" altLang="ko-KR" sz="2000" dirty="0" err="1"/>
              <a:t>DriverManager.getConnection</a:t>
            </a:r>
            <a:r>
              <a:rPr lang="en-US" altLang="ko-KR" sz="2000" dirty="0"/>
              <a:t>(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 dirty="0"/>
              <a:t>        "</a:t>
            </a:r>
            <a:r>
              <a:rPr lang="en-US" altLang="ko-KR" sz="2000" dirty="0" err="1"/>
              <a:t>jdbc:oracle:thin</a:t>
            </a:r>
            <a:r>
              <a:rPr lang="en-US" altLang="ko-KR" sz="2000" dirty="0"/>
              <a:t>:@192.168.1.104:1521:XE", "</a:t>
            </a:r>
            <a:r>
              <a:rPr lang="en-US" altLang="ko-KR" sz="2000" dirty="0" err="1"/>
              <a:t>scott</a:t>
            </a:r>
            <a:r>
              <a:rPr lang="en-US" altLang="ko-KR" sz="2000" dirty="0"/>
              <a:t>", "tiger");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 dirty="0"/>
              <a:t>   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 dirty="0"/>
              <a:t>      // Statement object</a:t>
            </a:r>
            <a:r>
              <a:rPr lang="ko-KR" altLang="en-US" sz="2000" dirty="0"/>
              <a:t>를 생성한다</a:t>
            </a:r>
            <a:r>
              <a:rPr lang="en-US" altLang="ko-KR" sz="2000" dirty="0"/>
              <a:t>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 dirty="0"/>
              <a:t>      </a:t>
            </a:r>
            <a:r>
              <a:rPr lang="en-US" altLang="ko-KR" sz="2000" dirty="0" err="1"/>
              <a:t>stmt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con.createStatement</a:t>
            </a:r>
            <a:r>
              <a:rPr lang="en-US" altLang="ko-KR" sz="2000" dirty="0"/>
              <a:t>();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 dirty="0"/>
              <a:t>   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 dirty="0"/>
              <a:t>      </a:t>
            </a: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2595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DDC0B19-88F6-4779-ADED-CDDE863A5ACE}" type="slidenum">
              <a:rPr lang="en-US" altLang="ko-KR"/>
              <a:pPr eaLnBrk="1" hangingPunct="1"/>
              <a:t>110</a:t>
            </a:fld>
            <a:endParaRPr lang="en-US" altLang="ko-KR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60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457200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300" dirty="0"/>
              <a:t>DBConnectionTest.java</a:t>
            </a:r>
            <a:endParaRPr lang="en-US" altLang="ko-KR" dirty="0"/>
          </a:p>
        </p:txBody>
      </p:sp>
      <p:sp>
        <p:nvSpPr>
          <p:cNvPr id="126979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8567737" cy="4679950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/>
              <a:t>   // ResultSet</a:t>
            </a:r>
            <a:r>
              <a:rPr lang="ko-KR" altLang="en-US" sz="2000"/>
              <a:t>을 얻기위해 </a:t>
            </a:r>
            <a:r>
              <a:rPr lang="en-US" altLang="ko-KR" sz="2000"/>
              <a:t>SQL query</a:t>
            </a:r>
            <a:r>
              <a:rPr lang="ko-KR" altLang="en-US" sz="2000"/>
              <a:t>를 실행한다</a:t>
            </a:r>
            <a:r>
              <a:rPr lang="en-US" altLang="ko-KR" sz="200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/>
              <a:t>   rs = stmt.executeQuery("SELECT empno, ename FROM EMP");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/>
              <a:t>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/>
              <a:t>   // </a:t>
            </a:r>
            <a:r>
              <a:rPr lang="ko-KR" altLang="en-US" sz="2000"/>
              <a:t>결과 출력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sz="2000"/>
              <a:t>     </a:t>
            </a:r>
            <a:r>
              <a:rPr lang="en-US" altLang="ko-KR" sz="2000"/>
              <a:t>out.println("&lt;HTML&gt;&lt;HEAD&gt;&lt;TITLE&gt;Phonebook&lt;/TITLE&gt;&lt;/HEAD&gt;");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/>
              <a:t>      out.println("&lt;BODY&gt;");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/>
              <a:t>      out.println("&lt;UL&gt;");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/>
              <a:t>      while(rs.next())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/>
              <a:t>        out.println("&lt;li&gt;" + rs.getString(“empno") + " " +  rs.getString(“ename"));  //rs.getString(1), rs.getString(2)</a:t>
            </a:r>
            <a:r>
              <a:rPr lang="ko-KR" altLang="en-US" sz="2000"/>
              <a:t>등 숫자도 가능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sz="2000"/>
              <a:t> </a:t>
            </a:r>
            <a:r>
              <a:rPr lang="en-US" altLang="ko-KR" sz="2000"/>
              <a:t>}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/>
              <a:t>      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2698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D376AC4-9227-4218-A760-96DA466314E5}" type="slidenum">
              <a:rPr lang="en-US" altLang="ko-KR"/>
              <a:pPr eaLnBrk="1" hangingPunct="1"/>
              <a:t>111</a:t>
            </a:fld>
            <a:endParaRPr lang="en-US" altLang="ko-KR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4" name="Rectangle 4"/>
          <p:cNvSpPr>
            <a:spLocks noGrp="1" noChangeArrowheads="1"/>
          </p:cNvSpPr>
          <p:nvPr>
            <p:ph type="title"/>
          </p:nvPr>
        </p:nvSpPr>
        <p:spPr>
          <a:xfrm>
            <a:off x="714375" y="457200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300"/>
              <a:t>DBConnectionTest.java</a:t>
            </a:r>
            <a:endParaRPr lang="en-US" altLang="ko-KR"/>
          </a:p>
        </p:txBody>
      </p:sp>
      <p:sp>
        <p:nvSpPr>
          <p:cNvPr id="122885" name="Rectangle 5"/>
          <p:cNvSpPr>
            <a:spLocks noGrp="1" noChangeArrowheads="1"/>
          </p:cNvSpPr>
          <p:nvPr>
            <p:ph idx="1"/>
          </p:nvPr>
        </p:nvSpPr>
        <p:spPr>
          <a:xfrm>
            <a:off x="684213" y="1074738"/>
            <a:ext cx="7775575" cy="4875212"/>
          </a:xfrm>
          <a:ln>
            <a:solidFill>
              <a:schemeClr val="accent2"/>
            </a:solidFill>
          </a:ln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      out.println("&lt;/ul&gt;");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      out.println("&lt;/body&gt;&lt;/html&gt;");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    }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    catch(ClassNotFoundException e) {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       out.println("Couldn't load database driver: " +   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       e.getMessage());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    }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    catch(SQLException e) {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       out.println("SQLException caught: " +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       e.getMessage());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    }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    finally {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      // </a:t>
            </a:r>
            <a:r>
              <a:rPr lang="ko-KR" altLang="en-US" sz="2000"/>
              <a:t>언제나 데이타 베이스 연결을 종료한다</a:t>
            </a:r>
            <a:r>
              <a:rPr lang="en-US" altLang="ko-KR" sz="2000"/>
              <a:t>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      try {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        if (con != null) con.close();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            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2800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91BCAB7-8653-4EB6-82E9-BCDF4345FFE3}" type="slidenum">
              <a:rPr lang="en-US" altLang="ko-KR"/>
              <a:pPr eaLnBrk="1" hangingPunct="1"/>
              <a:t>112</a:t>
            </a:fld>
            <a:endParaRPr lang="en-US" altLang="ko-KR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8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457200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300" dirty="0"/>
              <a:t>DBConnectionTest.java</a:t>
            </a:r>
            <a:endParaRPr lang="en-US" altLang="ko-KR" dirty="0"/>
          </a:p>
        </p:txBody>
      </p:sp>
      <p:sp>
        <p:nvSpPr>
          <p:cNvPr id="128005" name="Rectangle 5"/>
          <p:cNvSpPr>
            <a:spLocks noGrp="1" noChangeArrowheads="1"/>
          </p:cNvSpPr>
          <p:nvPr>
            <p:ph idx="1"/>
          </p:nvPr>
        </p:nvSpPr>
        <p:spPr>
          <a:xfrm>
            <a:off x="755650" y="1219200"/>
            <a:ext cx="5111750" cy="3962400"/>
          </a:xfrm>
          <a:ln>
            <a:solidFill>
              <a:schemeClr val="accent2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 dirty="0"/>
              <a:t>    }catch (</a:t>
            </a:r>
            <a:r>
              <a:rPr lang="en-US" altLang="ko-KR" sz="2000" dirty="0" err="1"/>
              <a:t>SQLException</a:t>
            </a:r>
            <a:r>
              <a:rPr lang="en-US" altLang="ko-KR" sz="2000" dirty="0"/>
              <a:t> ignored) { }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 dirty="0"/>
              <a:t>  }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 dirty="0"/>
              <a:t>}</a:t>
            </a:r>
            <a:endParaRPr lang="en-US" altLang="ko-KR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205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F88F2C2-8F9C-4F4D-ACA2-365666AF63FA}" type="slidenum">
              <a:rPr lang="en-US" altLang="ko-KR"/>
              <a:pPr eaLnBrk="1" hangingPunct="1"/>
              <a:t>113</a:t>
            </a:fld>
            <a:endParaRPr lang="en-US" altLang="ko-KR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6553200" y="1752600"/>
          <a:ext cx="1600200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클립" r:id="rId3" imgW="4016999" imgH="3945437" progId="MS_ClipArt_Gallery.2">
                  <p:embed/>
                </p:oleObj>
              </mc:Choice>
              <mc:Fallback>
                <p:oleObj name="클립" r:id="rId3" imgW="4016999" imgH="3945437" progId="MS_ClipArt_Gallery.2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752600"/>
                        <a:ext cx="1600200" cy="315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데이터 베이스 갱신</a:t>
            </a:r>
          </a:p>
          <a:p>
            <a:pPr lvl="1" algn="just" eaLnBrk="1" hangingPunct="1"/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SQL 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문의 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UPDATE, INSERT, DELETE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문장을 수행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lvl="1" algn="just" eaLnBrk="1" hangingPunct="1"/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public int executeUpdate(String sql) throws SQLException</a:t>
            </a:r>
          </a:p>
          <a:p>
            <a:pPr lvl="2" algn="just" eaLnBrk="1" hangingPunct="1"/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int count = stmt.executeUpdate("DELETE FROM DB WHERE NUM=1");  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이 함수는 질의 문장의 수행으로 변경된 행의 개수를 리턴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eaLnBrk="1" hangingPunct="1"/>
            <a:endParaRPr lang="en-US" altLang="ko-KR">
              <a:ea typeface="굴림체" panose="020B0609000101010101" pitchFamily="49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2902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C1E24F8-4158-4D9A-AC71-90E8DBFF981C}" type="slidenum">
              <a:rPr lang="en-US" altLang="ko-KR"/>
              <a:pPr eaLnBrk="1" hangingPunct="1"/>
              <a:t>114</a:t>
            </a:fld>
            <a:endParaRPr lang="en-US" altLang="ko-KR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5227637" cy="838200"/>
          </a:xfrm>
        </p:spPr>
        <p:txBody>
          <a:bodyPr/>
          <a:lstStyle/>
          <a:p>
            <a:pPr eaLnBrk="1" hangingPunct="1"/>
            <a:r>
              <a:rPr lang="en-US" altLang="ko-KR"/>
              <a:t>NULL </a:t>
            </a:r>
            <a:r>
              <a:rPr lang="ko-KR" altLang="en-US"/>
              <a:t>필드 다루기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524000"/>
            <a:ext cx="7467600" cy="3657600"/>
          </a:xfrm>
        </p:spPr>
        <p:txBody>
          <a:bodyPr/>
          <a:lstStyle/>
          <a:p>
            <a:pPr algn="just" eaLnBrk="1" hangingPunct="1"/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JDBC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에서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getInt()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와 같은 객체를 리턴 하지 않는 경우는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error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가 발생한다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algn="just" eaLnBrk="1" hangingPunct="1"/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따라서 객체를 반환하는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getObject()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메소드를 사용하거나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,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이전에 조건검사를 해야 한다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algn="just" eaLnBrk="1" hangingPunct="1"/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getString()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이나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, getInt()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로 받은후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wasNull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을 이용하여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Null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인지 확인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3005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E5AAA06-67C7-430F-9B81-1AD3F700761D}" type="slidenum">
              <a:rPr lang="en-US" altLang="ko-KR"/>
              <a:pPr eaLnBrk="1" hangingPunct="1"/>
              <a:t>115</a:t>
            </a:fld>
            <a:endParaRPr lang="en-US" altLang="ko-KR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31075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91BFA21-FBF0-4DC5-BB50-9EFDB64BBAA5}" type="slidenum">
              <a:rPr lang="en-US" altLang="ko-KR"/>
              <a:pPr eaLnBrk="1" hangingPunct="1"/>
              <a:t>116</a:t>
            </a:fld>
            <a:endParaRPr lang="en-US" altLang="ko-KR"/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838200" y="260350"/>
            <a:ext cx="502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400">
                <a:solidFill>
                  <a:schemeClr val="tx2"/>
                </a:solidFill>
              </a:rPr>
              <a:t>String</a:t>
            </a:r>
            <a:r>
              <a:rPr lang="ko-KR" altLang="en-US" sz="4400">
                <a:solidFill>
                  <a:schemeClr val="tx2"/>
                </a:solidFill>
              </a:rPr>
              <a:t>의 </a:t>
            </a:r>
            <a:r>
              <a:rPr lang="en-US" altLang="ko-KR" sz="4400">
                <a:solidFill>
                  <a:schemeClr val="tx2"/>
                </a:solidFill>
              </a:rPr>
              <a:t>Null Test</a:t>
            </a: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685800" y="1196975"/>
            <a:ext cx="7918450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Employees Table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의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name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컬럼을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null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로 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update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    SQL&gt;update employees set phone=null;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또는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   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SQL&gt;update employees set phone=‘’; 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   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다시 </a:t>
            </a: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ConnectionTest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를 실행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   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(</a:t>
            </a: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getString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()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으로 </a:t>
            </a: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받을때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 </a:t>
            </a: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받은값이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null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이라면   </a:t>
            </a:r>
            <a:endParaRPr lang="en-US" altLang="ko-KR" sz="2500" dirty="0">
              <a:solidFill>
                <a:srgbClr val="000000"/>
              </a:solidFill>
              <a:ea typeface="굴림체" panose="020B0609000101010101" pitchFamily="49" charset="-127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     null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이라고 찍힘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)</a:t>
            </a:r>
          </a:p>
        </p:txBody>
      </p:sp>
      <p:grpSp>
        <p:nvGrpSpPr>
          <p:cNvPr id="131078" name="그룹 1"/>
          <p:cNvGrpSpPr>
            <a:grpSpLocks/>
          </p:cNvGrpSpPr>
          <p:nvPr/>
        </p:nvGrpSpPr>
        <p:grpSpPr bwMode="auto">
          <a:xfrm>
            <a:off x="750888" y="4551363"/>
            <a:ext cx="5616575" cy="1685925"/>
            <a:chOff x="750912" y="4551428"/>
            <a:chExt cx="5616624" cy="1685884"/>
          </a:xfrm>
        </p:grpSpPr>
        <p:pic>
          <p:nvPicPr>
            <p:cNvPr id="131079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912" y="4551428"/>
              <a:ext cx="5616624" cy="1685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080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508" y="5084807"/>
              <a:ext cx="5364584" cy="936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32099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3EB9519-B683-4036-9B82-DC33DA01848C}" type="slidenum">
              <a:rPr lang="en-US" altLang="ko-KR"/>
              <a:pPr eaLnBrk="1" hangingPunct="1"/>
              <a:t>117</a:t>
            </a:fld>
            <a:endParaRPr lang="en-US" altLang="ko-KR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838200" y="381000"/>
            <a:ext cx="502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400">
                <a:solidFill>
                  <a:schemeClr val="tx2"/>
                </a:solidFill>
              </a:rPr>
              <a:t>Integer</a:t>
            </a:r>
            <a:r>
              <a:rPr lang="ko-KR" altLang="en-US" sz="4400">
                <a:solidFill>
                  <a:schemeClr val="tx2"/>
                </a:solidFill>
              </a:rPr>
              <a:t>의 </a:t>
            </a:r>
            <a:r>
              <a:rPr lang="en-US" altLang="ko-KR" sz="4400">
                <a:solidFill>
                  <a:schemeClr val="tx2"/>
                </a:solidFill>
              </a:rPr>
              <a:t>Null Test</a:t>
            </a: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685800" y="1371600"/>
            <a:ext cx="7924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Employees Table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에 컬럼을 추가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   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SQL&gt;alter table employees add (age number(2)); 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    </a:t>
            </a: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ConnectionTest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의 소스를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age Column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도 </a:t>
            </a: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출력할수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 있도록 수정하여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(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아래처럼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   </a:t>
            </a:r>
            <a:r>
              <a:rPr lang="ko-KR" altLang="en-US" sz="2000" dirty="0">
                <a:solidFill>
                  <a:srgbClr val="0000FF"/>
                </a:solidFill>
                <a:ea typeface="굴림체" panose="020B0609000101010101" pitchFamily="49" charset="-127"/>
              </a:rPr>
              <a:t>경우</a:t>
            </a:r>
            <a:r>
              <a:rPr lang="en-US" altLang="ko-KR" sz="2000" dirty="0">
                <a:solidFill>
                  <a:srgbClr val="0000FF"/>
                </a:solidFill>
                <a:ea typeface="굴림체" panose="020B0609000101010101" pitchFamily="49" charset="-127"/>
              </a:rPr>
              <a:t>1 : </a:t>
            </a:r>
            <a:r>
              <a:rPr lang="en-US" altLang="ko-KR" sz="2000" dirty="0" err="1">
                <a:solidFill>
                  <a:srgbClr val="0000FF"/>
                </a:solidFill>
                <a:ea typeface="굴림체" panose="020B0609000101010101" pitchFamily="49" charset="-127"/>
              </a:rPr>
              <a:t>out.println</a:t>
            </a:r>
            <a:r>
              <a:rPr lang="en-US" altLang="ko-KR" sz="2000" dirty="0">
                <a:solidFill>
                  <a:srgbClr val="0000FF"/>
                </a:solidFill>
                <a:ea typeface="굴림체" panose="020B0609000101010101" pitchFamily="49" charset="-127"/>
              </a:rPr>
              <a:t>("&lt;li&gt;" + </a:t>
            </a:r>
            <a:r>
              <a:rPr lang="en-US" altLang="ko-KR" sz="2000" dirty="0" err="1">
                <a:solidFill>
                  <a:srgbClr val="0000FF"/>
                </a:solidFill>
                <a:ea typeface="굴림체" panose="020B0609000101010101" pitchFamily="49" charset="-127"/>
              </a:rPr>
              <a:t>rs.getString</a:t>
            </a:r>
            <a:r>
              <a:rPr lang="en-US" altLang="ko-KR" sz="2000" dirty="0">
                <a:solidFill>
                  <a:srgbClr val="0000FF"/>
                </a:solidFill>
                <a:ea typeface="굴림체" panose="020B0609000101010101" pitchFamily="49" charset="-127"/>
              </a:rPr>
              <a:t>(“name”) + " " + </a:t>
            </a:r>
            <a:r>
              <a:rPr lang="en-US" altLang="ko-KR" sz="2000" dirty="0" err="1">
                <a:solidFill>
                  <a:srgbClr val="0000FF"/>
                </a:solidFill>
                <a:ea typeface="굴림체" panose="020B0609000101010101" pitchFamily="49" charset="-127"/>
              </a:rPr>
              <a:t>rs.getString</a:t>
            </a:r>
            <a:r>
              <a:rPr lang="en-US" altLang="ko-KR" sz="2000" dirty="0">
                <a:solidFill>
                  <a:srgbClr val="0000FF"/>
                </a:solidFill>
                <a:ea typeface="굴림체" panose="020B0609000101010101" pitchFamily="49" charset="-127"/>
              </a:rPr>
              <a:t>(“phone”) +  </a:t>
            </a:r>
            <a:r>
              <a:rPr lang="en-US" altLang="ko-KR" sz="2000" dirty="0" err="1">
                <a:solidFill>
                  <a:srgbClr val="0000FF"/>
                </a:solidFill>
                <a:ea typeface="굴림체" panose="020B0609000101010101" pitchFamily="49" charset="-127"/>
              </a:rPr>
              <a:t>rs.getString</a:t>
            </a:r>
            <a:r>
              <a:rPr lang="en-US" altLang="ko-KR" sz="2000" dirty="0">
                <a:solidFill>
                  <a:srgbClr val="0000FF"/>
                </a:solidFill>
                <a:ea typeface="굴림체" panose="020B0609000101010101" pitchFamily="49" charset="-127"/>
              </a:rPr>
              <a:t>(“age”));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ea typeface="굴림체" panose="020B0609000101010101" pitchFamily="49" charset="-127"/>
              </a:rPr>
              <a:t>    </a:t>
            </a:r>
            <a:r>
              <a:rPr lang="ko-KR" altLang="en-US" sz="2000" dirty="0">
                <a:solidFill>
                  <a:srgbClr val="0000FF"/>
                </a:solidFill>
                <a:ea typeface="굴림체" panose="020B0609000101010101" pitchFamily="49" charset="-127"/>
              </a:rPr>
              <a:t>경우</a:t>
            </a:r>
            <a:r>
              <a:rPr lang="en-US" altLang="ko-KR" sz="2000" dirty="0">
                <a:solidFill>
                  <a:srgbClr val="0000FF"/>
                </a:solidFill>
                <a:ea typeface="굴림체" panose="020B0609000101010101" pitchFamily="49" charset="-127"/>
              </a:rPr>
              <a:t>2 : </a:t>
            </a:r>
            <a:r>
              <a:rPr lang="en-US" altLang="ko-KR" sz="2000" dirty="0" err="1">
                <a:solidFill>
                  <a:srgbClr val="0000FF"/>
                </a:solidFill>
                <a:ea typeface="굴림체" panose="020B0609000101010101" pitchFamily="49" charset="-127"/>
              </a:rPr>
              <a:t>out.println</a:t>
            </a:r>
            <a:r>
              <a:rPr lang="en-US" altLang="ko-KR" sz="2000" dirty="0">
                <a:solidFill>
                  <a:srgbClr val="0000FF"/>
                </a:solidFill>
                <a:ea typeface="굴림체" panose="020B0609000101010101" pitchFamily="49" charset="-127"/>
              </a:rPr>
              <a:t>("&lt;li&gt;" + </a:t>
            </a:r>
            <a:r>
              <a:rPr lang="en-US" altLang="ko-KR" sz="2000" dirty="0" err="1">
                <a:solidFill>
                  <a:srgbClr val="0000FF"/>
                </a:solidFill>
                <a:ea typeface="굴림체" panose="020B0609000101010101" pitchFamily="49" charset="-127"/>
              </a:rPr>
              <a:t>rs.getString</a:t>
            </a:r>
            <a:r>
              <a:rPr lang="en-US" altLang="ko-KR" sz="2000" dirty="0">
                <a:solidFill>
                  <a:srgbClr val="0000FF"/>
                </a:solidFill>
                <a:ea typeface="굴림체" panose="020B0609000101010101" pitchFamily="49" charset="-127"/>
              </a:rPr>
              <a:t>(“name”) + " " + </a:t>
            </a:r>
            <a:r>
              <a:rPr lang="en-US" altLang="ko-KR" sz="2000" dirty="0" err="1">
                <a:solidFill>
                  <a:srgbClr val="0000FF"/>
                </a:solidFill>
                <a:ea typeface="굴림체" panose="020B0609000101010101" pitchFamily="49" charset="-127"/>
              </a:rPr>
              <a:t>rs.getString</a:t>
            </a:r>
            <a:r>
              <a:rPr lang="en-US" altLang="ko-KR" sz="2000" dirty="0">
                <a:solidFill>
                  <a:srgbClr val="0000FF"/>
                </a:solidFill>
                <a:ea typeface="굴림체" panose="020B0609000101010101" pitchFamily="49" charset="-127"/>
              </a:rPr>
              <a:t>(“phone”) + </a:t>
            </a:r>
            <a:r>
              <a:rPr lang="en-US" altLang="ko-KR" sz="2000" dirty="0" err="1">
                <a:solidFill>
                  <a:srgbClr val="0000FF"/>
                </a:solidFill>
                <a:ea typeface="굴림체" panose="020B0609000101010101" pitchFamily="49" charset="-127"/>
              </a:rPr>
              <a:t>rs.getInt</a:t>
            </a:r>
            <a:r>
              <a:rPr lang="en-US" altLang="ko-KR" sz="2000" dirty="0">
                <a:solidFill>
                  <a:srgbClr val="0000FF"/>
                </a:solidFill>
                <a:ea typeface="굴림체" panose="020B0609000101010101" pitchFamily="49" charset="-127"/>
              </a:rPr>
              <a:t>(“age”));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   </a:t>
            </a:r>
            <a:endParaRPr lang="ko-KR" altLang="en-US" sz="2500" dirty="0">
              <a:solidFill>
                <a:srgbClr val="000000"/>
              </a:solidFill>
              <a:ea typeface="굴림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3312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5219B05-4C74-4222-93DC-45D589795595}" type="slidenum">
              <a:rPr lang="en-US" altLang="ko-KR"/>
              <a:pPr eaLnBrk="1" hangingPunct="1"/>
              <a:t>118</a:t>
            </a:fld>
            <a:endParaRPr lang="en-US" altLang="ko-KR"/>
          </a:p>
        </p:txBody>
      </p:sp>
      <p:sp>
        <p:nvSpPr>
          <p:cNvPr id="133124" name="Rectangle 2"/>
          <p:cNvSpPr>
            <a:spLocks noChangeArrowheads="1"/>
          </p:cNvSpPr>
          <p:nvPr/>
        </p:nvSpPr>
        <p:spPr bwMode="auto">
          <a:xfrm>
            <a:off x="838200" y="3810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400">
                <a:solidFill>
                  <a:schemeClr val="tx2"/>
                </a:solidFill>
              </a:rPr>
              <a:t>Integer</a:t>
            </a:r>
            <a:r>
              <a:rPr lang="ko-KR" altLang="en-US" sz="4400">
                <a:solidFill>
                  <a:schemeClr val="tx2"/>
                </a:solidFill>
              </a:rPr>
              <a:t>의 </a:t>
            </a:r>
            <a:r>
              <a:rPr lang="en-US" altLang="ko-KR" sz="4400">
                <a:solidFill>
                  <a:schemeClr val="tx2"/>
                </a:solidFill>
              </a:rPr>
              <a:t>Null Test </a:t>
            </a:r>
            <a:r>
              <a:rPr lang="ko-KR" altLang="en-US" sz="4400">
                <a:solidFill>
                  <a:schemeClr val="tx2"/>
                </a:solidFill>
              </a:rPr>
              <a:t>결과</a:t>
            </a:r>
          </a:p>
        </p:txBody>
      </p:sp>
      <p:sp>
        <p:nvSpPr>
          <p:cNvPr id="133125" name="Rectangle 4"/>
          <p:cNvSpPr>
            <a:spLocks noChangeArrowheads="1"/>
          </p:cNvSpPr>
          <p:nvPr/>
        </p:nvSpPr>
        <p:spPr bwMode="auto">
          <a:xfrm>
            <a:off x="685800" y="13716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getString(“age”)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로 받는경우</a:t>
            </a:r>
          </a:p>
        </p:txBody>
      </p:sp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685800" y="38100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getInt(“age”)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로 받는경우</a:t>
            </a:r>
          </a:p>
        </p:txBody>
      </p:sp>
      <p:grpSp>
        <p:nvGrpSpPr>
          <p:cNvPr id="133127" name="그룹 9"/>
          <p:cNvGrpSpPr>
            <a:grpSpLocks/>
          </p:cNvGrpSpPr>
          <p:nvPr/>
        </p:nvGrpSpPr>
        <p:grpSpPr bwMode="auto">
          <a:xfrm>
            <a:off x="1852613" y="4502150"/>
            <a:ext cx="4735512" cy="1685925"/>
            <a:chOff x="750912" y="4551428"/>
            <a:chExt cx="5616624" cy="1685884"/>
          </a:xfrm>
        </p:grpSpPr>
        <p:pic>
          <p:nvPicPr>
            <p:cNvPr id="133133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912" y="4551428"/>
              <a:ext cx="5616624" cy="1685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34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508" y="5084807"/>
              <a:ext cx="5364584" cy="936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128" name="그룹 1"/>
          <p:cNvGrpSpPr>
            <a:grpSpLocks/>
          </p:cNvGrpSpPr>
          <p:nvPr/>
        </p:nvGrpSpPr>
        <p:grpSpPr bwMode="auto">
          <a:xfrm>
            <a:off x="1852613" y="2124075"/>
            <a:ext cx="4735512" cy="1685925"/>
            <a:chOff x="1408584" y="2124116"/>
            <a:chExt cx="4736108" cy="1685884"/>
          </a:xfrm>
        </p:grpSpPr>
        <p:grpSp>
          <p:nvGrpSpPr>
            <p:cNvPr id="133129" name="그룹 12"/>
            <p:cNvGrpSpPr>
              <a:grpSpLocks/>
            </p:cNvGrpSpPr>
            <p:nvPr/>
          </p:nvGrpSpPr>
          <p:grpSpPr bwMode="auto">
            <a:xfrm>
              <a:off x="1408584" y="2124116"/>
              <a:ext cx="4736108" cy="1685884"/>
              <a:chOff x="750912" y="4551428"/>
              <a:chExt cx="5616624" cy="1685884"/>
            </a:xfrm>
          </p:grpSpPr>
          <p:pic>
            <p:nvPicPr>
              <p:cNvPr id="133131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0912" y="4551428"/>
                <a:ext cx="5616624" cy="16858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132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7508" y="5084807"/>
                <a:ext cx="5364584" cy="936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33130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2198" y="2690832"/>
              <a:ext cx="4523580" cy="903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3414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4890C59-55A2-4254-A509-124113A4D5DB}" type="slidenum">
              <a:rPr lang="en-US" altLang="ko-KR"/>
              <a:pPr eaLnBrk="1" hangingPunct="1"/>
              <a:t>119</a:t>
            </a:fld>
            <a:endParaRPr lang="en-US" altLang="ko-KR"/>
          </a:p>
        </p:txBody>
      </p:sp>
      <p:sp>
        <p:nvSpPr>
          <p:cNvPr id="134148" name="Rectangle 2"/>
          <p:cNvSpPr>
            <a:spLocks noChangeArrowheads="1"/>
          </p:cNvSpPr>
          <p:nvPr/>
        </p:nvSpPr>
        <p:spPr bwMode="auto">
          <a:xfrm>
            <a:off x="838200" y="3810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400">
                <a:solidFill>
                  <a:schemeClr val="tx2"/>
                </a:solidFill>
              </a:rPr>
              <a:t>Null </a:t>
            </a:r>
            <a:r>
              <a:rPr lang="ko-KR" altLang="en-US" sz="4400">
                <a:solidFill>
                  <a:schemeClr val="tx2"/>
                </a:solidFill>
              </a:rPr>
              <a:t>의 처리</a:t>
            </a:r>
          </a:p>
        </p:txBody>
      </p:sp>
      <p:sp>
        <p:nvSpPr>
          <p:cNvPr id="134149" name="Rectangle 3"/>
          <p:cNvSpPr>
            <a:spLocks noChangeArrowheads="1"/>
          </p:cNvSpPr>
          <p:nvPr/>
        </p:nvSpPr>
        <p:spPr bwMode="auto">
          <a:xfrm>
            <a:off x="762000" y="1524000"/>
            <a:ext cx="7924800" cy="47244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ko-KR" sz="2500" dirty="0" err="1">
                <a:solidFill>
                  <a:srgbClr val="000000"/>
                </a:solidFill>
                <a:ea typeface="굴림체" pitchFamily="49" charset="-127"/>
              </a:rPr>
              <a:t>wasNull</a:t>
            </a:r>
            <a:r>
              <a:rPr lang="en-US" altLang="ko-KR" sz="2500" dirty="0">
                <a:solidFill>
                  <a:srgbClr val="000000"/>
                </a:solidFill>
                <a:ea typeface="굴림체" pitchFamily="49" charset="-127"/>
              </a:rPr>
              <a:t>() </a:t>
            </a:r>
            <a:r>
              <a:rPr lang="ko-KR" altLang="en-US" sz="2500" dirty="0">
                <a:solidFill>
                  <a:srgbClr val="000000"/>
                </a:solidFill>
                <a:ea typeface="굴림체" pitchFamily="49" charset="-127"/>
              </a:rPr>
              <a:t>함수로 사전에 확인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ko-KR" altLang="en-US" sz="2500" dirty="0">
                <a:solidFill>
                  <a:srgbClr val="000000"/>
                </a:solidFill>
                <a:ea typeface="굴림체" pitchFamily="49" charset="-127"/>
              </a:rPr>
              <a:t>    </a:t>
            </a:r>
            <a:r>
              <a:rPr lang="en-US" altLang="ko-KR" sz="2500" dirty="0">
                <a:solidFill>
                  <a:srgbClr val="000000"/>
                </a:solidFill>
                <a:ea typeface="굴림체" pitchFamily="49" charset="-127"/>
              </a:rPr>
              <a:t>ConnectionTest.java</a:t>
            </a:r>
            <a:r>
              <a:rPr lang="ko-KR" altLang="en-US" sz="2500" dirty="0">
                <a:solidFill>
                  <a:srgbClr val="000000"/>
                </a:solidFill>
                <a:ea typeface="굴림체" pitchFamily="49" charset="-127"/>
              </a:rPr>
              <a:t>의 결과출력 부분수정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ko-KR" altLang="en-US" sz="2000" dirty="0">
                <a:solidFill>
                  <a:srgbClr val="000000"/>
                </a:solidFill>
                <a:ea typeface="굴림체" pitchFamily="49" charset="-127"/>
              </a:rPr>
              <a:t>      </a:t>
            </a:r>
            <a:r>
              <a:rPr lang="en-US" altLang="ko-KR" sz="2000" dirty="0">
                <a:solidFill>
                  <a:srgbClr val="000000"/>
                </a:solidFill>
                <a:ea typeface="굴림체" pitchFamily="49" charset="-127"/>
              </a:rPr>
              <a:t>String </a:t>
            </a:r>
            <a:r>
              <a:rPr lang="en-US" altLang="ko-KR" sz="2000" dirty="0" err="1">
                <a:solidFill>
                  <a:srgbClr val="000000"/>
                </a:solidFill>
                <a:ea typeface="굴림체" pitchFamily="49" charset="-127"/>
              </a:rPr>
              <a:t>name,phone</a:t>
            </a:r>
            <a:r>
              <a:rPr lang="en-US" altLang="ko-KR" sz="2000" dirty="0">
                <a:solidFill>
                  <a:srgbClr val="000000"/>
                </a:solidFill>
                <a:ea typeface="굴림체" pitchFamily="49" charset="-127"/>
              </a:rPr>
              <a:t>;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>
                <a:solidFill>
                  <a:srgbClr val="000000"/>
                </a:solidFill>
                <a:ea typeface="굴림체" pitchFamily="49" charset="-127"/>
              </a:rPr>
              <a:t>      while(</a:t>
            </a:r>
            <a:r>
              <a:rPr lang="en-US" altLang="ko-KR" sz="2000" dirty="0" err="1">
                <a:solidFill>
                  <a:srgbClr val="000000"/>
                </a:solidFill>
                <a:ea typeface="굴림체" pitchFamily="49" charset="-127"/>
              </a:rPr>
              <a:t>rs.next</a:t>
            </a:r>
            <a:r>
              <a:rPr lang="en-US" altLang="ko-KR" sz="2000" dirty="0">
                <a:solidFill>
                  <a:srgbClr val="000000"/>
                </a:solidFill>
                <a:ea typeface="굴림체" pitchFamily="49" charset="-127"/>
              </a:rPr>
              <a:t>()) {</a:t>
            </a:r>
          </a:p>
          <a:p>
            <a:pPr marL="625475" indent="-625475"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>
                <a:solidFill>
                  <a:srgbClr val="000000"/>
                </a:solidFill>
                <a:ea typeface="굴림체" pitchFamily="49" charset="-127"/>
              </a:rPr>
              <a:t>        </a:t>
            </a:r>
            <a:r>
              <a:rPr lang="en-US" altLang="ko-KR" sz="2000" dirty="0" err="1">
                <a:solidFill>
                  <a:srgbClr val="000000"/>
                </a:solidFill>
                <a:ea typeface="굴림체" pitchFamily="49" charset="-127"/>
              </a:rPr>
              <a:t>out.println</a:t>
            </a:r>
            <a:r>
              <a:rPr lang="en-US" altLang="ko-KR" sz="2000" dirty="0">
                <a:solidFill>
                  <a:srgbClr val="000000"/>
                </a:solidFill>
                <a:ea typeface="굴림체" pitchFamily="49" charset="-127"/>
              </a:rPr>
              <a:t>("&lt;li&gt;");</a:t>
            </a:r>
          </a:p>
          <a:p>
            <a:pPr marL="625475" indent="-625475"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>
                <a:solidFill>
                  <a:srgbClr val="000000"/>
                </a:solidFill>
                <a:ea typeface="굴림체" pitchFamily="49" charset="-127"/>
              </a:rPr>
              <a:t>        name = </a:t>
            </a:r>
            <a:r>
              <a:rPr lang="en-US" altLang="ko-KR" sz="2000" dirty="0" err="1">
                <a:solidFill>
                  <a:srgbClr val="000000"/>
                </a:solidFill>
                <a:ea typeface="굴림체" pitchFamily="49" charset="-127"/>
              </a:rPr>
              <a:t>rs.getString</a:t>
            </a:r>
            <a:r>
              <a:rPr lang="en-US" altLang="ko-KR" sz="2000" dirty="0">
                <a:solidFill>
                  <a:srgbClr val="000000"/>
                </a:solidFill>
                <a:ea typeface="굴림체" pitchFamily="49" charset="-127"/>
              </a:rPr>
              <a:t>("name");</a:t>
            </a:r>
          </a:p>
          <a:p>
            <a:pPr marL="625475" indent="-625475"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>
                <a:solidFill>
                  <a:srgbClr val="000000"/>
                </a:solidFill>
                <a:ea typeface="굴림체" pitchFamily="49" charset="-127"/>
              </a:rPr>
              <a:t>        if (!</a:t>
            </a:r>
            <a:r>
              <a:rPr lang="en-US" altLang="ko-KR" sz="2000" dirty="0" err="1">
                <a:solidFill>
                  <a:srgbClr val="000000"/>
                </a:solidFill>
                <a:ea typeface="굴림체" pitchFamily="49" charset="-127"/>
              </a:rPr>
              <a:t>rs.wasNull</a:t>
            </a:r>
            <a:r>
              <a:rPr lang="en-US" altLang="ko-KR" sz="2000" dirty="0">
                <a:solidFill>
                  <a:srgbClr val="000000"/>
                </a:solidFill>
                <a:ea typeface="굴림체" pitchFamily="49" charset="-127"/>
              </a:rPr>
              <a:t>()) </a:t>
            </a:r>
            <a:r>
              <a:rPr lang="en-US" altLang="ko-KR" sz="2000" dirty="0" err="1">
                <a:solidFill>
                  <a:srgbClr val="000000"/>
                </a:solidFill>
                <a:ea typeface="굴림체" pitchFamily="49" charset="-127"/>
              </a:rPr>
              <a:t>out.println</a:t>
            </a:r>
            <a:r>
              <a:rPr lang="en-US" altLang="ko-KR" sz="2000" dirty="0">
                <a:solidFill>
                  <a:srgbClr val="000000"/>
                </a:solidFill>
                <a:ea typeface="굴림체" pitchFamily="49" charset="-127"/>
              </a:rPr>
              <a:t>(name);</a:t>
            </a:r>
          </a:p>
          <a:p>
            <a:pPr marL="625475" indent="-625475"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>
                <a:solidFill>
                  <a:srgbClr val="000000"/>
                </a:solidFill>
                <a:ea typeface="굴림체" pitchFamily="49" charset="-127"/>
              </a:rPr>
              <a:t>	 else  </a:t>
            </a:r>
            <a:r>
              <a:rPr lang="en-US" altLang="ko-KR" sz="2000" dirty="0" err="1">
                <a:solidFill>
                  <a:srgbClr val="000000"/>
                </a:solidFill>
                <a:ea typeface="굴림체" pitchFamily="49" charset="-127"/>
              </a:rPr>
              <a:t>out.println</a:t>
            </a:r>
            <a:r>
              <a:rPr lang="en-US" altLang="ko-KR" sz="2000" dirty="0">
                <a:solidFill>
                  <a:srgbClr val="000000"/>
                </a:solidFill>
                <a:ea typeface="굴림체" pitchFamily="49" charset="-127"/>
              </a:rPr>
              <a:t>("&lt;</a:t>
            </a:r>
            <a:r>
              <a:rPr lang="ko-KR" altLang="en-US" sz="2000" dirty="0" err="1">
                <a:solidFill>
                  <a:srgbClr val="000000"/>
                </a:solidFill>
                <a:ea typeface="굴림체" pitchFamily="49" charset="-127"/>
              </a:rPr>
              <a:t>이름입력안됨</a:t>
            </a:r>
            <a:r>
              <a:rPr lang="en-US" altLang="ko-KR" sz="2000" dirty="0">
                <a:solidFill>
                  <a:srgbClr val="000000"/>
                </a:solidFill>
                <a:ea typeface="굴림체" pitchFamily="49" charset="-127"/>
              </a:rPr>
              <a:t>!&gt;");</a:t>
            </a:r>
          </a:p>
          <a:p>
            <a:pPr marL="625475" indent="-625475"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>
                <a:solidFill>
                  <a:srgbClr val="000000"/>
                </a:solidFill>
                <a:ea typeface="굴림체" pitchFamily="49" charset="-127"/>
              </a:rPr>
              <a:t>        	phone = </a:t>
            </a:r>
            <a:r>
              <a:rPr lang="en-US" altLang="ko-KR" sz="2000" dirty="0" err="1">
                <a:solidFill>
                  <a:srgbClr val="000000"/>
                </a:solidFill>
                <a:ea typeface="굴림체" pitchFamily="49" charset="-127"/>
              </a:rPr>
              <a:t>rs.getString</a:t>
            </a:r>
            <a:r>
              <a:rPr lang="en-US" altLang="ko-KR" sz="2000" dirty="0">
                <a:solidFill>
                  <a:srgbClr val="000000"/>
                </a:solidFill>
                <a:ea typeface="굴림체" pitchFamily="49" charset="-127"/>
              </a:rPr>
              <a:t>("phone");</a:t>
            </a:r>
          </a:p>
          <a:p>
            <a:pPr marL="625475" indent="-625475"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>
                <a:solidFill>
                  <a:srgbClr val="000000"/>
                </a:solidFill>
                <a:ea typeface="굴림체" pitchFamily="49" charset="-127"/>
              </a:rPr>
              <a:t>        if (!</a:t>
            </a:r>
            <a:r>
              <a:rPr lang="en-US" altLang="ko-KR" sz="2000" dirty="0" err="1">
                <a:solidFill>
                  <a:srgbClr val="000000"/>
                </a:solidFill>
                <a:ea typeface="굴림체" pitchFamily="49" charset="-127"/>
              </a:rPr>
              <a:t>rs.wasNull</a:t>
            </a:r>
            <a:r>
              <a:rPr lang="en-US" altLang="ko-KR" sz="2000" dirty="0">
                <a:solidFill>
                  <a:srgbClr val="000000"/>
                </a:solidFill>
                <a:ea typeface="굴림체" pitchFamily="49" charset="-127"/>
              </a:rPr>
              <a:t>()) </a:t>
            </a:r>
            <a:r>
              <a:rPr lang="en-US" altLang="ko-KR" sz="2000" dirty="0" err="1">
                <a:solidFill>
                  <a:srgbClr val="000000"/>
                </a:solidFill>
                <a:ea typeface="굴림체" pitchFamily="49" charset="-127"/>
              </a:rPr>
              <a:t>out.println</a:t>
            </a:r>
            <a:r>
              <a:rPr lang="en-US" altLang="ko-KR" sz="2000" dirty="0">
                <a:solidFill>
                  <a:srgbClr val="000000"/>
                </a:solidFill>
                <a:ea typeface="굴림체" pitchFamily="49" charset="-127"/>
              </a:rPr>
              <a:t>(phone);</a:t>
            </a:r>
          </a:p>
          <a:p>
            <a:pPr marL="625475" indent="-625475"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>
                <a:solidFill>
                  <a:srgbClr val="000000"/>
                </a:solidFill>
                <a:ea typeface="굴림체" pitchFamily="49" charset="-127"/>
              </a:rPr>
              <a:t>	 else  </a:t>
            </a:r>
            <a:r>
              <a:rPr lang="en-US" altLang="ko-KR" sz="2000" dirty="0" err="1">
                <a:solidFill>
                  <a:srgbClr val="000000"/>
                </a:solidFill>
                <a:ea typeface="굴림체" pitchFamily="49" charset="-127"/>
              </a:rPr>
              <a:t>out.println</a:t>
            </a:r>
            <a:r>
              <a:rPr lang="en-US" altLang="ko-KR" sz="2000" dirty="0">
                <a:solidFill>
                  <a:srgbClr val="000000"/>
                </a:solidFill>
                <a:ea typeface="굴림체" pitchFamily="49" charset="-127"/>
              </a:rPr>
              <a:t>("&lt;</a:t>
            </a:r>
            <a:r>
              <a:rPr lang="ko-KR" altLang="en-US" sz="2000" dirty="0" err="1">
                <a:solidFill>
                  <a:srgbClr val="000000"/>
                </a:solidFill>
                <a:ea typeface="굴림체" pitchFamily="49" charset="-127"/>
              </a:rPr>
              <a:t>전화번호입력안됨</a:t>
            </a:r>
            <a:r>
              <a:rPr lang="en-US" altLang="ko-KR" sz="2000" dirty="0">
                <a:solidFill>
                  <a:srgbClr val="000000"/>
                </a:solidFill>
                <a:ea typeface="굴림체" pitchFamily="49" charset="-127"/>
              </a:rPr>
              <a:t>!&gt;");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>
                <a:solidFill>
                  <a:srgbClr val="000000"/>
                </a:solidFill>
                <a:ea typeface="굴림체" pitchFamily="49" charset="-127"/>
              </a:rPr>
              <a:t>      }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12700"/>
            <a:ext cx="8229600" cy="11398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응답 </a:t>
            </a:r>
            <a:r>
              <a:rPr lang="en-US" altLang="ko-K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HTTP </a:t>
            </a:r>
            <a:r>
              <a:rPr lang="ko-KR" alt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구조</a:t>
            </a:r>
          </a:p>
        </p:txBody>
      </p:sp>
      <p:sp>
        <p:nvSpPr>
          <p:cNvPr id="2457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EE18FEB-0987-4D05-A390-58F2D6319AE3}" type="slidenum">
              <a:rPr lang="en-US" altLang="ko-KR"/>
              <a:pPr eaLnBrk="1" hangingPunct="1"/>
              <a:t>12</a:t>
            </a:fld>
            <a:endParaRPr lang="en-US" altLang="ko-KR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981075"/>
            <a:ext cx="9159875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35171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E613B9A-7C2F-474C-A435-DF3DB1F003CD}" type="slidenum">
              <a:rPr lang="en-US" altLang="ko-KR"/>
              <a:pPr eaLnBrk="1" hangingPunct="1"/>
              <a:t>120</a:t>
            </a:fld>
            <a:endParaRPr lang="en-US" altLang="ko-KR"/>
          </a:p>
        </p:txBody>
      </p:sp>
      <p:sp>
        <p:nvSpPr>
          <p:cNvPr id="135172" name="Rectangle 2"/>
          <p:cNvSpPr>
            <a:spLocks noChangeArrowheads="1"/>
          </p:cNvSpPr>
          <p:nvPr/>
        </p:nvSpPr>
        <p:spPr bwMode="auto">
          <a:xfrm>
            <a:off x="838200" y="3810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400">
                <a:solidFill>
                  <a:schemeClr val="tx2"/>
                </a:solidFill>
              </a:rPr>
              <a:t>Null </a:t>
            </a:r>
            <a:r>
              <a:rPr lang="ko-KR" altLang="en-US" sz="4400">
                <a:solidFill>
                  <a:schemeClr val="tx2"/>
                </a:solidFill>
              </a:rPr>
              <a:t>의 처리</a:t>
            </a:r>
          </a:p>
        </p:txBody>
      </p:sp>
      <p:sp>
        <p:nvSpPr>
          <p:cNvPr id="135173" name="Rectangle 3"/>
          <p:cNvSpPr>
            <a:spLocks noChangeArrowheads="1"/>
          </p:cNvSpPr>
          <p:nvPr/>
        </p:nvSpPr>
        <p:spPr bwMode="auto">
          <a:xfrm>
            <a:off x="762000" y="1524000"/>
            <a:ext cx="792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getObject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()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함수로 처리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   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ConnectionTest.java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의 결과출력 부분수정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2000" dirty="0">
                <a:solidFill>
                  <a:srgbClr val="000000"/>
                </a:solidFill>
                <a:ea typeface="굴림체" panose="020B0609000101010101" pitchFamily="49" charset="-127"/>
              </a:rPr>
              <a:t>      </a:t>
            </a:r>
            <a:r>
              <a:rPr lang="en-US" altLang="ko-KR" sz="2000" dirty="0">
                <a:solidFill>
                  <a:srgbClr val="000000"/>
                </a:solidFill>
                <a:ea typeface="굴림체" panose="020B0609000101010101" pitchFamily="49" charset="-127"/>
              </a:rPr>
              <a:t>Object </a:t>
            </a:r>
            <a:r>
              <a:rPr lang="en-US" altLang="ko-KR" sz="2000" dirty="0" err="1">
                <a:solidFill>
                  <a:srgbClr val="000000"/>
                </a:solidFill>
                <a:ea typeface="굴림체" panose="020B0609000101010101" pitchFamily="49" charset="-127"/>
              </a:rPr>
              <a:t>name,phone</a:t>
            </a:r>
            <a:r>
              <a:rPr lang="en-US" altLang="ko-KR" sz="2000" dirty="0">
                <a:solidFill>
                  <a:srgbClr val="000000"/>
                </a:solidFill>
                <a:ea typeface="굴림체" panose="020B0609000101010101" pitchFamily="49" charset="-127"/>
              </a:rPr>
              <a:t>;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ea typeface="굴림체" panose="020B0609000101010101" pitchFamily="49" charset="-127"/>
              </a:rPr>
              <a:t>      while(</a:t>
            </a:r>
            <a:r>
              <a:rPr lang="en-US" altLang="ko-KR" sz="2000" dirty="0" err="1">
                <a:solidFill>
                  <a:srgbClr val="000000"/>
                </a:solidFill>
                <a:ea typeface="굴림체" panose="020B0609000101010101" pitchFamily="49" charset="-127"/>
              </a:rPr>
              <a:t>rs.next</a:t>
            </a:r>
            <a:r>
              <a:rPr lang="en-US" altLang="ko-KR" sz="2000" dirty="0">
                <a:solidFill>
                  <a:srgbClr val="000000"/>
                </a:solidFill>
                <a:ea typeface="굴림체" panose="020B0609000101010101" pitchFamily="49" charset="-127"/>
              </a:rPr>
              <a:t>()) {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ea typeface="굴림체" panose="020B0609000101010101" pitchFamily="49" charset="-127"/>
              </a:rPr>
              <a:t>        </a:t>
            </a:r>
            <a:r>
              <a:rPr lang="en-US" altLang="ko-KR" sz="2000" dirty="0" err="1">
                <a:solidFill>
                  <a:srgbClr val="000000"/>
                </a:solidFill>
                <a:ea typeface="굴림체" panose="020B0609000101010101" pitchFamily="49" charset="-127"/>
              </a:rPr>
              <a:t>out.println</a:t>
            </a:r>
            <a:r>
              <a:rPr lang="en-US" altLang="ko-KR" sz="2000" dirty="0">
                <a:solidFill>
                  <a:srgbClr val="000000"/>
                </a:solidFill>
                <a:ea typeface="굴림체" panose="020B0609000101010101" pitchFamily="49" charset="-127"/>
              </a:rPr>
              <a:t>("&lt;li&gt;");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ea typeface="굴림체" panose="020B0609000101010101" pitchFamily="49" charset="-127"/>
              </a:rPr>
              <a:t>        name = </a:t>
            </a:r>
            <a:r>
              <a:rPr lang="en-US" altLang="ko-KR" sz="2000" dirty="0" err="1">
                <a:solidFill>
                  <a:srgbClr val="000000"/>
                </a:solidFill>
                <a:ea typeface="굴림체" panose="020B0609000101010101" pitchFamily="49" charset="-127"/>
              </a:rPr>
              <a:t>rs.getObject</a:t>
            </a:r>
            <a:r>
              <a:rPr lang="en-US" altLang="ko-KR" sz="2000" dirty="0">
                <a:solidFill>
                  <a:srgbClr val="000000"/>
                </a:solidFill>
                <a:ea typeface="굴림체" panose="020B0609000101010101" pitchFamily="49" charset="-127"/>
              </a:rPr>
              <a:t>("name");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ea typeface="굴림체" panose="020B0609000101010101" pitchFamily="49" charset="-127"/>
              </a:rPr>
              <a:t>        if (name != null) </a:t>
            </a:r>
            <a:r>
              <a:rPr lang="en-US" altLang="ko-KR" sz="2000" dirty="0" err="1">
                <a:solidFill>
                  <a:srgbClr val="000000"/>
                </a:solidFill>
                <a:ea typeface="굴림체" panose="020B0609000101010101" pitchFamily="49" charset="-127"/>
              </a:rPr>
              <a:t>out.println</a:t>
            </a:r>
            <a:r>
              <a:rPr lang="en-US" altLang="ko-KR" sz="2000" dirty="0">
                <a:solidFill>
                  <a:srgbClr val="000000"/>
                </a:solidFill>
                <a:ea typeface="굴림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rgbClr val="000000"/>
                </a:solidFill>
                <a:ea typeface="굴림체" panose="020B0609000101010101" pitchFamily="49" charset="-127"/>
              </a:rPr>
              <a:t>name.toString</a:t>
            </a:r>
            <a:r>
              <a:rPr lang="en-US" altLang="ko-KR" sz="2000" dirty="0">
                <a:solidFill>
                  <a:srgbClr val="000000"/>
                </a:solidFill>
                <a:ea typeface="굴림체" panose="020B0609000101010101" pitchFamily="49" charset="-127"/>
              </a:rPr>
              <a:t>());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ea typeface="굴림체" panose="020B0609000101010101" pitchFamily="49" charset="-127"/>
              </a:rPr>
              <a:t>		else  </a:t>
            </a:r>
            <a:r>
              <a:rPr lang="en-US" altLang="ko-KR" sz="2000" dirty="0" err="1">
                <a:solidFill>
                  <a:srgbClr val="000000"/>
                </a:solidFill>
                <a:ea typeface="굴림체" panose="020B0609000101010101" pitchFamily="49" charset="-127"/>
              </a:rPr>
              <a:t>out.println</a:t>
            </a:r>
            <a:r>
              <a:rPr lang="en-US" altLang="ko-KR" sz="2000" dirty="0">
                <a:solidFill>
                  <a:srgbClr val="000000"/>
                </a:solidFill>
                <a:ea typeface="굴림체" panose="020B0609000101010101" pitchFamily="49" charset="-127"/>
              </a:rPr>
              <a:t>("&lt;</a:t>
            </a:r>
            <a:r>
              <a:rPr lang="ko-KR" altLang="en-US" sz="2000" dirty="0" err="1">
                <a:solidFill>
                  <a:srgbClr val="000000"/>
                </a:solidFill>
                <a:ea typeface="굴림체" panose="020B0609000101010101" pitchFamily="49" charset="-127"/>
              </a:rPr>
              <a:t>이름입력안됨</a:t>
            </a:r>
            <a:r>
              <a:rPr lang="en-US" altLang="ko-KR" sz="2000" dirty="0">
                <a:solidFill>
                  <a:srgbClr val="000000"/>
                </a:solidFill>
                <a:ea typeface="굴림체" panose="020B0609000101010101" pitchFamily="49" charset="-127"/>
              </a:rPr>
              <a:t>!&gt;");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ea typeface="굴림체" panose="020B0609000101010101" pitchFamily="49" charset="-127"/>
              </a:rPr>
              <a:t>        phone = </a:t>
            </a:r>
            <a:r>
              <a:rPr lang="en-US" altLang="ko-KR" sz="2000" dirty="0" err="1">
                <a:solidFill>
                  <a:srgbClr val="000000"/>
                </a:solidFill>
                <a:ea typeface="굴림체" panose="020B0609000101010101" pitchFamily="49" charset="-127"/>
              </a:rPr>
              <a:t>rs.getObject</a:t>
            </a:r>
            <a:r>
              <a:rPr lang="en-US" altLang="ko-KR" sz="2000" dirty="0">
                <a:solidFill>
                  <a:srgbClr val="000000"/>
                </a:solidFill>
                <a:ea typeface="굴림체" panose="020B0609000101010101" pitchFamily="49" charset="-127"/>
              </a:rPr>
              <a:t>("phone");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ea typeface="굴림체" panose="020B0609000101010101" pitchFamily="49" charset="-127"/>
              </a:rPr>
              <a:t>        if (phone != null) </a:t>
            </a:r>
            <a:r>
              <a:rPr lang="en-US" altLang="ko-KR" sz="2000" dirty="0" err="1">
                <a:solidFill>
                  <a:srgbClr val="000000"/>
                </a:solidFill>
                <a:ea typeface="굴림체" panose="020B0609000101010101" pitchFamily="49" charset="-127"/>
              </a:rPr>
              <a:t>out.println</a:t>
            </a:r>
            <a:r>
              <a:rPr lang="en-US" altLang="ko-KR" sz="2000" dirty="0">
                <a:solidFill>
                  <a:srgbClr val="000000"/>
                </a:solidFill>
                <a:ea typeface="굴림체" panose="020B0609000101010101" pitchFamily="49" charset="-127"/>
              </a:rPr>
              <a:t>(</a:t>
            </a:r>
            <a:r>
              <a:rPr lang="en-US" altLang="ko-KR" sz="2000" dirty="0" err="1">
                <a:solidFill>
                  <a:srgbClr val="000000"/>
                </a:solidFill>
                <a:ea typeface="굴림체" panose="020B0609000101010101" pitchFamily="49" charset="-127"/>
              </a:rPr>
              <a:t>phone.toString</a:t>
            </a:r>
            <a:r>
              <a:rPr lang="en-US" altLang="ko-KR" sz="2000" dirty="0">
                <a:solidFill>
                  <a:srgbClr val="000000"/>
                </a:solidFill>
                <a:ea typeface="굴림체" panose="020B0609000101010101" pitchFamily="49" charset="-127"/>
              </a:rPr>
              <a:t>());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ea typeface="굴림체" panose="020B0609000101010101" pitchFamily="49" charset="-127"/>
              </a:rPr>
              <a:t>		else  </a:t>
            </a:r>
            <a:r>
              <a:rPr lang="en-US" altLang="ko-KR" sz="2000" dirty="0" err="1">
                <a:solidFill>
                  <a:srgbClr val="000000"/>
                </a:solidFill>
                <a:ea typeface="굴림체" panose="020B0609000101010101" pitchFamily="49" charset="-127"/>
              </a:rPr>
              <a:t>out.println</a:t>
            </a:r>
            <a:r>
              <a:rPr lang="en-US" altLang="ko-KR" sz="2000" dirty="0">
                <a:solidFill>
                  <a:srgbClr val="000000"/>
                </a:solidFill>
                <a:ea typeface="굴림체" panose="020B0609000101010101" pitchFamily="49" charset="-127"/>
              </a:rPr>
              <a:t>("&lt;</a:t>
            </a:r>
            <a:r>
              <a:rPr lang="ko-KR" altLang="en-US" sz="2000" dirty="0" err="1">
                <a:solidFill>
                  <a:srgbClr val="000000"/>
                </a:solidFill>
                <a:ea typeface="굴림체" panose="020B0609000101010101" pitchFamily="49" charset="-127"/>
              </a:rPr>
              <a:t>전화번호입력안됨</a:t>
            </a:r>
            <a:r>
              <a:rPr lang="en-US" altLang="ko-KR" sz="2000" dirty="0">
                <a:solidFill>
                  <a:srgbClr val="000000"/>
                </a:solidFill>
                <a:ea typeface="굴림체" panose="020B0609000101010101" pitchFamily="49" charset="-127"/>
              </a:rPr>
              <a:t>!&gt;");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ea typeface="굴림체" panose="020B0609000101010101" pitchFamily="49" charset="-127"/>
              </a:rPr>
              <a:t>      } 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36195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3316E0C-44D0-4013-88FF-AE4C957C5EB7}" type="slidenum">
              <a:rPr lang="en-US" altLang="ko-KR"/>
              <a:pPr eaLnBrk="1" hangingPunct="1"/>
              <a:t>121</a:t>
            </a:fld>
            <a:endParaRPr lang="en-US" altLang="ko-KR"/>
          </a:p>
        </p:txBody>
      </p:sp>
      <p:sp>
        <p:nvSpPr>
          <p:cNvPr id="136196" name="Rectangle 2"/>
          <p:cNvSpPr>
            <a:spLocks noChangeArrowheads="1"/>
          </p:cNvSpPr>
          <p:nvPr/>
        </p:nvSpPr>
        <p:spPr bwMode="auto">
          <a:xfrm>
            <a:off x="838200" y="3810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400">
                <a:solidFill>
                  <a:schemeClr val="tx2"/>
                </a:solidFill>
              </a:rPr>
              <a:t>Null </a:t>
            </a:r>
            <a:r>
              <a:rPr lang="ko-KR" altLang="en-US" sz="4400">
                <a:solidFill>
                  <a:schemeClr val="tx2"/>
                </a:solidFill>
              </a:rPr>
              <a:t>의 처리결과 </a:t>
            </a:r>
          </a:p>
        </p:txBody>
      </p:sp>
      <p:grpSp>
        <p:nvGrpSpPr>
          <p:cNvPr id="136197" name="그룹 1"/>
          <p:cNvGrpSpPr>
            <a:grpSpLocks/>
          </p:cNvGrpSpPr>
          <p:nvPr/>
        </p:nvGrpSpPr>
        <p:grpSpPr bwMode="auto">
          <a:xfrm>
            <a:off x="1852613" y="2290763"/>
            <a:ext cx="6029325" cy="2578100"/>
            <a:chOff x="1852115" y="2290804"/>
            <a:chExt cx="6029565" cy="2578356"/>
          </a:xfrm>
        </p:grpSpPr>
        <p:pic>
          <p:nvPicPr>
            <p:cNvPr id="13619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115" y="2290804"/>
              <a:ext cx="6029565" cy="2578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19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447" y="3015605"/>
              <a:ext cx="5682605" cy="109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체" panose="020B0609000101010101" pitchFamily="49" charset="-127"/>
              </a:rPr>
              <a:t>ResultSet </a:t>
            </a:r>
            <a:r>
              <a:rPr lang="ko-KR" altLang="en-US">
                <a:ea typeface="굴림체" panose="020B0609000101010101" pitchFamily="49" charset="-127"/>
              </a:rPr>
              <a:t>인터페이스와 </a:t>
            </a:r>
            <a:br>
              <a:rPr lang="en-US" altLang="ko-KR">
                <a:ea typeface="굴림체" panose="020B0609000101010101" pitchFamily="49" charset="-127"/>
              </a:rPr>
            </a:br>
            <a:r>
              <a:rPr lang="ko-KR" altLang="en-US">
                <a:ea typeface="굴림체" panose="020B0609000101010101" pitchFamily="49" charset="-127"/>
              </a:rPr>
              <a:t>데이터 검색문</a:t>
            </a:r>
            <a:endParaRPr lang="ko-KR" altLang="en-US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38243" name="Rectangle 105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E5BFD12-21AB-49F0-99A1-9FD22488F138}" type="slidenum">
              <a:rPr lang="en-US" altLang="ko-KR"/>
              <a:pPr eaLnBrk="1" hangingPunct="1"/>
              <a:t>122</a:t>
            </a:fld>
            <a:endParaRPr lang="en-US" altLang="ko-KR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42875"/>
            <a:ext cx="8105775" cy="1143000"/>
          </a:xfrm>
        </p:spPr>
        <p:txBody>
          <a:bodyPr/>
          <a:lstStyle/>
          <a:p>
            <a:pPr eaLnBrk="1" hangingPunct="1"/>
            <a:r>
              <a:rPr lang="en-US" altLang="ko-KR" sz="3300">
                <a:ea typeface="굴림체" panose="020B0609000101010101" pitchFamily="49" charset="-127"/>
              </a:rPr>
              <a:t>ResultSet </a:t>
            </a:r>
            <a:r>
              <a:rPr lang="ko-KR" altLang="en-US" sz="3300">
                <a:ea typeface="굴림체" panose="020B0609000101010101" pitchFamily="49" charset="-127"/>
              </a:rPr>
              <a:t>인터페이스와 데이터 검색문</a:t>
            </a:r>
            <a:endParaRPr lang="ko-KR" altLang="en-US">
              <a:ea typeface="굴림체" panose="020B0609000101010101" pitchFamily="49" charset="-127"/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95400"/>
            <a:ext cx="7772400" cy="4724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ResultSet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객체는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SQL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문장의 실행 결과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(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테이블 형태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)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를 담고 있다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ResultSet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은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SQL</a:t>
            </a: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문내의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 조건들을 만족시키는 모든 열들을 포함하고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,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현재 열에서 다양한 행들로 접근할 수 있는 </a:t>
            </a: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getXXX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메소드 집합을 통해서 그 </a:t>
            </a: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열들내에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 있는 데이터에 접근을 제공한다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실행결과 테이블의 행 검색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한 </a:t>
            </a: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행씩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 차례로 읽어 들인다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boolean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 next()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메소드를 호출하여 다음 행으로 넘어갈 수 있다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더 이상 남아 있는 행이 없으면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next()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는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false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를 반환한다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3926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03B5A9A-3421-42DE-9112-45DE1925341D}" type="slidenum">
              <a:rPr lang="en-US" altLang="ko-KR"/>
              <a:pPr eaLnBrk="1" hangingPunct="1"/>
              <a:t>123</a:t>
            </a:fld>
            <a:endParaRPr lang="en-US" altLang="ko-KR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실행결과 테이블의 열 검색 메소드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현재 검색되고 있는 행 내에서의 열은 임의의 순서로 읽어 들일 수 있다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. 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그러나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, 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각 열은 왼쪽에서 오른쪽으로 최대 한번씩 만 읽어 들이는 것이 안전하다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XXX getXXX(String columnName)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열 이름 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columnName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의 값을 데이터베이스 자료형으로부터 자바 자료형 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XXX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로 변환하여 읽어 들인다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XXX getXXX(String columnIndex)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열의 인덱스 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columnIndex(1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부터 시작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)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로 열의 값을 읽어 들일 수도 있으며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, 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더 효율적이다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int findColumn(String columnName)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이름 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columnName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을 갖는 열의 인덱스 반환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, 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여러 번 참조하는 열은 인덱스로 바꾸어서 검색하면 효율적이다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.</a:t>
            </a:r>
            <a:endParaRPr lang="en-US" altLang="ko-KR"/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4029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5B408FB-4BD7-4999-8FF4-A1174EAD61CB}" type="slidenum">
              <a:rPr lang="en-US" altLang="ko-KR"/>
              <a:pPr eaLnBrk="1" hangingPunct="1"/>
              <a:t>124</a:t>
            </a:fld>
            <a:endParaRPr lang="en-US" altLang="ko-KR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getXXX 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메소드를 통하여 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SQL 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자료형으로부터 몇몇 자바 자료형으로 변환하여 읽어 들일 수 있으나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, 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다음과 같이 가장 대응되는 자바 자료형으로 읽어 들이는 것이 바람직하다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eaLnBrk="1" hangingPunct="1"/>
            <a:endParaRPr lang="en-US" altLang="ko-KR">
              <a:solidFill>
                <a:srgbClr val="000000"/>
              </a:solidFill>
              <a:ea typeface="굴림체" panose="020B0609000101010101" pitchFamily="49" charset="-127"/>
            </a:endParaRPr>
          </a:p>
          <a:p>
            <a:pPr algn="just" eaLnBrk="1" hangingPunct="1"/>
            <a:r>
              <a:rPr lang="en-US" altLang="ko-KR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ResultSet</a:t>
            </a:r>
            <a:r>
              <a:rPr lang="ko-KR" altLang="en-US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으로부터 데이터를 얻는 메소드</a:t>
            </a:r>
          </a:p>
          <a:p>
            <a:pPr eaLnBrk="1" hangingPunct="1"/>
            <a:endParaRPr lang="ko-KR" altLang="en-US">
              <a:solidFill>
                <a:srgbClr val="000000"/>
              </a:solidFill>
              <a:ea typeface="굴림체" panose="020B0609000101010101" pitchFamily="49" charset="-127"/>
            </a:endParaRPr>
          </a:p>
          <a:p>
            <a:pPr eaLnBrk="1" hangingPunct="1"/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413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D887F6F-D416-4AB7-A86B-3B33759BA620}" type="slidenum">
              <a:rPr lang="en-US" altLang="ko-KR"/>
              <a:pPr eaLnBrk="1" hangingPunct="1"/>
              <a:t>125</a:t>
            </a:fld>
            <a:endParaRPr lang="en-US" altLang="ko-KR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300">
                <a:ea typeface="굴림체" pitchFamily="49" charset="-127"/>
              </a:rPr>
              <a:t>ResultSet</a:t>
            </a:r>
            <a:r>
              <a:rPr lang="ko-KR" altLang="en-US" sz="3300">
                <a:ea typeface="굴림체" pitchFamily="49" charset="-127"/>
              </a:rPr>
              <a:t>으로부터 데이터를 얻는 메소드</a:t>
            </a:r>
            <a:endParaRPr lang="ko-KR" altLang="en-US">
              <a:solidFill>
                <a:srgbClr val="00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307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A91E97A-59E5-4DB9-A9A4-F38F261EB926}" type="slidenum">
              <a:rPr lang="en-US" altLang="ko-KR"/>
              <a:pPr eaLnBrk="1" hangingPunct="1"/>
              <a:t>126</a:t>
            </a:fld>
            <a:endParaRPr lang="en-US" altLang="ko-KR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524000" y="1371600"/>
          <a:ext cx="6858000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문서" r:id="rId3" imgW="5971032" imgH="4155948" progId="Word.Document.8">
                  <p:embed/>
                </p:oleObj>
              </mc:Choice>
              <mc:Fallback>
                <p:oleObj name="문서" r:id="rId3" imgW="5971032" imgH="4155948" progId="Word.Document.8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71600"/>
                        <a:ext cx="6858000" cy="466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6" name="Rectangle 4"/>
          <p:cNvSpPr>
            <a:spLocks noGrp="1" noChangeArrowheads="1"/>
          </p:cNvSpPr>
          <p:nvPr>
            <p:ph type="title"/>
          </p:nvPr>
        </p:nvSpPr>
        <p:spPr>
          <a:xfrm>
            <a:off x="1173163" y="45720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300">
                <a:ea typeface="굴림체" pitchFamily="49" charset="-127"/>
              </a:rPr>
              <a:t>ResultSet</a:t>
            </a:r>
            <a:r>
              <a:rPr lang="ko-KR" altLang="en-US" sz="3300">
                <a:ea typeface="굴림체" pitchFamily="49" charset="-127"/>
              </a:rPr>
              <a:t>으로부터 데이터를 얻는 메소드</a:t>
            </a:r>
            <a:endParaRPr lang="ko-KR" altLang="en-US">
              <a:solidFill>
                <a:srgbClr val="00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410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7A7969F-48FE-46E3-A3FA-94E338731F71}" type="slidenum">
              <a:rPr lang="en-US" altLang="ko-KR"/>
              <a:pPr eaLnBrk="1" hangingPunct="1"/>
              <a:t>127</a:t>
            </a:fld>
            <a:endParaRPr lang="en-US" altLang="ko-KR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371600" y="1828800"/>
          <a:ext cx="7772400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문서" r:id="rId3" imgW="7852012" imgH="3452884" progId="Word.Document.8">
                  <p:embed/>
                </p:oleObj>
              </mc:Choice>
              <mc:Fallback>
                <p:oleObj name="문서" r:id="rId3" imgW="7852012" imgH="3452884" progId="Word.Document.8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28800"/>
                        <a:ext cx="7772400" cy="352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20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300">
                <a:ea typeface="굴림체" pitchFamily="49" charset="-127"/>
              </a:rPr>
              <a:t>ResultSet</a:t>
            </a:r>
            <a:r>
              <a:rPr lang="ko-KR" altLang="en-US" sz="3300">
                <a:ea typeface="굴림체" pitchFamily="49" charset="-127"/>
              </a:rPr>
              <a:t>으로부터 데이터를 얻는 메소드</a:t>
            </a:r>
            <a:endParaRPr lang="ko-KR" altLang="en-US">
              <a:solidFill>
                <a:srgbClr val="00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512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B67507B-1219-4F3F-BB30-BAC8578C1238}" type="slidenum">
              <a:rPr lang="en-US" altLang="ko-KR"/>
              <a:pPr eaLnBrk="1" hangingPunct="1"/>
              <a:t>128</a:t>
            </a:fld>
            <a:endParaRPr lang="en-US" altLang="ko-KR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219200" y="1600200"/>
          <a:ext cx="76581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문서" r:id="rId3" imgW="7747379" imgH="3948752" progId="Word.Document.8">
                  <p:embed/>
                </p:oleObj>
              </mc:Choice>
              <mc:Fallback>
                <p:oleObj name="문서" r:id="rId3" imgW="7747379" imgH="3948752" progId="Word.Document.8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00200"/>
                        <a:ext cx="76581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300">
                <a:ea typeface="굴림체" pitchFamily="49" charset="-127"/>
              </a:rPr>
              <a:t>ResultSet</a:t>
            </a:r>
            <a:r>
              <a:rPr lang="ko-KR" altLang="en-US" sz="3300">
                <a:ea typeface="굴림체" pitchFamily="49" charset="-127"/>
              </a:rPr>
              <a:t>으로부터 데이터를 얻는 메소드</a:t>
            </a:r>
            <a:endParaRPr lang="ko-KR" altLang="en-US">
              <a:solidFill>
                <a:srgbClr val="00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614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2C2CA35-C6E4-4A45-A085-685C75BC9A62}" type="slidenum">
              <a:rPr lang="en-US" altLang="ko-KR"/>
              <a:pPr eaLnBrk="1" hangingPunct="1"/>
              <a:t>129</a:t>
            </a:fld>
            <a:endParaRPr lang="en-US" altLang="ko-KR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219200" y="1600200"/>
          <a:ext cx="76581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문서" r:id="rId3" imgW="7747379" imgH="3948752" progId="Word.Document.8">
                  <p:embed/>
                </p:oleObj>
              </mc:Choice>
              <mc:Fallback>
                <p:oleObj name="문서" r:id="rId3" imgW="7747379" imgH="3948752" progId="Word.Document.8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00200"/>
                        <a:ext cx="76581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웹 응용 프로그램 폴더 구조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웹 응용 프로그램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정적 및 </a:t>
            </a:r>
            <a:r>
              <a:rPr lang="en-US" altLang="ko-KR" dirty="0"/>
              <a:t>JSP </a:t>
            </a:r>
            <a:r>
              <a:rPr lang="ko-KR" altLang="en-US" dirty="0"/>
              <a:t>파일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폴더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정적 및 </a:t>
            </a:r>
            <a:r>
              <a:rPr lang="en-US" altLang="ko-KR" dirty="0"/>
              <a:t>JSP </a:t>
            </a:r>
            <a:r>
              <a:rPr lang="ko-KR" altLang="en-US" dirty="0"/>
              <a:t>파일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WEB-INF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classes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*.class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lib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*.jar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web.xml</a:t>
            </a:r>
          </a:p>
        </p:txBody>
      </p:sp>
      <p:sp>
        <p:nvSpPr>
          <p:cNvPr id="2560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F4091B2-BAB9-47CA-9823-1F1E39CB1BE8}" type="slidenum">
              <a:rPr lang="en-US" altLang="ko-KR"/>
              <a:pPr eaLnBrk="1" hangingPunct="1"/>
              <a:t>13</a:t>
            </a:fld>
            <a:endParaRPr lang="en-US" altLang="ko-KR"/>
          </a:p>
        </p:txBody>
      </p:sp>
      <p:sp>
        <p:nvSpPr>
          <p:cNvPr id="25605" name="AutoShape 4"/>
          <p:cNvSpPr>
            <a:spLocks/>
          </p:cNvSpPr>
          <p:nvPr/>
        </p:nvSpPr>
        <p:spPr bwMode="auto">
          <a:xfrm>
            <a:off x="4067175" y="2205038"/>
            <a:ext cx="288925" cy="1223962"/>
          </a:xfrm>
          <a:prstGeom prst="rightBrace">
            <a:avLst>
              <a:gd name="adj1" fmla="val 3530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5606" name="AutoShape 5"/>
          <p:cNvSpPr>
            <a:spLocks noChangeArrowheads="1"/>
          </p:cNvSpPr>
          <p:nvPr/>
        </p:nvSpPr>
        <p:spPr bwMode="auto">
          <a:xfrm>
            <a:off x="4643438" y="2060575"/>
            <a:ext cx="3960812" cy="431800"/>
          </a:xfrm>
          <a:prstGeom prst="wedgeRoundRectCallout">
            <a:avLst>
              <a:gd name="adj1" fmla="val -55653"/>
              <a:gd name="adj2" fmla="val 13088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클라이언트에서 </a:t>
            </a:r>
            <a:r>
              <a:rPr lang="en-US" altLang="ko-KR"/>
              <a:t>URL</a:t>
            </a:r>
            <a:r>
              <a:rPr lang="ko-KR" altLang="en-US"/>
              <a:t>로 접근 가능</a:t>
            </a:r>
          </a:p>
        </p:txBody>
      </p:sp>
      <p:sp>
        <p:nvSpPr>
          <p:cNvPr id="25607" name="AutoShape 6"/>
          <p:cNvSpPr>
            <a:spLocks/>
          </p:cNvSpPr>
          <p:nvPr/>
        </p:nvSpPr>
        <p:spPr bwMode="auto">
          <a:xfrm>
            <a:off x="4067175" y="3573463"/>
            <a:ext cx="288925" cy="2232025"/>
          </a:xfrm>
          <a:prstGeom prst="rightBrace">
            <a:avLst>
              <a:gd name="adj1" fmla="val 6437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5608" name="AutoShape 7"/>
          <p:cNvSpPr>
            <a:spLocks noChangeArrowheads="1"/>
          </p:cNvSpPr>
          <p:nvPr/>
        </p:nvSpPr>
        <p:spPr bwMode="auto">
          <a:xfrm>
            <a:off x="4643438" y="3933825"/>
            <a:ext cx="3960812" cy="431800"/>
          </a:xfrm>
          <a:prstGeom prst="wedgeRoundRectCallout">
            <a:avLst>
              <a:gd name="adj1" fmla="val -55653"/>
              <a:gd name="adj2" fmla="val 13088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클라이언트에서 </a:t>
            </a:r>
            <a:r>
              <a:rPr lang="en-US" altLang="ko-KR"/>
              <a:t>URL</a:t>
            </a:r>
            <a:r>
              <a:rPr lang="ko-KR" altLang="en-US"/>
              <a:t>로 접근 불가</a:t>
            </a:r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4910930" y="5301208"/>
            <a:ext cx="3960813" cy="431800"/>
          </a:xfrm>
          <a:prstGeom prst="wedgeRoundRectCallout">
            <a:avLst>
              <a:gd name="adj1" fmla="val -100102"/>
              <a:gd name="adj2" fmla="val 2025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Deployment Descriptor(DD)</a:t>
            </a:r>
          </a:p>
        </p:txBody>
      </p:sp>
    </p:spTree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42339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AFDC714-46F6-48F3-99CA-AB93276384C0}" type="slidenum">
              <a:rPr lang="en-US" altLang="ko-KR"/>
              <a:pPr eaLnBrk="1" hangingPunct="1"/>
              <a:t>130</a:t>
            </a:fld>
            <a:endParaRPr lang="en-US" altLang="ko-KR"/>
          </a:p>
        </p:txBody>
      </p:sp>
      <p:sp>
        <p:nvSpPr>
          <p:cNvPr id="142340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300">
                <a:solidFill>
                  <a:schemeClr val="tx2"/>
                </a:solidFill>
                <a:ea typeface="굴림체" panose="020B0609000101010101" pitchFamily="49" charset="-127"/>
              </a:rPr>
              <a:t>ResultSet </a:t>
            </a:r>
            <a:r>
              <a:rPr lang="ko-KR" altLang="en-US" sz="3300">
                <a:solidFill>
                  <a:schemeClr val="tx2"/>
                </a:solidFill>
                <a:ea typeface="굴림체" panose="020B0609000101010101" pitchFamily="49" charset="-127"/>
              </a:rPr>
              <a:t>기타메소드</a:t>
            </a:r>
            <a:endParaRPr lang="ko-KR" altLang="en-US" sz="44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42341" name="Rectangle 3"/>
          <p:cNvSpPr>
            <a:spLocks noChangeArrowheads="1"/>
          </p:cNvSpPr>
          <p:nvPr/>
        </p:nvSpPr>
        <p:spPr bwMode="auto">
          <a:xfrm>
            <a:off x="533400" y="1143000"/>
            <a:ext cx="8153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500" b="1">
                <a:solidFill>
                  <a:srgbClr val="000000"/>
                </a:solidFill>
                <a:latin typeface="Arial Unicode MS" pitchFamily="50" charset="-127"/>
                <a:ea typeface="굴림체" panose="020B0609000101010101" pitchFamily="49" charset="-127"/>
                <a:hlinkClick r:id="rId2" action="ppaction://hlinkfile"/>
              </a:rPr>
              <a:t>first</a:t>
            </a:r>
            <a:r>
              <a:rPr lang="en-US" altLang="ko-KR" sz="2500">
                <a:solidFill>
                  <a:srgbClr val="000000"/>
                </a:solidFill>
                <a:latin typeface="Arial Unicode MS" pitchFamily="50" charset="-127"/>
                <a:ea typeface="굴림체" panose="020B0609000101010101" pitchFamily="49" charset="-127"/>
              </a:rPr>
              <a:t>()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 : Moves the cursor to the first row in this </a:t>
            </a:r>
            <a:r>
              <a:rPr lang="en-US" altLang="ko-KR" sz="2500">
                <a:solidFill>
                  <a:srgbClr val="000000"/>
                </a:solidFill>
                <a:latin typeface="Arial Unicode MS" pitchFamily="50" charset="-127"/>
                <a:ea typeface="굴림체" panose="020B0609000101010101" pitchFamily="49" charset="-127"/>
              </a:rPr>
              <a:t>ResultSet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 object.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500" b="1">
                <a:solidFill>
                  <a:srgbClr val="000000"/>
                </a:solidFill>
                <a:latin typeface="Arial Unicode MS" pitchFamily="50" charset="-127"/>
                <a:ea typeface="굴림체" panose="020B0609000101010101" pitchFamily="49" charset="-127"/>
                <a:hlinkClick r:id="rId3" action="ppaction://hlinkfile"/>
              </a:rPr>
              <a:t>next</a:t>
            </a:r>
            <a:r>
              <a:rPr lang="en-US" altLang="ko-KR" sz="2500">
                <a:solidFill>
                  <a:srgbClr val="000000"/>
                </a:solidFill>
                <a:latin typeface="Arial Unicode MS" pitchFamily="50" charset="-127"/>
                <a:ea typeface="굴림체" panose="020B0609000101010101" pitchFamily="49" charset="-127"/>
              </a:rPr>
              <a:t>()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 : Moves the cursor down one row from its current position.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500" b="1">
                <a:solidFill>
                  <a:srgbClr val="000000"/>
                </a:solidFill>
                <a:latin typeface="Arial Unicode MS" pitchFamily="50" charset="-127"/>
                <a:ea typeface="굴림체" panose="020B0609000101010101" pitchFamily="49" charset="-127"/>
                <a:hlinkClick r:id="rId4" action="ppaction://hlinkfile"/>
              </a:rPr>
              <a:t>previous</a:t>
            </a:r>
            <a:r>
              <a:rPr lang="en-US" altLang="ko-KR" sz="2500">
                <a:solidFill>
                  <a:srgbClr val="000000"/>
                </a:solidFill>
                <a:latin typeface="Arial Unicode MS" pitchFamily="50" charset="-127"/>
                <a:ea typeface="굴림체" panose="020B0609000101010101" pitchFamily="49" charset="-127"/>
              </a:rPr>
              <a:t>()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 : Moves the cursor to the previous row in this </a:t>
            </a:r>
            <a:r>
              <a:rPr lang="en-US" altLang="ko-KR" sz="2500">
                <a:solidFill>
                  <a:srgbClr val="000000"/>
                </a:solidFill>
                <a:latin typeface="Arial Unicode MS" pitchFamily="50" charset="-127"/>
                <a:ea typeface="굴림체" panose="020B0609000101010101" pitchFamily="49" charset="-127"/>
              </a:rPr>
              <a:t>ResultSet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 object.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500" b="1">
                <a:solidFill>
                  <a:srgbClr val="000000"/>
                </a:solidFill>
                <a:latin typeface="Arial Unicode MS" pitchFamily="50" charset="-127"/>
                <a:ea typeface="굴림체" panose="020B0609000101010101" pitchFamily="49" charset="-127"/>
                <a:hlinkClick r:id="rId5" action="ppaction://hlinkfile"/>
              </a:rPr>
              <a:t>last</a:t>
            </a:r>
            <a:r>
              <a:rPr lang="en-US" altLang="ko-KR" sz="2500">
                <a:solidFill>
                  <a:srgbClr val="000000"/>
                </a:solidFill>
                <a:latin typeface="Arial Unicode MS" pitchFamily="50" charset="-127"/>
                <a:ea typeface="굴림체" panose="020B0609000101010101" pitchFamily="49" charset="-127"/>
              </a:rPr>
              <a:t>()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 :Moves the cursor to the last row in this </a:t>
            </a:r>
            <a:r>
              <a:rPr lang="en-US" altLang="ko-KR" sz="2500">
                <a:solidFill>
                  <a:srgbClr val="000000"/>
                </a:solidFill>
                <a:latin typeface="Arial Unicode MS" pitchFamily="50" charset="-127"/>
                <a:ea typeface="굴림체" panose="020B0609000101010101" pitchFamily="49" charset="-127"/>
              </a:rPr>
              <a:t>ResultSet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 object.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500" b="1">
                <a:solidFill>
                  <a:srgbClr val="000000"/>
                </a:solidFill>
                <a:latin typeface="Arial Unicode MS" pitchFamily="50" charset="-127"/>
                <a:ea typeface="굴림체" panose="020B0609000101010101" pitchFamily="49" charset="-127"/>
                <a:hlinkClick r:id="rId6" action="ppaction://hlinkfile"/>
              </a:rPr>
              <a:t>isLast</a:t>
            </a:r>
            <a:r>
              <a:rPr lang="en-US" altLang="ko-KR" sz="2500">
                <a:solidFill>
                  <a:srgbClr val="000000"/>
                </a:solidFill>
                <a:latin typeface="Arial Unicode MS" pitchFamily="50" charset="-127"/>
                <a:ea typeface="굴림체" panose="020B0609000101010101" pitchFamily="49" charset="-127"/>
              </a:rPr>
              <a:t>()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 :Indicates whether the cursor is on the last row of this </a:t>
            </a:r>
            <a:r>
              <a:rPr lang="en-US" altLang="ko-KR" sz="2500">
                <a:solidFill>
                  <a:srgbClr val="000000"/>
                </a:solidFill>
                <a:latin typeface="Arial Unicode MS" pitchFamily="50" charset="-127"/>
                <a:ea typeface="굴림체" panose="020B0609000101010101" pitchFamily="49" charset="-127"/>
              </a:rPr>
              <a:t>ResultSet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 object.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endParaRPr lang="en-US" altLang="ko-KR" sz="250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71500"/>
            <a:ext cx="8183563" cy="1050925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체" panose="020B0609000101010101" pitchFamily="49" charset="-127"/>
              </a:rPr>
              <a:t>SQL NULL</a:t>
            </a:r>
            <a:r>
              <a:rPr lang="ko-KR" altLang="en-US">
                <a:ea typeface="굴림체" panose="020B0609000101010101" pitchFamily="49" charset="-127"/>
              </a:rPr>
              <a:t>값 처리</a:t>
            </a:r>
            <a:endParaRPr lang="ko-KR" altLang="en-US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785938"/>
            <a:ext cx="7802562" cy="4267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데이터베이스의 값이 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SQL NULL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이면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, getXXX 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메소드의 반환 자료형에 따라 다음과 같이 반환한다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객체일 경우 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: null 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반환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기본 자료형일 경우 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: false, 0, 0.0 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반환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boolean wasNull()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getXXX 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메소드를 호출한 직후에 호출하면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, 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본래의 데이터베이스 값이  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SQL NULL 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이면 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true.</a:t>
            </a:r>
            <a:endParaRPr lang="en-US" altLang="ko-KR">
              <a:ea typeface="굴림체" panose="020B0609000101010101" pitchFamily="49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4746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FFFC990-45D3-4397-A9DC-22EC0211A950}" type="slidenum">
              <a:rPr lang="en-US" altLang="ko-KR"/>
              <a:pPr eaLnBrk="1" hangingPunct="1"/>
              <a:t>131</a:t>
            </a:fld>
            <a:endParaRPr lang="en-US" altLang="ko-KR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1741488"/>
            <a:ext cx="8183562" cy="4187825"/>
          </a:xfrm>
        </p:spPr>
        <p:txBody>
          <a:bodyPr/>
          <a:lstStyle/>
          <a:p>
            <a:pPr algn="just" eaLnBrk="1" hangingPunct="1"/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close()</a:t>
            </a:r>
          </a:p>
          <a:p>
            <a:pPr algn="just" eaLnBrk="1" hangingPunct="1"/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ResultSet 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객체를 만들어낸 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Statement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객체가 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close 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되거나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, 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재실행 되거나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, 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다수 결과를 만드는 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ResultSet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에서 다음 결과를 가져오면 자동적으로 호출된다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. 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필요한 경우에는 명시적으로 호출한다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algn="just" eaLnBrk="1" hangingPunct="1"/>
            <a:endParaRPr lang="en-US" altLang="ko-KR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eaLnBrk="1" hangingPunct="1"/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4848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BAAD716-9FD1-42F1-8577-4F9A105A7E38}" type="slidenum">
              <a:rPr lang="en-US" altLang="ko-KR"/>
              <a:pPr eaLnBrk="1" hangingPunct="1"/>
              <a:t>132</a:t>
            </a:fld>
            <a:endParaRPr lang="en-US" altLang="ko-KR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4950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CE1F80B-A04B-49E9-93B8-0637154BF4D8}" type="slidenum">
              <a:rPr lang="en-US" altLang="ko-KR"/>
              <a:pPr eaLnBrk="1" hangingPunct="1"/>
              <a:t>133</a:t>
            </a:fld>
            <a:endParaRPr lang="en-US" altLang="ko-KR"/>
          </a:p>
        </p:txBody>
      </p:sp>
      <p:sp>
        <p:nvSpPr>
          <p:cNvPr id="149508" name="Rectangle 2"/>
          <p:cNvSpPr>
            <a:spLocks noChangeArrowheads="1"/>
          </p:cNvSpPr>
          <p:nvPr/>
        </p:nvSpPr>
        <p:spPr bwMode="auto">
          <a:xfrm>
            <a:off x="228600" y="1524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solidFill>
                  <a:schemeClr val="tx2"/>
                </a:solidFill>
              </a:rPr>
              <a:t> Insert </a:t>
            </a:r>
            <a:r>
              <a:rPr lang="ko-KR" altLang="en-US" sz="4000">
                <a:solidFill>
                  <a:schemeClr val="tx2"/>
                </a:solidFill>
              </a:rPr>
              <a:t>예제</a:t>
            </a:r>
            <a:r>
              <a:rPr lang="en-US" altLang="ko-KR" sz="4000">
                <a:solidFill>
                  <a:schemeClr val="tx2"/>
                </a:solidFill>
              </a:rPr>
              <a:t>(Insert.java)</a:t>
            </a:r>
          </a:p>
        </p:txBody>
      </p:sp>
      <p:sp>
        <p:nvSpPr>
          <p:cNvPr id="149509" name="Rectangle 3"/>
          <p:cNvSpPr>
            <a:spLocks noChangeArrowheads="1"/>
          </p:cNvSpPr>
          <p:nvPr/>
        </p:nvSpPr>
        <p:spPr bwMode="auto">
          <a:xfrm>
            <a:off x="457200" y="1219200"/>
            <a:ext cx="8382000" cy="4876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/* JDBC Insert </a:t>
            </a:r>
            <a:r>
              <a:rPr lang="ko-KR" altLang="en-US" sz="1600" dirty="0"/>
              <a:t>예제 *</a:t>
            </a:r>
            <a:r>
              <a:rPr lang="en-US" altLang="ko-KR" sz="1600" dirty="0"/>
              <a:t>/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import java.io.*;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java.sql</a:t>
            </a:r>
            <a:r>
              <a:rPr lang="en-US" altLang="ko-KR" sz="1600" dirty="0"/>
              <a:t>.*;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javax.servlet</a:t>
            </a:r>
            <a:r>
              <a:rPr lang="en-US" altLang="ko-KR" sz="1600" dirty="0"/>
              <a:t>.*;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javax.servlet.http</a:t>
            </a:r>
            <a:r>
              <a:rPr lang="en-US" altLang="ko-KR" sz="1600" dirty="0"/>
              <a:t>.*;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@</a:t>
            </a:r>
            <a:r>
              <a:rPr lang="en-US" altLang="ko-KR" sz="1600" dirty="0" err="1"/>
              <a:t>WebServlet</a:t>
            </a:r>
            <a:r>
              <a:rPr lang="en-US" altLang="ko-KR" sz="1600" dirty="0"/>
              <a:t>("/Insert")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public class Insert extends </a:t>
            </a:r>
            <a:r>
              <a:rPr lang="en-US" altLang="ko-KR" sz="1600" dirty="0" err="1"/>
              <a:t>HttpServlet</a:t>
            </a:r>
            <a:r>
              <a:rPr lang="en-US" altLang="ko-KR" sz="1600" dirty="0"/>
              <a:t>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public void </a:t>
            </a:r>
            <a:r>
              <a:rPr lang="en-US" altLang="ko-KR" sz="1600" dirty="0" err="1"/>
              <a:t>doGet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HttpServletRequest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req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HttpServletResponse</a:t>
            </a:r>
            <a:r>
              <a:rPr lang="en-US" altLang="ko-KR" sz="1600" dirty="0"/>
              <a:t> res)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                         throws </a:t>
            </a:r>
            <a:r>
              <a:rPr lang="en-US" altLang="ko-KR" sz="1600" dirty="0" err="1"/>
              <a:t>ServletException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IOException</a:t>
            </a:r>
            <a:r>
              <a:rPr lang="en-US" altLang="ko-KR" sz="1600" dirty="0"/>
              <a:t>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res.setContentType</a:t>
            </a:r>
            <a:r>
              <a:rPr lang="en-US" altLang="ko-KR" sz="1600" dirty="0"/>
              <a:t>("text/html; charset=utf-8");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PrintWriter</a:t>
            </a:r>
            <a:r>
              <a:rPr lang="en-US" altLang="ko-KR" sz="1600" dirty="0"/>
              <a:t> out = </a:t>
            </a:r>
            <a:r>
              <a:rPr lang="en-US" altLang="ko-KR" sz="1600" dirty="0" err="1"/>
              <a:t>res.getWriter</a:t>
            </a:r>
            <a:r>
              <a:rPr lang="en-US" altLang="ko-KR" sz="1600" dirty="0"/>
              <a:t>();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out.println</a:t>
            </a:r>
            <a:r>
              <a:rPr lang="en-US" altLang="ko-KR" sz="1600" dirty="0"/>
              <a:t>("&lt;html&gt;&lt;head&gt;&lt;title&gt;JDBC Insert</a:t>
            </a:r>
            <a:r>
              <a:rPr lang="ko-KR" altLang="en-US" sz="1600" dirty="0"/>
              <a:t>예제</a:t>
            </a:r>
            <a:r>
              <a:rPr lang="en-US" altLang="ko-KR" sz="1600" dirty="0"/>
              <a:t>&lt;/title&gt;&lt;/head&gt;&lt;body&gt;");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	  	</a:t>
            </a:r>
            <a:r>
              <a:rPr lang="en-US" altLang="ko-KR" sz="1600" dirty="0" err="1"/>
              <a:t>out.println</a:t>
            </a:r>
            <a:r>
              <a:rPr lang="en-US" altLang="ko-KR" sz="1600" dirty="0"/>
              <a:t>("&lt;form name=\"</a:t>
            </a:r>
            <a:r>
              <a:rPr lang="en-US" altLang="ko-KR" sz="1600" dirty="0" err="1"/>
              <a:t>myForm</a:t>
            </a:r>
            <a:r>
              <a:rPr lang="en-US" altLang="ko-KR" sz="1600" dirty="0"/>
              <a:t>\" action=\"/test/Insert\" method=\"post\"&gt;");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out.println</a:t>
            </a:r>
            <a:r>
              <a:rPr lang="en-US" altLang="ko-KR" sz="1600" dirty="0"/>
              <a:t>("</a:t>
            </a:r>
            <a:r>
              <a:rPr lang="ko-KR" altLang="en-US" sz="1600" dirty="0"/>
              <a:t>이름 </a:t>
            </a:r>
            <a:r>
              <a:rPr lang="en-US" altLang="ko-KR" sz="1600" dirty="0"/>
              <a:t>: &lt;input type=\"text\" name=\"name\"&gt;&lt;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&gt;");		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50531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DE891D9-C159-41EE-9DD5-0F116C29C90C}" type="slidenum">
              <a:rPr lang="en-US" altLang="ko-KR"/>
              <a:pPr eaLnBrk="1" hangingPunct="1"/>
              <a:t>134</a:t>
            </a:fld>
            <a:endParaRPr lang="en-US" altLang="ko-KR"/>
          </a:p>
        </p:txBody>
      </p:sp>
      <p:sp>
        <p:nvSpPr>
          <p:cNvPr id="150532" name="Rectangle 2"/>
          <p:cNvSpPr>
            <a:spLocks noChangeArrowheads="1"/>
          </p:cNvSpPr>
          <p:nvPr/>
        </p:nvSpPr>
        <p:spPr bwMode="auto">
          <a:xfrm>
            <a:off x="228600" y="1524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solidFill>
                  <a:schemeClr val="tx2"/>
                </a:solidFill>
              </a:rPr>
              <a:t> Insert </a:t>
            </a:r>
            <a:r>
              <a:rPr lang="ko-KR" altLang="en-US" sz="4000">
                <a:solidFill>
                  <a:schemeClr val="tx2"/>
                </a:solidFill>
              </a:rPr>
              <a:t>예제</a:t>
            </a:r>
            <a:r>
              <a:rPr lang="en-US" altLang="ko-KR" sz="4000">
                <a:solidFill>
                  <a:schemeClr val="tx2"/>
                </a:solidFill>
              </a:rPr>
              <a:t>(Insert.java)</a:t>
            </a:r>
          </a:p>
        </p:txBody>
      </p:sp>
      <p:sp>
        <p:nvSpPr>
          <p:cNvPr id="150533" name="Rectangle 3"/>
          <p:cNvSpPr>
            <a:spLocks noChangeArrowheads="1"/>
          </p:cNvSpPr>
          <p:nvPr/>
        </p:nvSpPr>
        <p:spPr bwMode="auto">
          <a:xfrm>
            <a:off x="457200" y="1219200"/>
            <a:ext cx="8382000" cy="4876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 </a:t>
            </a:r>
            <a:r>
              <a:rPr lang="en-US" altLang="ko-KR" sz="1600" dirty="0" err="1"/>
              <a:t>out.println</a:t>
            </a:r>
            <a:r>
              <a:rPr lang="en-US" altLang="ko-KR" sz="1600" dirty="0"/>
              <a:t>("&lt;input type=\"submit\" value=\"</a:t>
            </a:r>
            <a:r>
              <a:rPr lang="ko-KR" altLang="en-US" sz="1600" dirty="0"/>
              <a:t>저장</a:t>
            </a:r>
            <a:r>
              <a:rPr lang="en-US" altLang="ko-KR" sz="1600" dirty="0"/>
              <a:t>\"&gt;");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  	  </a:t>
            </a:r>
            <a:r>
              <a:rPr lang="en-US" altLang="ko-KR" sz="1600" dirty="0" err="1"/>
              <a:t>out.println</a:t>
            </a:r>
            <a:r>
              <a:rPr lang="en-US" altLang="ko-KR" sz="1600" dirty="0"/>
              <a:t>("&lt;/form&gt;&lt;/body&gt;&lt;/html&gt;");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public void </a:t>
            </a:r>
            <a:r>
              <a:rPr lang="en-US" altLang="ko-KR" sz="1600" dirty="0" err="1"/>
              <a:t>doPost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HttpServletRequest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req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HttpServletResponse</a:t>
            </a:r>
            <a:r>
              <a:rPr lang="en-US" altLang="ko-KR" sz="1600" dirty="0"/>
              <a:t> res)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                         throws </a:t>
            </a:r>
            <a:r>
              <a:rPr lang="en-US" altLang="ko-KR" sz="1600" dirty="0" err="1"/>
              <a:t>ServletException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IOException</a:t>
            </a:r>
            <a:r>
              <a:rPr lang="en-US" altLang="ko-KR" sz="1600" dirty="0"/>
              <a:t>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Connection con = null;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Statement </a:t>
            </a:r>
            <a:r>
              <a:rPr lang="en-US" altLang="ko-KR" sz="1600" dirty="0" err="1"/>
              <a:t>stmt</a:t>
            </a:r>
            <a:r>
              <a:rPr lang="en-US" altLang="ko-KR" sz="1600" dirty="0"/>
              <a:t> = null;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ResultSet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rs</a:t>
            </a:r>
            <a:r>
              <a:rPr lang="en-US" altLang="ko-KR" sz="1600" dirty="0"/>
              <a:t> = null;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String name = null;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iNum</a:t>
            </a:r>
            <a:r>
              <a:rPr lang="en-US" altLang="ko-KR" sz="1600" dirty="0"/>
              <a:t> =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String Query = null;	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51555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2069982-3C84-4F02-8C35-AF3C8094CB75}" type="slidenum">
              <a:rPr lang="en-US" altLang="ko-KR"/>
              <a:pPr eaLnBrk="1" hangingPunct="1"/>
              <a:t>135</a:t>
            </a:fld>
            <a:endParaRPr lang="en-US" altLang="ko-KR"/>
          </a:p>
        </p:txBody>
      </p:sp>
      <p:sp>
        <p:nvSpPr>
          <p:cNvPr id="151556" name="Rectangle 2"/>
          <p:cNvSpPr>
            <a:spLocks noChangeArrowheads="1"/>
          </p:cNvSpPr>
          <p:nvPr/>
        </p:nvSpPr>
        <p:spPr bwMode="auto">
          <a:xfrm>
            <a:off x="228600" y="1524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 dirty="0">
                <a:solidFill>
                  <a:schemeClr val="tx2"/>
                </a:solidFill>
              </a:rPr>
              <a:t> Insert </a:t>
            </a:r>
            <a:r>
              <a:rPr lang="ko-KR" altLang="en-US" sz="4000" dirty="0">
                <a:solidFill>
                  <a:schemeClr val="tx2"/>
                </a:solidFill>
              </a:rPr>
              <a:t>예제</a:t>
            </a:r>
            <a:r>
              <a:rPr lang="en-US" altLang="ko-KR" sz="4000" dirty="0">
                <a:solidFill>
                  <a:schemeClr val="tx2"/>
                </a:solidFill>
              </a:rPr>
              <a:t>(Insert.java)</a:t>
            </a:r>
          </a:p>
        </p:txBody>
      </p:sp>
      <p:sp>
        <p:nvSpPr>
          <p:cNvPr id="151557" name="Rectangle 3"/>
          <p:cNvSpPr>
            <a:spLocks noChangeArrowheads="1"/>
          </p:cNvSpPr>
          <p:nvPr/>
        </p:nvSpPr>
        <p:spPr bwMode="auto">
          <a:xfrm>
            <a:off x="457200" y="1219200"/>
            <a:ext cx="8382000" cy="4876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res.setContentType</a:t>
            </a:r>
            <a:r>
              <a:rPr lang="en-US" altLang="ko-KR" sz="1600" dirty="0"/>
              <a:t>("text/html; charset=utf-8");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</a:t>
            </a:r>
            <a:r>
              <a:rPr lang="en-US" altLang="ko-KR" dirty="0" err="1"/>
              <a:t>req.setCharacterEncoding</a:t>
            </a:r>
            <a:r>
              <a:rPr lang="en-US" altLang="ko-KR" dirty="0"/>
              <a:t>("utf-8");  //</a:t>
            </a:r>
            <a:r>
              <a:rPr lang="ko-KR" altLang="en-US" dirty="0"/>
              <a:t>한글 처리</a:t>
            </a:r>
            <a:endParaRPr lang="en-US" altLang="ko-KR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PrintWriter</a:t>
            </a:r>
            <a:r>
              <a:rPr lang="en-US" altLang="ko-KR" sz="1600" dirty="0"/>
              <a:t> out = </a:t>
            </a:r>
            <a:r>
              <a:rPr lang="en-US" altLang="ko-KR" sz="1600" dirty="0" err="1"/>
              <a:t>res.getWriter</a:t>
            </a:r>
            <a:r>
              <a:rPr lang="en-US" altLang="ko-KR" sz="1600" dirty="0"/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try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	</a:t>
            </a:r>
            <a:r>
              <a:rPr lang="en-US" altLang="ko-KR" sz="1600" dirty="0" err="1"/>
              <a:t>Class.forName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oracle.jdbc.driver.OracleDriver</a:t>
            </a:r>
            <a:r>
              <a:rPr lang="en-US" altLang="ko-KR" sz="1600" dirty="0"/>
              <a:t>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	con = </a:t>
            </a:r>
            <a:r>
              <a:rPr lang="en-US" altLang="ko-KR" sz="1600" dirty="0" err="1"/>
              <a:t>DriverManager.getConnection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jdbc:oracle:thin</a:t>
            </a:r>
            <a:r>
              <a:rPr lang="en-US" altLang="ko-KR" sz="1600" dirty="0"/>
              <a:t>:@192.168.0.153:1521:XE",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			"</a:t>
            </a:r>
            <a:r>
              <a:rPr lang="en-US" altLang="ko-KR" sz="1600" dirty="0" err="1"/>
              <a:t>scott</a:t>
            </a:r>
            <a:r>
              <a:rPr lang="en-US" altLang="ko-KR" sz="1600" dirty="0"/>
              <a:t>", "tiger");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	</a:t>
            </a:r>
            <a:r>
              <a:rPr lang="en-US" altLang="ko-KR" sz="1600" dirty="0" err="1"/>
              <a:t>con.setAutoCommit</a:t>
            </a:r>
            <a:r>
              <a:rPr lang="en-US" altLang="ko-KR" sz="1600" dirty="0"/>
              <a:t>(false);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	if (</a:t>
            </a:r>
            <a:r>
              <a:rPr lang="en-US" altLang="ko-KR" sz="1600" dirty="0" err="1"/>
              <a:t>req.getParameter</a:t>
            </a:r>
            <a:r>
              <a:rPr lang="en-US" altLang="ko-KR" sz="1600" dirty="0"/>
              <a:t>("name") != null) name = </a:t>
            </a:r>
            <a:r>
              <a:rPr lang="en-US" altLang="ko-KR" sz="1600" dirty="0" err="1"/>
              <a:t>req.getParameter</a:t>
            </a:r>
            <a:r>
              <a:rPr lang="en-US" altLang="ko-KR" sz="1600" dirty="0"/>
              <a:t>("name");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52579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DE8F486-A260-49E9-A1CB-2A164E65C3A0}" type="slidenum">
              <a:rPr lang="en-US" altLang="ko-KR"/>
              <a:pPr eaLnBrk="1" hangingPunct="1"/>
              <a:t>136</a:t>
            </a:fld>
            <a:endParaRPr lang="en-US" altLang="ko-KR"/>
          </a:p>
        </p:txBody>
      </p:sp>
      <p:sp>
        <p:nvSpPr>
          <p:cNvPr id="152580" name="Rectangle 2"/>
          <p:cNvSpPr>
            <a:spLocks noChangeArrowheads="1"/>
          </p:cNvSpPr>
          <p:nvPr/>
        </p:nvSpPr>
        <p:spPr bwMode="auto">
          <a:xfrm>
            <a:off x="228600" y="1524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solidFill>
                  <a:schemeClr val="tx2"/>
                </a:solidFill>
              </a:rPr>
              <a:t> Insert </a:t>
            </a:r>
            <a:r>
              <a:rPr lang="ko-KR" altLang="en-US" sz="4000">
                <a:solidFill>
                  <a:schemeClr val="tx2"/>
                </a:solidFill>
              </a:rPr>
              <a:t>예제</a:t>
            </a:r>
            <a:r>
              <a:rPr lang="en-US" altLang="ko-KR" sz="4000">
                <a:solidFill>
                  <a:schemeClr val="tx2"/>
                </a:solidFill>
              </a:rPr>
              <a:t>(Insert.java)</a:t>
            </a:r>
          </a:p>
        </p:txBody>
      </p:sp>
      <p:sp>
        <p:nvSpPr>
          <p:cNvPr id="152581" name="Rectangle 3"/>
          <p:cNvSpPr>
            <a:spLocks noChangeArrowheads="1"/>
          </p:cNvSpPr>
          <p:nvPr/>
        </p:nvSpPr>
        <p:spPr bwMode="auto">
          <a:xfrm>
            <a:off x="457200" y="1219200"/>
            <a:ext cx="8382000" cy="4876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dirty="0" err="1"/>
              <a:t>stmt</a:t>
            </a:r>
            <a:r>
              <a:rPr lang="en-US" altLang="ko-KR" dirty="0"/>
              <a:t> = </a:t>
            </a:r>
            <a:r>
              <a:rPr lang="en-US" altLang="ko-KR" dirty="0" err="1"/>
              <a:t>con.createStatement</a:t>
            </a:r>
            <a:r>
              <a:rPr lang="en-US" altLang="ko-KR" dirty="0"/>
              <a:t>();</a:t>
            </a:r>
          </a:p>
          <a:p>
            <a:endParaRPr lang="ko-KR" altLang="en-US" dirty="0"/>
          </a:p>
          <a:p>
            <a:r>
              <a:rPr lang="en-US" altLang="ko-KR" dirty="0" err="1"/>
              <a:t>rs</a:t>
            </a:r>
            <a:r>
              <a:rPr lang="en-US" altLang="ko-KR" dirty="0"/>
              <a:t> = </a:t>
            </a:r>
            <a:r>
              <a:rPr lang="en-US" altLang="ko-KR" dirty="0" err="1"/>
              <a:t>stmt.executeQuery</a:t>
            </a:r>
            <a:r>
              <a:rPr lang="en-US" altLang="ko-KR" dirty="0"/>
              <a:t>("SELECT max(</a:t>
            </a:r>
            <a:r>
              <a:rPr lang="en-US" altLang="ko-KR" dirty="0" err="1"/>
              <a:t>empno</a:t>
            </a:r>
            <a:r>
              <a:rPr lang="en-US" altLang="ko-KR" dirty="0"/>
              <a:t>)+1 FROM </a:t>
            </a:r>
            <a:r>
              <a:rPr lang="en-US" altLang="ko-KR" dirty="0" err="1"/>
              <a:t>emp</a:t>
            </a:r>
            <a:r>
              <a:rPr lang="en-US" altLang="ko-KR" dirty="0"/>
              <a:t>");</a:t>
            </a:r>
          </a:p>
          <a:p>
            <a:r>
              <a:rPr lang="en-US" altLang="ko-KR" dirty="0" err="1"/>
              <a:t>rs.next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iNum</a:t>
            </a:r>
            <a:r>
              <a:rPr lang="en-US" altLang="ko-KR" dirty="0"/>
              <a:t> = </a:t>
            </a:r>
            <a:r>
              <a:rPr lang="en-US" altLang="ko-KR" dirty="0" err="1"/>
              <a:t>rs.getInt</a:t>
            </a:r>
            <a:r>
              <a:rPr lang="en-US" altLang="ko-KR" dirty="0"/>
              <a:t>(1);</a:t>
            </a:r>
          </a:p>
          <a:p>
            <a:r>
              <a:rPr lang="en-US" altLang="ko-KR" dirty="0" err="1"/>
              <a:t>rs.close</a:t>
            </a:r>
            <a:r>
              <a:rPr lang="en-US" altLang="ko-KR" dirty="0"/>
              <a:t>();</a:t>
            </a:r>
          </a:p>
          <a:p>
            <a:endParaRPr lang="ko-KR" altLang="en-US" dirty="0"/>
          </a:p>
          <a:p>
            <a:r>
              <a:rPr lang="en-US" altLang="ko-KR" dirty="0"/>
              <a:t>Query = "insert into </a:t>
            </a:r>
            <a:r>
              <a:rPr lang="en-US" altLang="ko-KR" dirty="0" err="1"/>
              <a:t>emp</a:t>
            </a:r>
            <a:r>
              <a:rPr lang="en-US" altLang="ko-KR" dirty="0"/>
              <a:t> (</a:t>
            </a:r>
            <a:r>
              <a:rPr lang="en-US" altLang="ko-KR" dirty="0" err="1"/>
              <a:t>empno</a:t>
            </a:r>
            <a:r>
              <a:rPr lang="en-US" altLang="ko-KR" dirty="0"/>
              <a:t>, </a:t>
            </a:r>
            <a:r>
              <a:rPr lang="en-US" altLang="ko-KR" dirty="0" err="1"/>
              <a:t>ename</a:t>
            </a:r>
            <a:r>
              <a:rPr lang="en-US" altLang="ko-KR" dirty="0"/>
              <a:t>) values (" + </a:t>
            </a:r>
            <a:r>
              <a:rPr lang="en-US" altLang="ko-KR" dirty="0" err="1"/>
              <a:t>iNum</a:t>
            </a:r>
            <a:r>
              <a:rPr lang="en-US" altLang="ko-KR" dirty="0"/>
              <a:t> + ",'" + name + "')";</a:t>
            </a:r>
          </a:p>
          <a:p>
            <a:endParaRPr lang="ko-KR" altLang="en-US" dirty="0"/>
          </a:p>
          <a:p>
            <a:r>
              <a:rPr lang="en-US" altLang="ko-KR" dirty="0" err="1"/>
              <a:t>stmt.executeUpdate</a:t>
            </a:r>
            <a:r>
              <a:rPr lang="en-US" altLang="ko-KR" dirty="0"/>
              <a:t>(Query);</a:t>
            </a:r>
          </a:p>
          <a:p>
            <a:r>
              <a:rPr lang="en-US" altLang="ko-KR" dirty="0" err="1"/>
              <a:t>con.commit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stmt.close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con.close</a:t>
            </a:r>
            <a:r>
              <a:rPr lang="en-US" altLang="ko-KR" dirty="0"/>
              <a:t>();</a:t>
            </a:r>
          </a:p>
          <a:p>
            <a:endParaRPr lang="ko-KR" altLang="en-US" dirty="0"/>
          </a:p>
          <a:p>
            <a:r>
              <a:rPr lang="en-US" altLang="ko-KR" dirty="0" err="1"/>
              <a:t>res.sendRedirect</a:t>
            </a:r>
            <a:r>
              <a:rPr lang="en-US" altLang="ko-KR" dirty="0"/>
              <a:t>("/test/Insert");</a:t>
            </a:r>
          </a:p>
          <a:p>
            <a:r>
              <a:rPr lang="en-US" altLang="ko-KR" sz="1600" dirty="0"/>
              <a:t>}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5360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34A921A-5C9C-4D17-BD48-47353EE61475}" type="slidenum">
              <a:rPr lang="en-US" altLang="ko-KR"/>
              <a:pPr eaLnBrk="1" hangingPunct="1"/>
              <a:t>137</a:t>
            </a:fld>
            <a:endParaRPr lang="en-US" altLang="ko-KR"/>
          </a:p>
        </p:txBody>
      </p:sp>
      <p:sp>
        <p:nvSpPr>
          <p:cNvPr id="153604" name="Rectangle 2"/>
          <p:cNvSpPr>
            <a:spLocks noChangeArrowheads="1"/>
          </p:cNvSpPr>
          <p:nvPr/>
        </p:nvSpPr>
        <p:spPr bwMode="auto">
          <a:xfrm>
            <a:off x="228600" y="1524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solidFill>
                  <a:schemeClr val="tx2"/>
                </a:solidFill>
              </a:rPr>
              <a:t> Insert </a:t>
            </a:r>
            <a:r>
              <a:rPr lang="ko-KR" altLang="en-US" sz="4000">
                <a:solidFill>
                  <a:schemeClr val="tx2"/>
                </a:solidFill>
              </a:rPr>
              <a:t>예제</a:t>
            </a:r>
            <a:r>
              <a:rPr lang="en-US" altLang="ko-KR" sz="4000">
                <a:solidFill>
                  <a:schemeClr val="tx2"/>
                </a:solidFill>
              </a:rPr>
              <a:t>(Insert.java)</a:t>
            </a:r>
          </a:p>
        </p:txBody>
      </p:sp>
      <p:sp>
        <p:nvSpPr>
          <p:cNvPr id="153605" name="Rectangle 3"/>
          <p:cNvSpPr>
            <a:spLocks noChangeArrowheads="1"/>
          </p:cNvSpPr>
          <p:nvPr/>
        </p:nvSpPr>
        <p:spPr bwMode="auto">
          <a:xfrm>
            <a:off x="457200" y="1219200"/>
            <a:ext cx="8382000" cy="4876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catch (</a:t>
            </a:r>
            <a:r>
              <a:rPr lang="en-US" altLang="ko-KR" sz="1600" dirty="0" err="1"/>
              <a:t>ClassNotFoundException</a:t>
            </a:r>
            <a:r>
              <a:rPr lang="en-US" altLang="ko-KR" sz="1600" dirty="0"/>
              <a:t> e)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	</a:t>
            </a:r>
            <a:r>
              <a:rPr lang="en-US" altLang="ko-KR" sz="1600" dirty="0" err="1"/>
              <a:t>out.println</a:t>
            </a:r>
            <a:r>
              <a:rPr lang="en-US" altLang="ko-KR" sz="1600" dirty="0"/>
              <a:t>("Couldn't load database driver: " + </a:t>
            </a:r>
            <a:r>
              <a:rPr lang="en-US" altLang="ko-KR" sz="1600" dirty="0" err="1"/>
              <a:t>e.getMessage</a:t>
            </a:r>
            <a:r>
              <a:rPr lang="en-US" altLang="ko-KR" sz="1600" dirty="0"/>
              <a:t>());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catch (</a:t>
            </a:r>
            <a:r>
              <a:rPr lang="en-US" altLang="ko-KR" sz="1600" dirty="0" err="1"/>
              <a:t>SQLException</a:t>
            </a:r>
            <a:r>
              <a:rPr lang="en-US" altLang="ko-KR" sz="1600" dirty="0"/>
              <a:t> e)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	</a:t>
            </a:r>
            <a:r>
              <a:rPr lang="en-US" altLang="ko-KR" sz="1600" dirty="0" err="1"/>
              <a:t>out.println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SQLException</a:t>
            </a:r>
            <a:r>
              <a:rPr lang="en-US" altLang="ko-KR" sz="1600" dirty="0"/>
              <a:t> caught:" + </a:t>
            </a:r>
            <a:r>
              <a:rPr lang="en-US" altLang="ko-KR" sz="1600" dirty="0" err="1"/>
              <a:t>e.getMessage</a:t>
            </a:r>
            <a:r>
              <a:rPr lang="en-US" altLang="ko-KR" sz="1600" dirty="0"/>
              <a:t>());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finally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	try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		if (con != null) </a:t>
            </a:r>
            <a:r>
              <a:rPr lang="en-US" altLang="ko-KR" sz="1600" dirty="0" err="1"/>
              <a:t>con.close</a:t>
            </a:r>
            <a:r>
              <a:rPr lang="en-US" altLang="ko-KR" sz="1600" dirty="0"/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	} catch (</a:t>
            </a:r>
            <a:r>
              <a:rPr lang="en-US" altLang="ko-KR" sz="1600" dirty="0" err="1"/>
              <a:t>SQLException</a:t>
            </a:r>
            <a:r>
              <a:rPr lang="en-US" altLang="ko-KR" sz="1600" dirty="0"/>
              <a:t> ignored) {}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}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105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58B5705-8564-45C9-888C-36DCCC307EF8}" type="slidenum">
              <a:rPr lang="en-US" altLang="ko-KR"/>
              <a:pPr eaLnBrk="1" hangingPunct="1"/>
              <a:t>138</a:t>
            </a:fld>
            <a:endParaRPr lang="en-US" altLang="ko-KR"/>
          </a:p>
        </p:txBody>
      </p:sp>
      <p:sp>
        <p:nvSpPr>
          <p:cNvPr id="154627" name="Rectangle 4"/>
          <p:cNvSpPr>
            <a:spLocks noChangeArrowheads="1"/>
          </p:cNvSpPr>
          <p:nvPr/>
        </p:nvSpPr>
        <p:spPr bwMode="auto">
          <a:xfrm>
            <a:off x="1219200" y="2438400"/>
            <a:ext cx="65262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400">
                <a:solidFill>
                  <a:schemeClr val="tx2"/>
                </a:solidFill>
              </a:rPr>
              <a:t>PreparedStatement Interface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55651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024CB1B-6F0C-45D9-A461-8E2F3F5BEF61}" type="slidenum">
              <a:rPr lang="en-US" altLang="ko-KR"/>
              <a:pPr eaLnBrk="1" hangingPunct="1"/>
              <a:t>139</a:t>
            </a:fld>
            <a:endParaRPr lang="en-US" altLang="ko-KR"/>
          </a:p>
        </p:txBody>
      </p:sp>
      <p:sp>
        <p:nvSpPr>
          <p:cNvPr id="155652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solidFill>
                  <a:schemeClr val="tx2"/>
                </a:solidFill>
              </a:rPr>
              <a:t>PreparedStatement Interface</a:t>
            </a:r>
            <a:endParaRPr lang="en-US" altLang="ko-KR" sz="4400">
              <a:solidFill>
                <a:schemeClr val="tx2"/>
              </a:solidFill>
            </a:endParaRPr>
          </a:p>
        </p:txBody>
      </p:sp>
      <p:sp>
        <p:nvSpPr>
          <p:cNvPr id="155653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800">
                <a:solidFill>
                  <a:srgbClr val="000000"/>
                </a:solidFill>
                <a:ea typeface="굴림체" panose="020B0609000101010101" pitchFamily="49" charset="-127"/>
              </a:rPr>
              <a:t>SQL </a:t>
            </a:r>
            <a:r>
              <a:rPr lang="ko-KR" altLang="en-US" sz="2800">
                <a:solidFill>
                  <a:srgbClr val="000000"/>
                </a:solidFill>
                <a:ea typeface="굴림체" panose="020B0609000101010101" pitchFamily="49" charset="-127"/>
              </a:rPr>
              <a:t>문이 빠른 수행을 위해 </a:t>
            </a:r>
            <a:r>
              <a:rPr lang="en-US" altLang="ko-KR" sz="2800">
                <a:solidFill>
                  <a:srgbClr val="000000"/>
                </a:solidFill>
                <a:ea typeface="굴림체" panose="020B0609000101010101" pitchFamily="49" charset="-127"/>
              </a:rPr>
              <a:t>DB</a:t>
            </a:r>
            <a:r>
              <a:rPr lang="ko-KR" altLang="en-US" sz="2800">
                <a:solidFill>
                  <a:srgbClr val="000000"/>
                </a:solidFill>
                <a:ea typeface="굴림체" panose="020B0609000101010101" pitchFamily="49" charset="-127"/>
              </a:rPr>
              <a:t>에 의해 전처리된다</a:t>
            </a:r>
            <a:r>
              <a:rPr lang="en-US" altLang="ko-KR" sz="280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ko-KR" altLang="en-US" sz="2800">
                <a:solidFill>
                  <a:srgbClr val="000000"/>
                </a:solidFill>
                <a:ea typeface="굴림체" panose="020B0609000101010101" pitchFamily="49" charset="-127"/>
              </a:rPr>
              <a:t>일반적으로 반복적으로 수행하는경우 용이함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ko-KR" altLang="en-US" sz="2800">
                <a:solidFill>
                  <a:srgbClr val="000000"/>
                </a:solidFill>
                <a:ea typeface="굴림체" panose="020B0609000101010101" pitchFamily="49" charset="-127"/>
              </a:rPr>
              <a:t>위치표시자를 위해 ‘</a:t>
            </a:r>
            <a:r>
              <a:rPr lang="en-US" altLang="ko-KR" sz="2800">
                <a:solidFill>
                  <a:srgbClr val="000000"/>
                </a:solidFill>
                <a:ea typeface="굴림체" panose="020B0609000101010101" pitchFamily="49" charset="-127"/>
              </a:rPr>
              <a:t>?’ </a:t>
            </a:r>
            <a:r>
              <a:rPr lang="ko-KR" altLang="en-US" sz="2800">
                <a:solidFill>
                  <a:srgbClr val="000000"/>
                </a:solidFill>
                <a:ea typeface="굴림체" panose="020B0609000101010101" pitchFamily="49" charset="-127"/>
              </a:rPr>
              <a:t>사용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ko-KR" altLang="en-US" sz="2800">
                <a:solidFill>
                  <a:srgbClr val="000000"/>
                </a:solidFill>
                <a:ea typeface="굴림체" panose="020B0609000101010101" pitchFamily="49" charset="-127"/>
              </a:rPr>
              <a:t>문자열등에 ‘등이 있는경우 </a:t>
            </a:r>
            <a:r>
              <a:rPr lang="en-US" altLang="ko-KR" sz="2800">
                <a:solidFill>
                  <a:srgbClr val="000000"/>
                </a:solidFill>
                <a:ea typeface="굴림체" panose="020B0609000101010101" pitchFamily="49" charset="-127"/>
              </a:rPr>
              <a:t>DB</a:t>
            </a:r>
            <a:r>
              <a:rPr lang="ko-KR" altLang="en-US" sz="2800">
                <a:solidFill>
                  <a:srgbClr val="000000"/>
                </a:solidFill>
                <a:ea typeface="굴림체" panose="020B0609000101010101" pitchFamily="49" charset="-127"/>
              </a:rPr>
              <a:t>에 저장시 에러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2800"/>
              <a:t>    </a:t>
            </a:r>
            <a:r>
              <a:rPr lang="ko-KR" altLang="en-US" sz="2800">
                <a:sym typeface="Wingdings" panose="05000000000000000000" pitchFamily="2" charset="2"/>
              </a:rPr>
              <a:t> 이를 극복하기 위해 </a:t>
            </a:r>
            <a:r>
              <a:rPr lang="en-US" altLang="ko-KR" sz="2800">
                <a:sym typeface="Wingdings" panose="05000000000000000000" pitchFamily="2" charset="2"/>
              </a:rPr>
              <a:t>PreparedStatement</a:t>
            </a:r>
            <a:r>
              <a:rPr lang="ko-KR" altLang="en-US" sz="2800">
                <a:sym typeface="Wingdings" panose="05000000000000000000" pitchFamily="2" charset="2"/>
              </a:rPr>
              <a:t>를 사용하면 효과적</a:t>
            </a:r>
            <a:endParaRPr lang="ko-KR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웹 응용 프로그램 생성 및 테스트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/>
            <a:r>
              <a:rPr lang="en-US" altLang="ko-KR" dirty="0"/>
              <a:t>JDK </a:t>
            </a:r>
            <a:r>
              <a:rPr lang="ko-KR" altLang="en-US" dirty="0"/>
              <a:t>설치		</a:t>
            </a:r>
          </a:p>
          <a:p>
            <a:pPr eaLnBrk="1" hangingPunct="1"/>
            <a:r>
              <a:rPr lang="en-US" altLang="ko-KR" dirty="0"/>
              <a:t>Tomcat </a:t>
            </a:r>
            <a:r>
              <a:rPr lang="ko-KR" altLang="en-US" dirty="0"/>
              <a:t>설치 		</a:t>
            </a:r>
          </a:p>
          <a:p>
            <a:pPr eaLnBrk="1" hangingPunct="1"/>
            <a:r>
              <a:rPr lang="en-US" altLang="ko-KR" dirty="0"/>
              <a:t>Eclipse </a:t>
            </a:r>
            <a:r>
              <a:rPr lang="ko-KR" altLang="en-US" dirty="0"/>
              <a:t>설치  	</a:t>
            </a:r>
            <a:endParaRPr lang="en-US" altLang="ko-KR" dirty="0"/>
          </a:p>
          <a:p>
            <a:pPr eaLnBrk="1" hangingPunct="1"/>
            <a:r>
              <a:rPr lang="ko-KR" altLang="en-US" dirty="0"/>
              <a:t>웹 응용 프로그램 생성</a:t>
            </a:r>
          </a:p>
          <a:p>
            <a:pPr eaLnBrk="1" hangingPunct="1"/>
            <a:endParaRPr lang="en-US" altLang="ko-KR" sz="2400" dirty="0"/>
          </a:p>
        </p:txBody>
      </p:sp>
      <p:sp>
        <p:nvSpPr>
          <p:cNvPr id="2662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E575484F-210B-4447-89A7-D8FB20A552A3}" type="slidenum">
              <a:rPr lang="en-US" altLang="ko-KR"/>
              <a:pPr eaLnBrk="1" hangingPunct="1"/>
              <a:t>14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56675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8F02A1D-3104-4A86-A6A0-6251F2391165}" type="slidenum">
              <a:rPr lang="en-US" altLang="ko-KR"/>
              <a:pPr eaLnBrk="1" hangingPunct="1"/>
              <a:t>140</a:t>
            </a:fld>
            <a:endParaRPr lang="en-US" altLang="ko-KR"/>
          </a:p>
        </p:txBody>
      </p:sp>
      <p:sp>
        <p:nvSpPr>
          <p:cNvPr id="156676" name="Rectangle 1026"/>
          <p:cNvSpPr>
            <a:spLocks noChangeArrowheads="1"/>
          </p:cNvSpPr>
          <p:nvPr/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solidFill>
                  <a:schemeClr val="tx2"/>
                </a:solidFill>
              </a:rPr>
              <a:t>PreparedStatement Interface</a:t>
            </a:r>
            <a:endParaRPr lang="en-US" altLang="ko-KR" sz="4400">
              <a:solidFill>
                <a:schemeClr val="tx2"/>
              </a:solidFill>
            </a:endParaRPr>
          </a:p>
        </p:txBody>
      </p:sp>
      <p:sp>
        <p:nvSpPr>
          <p:cNvPr id="156677" name="Rectangle 1027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800" b="1">
                <a:solidFill>
                  <a:srgbClr val="000000"/>
                </a:solidFill>
                <a:ea typeface="굴림체" panose="020B0609000101010101" pitchFamily="49" charset="-127"/>
              </a:rPr>
              <a:t>clearParameters()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800">
                <a:solidFill>
                  <a:srgbClr val="000000"/>
                </a:solidFill>
                <a:ea typeface="굴림체" panose="020B0609000101010101" pitchFamily="49" charset="-127"/>
              </a:rPr>
              <a:t>    </a:t>
            </a:r>
            <a:r>
              <a:rPr lang="ko-KR" altLang="en-US" sz="2800">
                <a:solidFill>
                  <a:srgbClr val="000000"/>
                </a:solidFill>
                <a:ea typeface="굴림체" panose="020B0609000101010101" pitchFamily="49" charset="-127"/>
              </a:rPr>
              <a:t>이전에 정의된 파라미터 값을 제거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800">
                <a:solidFill>
                  <a:srgbClr val="000000"/>
                </a:solidFill>
                <a:ea typeface="굴림체" panose="020B0609000101010101" pitchFamily="49" charset="-127"/>
              </a:rPr>
              <a:t>setXXX()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800">
                <a:solidFill>
                  <a:srgbClr val="000000"/>
                </a:solidFill>
                <a:ea typeface="굴림체" panose="020B0609000101010101" pitchFamily="49" charset="-127"/>
              </a:rPr>
              <a:t>    </a:t>
            </a:r>
            <a:r>
              <a:rPr lang="ko-KR" altLang="en-US" sz="2800">
                <a:solidFill>
                  <a:srgbClr val="000000"/>
                </a:solidFill>
                <a:ea typeface="굴림체" panose="020B0609000101010101" pitchFamily="49" charset="-127"/>
              </a:rPr>
              <a:t>물음표로 표시된 표시위치자 각각에 실제값을 할당하기 위해 사용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57699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33031B4-3F91-4EB5-8AE8-8072925B5CA8}" type="slidenum">
              <a:rPr lang="en-US" altLang="ko-KR"/>
              <a:pPr eaLnBrk="1" hangingPunct="1"/>
              <a:t>141</a:t>
            </a:fld>
            <a:endParaRPr lang="en-US" altLang="ko-KR"/>
          </a:p>
        </p:txBody>
      </p:sp>
      <p:sp>
        <p:nvSpPr>
          <p:cNvPr id="157700" name="Rectangle 2"/>
          <p:cNvSpPr>
            <a:spLocks noChangeArrowheads="1"/>
          </p:cNvSpPr>
          <p:nvPr/>
        </p:nvSpPr>
        <p:spPr bwMode="auto">
          <a:xfrm>
            <a:off x="228600" y="1524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solidFill>
                  <a:schemeClr val="tx2"/>
                </a:solidFill>
              </a:rPr>
              <a:t> </a:t>
            </a:r>
            <a:r>
              <a:rPr lang="ko-KR" altLang="en-US" sz="4000">
                <a:solidFill>
                  <a:schemeClr val="tx2"/>
                </a:solidFill>
              </a:rPr>
              <a:t>예제</a:t>
            </a:r>
            <a:r>
              <a:rPr lang="en-US" altLang="ko-KR" sz="4000">
                <a:solidFill>
                  <a:schemeClr val="tx2"/>
                </a:solidFill>
              </a:rPr>
              <a:t>(Insert2.java)</a:t>
            </a:r>
          </a:p>
        </p:txBody>
      </p:sp>
      <p:sp>
        <p:nvSpPr>
          <p:cNvPr id="157701" name="Rectangle 3"/>
          <p:cNvSpPr>
            <a:spLocks noChangeArrowheads="1"/>
          </p:cNvSpPr>
          <p:nvPr/>
        </p:nvSpPr>
        <p:spPr bwMode="auto">
          <a:xfrm>
            <a:off x="457200" y="1219200"/>
            <a:ext cx="8382000" cy="4876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/>
              <a:t>       /* </a:t>
            </a:r>
            <a:r>
              <a:rPr lang="ko-KR" altLang="en-US" sz="2000" dirty="0"/>
              <a:t>앞의 </a:t>
            </a:r>
            <a:r>
              <a:rPr lang="en-US" altLang="ko-KR" sz="2000" dirty="0"/>
              <a:t>Insert.java</a:t>
            </a:r>
            <a:r>
              <a:rPr lang="ko-KR" altLang="en-US" sz="2000" dirty="0"/>
              <a:t>에서 입력 </a:t>
            </a:r>
            <a:r>
              <a:rPr lang="en-US" altLang="ko-KR" sz="2000" dirty="0"/>
              <a:t>Query </a:t>
            </a:r>
            <a:r>
              <a:rPr lang="ko-KR" altLang="en-US" sz="2000" dirty="0"/>
              <a:t>생성부분을 아래와 같이 바꾸면 된다</a:t>
            </a:r>
            <a:r>
              <a:rPr lang="en-US" altLang="ko-KR" sz="2000" dirty="0"/>
              <a:t>. */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ko-KR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/>
              <a:t>       //</a:t>
            </a:r>
            <a:r>
              <a:rPr lang="ko-KR" altLang="en-US" sz="2000" dirty="0"/>
              <a:t>입력 </a:t>
            </a:r>
            <a:r>
              <a:rPr lang="en-US" altLang="ko-KR" sz="2000" dirty="0"/>
              <a:t>Query </a:t>
            </a:r>
            <a:r>
              <a:rPr lang="ko-KR" altLang="en-US" sz="2000" dirty="0"/>
              <a:t>생성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2000" dirty="0"/>
              <a:t>	  </a:t>
            </a:r>
            <a:r>
              <a:rPr lang="en-US" altLang="ko-KR" sz="2000" dirty="0"/>
              <a:t>Query = "insert into </a:t>
            </a:r>
            <a:r>
              <a:rPr lang="en-US" altLang="ko-KR" sz="2000" dirty="0" err="1"/>
              <a:t>emp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empno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ename</a:t>
            </a:r>
            <a:r>
              <a:rPr lang="en-US" altLang="ko-KR" sz="2000" dirty="0"/>
              <a:t>) values (?,?)";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PreparedStatement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pstmt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con.prepareStatement</a:t>
            </a:r>
            <a:r>
              <a:rPr lang="en-US" altLang="ko-KR" sz="2000" dirty="0"/>
              <a:t>(Query);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/>
              <a:t>	  </a:t>
            </a:r>
            <a:r>
              <a:rPr lang="en-US" altLang="ko-KR" sz="2000" dirty="0" err="1"/>
              <a:t>pstmt.setInt</a:t>
            </a:r>
            <a:r>
              <a:rPr lang="en-US" altLang="ko-KR" sz="2000" dirty="0"/>
              <a:t>(1,iNum);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/>
              <a:t>	  </a:t>
            </a:r>
            <a:r>
              <a:rPr lang="en-US" altLang="ko-KR" sz="2000" dirty="0" err="1"/>
              <a:t>pstmt.setString</a:t>
            </a:r>
            <a:r>
              <a:rPr lang="en-US" altLang="ko-KR" sz="2000" dirty="0"/>
              <a:t>(2,name);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/>
              <a:t>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/>
              <a:t>         </a:t>
            </a:r>
            <a:r>
              <a:rPr lang="en-US" altLang="ko-KR" sz="2000" dirty="0" err="1"/>
              <a:t>pstmt.executeUpdate</a:t>
            </a:r>
            <a:r>
              <a:rPr lang="en-US" altLang="ko-KR" sz="2000" dirty="0"/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/>
              <a:t>	  </a:t>
            </a:r>
            <a:r>
              <a:rPr lang="en-US" altLang="ko-KR" sz="2000" dirty="0" err="1"/>
              <a:t>con.commit</a:t>
            </a:r>
            <a:r>
              <a:rPr lang="en-US" altLang="ko-KR" sz="2000" dirty="0"/>
              <a:t>();	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/>
              <a:t>	  </a:t>
            </a:r>
            <a:r>
              <a:rPr lang="en-US" altLang="ko-KR" sz="2000" dirty="0" err="1"/>
              <a:t>con.close</a:t>
            </a:r>
            <a:r>
              <a:rPr lang="en-US" altLang="ko-KR" sz="2000" dirty="0"/>
              <a:t>();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5872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DD3C79A-950B-49C7-A13B-CF57C2C35637}" type="slidenum">
              <a:rPr lang="en-US" altLang="ko-KR"/>
              <a:pPr eaLnBrk="1" hangingPunct="1"/>
              <a:t>142</a:t>
            </a:fld>
            <a:endParaRPr lang="en-US" altLang="ko-KR"/>
          </a:p>
        </p:txBody>
      </p:sp>
      <p:sp>
        <p:nvSpPr>
          <p:cNvPr id="158724" name="Rectangle 1026"/>
          <p:cNvSpPr>
            <a:spLocks noChangeArrowheads="1"/>
          </p:cNvSpPr>
          <p:nvPr/>
        </p:nvSpPr>
        <p:spPr bwMode="auto">
          <a:xfrm>
            <a:off x="1295400" y="2514600"/>
            <a:ext cx="701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ko-KR" sz="4400">
              <a:solidFill>
                <a:schemeClr val="tx2"/>
              </a:solidFill>
            </a:endParaRPr>
          </a:p>
        </p:txBody>
      </p:sp>
      <p:sp>
        <p:nvSpPr>
          <p:cNvPr id="158725" name="Rectangle 1027"/>
          <p:cNvSpPr>
            <a:spLocks noChangeArrowheads="1"/>
          </p:cNvSpPr>
          <p:nvPr/>
        </p:nvSpPr>
        <p:spPr bwMode="auto">
          <a:xfrm>
            <a:off x="762000" y="1981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400">
                <a:solidFill>
                  <a:schemeClr val="tx2"/>
                </a:solidFill>
              </a:rPr>
              <a:t>ResultSetMetaData </a:t>
            </a:r>
            <a:r>
              <a:rPr lang="ko-KR" altLang="en-US" sz="4400">
                <a:solidFill>
                  <a:schemeClr val="tx2"/>
                </a:solidFill>
              </a:rPr>
              <a:t>인터페이스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4000"/>
              <a:t>ResultSetMetaData </a:t>
            </a:r>
            <a:r>
              <a:rPr lang="ko-KR" altLang="en-US" sz="4000"/>
              <a:t>인터페이스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643063"/>
            <a:ext cx="8183562" cy="4187825"/>
          </a:xfrm>
        </p:spPr>
        <p:txBody>
          <a:bodyPr/>
          <a:lstStyle/>
          <a:p>
            <a:pPr algn="just" eaLnBrk="1" hangingPunct="1"/>
            <a:r>
              <a:rPr lang="ko-KR" altLang="en-US" dirty="0">
                <a:solidFill>
                  <a:srgbClr val="000000"/>
                </a:solidFill>
                <a:ea typeface="굴림체" panose="020B0609000101010101" pitchFamily="49" charset="-127"/>
              </a:rPr>
              <a:t>목    적</a:t>
            </a:r>
          </a:p>
          <a:p>
            <a:pPr lvl="1" algn="just" eaLnBrk="1" hangingPunct="1"/>
            <a:r>
              <a:rPr lang="en-US" altLang="ko-KR" dirty="0" err="1">
                <a:solidFill>
                  <a:srgbClr val="000000"/>
                </a:solidFill>
                <a:ea typeface="굴림체" panose="020B0609000101010101" pitchFamily="49" charset="-127"/>
              </a:rPr>
              <a:t>ResultSet</a:t>
            </a:r>
            <a:r>
              <a:rPr lang="ko-KR" altLang="en-US" dirty="0">
                <a:solidFill>
                  <a:srgbClr val="000000"/>
                </a:solidFill>
                <a:ea typeface="굴림체" panose="020B0609000101010101" pitchFamily="49" charset="-127"/>
              </a:rPr>
              <a:t>의 형태를 미리 알 수 없거나 다양한 </a:t>
            </a:r>
            <a:r>
              <a:rPr lang="en-US" altLang="ko-KR" dirty="0" err="1">
                <a:solidFill>
                  <a:srgbClr val="000000"/>
                </a:solidFill>
                <a:ea typeface="굴림체" panose="020B0609000101010101" pitchFamily="49" charset="-127"/>
              </a:rPr>
              <a:t>ResultSet</a:t>
            </a:r>
            <a:r>
              <a:rPr lang="ko-KR" altLang="en-US" dirty="0">
                <a:solidFill>
                  <a:srgbClr val="000000"/>
                </a:solidFill>
                <a:ea typeface="굴림체" panose="020B0609000101010101" pitchFamily="49" charset="-127"/>
              </a:rPr>
              <a:t>을 처리 하는데 사용</a:t>
            </a:r>
          </a:p>
          <a:p>
            <a:pPr lvl="1" algn="just" eaLnBrk="1" hangingPunct="1"/>
            <a:r>
              <a:rPr lang="ko-KR" altLang="en-US" dirty="0">
                <a:solidFill>
                  <a:srgbClr val="000000"/>
                </a:solidFill>
                <a:ea typeface="굴림체" panose="020B0609000101010101" pitchFamily="49" charset="-127"/>
              </a:rPr>
              <a:t>☞ 메타 데이터란</a:t>
            </a:r>
            <a:r>
              <a:rPr lang="en-US" altLang="ko-KR" dirty="0">
                <a:solidFill>
                  <a:srgbClr val="000000"/>
                </a:solidFill>
                <a:ea typeface="굴림체" panose="020B0609000101010101" pitchFamily="49" charset="-127"/>
              </a:rPr>
              <a:t>? </a:t>
            </a:r>
            <a:r>
              <a:rPr lang="ko-KR" altLang="en-US" dirty="0">
                <a:solidFill>
                  <a:srgbClr val="000000"/>
                </a:solidFill>
                <a:ea typeface="굴림체" panose="020B0609000101010101" pitchFamily="49" charset="-127"/>
              </a:rPr>
              <a:t>실제 </a:t>
            </a:r>
            <a:r>
              <a:rPr lang="en-US" altLang="ko-KR" dirty="0">
                <a:solidFill>
                  <a:srgbClr val="000000"/>
                </a:solidFill>
                <a:ea typeface="굴림체" panose="020B0609000101010101" pitchFamily="49" charset="-127"/>
              </a:rPr>
              <a:t>Data</a:t>
            </a:r>
            <a:r>
              <a:rPr lang="ko-KR" altLang="en-US" dirty="0">
                <a:solidFill>
                  <a:srgbClr val="000000"/>
                </a:solidFill>
                <a:ea typeface="굴림체" panose="020B0609000101010101" pitchFamily="49" charset="-127"/>
              </a:rPr>
              <a:t>는 아니지만 </a:t>
            </a:r>
            <a:r>
              <a:rPr lang="en-US" altLang="ko-KR" dirty="0">
                <a:solidFill>
                  <a:srgbClr val="000000"/>
                </a:solidFill>
                <a:ea typeface="굴림체" panose="020B0609000101010101" pitchFamily="49" charset="-127"/>
              </a:rPr>
              <a:t>Data</a:t>
            </a:r>
            <a:r>
              <a:rPr lang="ko-KR" altLang="en-US" dirty="0">
                <a:solidFill>
                  <a:srgbClr val="000000"/>
                </a:solidFill>
                <a:ea typeface="굴림체" panose="020B0609000101010101" pitchFamily="49" charset="-127"/>
              </a:rPr>
              <a:t>의 설명을 위한 정보 데이터로서 컬럼이름</a:t>
            </a:r>
            <a:r>
              <a:rPr lang="en-US" altLang="ko-KR" dirty="0">
                <a:solidFill>
                  <a:srgbClr val="000000"/>
                </a:solidFill>
                <a:ea typeface="굴림체" panose="020B0609000101010101" pitchFamily="49" charset="-127"/>
              </a:rPr>
              <a:t>, type, Max size</a:t>
            </a:r>
            <a:r>
              <a:rPr lang="ko-KR" altLang="en-US" dirty="0">
                <a:solidFill>
                  <a:srgbClr val="000000"/>
                </a:solidFill>
                <a:ea typeface="굴림체" panose="020B0609000101010101" pitchFamily="49" charset="-127"/>
              </a:rPr>
              <a:t>값 들이 이에 해당한다</a:t>
            </a:r>
            <a:r>
              <a:rPr lang="en-US" altLang="ko-KR" dirty="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algn="just" eaLnBrk="1" hangingPunct="1"/>
            <a:r>
              <a:rPr lang="en-US" altLang="ko-KR" dirty="0" err="1">
                <a:solidFill>
                  <a:srgbClr val="000000"/>
                </a:solidFill>
                <a:ea typeface="굴림체" panose="020B0609000101010101" pitchFamily="49" charset="-127"/>
              </a:rPr>
              <a:t>ResultSet</a:t>
            </a:r>
            <a:r>
              <a:rPr lang="ko-KR" altLang="en-US" dirty="0">
                <a:solidFill>
                  <a:srgbClr val="000000"/>
                </a:solidFill>
                <a:ea typeface="굴림체" panose="020B0609000101010101" pitchFamily="49" charset="-127"/>
              </a:rPr>
              <a:t>의 각 열에 대한 자료형 및 기타 정보를 얻기 위한 메소드 제공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5974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ECA57C0-BD54-4FFA-8040-E7E57BA4EFDB}" type="slidenum">
              <a:rPr lang="en-US" altLang="ko-KR"/>
              <a:pPr eaLnBrk="1" hangingPunct="1"/>
              <a:t>143</a:t>
            </a:fld>
            <a:endParaRPr lang="en-US" altLang="ko-KR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4000"/>
              <a:t>ResultSetMetaData </a:t>
            </a:r>
            <a:r>
              <a:rPr lang="ko-KR" altLang="en-US" sz="4000"/>
              <a:t>인터페이스</a:t>
            </a:r>
          </a:p>
        </p:txBody>
      </p:sp>
      <p:sp>
        <p:nvSpPr>
          <p:cNvPr id="15974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7772400" cy="4114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err="1">
                <a:solidFill>
                  <a:srgbClr val="000000"/>
                </a:solidFill>
                <a:ea typeface="굴림체" pitchFamily="49" charset="-127"/>
              </a:rPr>
              <a:t>ResultSet</a:t>
            </a:r>
            <a:r>
              <a:rPr lang="en-US" altLang="ko-KR" dirty="0">
                <a:solidFill>
                  <a:srgbClr val="000000"/>
                </a:solidFill>
                <a:ea typeface="굴림체" pitchFamily="49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굴림체" pitchFamily="49" charset="-127"/>
              </a:rPr>
              <a:t>인터페이스의 </a:t>
            </a:r>
            <a:r>
              <a:rPr lang="en-US" altLang="ko-KR" dirty="0" err="1">
                <a:solidFill>
                  <a:srgbClr val="000000"/>
                </a:solidFill>
                <a:ea typeface="굴림체" pitchFamily="49" charset="-127"/>
              </a:rPr>
              <a:t>ResultSetMetaData</a:t>
            </a:r>
            <a:r>
              <a:rPr lang="en-US" altLang="ko-KR" dirty="0">
                <a:solidFill>
                  <a:srgbClr val="000000"/>
                </a:solidFill>
                <a:ea typeface="굴림체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a typeface="굴림체" pitchFamily="49" charset="-127"/>
              </a:rPr>
              <a:t>ResultSetMetaDate</a:t>
            </a:r>
            <a:r>
              <a:rPr lang="en-US" altLang="ko-KR" dirty="0">
                <a:solidFill>
                  <a:srgbClr val="000000"/>
                </a:solidFill>
                <a:ea typeface="굴림체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a typeface="굴림체" pitchFamily="49" charset="-127"/>
              </a:rPr>
              <a:t>rsmd</a:t>
            </a:r>
            <a:r>
              <a:rPr lang="en-US" altLang="ko-KR" dirty="0">
                <a:solidFill>
                  <a:srgbClr val="000000"/>
                </a:solidFill>
                <a:ea typeface="굴림체" pitchFamily="49" charset="-127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ea typeface="굴림체" pitchFamily="49" charset="-127"/>
              </a:rPr>
              <a:t>rs.getMetaData</a:t>
            </a:r>
            <a:r>
              <a:rPr lang="en-US" altLang="ko-KR" dirty="0">
                <a:solidFill>
                  <a:srgbClr val="000000"/>
                </a:solidFill>
                <a:ea typeface="굴림체" pitchFamily="49" charset="-127"/>
              </a:rPr>
              <a:t>()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>
                <a:solidFill>
                  <a:srgbClr val="000000"/>
                </a:solidFill>
                <a:ea typeface="굴림체" pitchFamily="49" charset="-127"/>
              </a:rPr>
              <a:t>열의 개수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 err="1">
                <a:solidFill>
                  <a:srgbClr val="000000"/>
                </a:solidFill>
                <a:ea typeface="굴림체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ea typeface="굴림체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a typeface="굴림체" pitchFamily="49" charset="-127"/>
              </a:rPr>
              <a:t>getColumnCount</a:t>
            </a:r>
            <a:r>
              <a:rPr lang="en-US" altLang="ko-KR" dirty="0">
                <a:solidFill>
                  <a:srgbClr val="000000"/>
                </a:solidFill>
                <a:ea typeface="굴림체" pitchFamily="49" charset="-127"/>
              </a:rPr>
              <a:t>()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>
                <a:solidFill>
                  <a:srgbClr val="000000"/>
                </a:solidFill>
                <a:ea typeface="굴림체" pitchFamily="49" charset="-127"/>
              </a:rPr>
              <a:t>열에 대한 정보</a:t>
            </a:r>
            <a:endParaRPr lang="ko-KR" altLang="en-US" dirty="0">
              <a:solidFill>
                <a:srgbClr val="000000"/>
              </a:solidFill>
              <a:latin typeface="돋움체" pitchFamily="49" charset="-127"/>
              <a:ea typeface="돋움체" pitchFamily="49" charset="-127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  <a:ea typeface="굴림체" pitchFamily="49" charset="-127"/>
              </a:rPr>
              <a:t>String </a:t>
            </a:r>
            <a:r>
              <a:rPr lang="en-US" altLang="ko-KR" dirty="0" err="1">
                <a:solidFill>
                  <a:srgbClr val="000000"/>
                </a:solidFill>
                <a:ea typeface="굴림체" pitchFamily="49" charset="-127"/>
              </a:rPr>
              <a:t>getColumnName</a:t>
            </a:r>
            <a:r>
              <a:rPr lang="en-US" altLang="ko-KR" dirty="0">
                <a:solidFill>
                  <a:srgbClr val="000000"/>
                </a:solidFill>
                <a:ea typeface="굴림체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ea typeface="굴림체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ea typeface="굴림체" pitchFamily="49" charset="-127"/>
              </a:rPr>
              <a:t> column)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  <a:ea typeface="굴림체" pitchFamily="49" charset="-127"/>
              </a:rPr>
              <a:t>String </a:t>
            </a:r>
            <a:r>
              <a:rPr lang="en-US" altLang="ko-KR" dirty="0" err="1">
                <a:solidFill>
                  <a:srgbClr val="000000"/>
                </a:solidFill>
                <a:ea typeface="굴림체" pitchFamily="49" charset="-127"/>
              </a:rPr>
              <a:t>getColumnLabel</a:t>
            </a:r>
            <a:r>
              <a:rPr lang="en-US" altLang="ko-KR" dirty="0">
                <a:solidFill>
                  <a:srgbClr val="000000"/>
                </a:solidFill>
                <a:ea typeface="굴림체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ea typeface="굴림체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ea typeface="굴림체" pitchFamily="49" charset="-127"/>
              </a:rPr>
              <a:t> column)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ko-KR" altLang="en-US" dirty="0">
                <a:solidFill>
                  <a:srgbClr val="000000"/>
                </a:solidFill>
                <a:ea typeface="굴림체" pitchFamily="49" charset="-127"/>
              </a:rPr>
              <a:t>열의 제목을 출력하는 데 적절한 제목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6077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31B31C1-0169-42FA-8C62-630B5C276283}" type="slidenum">
              <a:rPr lang="en-US" altLang="ko-KR"/>
              <a:pPr eaLnBrk="1" hangingPunct="1"/>
              <a:t>144</a:t>
            </a:fld>
            <a:endParaRPr lang="en-US" altLang="ko-KR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00063"/>
            <a:ext cx="8183563" cy="1050925"/>
          </a:xfrm>
        </p:spPr>
        <p:txBody>
          <a:bodyPr/>
          <a:lstStyle/>
          <a:p>
            <a:pPr eaLnBrk="1" hangingPunct="1"/>
            <a:r>
              <a:rPr lang="en-US" altLang="ko-KR" sz="4000"/>
              <a:t>ResultSetMetaData </a:t>
            </a:r>
            <a:r>
              <a:rPr lang="ko-KR" altLang="en-US" sz="4000"/>
              <a:t>인터페이스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752600"/>
            <a:ext cx="7772400" cy="4419600"/>
          </a:xfrm>
        </p:spPr>
        <p:txBody>
          <a:bodyPr/>
          <a:lstStyle/>
          <a:p>
            <a:pPr lvl="1" algn="just" eaLnBrk="1" hangingPunct="1"/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int getColumnDisplaySize(int column) </a:t>
            </a:r>
          </a:p>
          <a:p>
            <a:pPr lvl="2" algn="just" eaLnBrk="1" hangingPunct="1"/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열을 문자열로 출력하기 위한 최대 문자 수</a:t>
            </a:r>
          </a:p>
          <a:p>
            <a:pPr lvl="1" algn="just" eaLnBrk="1" hangingPunct="1"/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int getColumnType(int column) </a:t>
            </a:r>
          </a:p>
          <a:p>
            <a:pPr lvl="2" algn="just" eaLnBrk="1" hangingPunct="1"/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열의 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SQL Type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을 돌려줌</a:t>
            </a:r>
          </a:p>
          <a:p>
            <a:pPr lvl="1" algn="just" eaLnBrk="1" hangingPunct="1"/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String getColumnTypeName(int column)</a:t>
            </a:r>
          </a:p>
          <a:p>
            <a:pPr lvl="1" algn="just" eaLnBrk="1" hangingPunct="1"/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int inNullable(int column)</a:t>
            </a:r>
          </a:p>
          <a:p>
            <a:pPr lvl="2" algn="just" eaLnBrk="1" hangingPunct="1"/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SQL NULL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값을 설정할 수 있는지 여부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6179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07150D5-E03F-40BA-88EE-7B75E5F31D1D}" type="slidenum">
              <a:rPr lang="en-US" altLang="ko-KR"/>
              <a:pPr eaLnBrk="1" hangingPunct="1"/>
              <a:t>145</a:t>
            </a:fld>
            <a:endParaRPr lang="en-US" altLang="ko-KR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571500"/>
            <a:ext cx="8183563" cy="1050925"/>
          </a:xfrm>
        </p:spPr>
        <p:txBody>
          <a:bodyPr/>
          <a:lstStyle/>
          <a:p>
            <a:pPr eaLnBrk="1" hangingPunct="1"/>
            <a:r>
              <a:rPr lang="en-US" altLang="ko-KR" sz="4000"/>
              <a:t>ResultSetMetaData </a:t>
            </a:r>
            <a:r>
              <a:rPr lang="ko-KR" altLang="en-US" sz="4000"/>
              <a:t>인터페이스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828800"/>
            <a:ext cx="7772400" cy="4114800"/>
          </a:xfrm>
        </p:spPr>
        <p:txBody>
          <a:bodyPr/>
          <a:lstStyle/>
          <a:p>
            <a:pPr lvl="1" eaLnBrk="1" hangingPunct="1"/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boolean isCurrency(int column)</a:t>
            </a:r>
          </a:p>
          <a:p>
            <a:pPr lvl="1" eaLnBrk="1" hangingPunct="1"/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boolean isSigned(int column)</a:t>
            </a:r>
          </a:p>
          <a:p>
            <a:pPr lvl="1" eaLnBrk="1" hangingPunct="1"/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int getPrecision(int column)</a:t>
            </a:r>
          </a:p>
          <a:p>
            <a:pPr lvl="1" eaLnBrk="1" hangingPunct="1"/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boolean isReadOnly(int column)      </a:t>
            </a:r>
          </a:p>
          <a:p>
            <a:pPr lvl="1" eaLnBrk="1" hangingPunct="1"/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boolean isDifinitelyWritable(int column)</a:t>
            </a:r>
          </a:p>
          <a:p>
            <a:pPr lvl="1" eaLnBrk="1" hangingPunct="1"/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boolean isWritable(int column)</a:t>
            </a:r>
          </a:p>
          <a:p>
            <a:pPr lvl="1" eaLnBrk="1" hangingPunct="1"/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boolean isSearchable(int column)</a:t>
            </a:r>
          </a:p>
          <a:p>
            <a:pPr lvl="1" eaLnBrk="1" hangingPunct="1"/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boolean isAutoIncrement(int column)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6282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766DD00-DD11-43C9-8C5B-A4FBD3E36F47}" type="slidenum">
              <a:rPr lang="en-US" altLang="ko-KR"/>
              <a:pPr eaLnBrk="1" hangingPunct="1"/>
              <a:t>146</a:t>
            </a:fld>
            <a:endParaRPr lang="en-US" altLang="ko-KR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00063"/>
            <a:ext cx="8183563" cy="1050925"/>
          </a:xfrm>
        </p:spPr>
        <p:txBody>
          <a:bodyPr/>
          <a:lstStyle/>
          <a:p>
            <a:pPr eaLnBrk="1" hangingPunct="1"/>
            <a:r>
              <a:rPr lang="en-US" altLang="ko-KR" sz="4000"/>
              <a:t>ResultSetMetaData </a:t>
            </a:r>
            <a:r>
              <a:rPr lang="ko-KR" altLang="en-US" sz="4000"/>
              <a:t>인터페이스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643063"/>
            <a:ext cx="8183562" cy="4187825"/>
          </a:xfrm>
        </p:spPr>
        <p:txBody>
          <a:bodyPr/>
          <a:lstStyle/>
          <a:p>
            <a:pPr eaLnBrk="1" hangingPunct="1"/>
            <a:r>
              <a:rPr lang="ko-KR" altLang="en-US" sz="2500"/>
              <a:t>기타 정보</a:t>
            </a:r>
          </a:p>
          <a:p>
            <a:pPr lvl="1" algn="just" eaLnBrk="1" hangingPunct="1"/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String getTableName(int column)</a:t>
            </a:r>
          </a:p>
          <a:p>
            <a:pPr lvl="2" algn="just" eaLnBrk="1" hangingPunct="1"/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열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column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이 속하는 테이블의 이름</a:t>
            </a:r>
          </a:p>
          <a:p>
            <a:pPr lvl="1" algn="just" eaLnBrk="1" hangingPunct="1"/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String getCatalogName(int column)</a:t>
            </a:r>
          </a:p>
          <a:p>
            <a:pPr lvl="1" algn="just" eaLnBrk="1" hangingPunct="1"/>
            <a:r>
              <a:rPr lang="en-US" altLang="ko-KR" sz="2500">
                <a:ea typeface="굴림체" panose="020B0609000101010101" pitchFamily="49" charset="-127"/>
              </a:rPr>
              <a:t>String getSchemaName(int column)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6384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837A8FD-C9CB-4833-9848-3992DB5B8E0E}" type="slidenum">
              <a:rPr lang="en-US" altLang="ko-KR"/>
              <a:pPr eaLnBrk="1" hangingPunct="1"/>
              <a:t>147</a:t>
            </a:fld>
            <a:endParaRPr lang="en-US" altLang="ko-KR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6486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FE7838-AD6B-4B5D-BD61-CE0227511B76}" type="slidenum">
              <a:rPr lang="en-US" altLang="ko-KR"/>
              <a:pPr eaLnBrk="1" hangingPunct="1"/>
              <a:t>148</a:t>
            </a:fld>
            <a:endParaRPr lang="en-US" altLang="ko-KR"/>
          </a:p>
        </p:txBody>
      </p:sp>
      <p:sp>
        <p:nvSpPr>
          <p:cNvPr id="164868" name="Rectangle 1026"/>
          <p:cNvSpPr>
            <a:spLocks noChangeArrowheads="1"/>
          </p:cNvSpPr>
          <p:nvPr/>
        </p:nvSpPr>
        <p:spPr bwMode="auto">
          <a:xfrm>
            <a:off x="228600" y="1524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solidFill>
                  <a:schemeClr val="tx2"/>
                </a:solidFill>
              </a:rPr>
              <a:t>ResultSetMetaData </a:t>
            </a:r>
            <a:r>
              <a:rPr lang="ko-KR" altLang="en-US" sz="4000">
                <a:solidFill>
                  <a:schemeClr val="tx2"/>
                </a:solidFill>
              </a:rPr>
              <a:t>예제</a:t>
            </a:r>
            <a:r>
              <a:rPr lang="en-US" altLang="ko-KR" sz="4000">
                <a:solidFill>
                  <a:schemeClr val="tx2"/>
                </a:solidFill>
              </a:rPr>
              <a:t>(MetaData.java)</a:t>
            </a:r>
          </a:p>
        </p:txBody>
      </p:sp>
      <p:sp>
        <p:nvSpPr>
          <p:cNvPr id="164869" name="Rectangle 1028"/>
          <p:cNvSpPr>
            <a:spLocks noChangeArrowheads="1"/>
          </p:cNvSpPr>
          <p:nvPr/>
        </p:nvSpPr>
        <p:spPr bwMode="auto">
          <a:xfrm>
            <a:off x="431800" y="1412875"/>
            <a:ext cx="8382000" cy="54451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java.sql</a:t>
            </a:r>
            <a:r>
              <a:rPr lang="en-US" altLang="ko-KR" sz="1600" dirty="0"/>
              <a:t>.*;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import java.io.*;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javax.servlet</a:t>
            </a:r>
            <a:r>
              <a:rPr lang="en-US" altLang="ko-KR" sz="1600" dirty="0"/>
              <a:t>.*;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javax.servlet.http</a:t>
            </a:r>
            <a:r>
              <a:rPr lang="en-US" altLang="ko-KR" sz="1600" dirty="0"/>
              <a:t>.*;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@</a:t>
            </a:r>
            <a:r>
              <a:rPr lang="en-US" altLang="ko-KR" sz="1600" dirty="0" err="1"/>
              <a:t>WebServlet</a:t>
            </a:r>
            <a:r>
              <a:rPr lang="en-US" altLang="ko-KR" sz="1600" dirty="0"/>
              <a:t>("/</a:t>
            </a:r>
            <a:r>
              <a:rPr lang="en-US" altLang="ko-KR" sz="1600" dirty="0" err="1"/>
              <a:t>MetaData</a:t>
            </a:r>
            <a:r>
              <a:rPr lang="en-US" altLang="ko-KR" sz="1600" dirty="0"/>
              <a:t>")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public class </a:t>
            </a:r>
            <a:r>
              <a:rPr lang="en-US" altLang="ko-KR" sz="1600" dirty="0" err="1"/>
              <a:t>MetaData</a:t>
            </a:r>
            <a:r>
              <a:rPr lang="en-US" altLang="ko-KR" sz="1600" dirty="0"/>
              <a:t> extends </a:t>
            </a:r>
            <a:r>
              <a:rPr lang="en-US" altLang="ko-KR" sz="1600" dirty="0" err="1"/>
              <a:t>HttpServlet</a:t>
            </a:r>
            <a:r>
              <a:rPr lang="en-US" altLang="ko-KR" sz="1600" dirty="0"/>
              <a:t>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public void </a:t>
            </a:r>
            <a:r>
              <a:rPr lang="en-US" altLang="ko-KR" sz="1600" dirty="0" err="1"/>
              <a:t>doGet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HttpServletRequest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req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HttpServletResponse</a:t>
            </a:r>
            <a:r>
              <a:rPr lang="en-US" altLang="ko-KR" sz="1600" dirty="0"/>
              <a:t> res)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                         throws </a:t>
            </a:r>
            <a:r>
              <a:rPr lang="en-US" altLang="ko-KR" sz="1600" dirty="0" err="1"/>
              <a:t>ServletException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IOException</a:t>
            </a:r>
            <a:r>
              <a:rPr lang="en-US" altLang="ko-KR" sz="1600" dirty="0"/>
              <a:t>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Connection con = null;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Statement </a:t>
            </a:r>
            <a:r>
              <a:rPr lang="en-US" altLang="ko-KR" sz="1600" dirty="0" err="1"/>
              <a:t>stmt</a:t>
            </a:r>
            <a:r>
              <a:rPr lang="en-US" altLang="ko-KR" sz="1600" dirty="0"/>
              <a:t> = null;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ResultSet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rs</a:t>
            </a:r>
            <a:r>
              <a:rPr lang="en-US" altLang="ko-KR" sz="1600" dirty="0"/>
              <a:t> = null;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ResultSetMetaData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rsmd</a:t>
            </a:r>
            <a:r>
              <a:rPr lang="en-US" altLang="ko-KR" sz="1600" dirty="0"/>
              <a:t> = null;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res.setContentType</a:t>
            </a:r>
            <a:r>
              <a:rPr lang="en-US" altLang="ko-KR" sz="1600" dirty="0"/>
              <a:t>("text/html; charset=utf-8");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PrintWriter</a:t>
            </a:r>
            <a:r>
              <a:rPr lang="en-US" altLang="ko-KR" sz="1600" dirty="0"/>
              <a:t> out = </a:t>
            </a:r>
            <a:r>
              <a:rPr lang="en-US" altLang="ko-KR" sz="1600" dirty="0" err="1"/>
              <a:t>res.getWriter</a:t>
            </a:r>
            <a:r>
              <a:rPr lang="en-US" altLang="ko-KR" sz="1600" dirty="0"/>
              <a:t>();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StringBuffer</a:t>
            </a:r>
            <a:r>
              <a:rPr lang="en-US" altLang="ko-KR" sz="1600" dirty="0"/>
              <a:t> buffer = new </a:t>
            </a:r>
            <a:r>
              <a:rPr lang="en-US" altLang="ko-KR" sz="1600" dirty="0" err="1"/>
              <a:t>StringBuffer</a:t>
            </a:r>
            <a:r>
              <a:rPr lang="en-US" altLang="ko-KR" sz="1600" dirty="0"/>
              <a:t>();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try {      // </a:t>
            </a:r>
            <a:r>
              <a:rPr lang="ko-KR" altLang="en-US" sz="1600" dirty="0"/>
              <a:t>오라클 드라이버를 </a:t>
            </a:r>
            <a:r>
              <a:rPr lang="en-US" altLang="ko-KR" sz="1600" dirty="0"/>
              <a:t>Load </a:t>
            </a:r>
            <a:r>
              <a:rPr lang="ko-KR" altLang="en-US" sz="1600" dirty="0"/>
              <a:t>한다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600" dirty="0"/>
              <a:t>      </a:t>
            </a:r>
            <a:r>
              <a:rPr lang="en-US" altLang="ko-KR" sz="1600" dirty="0" err="1"/>
              <a:t>Class.forName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oracle.jdbc.driver.OracleDriver</a:t>
            </a:r>
            <a:r>
              <a:rPr lang="en-US" altLang="ko-KR" sz="1600" dirty="0"/>
              <a:t>");        	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// </a:t>
            </a:r>
            <a:r>
              <a:rPr lang="ko-KR" altLang="en-US" sz="1600" dirty="0" err="1"/>
              <a:t>데이타</a:t>
            </a:r>
            <a:r>
              <a:rPr lang="ko-KR" altLang="en-US" sz="1600" dirty="0"/>
              <a:t> 베이스에 접속을 한다</a:t>
            </a:r>
            <a:r>
              <a:rPr lang="en-US" altLang="ko-KR" sz="1600" dirty="0"/>
              <a:t>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65891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0DDB9A4-CF2C-4418-8296-70430F529ED4}" type="slidenum">
              <a:rPr lang="en-US" altLang="ko-KR"/>
              <a:pPr eaLnBrk="1" hangingPunct="1"/>
              <a:t>149</a:t>
            </a:fld>
            <a:endParaRPr lang="en-US" altLang="ko-KR"/>
          </a:p>
        </p:txBody>
      </p:sp>
      <p:sp>
        <p:nvSpPr>
          <p:cNvPr id="165892" name="Rectangle 2"/>
          <p:cNvSpPr>
            <a:spLocks noChangeArrowheads="1"/>
          </p:cNvSpPr>
          <p:nvPr/>
        </p:nvSpPr>
        <p:spPr bwMode="auto">
          <a:xfrm>
            <a:off x="228600" y="-100013"/>
            <a:ext cx="86868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600">
                <a:solidFill>
                  <a:schemeClr val="tx2"/>
                </a:solidFill>
              </a:rPr>
              <a:t>ResultSetMetaData</a:t>
            </a:r>
            <a:r>
              <a:rPr lang="en-US" altLang="ko-KR" sz="4000">
                <a:solidFill>
                  <a:schemeClr val="tx2"/>
                </a:solidFill>
              </a:rPr>
              <a:t> </a:t>
            </a:r>
            <a:r>
              <a:rPr lang="ko-KR" altLang="en-US" sz="4000">
                <a:solidFill>
                  <a:schemeClr val="tx2"/>
                </a:solidFill>
              </a:rPr>
              <a:t>예제</a:t>
            </a:r>
            <a:r>
              <a:rPr lang="en-US" altLang="ko-KR" sz="4000">
                <a:solidFill>
                  <a:schemeClr val="tx2"/>
                </a:solidFill>
              </a:rPr>
              <a:t>(</a:t>
            </a:r>
            <a:r>
              <a:rPr lang="en-US" altLang="ko-KR" sz="3600">
                <a:solidFill>
                  <a:schemeClr val="tx2"/>
                </a:solidFill>
              </a:rPr>
              <a:t>MetaData.java)</a:t>
            </a:r>
          </a:p>
        </p:txBody>
      </p:sp>
      <p:sp>
        <p:nvSpPr>
          <p:cNvPr id="165893" name="Rectangle 3"/>
          <p:cNvSpPr>
            <a:spLocks noChangeArrowheads="1"/>
          </p:cNvSpPr>
          <p:nvPr/>
        </p:nvSpPr>
        <p:spPr bwMode="auto">
          <a:xfrm>
            <a:off x="381000" y="765175"/>
            <a:ext cx="8382000" cy="51641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con = </a:t>
            </a:r>
            <a:r>
              <a:rPr lang="en-US" altLang="ko-KR" sz="1600" dirty="0" err="1"/>
              <a:t>DriverManager.getConnection</a:t>
            </a:r>
            <a:r>
              <a:rPr lang="en-US" altLang="ko-KR" sz="1600" dirty="0"/>
              <a:t>("</a:t>
            </a:r>
            <a:r>
              <a:rPr lang="en-US" altLang="ko-KR" dirty="0" err="1"/>
              <a:t>jdbc:oracle:thin</a:t>
            </a:r>
            <a:r>
              <a:rPr lang="en-US" altLang="ko-KR" dirty="0"/>
              <a:t>:@localhost:1521:XE</a:t>
            </a:r>
            <a:r>
              <a:rPr lang="en-US" altLang="ko-KR" sz="1600" dirty="0"/>
              <a:t>", "</a:t>
            </a:r>
            <a:r>
              <a:rPr lang="en-US" altLang="ko-KR" sz="1600" dirty="0" err="1"/>
              <a:t>scott</a:t>
            </a:r>
            <a:r>
              <a:rPr lang="en-US" altLang="ko-KR" sz="1600" dirty="0"/>
              <a:t>", "tiger");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// Statement object</a:t>
            </a:r>
            <a:r>
              <a:rPr lang="ko-KR" altLang="en-US" sz="1600" dirty="0"/>
              <a:t>를 생성한다</a:t>
            </a:r>
            <a:r>
              <a:rPr lang="en-US" altLang="ko-KR" sz="1600" dirty="0"/>
              <a:t>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stmt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con.createStatement</a:t>
            </a:r>
            <a:r>
              <a:rPr lang="en-US" altLang="ko-KR" sz="1600" dirty="0"/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// </a:t>
            </a:r>
            <a:r>
              <a:rPr lang="en-US" altLang="ko-KR" sz="1600" dirty="0" err="1"/>
              <a:t>ResultSet</a:t>
            </a:r>
            <a:r>
              <a:rPr lang="ko-KR" altLang="en-US" sz="1600" dirty="0"/>
              <a:t>을 </a:t>
            </a:r>
            <a:r>
              <a:rPr lang="ko-KR" altLang="en-US" sz="1600" dirty="0" err="1"/>
              <a:t>얻기위해</a:t>
            </a:r>
            <a:r>
              <a:rPr lang="ko-KR" altLang="en-US" sz="1600" dirty="0"/>
              <a:t> </a:t>
            </a:r>
            <a:r>
              <a:rPr lang="en-US" altLang="ko-KR" sz="1600" dirty="0"/>
              <a:t>SQL query</a:t>
            </a:r>
            <a:r>
              <a:rPr lang="ko-KR" altLang="en-US" sz="1600" dirty="0"/>
              <a:t>를 실행한다</a:t>
            </a:r>
            <a:r>
              <a:rPr lang="en-US" altLang="ko-KR" sz="1600" dirty="0"/>
              <a:t>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  if (</a:t>
            </a:r>
            <a:r>
              <a:rPr lang="en-US" altLang="ko-KR" sz="1600" dirty="0" err="1"/>
              <a:t>stmt.execute</a:t>
            </a:r>
            <a:r>
              <a:rPr lang="en-US" altLang="ko-KR" sz="1600" dirty="0"/>
              <a:t>("SELECT * FROM EMPLOYEES")) {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     //</a:t>
            </a:r>
            <a:r>
              <a:rPr lang="en-US" altLang="ko-KR" sz="1600" dirty="0" err="1"/>
              <a:t>ResultSet</a:t>
            </a:r>
            <a:r>
              <a:rPr lang="ko-KR" altLang="en-US" sz="1600" dirty="0"/>
              <a:t>이 </a:t>
            </a:r>
            <a:r>
              <a:rPr lang="ko-KR" altLang="en-US" sz="1600" dirty="0" err="1"/>
              <a:t>있는경우</a:t>
            </a:r>
            <a:r>
              <a:rPr lang="en-US" altLang="ko-KR" sz="1600" dirty="0"/>
              <a:t>, SQL</a:t>
            </a:r>
            <a:r>
              <a:rPr lang="ko-KR" altLang="en-US" sz="1600" dirty="0"/>
              <a:t>문장이 하나이상의 </a:t>
            </a:r>
            <a:r>
              <a:rPr lang="ko-KR" altLang="en-US" sz="1600" dirty="0" err="1"/>
              <a:t>결과셑이</a:t>
            </a:r>
            <a:r>
              <a:rPr lang="ko-KR" altLang="en-US" sz="1600" dirty="0"/>
              <a:t> 있으면 </a:t>
            </a:r>
            <a:r>
              <a:rPr lang="en-US" altLang="ko-KR" sz="1600" dirty="0"/>
              <a:t>True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      </a:t>
            </a:r>
            <a:r>
              <a:rPr lang="en-US" altLang="ko-KR" sz="1600" dirty="0" err="1"/>
              <a:t>rs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stmt.getResultSet</a:t>
            </a:r>
            <a:r>
              <a:rPr lang="en-US" altLang="ko-KR" sz="1600" dirty="0"/>
              <a:t>();               //</a:t>
            </a:r>
            <a:r>
              <a:rPr lang="ko-KR" altLang="en-US" sz="1600" dirty="0"/>
              <a:t>갱신된 </a:t>
            </a:r>
            <a:r>
              <a:rPr lang="en-US" altLang="ko-KR" sz="1600" dirty="0"/>
              <a:t>Count</a:t>
            </a:r>
            <a:r>
              <a:rPr lang="ko-KR" altLang="en-US" sz="1600" dirty="0"/>
              <a:t>를 얻으면 </a:t>
            </a:r>
            <a:r>
              <a:rPr lang="en-US" altLang="ko-KR" sz="1600" dirty="0"/>
              <a:t>false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	      </a:t>
            </a:r>
            <a:r>
              <a:rPr lang="en-US" altLang="ko-KR" sz="1600" dirty="0" err="1"/>
              <a:t>rsmd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rs.getMetaData</a:t>
            </a:r>
            <a:r>
              <a:rPr lang="en-US" altLang="ko-KR" sz="1600" dirty="0"/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	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numCols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rsmd.getColumnCount</a:t>
            </a:r>
            <a:r>
              <a:rPr lang="en-US" altLang="ko-KR" sz="1600" dirty="0"/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        // </a:t>
            </a:r>
            <a:r>
              <a:rPr lang="ko-KR" altLang="en-US" sz="1600" dirty="0"/>
              <a:t>결과 출력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600" dirty="0"/>
              <a:t>      </a:t>
            </a:r>
            <a:r>
              <a:rPr lang="en-US" altLang="ko-KR" sz="1600" dirty="0" err="1"/>
              <a:t>buffer.append</a:t>
            </a:r>
            <a:r>
              <a:rPr lang="en-US" altLang="ko-KR" sz="1600" dirty="0"/>
              <a:t>("&lt;html&gt;&lt;head&gt;&lt;title&gt;</a:t>
            </a:r>
            <a:r>
              <a:rPr lang="en-US" altLang="ko-KR" sz="1600" dirty="0" err="1"/>
              <a:t>ResultSetMetaData</a:t>
            </a:r>
            <a:r>
              <a:rPr lang="ko-KR" altLang="en-US" sz="1600" dirty="0"/>
              <a:t>예제 </a:t>
            </a:r>
            <a:r>
              <a:rPr lang="en-US" altLang="ko-KR" sz="1600" dirty="0"/>
              <a:t>&lt;/title&gt;&lt;/head&gt;&lt;body&gt;&lt;table&gt;&lt;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&gt;");  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    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=1;i &lt;= </a:t>
            </a:r>
            <a:r>
              <a:rPr lang="en-US" altLang="ko-KR" sz="1600" dirty="0" err="1"/>
              <a:t>numCols</a:t>
            </a:r>
            <a:r>
              <a:rPr lang="en-US" altLang="ko-KR" sz="1600" dirty="0"/>
              <a:t> 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 ) {     </a:t>
            </a:r>
            <a:r>
              <a:rPr lang="en-US" altLang="ko-KR" sz="1600" dirty="0" err="1"/>
              <a:t>buffer.append</a:t>
            </a:r>
            <a:r>
              <a:rPr lang="en-US" altLang="ko-KR" sz="1600" dirty="0"/>
              <a:t>("&lt;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&gt;"+</a:t>
            </a:r>
            <a:r>
              <a:rPr lang="en-US" altLang="ko-KR" sz="1600" dirty="0" err="1"/>
              <a:t>rsmd.getColumnLabel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)+”&lt;/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&gt;”);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  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Tomcat 8.X </a:t>
            </a:r>
            <a:r>
              <a:rPr lang="ko-KR" altLang="en-US" sz="40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설치하기</a:t>
            </a:r>
          </a:p>
        </p:txBody>
      </p:sp>
      <p:sp>
        <p:nvSpPr>
          <p:cNvPr id="28675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147050" cy="453072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300" dirty="0">
                <a:latin typeface="Times New Roman" panose="02020603050405020304" pitchFamily="18" charset="0"/>
              </a:rPr>
              <a:t> http://tomcat.apache.org/download-80.cgi</a:t>
            </a:r>
            <a:r>
              <a:rPr lang="ko-KR" altLang="en-US" sz="2300" dirty="0"/>
              <a:t>에서 </a:t>
            </a:r>
            <a:br>
              <a:rPr lang="en-US" altLang="ko-KR" sz="2300" dirty="0"/>
            </a:br>
            <a:r>
              <a:rPr lang="en-US" altLang="ko-KR" sz="2300" dirty="0"/>
              <a:t>32-bit/64-bit Windows zip</a:t>
            </a:r>
            <a:r>
              <a:rPr lang="ko-KR" altLang="en-US" sz="2300" dirty="0"/>
              <a:t>을 다운 받는다</a:t>
            </a:r>
            <a:r>
              <a:rPr lang="en-US" altLang="ko-KR" sz="2300" dirty="0"/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ko-KR" altLang="en-US" sz="2300" dirty="0"/>
              <a:t>설치 폴더를 </a:t>
            </a:r>
            <a:r>
              <a:rPr lang="en-US" altLang="ko-KR" sz="2300" dirty="0"/>
              <a:t>c:\java\Tomcat 8</a:t>
            </a:r>
            <a:r>
              <a:rPr lang="ko-KR" altLang="en-US" sz="2300" dirty="0"/>
              <a:t>로 바꾸어서 압축을 푼다</a:t>
            </a:r>
            <a:r>
              <a:rPr lang="en-US" altLang="ko-KR" sz="2300" dirty="0"/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endParaRPr lang="en-US" altLang="ko-KR" sz="2300" dirty="0"/>
          </a:p>
        </p:txBody>
      </p:sp>
      <p:sp>
        <p:nvSpPr>
          <p:cNvPr id="2867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833D17A-9549-4042-8CEE-C8F9A23118D0}" type="slidenum">
              <a:rPr lang="en-US" altLang="ko-KR"/>
              <a:pPr eaLnBrk="1" hangingPunct="1"/>
              <a:t>15</a:t>
            </a:fld>
            <a:endParaRPr lang="en-US" altLang="ko-KR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67939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5401BC4-DA9C-4BB7-8FFF-23A4CA8FFC69}" type="slidenum">
              <a:rPr lang="en-US" altLang="ko-KR"/>
              <a:pPr eaLnBrk="1" hangingPunct="1"/>
              <a:t>150</a:t>
            </a:fld>
            <a:endParaRPr lang="en-US" altLang="ko-KR"/>
          </a:p>
        </p:txBody>
      </p:sp>
      <p:sp>
        <p:nvSpPr>
          <p:cNvPr id="167940" name="Rectangle 2"/>
          <p:cNvSpPr>
            <a:spLocks noChangeArrowheads="1"/>
          </p:cNvSpPr>
          <p:nvPr/>
        </p:nvSpPr>
        <p:spPr bwMode="auto">
          <a:xfrm>
            <a:off x="228600" y="1524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solidFill>
                  <a:schemeClr val="tx2"/>
                </a:solidFill>
              </a:rPr>
              <a:t>ResultSetMetaData </a:t>
            </a:r>
            <a:r>
              <a:rPr lang="ko-KR" altLang="en-US" sz="4000">
                <a:solidFill>
                  <a:schemeClr val="tx2"/>
                </a:solidFill>
              </a:rPr>
              <a:t>예제</a:t>
            </a:r>
            <a:r>
              <a:rPr lang="en-US" altLang="ko-KR" sz="4000">
                <a:solidFill>
                  <a:schemeClr val="tx2"/>
                </a:solidFill>
              </a:rPr>
              <a:t>(MetaData.java)</a:t>
            </a:r>
          </a:p>
        </p:txBody>
      </p:sp>
      <p:sp>
        <p:nvSpPr>
          <p:cNvPr id="167941" name="Rectangle 3"/>
          <p:cNvSpPr>
            <a:spLocks noChangeArrowheads="1"/>
          </p:cNvSpPr>
          <p:nvPr/>
        </p:nvSpPr>
        <p:spPr bwMode="auto">
          <a:xfrm>
            <a:off x="457200" y="1412875"/>
            <a:ext cx="8382000" cy="54451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 err="1"/>
              <a:t>buffer.append</a:t>
            </a:r>
            <a:r>
              <a:rPr lang="en-US" altLang="ko-KR" sz="1600" dirty="0"/>
              <a:t>("&lt;/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&gt;\n");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    while(</a:t>
            </a:r>
            <a:r>
              <a:rPr lang="en-US" altLang="ko-KR" sz="1600" dirty="0" err="1"/>
              <a:t>rs.next</a:t>
            </a:r>
            <a:r>
              <a:rPr lang="en-US" altLang="ko-KR" sz="1600" dirty="0"/>
              <a:t>())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      </a:t>
            </a:r>
            <a:r>
              <a:rPr lang="en-US" altLang="ko-KR" sz="1600" dirty="0" err="1"/>
              <a:t>buffer.append</a:t>
            </a:r>
            <a:r>
              <a:rPr lang="en-US" altLang="ko-KR" sz="1600" dirty="0"/>
              <a:t>("&lt;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    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=1;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&lt;= </a:t>
            </a:r>
            <a:r>
              <a:rPr lang="en-US" altLang="ko-KR" sz="1600" dirty="0" err="1"/>
              <a:t>numCols</a:t>
            </a:r>
            <a:r>
              <a:rPr lang="en-US" altLang="ko-KR" sz="1600" dirty="0"/>
              <a:t> ;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 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          </a:t>
            </a:r>
            <a:r>
              <a:rPr lang="en-US" altLang="ko-KR" sz="1600" dirty="0" err="1"/>
              <a:t>buffer.append</a:t>
            </a:r>
            <a:r>
              <a:rPr lang="en-US" altLang="ko-KR" sz="1600" dirty="0"/>
              <a:t>("&lt;td&gt;");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			Object </a:t>
            </a:r>
            <a:r>
              <a:rPr lang="en-US" altLang="ko-KR" sz="1600" dirty="0" err="1"/>
              <a:t>obj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rs.getObject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          if (</a:t>
            </a:r>
            <a:r>
              <a:rPr lang="en-US" altLang="ko-KR" sz="1600" dirty="0" err="1"/>
              <a:t>obj</a:t>
            </a:r>
            <a:r>
              <a:rPr lang="en-US" altLang="ko-KR" sz="1600" dirty="0"/>
              <a:t> != null) </a:t>
            </a:r>
            <a:r>
              <a:rPr lang="en-US" altLang="ko-KR" sz="1600" dirty="0" err="1"/>
              <a:t>buffer.append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obj.toString</a:t>
            </a:r>
            <a:r>
              <a:rPr lang="en-US" altLang="ko-KR" sz="1600" dirty="0"/>
              <a:t>());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    	else             </a:t>
            </a:r>
            <a:r>
              <a:rPr lang="en-US" altLang="ko-KR" sz="1600" dirty="0" err="1"/>
              <a:t>buffer.append</a:t>
            </a:r>
            <a:r>
              <a:rPr lang="en-US" altLang="ko-KR" sz="1600" dirty="0"/>
              <a:t>("&amp;</a:t>
            </a:r>
            <a:r>
              <a:rPr lang="en-US" altLang="ko-KR" sz="1600" dirty="0" err="1"/>
              <a:t>nbsp</a:t>
            </a:r>
            <a:r>
              <a:rPr lang="en-US" altLang="ko-KR" sz="1600" dirty="0"/>
              <a:t>;");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			</a:t>
            </a:r>
            <a:r>
              <a:rPr lang="en-US" altLang="ko-KR" sz="1600" dirty="0" err="1"/>
              <a:t>buffer.append</a:t>
            </a:r>
            <a:r>
              <a:rPr lang="en-US" altLang="ko-KR" sz="1600" dirty="0"/>
              <a:t>("&lt;/td&gt;");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   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      </a:t>
            </a:r>
            <a:r>
              <a:rPr lang="en-US" altLang="ko-KR" sz="1600" dirty="0" err="1"/>
              <a:t>buffer.append</a:t>
            </a:r>
            <a:r>
              <a:rPr lang="en-US" altLang="ko-KR" sz="1600" dirty="0"/>
              <a:t>("&lt;/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&gt;\n");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	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      </a:t>
            </a:r>
            <a:r>
              <a:rPr lang="en-US" altLang="ko-KR" sz="1600" dirty="0" err="1"/>
              <a:t>buffer.append</a:t>
            </a:r>
            <a:r>
              <a:rPr lang="en-US" altLang="ko-KR" sz="1600" dirty="0"/>
              <a:t>("&lt;/table&gt;&lt;/body&gt;&lt;/html&gt;");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  </a:t>
            </a:r>
            <a:r>
              <a:rPr lang="en-US" altLang="ko-KR" sz="1600" dirty="0" err="1"/>
              <a:t>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buffer.toString</a:t>
            </a:r>
            <a:r>
              <a:rPr lang="en-US" altLang="ko-KR" sz="1600" dirty="0"/>
              <a:t>());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6896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073E359-916A-4B2B-88B2-892379F5DCCE}" type="slidenum">
              <a:rPr lang="en-US" altLang="ko-KR"/>
              <a:pPr eaLnBrk="1" hangingPunct="1"/>
              <a:t>151</a:t>
            </a:fld>
            <a:endParaRPr lang="en-US" altLang="ko-KR"/>
          </a:p>
        </p:txBody>
      </p:sp>
      <p:sp>
        <p:nvSpPr>
          <p:cNvPr id="168964" name="Rectangle 3"/>
          <p:cNvSpPr>
            <a:spLocks noChangeArrowheads="1"/>
          </p:cNvSpPr>
          <p:nvPr/>
        </p:nvSpPr>
        <p:spPr bwMode="auto">
          <a:xfrm>
            <a:off x="228600" y="115888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solidFill>
                  <a:schemeClr val="tx2"/>
                </a:solidFill>
              </a:rPr>
              <a:t>ResultSetMetaData </a:t>
            </a:r>
            <a:r>
              <a:rPr lang="ko-KR" altLang="en-US" sz="4000">
                <a:solidFill>
                  <a:schemeClr val="tx2"/>
                </a:solidFill>
              </a:rPr>
              <a:t>예제</a:t>
            </a:r>
            <a:r>
              <a:rPr lang="en-US" altLang="ko-KR" sz="4000">
                <a:solidFill>
                  <a:schemeClr val="tx2"/>
                </a:solidFill>
              </a:rPr>
              <a:t>(MetaData.java)</a:t>
            </a:r>
          </a:p>
        </p:txBody>
      </p:sp>
      <p:sp>
        <p:nvSpPr>
          <p:cNvPr id="168965" name="Rectangle 4"/>
          <p:cNvSpPr>
            <a:spLocks noChangeArrowheads="1"/>
          </p:cNvSpPr>
          <p:nvPr/>
        </p:nvSpPr>
        <p:spPr bwMode="auto">
          <a:xfrm>
            <a:off x="457200" y="1504950"/>
            <a:ext cx="8382000" cy="4876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/>
              <a:t>catch(ClassNotFoundException e) {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/>
              <a:t>      out.println("Couldn't load database driver: " + e.getMessage());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/>
              <a:t>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/>
              <a:t>    catch(SQLException e) {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/>
              <a:t>      out.println("SQLException caught: " + e.getMessage());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/>
              <a:t>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/>
              <a:t>    finally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/>
              <a:t>      // </a:t>
            </a:r>
            <a:r>
              <a:rPr lang="ko-KR" altLang="en-US" sz="1600"/>
              <a:t>언제나 데이타 베이스 연결을 종료한다</a:t>
            </a:r>
            <a:r>
              <a:rPr lang="en-US" altLang="ko-KR" sz="1600"/>
              <a:t>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/>
              <a:t>      try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/>
              <a:t>        if (con != null) con.close();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/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/>
              <a:t>	catch (SQLException ignored) {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/>
              <a:t>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/>
              <a:t>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/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699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80929D1-34C4-4134-A1C4-1DE0820410F6}" type="slidenum">
              <a:rPr lang="en-US" altLang="ko-KR"/>
              <a:pPr eaLnBrk="1" hangingPunct="1"/>
              <a:t>152</a:t>
            </a:fld>
            <a:endParaRPr lang="en-US" altLang="ko-KR"/>
          </a:p>
        </p:txBody>
      </p:sp>
      <p:sp>
        <p:nvSpPr>
          <p:cNvPr id="169988" name="Rectangle 2"/>
          <p:cNvSpPr>
            <a:spLocks noChangeArrowheads="1"/>
          </p:cNvSpPr>
          <p:nvPr/>
        </p:nvSpPr>
        <p:spPr bwMode="auto">
          <a:xfrm>
            <a:off x="838200" y="152400"/>
            <a:ext cx="3048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4000">
                <a:solidFill>
                  <a:schemeClr val="tx2"/>
                </a:solidFill>
              </a:rPr>
              <a:t>실행결과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" y="1412776"/>
            <a:ext cx="9144000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71011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A73923E-0095-4EEF-8BA2-53DFD27C5ACE}" type="slidenum">
              <a:rPr lang="en-US" altLang="ko-KR"/>
              <a:pPr eaLnBrk="1" hangingPunct="1"/>
              <a:t>153</a:t>
            </a:fld>
            <a:endParaRPr lang="en-US" altLang="ko-KR"/>
          </a:p>
        </p:txBody>
      </p:sp>
      <p:sp>
        <p:nvSpPr>
          <p:cNvPr id="171012" name="Rectangle 1026"/>
          <p:cNvSpPr>
            <a:spLocks noChangeArrowheads="1"/>
          </p:cNvSpPr>
          <p:nvPr/>
        </p:nvSpPr>
        <p:spPr bwMode="auto">
          <a:xfrm>
            <a:off x="533400" y="26670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solidFill>
                  <a:schemeClr val="tx2"/>
                </a:solidFill>
              </a:rPr>
              <a:t>Oracle</a:t>
            </a:r>
            <a:r>
              <a:rPr lang="ko-KR" altLang="en-US" sz="4000">
                <a:solidFill>
                  <a:schemeClr val="tx2"/>
                </a:solidFill>
              </a:rPr>
              <a:t>의 </a:t>
            </a:r>
            <a:r>
              <a:rPr lang="en-US" altLang="ko-KR" sz="4000">
                <a:solidFill>
                  <a:schemeClr val="tx2"/>
                </a:solidFill>
              </a:rPr>
              <a:t>Stored Procedure </a:t>
            </a:r>
            <a:r>
              <a:rPr lang="ko-KR" altLang="en-US" sz="4000">
                <a:solidFill>
                  <a:schemeClr val="tx2"/>
                </a:solidFill>
              </a:rPr>
              <a:t>사용하기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72035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EDF7CAD7-0C7C-4DD2-B6A2-4957261B4515}" type="slidenum">
              <a:rPr lang="en-US" altLang="ko-KR"/>
              <a:pPr eaLnBrk="1" hangingPunct="1"/>
              <a:t>154</a:t>
            </a:fld>
            <a:endParaRPr lang="en-US" altLang="ko-KR"/>
          </a:p>
        </p:txBody>
      </p:sp>
      <p:sp>
        <p:nvSpPr>
          <p:cNvPr id="172036" name="Rectangle 2"/>
          <p:cNvSpPr>
            <a:spLocks noChangeArrowheads="1"/>
          </p:cNvSpPr>
          <p:nvPr/>
        </p:nvSpPr>
        <p:spPr bwMode="auto">
          <a:xfrm>
            <a:off x="838200" y="45720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 b="1">
                <a:solidFill>
                  <a:schemeClr val="tx2"/>
                </a:solidFill>
              </a:rPr>
              <a:t>CallableStatement</a:t>
            </a:r>
            <a:endParaRPr lang="en-US" altLang="ko-KR" sz="4000">
              <a:solidFill>
                <a:schemeClr val="tx2"/>
              </a:solidFill>
            </a:endParaRPr>
          </a:p>
        </p:txBody>
      </p:sp>
      <p:sp>
        <p:nvSpPr>
          <p:cNvPr id="172037" name="Rectangle 3"/>
          <p:cNvSpPr>
            <a:spLocks noChangeArrowheads="1"/>
          </p:cNvSpPr>
          <p:nvPr/>
        </p:nvSpPr>
        <p:spPr bwMode="auto">
          <a:xfrm>
            <a:off x="685800" y="12192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모든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DBMS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들에 대한 표준방법으로 저장 프로시져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(stored procedure)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를 호출하는 방법을 제공한다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두가지 형태중의 하나인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escape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문법으로 작성되어진다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. </a:t>
            </a:r>
            <a:b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</a:b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즉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,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결과 매개변수를 가지는 형태와 결과 매개변수가 없는 형태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 결과 매개변수를 리턴하는 프로시져를 위한 문법은 다음과 같다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.: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500">
                <a:solidFill>
                  <a:srgbClr val="000000"/>
                </a:solidFill>
                <a:latin typeface="Arial Unicode MS" pitchFamily="50" charset="-127"/>
                <a:ea typeface="굴림체" panose="020B0609000101010101" pitchFamily="49" charset="-127"/>
              </a:rPr>
              <a:t>{? = call procedure_name[(?, ?, ...)]}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매개변수가 없는 저장 프로시져를 위한 문법은 다음과 같을 것이다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. :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500">
                <a:solidFill>
                  <a:srgbClr val="000000"/>
                </a:solidFill>
                <a:latin typeface="Arial Unicode MS" pitchFamily="50" charset="-127"/>
                <a:ea typeface="굴림체" panose="020B0609000101010101" pitchFamily="49" charset="-127"/>
              </a:rPr>
              <a:t>{call procedure_name} </a:t>
            </a:r>
            <a:b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</a:br>
            <a:endParaRPr lang="en-US" altLang="ko-KR" sz="2500">
              <a:solidFill>
                <a:srgbClr val="000000"/>
              </a:solidFill>
              <a:ea typeface="굴림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73059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AF01D96-D68F-4447-BC55-F2EB718B3168}" type="slidenum">
              <a:rPr lang="en-US" altLang="ko-KR"/>
              <a:pPr eaLnBrk="1" hangingPunct="1"/>
              <a:t>155</a:t>
            </a:fld>
            <a:endParaRPr lang="en-US" altLang="ko-KR"/>
          </a:p>
        </p:txBody>
      </p:sp>
      <p:sp>
        <p:nvSpPr>
          <p:cNvPr id="173060" name="Rectangle 2"/>
          <p:cNvSpPr>
            <a:spLocks noChangeArrowheads="1"/>
          </p:cNvSpPr>
          <p:nvPr/>
        </p:nvSpPr>
        <p:spPr bwMode="auto">
          <a:xfrm>
            <a:off x="838200" y="45720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 b="1">
                <a:solidFill>
                  <a:schemeClr val="tx2"/>
                </a:solidFill>
              </a:rPr>
              <a:t>CallableStatement</a:t>
            </a:r>
            <a:endParaRPr lang="en-US" altLang="ko-KR" sz="4000">
              <a:solidFill>
                <a:schemeClr val="tx2"/>
              </a:solidFill>
            </a:endParaRPr>
          </a:p>
        </p:txBody>
      </p:sp>
      <p:sp>
        <p:nvSpPr>
          <p:cNvPr id="173061" name="Rectangle 3"/>
          <p:cNvSpPr>
            <a:spLocks noChangeArrowheads="1"/>
          </p:cNvSpPr>
          <p:nvPr/>
        </p:nvSpPr>
        <p:spPr bwMode="auto">
          <a:xfrm>
            <a:off x="685800" y="12192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CallableStatement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객체는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Connection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의 </a:t>
            </a: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prepareCall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메소드에 의해 생성된다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. </a:t>
            </a:r>
            <a:b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</a:b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아래의 예제는 저장 </a:t>
            </a: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프로시져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 </a:t>
            </a: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getTestData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의 호출을 포함하는 </a:t>
            </a: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CallableStatement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의 인스턴스를 만든다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. </a:t>
            </a:r>
            <a:b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</a:b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이것은 두 개의 인자들을 가지고 있고 결과 매개변수는 없다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.: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500" dirty="0">
                <a:solidFill>
                  <a:srgbClr val="000000"/>
                </a:solidFill>
                <a:latin typeface="Arial Unicode MS" pitchFamily="50" charset="-127"/>
                <a:ea typeface="굴림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FF"/>
                </a:solidFill>
                <a:latin typeface="Arial Unicode MS" pitchFamily="50" charset="-127"/>
                <a:ea typeface="굴림체" panose="020B0609000101010101" pitchFamily="49" charset="-127"/>
              </a:rPr>
              <a:t>CallableStatement</a:t>
            </a:r>
            <a:r>
              <a:rPr lang="en-US" altLang="ko-KR" sz="1600" dirty="0">
                <a:solidFill>
                  <a:srgbClr val="0000FF"/>
                </a:solidFill>
                <a:latin typeface="Arial Unicode MS" pitchFamily="50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Arial Unicode MS" pitchFamily="50" charset="-127"/>
                <a:ea typeface="굴림체" panose="020B0609000101010101" pitchFamily="49" charset="-127"/>
              </a:rPr>
              <a:t>cstmt</a:t>
            </a:r>
            <a:r>
              <a:rPr lang="en-US" altLang="ko-KR" sz="1600" dirty="0">
                <a:solidFill>
                  <a:srgbClr val="0000FF"/>
                </a:solidFill>
                <a:latin typeface="Arial Unicode MS" pitchFamily="50" charset="-127"/>
                <a:ea typeface="굴림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FF"/>
                </a:solidFill>
                <a:latin typeface="Arial Unicode MS" pitchFamily="50" charset="-127"/>
                <a:ea typeface="굴림체" panose="020B0609000101010101" pitchFamily="49" charset="-127"/>
              </a:rPr>
              <a:t>con.prepareCall</a:t>
            </a:r>
            <a:r>
              <a:rPr lang="en-US" altLang="ko-KR" sz="1600" dirty="0">
                <a:solidFill>
                  <a:srgbClr val="0000FF"/>
                </a:solidFill>
                <a:latin typeface="Arial Unicode MS" pitchFamily="50" charset="-127"/>
                <a:ea typeface="굴림체" panose="020B0609000101010101" pitchFamily="49" charset="-127"/>
              </a:rPr>
              <a:t>("{call </a:t>
            </a:r>
            <a:r>
              <a:rPr lang="en-US" altLang="ko-KR" sz="1600" dirty="0" err="1">
                <a:solidFill>
                  <a:srgbClr val="0000FF"/>
                </a:solidFill>
                <a:latin typeface="Arial Unicode MS" pitchFamily="50" charset="-127"/>
                <a:ea typeface="굴림체" panose="020B0609000101010101" pitchFamily="49" charset="-127"/>
              </a:rPr>
              <a:t>getTestData</a:t>
            </a:r>
            <a:r>
              <a:rPr lang="en-US" altLang="ko-KR" sz="1600" dirty="0">
                <a:solidFill>
                  <a:srgbClr val="0000FF"/>
                </a:solidFill>
                <a:latin typeface="Arial Unicode MS" pitchFamily="50" charset="-127"/>
                <a:ea typeface="굴림체" panose="020B0609000101010101" pitchFamily="49" charset="-127"/>
              </a:rPr>
              <a:t>(?, ?)}"); 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7408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E0C627D4-EB5B-45D9-B94E-147FFC42D33E}" type="slidenum">
              <a:rPr lang="en-US" altLang="ko-KR"/>
              <a:pPr eaLnBrk="1" hangingPunct="1"/>
              <a:t>156</a:t>
            </a:fld>
            <a:endParaRPr lang="en-US" altLang="ko-KR"/>
          </a:p>
        </p:txBody>
      </p:sp>
      <p:sp>
        <p:nvSpPr>
          <p:cNvPr id="174084" name="Rectangle 1027"/>
          <p:cNvSpPr>
            <a:spLocks noChangeArrowheads="1"/>
          </p:cNvSpPr>
          <p:nvPr/>
        </p:nvSpPr>
        <p:spPr bwMode="auto">
          <a:xfrm>
            <a:off x="838200" y="45720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 b="1">
                <a:solidFill>
                  <a:schemeClr val="tx2"/>
                </a:solidFill>
              </a:rPr>
              <a:t>CallableStatement</a:t>
            </a:r>
            <a:endParaRPr lang="en-US" altLang="ko-KR" sz="4000">
              <a:solidFill>
                <a:schemeClr val="tx2"/>
              </a:solidFill>
            </a:endParaRPr>
          </a:p>
        </p:txBody>
      </p:sp>
      <p:sp>
        <p:nvSpPr>
          <p:cNvPr id="174085" name="Rectangle 1028"/>
          <p:cNvSpPr>
            <a:spLocks noChangeArrowheads="1"/>
          </p:cNvSpPr>
          <p:nvPr/>
        </p:nvSpPr>
        <p:spPr bwMode="auto">
          <a:xfrm>
            <a:off x="685800" y="12192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CallableStatement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객체로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IN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매개변수를 넘겨주는 것은 </a:t>
            </a: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PreparedStatement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로부터 상속받은 </a:t>
            </a: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setXXX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메소드다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.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넘겨질 값의 데이터형은 사용할 </a:t>
            </a: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setXXX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메소드를 결정한다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.(</a:t>
            </a: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setFloat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는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float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값을 넘겨준다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등등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)   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만약 저장 </a:t>
            </a: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프로시져가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OUT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매개변수를 </a:t>
            </a: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리턴한다면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,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각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OUT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매개변수의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SQL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형은 </a:t>
            </a: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CallableStatement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객체를 실행할 수 있기 전에 등록되어져야 한다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.(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이것은 몇몇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DBMS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들이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SQL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형을 필요로 하기 때문에 필요하다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.) </a:t>
            </a:r>
            <a:b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</a:b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SQL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형을 등록하는 것은 </a:t>
            </a: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registerOutParameter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메소드를 사용한다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. </a:t>
            </a:r>
            <a:b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</a:br>
            <a:endParaRPr lang="en-US" altLang="ko-KR" sz="2500" dirty="0">
              <a:solidFill>
                <a:srgbClr val="000000"/>
              </a:solidFill>
              <a:ea typeface="굴림체" panose="020B0609000101010101" pitchFamily="49" charset="-127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endParaRPr lang="en-US" altLang="ko-KR" sz="2500" dirty="0">
              <a:solidFill>
                <a:srgbClr val="000000"/>
              </a:solidFill>
              <a:ea typeface="굴림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7510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B266E70-AC46-4591-B45E-0A0295AF5CC6}" type="slidenum">
              <a:rPr lang="en-US" altLang="ko-KR"/>
              <a:pPr eaLnBrk="1" hangingPunct="1"/>
              <a:t>157</a:t>
            </a:fld>
            <a:endParaRPr lang="en-US" altLang="ko-KR"/>
          </a:p>
        </p:txBody>
      </p:sp>
      <p:sp>
        <p:nvSpPr>
          <p:cNvPr id="175108" name="Rectangle 2"/>
          <p:cNvSpPr>
            <a:spLocks noChangeArrowheads="1"/>
          </p:cNvSpPr>
          <p:nvPr/>
        </p:nvSpPr>
        <p:spPr bwMode="auto">
          <a:xfrm>
            <a:off x="838200" y="45720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 b="1">
                <a:solidFill>
                  <a:schemeClr val="tx2"/>
                </a:solidFill>
              </a:rPr>
              <a:t>CallableStatement</a:t>
            </a:r>
            <a:endParaRPr lang="en-US" altLang="ko-KR" sz="4000">
              <a:solidFill>
                <a:schemeClr val="tx2"/>
              </a:solidFill>
            </a:endParaRPr>
          </a:p>
        </p:txBody>
      </p:sp>
      <p:sp>
        <p:nvSpPr>
          <p:cNvPr id="175109" name="Rectangle 3"/>
          <p:cNvSpPr>
            <a:spLocks noChangeArrowheads="1"/>
          </p:cNvSpPr>
          <p:nvPr/>
        </p:nvSpPr>
        <p:spPr bwMode="auto">
          <a:xfrm>
            <a:off x="685800" y="1066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다음의 예제는 유일한 매개변수로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INOUT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매개변수를 가지고 있는 저장 </a:t>
            </a: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프로시져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 </a:t>
            </a: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reviseTotal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이 있다는 것을 가정한다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. </a:t>
            </a: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setByte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메소드는 매개변수를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25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로 설정하며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,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이것은 드라이버가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SQL TINYINT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로써 데이터베이스에 전송할 것이다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. </a:t>
            </a: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그런다음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 </a:t>
            </a: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registerOutParameter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는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SQL TINYINT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로써 매개변수를 등록한다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.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저장 </a:t>
            </a: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프로시져가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 실행된 후에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,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새로운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SQL TINYINT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값을 리턴하고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, </a:t>
            </a: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getByte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메소드는 이 새로운 값을 자바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byte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로 검색할 것이다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.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1600" dirty="0" err="1">
                <a:solidFill>
                  <a:srgbClr val="0000FF"/>
                </a:solidFill>
                <a:latin typeface="Arial Unicode MS" pitchFamily="50" charset="-127"/>
                <a:ea typeface="굴림체" panose="020B0609000101010101" pitchFamily="49" charset="-127"/>
              </a:rPr>
              <a:t>CallableStatement</a:t>
            </a:r>
            <a:r>
              <a:rPr lang="en-US" altLang="ko-KR" sz="1600" dirty="0">
                <a:solidFill>
                  <a:srgbClr val="0000FF"/>
                </a:solidFill>
                <a:latin typeface="Arial Unicode MS" pitchFamily="50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Arial Unicode MS" pitchFamily="50" charset="-127"/>
                <a:ea typeface="굴림체" panose="020B0609000101010101" pitchFamily="49" charset="-127"/>
              </a:rPr>
              <a:t>cstmt</a:t>
            </a:r>
            <a:r>
              <a:rPr lang="en-US" altLang="ko-KR" sz="1600" dirty="0">
                <a:solidFill>
                  <a:srgbClr val="0000FF"/>
                </a:solidFill>
                <a:latin typeface="Arial Unicode MS" pitchFamily="50" charset="-127"/>
                <a:ea typeface="굴림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FF"/>
                </a:solidFill>
                <a:latin typeface="Arial Unicode MS" pitchFamily="50" charset="-127"/>
                <a:ea typeface="굴림체" panose="020B0609000101010101" pitchFamily="49" charset="-127"/>
              </a:rPr>
              <a:t>con.prepareCall</a:t>
            </a:r>
            <a:r>
              <a:rPr lang="en-US" altLang="ko-KR" sz="1600" dirty="0">
                <a:solidFill>
                  <a:srgbClr val="0000FF"/>
                </a:solidFill>
                <a:latin typeface="Arial Unicode MS" pitchFamily="50" charset="-127"/>
                <a:ea typeface="굴림체" panose="020B0609000101010101" pitchFamily="49" charset="-127"/>
              </a:rPr>
              <a:t>("{call </a:t>
            </a:r>
            <a:r>
              <a:rPr lang="en-US" altLang="ko-KR" sz="1600" dirty="0" err="1">
                <a:solidFill>
                  <a:srgbClr val="0000FF"/>
                </a:solidFill>
                <a:latin typeface="Arial Unicode MS" pitchFamily="50" charset="-127"/>
                <a:ea typeface="굴림체" panose="020B0609000101010101" pitchFamily="49" charset="-127"/>
              </a:rPr>
              <a:t>reviseTotal</a:t>
            </a:r>
            <a:r>
              <a:rPr lang="en-US" altLang="ko-KR" sz="1600" dirty="0">
                <a:solidFill>
                  <a:srgbClr val="0000FF"/>
                </a:solidFill>
                <a:latin typeface="Arial Unicode MS" pitchFamily="50" charset="-127"/>
                <a:ea typeface="굴림체" panose="020B0609000101010101" pitchFamily="49" charset="-127"/>
              </a:rPr>
              <a:t>(?)}");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Arial Unicode MS" pitchFamily="50" charset="-127"/>
                <a:ea typeface="굴림체" panose="020B0609000101010101" pitchFamily="49" charset="-127"/>
              </a:rPr>
              <a:t>      </a:t>
            </a:r>
            <a:r>
              <a:rPr lang="en-US" altLang="ko-KR" sz="1600" dirty="0" err="1">
                <a:solidFill>
                  <a:srgbClr val="0000FF"/>
                </a:solidFill>
                <a:latin typeface="Arial Unicode MS" pitchFamily="50" charset="-127"/>
                <a:ea typeface="굴림체" panose="020B0609000101010101" pitchFamily="49" charset="-127"/>
              </a:rPr>
              <a:t>cstmt.setByte</a:t>
            </a:r>
            <a:r>
              <a:rPr lang="en-US" altLang="ko-KR" sz="1600" dirty="0">
                <a:solidFill>
                  <a:srgbClr val="0000FF"/>
                </a:solidFill>
                <a:latin typeface="Arial Unicode MS" pitchFamily="50" charset="-127"/>
                <a:ea typeface="굴림체" panose="020B0609000101010101" pitchFamily="49" charset="-127"/>
              </a:rPr>
              <a:t>(1, 25); </a:t>
            </a:r>
            <a:r>
              <a:rPr lang="en-US" altLang="ko-KR" sz="1600" dirty="0" err="1">
                <a:solidFill>
                  <a:srgbClr val="0000FF"/>
                </a:solidFill>
                <a:latin typeface="Arial Unicode MS" pitchFamily="50" charset="-127"/>
                <a:ea typeface="굴림체" panose="020B0609000101010101" pitchFamily="49" charset="-127"/>
              </a:rPr>
              <a:t>cstmt.registerOutparameter</a:t>
            </a:r>
            <a:r>
              <a:rPr lang="en-US" altLang="ko-KR" sz="1600" dirty="0">
                <a:solidFill>
                  <a:srgbClr val="0000FF"/>
                </a:solidFill>
                <a:latin typeface="Arial Unicode MS" pitchFamily="50" charset="-127"/>
                <a:ea typeface="굴림체" panose="020B0609000101010101" pitchFamily="49" charset="-127"/>
              </a:rPr>
              <a:t>(1, </a:t>
            </a:r>
            <a:r>
              <a:rPr lang="en-US" altLang="ko-KR" sz="1600" dirty="0" err="1">
                <a:solidFill>
                  <a:srgbClr val="0000FF"/>
                </a:solidFill>
                <a:latin typeface="Arial Unicode MS" pitchFamily="50" charset="-127"/>
                <a:ea typeface="굴림체" panose="020B0609000101010101" pitchFamily="49" charset="-127"/>
              </a:rPr>
              <a:t>java.sql.Types.TINYINT</a:t>
            </a:r>
            <a:r>
              <a:rPr lang="en-US" altLang="ko-KR" sz="1600" dirty="0">
                <a:solidFill>
                  <a:srgbClr val="0000FF"/>
                </a:solidFill>
                <a:latin typeface="Arial Unicode MS" pitchFamily="50" charset="-127"/>
                <a:ea typeface="굴림체" panose="020B0609000101010101" pitchFamily="49" charset="-127"/>
              </a:rPr>
              <a:t>); </a:t>
            </a:r>
            <a:r>
              <a:rPr lang="en-US" altLang="ko-KR" sz="1600" dirty="0" err="1">
                <a:solidFill>
                  <a:srgbClr val="0000FF"/>
                </a:solidFill>
                <a:latin typeface="Arial Unicode MS" pitchFamily="50" charset="-127"/>
                <a:ea typeface="굴림체" panose="020B0609000101010101" pitchFamily="49" charset="-127"/>
              </a:rPr>
              <a:t>cstmt.executeUpdate</a:t>
            </a:r>
            <a:r>
              <a:rPr lang="en-US" altLang="ko-KR" sz="1600" dirty="0">
                <a:solidFill>
                  <a:srgbClr val="0000FF"/>
                </a:solidFill>
                <a:latin typeface="Arial Unicode MS" pitchFamily="50" charset="-127"/>
                <a:ea typeface="굴림체" panose="020B0609000101010101" pitchFamily="49" charset="-127"/>
              </a:rPr>
              <a:t>(); byte x = </a:t>
            </a:r>
            <a:r>
              <a:rPr lang="en-US" altLang="ko-KR" sz="1600" dirty="0" err="1">
                <a:solidFill>
                  <a:srgbClr val="0000FF"/>
                </a:solidFill>
                <a:latin typeface="Arial Unicode MS" pitchFamily="50" charset="-127"/>
                <a:ea typeface="굴림체" panose="020B0609000101010101" pitchFamily="49" charset="-127"/>
              </a:rPr>
              <a:t>cstmt.getByte</a:t>
            </a:r>
            <a:r>
              <a:rPr lang="en-US" altLang="ko-KR" sz="1600" dirty="0">
                <a:solidFill>
                  <a:srgbClr val="0000FF"/>
                </a:solidFill>
                <a:latin typeface="Arial Unicode MS" pitchFamily="50" charset="-127"/>
                <a:ea typeface="굴림체" panose="020B0609000101010101" pitchFamily="49" charset="-127"/>
              </a:rPr>
              <a:t>(1); </a:t>
            </a:r>
            <a:endParaRPr lang="en-US" altLang="ko-KR" sz="1600" dirty="0">
              <a:solidFill>
                <a:srgbClr val="0000FF"/>
              </a:solidFill>
              <a:ea typeface="굴림체" panose="020B0609000101010101" pitchFamily="49" charset="-127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endParaRPr lang="en-US" altLang="ko-KR" sz="1600" dirty="0">
              <a:solidFill>
                <a:srgbClr val="0000FF"/>
              </a:solidFill>
              <a:ea typeface="굴림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76131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296DA74-2791-4FF7-8C3E-105BB92C512B}" type="slidenum">
              <a:rPr lang="en-US" altLang="ko-KR"/>
              <a:pPr eaLnBrk="1" hangingPunct="1"/>
              <a:t>158</a:t>
            </a:fld>
            <a:endParaRPr lang="en-US" altLang="ko-KR"/>
          </a:p>
        </p:txBody>
      </p:sp>
      <p:sp>
        <p:nvSpPr>
          <p:cNvPr id="176132" name="Rectangle 1026"/>
          <p:cNvSpPr>
            <a:spLocks noChangeArrowheads="1"/>
          </p:cNvSpPr>
          <p:nvPr/>
        </p:nvSpPr>
        <p:spPr bwMode="auto">
          <a:xfrm>
            <a:off x="838200" y="4572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 b="1">
                <a:solidFill>
                  <a:schemeClr val="tx2"/>
                </a:solidFill>
              </a:rPr>
              <a:t>CallableStatement </a:t>
            </a:r>
            <a:r>
              <a:rPr lang="ko-KR" altLang="en-US" sz="4000" b="1">
                <a:solidFill>
                  <a:schemeClr val="tx2"/>
                </a:solidFill>
              </a:rPr>
              <a:t>예제</a:t>
            </a:r>
            <a:endParaRPr lang="ko-KR" altLang="en-US" sz="4000">
              <a:solidFill>
                <a:schemeClr val="tx2"/>
              </a:solidFill>
            </a:endParaRPr>
          </a:p>
        </p:txBody>
      </p:sp>
      <p:sp>
        <p:nvSpPr>
          <p:cNvPr id="176133" name="Rectangle 1028"/>
          <p:cNvSpPr>
            <a:spLocks noChangeArrowheads="1"/>
          </p:cNvSpPr>
          <p:nvPr/>
        </p:nvSpPr>
        <p:spPr bwMode="auto">
          <a:xfrm>
            <a:off x="450850" y="1209675"/>
            <a:ext cx="8382000" cy="5511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/>
              <a:t>/* Oracle Server</a:t>
            </a:r>
            <a:r>
              <a:rPr lang="ko-KR" altLang="en-US" sz="2000" dirty="0"/>
              <a:t>에 작성된 </a:t>
            </a:r>
            <a:r>
              <a:rPr lang="en-US" altLang="ko-KR" sz="2000" dirty="0"/>
              <a:t>Function */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ko-KR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/>
              <a:t>create or replace function </a:t>
            </a:r>
            <a:r>
              <a:rPr lang="en-US" altLang="ko-KR" sz="2000" dirty="0" err="1"/>
              <a:t>emp_name</a:t>
            </a:r>
            <a:endParaRPr lang="en-US" altLang="ko-KR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/>
              <a:t>  (</a:t>
            </a:r>
            <a:r>
              <a:rPr lang="en-US" altLang="ko-KR" sz="2000" dirty="0" err="1"/>
              <a:t>v_empno</a:t>
            </a:r>
            <a:r>
              <a:rPr lang="en-US" altLang="ko-KR" sz="2000" dirty="0"/>
              <a:t> in number)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/>
              <a:t>  return varchar2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/>
              <a:t>is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 err="1"/>
              <a:t>v_name</a:t>
            </a:r>
            <a:r>
              <a:rPr lang="en-US" altLang="ko-KR" sz="2000" dirty="0"/>
              <a:t> varchar2(20) := '';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/>
              <a:t>begin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/>
              <a:t>	select </a:t>
            </a:r>
            <a:r>
              <a:rPr lang="en-US" altLang="ko-KR" sz="2000" dirty="0" err="1"/>
              <a:t>ename</a:t>
            </a:r>
            <a:r>
              <a:rPr lang="en-US" altLang="ko-KR" sz="2000" dirty="0"/>
              <a:t> into </a:t>
            </a:r>
            <a:r>
              <a:rPr lang="en-US" altLang="ko-KR" sz="2000" dirty="0" err="1"/>
              <a:t>v_name</a:t>
            </a:r>
            <a:endParaRPr lang="en-US" altLang="ko-KR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/>
              <a:t>	from </a:t>
            </a:r>
            <a:r>
              <a:rPr lang="en-US" altLang="ko-KR" sz="2000" dirty="0" err="1"/>
              <a:t>emp</a:t>
            </a:r>
            <a:endParaRPr lang="en-US" altLang="ko-KR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/>
              <a:t>	where </a:t>
            </a:r>
            <a:r>
              <a:rPr lang="en-US" altLang="ko-KR" sz="2000" dirty="0" err="1"/>
              <a:t>empno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v_empno</a:t>
            </a:r>
            <a:r>
              <a:rPr lang="en-US" altLang="ko-KR" sz="2000" dirty="0"/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/>
              <a:t>	return </a:t>
            </a:r>
            <a:r>
              <a:rPr lang="en-US" altLang="ko-KR" sz="2000" dirty="0" err="1"/>
              <a:t>v_name</a:t>
            </a:r>
            <a:r>
              <a:rPr lang="en-US" altLang="ko-KR" sz="2000" dirty="0"/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/>
              <a:t>exception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/>
              <a:t>	when </a:t>
            </a:r>
            <a:r>
              <a:rPr lang="en-US" altLang="ko-KR" sz="2000" dirty="0" err="1"/>
              <a:t>no_data_found</a:t>
            </a:r>
            <a:r>
              <a:rPr lang="en-US" altLang="ko-KR" sz="2000" dirty="0"/>
              <a:t> then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/>
              <a:t>		return </a:t>
            </a:r>
            <a:r>
              <a:rPr lang="en-US" altLang="ko-KR" sz="2000" dirty="0" err="1"/>
              <a:t>v_name</a:t>
            </a:r>
            <a:r>
              <a:rPr lang="en-US" altLang="ko-KR" sz="2000" dirty="0"/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/>
              <a:t>end;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77155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1D09521-5A4B-4443-ACAF-05D64E3F65CB}" type="slidenum">
              <a:rPr lang="en-US" altLang="ko-KR"/>
              <a:pPr eaLnBrk="1" hangingPunct="1"/>
              <a:t>159</a:t>
            </a:fld>
            <a:endParaRPr lang="en-US" altLang="ko-KR"/>
          </a:p>
        </p:txBody>
      </p:sp>
      <p:sp>
        <p:nvSpPr>
          <p:cNvPr id="177156" name="Rectangle 1026"/>
          <p:cNvSpPr>
            <a:spLocks noChangeArrowheads="1"/>
          </p:cNvSpPr>
          <p:nvPr/>
        </p:nvSpPr>
        <p:spPr bwMode="auto">
          <a:xfrm>
            <a:off x="838200" y="4572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 b="1">
                <a:solidFill>
                  <a:schemeClr val="tx2"/>
                </a:solidFill>
              </a:rPr>
              <a:t>CallableStatement </a:t>
            </a:r>
            <a:r>
              <a:rPr lang="ko-KR" altLang="en-US" sz="4000" b="1">
                <a:solidFill>
                  <a:schemeClr val="tx2"/>
                </a:solidFill>
              </a:rPr>
              <a:t>예제</a:t>
            </a:r>
            <a:endParaRPr lang="ko-KR" altLang="en-US" sz="4000">
              <a:solidFill>
                <a:schemeClr val="tx2"/>
              </a:solidFill>
            </a:endParaRPr>
          </a:p>
        </p:txBody>
      </p:sp>
      <p:sp>
        <p:nvSpPr>
          <p:cNvPr id="177157" name="Rectangle 1027"/>
          <p:cNvSpPr>
            <a:spLocks noChangeArrowheads="1"/>
          </p:cNvSpPr>
          <p:nvPr/>
        </p:nvSpPr>
        <p:spPr bwMode="auto">
          <a:xfrm>
            <a:off x="457200" y="1219200"/>
            <a:ext cx="8382000" cy="4876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/>
              <a:t>// storedprocedure.html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ko-KR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/>
              <a:t>&lt;html&gt;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/>
              <a:t>&lt;head&gt;&lt;title&gt;Stored Procedure Call Test &lt;/title&gt;&lt;/head&gt;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/>
              <a:t>&lt;body&gt;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/>
              <a:t>&lt;form name=“</a:t>
            </a:r>
            <a:r>
              <a:rPr lang="en-US" altLang="ko-KR" sz="2000" dirty="0" err="1"/>
              <a:t>myform</a:t>
            </a:r>
            <a:r>
              <a:rPr lang="en-US" altLang="ko-KR" sz="2000" dirty="0"/>
              <a:t>” action=“/test/</a:t>
            </a:r>
            <a:r>
              <a:rPr lang="en-US" altLang="ko-KR" sz="2000" dirty="0" err="1"/>
              <a:t>StoredProcedure</a:t>
            </a:r>
            <a:r>
              <a:rPr lang="en-US" altLang="ko-KR" sz="2000" dirty="0"/>
              <a:t>” method=“get”&gt;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2000" dirty="0"/>
              <a:t>사번 </a:t>
            </a:r>
            <a:r>
              <a:rPr lang="en-US" altLang="ko-KR" sz="2000" dirty="0"/>
              <a:t>: &lt;input type=“text” name=“</a:t>
            </a:r>
            <a:r>
              <a:rPr lang="en-US" altLang="ko-KR" sz="2000" dirty="0" err="1"/>
              <a:t>empno</a:t>
            </a:r>
            <a:r>
              <a:rPr lang="en-US" altLang="ko-KR" sz="2000" dirty="0"/>
              <a:t>”&gt;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/>
              <a:t>&lt;input type=“submit”&gt;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/>
              <a:t>&lt;/form&gt;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/>
              <a:t>&lt;/body&gt;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 dirty="0"/>
              <a:t>&lt;/html&gt;  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Eclipse Neon.2</a:t>
            </a:r>
            <a:r>
              <a:rPr lang="ko-KR" altLang="en-US" sz="40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 설치</a:t>
            </a:r>
          </a:p>
        </p:txBody>
      </p:sp>
      <p:sp>
        <p:nvSpPr>
          <p:cNvPr id="29699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115300" cy="453072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200" dirty="0">
                <a:solidFill>
                  <a:srgbClr val="000000"/>
                </a:solidFill>
                <a:hlinkClick r:id="rId2"/>
              </a:rPr>
              <a:t>http://www.eclipse.org/downloads/eclipse-packages/</a:t>
            </a:r>
            <a:r>
              <a:rPr lang="en-US" altLang="ko-KR" sz="2200" dirty="0">
                <a:solidFill>
                  <a:srgbClr val="000000"/>
                </a:solidFill>
              </a:rPr>
              <a:t> </a:t>
            </a:r>
            <a:r>
              <a:rPr lang="ko-KR" altLang="en-US" sz="2200" dirty="0">
                <a:solidFill>
                  <a:srgbClr val="000000"/>
                </a:solidFill>
              </a:rPr>
              <a:t>에서 </a:t>
            </a:r>
            <a:r>
              <a:rPr lang="en-US" altLang="ko-KR" sz="2000" dirty="0"/>
              <a:t>eclipse-jee-neon-2-win32.zip </a:t>
            </a:r>
            <a:r>
              <a:rPr lang="ko-KR" altLang="en-US" sz="2000" dirty="0"/>
              <a:t>를 </a:t>
            </a:r>
            <a:r>
              <a:rPr lang="ko-KR" altLang="en-US" sz="2200" dirty="0">
                <a:solidFill>
                  <a:srgbClr val="000000"/>
                </a:solidFill>
              </a:rPr>
              <a:t>다운 받는다</a:t>
            </a:r>
            <a:r>
              <a:rPr lang="en-US" altLang="ko-KR" sz="22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ko-KR" altLang="en-US" sz="2200" dirty="0">
                <a:solidFill>
                  <a:srgbClr val="000000"/>
                </a:solidFill>
              </a:rPr>
              <a:t>다운 받은 </a:t>
            </a:r>
            <a:r>
              <a:rPr lang="en-US" altLang="ko-KR" sz="2400" dirty="0"/>
              <a:t>eclipse-jee-neon-2-win32.zip</a:t>
            </a:r>
            <a:r>
              <a:rPr lang="en-US" altLang="ko-KR" sz="2200" dirty="0">
                <a:solidFill>
                  <a:srgbClr val="000000"/>
                </a:solidFill>
              </a:rPr>
              <a:t> </a:t>
            </a:r>
            <a:r>
              <a:rPr lang="ko-KR" altLang="en-US" sz="2200" dirty="0">
                <a:solidFill>
                  <a:srgbClr val="000000"/>
                </a:solidFill>
              </a:rPr>
              <a:t>파일을 적당한 곳에 압축을 푼다</a:t>
            </a:r>
            <a:r>
              <a:rPr lang="en-US" altLang="ko-KR" sz="22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ko-KR" altLang="en-US" sz="2200" dirty="0">
                <a:solidFill>
                  <a:srgbClr val="000000"/>
                </a:solidFill>
              </a:rPr>
              <a:t>편의상 </a:t>
            </a:r>
            <a:r>
              <a:rPr lang="en-US" altLang="ko-KR" sz="2200" dirty="0">
                <a:solidFill>
                  <a:srgbClr val="000000"/>
                </a:solidFill>
              </a:rPr>
              <a:t>C:\java</a:t>
            </a:r>
            <a:r>
              <a:rPr lang="ko-KR" altLang="en-US" sz="2200" dirty="0">
                <a:solidFill>
                  <a:srgbClr val="000000"/>
                </a:solidFill>
              </a:rPr>
              <a:t>에 두고 그 아래에 압축을 풀었으며</a:t>
            </a:r>
            <a:r>
              <a:rPr lang="en-US" altLang="ko-KR" sz="2200" dirty="0">
                <a:solidFill>
                  <a:srgbClr val="000000"/>
                </a:solidFill>
              </a:rPr>
              <a:t>,</a:t>
            </a:r>
            <a:r>
              <a:rPr lang="ko-KR" altLang="en-US" sz="2200" dirty="0">
                <a:solidFill>
                  <a:srgbClr val="000000"/>
                </a:solidFill>
              </a:rPr>
              <a:t> 압축이 풀린 폴더명을 </a:t>
            </a:r>
            <a:r>
              <a:rPr lang="en-US" altLang="ko-KR" sz="2200" dirty="0">
                <a:solidFill>
                  <a:srgbClr val="000000"/>
                </a:solidFill>
              </a:rPr>
              <a:t>eclipse</a:t>
            </a:r>
            <a:r>
              <a:rPr lang="ko-KR" altLang="en-US" sz="2200" dirty="0">
                <a:solidFill>
                  <a:srgbClr val="000000"/>
                </a:solidFill>
              </a:rPr>
              <a:t>로 수정 했다면</a:t>
            </a:r>
            <a:r>
              <a:rPr lang="en-US" altLang="ko-KR" sz="2200" dirty="0">
                <a:solidFill>
                  <a:srgbClr val="000000"/>
                </a:solidFill>
              </a:rPr>
              <a:t>,</a:t>
            </a:r>
            <a:r>
              <a:rPr lang="ko-KR" altLang="en-US" sz="2200" dirty="0">
                <a:solidFill>
                  <a:srgbClr val="000000"/>
                </a:solidFill>
              </a:rPr>
              <a:t> 다음과 같이 </a:t>
            </a:r>
            <a:r>
              <a:rPr lang="en-US" altLang="ko-KR" sz="2200" dirty="0">
                <a:solidFill>
                  <a:srgbClr val="000000"/>
                </a:solidFill>
              </a:rPr>
              <a:t> (</a:t>
            </a:r>
            <a:r>
              <a:rPr lang="en-US" altLang="ko-KR" sz="2200" dirty="0"/>
              <a:t>C:\java\eclipse)</a:t>
            </a:r>
            <a:r>
              <a:rPr lang="ko-KR" altLang="en-US" sz="2200" dirty="0"/>
              <a:t> 이클립스가 설치 되어 있다</a:t>
            </a:r>
            <a:r>
              <a:rPr lang="en-US" altLang="ko-KR" sz="2200" dirty="0"/>
              <a:t>. </a:t>
            </a:r>
            <a:endParaRPr lang="ko-KR" altLang="en-US" sz="2200" dirty="0"/>
          </a:p>
        </p:txBody>
      </p:sp>
      <p:sp>
        <p:nvSpPr>
          <p:cNvPr id="2970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EC5B73C-CE89-4772-B66A-A2304EFF59EE}" type="slidenum">
              <a:rPr lang="en-US" altLang="ko-KR"/>
              <a:pPr eaLnBrk="1" hangingPunct="1"/>
              <a:t>16</a:t>
            </a:fld>
            <a:endParaRPr lang="en-US" altLang="ko-KR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78179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B501F13-C510-460F-947C-240433292D7B}" type="slidenum">
              <a:rPr lang="en-US" altLang="ko-KR"/>
              <a:pPr eaLnBrk="1" hangingPunct="1"/>
              <a:t>160</a:t>
            </a:fld>
            <a:endParaRPr lang="en-US" altLang="ko-KR"/>
          </a:p>
        </p:txBody>
      </p:sp>
      <p:sp>
        <p:nvSpPr>
          <p:cNvPr id="178180" name="Rectangle 2"/>
          <p:cNvSpPr>
            <a:spLocks noChangeArrowheads="1"/>
          </p:cNvSpPr>
          <p:nvPr/>
        </p:nvSpPr>
        <p:spPr bwMode="auto">
          <a:xfrm>
            <a:off x="838200" y="4572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 b="1">
                <a:solidFill>
                  <a:schemeClr val="tx2"/>
                </a:solidFill>
              </a:rPr>
              <a:t>CallableStatement </a:t>
            </a:r>
            <a:r>
              <a:rPr lang="ko-KR" altLang="en-US" sz="4000" b="1">
                <a:solidFill>
                  <a:schemeClr val="tx2"/>
                </a:solidFill>
              </a:rPr>
              <a:t>예제</a:t>
            </a:r>
            <a:endParaRPr lang="ko-KR" altLang="en-US" sz="4000">
              <a:solidFill>
                <a:schemeClr val="tx2"/>
              </a:solidFill>
            </a:endParaRPr>
          </a:p>
        </p:txBody>
      </p:sp>
      <p:sp>
        <p:nvSpPr>
          <p:cNvPr id="178181" name="Rectangle 3"/>
          <p:cNvSpPr>
            <a:spLocks noChangeArrowheads="1"/>
          </p:cNvSpPr>
          <p:nvPr/>
        </p:nvSpPr>
        <p:spPr bwMode="auto">
          <a:xfrm>
            <a:off x="457200" y="1219200"/>
            <a:ext cx="8382000" cy="5638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/* Oracle</a:t>
            </a:r>
            <a:r>
              <a:rPr lang="ko-KR" altLang="en-US" sz="1600" dirty="0"/>
              <a:t>의 </a:t>
            </a:r>
            <a:r>
              <a:rPr lang="en-US" altLang="ko-KR" sz="1600" dirty="0"/>
              <a:t>Stored Procedure</a:t>
            </a:r>
            <a:r>
              <a:rPr lang="ko-KR" altLang="en-US" sz="1600" dirty="0"/>
              <a:t>를 </a:t>
            </a:r>
            <a:r>
              <a:rPr lang="en-US" altLang="ko-KR" sz="1600" dirty="0"/>
              <a:t>JDBC</a:t>
            </a:r>
            <a:r>
              <a:rPr lang="ko-KR" altLang="en-US" sz="1600" dirty="0"/>
              <a:t>로 이용하는 예제입니다</a:t>
            </a:r>
            <a:r>
              <a:rPr lang="en-US" altLang="ko-KR" sz="1600" dirty="0"/>
              <a:t>.  StoredProcedure.java*/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import java.io.*;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java.sql</a:t>
            </a:r>
            <a:r>
              <a:rPr lang="en-US" altLang="ko-KR" sz="1600" dirty="0"/>
              <a:t>.*;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javax.servlet</a:t>
            </a:r>
            <a:r>
              <a:rPr lang="en-US" altLang="ko-KR" sz="1600" dirty="0"/>
              <a:t>.*;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javax.servlet.http</a:t>
            </a:r>
            <a:r>
              <a:rPr lang="en-US" altLang="ko-KR" sz="1600" dirty="0"/>
              <a:t>.*;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@</a:t>
            </a:r>
            <a:r>
              <a:rPr lang="en-US" altLang="ko-KR" sz="1600" dirty="0" err="1"/>
              <a:t>WebServlet</a:t>
            </a:r>
            <a:r>
              <a:rPr lang="en-US" altLang="ko-KR" sz="1600" dirty="0"/>
              <a:t>(“</a:t>
            </a:r>
            <a:r>
              <a:rPr lang="en-US" altLang="ko-KR" sz="1600" dirty="0" err="1"/>
              <a:t>StoredProcedure</a:t>
            </a:r>
            <a:r>
              <a:rPr lang="en-US" altLang="ko-KR" sz="1600" dirty="0"/>
              <a:t>”)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public class </a:t>
            </a:r>
            <a:r>
              <a:rPr lang="en-US" altLang="ko-KR" sz="1600" dirty="0" err="1"/>
              <a:t>StoredProcedure</a:t>
            </a:r>
            <a:r>
              <a:rPr lang="en-US" altLang="ko-KR" sz="1600" dirty="0"/>
              <a:t> extends </a:t>
            </a:r>
            <a:r>
              <a:rPr lang="en-US" altLang="ko-KR" sz="1600" dirty="0" err="1"/>
              <a:t>HttpServlet</a:t>
            </a:r>
            <a:r>
              <a:rPr lang="en-US" altLang="ko-KR" sz="1600" dirty="0"/>
              <a:t>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public void </a:t>
            </a:r>
            <a:r>
              <a:rPr lang="en-US" altLang="ko-KR" sz="1600" dirty="0" err="1"/>
              <a:t>doGet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HttpServletRequest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req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HttpServletResponse</a:t>
            </a:r>
            <a:r>
              <a:rPr lang="en-US" altLang="ko-KR" sz="1600" dirty="0"/>
              <a:t> res)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                         throws </a:t>
            </a:r>
            <a:r>
              <a:rPr lang="en-US" altLang="ko-KR" sz="1600" dirty="0" err="1"/>
              <a:t>ServletException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IOException</a:t>
            </a:r>
            <a:r>
              <a:rPr lang="en-US" altLang="ko-KR" sz="1600" dirty="0"/>
              <a:t>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Connection con = null;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Statement </a:t>
            </a:r>
            <a:r>
              <a:rPr lang="en-US" altLang="ko-KR" sz="1600" dirty="0" err="1"/>
              <a:t>stmt</a:t>
            </a:r>
            <a:r>
              <a:rPr lang="en-US" altLang="ko-KR" sz="1600" dirty="0"/>
              <a:t> = null;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res.setContentType</a:t>
            </a:r>
            <a:r>
              <a:rPr lang="en-US" altLang="ko-KR" sz="1600" dirty="0"/>
              <a:t>("text/html; charset=</a:t>
            </a:r>
            <a:r>
              <a:rPr lang="en-US" altLang="ko-KR" sz="1600" dirty="0" err="1"/>
              <a:t>euc-kr</a:t>
            </a:r>
            <a:r>
              <a:rPr lang="en-US" altLang="ko-KR" sz="1600" dirty="0"/>
              <a:t>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PrintWriter</a:t>
            </a:r>
            <a:r>
              <a:rPr lang="en-US" altLang="ko-KR" sz="1600" dirty="0"/>
              <a:t> out = </a:t>
            </a:r>
            <a:r>
              <a:rPr lang="en-US" altLang="ko-KR" sz="1600" dirty="0" err="1"/>
              <a:t>res.getWriter</a:t>
            </a:r>
            <a:r>
              <a:rPr lang="en-US" altLang="ko-KR" sz="1600" dirty="0"/>
              <a:t>();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try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// </a:t>
            </a:r>
            <a:r>
              <a:rPr lang="ko-KR" altLang="en-US" sz="1600" dirty="0"/>
              <a:t>오라클 드라이버를 </a:t>
            </a:r>
            <a:r>
              <a:rPr lang="en-US" altLang="ko-KR" sz="1600" dirty="0"/>
              <a:t>Load </a:t>
            </a:r>
            <a:r>
              <a:rPr lang="ko-KR" altLang="en-US" sz="1600" dirty="0"/>
              <a:t>한다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600" dirty="0"/>
              <a:t>      </a:t>
            </a:r>
            <a:r>
              <a:rPr lang="en-US" altLang="ko-KR" sz="1600" dirty="0" err="1"/>
              <a:t>Class.forName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oracle.jdbc.driver.OracleDriver</a:t>
            </a:r>
            <a:r>
              <a:rPr lang="en-US" altLang="ko-KR" sz="1600" dirty="0"/>
              <a:t>");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7920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2000DCC-5B43-49EA-BF72-69BF9AF46917}" type="slidenum">
              <a:rPr lang="en-US" altLang="ko-KR"/>
              <a:pPr eaLnBrk="1" hangingPunct="1"/>
              <a:t>161</a:t>
            </a:fld>
            <a:endParaRPr lang="en-US" altLang="ko-KR"/>
          </a:p>
        </p:txBody>
      </p:sp>
      <p:sp>
        <p:nvSpPr>
          <p:cNvPr id="179204" name="Rectangle 2"/>
          <p:cNvSpPr>
            <a:spLocks noChangeArrowheads="1"/>
          </p:cNvSpPr>
          <p:nvPr/>
        </p:nvSpPr>
        <p:spPr bwMode="auto">
          <a:xfrm>
            <a:off x="838200" y="4572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 b="1">
                <a:solidFill>
                  <a:schemeClr val="tx2"/>
                </a:solidFill>
              </a:rPr>
              <a:t>CallableStatement </a:t>
            </a:r>
            <a:r>
              <a:rPr lang="ko-KR" altLang="en-US" sz="4000" b="1">
                <a:solidFill>
                  <a:schemeClr val="tx2"/>
                </a:solidFill>
              </a:rPr>
              <a:t>예제</a:t>
            </a:r>
            <a:endParaRPr lang="ko-KR" altLang="en-US" sz="4000">
              <a:solidFill>
                <a:schemeClr val="tx2"/>
              </a:solidFill>
            </a:endParaRPr>
          </a:p>
        </p:txBody>
      </p:sp>
      <p:sp>
        <p:nvSpPr>
          <p:cNvPr id="179205" name="Rectangle 3"/>
          <p:cNvSpPr>
            <a:spLocks noChangeArrowheads="1"/>
          </p:cNvSpPr>
          <p:nvPr/>
        </p:nvSpPr>
        <p:spPr bwMode="auto">
          <a:xfrm>
            <a:off x="457200" y="1219200"/>
            <a:ext cx="8382000" cy="5638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// </a:t>
            </a:r>
            <a:r>
              <a:rPr lang="ko-KR" altLang="en-US" sz="1600" dirty="0" err="1"/>
              <a:t>데이타</a:t>
            </a:r>
            <a:r>
              <a:rPr lang="ko-KR" altLang="en-US" sz="1600" dirty="0"/>
              <a:t> 베이스에 접속을 한다</a:t>
            </a:r>
            <a:r>
              <a:rPr lang="en-US" altLang="ko-KR" sz="1600" dirty="0"/>
              <a:t>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con = </a:t>
            </a:r>
            <a:r>
              <a:rPr lang="en-US" altLang="ko-KR" sz="1600" dirty="0" err="1"/>
              <a:t>DriverManager.getConnection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jdbc:oracle:thin</a:t>
            </a:r>
            <a:r>
              <a:rPr lang="en-US" altLang="ko-KR" sz="1600" dirty="0"/>
              <a:t>:@211.53.71.228:1521:wink", "</a:t>
            </a:r>
            <a:r>
              <a:rPr lang="en-US" altLang="ko-KR" sz="1600" dirty="0" err="1"/>
              <a:t>scott</a:t>
            </a:r>
            <a:r>
              <a:rPr lang="en-US" altLang="ko-KR" sz="1600" dirty="0"/>
              <a:t>", "tiger");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// Statement object</a:t>
            </a:r>
            <a:r>
              <a:rPr lang="ko-KR" altLang="en-US" sz="1600" dirty="0"/>
              <a:t>를 생성한다</a:t>
            </a:r>
            <a:r>
              <a:rPr lang="en-US" altLang="ko-KR" sz="1600" dirty="0"/>
              <a:t>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  </a:t>
            </a:r>
            <a:r>
              <a:rPr lang="en-US" altLang="ko-KR" sz="1600" dirty="0" err="1"/>
              <a:t>CallableStatement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cstmt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con.prepareCall</a:t>
            </a:r>
            <a:r>
              <a:rPr lang="en-US" altLang="ko-KR" sz="1600" dirty="0"/>
              <a:t>("{? = call </a:t>
            </a:r>
            <a:r>
              <a:rPr lang="en-US" altLang="ko-KR" sz="1600" dirty="0" err="1"/>
              <a:t>emp_name</a:t>
            </a:r>
            <a:r>
              <a:rPr lang="en-US" altLang="ko-KR" sz="1600" dirty="0"/>
              <a:t>(?) }");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//Stored Procedure</a:t>
            </a:r>
            <a:r>
              <a:rPr lang="ko-KR" altLang="en-US" sz="1600" dirty="0"/>
              <a:t>의 </a:t>
            </a:r>
            <a:r>
              <a:rPr lang="en-US" altLang="ko-KR" sz="1600" dirty="0"/>
              <a:t>input value</a:t>
            </a:r>
            <a:r>
              <a:rPr lang="ko-KR" altLang="en-US" sz="1600" dirty="0"/>
              <a:t>의 </a:t>
            </a:r>
            <a:r>
              <a:rPr lang="en-US" altLang="ko-KR" sz="1600" dirty="0"/>
              <a:t>setting</a:t>
            </a:r>
            <a:r>
              <a:rPr lang="ko-KR" altLang="en-US" sz="1600" dirty="0"/>
              <a:t>및 </a:t>
            </a:r>
            <a:r>
              <a:rPr lang="en-US" altLang="ko-KR" sz="1600" dirty="0"/>
              <a:t>output value</a:t>
            </a:r>
            <a:r>
              <a:rPr lang="ko-KR" altLang="en-US" sz="1600" dirty="0"/>
              <a:t>의 </a:t>
            </a:r>
            <a:r>
              <a:rPr lang="en-US" altLang="ko-KR" sz="1600" dirty="0"/>
              <a:t>type</a:t>
            </a:r>
            <a:r>
              <a:rPr lang="ko-KR" altLang="en-US" sz="1600" dirty="0"/>
              <a:t>설정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600" dirty="0"/>
              <a:t>	  </a:t>
            </a:r>
            <a:r>
              <a:rPr lang="en-US" altLang="ko-KR" sz="1600" dirty="0" err="1"/>
              <a:t>cstmt.registerOutParameter</a:t>
            </a:r>
            <a:r>
              <a:rPr lang="en-US" altLang="ko-KR" sz="1600" dirty="0"/>
              <a:t>(1,Types.NVARCHAR);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  </a:t>
            </a:r>
            <a:r>
              <a:rPr lang="en-US" altLang="ko-KR" sz="1600" dirty="0" err="1"/>
              <a:t>cstmt.setInt</a:t>
            </a:r>
            <a:r>
              <a:rPr lang="en-US" altLang="ko-KR" sz="1600" dirty="0"/>
              <a:t>(2, </a:t>
            </a:r>
            <a:r>
              <a:rPr lang="en-US" altLang="ko-KR" sz="1600" dirty="0" err="1"/>
              <a:t>req.getParameter</a:t>
            </a:r>
            <a:r>
              <a:rPr lang="en-US" altLang="ko-KR" sz="1600" dirty="0"/>
              <a:t>(“</a:t>
            </a:r>
            <a:r>
              <a:rPr lang="en-US" altLang="ko-KR" sz="1600" dirty="0" err="1"/>
              <a:t>empno</a:t>
            </a:r>
            <a:r>
              <a:rPr lang="en-US" altLang="ko-KR" sz="1600" dirty="0"/>
              <a:t>"));  //Procedure</a:t>
            </a:r>
            <a:r>
              <a:rPr lang="ko-KR" altLang="en-US" sz="1600" dirty="0"/>
              <a:t>의 </a:t>
            </a:r>
            <a:r>
              <a:rPr lang="en-US" altLang="ko-KR" sz="1600" dirty="0"/>
              <a:t>parameter setting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  </a:t>
            </a:r>
            <a:r>
              <a:rPr lang="en-US" altLang="ko-KR" sz="1600" dirty="0" err="1"/>
              <a:t>cstmt.execute</a:t>
            </a:r>
            <a:r>
              <a:rPr lang="en-US" altLang="ko-KR" sz="1600" dirty="0"/>
              <a:t>();                                    //</a:t>
            </a:r>
            <a:r>
              <a:rPr lang="en-US" altLang="ko-KR" sz="1600" dirty="0" err="1"/>
              <a:t>CallableStatement</a:t>
            </a:r>
            <a:r>
              <a:rPr lang="en-US" altLang="ko-KR" sz="1600" dirty="0"/>
              <a:t> </a:t>
            </a:r>
            <a:r>
              <a:rPr lang="ko-KR" altLang="en-US" sz="1600" dirty="0"/>
              <a:t>실행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600" dirty="0"/>
              <a:t>	  </a:t>
            </a:r>
            <a:r>
              <a:rPr lang="en-US" altLang="ko-KR" sz="1600" dirty="0"/>
              <a:t>String </a:t>
            </a:r>
            <a:r>
              <a:rPr lang="en-US" altLang="ko-KR" sz="1600" dirty="0" err="1"/>
              <a:t>ename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cstmt.getString</a:t>
            </a:r>
            <a:r>
              <a:rPr lang="en-US" altLang="ko-KR" sz="1600" dirty="0"/>
              <a:t>(1);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  </a:t>
            </a:r>
            <a:r>
              <a:rPr lang="en-US" altLang="ko-KR" sz="1600" dirty="0" err="1"/>
              <a:t>out.println</a:t>
            </a:r>
            <a:r>
              <a:rPr lang="en-US" altLang="ko-KR" sz="1600" dirty="0"/>
              <a:t>("</a:t>
            </a:r>
            <a:r>
              <a:rPr lang="ko-KR" altLang="en-US" sz="1600" dirty="0"/>
              <a:t>요청하신 </a:t>
            </a:r>
            <a:r>
              <a:rPr lang="en-US" altLang="ko-KR" sz="1600" dirty="0"/>
              <a:t>" + </a:t>
            </a:r>
            <a:r>
              <a:rPr lang="en-US" altLang="ko-KR" sz="1600" dirty="0" err="1"/>
              <a:t>req.getParameter</a:t>
            </a:r>
            <a:r>
              <a:rPr lang="en-US" altLang="ko-KR" sz="1600" dirty="0"/>
              <a:t>(“</a:t>
            </a:r>
            <a:r>
              <a:rPr lang="en-US" altLang="ko-KR" sz="1600" dirty="0" err="1"/>
              <a:t>empno</a:t>
            </a:r>
            <a:r>
              <a:rPr lang="en-US" altLang="ko-KR" sz="1600" dirty="0"/>
              <a:t>") + " </a:t>
            </a:r>
            <a:r>
              <a:rPr lang="ko-KR" altLang="en-US" sz="1600" dirty="0"/>
              <a:t>사번의 이름은 </a:t>
            </a:r>
            <a:r>
              <a:rPr lang="en-US" altLang="ko-KR" sz="1600" dirty="0"/>
              <a:t>" + </a:t>
            </a:r>
            <a:r>
              <a:rPr lang="en-US" altLang="ko-KR" sz="1600" dirty="0" err="1"/>
              <a:t>ename</a:t>
            </a:r>
            <a:r>
              <a:rPr lang="en-US" altLang="ko-KR" sz="1600" dirty="0"/>
              <a:t> + " 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dirty="0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8022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29BAF58-844F-4876-B655-BAD90C91AE0D}" type="slidenum">
              <a:rPr lang="en-US" altLang="ko-KR"/>
              <a:pPr eaLnBrk="1" hangingPunct="1"/>
              <a:t>162</a:t>
            </a:fld>
            <a:endParaRPr lang="en-US" altLang="ko-KR"/>
          </a:p>
        </p:txBody>
      </p:sp>
      <p:sp>
        <p:nvSpPr>
          <p:cNvPr id="180228" name="Rectangle 2"/>
          <p:cNvSpPr>
            <a:spLocks noChangeArrowheads="1"/>
          </p:cNvSpPr>
          <p:nvPr/>
        </p:nvSpPr>
        <p:spPr bwMode="auto">
          <a:xfrm>
            <a:off x="838200" y="4572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 b="1">
                <a:solidFill>
                  <a:schemeClr val="tx2"/>
                </a:solidFill>
              </a:rPr>
              <a:t>CallableStatement </a:t>
            </a:r>
            <a:r>
              <a:rPr lang="ko-KR" altLang="en-US" sz="4000" b="1">
                <a:solidFill>
                  <a:schemeClr val="tx2"/>
                </a:solidFill>
              </a:rPr>
              <a:t>예제</a:t>
            </a:r>
            <a:endParaRPr lang="ko-KR" altLang="en-US" sz="4000">
              <a:solidFill>
                <a:schemeClr val="tx2"/>
              </a:solidFill>
            </a:endParaRPr>
          </a:p>
        </p:txBody>
      </p:sp>
      <p:sp>
        <p:nvSpPr>
          <p:cNvPr id="180229" name="Rectangle 3"/>
          <p:cNvSpPr>
            <a:spLocks noChangeArrowheads="1"/>
          </p:cNvSpPr>
          <p:nvPr/>
        </p:nvSpPr>
        <p:spPr bwMode="auto">
          <a:xfrm>
            <a:off x="457200" y="1219200"/>
            <a:ext cx="8382000" cy="5638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catch(</a:t>
            </a:r>
            <a:r>
              <a:rPr lang="en-US" altLang="ko-KR" sz="1600" dirty="0" err="1"/>
              <a:t>ClassNotFoundException</a:t>
            </a:r>
            <a:r>
              <a:rPr lang="en-US" altLang="ko-KR" sz="1600" dirty="0"/>
              <a:t> e) {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out.println</a:t>
            </a:r>
            <a:r>
              <a:rPr lang="en-US" altLang="ko-KR" sz="1600" dirty="0"/>
              <a:t>("Couldn't load database driver: " + </a:t>
            </a:r>
            <a:r>
              <a:rPr lang="en-US" altLang="ko-KR" sz="1600" dirty="0" err="1"/>
              <a:t>e.getMessage</a:t>
            </a:r>
            <a:r>
              <a:rPr lang="en-US" altLang="ko-KR" sz="1600" dirty="0"/>
              <a:t>());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catch(</a:t>
            </a:r>
            <a:r>
              <a:rPr lang="en-US" altLang="ko-KR" sz="1600" dirty="0" err="1"/>
              <a:t>SQLException</a:t>
            </a:r>
            <a:r>
              <a:rPr lang="en-US" altLang="ko-KR" sz="1600" dirty="0"/>
              <a:t> e) {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out.println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SQLException</a:t>
            </a:r>
            <a:r>
              <a:rPr lang="en-US" altLang="ko-KR" sz="1600" dirty="0"/>
              <a:t> caught: " + </a:t>
            </a:r>
            <a:r>
              <a:rPr lang="en-US" altLang="ko-KR" sz="1600" dirty="0" err="1"/>
              <a:t>e.getMessage</a:t>
            </a:r>
            <a:r>
              <a:rPr lang="en-US" altLang="ko-KR" sz="1600" dirty="0"/>
              <a:t>());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finally {      // </a:t>
            </a:r>
            <a:r>
              <a:rPr lang="ko-KR" altLang="en-US" sz="1600" dirty="0"/>
              <a:t>언제나 </a:t>
            </a:r>
            <a:r>
              <a:rPr lang="ko-KR" altLang="en-US" sz="1600" dirty="0" err="1"/>
              <a:t>데이타</a:t>
            </a:r>
            <a:r>
              <a:rPr lang="ko-KR" altLang="en-US" sz="1600" dirty="0"/>
              <a:t> 베이스 연결을 종료한다</a:t>
            </a:r>
            <a:r>
              <a:rPr lang="en-US" altLang="ko-KR" sz="1600" dirty="0"/>
              <a:t>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try {         if (con != null) </a:t>
            </a:r>
            <a:r>
              <a:rPr lang="en-US" altLang="ko-KR" sz="1600" dirty="0" err="1"/>
              <a:t>con.close</a:t>
            </a:r>
            <a:r>
              <a:rPr lang="en-US" altLang="ko-KR" sz="1600" dirty="0"/>
              <a:t>(); 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catch (</a:t>
            </a:r>
            <a:r>
              <a:rPr lang="en-US" altLang="ko-KR" sz="1600" dirty="0" err="1"/>
              <a:t>SQLException</a:t>
            </a:r>
            <a:r>
              <a:rPr lang="en-US" altLang="ko-KR" sz="1600" dirty="0"/>
              <a:t> ignored) {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}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2313" y="1820863"/>
            <a:ext cx="7772400" cy="18288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ko-KR" sz="3600" b="1" dirty="0">
                <a:solidFill>
                  <a:srgbClr val="FF8D3E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JSP </a:t>
            </a:r>
            <a:r>
              <a:rPr kumimoji="0" lang="ko-KR" altLang="en-US" sz="3600" b="1" dirty="0">
                <a:solidFill>
                  <a:srgbClr val="FF8D3E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프로그래밍</a:t>
            </a:r>
          </a:p>
        </p:txBody>
      </p:sp>
      <p:sp>
        <p:nvSpPr>
          <p:cNvPr id="18227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6CE7C53-1980-4859-9A4E-A6AC9E0009FF}" type="slidenum">
              <a:rPr lang="en-US" altLang="ko-KR"/>
              <a:pPr eaLnBrk="1" hangingPunct="1"/>
              <a:t>163</a:t>
            </a:fld>
            <a:endParaRPr lang="en-US" altLang="ko-KR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JSP </a:t>
            </a: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소개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268413"/>
            <a:ext cx="8258175" cy="5040312"/>
          </a:xfrm>
        </p:spPr>
        <p:txBody>
          <a:bodyPr rtlCol="0">
            <a:normAutofit fontScale="85000" lnSpcReduction="20000"/>
          </a:bodyPr>
          <a:lstStyle/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ko-KR" sz="2600" dirty="0"/>
              <a:t>Java Server Page</a:t>
            </a:r>
          </a:p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altLang="ko-KR" sz="2600" dirty="0"/>
          </a:p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ko-KR" altLang="en-US" sz="2600" dirty="0" err="1"/>
              <a:t>서블릿과</a:t>
            </a:r>
            <a:r>
              <a:rPr lang="ko-KR" altLang="en-US" sz="2600" dirty="0"/>
              <a:t> </a:t>
            </a:r>
            <a:r>
              <a:rPr lang="en-US" altLang="ko-KR" sz="2600" dirty="0"/>
              <a:t>JSP </a:t>
            </a:r>
            <a:r>
              <a:rPr lang="ko-KR" altLang="en-US" sz="2600" dirty="0"/>
              <a:t>차이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endParaRPr lang="en-US" altLang="ko-KR" sz="2200" dirty="0"/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sz="2200" dirty="0" err="1"/>
              <a:t>서블릿</a:t>
            </a:r>
            <a:endParaRPr lang="ko-KR" altLang="en-US" sz="2200" dirty="0"/>
          </a:p>
          <a:p>
            <a:pPr marL="786384" lvl="2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ko-KR" altLang="en-US" sz="2000" dirty="0"/>
              <a:t>자바 언어 중심적 동적 파일</a:t>
            </a:r>
          </a:p>
          <a:p>
            <a:pPr marL="786384" lvl="2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en-US" altLang="ko-KR" sz="2000" dirty="0"/>
              <a:t>HTML </a:t>
            </a:r>
            <a:r>
              <a:rPr lang="ko-KR" altLang="en-US" sz="2000" dirty="0"/>
              <a:t>응답을 생성하기 보다는 바이너리 응답을 생성</a:t>
            </a:r>
          </a:p>
          <a:p>
            <a:pPr marL="786384" lvl="2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ko-KR" altLang="en-US" sz="2000" dirty="0"/>
              <a:t>요청 흐름을 제어하는 역할을 </a:t>
            </a:r>
            <a:r>
              <a:rPr lang="ko-KR" altLang="en-US" sz="2000" dirty="0" err="1"/>
              <a:t>주로함</a:t>
            </a:r>
            <a:endParaRPr lang="ko-KR" altLang="en-US" sz="2000" dirty="0"/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sz="2200" dirty="0"/>
              <a:t>JSP</a:t>
            </a:r>
          </a:p>
          <a:p>
            <a:pPr marL="786384" lvl="2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ko-KR" altLang="en-US" sz="2000" dirty="0"/>
              <a:t>태그 중심적 동적 파일</a:t>
            </a:r>
          </a:p>
          <a:p>
            <a:pPr marL="786384" lvl="2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en-US" altLang="ko-KR" sz="2000" dirty="0"/>
              <a:t>HTML </a:t>
            </a:r>
            <a:r>
              <a:rPr lang="ko-KR" altLang="en-US" sz="2000" dirty="0"/>
              <a:t>응답을 생성하여 클라이언트에 보내는 역할</a:t>
            </a:r>
          </a:p>
          <a:p>
            <a:pPr marL="786384" lvl="2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ko-KR" altLang="en-US" sz="2000" dirty="0"/>
              <a:t>클라이언트의 </a:t>
            </a:r>
            <a:r>
              <a:rPr lang="ko-KR" altLang="en-US" sz="2000" dirty="0" err="1"/>
              <a:t>프리젠테이션이</a:t>
            </a:r>
            <a:r>
              <a:rPr lang="ko-KR" altLang="en-US" sz="2000" dirty="0"/>
              <a:t> 목적</a:t>
            </a:r>
            <a:endParaRPr lang="en-US" altLang="ko-KR" sz="2000" dirty="0"/>
          </a:p>
          <a:p>
            <a:pPr marL="786384" lvl="2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endParaRPr lang="ko-KR" altLang="en-US" sz="2000" dirty="0"/>
          </a:p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ko-KR" altLang="en-US" sz="2600" dirty="0"/>
              <a:t>파일 확장명이 </a:t>
            </a:r>
            <a:r>
              <a:rPr lang="en-US" altLang="ko-KR" sz="2600" b="1" dirty="0" err="1">
                <a:solidFill>
                  <a:srgbClr val="FF3300"/>
                </a:solidFill>
              </a:rPr>
              <a:t>jsp</a:t>
            </a:r>
            <a:r>
              <a:rPr lang="en-US" altLang="ko-KR" sz="2600" dirty="0"/>
              <a:t> </a:t>
            </a:r>
            <a:r>
              <a:rPr lang="ko-KR" altLang="en-US" sz="2600" dirty="0"/>
              <a:t>이다</a:t>
            </a:r>
            <a:r>
              <a:rPr lang="en-US" altLang="ko-KR" sz="2600" dirty="0"/>
              <a:t>.</a:t>
            </a:r>
          </a:p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altLang="ko-KR" sz="2600" dirty="0"/>
          </a:p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ko-KR" altLang="en-US" sz="2600" dirty="0" err="1"/>
              <a:t>서블릿</a:t>
            </a:r>
            <a:r>
              <a:rPr lang="ko-KR" altLang="en-US" sz="2600" dirty="0"/>
              <a:t> </a:t>
            </a:r>
            <a:r>
              <a:rPr lang="en-US" altLang="ko-KR" sz="2600" dirty="0"/>
              <a:t>Class</a:t>
            </a:r>
            <a:r>
              <a:rPr lang="ko-KR" altLang="en-US" sz="2600" dirty="0"/>
              <a:t>로 변환 후 컴파일 된다</a:t>
            </a:r>
            <a:r>
              <a:rPr lang="en-US" altLang="ko-KR" sz="2600" dirty="0"/>
              <a:t>.</a:t>
            </a:r>
          </a:p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altLang="ko-KR" sz="2600" dirty="0"/>
          </a:p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ko-KR" altLang="en-US" sz="2600" dirty="0"/>
              <a:t>서버에서 객체 </a:t>
            </a:r>
            <a:r>
              <a:rPr lang="ko-KR" altLang="en-US" sz="2600" dirty="0" err="1"/>
              <a:t>생성후</a:t>
            </a:r>
            <a:r>
              <a:rPr lang="ko-KR" altLang="en-US" sz="2600" dirty="0"/>
              <a:t> 사용된다</a:t>
            </a:r>
            <a:r>
              <a:rPr lang="en-US" altLang="ko-KR" sz="2600" dirty="0"/>
              <a:t>.</a:t>
            </a:r>
          </a:p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altLang="ko-KR" sz="2600" dirty="0"/>
          </a:p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ko-KR" sz="2600" dirty="0"/>
              <a:t>URL</a:t>
            </a:r>
            <a:r>
              <a:rPr lang="ko-KR" altLang="en-US" sz="2600" dirty="0"/>
              <a:t>로서 클라이언트가 실행 요청한다</a:t>
            </a:r>
            <a:r>
              <a:rPr lang="en-US" altLang="ko-KR" sz="2600" dirty="0"/>
              <a:t>.</a:t>
            </a:r>
          </a:p>
        </p:txBody>
      </p:sp>
      <p:sp>
        <p:nvSpPr>
          <p:cNvPr id="18330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E13733EE-33D2-458B-BFFC-75BCD187816B}" type="slidenum">
              <a:rPr lang="en-US" altLang="ko-KR"/>
              <a:pPr eaLnBrk="1" hangingPunct="1"/>
              <a:t>164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3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JSP </a:t>
            </a: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실행 원리</a:t>
            </a:r>
          </a:p>
        </p:txBody>
      </p:sp>
      <p:sp>
        <p:nvSpPr>
          <p:cNvPr id="18432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3233372-F532-4F4E-B0C5-6657F265B6FB}" type="slidenum">
              <a:rPr lang="en-US" altLang="ko-KR"/>
              <a:pPr eaLnBrk="1" hangingPunct="1"/>
              <a:t>165</a:t>
            </a:fld>
            <a:endParaRPr lang="en-US" altLang="ko-KR"/>
          </a:p>
        </p:txBody>
      </p:sp>
      <p:grpSp>
        <p:nvGrpSpPr>
          <p:cNvPr id="184324" name="그룹 37"/>
          <p:cNvGrpSpPr>
            <a:grpSpLocks/>
          </p:cNvGrpSpPr>
          <p:nvPr/>
        </p:nvGrpSpPr>
        <p:grpSpPr bwMode="auto">
          <a:xfrm>
            <a:off x="785813" y="1500188"/>
            <a:ext cx="7315200" cy="4267200"/>
            <a:chOff x="762000" y="1171575"/>
            <a:chExt cx="7315200" cy="4267200"/>
          </a:xfrm>
        </p:grpSpPr>
        <p:sp>
          <p:nvSpPr>
            <p:cNvPr id="184325" name="Rectangle 4"/>
            <p:cNvSpPr>
              <a:spLocks noChangeArrowheads="1"/>
            </p:cNvSpPr>
            <p:nvPr/>
          </p:nvSpPr>
          <p:spPr bwMode="auto">
            <a:xfrm>
              <a:off x="838200" y="2466975"/>
              <a:ext cx="685800" cy="18288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84326" name="Rectangle 5"/>
            <p:cNvSpPr>
              <a:spLocks noChangeArrowheads="1"/>
            </p:cNvSpPr>
            <p:nvPr/>
          </p:nvSpPr>
          <p:spPr bwMode="auto">
            <a:xfrm>
              <a:off x="2667000" y="1171575"/>
              <a:ext cx="5334000" cy="42672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84327" name="Rectangle 6"/>
            <p:cNvSpPr>
              <a:spLocks noChangeArrowheads="1"/>
            </p:cNvSpPr>
            <p:nvPr/>
          </p:nvSpPr>
          <p:spPr bwMode="auto">
            <a:xfrm>
              <a:off x="3276600" y="1628775"/>
              <a:ext cx="457200" cy="3429000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84328" name="Rectangle 7"/>
            <p:cNvSpPr>
              <a:spLocks noChangeArrowheads="1"/>
            </p:cNvSpPr>
            <p:nvPr/>
          </p:nvSpPr>
          <p:spPr bwMode="auto">
            <a:xfrm>
              <a:off x="4495800" y="2771775"/>
              <a:ext cx="457200" cy="2286000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84329" name="Rectangle 8"/>
            <p:cNvSpPr>
              <a:spLocks noChangeArrowheads="1"/>
            </p:cNvSpPr>
            <p:nvPr/>
          </p:nvSpPr>
          <p:spPr bwMode="auto">
            <a:xfrm>
              <a:off x="6324600" y="2771775"/>
              <a:ext cx="457200" cy="228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84330" name="AutoShape 9"/>
            <p:cNvSpPr>
              <a:spLocks noChangeArrowheads="1"/>
            </p:cNvSpPr>
            <p:nvPr/>
          </p:nvSpPr>
          <p:spPr bwMode="auto">
            <a:xfrm>
              <a:off x="4267200" y="1628775"/>
              <a:ext cx="457200" cy="609600"/>
            </a:xfrm>
            <a:prstGeom prst="foldedCorner">
              <a:avLst>
                <a:gd name="adj" fmla="val 125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84331" name="AutoShape 10"/>
            <p:cNvSpPr>
              <a:spLocks noChangeArrowheads="1"/>
            </p:cNvSpPr>
            <p:nvPr/>
          </p:nvSpPr>
          <p:spPr bwMode="auto">
            <a:xfrm>
              <a:off x="7239000" y="4448175"/>
              <a:ext cx="457200" cy="609600"/>
            </a:xfrm>
            <a:prstGeom prst="foldedCorner">
              <a:avLst>
                <a:gd name="adj" fmla="val 125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84332" name="AutoShape 11"/>
            <p:cNvSpPr>
              <a:spLocks noChangeArrowheads="1"/>
            </p:cNvSpPr>
            <p:nvPr/>
          </p:nvSpPr>
          <p:spPr bwMode="auto">
            <a:xfrm>
              <a:off x="5334000" y="3000375"/>
              <a:ext cx="609600" cy="609600"/>
            </a:xfrm>
            <a:prstGeom prst="octagon">
              <a:avLst>
                <a:gd name="adj" fmla="val 2928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84333" name="AutoShape 12"/>
            <p:cNvSpPr>
              <a:spLocks noChangeArrowheads="1"/>
            </p:cNvSpPr>
            <p:nvPr/>
          </p:nvSpPr>
          <p:spPr bwMode="auto">
            <a:xfrm>
              <a:off x="3733800" y="1704975"/>
              <a:ext cx="533400" cy="304800"/>
            </a:xfrm>
            <a:prstGeom prst="leftRightArrow">
              <a:avLst>
                <a:gd name="adj1" fmla="val 50000"/>
                <a:gd name="adj2" fmla="val 3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84334" name="AutoShape 13"/>
            <p:cNvSpPr>
              <a:spLocks noChangeArrowheads="1"/>
            </p:cNvSpPr>
            <p:nvPr/>
          </p:nvSpPr>
          <p:spPr bwMode="auto">
            <a:xfrm>
              <a:off x="3733800" y="3152775"/>
              <a:ext cx="762000" cy="3048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84335" name="AutoShape 14"/>
            <p:cNvSpPr>
              <a:spLocks noChangeArrowheads="1"/>
            </p:cNvSpPr>
            <p:nvPr/>
          </p:nvSpPr>
          <p:spPr bwMode="auto">
            <a:xfrm>
              <a:off x="4953000" y="3152775"/>
              <a:ext cx="381000" cy="304800"/>
            </a:xfrm>
            <a:prstGeom prst="left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84336" name="AutoShape 15"/>
            <p:cNvSpPr>
              <a:spLocks noChangeArrowheads="1"/>
            </p:cNvSpPr>
            <p:nvPr/>
          </p:nvSpPr>
          <p:spPr bwMode="auto">
            <a:xfrm>
              <a:off x="3657600" y="4600575"/>
              <a:ext cx="838200" cy="304800"/>
            </a:xfrm>
            <a:prstGeom prst="rightArrow">
              <a:avLst>
                <a:gd name="adj1" fmla="val 50000"/>
                <a:gd name="adj2" fmla="val 68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84337" name="AutoShape 16"/>
            <p:cNvSpPr>
              <a:spLocks noChangeArrowheads="1"/>
            </p:cNvSpPr>
            <p:nvPr/>
          </p:nvSpPr>
          <p:spPr bwMode="auto">
            <a:xfrm>
              <a:off x="4876800" y="4600575"/>
              <a:ext cx="1447800" cy="304800"/>
            </a:xfrm>
            <a:prstGeom prst="rightArrow">
              <a:avLst>
                <a:gd name="adj1" fmla="val 50000"/>
                <a:gd name="adj2" fmla="val 118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84338" name="AutoShape 17"/>
            <p:cNvSpPr>
              <a:spLocks noChangeArrowheads="1"/>
            </p:cNvSpPr>
            <p:nvPr/>
          </p:nvSpPr>
          <p:spPr bwMode="auto">
            <a:xfrm>
              <a:off x="6705600" y="4600575"/>
              <a:ext cx="533400" cy="304800"/>
            </a:xfrm>
            <a:prstGeom prst="righ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84339" name="AutoShape 18"/>
            <p:cNvSpPr>
              <a:spLocks noChangeArrowheads="1"/>
            </p:cNvSpPr>
            <p:nvPr/>
          </p:nvSpPr>
          <p:spPr bwMode="auto">
            <a:xfrm flipH="1">
              <a:off x="6781800" y="3990975"/>
              <a:ext cx="762000" cy="4572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340" name="AutoShape 19"/>
            <p:cNvSpPr>
              <a:spLocks noChangeArrowheads="1"/>
            </p:cNvSpPr>
            <p:nvPr/>
          </p:nvSpPr>
          <p:spPr bwMode="auto">
            <a:xfrm>
              <a:off x="5943600" y="3990975"/>
              <a:ext cx="457200" cy="304800"/>
            </a:xfrm>
            <a:prstGeom prst="lef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84341" name="AutoShape 20"/>
            <p:cNvSpPr>
              <a:spLocks noChangeArrowheads="1"/>
            </p:cNvSpPr>
            <p:nvPr/>
          </p:nvSpPr>
          <p:spPr bwMode="auto">
            <a:xfrm>
              <a:off x="4953000" y="3990975"/>
              <a:ext cx="381000" cy="304800"/>
            </a:xfrm>
            <a:prstGeom prst="left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84342" name="AutoShape 21"/>
            <p:cNvSpPr>
              <a:spLocks noChangeArrowheads="1"/>
            </p:cNvSpPr>
            <p:nvPr/>
          </p:nvSpPr>
          <p:spPr bwMode="auto">
            <a:xfrm>
              <a:off x="3733800" y="3990975"/>
              <a:ext cx="838200" cy="304800"/>
            </a:xfrm>
            <a:prstGeom prst="leftArrow">
              <a:avLst>
                <a:gd name="adj1" fmla="val 50000"/>
                <a:gd name="adj2" fmla="val 68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84343" name="AutoShape 22"/>
            <p:cNvSpPr>
              <a:spLocks noChangeArrowheads="1"/>
            </p:cNvSpPr>
            <p:nvPr/>
          </p:nvSpPr>
          <p:spPr bwMode="auto">
            <a:xfrm>
              <a:off x="1447800" y="3533775"/>
              <a:ext cx="1828800" cy="304800"/>
            </a:xfrm>
            <a:prstGeom prst="leftArrow">
              <a:avLst>
                <a:gd name="adj1" fmla="val 50000"/>
                <a:gd name="adj2" fmla="val 1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84344" name="AutoShape 23"/>
            <p:cNvSpPr>
              <a:spLocks noChangeArrowheads="1"/>
            </p:cNvSpPr>
            <p:nvPr/>
          </p:nvSpPr>
          <p:spPr bwMode="auto">
            <a:xfrm>
              <a:off x="1447800" y="2924175"/>
              <a:ext cx="1828800" cy="304800"/>
            </a:xfrm>
            <a:prstGeom prst="rightArrow">
              <a:avLst>
                <a:gd name="adj1" fmla="val 50000"/>
                <a:gd name="adj2" fmla="val 1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84345" name="AutoShape 24"/>
            <p:cNvSpPr>
              <a:spLocks noChangeArrowheads="1"/>
            </p:cNvSpPr>
            <p:nvPr/>
          </p:nvSpPr>
          <p:spPr bwMode="auto">
            <a:xfrm>
              <a:off x="5334000" y="3838575"/>
              <a:ext cx="609600" cy="609600"/>
            </a:xfrm>
            <a:prstGeom prst="octagon">
              <a:avLst>
                <a:gd name="adj" fmla="val 2928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84346" name="Text Box 25"/>
            <p:cNvSpPr txBox="1">
              <a:spLocks noChangeArrowheads="1"/>
            </p:cNvSpPr>
            <p:nvPr/>
          </p:nvSpPr>
          <p:spPr bwMode="auto">
            <a:xfrm>
              <a:off x="762000" y="2009775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b="1">
                  <a:latin typeface="Arial" panose="020B0604020202020204" pitchFamily="34" charset="0"/>
                </a:rPr>
                <a:t>Client</a:t>
              </a:r>
            </a:p>
          </p:txBody>
        </p:sp>
        <p:sp>
          <p:nvSpPr>
            <p:cNvPr id="184347" name="Text Box 26"/>
            <p:cNvSpPr txBox="1">
              <a:spLocks noChangeArrowheads="1"/>
            </p:cNvSpPr>
            <p:nvPr/>
          </p:nvSpPr>
          <p:spPr bwMode="auto">
            <a:xfrm>
              <a:off x="5181600" y="2695575"/>
              <a:ext cx="1143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b="1">
                  <a:latin typeface="Arial" panose="020B0604020202020204" pitchFamily="34" charset="0"/>
                </a:rPr>
                <a:t>Servlets</a:t>
              </a:r>
            </a:p>
          </p:txBody>
        </p:sp>
        <p:sp>
          <p:nvSpPr>
            <p:cNvPr id="184348" name="Text Box 27"/>
            <p:cNvSpPr txBox="1">
              <a:spLocks noChangeArrowheads="1"/>
            </p:cNvSpPr>
            <p:nvPr/>
          </p:nvSpPr>
          <p:spPr bwMode="auto">
            <a:xfrm>
              <a:off x="4114800" y="2206625"/>
              <a:ext cx="19812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b="1">
                  <a:latin typeface="Arial" panose="020B0604020202020204" pitchFamily="34" charset="0"/>
                </a:rPr>
                <a:t>Servlet Container</a:t>
              </a:r>
            </a:p>
          </p:txBody>
        </p:sp>
        <p:sp>
          <p:nvSpPr>
            <p:cNvPr id="184349" name="Text Box 28"/>
            <p:cNvSpPr txBox="1">
              <a:spLocks noChangeArrowheads="1"/>
            </p:cNvSpPr>
            <p:nvPr/>
          </p:nvSpPr>
          <p:spPr bwMode="auto">
            <a:xfrm>
              <a:off x="4800600" y="1628775"/>
              <a:ext cx="9906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b="1">
                  <a:latin typeface="Arial" panose="020B0604020202020204" pitchFamily="34" charset="0"/>
                </a:rPr>
                <a:t>Plain HTML</a:t>
              </a:r>
            </a:p>
          </p:txBody>
        </p:sp>
        <p:sp>
          <p:nvSpPr>
            <p:cNvPr id="184350" name="Text Box 29"/>
            <p:cNvSpPr txBox="1">
              <a:spLocks noChangeArrowheads="1"/>
            </p:cNvSpPr>
            <p:nvPr/>
          </p:nvSpPr>
          <p:spPr bwMode="auto">
            <a:xfrm>
              <a:off x="2895600" y="1323975"/>
              <a:ext cx="1447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b="1">
                  <a:latin typeface="Arial" panose="020B0604020202020204" pitchFamily="34" charset="0"/>
                </a:rPr>
                <a:t>Web Server</a:t>
              </a:r>
            </a:p>
          </p:txBody>
        </p:sp>
        <p:sp>
          <p:nvSpPr>
            <p:cNvPr id="184351" name="Text Box 30"/>
            <p:cNvSpPr txBox="1">
              <a:spLocks noChangeArrowheads="1"/>
            </p:cNvSpPr>
            <p:nvPr/>
          </p:nvSpPr>
          <p:spPr bwMode="auto">
            <a:xfrm>
              <a:off x="7162800" y="3686175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b="1">
                  <a:latin typeface="Arial" panose="020B0604020202020204" pitchFamily="34" charset="0"/>
                </a:rPr>
                <a:t>JSP</a:t>
              </a:r>
            </a:p>
          </p:txBody>
        </p:sp>
        <p:sp>
          <p:nvSpPr>
            <p:cNvPr id="184352" name="Text Box 31"/>
            <p:cNvSpPr txBox="1">
              <a:spLocks noChangeArrowheads="1"/>
            </p:cNvSpPr>
            <p:nvPr/>
          </p:nvSpPr>
          <p:spPr bwMode="auto">
            <a:xfrm>
              <a:off x="6096000" y="2206625"/>
              <a:ext cx="16764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b="1">
                  <a:latin typeface="Arial" panose="020B0604020202020204" pitchFamily="34" charset="0"/>
                </a:rPr>
                <a:t>JSP Container</a:t>
              </a:r>
            </a:p>
          </p:txBody>
        </p:sp>
        <p:sp>
          <p:nvSpPr>
            <p:cNvPr id="184353" name="Text Box 32"/>
            <p:cNvSpPr txBox="1">
              <a:spLocks noChangeArrowheads="1"/>
            </p:cNvSpPr>
            <p:nvPr/>
          </p:nvSpPr>
          <p:spPr bwMode="auto">
            <a:xfrm>
              <a:off x="1524000" y="2619375"/>
              <a:ext cx="1752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>
                  <a:latin typeface="Arial" panose="020B0604020202020204" pitchFamily="34" charset="0"/>
                </a:rPr>
                <a:t>HTTP</a:t>
              </a:r>
              <a:r>
                <a:rPr lang="en-US" altLang="ko-KR" b="1">
                  <a:latin typeface="Arial" panose="020B0604020202020204" pitchFamily="34" charset="0"/>
                </a:rPr>
                <a:t> Request</a:t>
              </a:r>
            </a:p>
          </p:txBody>
        </p:sp>
        <p:sp>
          <p:nvSpPr>
            <p:cNvPr id="184354" name="Text Box 33"/>
            <p:cNvSpPr txBox="1">
              <a:spLocks noChangeArrowheads="1"/>
            </p:cNvSpPr>
            <p:nvPr/>
          </p:nvSpPr>
          <p:spPr bwMode="auto">
            <a:xfrm>
              <a:off x="1524000" y="3838575"/>
              <a:ext cx="1981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>
                  <a:latin typeface="Arial" panose="020B0604020202020204" pitchFamily="34" charset="0"/>
                </a:rPr>
                <a:t>HTTP Response</a:t>
              </a:r>
            </a:p>
          </p:txBody>
        </p:sp>
      </p:grpSp>
    </p:spTree>
  </p:cSld>
  <p:clrMapOvr>
    <a:masterClrMapping/>
  </p:clrMapOvr>
  <p:transition/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JSP </a:t>
            </a: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샘플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/>
            <a:r>
              <a:rPr lang="ko-KR" altLang="en-US"/>
              <a:t>확장명 </a:t>
            </a:r>
            <a:r>
              <a:rPr lang="en-US" altLang="ko-KR"/>
              <a:t>hello.jsp</a:t>
            </a:r>
            <a:r>
              <a:rPr lang="ko-KR" altLang="en-US"/>
              <a:t>로 텍스트 파일 생성 </a:t>
            </a:r>
          </a:p>
        </p:txBody>
      </p:sp>
      <p:sp>
        <p:nvSpPr>
          <p:cNvPr id="18534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E402758-BC89-470F-ACE4-849BBEE9125D}" type="slidenum">
              <a:rPr lang="en-US" altLang="ko-KR"/>
              <a:pPr eaLnBrk="1" hangingPunct="1"/>
              <a:t>166</a:t>
            </a:fld>
            <a:endParaRPr lang="en-US" altLang="ko-KR"/>
          </a:p>
        </p:txBody>
      </p:sp>
      <p:pic>
        <p:nvPicPr>
          <p:cNvPr id="1853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2320925"/>
            <a:ext cx="91186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JSP </a:t>
            </a: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구성 요소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 rtlCol="0">
            <a:normAutofit lnSpcReduction="10000"/>
          </a:bodyPr>
          <a:lstStyle/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ko-KR" sz="2100"/>
              <a:t>Static Content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sz="2000"/>
              <a:t>HTML, XML, WML</a:t>
            </a:r>
          </a:p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altLang="ko-KR" sz="2100"/>
          </a:p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ko-KR" sz="2100"/>
              <a:t>Dynamic Content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sz="2000"/>
              <a:t>지시문</a:t>
            </a:r>
            <a:r>
              <a:rPr lang="en-US" altLang="ko-KR" sz="2000"/>
              <a:t>(Directive): @page, @include, @taglib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sz="2000"/>
              <a:t>스크립팅 요소</a:t>
            </a:r>
            <a:r>
              <a:rPr lang="en-US" altLang="ko-KR" sz="2000"/>
              <a:t>(</a:t>
            </a:r>
            <a:r>
              <a:rPr lang="ko-KR" altLang="en-US" sz="2000"/>
              <a:t>코드 요소</a:t>
            </a:r>
            <a:r>
              <a:rPr lang="en-US" altLang="ko-KR" sz="2000"/>
              <a:t>)</a:t>
            </a:r>
          </a:p>
          <a:p>
            <a:pPr marL="786384" lvl="2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ko-KR" altLang="en-US" sz="1800"/>
              <a:t>선언</a:t>
            </a:r>
            <a:r>
              <a:rPr lang="en-US" altLang="ko-KR" sz="1800"/>
              <a:t>(Declarations) </a:t>
            </a:r>
          </a:p>
          <a:p>
            <a:pPr marL="786384" lvl="2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ko-KR" altLang="en-US" sz="1800"/>
              <a:t>스크립트릿</a:t>
            </a:r>
            <a:r>
              <a:rPr lang="en-US" altLang="ko-KR" sz="1800"/>
              <a:t>(Scriptlet)</a:t>
            </a:r>
          </a:p>
          <a:p>
            <a:pPr marL="786384" lvl="2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ko-KR" altLang="en-US" sz="1800"/>
              <a:t>표현식</a:t>
            </a:r>
            <a:r>
              <a:rPr lang="en-US" altLang="ko-KR" sz="1800"/>
              <a:t>(Expressions)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sz="2000"/>
              <a:t>JSP </a:t>
            </a:r>
            <a:r>
              <a:rPr lang="ko-KR" altLang="en-US" sz="2000"/>
              <a:t>액션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sz="2000"/>
              <a:t>EL(Exprsssion Language)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sz="2000"/>
              <a:t>JSTL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endParaRPr lang="en-US" altLang="ko-KR" sz="2000"/>
          </a:p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ko-KR" altLang="en-US" sz="2100"/>
              <a:t>주석문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sz="2000"/>
              <a:t>태그 주석문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sz="2000"/>
              <a:t>JSP </a:t>
            </a:r>
            <a:r>
              <a:rPr lang="ko-KR" altLang="en-US" sz="2000"/>
              <a:t>주석문</a:t>
            </a:r>
          </a:p>
        </p:txBody>
      </p:sp>
      <p:sp>
        <p:nvSpPr>
          <p:cNvPr id="18637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9334C1F-37F6-418B-811F-AC16E0F50286}" type="slidenum">
              <a:rPr lang="en-US" altLang="ko-KR"/>
              <a:pPr eaLnBrk="1" hangingPunct="1"/>
              <a:t>167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지시문</a:t>
            </a: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(Directive)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600"/>
              <a:t>지시문의 종류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/>
              <a:t>@page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2000"/>
              <a:t>실행에 관련된 정보를 </a:t>
            </a:r>
            <a:r>
              <a:rPr lang="en-US" altLang="ko-KR" sz="2000"/>
              <a:t>JSP </a:t>
            </a:r>
            <a:r>
              <a:rPr lang="ko-KR" altLang="en-US" sz="2000"/>
              <a:t>컨테이너에게 제공토록 지시한다</a:t>
            </a:r>
            <a:r>
              <a:rPr lang="en-US" altLang="ko-KR" sz="2000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2000"/>
              <a:t>한번 이상 기술할 수 있고</a:t>
            </a:r>
            <a:r>
              <a:rPr lang="en-US" altLang="ko-KR" sz="2000"/>
              <a:t>, </a:t>
            </a:r>
            <a:r>
              <a:rPr lang="ko-KR" altLang="en-US" sz="2000"/>
              <a:t>일반적으로 </a:t>
            </a:r>
            <a:r>
              <a:rPr lang="en-US" altLang="ko-KR" sz="2000"/>
              <a:t>JSP </a:t>
            </a:r>
            <a:r>
              <a:rPr lang="ko-KR" altLang="en-US" sz="2000"/>
              <a:t>상단에 기술한다</a:t>
            </a:r>
            <a:r>
              <a:rPr lang="en-US" altLang="ko-KR" sz="2000"/>
              <a:t>.</a:t>
            </a:r>
          </a:p>
          <a:p>
            <a:pPr lvl="2" eaLnBrk="1" hangingPunct="1">
              <a:lnSpc>
                <a:spcPct val="90000"/>
              </a:lnSpc>
            </a:pPr>
            <a:endParaRPr lang="en-US" altLang="ko-KR" sz="2000"/>
          </a:p>
          <a:p>
            <a:pPr lvl="1" eaLnBrk="1" hangingPunct="1">
              <a:lnSpc>
                <a:spcPct val="90000"/>
              </a:lnSpc>
            </a:pPr>
            <a:r>
              <a:rPr lang="en-US" altLang="ko-KR" sz="2200"/>
              <a:t>@include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2000"/>
              <a:t>외부 파일에 있는 내용을 복사하도록 지시한다</a:t>
            </a:r>
            <a:r>
              <a:rPr lang="en-US" altLang="ko-KR" sz="2000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2000"/>
              <a:t>한번 이상 기술할 수 있고</a:t>
            </a:r>
            <a:r>
              <a:rPr lang="en-US" altLang="ko-KR" sz="2000"/>
              <a:t>, </a:t>
            </a:r>
            <a:r>
              <a:rPr lang="ko-KR" altLang="en-US" sz="2000"/>
              <a:t>기술 위치는 상관없다</a:t>
            </a:r>
            <a:r>
              <a:rPr lang="en-US" altLang="ko-KR" sz="2000"/>
              <a:t>.</a:t>
            </a:r>
          </a:p>
          <a:p>
            <a:pPr lvl="2" eaLnBrk="1" hangingPunct="1">
              <a:lnSpc>
                <a:spcPct val="90000"/>
              </a:lnSpc>
            </a:pPr>
            <a:endParaRPr lang="en-US" altLang="ko-KR" sz="2000"/>
          </a:p>
          <a:p>
            <a:pPr lvl="1" eaLnBrk="1" hangingPunct="1">
              <a:lnSpc>
                <a:spcPct val="90000"/>
              </a:lnSpc>
            </a:pPr>
            <a:r>
              <a:rPr lang="en-US" altLang="ko-KR" sz="2200"/>
              <a:t>@taglib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2000"/>
              <a:t>태그 라이브러리를 사용토록 지시한다</a:t>
            </a:r>
            <a:r>
              <a:rPr lang="en-US" altLang="ko-KR" sz="2000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2000"/>
              <a:t>한번 이상 기술할 수 있고</a:t>
            </a:r>
            <a:r>
              <a:rPr lang="en-US" altLang="ko-KR" sz="2000"/>
              <a:t>, </a:t>
            </a:r>
            <a:r>
              <a:rPr lang="ko-KR" altLang="en-US" sz="2000"/>
              <a:t>일반적으로 </a:t>
            </a:r>
            <a:r>
              <a:rPr lang="en-US" altLang="ko-KR" sz="2000"/>
              <a:t>JSP </a:t>
            </a:r>
            <a:r>
              <a:rPr lang="ko-KR" altLang="en-US" sz="2000"/>
              <a:t>상단에 기술한다</a:t>
            </a:r>
            <a:r>
              <a:rPr lang="en-US" altLang="ko-KR" sz="2000"/>
              <a:t>.</a:t>
            </a:r>
          </a:p>
          <a:p>
            <a:pPr lvl="2" eaLnBrk="1" hangingPunct="1">
              <a:lnSpc>
                <a:spcPct val="90000"/>
              </a:lnSpc>
            </a:pPr>
            <a:endParaRPr lang="en-US" altLang="ko-KR" sz="2000"/>
          </a:p>
          <a:p>
            <a:pPr lvl="1" eaLnBrk="1" hangingPunct="1">
              <a:lnSpc>
                <a:spcPct val="90000"/>
              </a:lnSpc>
            </a:pPr>
            <a:endParaRPr lang="en-US" altLang="ko-KR" sz="2200"/>
          </a:p>
          <a:p>
            <a:pPr lvl="2" eaLnBrk="1" hangingPunct="1">
              <a:lnSpc>
                <a:spcPct val="90000"/>
              </a:lnSpc>
            </a:pPr>
            <a:endParaRPr lang="en-US" altLang="ko-KR" sz="2000"/>
          </a:p>
        </p:txBody>
      </p:sp>
      <p:sp>
        <p:nvSpPr>
          <p:cNvPr id="18739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42C4B3D-F624-4770-B96E-04FF65E80E5F}" type="slidenum">
              <a:rPr lang="en-US" altLang="ko-KR"/>
              <a:pPr eaLnBrk="1" hangingPunct="1"/>
              <a:t>168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76250"/>
            <a:ext cx="8229600" cy="5654675"/>
          </a:xfrm>
        </p:spPr>
        <p:txBody>
          <a:bodyPr/>
          <a:lstStyle/>
          <a:p>
            <a:pPr eaLnBrk="1" hangingPunct="1"/>
            <a:r>
              <a:rPr lang="en-US" altLang="ko-KR" dirty="0"/>
              <a:t>@page </a:t>
            </a:r>
            <a:r>
              <a:rPr lang="ko-KR" altLang="en-US" dirty="0" err="1"/>
              <a:t>지시문</a:t>
            </a:r>
            <a:endParaRPr lang="ko-KR" altLang="en-US" dirty="0"/>
          </a:p>
          <a:p>
            <a:pPr lvl="1" eaLnBrk="1" hangingPunct="1"/>
            <a:endParaRPr lang="ko-KR" altLang="en-US" dirty="0"/>
          </a:p>
          <a:p>
            <a:pPr lvl="1" eaLnBrk="1" hangingPunct="1"/>
            <a:r>
              <a:rPr lang="en-US" altLang="ko-KR" dirty="0"/>
              <a:t>&lt;%@ page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dirty="0"/>
              <a:t>		[language=</a:t>
            </a:r>
            <a:r>
              <a:rPr lang="en-US" altLang="ko-KR" dirty="0">
                <a:latin typeface="Arial" panose="020B0604020202020204" pitchFamily="34" charset="0"/>
              </a:rPr>
              <a:t>“</a:t>
            </a:r>
            <a:r>
              <a:rPr lang="en-US" altLang="ko-KR" b="1" dirty="0"/>
              <a:t>java</a:t>
            </a:r>
            <a:r>
              <a:rPr lang="en-US" altLang="ko-KR" dirty="0">
                <a:latin typeface="Arial" panose="020B0604020202020204" pitchFamily="34" charset="0"/>
              </a:rPr>
              <a:t>”</a:t>
            </a:r>
            <a:r>
              <a:rPr lang="en-US" altLang="ko-KR" dirty="0"/>
              <a:t>]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contentType</a:t>
            </a:r>
            <a:r>
              <a:rPr lang="en-US" altLang="ko-KR" dirty="0"/>
              <a:t>=</a:t>
            </a:r>
            <a:r>
              <a:rPr lang="en-US" altLang="ko-KR" dirty="0">
                <a:latin typeface="Arial" panose="020B0604020202020204" pitchFamily="34" charset="0"/>
              </a:rPr>
              <a:t>“</a:t>
            </a:r>
            <a:r>
              <a:rPr lang="en-US" altLang="ko-KR" dirty="0"/>
              <a:t>{text/</a:t>
            </a:r>
            <a:r>
              <a:rPr lang="en-US" altLang="ko-KR" dirty="0" err="1"/>
              <a:t>plain|</a:t>
            </a:r>
            <a:r>
              <a:rPr lang="en-US" altLang="ko-KR" b="1" dirty="0" err="1"/>
              <a:t>text</a:t>
            </a:r>
            <a:r>
              <a:rPr lang="en-US" altLang="ko-KR" b="1" dirty="0"/>
              <a:t>/</a:t>
            </a:r>
            <a:r>
              <a:rPr lang="en-US" altLang="ko-KR" b="1" dirty="0" err="1"/>
              <a:t>html</a:t>
            </a:r>
            <a:r>
              <a:rPr lang="en-US" altLang="ko-KR" dirty="0" err="1"/>
              <a:t>|text</a:t>
            </a:r>
            <a:r>
              <a:rPr lang="en-US" altLang="ko-KR" dirty="0"/>
              <a:t>/xml|}</a:t>
            </a:r>
            <a:r>
              <a:rPr lang="en-US" altLang="ko-KR" dirty="0">
                <a:latin typeface="Arial" panose="020B0604020202020204" pitchFamily="34" charset="0"/>
              </a:rPr>
              <a:t>”</a:t>
            </a:r>
            <a:endParaRPr lang="en-US" altLang="ko-KR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dirty="0"/>
              <a:t>		[</a:t>
            </a:r>
            <a:r>
              <a:rPr lang="en-US" altLang="ko-KR" dirty="0" err="1"/>
              <a:t>pageEncoding</a:t>
            </a:r>
            <a:r>
              <a:rPr lang="en-US" altLang="ko-KR" dirty="0"/>
              <a:t>=</a:t>
            </a:r>
            <a:r>
              <a:rPr lang="en-US" altLang="ko-KR" dirty="0">
                <a:latin typeface="Arial" panose="020B0604020202020204" pitchFamily="34" charset="0"/>
              </a:rPr>
              <a:t>“</a:t>
            </a:r>
            <a:r>
              <a:rPr lang="en-US" altLang="ko-KR" dirty="0"/>
              <a:t>{</a:t>
            </a:r>
            <a:r>
              <a:rPr lang="en-US" altLang="ko-KR" b="1" dirty="0"/>
              <a:t>iso-8859-1</a:t>
            </a:r>
            <a:r>
              <a:rPr lang="en-US" altLang="ko-KR" dirty="0"/>
              <a:t>|euc-kr}</a:t>
            </a:r>
            <a:r>
              <a:rPr lang="en-US" altLang="ko-KR" dirty="0">
                <a:latin typeface="Arial" panose="020B0604020202020204" pitchFamily="34" charset="0"/>
              </a:rPr>
              <a:t>”</a:t>
            </a:r>
            <a:endParaRPr lang="en-US" altLang="ko-KR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dirty="0"/>
              <a:t>		[import=</a:t>
            </a:r>
            <a:r>
              <a:rPr lang="en-US" altLang="ko-KR" dirty="0">
                <a:latin typeface="Arial" panose="020B0604020202020204" pitchFamily="34" charset="0"/>
              </a:rPr>
              <a:t>“</a:t>
            </a:r>
            <a:r>
              <a:rPr lang="en-US" altLang="ko-KR" dirty="0" err="1"/>
              <a:t>java.util</a:t>
            </a:r>
            <a:r>
              <a:rPr lang="en-US" altLang="ko-KR" dirty="0"/>
              <a:t>.*, </a:t>
            </a:r>
            <a:r>
              <a:rPr lang="en-US" altLang="ko-KR" dirty="0" err="1"/>
              <a:t>java.sql</a:t>
            </a:r>
            <a:r>
              <a:rPr lang="en-US" altLang="ko-KR" dirty="0"/>
              <a:t>.*</a:t>
            </a:r>
            <a:r>
              <a:rPr lang="en-US" altLang="ko-KR" dirty="0">
                <a:latin typeface="Arial" panose="020B0604020202020204" pitchFamily="34" charset="0"/>
              </a:rPr>
              <a:t>”</a:t>
            </a:r>
            <a:r>
              <a:rPr lang="en-US" altLang="ko-KR" dirty="0"/>
              <a:t>] %&gt;		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/>
              <a:t>	</a:t>
            </a:r>
          </a:p>
        </p:txBody>
      </p:sp>
      <p:sp>
        <p:nvSpPr>
          <p:cNvPr id="18841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C5242D9-CAE7-42E9-8AB2-DEF85D99255A}" type="slidenum">
              <a:rPr lang="en-US" altLang="ko-KR"/>
              <a:pPr eaLnBrk="1" hangingPunct="1"/>
              <a:t>169</a:t>
            </a:fld>
            <a:endParaRPr lang="en-US" altLang="ko-KR"/>
          </a:p>
        </p:txBody>
      </p:sp>
      <p:pic>
        <p:nvPicPr>
          <p:cNvPr id="188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149725"/>
            <a:ext cx="7561262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Tomcat</a:t>
            </a:r>
            <a:r>
              <a:rPr lang="ko-KR" altLang="en-US" sz="40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과 </a:t>
            </a:r>
            <a:r>
              <a:rPr lang="en-US" altLang="ko-KR" sz="40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Eclipse</a:t>
            </a:r>
            <a:r>
              <a:rPr lang="ko-KR" altLang="en-US" sz="40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와의 연동</a:t>
            </a:r>
            <a:br>
              <a:rPr lang="en-US" altLang="ko-KR" sz="4000" dirty="0">
                <a:solidFill>
                  <a:schemeClr val="accent1">
                    <a:tint val="88000"/>
                    <a:satMod val="150000"/>
                  </a:schemeClr>
                </a:solidFill>
              </a:rPr>
            </a:br>
            <a:r>
              <a:rPr lang="en-US" altLang="ko-KR" sz="40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-</a:t>
            </a:r>
            <a:r>
              <a:rPr lang="ko-KR" altLang="en-US" sz="40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환경설정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003232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Preferences &gt; Server &gt; Runtime Environments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Add... &gt; Apache Tomcat v8.5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Tomcat installation directory Browse...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설치한 </a:t>
            </a:r>
            <a:r>
              <a:rPr lang="en-US" altLang="ko-KR" dirty="0"/>
              <a:t>Tomcat</a:t>
            </a:r>
            <a:r>
              <a:rPr lang="ko-KR" altLang="en-US" dirty="0"/>
              <a:t>폴더를 찾아 추가한다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DAE5-243E-424C-B587-BBA9EBBC7185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428605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76250"/>
            <a:ext cx="8229600" cy="5654675"/>
          </a:xfrm>
        </p:spPr>
        <p:txBody>
          <a:bodyPr/>
          <a:lstStyle/>
          <a:p>
            <a:pPr eaLnBrk="1" hangingPunct="1"/>
            <a:r>
              <a:rPr lang="en-US" altLang="ko-KR"/>
              <a:t>@include </a:t>
            </a:r>
            <a:r>
              <a:rPr lang="ko-KR" altLang="en-US"/>
              <a:t>지시문</a:t>
            </a:r>
          </a:p>
          <a:p>
            <a:pPr lvl="1" eaLnBrk="1" hangingPunct="1"/>
            <a:endParaRPr lang="ko-KR" altLang="en-US"/>
          </a:p>
          <a:p>
            <a:pPr lvl="1" eaLnBrk="1" hangingPunct="1"/>
            <a:r>
              <a:rPr lang="en-US" altLang="ko-KR"/>
              <a:t>&lt;%@include   file=</a:t>
            </a:r>
            <a:r>
              <a:rPr lang="en-US" altLang="ko-KR">
                <a:latin typeface="Arial" panose="020B0604020202020204" pitchFamily="34" charset="0"/>
              </a:rPr>
              <a:t>“</a:t>
            </a:r>
            <a:r>
              <a:rPr lang="ko-KR" altLang="en-US"/>
              <a:t>포함할 파일의 </a:t>
            </a:r>
            <a:r>
              <a:rPr lang="en-US" altLang="ko-KR"/>
              <a:t>URL</a:t>
            </a:r>
            <a:r>
              <a:rPr lang="en-US" altLang="ko-KR">
                <a:latin typeface="Arial" panose="020B0604020202020204" pitchFamily="34" charset="0"/>
              </a:rPr>
              <a:t>”</a:t>
            </a:r>
            <a:r>
              <a:rPr lang="en-US" altLang="ko-KR"/>
              <a:t> %&gt;		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/>
              <a:t>	</a:t>
            </a:r>
          </a:p>
        </p:txBody>
      </p:sp>
      <p:sp>
        <p:nvSpPr>
          <p:cNvPr id="18944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FF0D415-09E4-42DC-95A7-C927A0A88105}" type="slidenum">
              <a:rPr lang="en-US" altLang="ko-KR"/>
              <a:pPr eaLnBrk="1" hangingPunct="1"/>
              <a:t>170</a:t>
            </a:fld>
            <a:endParaRPr lang="en-US" altLang="ko-KR"/>
          </a:p>
        </p:txBody>
      </p:sp>
      <p:pic>
        <p:nvPicPr>
          <p:cNvPr id="189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08275"/>
            <a:ext cx="7200900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76250"/>
            <a:ext cx="8229600" cy="5654675"/>
          </a:xfrm>
        </p:spPr>
        <p:txBody>
          <a:bodyPr/>
          <a:lstStyle/>
          <a:p>
            <a:pPr eaLnBrk="1" hangingPunct="1"/>
            <a:r>
              <a:rPr lang="en-US" altLang="ko-KR" dirty="0"/>
              <a:t>@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지시문</a:t>
            </a:r>
            <a:endParaRPr lang="ko-KR" altLang="en-US" dirty="0"/>
          </a:p>
          <a:p>
            <a:pPr lvl="1" eaLnBrk="1" hangingPunct="1"/>
            <a:endParaRPr lang="ko-KR" altLang="en-US" dirty="0"/>
          </a:p>
          <a:p>
            <a:pPr lvl="1" eaLnBrk="1" hangingPunct="1"/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 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uri</a:t>
            </a:r>
            <a:r>
              <a:rPr lang="en-US" altLang="ko-KR" dirty="0"/>
              <a:t>=</a:t>
            </a:r>
            <a:r>
              <a:rPr lang="en-US" altLang="ko-KR" dirty="0">
                <a:latin typeface="Arial" panose="020B0604020202020204" pitchFamily="34" charset="0"/>
              </a:rPr>
              <a:t>“</a:t>
            </a:r>
            <a:r>
              <a:rPr lang="en-US" altLang="ko-KR" dirty="0" err="1"/>
              <a:t>tagLibraryURI</a:t>
            </a:r>
            <a:r>
              <a:rPr lang="en-US" altLang="ko-KR" dirty="0">
                <a:latin typeface="Arial" panose="020B0604020202020204" pitchFamily="34" charset="0"/>
              </a:rPr>
              <a:t>”</a:t>
            </a:r>
            <a:endParaRPr lang="en-US" altLang="ko-KR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dirty="0"/>
              <a:t>		prefix=</a:t>
            </a:r>
            <a:r>
              <a:rPr lang="en-US" altLang="ko-KR" dirty="0">
                <a:latin typeface="Arial" panose="020B0604020202020204" pitchFamily="34" charset="0"/>
              </a:rPr>
              <a:t>“</a:t>
            </a:r>
            <a:r>
              <a:rPr lang="en-US" altLang="ko-KR" dirty="0" err="1"/>
              <a:t>tagPrefix</a:t>
            </a:r>
            <a:r>
              <a:rPr lang="en-US" altLang="ko-KR" dirty="0">
                <a:latin typeface="Arial" panose="020B0604020202020204" pitchFamily="34" charset="0"/>
              </a:rPr>
              <a:t>”</a:t>
            </a:r>
            <a:r>
              <a:rPr lang="en-US" altLang="ko-KR" dirty="0"/>
              <a:t> %&gt;		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/>
              <a:t>	</a:t>
            </a:r>
          </a:p>
        </p:txBody>
      </p:sp>
      <p:sp>
        <p:nvSpPr>
          <p:cNvPr id="19046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5CB2295-377E-449E-AC7A-874B35289584}" type="slidenum">
              <a:rPr lang="en-US" altLang="ko-KR"/>
              <a:pPr eaLnBrk="1" hangingPunct="1"/>
              <a:t>171</a:t>
            </a:fld>
            <a:endParaRPr lang="en-US" altLang="ko-KR"/>
          </a:p>
        </p:txBody>
      </p:sp>
      <p:pic>
        <p:nvPicPr>
          <p:cNvPr id="190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1663"/>
            <a:ext cx="91440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선언</a:t>
            </a: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(Declarations)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600"/>
              <a:t>필드와 메서드를 선언</a:t>
            </a:r>
          </a:p>
          <a:p>
            <a:pPr eaLnBrk="1" hangingPunct="1">
              <a:lnSpc>
                <a:spcPct val="90000"/>
              </a:lnSpc>
            </a:pPr>
            <a:endParaRPr lang="ko-KR" altLang="en-US" sz="2600"/>
          </a:p>
          <a:p>
            <a:pPr eaLnBrk="1" hangingPunct="1">
              <a:lnSpc>
                <a:spcPct val="90000"/>
              </a:lnSpc>
            </a:pPr>
            <a:r>
              <a:rPr lang="en-US" altLang="ko-KR" sz="2600"/>
              <a:t>&lt;%!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600"/>
              <a:t>		</a:t>
            </a:r>
            <a:r>
              <a:rPr lang="ko-KR" altLang="en-US" sz="2600"/>
              <a:t>필드선언</a:t>
            </a:r>
            <a:r>
              <a:rPr lang="en-US" altLang="ko-KR" sz="2600"/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600"/>
              <a:t>		</a:t>
            </a:r>
            <a:r>
              <a:rPr lang="ko-KR" altLang="en-US" sz="2600"/>
              <a:t>메서드 선언</a:t>
            </a:r>
            <a:r>
              <a:rPr lang="en-US" altLang="ko-KR" sz="2600"/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600"/>
              <a:t>	 %&gt;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2600"/>
          </a:p>
          <a:p>
            <a:pPr eaLnBrk="1" hangingPunct="1">
              <a:lnSpc>
                <a:spcPct val="90000"/>
              </a:lnSpc>
            </a:pPr>
            <a:r>
              <a:rPr lang="ko-KR" altLang="en-US" sz="2600"/>
              <a:t>예약된 메서드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/>
              <a:t>public void jspInit() {}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/>
              <a:t>public void jspDestroy() {}</a:t>
            </a:r>
          </a:p>
        </p:txBody>
      </p:sp>
      <p:sp>
        <p:nvSpPr>
          <p:cNvPr id="19149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F1F7AB3-C470-4EA9-A8B1-BE1588BA80A5}" type="slidenum">
              <a:rPr lang="en-US" altLang="ko-KR"/>
              <a:pPr eaLnBrk="1" hangingPunct="1"/>
              <a:t>172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316788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/>
              <a:t>jspInit(), jspDestroy()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71600"/>
            <a:ext cx="7848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200"/>
              <a:t>javax.servlet.jsp.JspPage </a:t>
            </a:r>
            <a:r>
              <a:rPr lang="ko-KR" altLang="en-US" sz="2200"/>
              <a:t>인터페이스에 정의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200"/>
              <a:t>jspInit()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200"/>
              <a:t>해당 페이지가 최초로 </a:t>
            </a:r>
            <a:r>
              <a:rPr lang="en-US" altLang="ko-KR" sz="2200"/>
              <a:t>load</a:t>
            </a:r>
            <a:r>
              <a:rPr lang="ko-KR" altLang="en-US" sz="2200"/>
              <a:t>될 때 호출된다</a:t>
            </a:r>
            <a:r>
              <a:rPr lang="en-US" altLang="ko-KR" sz="220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200"/>
              <a:t>페이지에 서비스를 수행하기 전에 초기화할 루틴을 삽입한다</a:t>
            </a:r>
            <a:r>
              <a:rPr lang="en-US" altLang="ko-KR" sz="220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/>
              <a:t>Optional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/>
              <a:t>&lt;%! ~ %&gt; declaration </a:t>
            </a:r>
            <a:r>
              <a:rPr lang="ko-KR" altLang="en-US" sz="2200"/>
              <a:t>태그에 정의한다</a:t>
            </a:r>
            <a:r>
              <a:rPr lang="en-US" altLang="ko-KR" sz="22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200"/>
              <a:t>jspDestroy()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200"/>
              <a:t>해당 페이지의 </a:t>
            </a:r>
            <a:r>
              <a:rPr lang="en-US" altLang="ko-KR" sz="2200"/>
              <a:t>instance</a:t>
            </a:r>
            <a:r>
              <a:rPr lang="ko-KR" altLang="en-US" sz="2200"/>
              <a:t>가 사라지는 시점에 호출된다</a:t>
            </a:r>
            <a:r>
              <a:rPr lang="en-US" altLang="ko-KR" sz="220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200"/>
              <a:t>해당 페이지가 변경되어 새로이 </a:t>
            </a:r>
            <a:r>
              <a:rPr lang="en-US" altLang="ko-KR" sz="2200"/>
              <a:t>load</a:t>
            </a:r>
            <a:r>
              <a:rPr lang="ko-KR" altLang="en-US" sz="2200"/>
              <a:t>될 필요가 있을 때 이미 </a:t>
            </a:r>
            <a:r>
              <a:rPr lang="en-US" altLang="ko-KR" sz="2200"/>
              <a:t>load</a:t>
            </a:r>
            <a:r>
              <a:rPr lang="ko-KR" altLang="en-US" sz="2200"/>
              <a:t>된 </a:t>
            </a:r>
            <a:r>
              <a:rPr lang="en-US" altLang="ko-KR" sz="2200"/>
              <a:t>instance</a:t>
            </a:r>
            <a:r>
              <a:rPr lang="ko-KR" altLang="en-US" sz="2200"/>
              <a:t>는 </a:t>
            </a:r>
            <a:r>
              <a:rPr lang="en-US" altLang="ko-KR" sz="2200"/>
              <a:t>destroy</a:t>
            </a:r>
            <a:r>
              <a:rPr lang="ko-KR" altLang="en-US" sz="2200"/>
              <a:t>가 호출되고 새로운 </a:t>
            </a:r>
            <a:r>
              <a:rPr lang="en-US" altLang="ko-KR" sz="2200"/>
              <a:t>instance</a:t>
            </a:r>
            <a:r>
              <a:rPr lang="ko-KR" altLang="en-US" sz="2200"/>
              <a:t>의 </a:t>
            </a:r>
            <a:r>
              <a:rPr lang="en-US" altLang="ko-KR" sz="2200"/>
              <a:t>init</a:t>
            </a:r>
            <a:r>
              <a:rPr lang="ko-KR" altLang="en-US" sz="2200"/>
              <a:t>이 호출된다</a:t>
            </a:r>
            <a:r>
              <a:rPr lang="en-US" altLang="ko-KR" sz="220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/>
              <a:t>Optional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/>
              <a:t>&lt;%! ~ %&gt; declaration </a:t>
            </a:r>
            <a:r>
              <a:rPr lang="ko-KR" altLang="en-US" sz="2200"/>
              <a:t>태그에 정의한다</a:t>
            </a:r>
            <a:r>
              <a:rPr lang="en-US" altLang="ko-KR" sz="2200"/>
              <a:t>.</a:t>
            </a:r>
          </a:p>
        </p:txBody>
      </p:sp>
      <p:sp>
        <p:nvSpPr>
          <p:cNvPr id="19251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37E5C29-8B49-42FC-88B0-668BB27CFA13}" type="slidenum">
              <a:rPr lang="en-US" altLang="ko-KR"/>
              <a:pPr eaLnBrk="1" hangingPunct="1"/>
              <a:t>173</a:t>
            </a:fld>
            <a:endParaRPr lang="en-US" altLang="ko-KR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875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/>
              <a:t>JSP</a:t>
            </a:r>
            <a:r>
              <a:rPr lang="ko-KR" altLang="en-US"/>
              <a:t>로 만든 </a:t>
            </a:r>
            <a:r>
              <a:rPr lang="en-US" altLang="ko-KR"/>
              <a:t>Counter </a:t>
            </a:r>
          </a:p>
        </p:txBody>
      </p:sp>
      <p:sp>
        <p:nvSpPr>
          <p:cNvPr id="193539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001AD4F-AEB2-4537-9F03-86392BE76D43}" type="slidenum">
              <a:rPr lang="en-US" altLang="ko-KR"/>
              <a:pPr eaLnBrk="1" hangingPunct="1"/>
              <a:t>174</a:t>
            </a:fld>
            <a:endParaRPr lang="en-US" altLang="ko-KR"/>
          </a:p>
        </p:txBody>
      </p:sp>
      <p:sp>
        <p:nvSpPr>
          <p:cNvPr id="193540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8077200" cy="5319713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&lt;!– </a:t>
            </a:r>
            <a:r>
              <a:rPr lang="en-US" altLang="ko-KR" b="1">
                <a:solidFill>
                  <a:srgbClr val="0000FF"/>
                </a:solidFill>
                <a:latin typeface="Times New Roman" panose="02020603050405020304" pitchFamily="18" charset="0"/>
              </a:rPr>
              <a:t>myCounter.jsp</a:t>
            </a:r>
            <a:r>
              <a:rPr lang="en-US" altLang="ko-KR">
                <a:latin typeface="Times New Roman" panose="02020603050405020304" pitchFamily="18" charset="0"/>
              </a:rPr>
              <a:t> </a:t>
            </a:r>
            <a:r>
              <a:rPr lang="ko-KR" altLang="en-US">
                <a:latin typeface="Times New Roman" panose="02020603050405020304" pitchFamily="18" charset="0"/>
              </a:rPr>
              <a:t>영구적인 </a:t>
            </a:r>
            <a:r>
              <a:rPr lang="en-US" altLang="ko-KR">
                <a:latin typeface="Times New Roman" panose="02020603050405020304" pitchFamily="18" charset="0"/>
              </a:rPr>
              <a:t>Counter </a:t>
            </a:r>
            <a:r>
              <a:rPr lang="ko-KR" altLang="en-US">
                <a:latin typeface="Times New Roman" panose="02020603050405020304" pitchFamily="18" charset="0"/>
              </a:rPr>
              <a:t>제작 </a:t>
            </a:r>
            <a:r>
              <a:rPr lang="ko-KR" altLang="en-US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ko-KR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&lt;%@ page import="java.io.*" contentType="text/html; charset=euc-kr" %&gt;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&lt;%! 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int count;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public void jspInit() {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 try {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   FileReader fr = new FileReader("c:\\program files\\allaire\\jrun\\jsp\\myCounter.dat");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   BufferedReader br = new BufferedReader(fr);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   String initial = br.readLine();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   count = Integer.parseInt(initial);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   return;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 }</a:t>
            </a:r>
          </a:p>
          <a:p>
            <a:pPr eaLnBrk="1" hangingPunct="1"/>
            <a:endParaRPr lang="en-US" altLang="ko-KR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 catch (FileNotFoundException ignored) {}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 catch (IOException ignored) {}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 catch (NumberFormatException ignored) {}</a:t>
            </a:r>
          </a:p>
          <a:p>
            <a:pPr eaLnBrk="1" hangingPunct="1"/>
            <a:endParaRPr lang="en-US" altLang="ko-KR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 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775F328-E90A-40A5-9297-CF1F655E38DE}" type="slidenum">
              <a:rPr lang="en-US" altLang="ko-KR"/>
              <a:pPr eaLnBrk="1" hangingPunct="1"/>
              <a:t>175</a:t>
            </a:fld>
            <a:endParaRPr lang="en-US" altLang="ko-KR"/>
          </a:p>
        </p:txBody>
      </p:sp>
      <p:sp>
        <p:nvSpPr>
          <p:cNvPr id="194563" name="Rectangle 2"/>
          <p:cNvSpPr>
            <a:spLocks noChangeArrowheads="1"/>
          </p:cNvSpPr>
          <p:nvPr/>
        </p:nvSpPr>
        <p:spPr bwMode="auto">
          <a:xfrm>
            <a:off x="533400" y="228600"/>
            <a:ext cx="5181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400">
                <a:solidFill>
                  <a:schemeClr val="tx2"/>
                </a:solidFill>
                <a:latin typeface="Times New Roman" panose="02020603050405020304" pitchFamily="18" charset="0"/>
              </a:rPr>
              <a:t>JSP</a:t>
            </a:r>
            <a:r>
              <a:rPr lang="ko-KR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로 만든 </a:t>
            </a:r>
            <a:r>
              <a:rPr lang="en-US" altLang="ko-KR" sz="4400">
                <a:solidFill>
                  <a:schemeClr val="tx2"/>
                </a:solidFill>
                <a:latin typeface="Times New Roman" panose="02020603050405020304" pitchFamily="18" charset="0"/>
              </a:rPr>
              <a:t>Counter </a:t>
            </a:r>
          </a:p>
        </p:txBody>
      </p:sp>
      <p:sp>
        <p:nvSpPr>
          <p:cNvPr id="194564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8077200" cy="47704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 String initial = getInitParameter("initial");   //</a:t>
            </a:r>
            <a:r>
              <a:rPr lang="ko-KR" altLang="en-US">
                <a:latin typeface="Times New Roman" panose="02020603050405020304" pitchFamily="18" charset="0"/>
              </a:rPr>
              <a:t>초기 파라미터에서 확인</a:t>
            </a:r>
          </a:p>
          <a:p>
            <a:pPr eaLnBrk="1" hangingPunct="1"/>
            <a:r>
              <a:rPr lang="ko-KR" altLang="en-US">
                <a:latin typeface="Times New Roman" panose="02020603050405020304" pitchFamily="18" charset="0"/>
              </a:rPr>
              <a:t>    </a:t>
            </a:r>
            <a:r>
              <a:rPr lang="en-US" altLang="ko-KR">
                <a:latin typeface="Times New Roman" panose="02020603050405020304" pitchFamily="18" charset="0"/>
              </a:rPr>
              <a:t>try {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   count = Integer.parseInt(initial);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   return;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 catch (NumberFormatException ignored) { }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 count=0;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}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public void jspDestroy() {       //JSP Instance</a:t>
            </a:r>
            <a:r>
              <a:rPr lang="ko-KR" altLang="en-US">
                <a:latin typeface="Times New Roman" panose="02020603050405020304" pitchFamily="18" charset="0"/>
              </a:rPr>
              <a:t>가 소멸시 카운터 값을 파일에 저장</a:t>
            </a:r>
          </a:p>
          <a:p>
            <a:pPr eaLnBrk="1" hangingPunct="1"/>
            <a:r>
              <a:rPr lang="ko-KR" altLang="en-US">
                <a:latin typeface="Times New Roman" panose="02020603050405020304" pitchFamily="18" charset="0"/>
              </a:rPr>
              <a:t>     </a:t>
            </a:r>
            <a:r>
              <a:rPr lang="en-US" altLang="ko-KR">
                <a:latin typeface="Times New Roman" panose="02020603050405020304" pitchFamily="18" charset="0"/>
              </a:rPr>
              <a:t>saveState();  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}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public void saveState() {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 try {      FileWriter fw = new FileWriter("c:\\program files\\allaire\\jrun\\jsp\\myCounter.dat");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              String initial = Integer.toString(count);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             fw.write(initial, 0, initial.length());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8663D37-168A-4AE6-94AD-FBD8C9407F46}" type="slidenum">
              <a:rPr lang="en-US" altLang="ko-KR"/>
              <a:pPr eaLnBrk="1" hangingPunct="1"/>
              <a:t>176</a:t>
            </a:fld>
            <a:endParaRPr lang="en-US" altLang="ko-KR"/>
          </a:p>
        </p:txBody>
      </p:sp>
      <p:sp>
        <p:nvSpPr>
          <p:cNvPr id="195587" name="Rectangle 2"/>
          <p:cNvSpPr>
            <a:spLocks noChangeArrowheads="1"/>
          </p:cNvSpPr>
          <p:nvPr/>
        </p:nvSpPr>
        <p:spPr bwMode="auto">
          <a:xfrm>
            <a:off x="533400" y="228600"/>
            <a:ext cx="5181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400">
                <a:solidFill>
                  <a:schemeClr val="tx2"/>
                </a:solidFill>
                <a:latin typeface="Times New Roman" panose="02020603050405020304" pitchFamily="18" charset="0"/>
              </a:rPr>
              <a:t>JSP</a:t>
            </a:r>
            <a:r>
              <a:rPr lang="ko-KR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로 만든 </a:t>
            </a:r>
            <a:r>
              <a:rPr lang="en-US" altLang="ko-KR" sz="4400">
                <a:solidFill>
                  <a:schemeClr val="tx2"/>
                </a:solidFill>
                <a:latin typeface="Times New Roman" panose="02020603050405020304" pitchFamily="18" charset="0"/>
              </a:rPr>
              <a:t>Counter </a:t>
            </a:r>
          </a:p>
        </p:txBody>
      </p:sp>
      <p:sp>
        <p:nvSpPr>
          <p:cNvPr id="195588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8077200" cy="28479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            fw.close();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            return;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 catch (IOException e) {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}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%&gt;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&lt;%  count++; %&gt;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counter : &lt;%= count %&gt;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&lt;%  saveState(); %&gt;  //</a:t>
            </a:r>
            <a:r>
              <a:rPr lang="ko-KR" altLang="en-US">
                <a:latin typeface="Times New Roman" panose="02020603050405020304" pitchFamily="18" charset="0"/>
              </a:rPr>
              <a:t>현재의 </a:t>
            </a:r>
            <a:r>
              <a:rPr lang="en-US" altLang="ko-KR">
                <a:latin typeface="Times New Roman" panose="02020603050405020304" pitchFamily="18" charset="0"/>
              </a:rPr>
              <a:t>counter </a:t>
            </a:r>
            <a:r>
              <a:rPr lang="ko-KR" altLang="en-US">
                <a:latin typeface="Times New Roman" panose="02020603050405020304" pitchFamily="18" charset="0"/>
              </a:rPr>
              <a:t>값을 파일에 저장</a:t>
            </a:r>
          </a:p>
        </p:txBody>
      </p:sp>
      <p:pic>
        <p:nvPicPr>
          <p:cNvPr id="19558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4102100"/>
            <a:ext cx="394335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스크립트릿</a:t>
            </a: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(Scriptlet)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/>
            <a:r>
              <a:rPr lang="ko-KR" altLang="en-US"/>
              <a:t>응답을 생성하기 위해 실행할 자바 코드가 작성되는 부분</a:t>
            </a:r>
          </a:p>
          <a:p>
            <a:pPr eaLnBrk="1" hangingPunct="1"/>
            <a:endParaRPr lang="ko-KR" altLang="en-US"/>
          </a:p>
          <a:p>
            <a:pPr eaLnBrk="1" hangingPunct="1"/>
            <a:r>
              <a:rPr lang="en-US" altLang="ko-KR"/>
              <a:t>&lt;% </a:t>
            </a:r>
            <a:r>
              <a:rPr lang="ko-KR" altLang="en-US"/>
              <a:t>자바코드</a:t>
            </a:r>
            <a:r>
              <a:rPr lang="en-US" altLang="ko-KR"/>
              <a:t>; %&gt;</a:t>
            </a:r>
          </a:p>
          <a:p>
            <a:pPr eaLnBrk="1" hangingPunct="1"/>
            <a:endParaRPr lang="en-US" altLang="ko-KR"/>
          </a:p>
        </p:txBody>
      </p:sp>
      <p:sp>
        <p:nvSpPr>
          <p:cNvPr id="19661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E7E7481-CF74-4E82-B964-278691ACD32F}" type="slidenum">
              <a:rPr lang="en-US" altLang="ko-KR"/>
              <a:pPr eaLnBrk="1" hangingPunct="1"/>
              <a:t>177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표현식</a:t>
            </a: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(Expressions)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/>
            <a:r>
              <a:rPr lang="ko-KR" altLang="en-US"/>
              <a:t>특정 위치에 문자열로 출력하고 할 때 사용</a:t>
            </a:r>
          </a:p>
          <a:p>
            <a:pPr eaLnBrk="1" hangingPunct="1"/>
            <a:endParaRPr lang="ko-KR" altLang="en-US"/>
          </a:p>
          <a:p>
            <a:pPr eaLnBrk="1" hangingPunct="1"/>
            <a:r>
              <a:rPr lang="en-US" altLang="ko-KR"/>
              <a:t>&lt;%=</a:t>
            </a:r>
            <a:r>
              <a:rPr lang="ko-KR" altLang="en-US"/>
              <a:t>단일값</a:t>
            </a:r>
            <a:r>
              <a:rPr lang="en-US" altLang="ko-KR"/>
              <a:t>%&gt;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&lt;%=</a:t>
            </a:r>
            <a:r>
              <a:rPr lang="ko-KR" altLang="en-US"/>
              <a:t>변수</a:t>
            </a:r>
            <a:r>
              <a:rPr lang="en-US" altLang="ko-KR"/>
              <a:t>|</a:t>
            </a:r>
            <a:r>
              <a:rPr lang="ko-KR" altLang="en-US"/>
              <a:t>메서드호출</a:t>
            </a:r>
            <a:r>
              <a:rPr lang="en-US" altLang="ko-KR"/>
              <a:t>|</a:t>
            </a:r>
            <a:r>
              <a:rPr lang="ko-KR" altLang="en-US"/>
              <a:t>계산식</a:t>
            </a:r>
            <a:r>
              <a:rPr lang="en-US" altLang="ko-KR"/>
              <a:t>%&gt;</a:t>
            </a:r>
          </a:p>
        </p:txBody>
      </p:sp>
      <p:sp>
        <p:nvSpPr>
          <p:cNvPr id="19763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C89042B-17AB-4354-BCBD-9D2FBFF459BB}" type="slidenum">
              <a:rPr lang="en-US" altLang="ko-KR"/>
              <a:pPr eaLnBrk="1" hangingPunct="1"/>
              <a:t>178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객체 사용 범위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/>
              <a:t>JSP </a:t>
            </a:r>
            <a:r>
              <a:rPr lang="ko-KR" altLang="en-US"/>
              <a:t>실행 과정에서 개체를 저장하거나 사용할 위치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ko-KR" altLang="en-US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/>
              <a:t>스코프 종류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/>
              <a:t>page		: </a:t>
            </a:r>
            <a:r>
              <a:rPr lang="ko-KR" altLang="en-US"/>
              <a:t>해당 </a:t>
            </a:r>
            <a:r>
              <a:rPr lang="en-US" altLang="ko-KR"/>
              <a:t>JSP</a:t>
            </a:r>
            <a:r>
              <a:rPr lang="ko-KR" altLang="en-US"/>
              <a:t>에서만 사용 가능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/>
              <a:t>request		: </a:t>
            </a:r>
            <a:r>
              <a:rPr lang="ko-KR" altLang="en-US"/>
              <a:t>응답이 출력되기전까지 사용 가능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/>
              <a:t>session	: </a:t>
            </a:r>
            <a:r>
              <a:rPr lang="ko-KR" altLang="en-US"/>
              <a:t>동일한 클라이언트에서 사용 가능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/>
              <a:t>application	: </a:t>
            </a:r>
            <a:r>
              <a:rPr lang="ko-KR" altLang="en-US"/>
              <a:t>모든 클라이언트에서 사용 가능</a:t>
            </a:r>
          </a:p>
        </p:txBody>
      </p:sp>
      <p:sp>
        <p:nvSpPr>
          <p:cNvPr id="19866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2D7340C-61F9-48F5-9AB0-7ACCD359917E}" type="slidenum">
              <a:rPr lang="en-US" altLang="ko-KR"/>
              <a:pPr eaLnBrk="1" hangingPunct="1"/>
              <a:t>179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Tomcat</a:t>
            </a:r>
            <a:r>
              <a:rPr lang="ko-KR" altLang="en-US" sz="40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과 </a:t>
            </a:r>
            <a:r>
              <a:rPr lang="en-US" altLang="ko-KR" sz="40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Eclipse</a:t>
            </a:r>
            <a:r>
              <a:rPr lang="ko-KR" altLang="en-US" sz="40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와의 연동</a:t>
            </a:r>
            <a:br>
              <a:rPr lang="en-US" altLang="ko-KR" sz="4000" dirty="0">
                <a:solidFill>
                  <a:schemeClr val="accent1">
                    <a:tint val="88000"/>
                    <a:satMod val="150000"/>
                  </a:schemeClr>
                </a:solidFill>
              </a:rPr>
            </a:br>
            <a:r>
              <a:rPr lang="en-US" altLang="ko-KR" sz="40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-</a:t>
            </a:r>
            <a:r>
              <a:rPr lang="ko-KR" altLang="en-US" sz="40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서버추가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003232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File &gt; New &gt; Other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Server </a:t>
            </a:r>
            <a:r>
              <a:rPr lang="ko-KR" altLang="en-US" dirty="0"/>
              <a:t>폴더</a:t>
            </a:r>
            <a:r>
              <a:rPr lang="en-US" altLang="ko-KR" dirty="0"/>
              <a:t> &gt;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Add and Remove... -&gt; </a:t>
            </a:r>
            <a:r>
              <a:rPr lang="ko-KR" altLang="en-US" dirty="0"/>
              <a:t>프로젝트 등록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서버 시작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DAE5-243E-424C-B587-BBA9EBBC7185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3748202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내장 객체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325563"/>
            <a:ext cx="8218487" cy="460375"/>
          </a:xfrm>
        </p:spPr>
        <p:txBody>
          <a:bodyPr/>
          <a:lstStyle/>
          <a:p>
            <a:pPr marL="265113" indent="-265113" eaLnBrk="1" hangingPunct="1">
              <a:buFont typeface="Wingdings 2" panose="05020102010507070707" pitchFamily="18" charset="2"/>
              <a:buChar char=""/>
            </a:pPr>
            <a:r>
              <a:rPr lang="ko-KR" altLang="en-US" sz="2200"/>
              <a:t>스크립트릿에서 개체 생성 없이 사용할 수 있는 객체</a:t>
            </a:r>
          </a:p>
          <a:p>
            <a:pPr marL="265113" indent="-265113" eaLnBrk="1" hangingPunct="1">
              <a:buFont typeface="Wingdings 2" panose="05020102010507070707" pitchFamily="18" charset="2"/>
              <a:buChar char=""/>
            </a:pPr>
            <a:endParaRPr lang="en-US" altLang="ko-KR" sz="2200"/>
          </a:p>
        </p:txBody>
      </p:sp>
      <p:graphicFrame>
        <p:nvGraphicFramePr>
          <p:cNvPr id="207968" name="Group 96"/>
          <p:cNvGraphicFramePr>
            <a:graphicFrameLocks noGrp="1"/>
          </p:cNvGraphicFramePr>
          <p:nvPr>
            <p:ph sz="half" idx="2"/>
          </p:nvPr>
        </p:nvGraphicFramePr>
        <p:xfrm>
          <a:off x="500063" y="1773238"/>
          <a:ext cx="8147050" cy="3986324"/>
        </p:xfrm>
        <a:graphic>
          <a:graphicData uri="http://schemas.openxmlformats.org/drawingml/2006/table">
            <a:tbl>
              <a:tblPr/>
              <a:tblGrid>
                <a:gridCol w="172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4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내장 개체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참조 변수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타입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객체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사용 범위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page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java.lang.Object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page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request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javax.servlet.http.HttpServletRequest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request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session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javax.servlet.http.HttpSession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session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application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javax.servlet.ServletContext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application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out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javax.servlet.jsp.JspWriter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page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exception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java.lang.Throwable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page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response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javax.servlet.http.HttpServletResponse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page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pageContext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javax.servlet.jsp.PageContext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page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config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javax.servlet.ServletConfig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page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9730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EE13ADE-26BD-49B6-8697-4C3F20D7501D}" type="slidenum">
              <a:rPr lang="en-US" altLang="ko-KR"/>
              <a:pPr eaLnBrk="1" hangingPunct="1"/>
              <a:t>180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B9E362E-9E31-4861-BC1F-AE03F66335D8}" type="slidenum">
              <a:rPr lang="en-US" altLang="ko-KR"/>
              <a:pPr eaLnBrk="1" hangingPunct="1"/>
              <a:t>181</a:t>
            </a:fld>
            <a:endParaRPr lang="en-US" altLang="ko-KR"/>
          </a:p>
        </p:txBody>
      </p:sp>
      <p:sp>
        <p:nvSpPr>
          <p:cNvPr id="200707" name="Rectangle 2"/>
          <p:cNvSpPr>
            <a:spLocks noChangeArrowheads="1"/>
          </p:cNvSpPr>
          <p:nvPr/>
        </p:nvSpPr>
        <p:spPr bwMode="auto">
          <a:xfrm>
            <a:off x="609600" y="228600"/>
            <a:ext cx="731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latin typeface="Times New Roman" panose="02020603050405020304" pitchFamily="18" charset="0"/>
              </a:rPr>
              <a:t>request </a:t>
            </a:r>
            <a:r>
              <a:rPr lang="ko-KR" altLang="en-US" sz="4000">
                <a:latin typeface="Times New Roman" panose="02020603050405020304" pitchFamily="18" charset="0"/>
              </a:rPr>
              <a:t>객체</a:t>
            </a:r>
          </a:p>
        </p:txBody>
      </p:sp>
      <p:sp>
        <p:nvSpPr>
          <p:cNvPr id="200708" name="Rectangle 3"/>
          <p:cNvSpPr>
            <a:spLocks noChangeArrowheads="1"/>
          </p:cNvSpPr>
          <p:nvPr/>
        </p:nvSpPr>
        <p:spPr bwMode="auto">
          <a:xfrm>
            <a:off x="457200" y="1447800"/>
            <a:ext cx="8229600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 dirty="0">
                <a:latin typeface="Times New Roman" panose="02020603050405020304" pitchFamily="18" charset="0"/>
              </a:rPr>
              <a:t> </a:t>
            </a:r>
            <a:r>
              <a:rPr lang="ko-KR" altLang="en-US" sz="2500" dirty="0">
                <a:latin typeface="Times New Roman" panose="02020603050405020304" pitchFamily="18" charset="0"/>
              </a:rPr>
              <a:t>클라이언트에서 서버로 보내는 요청을 담고있는 객체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ko-KR" altLang="en-US" sz="2500" dirty="0">
                <a:latin typeface="Times New Roman" panose="02020603050405020304" pitchFamily="18" charset="0"/>
              </a:rPr>
              <a:t> 요청범위를 가지며 </a:t>
            </a:r>
            <a:r>
              <a:rPr lang="en-US" altLang="ko-KR" sz="2500" dirty="0" err="1">
                <a:latin typeface="Times New Roman" panose="02020603050405020304" pitchFamily="18" charset="0"/>
              </a:rPr>
              <a:t>javax.servlet.http.HttpServletRequest</a:t>
            </a:r>
            <a:r>
              <a:rPr lang="en-US" altLang="ko-KR" sz="2500" dirty="0">
                <a:latin typeface="Times New Roman" panose="02020603050405020304" pitchFamily="18" charset="0"/>
              </a:rPr>
              <a:t> </a:t>
            </a:r>
            <a:r>
              <a:rPr lang="ko-KR" altLang="en-US" sz="2500" dirty="0">
                <a:latin typeface="Times New Roman" panose="02020603050405020304" pitchFamily="18" charset="0"/>
              </a:rPr>
              <a:t>클래스의 한 인스턴스 이다</a:t>
            </a:r>
            <a:r>
              <a:rPr lang="en-US" altLang="ko-KR" sz="2500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 dirty="0">
                <a:latin typeface="Times New Roman" panose="02020603050405020304" pitchFamily="18" charset="0"/>
              </a:rPr>
              <a:t> </a:t>
            </a:r>
            <a:r>
              <a:rPr lang="ko-KR" altLang="en-US" sz="2500" dirty="0" err="1">
                <a:latin typeface="Times New Roman" panose="02020603050405020304" pitchFamily="18" charset="0"/>
              </a:rPr>
              <a:t>서블릿의</a:t>
            </a:r>
            <a:r>
              <a:rPr lang="ko-KR" altLang="en-US" sz="2500" dirty="0">
                <a:latin typeface="Times New Roman" panose="02020603050405020304" pitchFamily="18" charset="0"/>
              </a:rPr>
              <a:t> </a:t>
            </a:r>
            <a:r>
              <a:rPr lang="en-US" altLang="ko-KR" sz="2500" dirty="0">
                <a:latin typeface="Times New Roman" panose="02020603050405020304" pitchFamily="18" charset="0"/>
              </a:rPr>
              <a:t>service </a:t>
            </a:r>
            <a:r>
              <a:rPr lang="ko-KR" altLang="en-US" sz="2500" dirty="0">
                <a:latin typeface="Times New Roman" panose="02020603050405020304" pitchFamily="18" charset="0"/>
              </a:rPr>
              <a:t>메소드의 </a:t>
            </a:r>
            <a:r>
              <a:rPr lang="ko-KR" altLang="en-US" sz="2500" dirty="0" err="1">
                <a:latin typeface="Times New Roman" panose="02020603050405020304" pitchFamily="18" charset="0"/>
              </a:rPr>
              <a:t>아규먼트인</a:t>
            </a:r>
            <a:r>
              <a:rPr lang="ko-KR" altLang="en-US" sz="2500" dirty="0">
                <a:latin typeface="Times New Roman" panose="02020603050405020304" pitchFamily="18" charset="0"/>
              </a:rPr>
              <a:t> </a:t>
            </a:r>
            <a:r>
              <a:rPr lang="en-US" altLang="ko-KR" sz="2500" dirty="0" err="1">
                <a:latin typeface="Times New Roman" panose="02020603050405020304" pitchFamily="18" charset="0"/>
              </a:rPr>
              <a:t>HttpServeltRequest</a:t>
            </a:r>
            <a:r>
              <a:rPr lang="ko-KR" altLang="en-US" sz="2500" dirty="0">
                <a:latin typeface="Times New Roman" panose="02020603050405020304" pitchFamily="18" charset="0"/>
              </a:rPr>
              <a:t>와 동일하게 사용된다</a:t>
            </a:r>
            <a:r>
              <a:rPr lang="en-US" altLang="ko-KR" sz="2500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 dirty="0">
                <a:latin typeface="Times New Roman" panose="02020603050405020304" pitchFamily="18" charset="0"/>
              </a:rPr>
              <a:t> JSP </a:t>
            </a:r>
            <a:r>
              <a:rPr lang="ko-KR" altLang="en-US" sz="2500" dirty="0">
                <a:latin typeface="Times New Roman" panose="02020603050405020304" pitchFamily="18" charset="0"/>
              </a:rPr>
              <a:t>컨테이너는 이 객체를 </a:t>
            </a:r>
            <a:r>
              <a:rPr lang="en-US" altLang="ko-KR" sz="2500" dirty="0">
                <a:latin typeface="Times New Roman" panose="02020603050405020304" pitchFamily="18" charset="0"/>
              </a:rPr>
              <a:t>_</a:t>
            </a:r>
            <a:r>
              <a:rPr lang="en-US" altLang="ko-KR" sz="2500" dirty="0" err="1">
                <a:latin typeface="Times New Roman" panose="02020603050405020304" pitchFamily="18" charset="0"/>
              </a:rPr>
              <a:t>jspService</a:t>
            </a:r>
            <a:r>
              <a:rPr lang="en-US" altLang="ko-KR" sz="2500" dirty="0">
                <a:latin typeface="Times New Roman" panose="02020603050405020304" pitchFamily="18" charset="0"/>
              </a:rPr>
              <a:t>() </a:t>
            </a:r>
            <a:r>
              <a:rPr lang="ko-KR" altLang="en-US" sz="2500" dirty="0">
                <a:latin typeface="Times New Roman" panose="02020603050405020304" pitchFamily="18" charset="0"/>
              </a:rPr>
              <a:t>메소드의 한 인자로서 </a:t>
            </a:r>
            <a:r>
              <a:rPr lang="en-US" altLang="ko-KR" sz="2500" dirty="0">
                <a:latin typeface="Times New Roman" panose="02020603050405020304" pitchFamily="18" charset="0"/>
              </a:rPr>
              <a:t>JSP</a:t>
            </a:r>
            <a:r>
              <a:rPr lang="ko-KR" altLang="en-US" sz="2500" dirty="0">
                <a:latin typeface="Times New Roman" panose="02020603050405020304" pitchFamily="18" charset="0"/>
              </a:rPr>
              <a:t>에게 넘겨준다</a:t>
            </a:r>
            <a:r>
              <a:rPr lang="en-US" altLang="ko-KR" sz="2500" dirty="0">
                <a:latin typeface="Times New Roman" panose="02020603050405020304" pitchFamily="18" charset="0"/>
              </a:rPr>
              <a:t>.</a:t>
            </a:r>
            <a:endParaRPr lang="en-US" altLang="ko-KR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8B65383-2CEE-44B9-BF32-1A334F3BD4D6}" type="slidenum">
              <a:rPr lang="en-US" altLang="ko-KR"/>
              <a:pPr eaLnBrk="1" hangingPunct="1"/>
              <a:t>182</a:t>
            </a:fld>
            <a:endParaRPr lang="en-US" altLang="ko-KR"/>
          </a:p>
        </p:txBody>
      </p:sp>
      <p:sp>
        <p:nvSpPr>
          <p:cNvPr id="201731" name="Rectangle 2"/>
          <p:cNvSpPr>
            <a:spLocks noChangeArrowheads="1"/>
          </p:cNvSpPr>
          <p:nvPr/>
        </p:nvSpPr>
        <p:spPr bwMode="auto">
          <a:xfrm>
            <a:off x="609600" y="228600"/>
            <a:ext cx="731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latin typeface="Times New Roman" panose="02020603050405020304" pitchFamily="18" charset="0"/>
              </a:rPr>
              <a:t>request </a:t>
            </a:r>
            <a:r>
              <a:rPr lang="ko-KR" altLang="en-US" sz="4000">
                <a:latin typeface="Times New Roman" panose="02020603050405020304" pitchFamily="18" charset="0"/>
              </a:rPr>
              <a:t>객체의 메소드</a:t>
            </a:r>
          </a:p>
        </p:txBody>
      </p:sp>
      <p:sp>
        <p:nvSpPr>
          <p:cNvPr id="201732" name="Rectangle 3"/>
          <p:cNvSpPr>
            <a:spLocks noChangeArrowheads="1"/>
          </p:cNvSpPr>
          <p:nvPr/>
        </p:nvSpPr>
        <p:spPr bwMode="auto">
          <a:xfrm>
            <a:off x="457200" y="1447800"/>
            <a:ext cx="8229600" cy="445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200">
                <a:latin typeface="Times New Roman" panose="02020603050405020304" pitchFamily="18" charset="0"/>
              </a:rPr>
              <a:t> getAttribute() : </a:t>
            </a:r>
            <a:r>
              <a:rPr lang="ko-KR" altLang="en-US" sz="2200">
                <a:latin typeface="Times New Roman" panose="02020603050405020304" pitchFamily="18" charset="0"/>
              </a:rPr>
              <a:t>속성값을 반환한다</a:t>
            </a:r>
            <a:r>
              <a:rPr lang="en-US" altLang="ko-KR" sz="220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200">
                <a:latin typeface="Times New Roman" panose="02020603050405020304" pitchFamily="18" charset="0"/>
              </a:rPr>
              <a:t> getAttribueNames() : </a:t>
            </a:r>
            <a:r>
              <a:rPr lang="ko-KR" altLang="en-US" sz="2200">
                <a:latin typeface="Times New Roman" panose="02020603050405020304" pitchFamily="18" charset="0"/>
              </a:rPr>
              <a:t>모든 속성들의 이름을 배열로 반환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ko-KR" altLang="en-US" sz="2200">
                <a:latin typeface="Times New Roman" panose="02020603050405020304" pitchFamily="18" charset="0"/>
              </a:rPr>
              <a:t> </a:t>
            </a:r>
            <a:r>
              <a:rPr lang="en-US" altLang="ko-KR" sz="2200">
                <a:latin typeface="Times New Roman" panose="02020603050405020304" pitchFamily="18" charset="0"/>
              </a:rPr>
              <a:t>getParameter() : HTML</a:t>
            </a:r>
            <a:r>
              <a:rPr lang="ko-KR" altLang="en-US" sz="2200">
                <a:latin typeface="Times New Roman" panose="02020603050405020304" pitchFamily="18" charset="0"/>
              </a:rPr>
              <a:t>문서의 </a:t>
            </a:r>
            <a:r>
              <a:rPr lang="en-US" altLang="ko-KR" sz="2200">
                <a:latin typeface="Times New Roman" panose="02020603050405020304" pitchFamily="18" charset="0"/>
              </a:rPr>
              <a:t>form</a:t>
            </a:r>
            <a:r>
              <a:rPr lang="ko-KR" altLang="en-US" sz="2200">
                <a:latin typeface="Times New Roman" panose="02020603050405020304" pitchFamily="18" charset="0"/>
              </a:rPr>
              <a:t>객체의 값을 반환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ko-KR" altLang="en-US" sz="2200">
                <a:latin typeface="Times New Roman" panose="02020603050405020304" pitchFamily="18" charset="0"/>
              </a:rPr>
              <a:t> </a:t>
            </a:r>
            <a:r>
              <a:rPr lang="en-US" altLang="ko-KR" sz="2200">
                <a:latin typeface="Times New Roman" panose="02020603050405020304" pitchFamily="18" charset="0"/>
              </a:rPr>
              <a:t>getHeader(name) : </a:t>
            </a:r>
            <a:r>
              <a:rPr lang="ko-KR" altLang="en-US" sz="2200">
                <a:latin typeface="Times New Roman" panose="02020603050405020304" pitchFamily="18" charset="0"/>
              </a:rPr>
              <a:t>지정된 </a:t>
            </a:r>
            <a:r>
              <a:rPr lang="en-US" altLang="ko-KR" sz="2200">
                <a:latin typeface="Times New Roman" panose="02020603050405020304" pitchFamily="18" charset="0"/>
              </a:rPr>
              <a:t>name</a:t>
            </a:r>
            <a:r>
              <a:rPr lang="ko-KR" altLang="en-US" sz="2200">
                <a:latin typeface="Times New Roman" panose="02020603050405020304" pitchFamily="18" charset="0"/>
              </a:rPr>
              <a:t>의 </a:t>
            </a:r>
            <a:r>
              <a:rPr lang="en-US" altLang="ko-KR" sz="2200">
                <a:latin typeface="Times New Roman" panose="02020603050405020304" pitchFamily="18" charset="0"/>
              </a:rPr>
              <a:t>header</a:t>
            </a:r>
            <a:r>
              <a:rPr lang="ko-KR" altLang="en-US" sz="2200">
                <a:latin typeface="Times New Roman" panose="02020603050405020304" pitchFamily="18" charset="0"/>
              </a:rPr>
              <a:t>값을 반환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ko-KR" altLang="en-US" sz="2200">
                <a:latin typeface="Times New Roman" panose="02020603050405020304" pitchFamily="18" charset="0"/>
              </a:rPr>
              <a:t> </a:t>
            </a:r>
            <a:r>
              <a:rPr lang="en-US" altLang="ko-KR" sz="2200">
                <a:latin typeface="Times New Roman" panose="02020603050405020304" pitchFamily="18" charset="0"/>
              </a:rPr>
              <a:t>getCookies() : Client</a:t>
            </a:r>
            <a:r>
              <a:rPr lang="ko-KR" altLang="en-US" sz="2200">
                <a:latin typeface="Times New Roman" panose="02020603050405020304" pitchFamily="18" charset="0"/>
              </a:rPr>
              <a:t>로 전송된 </a:t>
            </a:r>
            <a:r>
              <a:rPr lang="en-US" altLang="ko-KR" sz="2200">
                <a:latin typeface="Times New Roman" panose="02020603050405020304" pitchFamily="18" charset="0"/>
              </a:rPr>
              <a:t>Cookie </a:t>
            </a:r>
            <a:r>
              <a:rPr lang="ko-KR" altLang="en-US" sz="2200">
                <a:latin typeface="Times New Roman" panose="02020603050405020304" pitchFamily="18" charset="0"/>
              </a:rPr>
              <a:t>값을 반환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ko-KR" altLang="en-US" sz="2200">
                <a:latin typeface="Times New Roman" panose="02020603050405020304" pitchFamily="18" charset="0"/>
              </a:rPr>
              <a:t> </a:t>
            </a:r>
            <a:r>
              <a:rPr lang="en-US" altLang="ko-KR" sz="2200">
                <a:latin typeface="Times New Roman" panose="02020603050405020304" pitchFamily="18" charset="0"/>
              </a:rPr>
              <a:t>getSession() : </a:t>
            </a:r>
            <a:r>
              <a:rPr lang="ko-KR" altLang="en-US" sz="2200">
                <a:latin typeface="Times New Roman" panose="02020603050405020304" pitchFamily="18" charset="0"/>
              </a:rPr>
              <a:t>현재 세션객체를 반환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ko-KR" altLang="en-US" sz="2200">
                <a:latin typeface="Times New Roman" panose="02020603050405020304" pitchFamily="18" charset="0"/>
              </a:rPr>
              <a:t> </a:t>
            </a:r>
            <a:r>
              <a:rPr lang="en-US" altLang="ko-KR" sz="2200">
                <a:latin typeface="Times New Roman" panose="02020603050405020304" pitchFamily="18" charset="0"/>
              </a:rPr>
              <a:t>getRemoteHost() : Client</a:t>
            </a:r>
            <a:r>
              <a:rPr lang="ko-KR" altLang="en-US" sz="2200">
                <a:latin typeface="Times New Roman" panose="02020603050405020304" pitchFamily="18" charset="0"/>
              </a:rPr>
              <a:t>의 </a:t>
            </a:r>
            <a:r>
              <a:rPr lang="en-US" altLang="ko-KR" sz="2200">
                <a:latin typeface="Times New Roman" panose="02020603050405020304" pitchFamily="18" charset="0"/>
              </a:rPr>
              <a:t>HostName</a:t>
            </a:r>
            <a:r>
              <a:rPr lang="ko-KR" altLang="en-US" sz="2200">
                <a:latin typeface="Times New Roman" panose="02020603050405020304" pitchFamily="18" charset="0"/>
              </a:rPr>
              <a:t>을 반환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ko-KR" altLang="en-US" sz="2200">
                <a:latin typeface="Times New Roman" panose="02020603050405020304" pitchFamily="18" charset="0"/>
              </a:rPr>
              <a:t> </a:t>
            </a:r>
            <a:r>
              <a:rPr lang="en-US" altLang="ko-KR" sz="2200">
                <a:latin typeface="Times New Roman" panose="02020603050405020304" pitchFamily="18" charset="0"/>
              </a:rPr>
              <a:t>getRemoteAddr() : Client</a:t>
            </a:r>
            <a:r>
              <a:rPr lang="ko-KR" altLang="en-US" sz="2200">
                <a:latin typeface="Times New Roman" panose="02020603050405020304" pitchFamily="18" charset="0"/>
              </a:rPr>
              <a:t>의 </a:t>
            </a:r>
            <a:r>
              <a:rPr lang="en-US" altLang="ko-KR" sz="2200">
                <a:latin typeface="Times New Roman" panose="02020603050405020304" pitchFamily="18" charset="0"/>
              </a:rPr>
              <a:t>IP </a:t>
            </a:r>
            <a:r>
              <a:rPr lang="ko-KR" altLang="en-US" sz="2200">
                <a:latin typeface="Times New Roman" panose="02020603050405020304" pitchFamily="18" charset="0"/>
              </a:rPr>
              <a:t>주소를 반환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ko-KR" altLang="en-US" sz="2200">
                <a:latin typeface="Times New Roman" panose="02020603050405020304" pitchFamily="18" charset="0"/>
              </a:rPr>
              <a:t> </a:t>
            </a:r>
            <a:r>
              <a:rPr lang="en-US" altLang="ko-KR" sz="2200">
                <a:latin typeface="Times New Roman" panose="02020603050405020304" pitchFamily="18" charset="0"/>
              </a:rPr>
              <a:t>getContentType() : MIME </a:t>
            </a:r>
            <a:r>
              <a:rPr lang="ko-KR" altLang="en-US" sz="2200">
                <a:latin typeface="Times New Roman" panose="02020603050405020304" pitchFamily="18" charset="0"/>
              </a:rPr>
              <a:t>값을 반환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BAF11BF-3900-48B0-A2B3-9AB5562FF189}" type="slidenum">
              <a:rPr lang="en-US" altLang="ko-KR"/>
              <a:pPr eaLnBrk="1" hangingPunct="1"/>
              <a:t>183</a:t>
            </a:fld>
            <a:endParaRPr lang="en-US" altLang="ko-KR"/>
          </a:p>
        </p:txBody>
      </p:sp>
      <p:sp>
        <p:nvSpPr>
          <p:cNvPr id="202755" name="Rectangle 2"/>
          <p:cNvSpPr>
            <a:spLocks noChangeArrowheads="1"/>
          </p:cNvSpPr>
          <p:nvPr/>
        </p:nvSpPr>
        <p:spPr bwMode="auto">
          <a:xfrm>
            <a:off x="609600" y="228600"/>
            <a:ext cx="731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latin typeface="Times New Roman" panose="02020603050405020304" pitchFamily="18" charset="0"/>
              </a:rPr>
              <a:t>response </a:t>
            </a:r>
            <a:r>
              <a:rPr lang="ko-KR" altLang="en-US" sz="4000">
                <a:latin typeface="Times New Roman" panose="02020603050405020304" pitchFamily="18" charset="0"/>
              </a:rPr>
              <a:t>객체</a:t>
            </a:r>
          </a:p>
        </p:txBody>
      </p:sp>
      <p:sp>
        <p:nvSpPr>
          <p:cNvPr id="202756" name="Rectangle 3"/>
          <p:cNvSpPr>
            <a:spLocks noChangeArrowheads="1"/>
          </p:cNvSpPr>
          <p:nvPr/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200" dirty="0">
                <a:latin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imes New Roman" panose="02020603050405020304" pitchFamily="18" charset="0"/>
              </a:rPr>
              <a:t>javax.servlet.http.HttpServletResponse</a:t>
            </a:r>
            <a:r>
              <a:rPr lang="en-US" altLang="ko-KR" sz="2200" dirty="0">
                <a:latin typeface="Times New Roman" panose="02020603050405020304" pitchFamily="18" charset="0"/>
              </a:rPr>
              <a:t> </a:t>
            </a:r>
            <a:r>
              <a:rPr lang="ko-KR" altLang="en-US" sz="2200" dirty="0">
                <a:latin typeface="Times New Roman" panose="02020603050405020304" pitchFamily="18" charset="0"/>
              </a:rPr>
              <a:t>클래스의 한 인스턴스</a:t>
            </a:r>
            <a:r>
              <a:rPr lang="en-US" altLang="ko-KR" sz="2200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200" dirty="0">
                <a:latin typeface="Times New Roman" panose="02020603050405020304" pitchFamily="18" charset="0"/>
              </a:rPr>
              <a:t> JSP</a:t>
            </a:r>
            <a:r>
              <a:rPr lang="ko-KR" altLang="en-US" sz="2200" dirty="0">
                <a:latin typeface="Times New Roman" panose="02020603050405020304" pitchFamily="18" charset="0"/>
              </a:rPr>
              <a:t>에 의해 생성된 클라이언트에 보내질 응답을 캡슐화 한 것</a:t>
            </a:r>
            <a:r>
              <a:rPr lang="en-US" altLang="ko-KR" sz="2200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200" dirty="0">
                <a:latin typeface="Times New Roman" panose="02020603050405020304" pitchFamily="18" charset="0"/>
              </a:rPr>
              <a:t> </a:t>
            </a:r>
            <a:r>
              <a:rPr lang="ko-KR" altLang="en-US" sz="2200" dirty="0" err="1">
                <a:latin typeface="Times New Roman" panose="02020603050405020304" pitchFamily="18" charset="0"/>
              </a:rPr>
              <a:t>서블릿의</a:t>
            </a:r>
            <a:r>
              <a:rPr lang="ko-KR" altLang="en-US" sz="2200" dirty="0">
                <a:latin typeface="Times New Roman" panose="02020603050405020304" pitchFamily="18" charset="0"/>
              </a:rPr>
              <a:t> </a:t>
            </a:r>
            <a:r>
              <a:rPr lang="en-US" altLang="ko-KR" sz="2200" dirty="0">
                <a:latin typeface="Times New Roman" panose="02020603050405020304" pitchFamily="18" charset="0"/>
              </a:rPr>
              <a:t>service </a:t>
            </a:r>
            <a:r>
              <a:rPr lang="ko-KR" altLang="en-US" sz="2200" dirty="0">
                <a:latin typeface="Times New Roman" panose="02020603050405020304" pitchFamily="18" charset="0"/>
              </a:rPr>
              <a:t>메소드의 인자인 </a:t>
            </a:r>
            <a:r>
              <a:rPr lang="en-US" altLang="ko-KR" sz="2200" dirty="0" err="1">
                <a:latin typeface="Times New Roman" panose="02020603050405020304" pitchFamily="18" charset="0"/>
              </a:rPr>
              <a:t>HttpServletResponse</a:t>
            </a:r>
            <a:r>
              <a:rPr lang="ko-KR" altLang="en-US" sz="2200" dirty="0">
                <a:latin typeface="Times New Roman" panose="02020603050405020304" pitchFamily="18" charset="0"/>
              </a:rPr>
              <a:t>와 동일하게 사용된다</a:t>
            </a:r>
            <a:r>
              <a:rPr lang="en-US" altLang="ko-KR" sz="2200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200" dirty="0">
                <a:latin typeface="Times New Roman" panose="02020603050405020304" pitchFamily="18" charset="0"/>
              </a:rPr>
              <a:t> </a:t>
            </a:r>
            <a:r>
              <a:rPr lang="ko-KR" altLang="en-US" sz="2200" dirty="0">
                <a:latin typeface="Times New Roman" panose="02020603050405020304" pitchFamily="18" charset="0"/>
              </a:rPr>
              <a:t>이 객체는 컨테이너에 의해 생성되어 </a:t>
            </a:r>
            <a:r>
              <a:rPr lang="en-US" altLang="ko-KR" sz="2200" dirty="0">
                <a:latin typeface="Times New Roman" panose="02020603050405020304" pitchFamily="18" charset="0"/>
              </a:rPr>
              <a:t>_</a:t>
            </a:r>
            <a:r>
              <a:rPr lang="en-US" altLang="ko-KR" sz="2200" dirty="0" err="1">
                <a:latin typeface="Times New Roman" panose="02020603050405020304" pitchFamily="18" charset="0"/>
              </a:rPr>
              <a:t>jspService</a:t>
            </a:r>
            <a:r>
              <a:rPr lang="en-US" altLang="ko-KR" sz="2200" dirty="0">
                <a:latin typeface="Times New Roman" panose="02020603050405020304" pitchFamily="18" charset="0"/>
              </a:rPr>
              <a:t>() </a:t>
            </a:r>
            <a:r>
              <a:rPr lang="ko-KR" altLang="en-US" sz="2200" dirty="0">
                <a:latin typeface="Times New Roman" panose="02020603050405020304" pitchFamily="18" charset="0"/>
              </a:rPr>
              <a:t>메소드의 한 인자로서 </a:t>
            </a:r>
            <a:r>
              <a:rPr lang="en-US" altLang="ko-KR" sz="2200" dirty="0">
                <a:latin typeface="Times New Roman" panose="02020603050405020304" pitchFamily="18" charset="0"/>
              </a:rPr>
              <a:t>JSP</a:t>
            </a:r>
            <a:r>
              <a:rPr lang="ko-KR" altLang="en-US" sz="2200" dirty="0">
                <a:latin typeface="Times New Roman" panose="02020603050405020304" pitchFamily="18" charset="0"/>
              </a:rPr>
              <a:t>에게 전달되며  </a:t>
            </a:r>
            <a:r>
              <a:rPr lang="en-US" altLang="ko-KR" sz="2200" dirty="0">
                <a:latin typeface="Times New Roman" panose="02020603050405020304" pitchFamily="18" charset="0"/>
              </a:rPr>
              <a:t>JSP</a:t>
            </a:r>
            <a:r>
              <a:rPr lang="ko-KR" altLang="en-US" sz="2200" dirty="0">
                <a:latin typeface="Times New Roman" panose="02020603050405020304" pitchFamily="18" charset="0"/>
              </a:rPr>
              <a:t>는 그 메소드 안에서 적절하게 </a:t>
            </a:r>
            <a:r>
              <a:rPr lang="en-US" altLang="ko-KR" sz="2200" dirty="0">
                <a:latin typeface="Times New Roman" panose="02020603050405020304" pitchFamily="18" charset="0"/>
              </a:rPr>
              <a:t>response </a:t>
            </a:r>
            <a:r>
              <a:rPr lang="ko-KR" altLang="en-US" sz="2200" dirty="0">
                <a:latin typeface="Times New Roman" panose="02020603050405020304" pitchFamily="18" charset="0"/>
              </a:rPr>
              <a:t>객체를 수정한다</a:t>
            </a:r>
            <a:r>
              <a:rPr lang="en-US" altLang="ko-KR" sz="2200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200" dirty="0">
                <a:latin typeface="Times New Roman" panose="02020603050405020304" pitchFamily="18" charset="0"/>
              </a:rPr>
              <a:t> JSP</a:t>
            </a:r>
            <a:r>
              <a:rPr lang="ko-KR" altLang="en-US" sz="2200" dirty="0">
                <a:latin typeface="Times New Roman" panose="02020603050405020304" pitchFamily="18" charset="0"/>
              </a:rPr>
              <a:t>에서는 클라이언트로의 출력 스트림에 버퍼링이 적용되므로 일단 어떠한 출력이 있은 후에 </a:t>
            </a:r>
            <a:r>
              <a:rPr lang="en-US" altLang="ko-KR" sz="2200" dirty="0">
                <a:latin typeface="Times New Roman" panose="02020603050405020304" pitchFamily="18" charset="0"/>
              </a:rPr>
              <a:t>HTTP</a:t>
            </a:r>
            <a:r>
              <a:rPr lang="ko-KR" altLang="en-US" sz="2200" dirty="0">
                <a:latin typeface="Times New Roman" panose="02020603050405020304" pitchFamily="18" charset="0"/>
              </a:rPr>
              <a:t>상태코드나 </a:t>
            </a:r>
            <a:r>
              <a:rPr lang="ko-KR" altLang="en-US" sz="2200" dirty="0" err="1">
                <a:latin typeface="Times New Roman" panose="02020603050405020304" pitchFamily="18" charset="0"/>
              </a:rPr>
              <a:t>응답헤더를</a:t>
            </a:r>
            <a:r>
              <a:rPr lang="ko-KR" altLang="en-US" sz="2200" dirty="0">
                <a:latin typeface="Times New Roman" panose="02020603050405020304" pitchFamily="18" charset="0"/>
              </a:rPr>
              <a:t> 설정해도 오류가 생기지 않는다</a:t>
            </a:r>
            <a:r>
              <a:rPr lang="en-US" altLang="ko-KR" sz="2200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200" dirty="0">
                <a:latin typeface="Times New Roman" panose="02020603050405020304" pitchFamily="18" charset="0"/>
              </a:rPr>
              <a:t> </a:t>
            </a:r>
            <a:r>
              <a:rPr lang="ko-KR" altLang="en-US" sz="2200" dirty="0">
                <a:latin typeface="Times New Roman" panose="02020603050405020304" pitchFamily="18" charset="0"/>
              </a:rPr>
              <a:t>주로 </a:t>
            </a:r>
            <a:r>
              <a:rPr lang="en-US" altLang="ko-KR" sz="2200" dirty="0">
                <a:latin typeface="Times New Roman" panose="02020603050405020304" pitchFamily="18" charset="0"/>
              </a:rPr>
              <a:t>JSP </a:t>
            </a:r>
            <a:r>
              <a:rPr lang="ko-KR" altLang="en-US" sz="2200" dirty="0">
                <a:latin typeface="Times New Roman" panose="02020603050405020304" pitchFamily="18" charset="0"/>
              </a:rPr>
              <a:t>페이지의 쿠키설정</a:t>
            </a:r>
            <a:r>
              <a:rPr lang="en-US" altLang="ko-KR" sz="2200" dirty="0">
                <a:latin typeface="Times New Roman" panose="02020603050405020304" pitchFamily="18" charset="0"/>
              </a:rPr>
              <a:t>,  </a:t>
            </a:r>
            <a:r>
              <a:rPr lang="ko-KR" altLang="en-US" sz="2200" dirty="0">
                <a:latin typeface="Times New Roman" panose="02020603050405020304" pitchFamily="18" charset="0"/>
              </a:rPr>
              <a:t>헤더설정</a:t>
            </a:r>
            <a:r>
              <a:rPr lang="en-US" altLang="ko-KR" sz="2200" dirty="0">
                <a:latin typeface="Times New Roman" panose="02020603050405020304" pitchFamily="18" charset="0"/>
              </a:rPr>
              <a:t>, </a:t>
            </a:r>
            <a:r>
              <a:rPr lang="ko-KR" altLang="en-US" sz="2200" dirty="0">
                <a:latin typeface="Times New Roman" panose="02020603050405020304" pitchFamily="18" charset="0"/>
              </a:rPr>
              <a:t>버퍼설정</a:t>
            </a:r>
            <a:r>
              <a:rPr lang="en-US" altLang="ko-KR" sz="2200" dirty="0">
                <a:latin typeface="Times New Roman" panose="02020603050405020304" pitchFamily="18" charset="0"/>
              </a:rPr>
              <a:t>, </a:t>
            </a:r>
            <a:r>
              <a:rPr lang="ko-KR" altLang="en-US" sz="2200" dirty="0" err="1">
                <a:latin typeface="Times New Roman" panose="02020603050405020304" pitchFamily="18" charset="0"/>
              </a:rPr>
              <a:t>문자셋</a:t>
            </a:r>
            <a:r>
              <a:rPr lang="en-US" altLang="ko-KR" sz="2200" dirty="0">
                <a:latin typeface="Times New Roman" panose="02020603050405020304" pitchFamily="18" charset="0"/>
              </a:rPr>
              <a:t>, MIME Type</a:t>
            </a:r>
            <a:r>
              <a:rPr lang="ko-KR" altLang="en-US" sz="2200" dirty="0">
                <a:latin typeface="Times New Roman" panose="02020603050405020304" pitchFamily="18" charset="0"/>
              </a:rPr>
              <a:t>을 변경 시 사용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C7BF9ED-4EA6-4F1B-B79B-4E778D1689C7}" type="slidenum">
              <a:rPr lang="en-US" altLang="ko-KR"/>
              <a:pPr eaLnBrk="1" hangingPunct="1"/>
              <a:t>184</a:t>
            </a:fld>
            <a:endParaRPr lang="en-US" altLang="ko-KR"/>
          </a:p>
        </p:txBody>
      </p:sp>
      <p:sp>
        <p:nvSpPr>
          <p:cNvPr id="203779" name="Rectangle 2"/>
          <p:cNvSpPr>
            <a:spLocks noChangeArrowheads="1"/>
          </p:cNvSpPr>
          <p:nvPr/>
        </p:nvSpPr>
        <p:spPr bwMode="auto">
          <a:xfrm>
            <a:off x="609600" y="228600"/>
            <a:ext cx="731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latin typeface="Times New Roman" panose="02020603050405020304" pitchFamily="18" charset="0"/>
              </a:rPr>
              <a:t>response </a:t>
            </a:r>
            <a:r>
              <a:rPr lang="ko-KR" altLang="en-US" sz="4000">
                <a:latin typeface="Times New Roman" panose="02020603050405020304" pitchFamily="18" charset="0"/>
              </a:rPr>
              <a:t>객체메소드</a:t>
            </a:r>
          </a:p>
        </p:txBody>
      </p:sp>
      <p:sp>
        <p:nvSpPr>
          <p:cNvPr id="203780" name="Rectangle 3"/>
          <p:cNvSpPr>
            <a:spLocks noChangeArrowheads="1"/>
          </p:cNvSpPr>
          <p:nvPr/>
        </p:nvSpPr>
        <p:spPr bwMode="auto">
          <a:xfrm>
            <a:off x="533400" y="1295400"/>
            <a:ext cx="8229600" cy="445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200" dirty="0">
                <a:latin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imes New Roman" panose="02020603050405020304" pitchFamily="18" charset="0"/>
              </a:rPr>
              <a:t>getCharacterEncoding</a:t>
            </a:r>
            <a:r>
              <a:rPr lang="en-US" altLang="ko-KR" sz="2200" dirty="0">
                <a:latin typeface="Times New Roman" panose="02020603050405020304" pitchFamily="18" charset="0"/>
              </a:rPr>
              <a:t>() : </a:t>
            </a:r>
            <a:r>
              <a:rPr lang="ko-KR" altLang="en-US" sz="2200" dirty="0">
                <a:latin typeface="Times New Roman" panose="02020603050405020304" pitchFamily="18" charset="0"/>
              </a:rPr>
              <a:t>속성값을 반환한다</a:t>
            </a:r>
            <a:r>
              <a:rPr lang="en-US" altLang="ko-KR" sz="2200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200" dirty="0">
                <a:latin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imes New Roman" panose="02020603050405020304" pitchFamily="18" charset="0"/>
              </a:rPr>
              <a:t>flushBuffer</a:t>
            </a:r>
            <a:r>
              <a:rPr lang="en-US" altLang="ko-KR" sz="2200" dirty="0">
                <a:latin typeface="Times New Roman" panose="02020603050405020304" pitchFamily="18" charset="0"/>
              </a:rPr>
              <a:t>() : </a:t>
            </a:r>
            <a:r>
              <a:rPr lang="ko-KR" altLang="en-US" sz="2200" dirty="0">
                <a:latin typeface="Times New Roman" panose="02020603050405020304" pitchFamily="18" charset="0"/>
              </a:rPr>
              <a:t>버퍼의 내용을 </a:t>
            </a:r>
            <a:r>
              <a:rPr lang="en-US" altLang="ko-KR" sz="2200" dirty="0">
                <a:latin typeface="Times New Roman" panose="02020603050405020304" pitchFamily="18" charset="0"/>
              </a:rPr>
              <a:t>Client</a:t>
            </a:r>
            <a:r>
              <a:rPr lang="ko-KR" altLang="en-US" sz="2200" dirty="0">
                <a:latin typeface="Times New Roman" panose="02020603050405020304" pitchFamily="18" charset="0"/>
              </a:rPr>
              <a:t>에 전송한다</a:t>
            </a:r>
            <a:r>
              <a:rPr lang="en-US" altLang="ko-KR" sz="2200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200" dirty="0">
                <a:latin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imes New Roman" panose="02020603050405020304" pitchFamily="18" charset="0"/>
              </a:rPr>
              <a:t>getBufferSize</a:t>
            </a:r>
            <a:r>
              <a:rPr lang="en-US" altLang="ko-KR" sz="2200" dirty="0">
                <a:latin typeface="Times New Roman" panose="02020603050405020304" pitchFamily="18" charset="0"/>
              </a:rPr>
              <a:t>() : </a:t>
            </a:r>
            <a:r>
              <a:rPr lang="ko-KR" altLang="en-US" sz="2200" dirty="0" err="1">
                <a:latin typeface="Times New Roman" panose="02020603050405020304" pitchFamily="18" charset="0"/>
              </a:rPr>
              <a:t>출력버퍼의</a:t>
            </a:r>
            <a:r>
              <a:rPr lang="ko-KR" altLang="en-US" sz="2200" dirty="0">
                <a:latin typeface="Times New Roman" panose="02020603050405020304" pitchFamily="18" charset="0"/>
              </a:rPr>
              <a:t> 크기를 정수로 반환한다</a:t>
            </a:r>
            <a:r>
              <a:rPr lang="en-US" altLang="ko-KR" sz="2200" dirty="0">
                <a:latin typeface="Times New Roman" panose="02020603050405020304" pitchFamily="18" charset="0"/>
              </a:rPr>
              <a:t>.(byte </a:t>
            </a:r>
            <a:r>
              <a:rPr lang="ko-KR" altLang="en-US" sz="2200" dirty="0">
                <a:latin typeface="Times New Roman" panose="02020603050405020304" pitchFamily="18" charset="0"/>
              </a:rPr>
              <a:t>단위</a:t>
            </a:r>
            <a:r>
              <a:rPr lang="en-US" altLang="ko-KR" sz="22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200" dirty="0">
                <a:latin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imes New Roman" panose="02020603050405020304" pitchFamily="18" charset="0"/>
              </a:rPr>
              <a:t>setBufferSize</a:t>
            </a:r>
            <a:r>
              <a:rPr lang="en-US" altLang="ko-KR" sz="2200" dirty="0">
                <a:latin typeface="Times New Roman" panose="02020603050405020304" pitchFamily="18" charset="0"/>
              </a:rPr>
              <a:t>(a) : </a:t>
            </a:r>
            <a:r>
              <a:rPr lang="ko-KR" altLang="en-US" sz="2200" dirty="0" err="1">
                <a:latin typeface="Times New Roman" panose="02020603050405020304" pitchFamily="18" charset="0"/>
              </a:rPr>
              <a:t>출력버퍼의</a:t>
            </a:r>
            <a:r>
              <a:rPr lang="ko-KR" altLang="en-US" sz="2200" dirty="0">
                <a:latin typeface="Times New Roman" panose="02020603050405020304" pitchFamily="18" charset="0"/>
              </a:rPr>
              <a:t> 크기를 </a:t>
            </a:r>
            <a:r>
              <a:rPr lang="en-US" altLang="ko-KR" sz="2200" dirty="0">
                <a:latin typeface="Times New Roman" panose="02020603050405020304" pitchFamily="18" charset="0"/>
              </a:rPr>
              <a:t>a</a:t>
            </a:r>
            <a:r>
              <a:rPr lang="ko-KR" altLang="en-US" sz="2200" dirty="0">
                <a:latin typeface="Times New Roman" panose="02020603050405020304" pitchFamily="18" charset="0"/>
              </a:rPr>
              <a:t>로 설정</a:t>
            </a:r>
            <a:r>
              <a:rPr lang="en-US" altLang="ko-KR" sz="2200" dirty="0">
                <a:latin typeface="Times New Roman" panose="02020603050405020304" pitchFamily="18" charset="0"/>
              </a:rPr>
              <a:t>(byte </a:t>
            </a:r>
            <a:r>
              <a:rPr lang="ko-KR" altLang="en-US" sz="2200" dirty="0">
                <a:latin typeface="Times New Roman" panose="02020603050405020304" pitchFamily="18" charset="0"/>
              </a:rPr>
              <a:t>단위</a:t>
            </a:r>
            <a:r>
              <a:rPr lang="en-US" altLang="ko-KR" sz="22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200" dirty="0">
                <a:latin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imes New Roman" panose="02020603050405020304" pitchFamily="18" charset="0"/>
              </a:rPr>
              <a:t>addCookies</a:t>
            </a:r>
            <a:r>
              <a:rPr lang="en-US" altLang="ko-KR" sz="2200" dirty="0">
                <a:latin typeface="Times New Roman" panose="02020603050405020304" pitchFamily="18" charset="0"/>
              </a:rPr>
              <a:t>(a, value) : Client</a:t>
            </a:r>
            <a:r>
              <a:rPr lang="ko-KR" altLang="en-US" sz="2200" dirty="0">
                <a:latin typeface="Times New Roman" panose="02020603050405020304" pitchFamily="18" charset="0"/>
              </a:rPr>
              <a:t>에 새로운 쿠키정보를 전송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ko-KR" altLang="en-US" sz="2200" dirty="0">
                <a:latin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imes New Roman" panose="02020603050405020304" pitchFamily="18" charset="0"/>
              </a:rPr>
              <a:t>sendRedirect</a:t>
            </a:r>
            <a:r>
              <a:rPr lang="en-US" altLang="ko-KR" sz="2200" dirty="0">
                <a:latin typeface="Times New Roman" panose="02020603050405020304" pitchFamily="18" charset="0"/>
              </a:rPr>
              <a:t>(</a:t>
            </a:r>
            <a:r>
              <a:rPr lang="en-US" altLang="ko-KR" sz="2200" dirty="0" err="1">
                <a:latin typeface="Times New Roman" panose="02020603050405020304" pitchFamily="18" charset="0"/>
              </a:rPr>
              <a:t>url</a:t>
            </a:r>
            <a:r>
              <a:rPr lang="en-US" altLang="ko-KR" sz="2200" dirty="0">
                <a:latin typeface="Times New Roman" panose="02020603050405020304" pitchFamily="18" charset="0"/>
              </a:rPr>
              <a:t>) : </a:t>
            </a:r>
            <a:r>
              <a:rPr lang="ko-KR" altLang="en-US" sz="2200" dirty="0">
                <a:latin typeface="Times New Roman" panose="02020603050405020304" pitchFamily="18" charset="0"/>
              </a:rPr>
              <a:t>브라우저에 </a:t>
            </a:r>
            <a:r>
              <a:rPr lang="en-US" altLang="ko-KR" sz="2200" dirty="0">
                <a:latin typeface="Times New Roman" panose="02020603050405020304" pitchFamily="18" charset="0"/>
              </a:rPr>
              <a:t>Redirect </a:t>
            </a:r>
            <a:r>
              <a:rPr lang="ko-KR" altLang="en-US" sz="2200" dirty="0">
                <a:latin typeface="Times New Roman" panose="02020603050405020304" pitchFamily="18" charset="0"/>
              </a:rPr>
              <a:t>응답을 보낸다</a:t>
            </a:r>
            <a:r>
              <a:rPr lang="en-US" altLang="ko-KR" sz="2200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200" dirty="0">
                <a:latin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imes New Roman" panose="02020603050405020304" pitchFamily="18" charset="0"/>
              </a:rPr>
              <a:t>addHeader</a:t>
            </a:r>
            <a:r>
              <a:rPr lang="en-US" altLang="ko-KR" sz="2200" dirty="0">
                <a:latin typeface="Times New Roman" panose="02020603050405020304" pitchFamily="18" charset="0"/>
              </a:rPr>
              <a:t>(a, value) : </a:t>
            </a:r>
            <a:r>
              <a:rPr lang="ko-KR" altLang="en-US" sz="2200" dirty="0">
                <a:latin typeface="Times New Roman" panose="02020603050405020304" pitchFamily="18" charset="0"/>
              </a:rPr>
              <a:t>이름이 </a:t>
            </a:r>
            <a:r>
              <a:rPr lang="en-US" altLang="ko-KR" sz="2200" dirty="0">
                <a:latin typeface="Times New Roman" panose="02020603050405020304" pitchFamily="18" charset="0"/>
              </a:rPr>
              <a:t>a</a:t>
            </a:r>
            <a:r>
              <a:rPr lang="ko-KR" altLang="en-US" sz="2200" dirty="0">
                <a:latin typeface="Times New Roman" panose="02020603050405020304" pitchFamily="18" charset="0"/>
              </a:rPr>
              <a:t>이고 값이 </a:t>
            </a:r>
            <a:r>
              <a:rPr lang="en-US" altLang="ko-KR" sz="2200" dirty="0">
                <a:latin typeface="Times New Roman" panose="02020603050405020304" pitchFamily="18" charset="0"/>
              </a:rPr>
              <a:t>value</a:t>
            </a:r>
            <a:r>
              <a:rPr lang="ko-KR" altLang="en-US" sz="2200" dirty="0">
                <a:latin typeface="Times New Roman" panose="02020603050405020304" pitchFamily="18" charset="0"/>
              </a:rPr>
              <a:t>인 헤더를 추가한다</a:t>
            </a:r>
            <a:r>
              <a:rPr lang="en-US" altLang="ko-KR" sz="2200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200" dirty="0">
                <a:latin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imes New Roman" panose="02020603050405020304" pitchFamily="18" charset="0"/>
              </a:rPr>
              <a:t>setHeader</a:t>
            </a:r>
            <a:r>
              <a:rPr lang="en-US" altLang="ko-KR" sz="2200" dirty="0">
                <a:latin typeface="Times New Roman" panose="02020603050405020304" pitchFamily="18" charset="0"/>
              </a:rPr>
              <a:t>(a, value) : </a:t>
            </a:r>
            <a:r>
              <a:rPr lang="ko-KR" altLang="en-US" sz="2200" dirty="0">
                <a:latin typeface="Times New Roman" panose="02020603050405020304" pitchFamily="18" charset="0"/>
              </a:rPr>
              <a:t>이름이 </a:t>
            </a:r>
            <a:r>
              <a:rPr lang="en-US" altLang="ko-KR" sz="2200" dirty="0">
                <a:latin typeface="Times New Roman" panose="02020603050405020304" pitchFamily="18" charset="0"/>
              </a:rPr>
              <a:t>a</a:t>
            </a:r>
            <a:r>
              <a:rPr lang="ko-KR" altLang="en-US" sz="2200" dirty="0">
                <a:latin typeface="Times New Roman" panose="02020603050405020304" pitchFamily="18" charset="0"/>
              </a:rPr>
              <a:t>인 헤더의 값을 </a:t>
            </a:r>
            <a:r>
              <a:rPr lang="en-US" altLang="ko-KR" sz="2200" dirty="0">
                <a:latin typeface="Times New Roman" panose="02020603050405020304" pitchFamily="18" charset="0"/>
              </a:rPr>
              <a:t>value</a:t>
            </a:r>
            <a:r>
              <a:rPr lang="ko-KR" altLang="en-US" sz="2200" dirty="0">
                <a:latin typeface="Times New Roman" panose="02020603050405020304" pitchFamily="18" charset="0"/>
              </a:rPr>
              <a:t>로 지정한다</a:t>
            </a:r>
            <a:r>
              <a:rPr lang="en-US" altLang="ko-KR" sz="2200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200" dirty="0">
                <a:latin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imes New Roman" panose="02020603050405020304" pitchFamily="18" charset="0"/>
              </a:rPr>
              <a:t>containsHeader</a:t>
            </a:r>
            <a:r>
              <a:rPr lang="en-US" altLang="ko-KR" sz="2200" dirty="0">
                <a:latin typeface="Times New Roman" panose="02020603050405020304" pitchFamily="18" charset="0"/>
              </a:rPr>
              <a:t>(a) : </a:t>
            </a:r>
            <a:r>
              <a:rPr lang="ko-KR" altLang="en-US" sz="2200" dirty="0">
                <a:latin typeface="Times New Roman" panose="02020603050405020304" pitchFamily="18" charset="0"/>
              </a:rPr>
              <a:t>이름이 </a:t>
            </a:r>
            <a:r>
              <a:rPr lang="en-US" altLang="ko-KR" sz="2200" dirty="0">
                <a:latin typeface="Times New Roman" panose="02020603050405020304" pitchFamily="18" charset="0"/>
              </a:rPr>
              <a:t>a</a:t>
            </a:r>
            <a:r>
              <a:rPr lang="ko-KR" altLang="en-US" sz="2200" dirty="0">
                <a:latin typeface="Times New Roman" panose="02020603050405020304" pitchFamily="18" charset="0"/>
              </a:rPr>
              <a:t>인 헤더를 포함하는지 확인한다</a:t>
            </a:r>
            <a:r>
              <a:rPr lang="en-US" altLang="ko-KR" sz="2200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A7B595E-2501-40E4-B330-46E7C29A2F3C}" type="slidenum">
              <a:rPr lang="en-US" altLang="ko-KR"/>
              <a:pPr eaLnBrk="1" hangingPunct="1"/>
              <a:t>185</a:t>
            </a:fld>
            <a:endParaRPr lang="en-US" altLang="ko-KR"/>
          </a:p>
        </p:txBody>
      </p:sp>
      <p:sp>
        <p:nvSpPr>
          <p:cNvPr id="204803" name="Rectangle 2"/>
          <p:cNvSpPr>
            <a:spLocks noChangeArrowheads="1"/>
          </p:cNvSpPr>
          <p:nvPr/>
        </p:nvSpPr>
        <p:spPr bwMode="auto">
          <a:xfrm>
            <a:off x="609600" y="19050"/>
            <a:ext cx="731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latin typeface="Times New Roman" panose="02020603050405020304" pitchFamily="18" charset="0"/>
              </a:rPr>
              <a:t>response </a:t>
            </a:r>
            <a:r>
              <a:rPr lang="ko-KR" altLang="en-US" sz="4000">
                <a:latin typeface="Times New Roman" panose="02020603050405020304" pitchFamily="18" charset="0"/>
              </a:rPr>
              <a:t>객체예제</a:t>
            </a:r>
          </a:p>
        </p:txBody>
      </p:sp>
      <p:sp>
        <p:nvSpPr>
          <p:cNvPr id="204804" name="Text Box 3"/>
          <p:cNvSpPr txBox="1">
            <a:spLocks noChangeArrowheads="1"/>
          </p:cNvSpPr>
          <p:nvPr/>
        </p:nvSpPr>
        <p:spPr bwMode="auto">
          <a:xfrm>
            <a:off x="581025" y="981075"/>
            <a:ext cx="8239125" cy="50625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700" dirty="0">
                <a:latin typeface="Times New Roman" panose="02020603050405020304" pitchFamily="18" charset="0"/>
              </a:rPr>
              <a:t>&lt;%@ page </a:t>
            </a:r>
            <a:r>
              <a:rPr lang="en-US" altLang="ko-KR" sz="1700" dirty="0" err="1">
                <a:latin typeface="Times New Roman" panose="02020603050405020304" pitchFamily="18" charset="0"/>
              </a:rPr>
              <a:t>contentType</a:t>
            </a:r>
            <a:r>
              <a:rPr lang="en-US" altLang="ko-KR" sz="1700" dirty="0">
                <a:latin typeface="Times New Roman" panose="02020603050405020304" pitchFamily="18" charset="0"/>
              </a:rPr>
              <a:t>="text/html; charset=</a:t>
            </a:r>
            <a:r>
              <a:rPr lang="en-US" altLang="ko-KR" sz="1700" dirty="0" err="1">
                <a:latin typeface="Times New Roman" panose="02020603050405020304" pitchFamily="18" charset="0"/>
              </a:rPr>
              <a:t>euc-kr</a:t>
            </a:r>
            <a:r>
              <a:rPr lang="en-US" altLang="ko-KR" sz="1700" dirty="0">
                <a:latin typeface="Times New Roman" panose="02020603050405020304" pitchFamily="18" charset="0"/>
              </a:rPr>
              <a:t>" %&gt;</a:t>
            </a:r>
          </a:p>
          <a:p>
            <a:pPr eaLnBrk="1" hangingPunct="1"/>
            <a:r>
              <a:rPr lang="en-US" altLang="ko-KR" sz="1700" dirty="0">
                <a:latin typeface="Times New Roman" panose="02020603050405020304" pitchFamily="18" charset="0"/>
              </a:rPr>
              <a:t>&lt;html&gt;&lt;head&gt;&lt;title&gt;Response </a:t>
            </a:r>
            <a:r>
              <a:rPr lang="ko-KR" altLang="en-US" sz="1700" dirty="0">
                <a:latin typeface="Times New Roman" panose="02020603050405020304" pitchFamily="18" charset="0"/>
              </a:rPr>
              <a:t>객체 예제</a:t>
            </a:r>
            <a:r>
              <a:rPr lang="en-US" altLang="ko-KR" sz="1700" dirty="0">
                <a:latin typeface="Times New Roman" panose="02020603050405020304" pitchFamily="18" charset="0"/>
              </a:rPr>
              <a:t>&lt;/title&gt;&lt;/head&gt;&lt;body&gt;</a:t>
            </a:r>
          </a:p>
          <a:p>
            <a:pPr eaLnBrk="1" hangingPunct="1"/>
            <a:r>
              <a:rPr lang="en-US" altLang="ko-KR" sz="1700" dirty="0">
                <a:latin typeface="Times New Roman" panose="02020603050405020304" pitchFamily="18" charset="0"/>
              </a:rPr>
              <a:t>	&lt;h3&gt;Response </a:t>
            </a:r>
            <a:r>
              <a:rPr lang="ko-KR" altLang="en-US" sz="1700" dirty="0">
                <a:latin typeface="Times New Roman" panose="02020603050405020304" pitchFamily="18" charset="0"/>
              </a:rPr>
              <a:t>객체를 이용한 예제</a:t>
            </a:r>
            <a:r>
              <a:rPr lang="en-US" altLang="ko-KR" sz="1700" dirty="0">
                <a:latin typeface="Times New Roman" panose="02020603050405020304" pitchFamily="18" charset="0"/>
              </a:rPr>
              <a:t>&lt;/h3&gt;</a:t>
            </a:r>
          </a:p>
          <a:p>
            <a:pPr eaLnBrk="1" hangingPunct="1"/>
            <a:r>
              <a:rPr lang="en-US" altLang="ko-KR" sz="1700" dirty="0">
                <a:latin typeface="Times New Roman" panose="02020603050405020304" pitchFamily="18" charset="0"/>
              </a:rPr>
              <a:t>	Buffer</a:t>
            </a:r>
            <a:r>
              <a:rPr lang="ko-KR" altLang="en-US" sz="1700" dirty="0">
                <a:latin typeface="Times New Roman" panose="02020603050405020304" pitchFamily="18" charset="0"/>
              </a:rPr>
              <a:t>의 크기를 설정 </a:t>
            </a:r>
            <a:r>
              <a:rPr lang="en-US" altLang="ko-KR" sz="1700" dirty="0">
                <a:latin typeface="Times New Roman" panose="02020603050405020304" pitchFamily="18" charset="0"/>
              </a:rPr>
              <a:t>: 32K</a:t>
            </a:r>
            <a:r>
              <a:rPr lang="ko-KR" altLang="en-US" sz="1700" dirty="0">
                <a:latin typeface="Times New Roman" panose="02020603050405020304" pitchFamily="18" charset="0"/>
              </a:rPr>
              <a:t>로 설정</a:t>
            </a:r>
          </a:p>
          <a:p>
            <a:pPr eaLnBrk="1" hangingPunct="1"/>
            <a:r>
              <a:rPr lang="en-US" altLang="ko-KR" sz="1700" dirty="0">
                <a:latin typeface="Times New Roman" panose="02020603050405020304" pitchFamily="18" charset="0"/>
              </a:rPr>
              <a:t>&lt;%</a:t>
            </a:r>
          </a:p>
          <a:p>
            <a:pPr eaLnBrk="1" hangingPunct="1"/>
            <a:r>
              <a:rPr lang="en-US" altLang="ko-KR" sz="1700" dirty="0">
                <a:latin typeface="Times New Roman" panose="02020603050405020304" pitchFamily="18" charset="0"/>
              </a:rPr>
              <a:t>	</a:t>
            </a:r>
            <a:r>
              <a:rPr lang="en-US" altLang="ko-KR" sz="1700" dirty="0" err="1">
                <a:latin typeface="Times New Roman" panose="02020603050405020304" pitchFamily="18" charset="0"/>
              </a:rPr>
              <a:t>response.setBufferSize</a:t>
            </a:r>
            <a:r>
              <a:rPr lang="en-US" altLang="ko-KR" sz="1700" dirty="0">
                <a:latin typeface="Times New Roman" panose="02020603050405020304" pitchFamily="18" charset="0"/>
              </a:rPr>
              <a:t>(32000);</a:t>
            </a:r>
          </a:p>
          <a:p>
            <a:pPr eaLnBrk="1" hangingPunct="1"/>
            <a:r>
              <a:rPr lang="en-US" altLang="ko-KR" sz="1700" dirty="0">
                <a:latin typeface="Times New Roman" panose="02020603050405020304" pitchFamily="18" charset="0"/>
              </a:rPr>
              <a:t>%&gt;</a:t>
            </a:r>
          </a:p>
          <a:p>
            <a:pPr eaLnBrk="1" hangingPunct="1"/>
            <a:r>
              <a:rPr lang="en-US" altLang="ko-KR" sz="1700" dirty="0">
                <a:latin typeface="Times New Roman" panose="02020603050405020304" pitchFamily="18" charset="0"/>
              </a:rPr>
              <a:t>&lt;p&gt;	</a:t>
            </a:r>
            <a:r>
              <a:rPr lang="ko-KR" altLang="en-US" sz="1700" dirty="0">
                <a:latin typeface="Times New Roman" panose="02020603050405020304" pitchFamily="18" charset="0"/>
              </a:rPr>
              <a:t>현재 버퍼의 크기는 </a:t>
            </a:r>
            <a:r>
              <a:rPr lang="en-US" altLang="ko-KR" sz="1700" dirty="0">
                <a:latin typeface="Times New Roman" panose="02020603050405020304" pitchFamily="18" charset="0"/>
              </a:rPr>
              <a:t>:</a:t>
            </a:r>
          </a:p>
          <a:p>
            <a:pPr eaLnBrk="1" hangingPunct="1"/>
            <a:r>
              <a:rPr lang="en-US" altLang="ko-KR" sz="1700" dirty="0">
                <a:latin typeface="Times New Roman" panose="02020603050405020304" pitchFamily="18" charset="0"/>
              </a:rPr>
              <a:t>&lt;%= 	</a:t>
            </a:r>
            <a:r>
              <a:rPr lang="en-US" altLang="ko-KR" sz="1700" dirty="0" err="1">
                <a:latin typeface="Times New Roman" panose="02020603050405020304" pitchFamily="18" charset="0"/>
              </a:rPr>
              <a:t>response.getBufferSize</a:t>
            </a:r>
            <a:r>
              <a:rPr lang="en-US" altLang="ko-KR" sz="1700" dirty="0">
                <a:latin typeface="Times New Roman" panose="02020603050405020304" pitchFamily="18" charset="0"/>
              </a:rPr>
              <a:t>()/1000 %&gt; K</a:t>
            </a:r>
          </a:p>
          <a:p>
            <a:pPr eaLnBrk="1" hangingPunct="1"/>
            <a:r>
              <a:rPr lang="en-US" altLang="ko-KR" sz="1700" dirty="0">
                <a:latin typeface="Times New Roman" panose="02020603050405020304" pitchFamily="18" charset="0"/>
              </a:rPr>
              <a:t>&lt;p&gt;3</a:t>
            </a:r>
            <a:r>
              <a:rPr lang="ko-KR" altLang="en-US" sz="1700" dirty="0" err="1">
                <a:latin typeface="Times New Roman" panose="02020603050405020304" pitchFamily="18" charset="0"/>
              </a:rPr>
              <a:t>초후</a:t>
            </a:r>
            <a:r>
              <a:rPr lang="ko-KR" altLang="en-US" sz="1700" dirty="0">
                <a:latin typeface="Times New Roman" panose="02020603050405020304" pitchFamily="18" charset="0"/>
              </a:rPr>
              <a:t> </a:t>
            </a:r>
            <a:r>
              <a:rPr lang="ko-KR" altLang="en-US" sz="1700" dirty="0" err="1">
                <a:latin typeface="Times New Roman" panose="02020603050405020304" pitchFamily="18" charset="0"/>
              </a:rPr>
              <a:t>오라클자바</a:t>
            </a:r>
            <a:r>
              <a:rPr lang="ko-KR" altLang="en-US" sz="1700" dirty="0">
                <a:latin typeface="Times New Roman" panose="02020603050405020304" pitchFamily="18" charset="0"/>
              </a:rPr>
              <a:t> </a:t>
            </a:r>
            <a:r>
              <a:rPr lang="ko-KR" altLang="en-US" sz="1700" dirty="0" err="1">
                <a:latin typeface="Times New Roman" panose="02020603050405020304" pitchFamily="18" charset="0"/>
              </a:rPr>
              <a:t>메인페이지로</a:t>
            </a:r>
            <a:r>
              <a:rPr lang="ko-KR" altLang="en-US" sz="1700" dirty="0">
                <a:latin typeface="Times New Roman" panose="02020603050405020304" pitchFamily="18" charset="0"/>
              </a:rPr>
              <a:t> 이동합니다</a:t>
            </a:r>
            <a:r>
              <a:rPr lang="en-US" altLang="ko-KR" sz="1700" dirty="0">
                <a:latin typeface="Times New Roman" panose="02020603050405020304" pitchFamily="18" charset="0"/>
              </a:rPr>
              <a:t>...</a:t>
            </a:r>
          </a:p>
          <a:p>
            <a:pPr eaLnBrk="1" hangingPunct="1"/>
            <a:r>
              <a:rPr lang="en-US" altLang="ko-KR" sz="1700" dirty="0">
                <a:latin typeface="Times New Roman" panose="02020603050405020304" pitchFamily="18" charset="0"/>
              </a:rPr>
              <a:t>&lt;%	//</a:t>
            </a:r>
            <a:r>
              <a:rPr lang="ko-KR" altLang="en-US" sz="1700" dirty="0">
                <a:latin typeface="Times New Roman" panose="02020603050405020304" pitchFamily="18" charset="0"/>
              </a:rPr>
              <a:t>아래의 주석부분을 </a:t>
            </a:r>
            <a:r>
              <a:rPr lang="ko-KR" altLang="en-US" sz="1700" dirty="0" err="1">
                <a:latin typeface="Times New Roman" panose="02020603050405020304" pitchFamily="18" charset="0"/>
              </a:rPr>
              <a:t>해제후</a:t>
            </a:r>
            <a:r>
              <a:rPr lang="ko-KR" altLang="en-US" sz="1700" dirty="0">
                <a:latin typeface="Times New Roman" panose="02020603050405020304" pitchFamily="18" charset="0"/>
              </a:rPr>
              <a:t> 실행하세요</a:t>
            </a:r>
            <a:r>
              <a:rPr lang="en-US" altLang="ko-KR" sz="1700" dirty="0">
                <a:latin typeface="Times New Roman" panose="02020603050405020304" pitchFamily="18" charset="0"/>
              </a:rPr>
              <a:t>~</a:t>
            </a:r>
          </a:p>
          <a:p>
            <a:pPr eaLnBrk="1" hangingPunct="1"/>
            <a:r>
              <a:rPr lang="en-US" altLang="ko-KR" sz="1700" dirty="0">
                <a:latin typeface="Times New Roman" panose="02020603050405020304" pitchFamily="18" charset="0"/>
              </a:rPr>
              <a:t>	//$</a:t>
            </a:r>
            <a:r>
              <a:rPr lang="en-US" altLang="ko-KR" sz="1700" dirty="0" err="1">
                <a:latin typeface="Times New Roman" panose="02020603050405020304" pitchFamily="18" charset="0"/>
              </a:rPr>
              <a:t>response.setHeader</a:t>
            </a:r>
            <a:r>
              <a:rPr lang="en-US" altLang="ko-KR" sz="1700" dirty="0">
                <a:latin typeface="Times New Roman" panose="02020603050405020304" pitchFamily="18" charset="0"/>
              </a:rPr>
              <a:t>("refresh", "3;URL='http://www.oraclejava.co.kr");</a:t>
            </a:r>
          </a:p>
          <a:p>
            <a:pPr eaLnBrk="1" hangingPunct="1"/>
            <a:r>
              <a:rPr lang="en-US" altLang="ko-KR" sz="1700" dirty="0">
                <a:latin typeface="Times New Roman" panose="02020603050405020304" pitchFamily="18" charset="0"/>
              </a:rPr>
              <a:t>	//</a:t>
            </a:r>
            <a:r>
              <a:rPr lang="ko-KR" altLang="en-US" sz="1700" dirty="0">
                <a:latin typeface="Times New Roman" panose="02020603050405020304" pitchFamily="18" charset="0"/>
              </a:rPr>
              <a:t>아래의 코드는 요청된 리소스가 새위치로 이동되었으며</a:t>
            </a:r>
            <a:r>
              <a:rPr lang="en-US" altLang="ko-KR" sz="1700" dirty="0">
                <a:latin typeface="Times New Roman" panose="02020603050405020304" pitchFamily="18" charset="0"/>
              </a:rPr>
              <a:t>, </a:t>
            </a:r>
            <a:r>
              <a:rPr lang="ko-KR" altLang="en-US" sz="1700" dirty="0" err="1">
                <a:latin typeface="Times New Roman" panose="02020603050405020304" pitchFamily="18" charset="0"/>
              </a:rPr>
              <a:t>그위치는</a:t>
            </a:r>
            <a:r>
              <a:rPr lang="ko-KR" altLang="en-US" sz="1700" dirty="0">
                <a:latin typeface="Times New Roman" panose="02020603050405020304" pitchFamily="18" charset="0"/>
              </a:rPr>
              <a:t> </a:t>
            </a:r>
            <a:r>
              <a:rPr lang="en-US" altLang="ko-KR" sz="1700" dirty="0">
                <a:latin typeface="Times New Roman" panose="02020603050405020304" pitchFamily="18" charset="0"/>
              </a:rPr>
              <a:t>Location Header</a:t>
            </a:r>
            <a:r>
              <a:rPr lang="ko-KR" altLang="en-US" sz="1700" dirty="0">
                <a:latin typeface="Times New Roman" panose="02020603050405020304" pitchFamily="18" charset="0"/>
              </a:rPr>
              <a:t>에 </a:t>
            </a:r>
            <a:r>
              <a:rPr lang="ko-KR" altLang="en-US" sz="1700" dirty="0" err="1">
                <a:latin typeface="Times New Roman" panose="02020603050405020304" pitchFamily="18" charset="0"/>
              </a:rPr>
              <a:t>포함된다는것을</a:t>
            </a:r>
            <a:r>
              <a:rPr lang="ko-KR" altLang="en-US" sz="1700" dirty="0">
                <a:latin typeface="Times New Roman" panose="02020603050405020304" pitchFamily="18" charset="0"/>
              </a:rPr>
              <a:t> 알린다</a:t>
            </a:r>
            <a:r>
              <a:rPr lang="en-US" altLang="ko-KR" sz="1700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ko-KR" sz="1700" dirty="0">
                <a:latin typeface="Times New Roman" panose="02020603050405020304" pitchFamily="18" charset="0"/>
              </a:rPr>
              <a:t>	//*</a:t>
            </a:r>
            <a:r>
              <a:rPr lang="en-US" altLang="ko-KR" sz="1700" dirty="0" err="1">
                <a:latin typeface="Times New Roman" panose="02020603050405020304" pitchFamily="18" charset="0"/>
              </a:rPr>
              <a:t>response.setStatus</a:t>
            </a:r>
            <a:r>
              <a:rPr lang="en-US" altLang="ko-KR" sz="1700" dirty="0">
                <a:latin typeface="Times New Roman" panose="02020603050405020304" pitchFamily="18" charset="0"/>
              </a:rPr>
              <a:t>(</a:t>
            </a:r>
            <a:r>
              <a:rPr lang="en-US" altLang="ko-KR" sz="1700" dirty="0" err="1">
                <a:latin typeface="Times New Roman" panose="02020603050405020304" pitchFamily="18" charset="0"/>
              </a:rPr>
              <a:t>response.SC_MOVED_TEMPORARILY</a:t>
            </a:r>
            <a:r>
              <a:rPr lang="en-US" altLang="ko-KR" sz="1700" dirty="0">
                <a:latin typeface="Times New Roman" panose="02020603050405020304" pitchFamily="18" charset="0"/>
              </a:rPr>
              <a:t>);</a:t>
            </a:r>
          </a:p>
          <a:p>
            <a:pPr eaLnBrk="1" hangingPunct="1"/>
            <a:r>
              <a:rPr lang="en-US" altLang="ko-KR" sz="1700" dirty="0">
                <a:latin typeface="Times New Roman" panose="02020603050405020304" pitchFamily="18" charset="0"/>
              </a:rPr>
              <a:t>	//*</a:t>
            </a:r>
            <a:r>
              <a:rPr lang="en-US" altLang="ko-KR" sz="1700" dirty="0" err="1">
                <a:latin typeface="Times New Roman" panose="02020603050405020304" pitchFamily="18" charset="0"/>
              </a:rPr>
              <a:t>response.setHeader</a:t>
            </a:r>
            <a:r>
              <a:rPr lang="en-US" altLang="ko-KR" sz="1700" dirty="0">
                <a:latin typeface="Times New Roman" panose="02020603050405020304" pitchFamily="18" charset="0"/>
              </a:rPr>
              <a:t>("</a:t>
            </a:r>
            <a:r>
              <a:rPr lang="en-US" altLang="ko-KR" sz="1700" dirty="0" err="1">
                <a:latin typeface="Times New Roman" panose="02020603050405020304" pitchFamily="18" charset="0"/>
              </a:rPr>
              <a:t>Location","http</a:t>
            </a:r>
            <a:r>
              <a:rPr lang="en-US" altLang="ko-KR" sz="1700" dirty="0">
                <a:latin typeface="Times New Roman" panose="02020603050405020304" pitchFamily="18" charset="0"/>
              </a:rPr>
              <a:t>://www.oraclejava.co.kr");</a:t>
            </a:r>
          </a:p>
          <a:p>
            <a:pPr eaLnBrk="1" hangingPunct="1"/>
            <a:endParaRPr lang="en-US" altLang="ko-KR" sz="17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 sz="1700" dirty="0">
                <a:latin typeface="Times New Roman" panose="02020603050405020304" pitchFamily="18" charset="0"/>
              </a:rPr>
              <a:t>	//^</a:t>
            </a:r>
            <a:r>
              <a:rPr lang="en-US" altLang="ko-KR" sz="1700" dirty="0" err="1">
                <a:latin typeface="Times New Roman" panose="02020603050405020304" pitchFamily="18" charset="0"/>
              </a:rPr>
              <a:t>response.sendRedirect</a:t>
            </a:r>
            <a:r>
              <a:rPr lang="en-US" altLang="ko-KR" sz="1700" dirty="0">
                <a:latin typeface="Times New Roman" panose="02020603050405020304" pitchFamily="18" charset="0"/>
              </a:rPr>
              <a:t>("http://www.oraclejava.co.kr");</a:t>
            </a:r>
          </a:p>
          <a:p>
            <a:pPr eaLnBrk="1" hangingPunct="1"/>
            <a:r>
              <a:rPr lang="en-US" altLang="ko-KR" sz="1700" dirty="0">
                <a:latin typeface="Times New Roman" panose="02020603050405020304" pitchFamily="18" charset="0"/>
              </a:rPr>
              <a:t>%&gt;&lt;/body&gt;&lt;/html&gt;</a:t>
            </a:r>
          </a:p>
        </p:txBody>
      </p:sp>
      <p:sp>
        <p:nvSpPr>
          <p:cNvPr id="204805" name="Text Box 4"/>
          <p:cNvSpPr txBox="1">
            <a:spLocks noChangeArrowheads="1"/>
          </p:cNvSpPr>
          <p:nvPr/>
        </p:nvSpPr>
        <p:spPr bwMode="auto">
          <a:xfrm>
            <a:off x="4572000" y="292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latin typeface="Courier"/>
              </a:rPr>
              <a:t>response.jsp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E553EF5A-F31D-4493-8698-09BBFD9D6C8E}" type="slidenum">
              <a:rPr lang="en-US" altLang="ko-KR"/>
              <a:pPr eaLnBrk="1" hangingPunct="1"/>
              <a:t>186</a:t>
            </a:fld>
            <a:endParaRPr lang="en-US" altLang="ko-KR"/>
          </a:p>
        </p:txBody>
      </p:sp>
      <p:sp>
        <p:nvSpPr>
          <p:cNvPr id="205827" name="Rectangle 2"/>
          <p:cNvSpPr>
            <a:spLocks noChangeArrowheads="1"/>
          </p:cNvSpPr>
          <p:nvPr/>
        </p:nvSpPr>
        <p:spPr bwMode="auto">
          <a:xfrm>
            <a:off x="609600" y="228600"/>
            <a:ext cx="731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latin typeface="Times New Roman" panose="02020603050405020304" pitchFamily="18" charset="0"/>
              </a:rPr>
              <a:t>pageContext </a:t>
            </a:r>
            <a:r>
              <a:rPr lang="ko-KR" altLang="en-US" sz="4000">
                <a:latin typeface="Times New Roman" panose="02020603050405020304" pitchFamily="18" charset="0"/>
              </a:rPr>
              <a:t>객체</a:t>
            </a:r>
          </a:p>
        </p:txBody>
      </p:sp>
      <p:sp>
        <p:nvSpPr>
          <p:cNvPr id="205828" name="Rectangle 3"/>
          <p:cNvSpPr>
            <a:spLocks noChangeArrowheads="1"/>
          </p:cNvSpPr>
          <p:nvPr/>
        </p:nvSpPr>
        <p:spPr bwMode="auto">
          <a:xfrm>
            <a:off x="457200" y="1295400"/>
            <a:ext cx="83820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400">
                <a:latin typeface="Times New Roman" panose="02020603050405020304" pitchFamily="18" charset="0"/>
              </a:rPr>
              <a:t> </a:t>
            </a:r>
            <a:r>
              <a:rPr lang="ko-KR" altLang="en-US" sz="2400">
                <a:latin typeface="Times New Roman" panose="02020603050405020304" pitchFamily="18" charset="0"/>
              </a:rPr>
              <a:t>페이지 범위를 가지며</a:t>
            </a:r>
            <a:r>
              <a:rPr lang="en-US" altLang="ko-KR" sz="2400">
                <a:latin typeface="Times New Roman" panose="02020603050405020304" pitchFamily="18" charset="0"/>
              </a:rPr>
              <a:t>, javax.servlet.jsp.PageContext </a:t>
            </a:r>
            <a:r>
              <a:rPr lang="ko-KR" altLang="en-US" sz="2400">
                <a:latin typeface="Times New Roman" panose="02020603050405020304" pitchFamily="18" charset="0"/>
              </a:rPr>
              <a:t>클래스의 한 인스턴스이다</a:t>
            </a:r>
            <a:r>
              <a:rPr lang="en-US" altLang="ko-KR" sz="240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400">
                <a:latin typeface="Times New Roman" panose="02020603050405020304" pitchFamily="18" charset="0"/>
              </a:rPr>
              <a:t> </a:t>
            </a:r>
            <a:r>
              <a:rPr lang="ko-KR" altLang="en-US" sz="2400">
                <a:latin typeface="Times New Roman" panose="02020603050405020304" pitchFamily="18" charset="0"/>
              </a:rPr>
              <a:t>해당 </a:t>
            </a:r>
            <a:r>
              <a:rPr lang="en-US" altLang="ko-KR" sz="2400">
                <a:latin typeface="Times New Roman" panose="02020603050405020304" pitchFamily="18" charset="0"/>
              </a:rPr>
              <a:t>JSP Page</a:t>
            </a:r>
            <a:r>
              <a:rPr lang="ko-KR" altLang="en-US" sz="2400">
                <a:latin typeface="Times New Roman" panose="02020603050405020304" pitchFamily="18" charset="0"/>
              </a:rPr>
              <a:t>의 페이지문맥을 캡슐화 한것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ko-KR" altLang="en-US" sz="2400">
                <a:latin typeface="Times New Roman" panose="02020603050405020304" pitchFamily="18" charset="0"/>
              </a:rPr>
              <a:t> </a:t>
            </a:r>
            <a:r>
              <a:rPr lang="ko-KR" altLang="en-US" sz="2400" u="sng">
                <a:latin typeface="Times New Roman" panose="02020603050405020304" pitchFamily="18" charset="0"/>
              </a:rPr>
              <a:t>다른 명시적 객체에 접근하는 여러 가지 편리한 함수제공</a:t>
            </a:r>
            <a:r>
              <a:rPr lang="en-US" altLang="ko-KR" sz="2400">
                <a:latin typeface="Times New Roman" panose="02020603050405020304" pitchFamily="18" charset="0"/>
              </a:rPr>
              <a:t>(</a:t>
            </a:r>
            <a:r>
              <a:rPr lang="ko-KR" altLang="en-US" sz="2400">
                <a:latin typeface="Times New Roman" panose="02020603050405020304" pitchFamily="18" charset="0"/>
              </a:rPr>
              <a:t>예를들면 </a:t>
            </a:r>
            <a:r>
              <a:rPr lang="en-US" altLang="ko-KR" sz="2400">
                <a:latin typeface="Times New Roman" panose="02020603050405020304" pitchFamily="18" charset="0"/>
              </a:rPr>
              <a:t>setAttribute</a:t>
            </a:r>
            <a:r>
              <a:rPr lang="ko-KR" altLang="en-US" sz="2400">
                <a:latin typeface="Times New Roman" panose="02020603050405020304" pitchFamily="18" charset="0"/>
              </a:rPr>
              <a:t>를 이용하여 </a:t>
            </a:r>
            <a:r>
              <a:rPr lang="en-US" altLang="ko-KR" sz="2400">
                <a:latin typeface="Times New Roman" panose="02020603050405020304" pitchFamily="18" charset="0"/>
              </a:rPr>
              <a:t>scope[page, request, session, application) </a:t>
            </a:r>
            <a:r>
              <a:rPr lang="ko-KR" altLang="en-US" sz="2400">
                <a:latin typeface="Times New Roman" panose="02020603050405020304" pitchFamily="18" charset="0"/>
              </a:rPr>
              <a:t>내에서 작동하는 객체에 접근 할 수 있고</a:t>
            </a:r>
            <a:r>
              <a:rPr lang="en-US" altLang="ko-KR" sz="2400">
                <a:latin typeface="Times New Roman" panose="02020603050405020304" pitchFamily="18" charset="0"/>
              </a:rPr>
              <a:t>, removeAttribute </a:t>
            </a:r>
            <a:r>
              <a:rPr lang="ko-KR" altLang="en-US" sz="2400">
                <a:latin typeface="Times New Roman" panose="02020603050405020304" pitchFamily="18" charset="0"/>
              </a:rPr>
              <a:t>메소드를 이용해 객체를 삭제 할 수도 있다</a:t>
            </a:r>
            <a:r>
              <a:rPr lang="en-US" altLang="ko-KR" sz="2400">
                <a:latin typeface="Times New Roman" panose="02020603050405020304" pitchFamily="18" charset="0"/>
              </a:rPr>
              <a:t>.)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None/>
            </a:pPr>
            <a:r>
              <a:rPr lang="ko-KR" altLang="en-US" sz="2400">
                <a:latin typeface="Times New Roman" panose="02020603050405020304" pitchFamily="18" charset="0"/>
              </a:rPr>
              <a:t>예</a:t>
            </a:r>
            <a:r>
              <a:rPr lang="en-US" altLang="ko-KR" sz="2400">
                <a:latin typeface="Times New Roman" panose="02020603050405020304" pitchFamily="18" charset="0"/>
              </a:rPr>
              <a:t>) HttpSession session = pageContext.getSession();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      JspWriter out = pageContext.getOut();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      ServletRequest request = pageContext.getRequest();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1575472-9540-41A5-A29E-25DD5BA1FFDB}" type="slidenum">
              <a:rPr lang="en-US" altLang="ko-KR"/>
              <a:pPr eaLnBrk="1" hangingPunct="1"/>
              <a:t>187</a:t>
            </a:fld>
            <a:endParaRPr lang="en-US" altLang="ko-KR"/>
          </a:p>
        </p:txBody>
      </p:sp>
      <p:sp>
        <p:nvSpPr>
          <p:cNvPr id="206851" name="Rectangle 2"/>
          <p:cNvSpPr>
            <a:spLocks noChangeArrowheads="1"/>
          </p:cNvSpPr>
          <p:nvPr/>
        </p:nvSpPr>
        <p:spPr bwMode="auto">
          <a:xfrm>
            <a:off x="609600" y="228600"/>
            <a:ext cx="731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latin typeface="Times New Roman" panose="02020603050405020304" pitchFamily="18" charset="0"/>
              </a:rPr>
              <a:t>pageContext </a:t>
            </a:r>
            <a:r>
              <a:rPr lang="ko-KR" altLang="en-US" sz="4000">
                <a:latin typeface="Times New Roman" panose="02020603050405020304" pitchFamily="18" charset="0"/>
              </a:rPr>
              <a:t>객체</a:t>
            </a:r>
          </a:p>
        </p:txBody>
      </p:sp>
      <p:sp>
        <p:nvSpPr>
          <p:cNvPr id="206852" name="Rectangle 3"/>
          <p:cNvSpPr>
            <a:spLocks noChangeArrowheads="1"/>
          </p:cNvSpPr>
          <p:nvPr/>
        </p:nvSpPr>
        <p:spPr bwMode="auto">
          <a:xfrm>
            <a:off x="457200" y="1295400"/>
            <a:ext cx="8382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None/>
            </a:pPr>
            <a:endParaRPr lang="en-US" altLang="ko-KR" sz="25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</a:rPr>
              <a:t> pageContext</a:t>
            </a:r>
            <a:r>
              <a:rPr lang="ko-KR" altLang="en-US" sz="2500">
                <a:latin typeface="Times New Roman" panose="02020603050405020304" pitchFamily="18" charset="0"/>
              </a:rPr>
              <a:t>객체는 현재 페이지의 제어권을 다른 페이지로 넘기는 방법을 제공한다</a:t>
            </a:r>
            <a:r>
              <a:rPr lang="en-US" altLang="ko-KR" sz="2500">
                <a:latin typeface="Times New Roman" panose="02020603050405020304" pitchFamily="18" charset="0"/>
              </a:rPr>
              <a:t>. </a:t>
            </a:r>
            <a:r>
              <a:rPr lang="ko-KR" altLang="en-US" sz="2500">
                <a:latin typeface="Times New Roman" panose="02020603050405020304" pitchFamily="18" charset="0"/>
              </a:rPr>
              <a:t>잠시 줄 수도 있고 영구히 줄 수도 있다</a:t>
            </a:r>
            <a:r>
              <a:rPr lang="en-US" altLang="ko-KR" sz="2500">
                <a:latin typeface="Times New Roman" panose="02020603050405020304" pitchFamily="18" charset="0"/>
              </a:rPr>
              <a:t>.&lt;jsp:include&gt; &lt;jsp:forward&gt;</a:t>
            </a:r>
            <a:r>
              <a:rPr lang="ko-KR" altLang="en-US" sz="2500">
                <a:latin typeface="Times New Roman" panose="02020603050405020304" pitchFamily="18" charset="0"/>
              </a:rPr>
              <a:t>등에  해당되는 </a:t>
            </a:r>
            <a:r>
              <a:rPr lang="en-US" altLang="ko-KR" sz="2500">
                <a:latin typeface="Times New Roman" panose="02020603050405020304" pitchFamily="18" charset="0"/>
              </a:rPr>
              <a:t>include, forward</a:t>
            </a:r>
            <a:r>
              <a:rPr lang="ko-KR" altLang="en-US" sz="2500">
                <a:latin typeface="Times New Roman" panose="02020603050405020304" pitchFamily="18" charset="0"/>
              </a:rPr>
              <a:t>등의 메소드가 있다</a:t>
            </a:r>
            <a:r>
              <a:rPr lang="en-US" altLang="ko-KR" sz="250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</a:rPr>
              <a:t> JSP </a:t>
            </a:r>
            <a:r>
              <a:rPr lang="ko-KR" altLang="en-US" sz="2500">
                <a:latin typeface="Times New Roman" panose="02020603050405020304" pitchFamily="18" charset="0"/>
              </a:rPr>
              <a:t>컨테이너에 의해 실행 되기 전 자동으로 서블릿의 </a:t>
            </a:r>
            <a:r>
              <a:rPr lang="en-US" altLang="ko-KR" sz="2500">
                <a:latin typeface="Times New Roman" panose="02020603050405020304" pitchFamily="18" charset="0"/>
              </a:rPr>
              <a:t>javax.servlet.jsp.PageContext </a:t>
            </a:r>
            <a:r>
              <a:rPr lang="ko-KR" altLang="en-US" sz="2500">
                <a:latin typeface="Times New Roman" panose="02020603050405020304" pitchFamily="18" charset="0"/>
              </a:rPr>
              <a:t>객체로 변환되어 해석된다</a:t>
            </a:r>
            <a:r>
              <a:rPr lang="en-US" altLang="ko-KR" sz="2500">
                <a:latin typeface="Times New Roman" panose="02020603050405020304" pitchFamily="18" charset="0"/>
              </a:rPr>
              <a:t>.</a:t>
            </a:r>
            <a:endParaRPr lang="en-US" altLang="ko-KR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B1A2C21-2FE4-4DDD-8988-54F387CB163A}" type="slidenum">
              <a:rPr lang="en-US" altLang="ko-KR"/>
              <a:pPr eaLnBrk="1" hangingPunct="1"/>
              <a:t>188</a:t>
            </a:fld>
            <a:endParaRPr lang="en-US" altLang="ko-KR"/>
          </a:p>
        </p:txBody>
      </p:sp>
      <p:sp>
        <p:nvSpPr>
          <p:cNvPr id="207875" name="Rectangle 2"/>
          <p:cNvSpPr>
            <a:spLocks noChangeArrowheads="1"/>
          </p:cNvSpPr>
          <p:nvPr/>
        </p:nvSpPr>
        <p:spPr bwMode="auto">
          <a:xfrm>
            <a:off x="609600" y="228600"/>
            <a:ext cx="731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latin typeface="Times New Roman" panose="02020603050405020304" pitchFamily="18" charset="0"/>
              </a:rPr>
              <a:t>pageContext </a:t>
            </a:r>
            <a:r>
              <a:rPr lang="ko-KR" altLang="en-US" sz="4000">
                <a:latin typeface="Times New Roman" panose="02020603050405020304" pitchFamily="18" charset="0"/>
              </a:rPr>
              <a:t>객체메소드</a:t>
            </a:r>
          </a:p>
        </p:txBody>
      </p:sp>
      <p:sp>
        <p:nvSpPr>
          <p:cNvPr id="207876" name="Rectangle 3"/>
          <p:cNvSpPr>
            <a:spLocks noChangeArrowheads="1"/>
          </p:cNvSpPr>
          <p:nvPr/>
        </p:nvSpPr>
        <p:spPr bwMode="auto">
          <a:xfrm>
            <a:off x="533400" y="1524000"/>
            <a:ext cx="8229600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</a:rPr>
              <a:t> </a:t>
            </a:r>
            <a:r>
              <a:rPr lang="ko-KR" altLang="en-US" sz="2500">
                <a:latin typeface="Times New Roman" panose="02020603050405020304" pitchFamily="18" charset="0"/>
              </a:rPr>
              <a:t>내부객체를 얻는 메소드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None/>
            </a:pPr>
            <a:r>
              <a:rPr lang="ko-KR" altLang="en-US" sz="2500">
                <a:latin typeface="Times New Roman" panose="02020603050405020304" pitchFamily="18" charset="0"/>
              </a:rPr>
              <a:t>   </a:t>
            </a:r>
            <a:r>
              <a:rPr lang="en-US" altLang="ko-KR" sz="2500">
                <a:latin typeface="Times New Roman" panose="02020603050405020304" pitchFamily="18" charset="0"/>
              </a:rPr>
              <a:t>- getPage(), getServletConfig()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ko-KR" sz="2500">
                <a:latin typeface="Times New Roman" panose="02020603050405020304" pitchFamily="18" charset="0"/>
              </a:rPr>
              <a:t>   - getRequest(), getResponse()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ko-KR" sz="2500">
                <a:latin typeface="Times New Roman" panose="02020603050405020304" pitchFamily="18" charset="0"/>
              </a:rPr>
              <a:t>   - getOut(),getSession()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ko-KR" sz="2500">
                <a:latin typeface="Times New Roman" panose="02020603050405020304" pitchFamily="18" charset="0"/>
              </a:rPr>
              <a:t>   - getServletContext():Application</a:t>
            </a:r>
            <a:r>
              <a:rPr lang="ko-KR" altLang="en-US" sz="2500">
                <a:latin typeface="Times New Roman" panose="02020603050405020304" pitchFamily="18" charset="0"/>
              </a:rPr>
              <a:t>객체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None/>
            </a:pPr>
            <a:r>
              <a:rPr lang="ko-KR" altLang="en-US" sz="2500">
                <a:latin typeface="Times New Roman" panose="02020603050405020304" pitchFamily="18" charset="0"/>
              </a:rPr>
              <a:t>   </a:t>
            </a:r>
            <a:r>
              <a:rPr lang="en-US" altLang="ko-KR" sz="2500">
                <a:latin typeface="Times New Roman" panose="02020603050405020304" pitchFamily="18" charset="0"/>
              </a:rPr>
              <a:t>- getException() : exception</a:t>
            </a:r>
            <a:r>
              <a:rPr lang="ko-KR" altLang="en-US" sz="2500">
                <a:latin typeface="Times New Roman" panose="02020603050405020304" pitchFamily="18" charset="0"/>
              </a:rPr>
              <a:t>객체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62836A7-C479-4006-8153-381B65EB191E}" type="slidenum">
              <a:rPr lang="en-US" altLang="ko-KR"/>
              <a:pPr eaLnBrk="1" hangingPunct="1"/>
              <a:t>189</a:t>
            </a:fld>
            <a:endParaRPr lang="en-US" altLang="ko-KR"/>
          </a:p>
        </p:txBody>
      </p:sp>
      <p:sp>
        <p:nvSpPr>
          <p:cNvPr id="208899" name="Rectangle 2"/>
          <p:cNvSpPr>
            <a:spLocks noChangeArrowheads="1"/>
          </p:cNvSpPr>
          <p:nvPr/>
        </p:nvSpPr>
        <p:spPr bwMode="auto">
          <a:xfrm>
            <a:off x="609600" y="228600"/>
            <a:ext cx="731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latin typeface="Times New Roman" panose="02020603050405020304" pitchFamily="18" charset="0"/>
              </a:rPr>
              <a:t>pageContext </a:t>
            </a:r>
            <a:r>
              <a:rPr lang="ko-KR" altLang="en-US" sz="4000">
                <a:latin typeface="Times New Roman" panose="02020603050405020304" pitchFamily="18" charset="0"/>
              </a:rPr>
              <a:t>객체메소드</a:t>
            </a:r>
          </a:p>
        </p:txBody>
      </p:sp>
      <p:sp>
        <p:nvSpPr>
          <p:cNvPr id="208900" name="Rectangle 3"/>
          <p:cNvSpPr>
            <a:spLocks noChangeArrowheads="1"/>
          </p:cNvSpPr>
          <p:nvPr/>
        </p:nvSpPr>
        <p:spPr bwMode="auto">
          <a:xfrm>
            <a:off x="533400" y="1524000"/>
            <a:ext cx="8229600" cy="42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</a:rPr>
              <a:t> Scope</a:t>
            </a:r>
            <a:r>
              <a:rPr lang="ko-KR" altLang="en-US" sz="2500">
                <a:latin typeface="Times New Roman" panose="02020603050405020304" pitchFamily="18" charset="0"/>
              </a:rPr>
              <a:t>에 따라 속성과 관계되는 메소드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None/>
            </a:pPr>
            <a:r>
              <a:rPr lang="ko-KR" altLang="en-US" sz="2500">
                <a:latin typeface="Times New Roman" panose="02020603050405020304" pitchFamily="18" charset="0"/>
              </a:rPr>
              <a:t> </a:t>
            </a:r>
            <a:r>
              <a:rPr lang="en-US" altLang="ko-KR" sz="2500">
                <a:latin typeface="Times New Roman" panose="02020603050405020304" pitchFamily="18" charset="0"/>
              </a:rPr>
              <a:t>Abstract java.lang.Object.</a:t>
            </a:r>
            <a:r>
              <a:rPr lang="en-US" altLang="ko-KR" sz="2500">
                <a:solidFill>
                  <a:srgbClr val="0000FF"/>
                </a:solidFill>
                <a:latin typeface="Times New Roman" panose="02020603050405020304" pitchFamily="18" charset="0"/>
              </a:rPr>
              <a:t>getAttribute</a:t>
            </a:r>
            <a:r>
              <a:rPr lang="en-US" altLang="ko-KR" sz="2500">
                <a:latin typeface="Times New Roman" panose="02020603050405020304" pitchFamily="18" charset="0"/>
              </a:rPr>
              <a:t>(java.lang.String name)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ko-KR" sz="2500">
                <a:latin typeface="Times New Roman" panose="02020603050405020304" pitchFamily="18" charset="0"/>
              </a:rPr>
              <a:t>    - “name”</a:t>
            </a:r>
            <a:r>
              <a:rPr lang="ko-KR" altLang="en-US" sz="2500">
                <a:latin typeface="Times New Roman" panose="02020603050405020304" pitchFamily="18" charset="0"/>
              </a:rPr>
              <a:t>이라는 객체를 반환</a:t>
            </a:r>
            <a:r>
              <a:rPr lang="en-US" altLang="ko-KR" sz="2500">
                <a:latin typeface="Times New Roman" panose="02020603050405020304" pitchFamily="18" charset="0"/>
              </a:rPr>
              <a:t>, </a:t>
            </a:r>
            <a:r>
              <a:rPr lang="ko-KR" altLang="en-US" sz="2500">
                <a:latin typeface="Times New Roman" panose="02020603050405020304" pitchFamily="18" charset="0"/>
              </a:rPr>
              <a:t>없을경우  </a:t>
            </a:r>
            <a:r>
              <a:rPr lang="en-US" altLang="ko-KR" sz="2500">
                <a:latin typeface="Times New Roman" panose="02020603050405020304" pitchFamily="18" charset="0"/>
              </a:rPr>
              <a:t>null</a:t>
            </a:r>
            <a:r>
              <a:rPr lang="ko-KR" altLang="en-US" sz="2500">
                <a:latin typeface="Times New Roman" panose="02020603050405020304" pitchFamily="18" charset="0"/>
              </a:rPr>
              <a:t>반환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ko-KR" sz="2500">
                <a:latin typeface="Times New Roman" panose="02020603050405020304" pitchFamily="18" charset="0"/>
              </a:rPr>
              <a:t>Abstract vod </a:t>
            </a:r>
            <a:r>
              <a:rPr lang="en-US" altLang="ko-KR" sz="2500">
                <a:solidFill>
                  <a:srgbClr val="0000FF"/>
                </a:solidFill>
                <a:latin typeface="Times New Roman" panose="02020603050405020304" pitchFamily="18" charset="0"/>
              </a:rPr>
              <a:t>removeAttribute</a:t>
            </a:r>
            <a:r>
              <a:rPr lang="en-US" altLang="ko-KR" sz="2500">
                <a:latin typeface="Times New Roman" panose="02020603050405020304" pitchFamily="18" charset="0"/>
              </a:rPr>
              <a:t>(java.lang.String name)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ko-KR" sz="2500">
                <a:latin typeface="Times New Roman" panose="02020603050405020304" pitchFamily="18" charset="0"/>
              </a:rPr>
              <a:t>    - “name” </a:t>
            </a:r>
            <a:r>
              <a:rPr lang="ko-KR" altLang="en-US" sz="2500">
                <a:latin typeface="Times New Roman" panose="02020603050405020304" pitchFamily="18" charset="0"/>
              </a:rPr>
              <a:t>이라는 이름의 객체를 삭제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ko-KR" sz="2500">
                <a:latin typeface="Times New Roman" panose="02020603050405020304" pitchFamily="18" charset="0"/>
              </a:rPr>
              <a:t>Abstract vod </a:t>
            </a:r>
            <a:r>
              <a:rPr lang="en-US" altLang="ko-KR" sz="2500">
                <a:solidFill>
                  <a:srgbClr val="0000FF"/>
                </a:solidFill>
                <a:latin typeface="Times New Roman" panose="02020603050405020304" pitchFamily="18" charset="0"/>
              </a:rPr>
              <a:t>setAttribute</a:t>
            </a:r>
            <a:r>
              <a:rPr lang="en-US" altLang="ko-KR" sz="2500">
                <a:latin typeface="Times New Roman" panose="02020603050405020304" pitchFamily="18" charset="0"/>
              </a:rPr>
              <a:t>(java.lang.String name, java.lang.Object attribute)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ko-KR" sz="2500">
                <a:latin typeface="Times New Roman" panose="02020603050405020304" pitchFamily="18" charset="0"/>
              </a:rPr>
              <a:t>    - attribute</a:t>
            </a:r>
            <a:r>
              <a:rPr lang="ko-KR" altLang="en-US" sz="2500">
                <a:latin typeface="Times New Roman" panose="02020603050405020304" pitchFamily="18" charset="0"/>
              </a:rPr>
              <a:t>에 해당하는 “</a:t>
            </a:r>
            <a:r>
              <a:rPr lang="en-US" altLang="ko-KR" sz="2500">
                <a:latin typeface="Times New Roman" panose="02020603050405020304" pitchFamily="18" charset="0"/>
              </a:rPr>
              <a:t>name” </a:t>
            </a:r>
            <a:r>
              <a:rPr lang="ko-KR" altLang="en-US" sz="2500">
                <a:latin typeface="Times New Roman" panose="02020603050405020304" pitchFamily="18" charset="0"/>
              </a:rPr>
              <a:t>이라는 이름의 객체생성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Servlet </a:t>
            </a:r>
            <a:r>
              <a:rPr lang="ko-KR" altLang="en-US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프로그래밍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1B1B65D-6D56-4031-A610-4F78032422EF}" type="slidenum">
              <a:rPr lang="en-US" altLang="ko-KR"/>
              <a:pPr eaLnBrk="1" hangingPunct="1"/>
              <a:t>19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9EF4376-4380-4C92-A8F6-1954F827EFE3}" type="slidenum">
              <a:rPr lang="en-US" altLang="ko-KR"/>
              <a:pPr eaLnBrk="1" hangingPunct="1"/>
              <a:t>190</a:t>
            </a:fld>
            <a:endParaRPr lang="en-US" altLang="ko-KR"/>
          </a:p>
        </p:txBody>
      </p:sp>
      <p:sp>
        <p:nvSpPr>
          <p:cNvPr id="209923" name="Rectangle 2"/>
          <p:cNvSpPr>
            <a:spLocks noChangeArrowheads="1"/>
          </p:cNvSpPr>
          <p:nvPr/>
        </p:nvSpPr>
        <p:spPr bwMode="auto">
          <a:xfrm>
            <a:off x="609600" y="228600"/>
            <a:ext cx="731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latin typeface="Times New Roman" panose="02020603050405020304" pitchFamily="18" charset="0"/>
              </a:rPr>
              <a:t>pageContext </a:t>
            </a:r>
            <a:r>
              <a:rPr lang="ko-KR" altLang="en-US" sz="4000">
                <a:latin typeface="Times New Roman" panose="02020603050405020304" pitchFamily="18" charset="0"/>
              </a:rPr>
              <a:t>객체예제</a:t>
            </a:r>
          </a:p>
        </p:txBody>
      </p:sp>
      <p:sp>
        <p:nvSpPr>
          <p:cNvPr id="209924" name="Text Box 3"/>
          <p:cNvSpPr txBox="1">
            <a:spLocks noChangeArrowheads="1"/>
          </p:cNvSpPr>
          <p:nvPr/>
        </p:nvSpPr>
        <p:spPr bwMode="auto">
          <a:xfrm>
            <a:off x="609600" y="1844675"/>
            <a:ext cx="7848600" cy="43688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dirty="0">
                <a:latin typeface="Times New Roman" panose="02020603050405020304" pitchFamily="18" charset="0"/>
              </a:rPr>
              <a:t>&lt;%@ page </a:t>
            </a:r>
            <a:r>
              <a:rPr lang="en-US" altLang="ko-KR" sz="2000" dirty="0" err="1">
                <a:latin typeface="Times New Roman" panose="02020603050405020304" pitchFamily="18" charset="0"/>
              </a:rPr>
              <a:t>contentType</a:t>
            </a:r>
            <a:r>
              <a:rPr lang="en-US" altLang="ko-KR" sz="2000" dirty="0">
                <a:latin typeface="Times New Roman" panose="02020603050405020304" pitchFamily="18" charset="0"/>
              </a:rPr>
              <a:t>="text/html; charset=</a:t>
            </a:r>
            <a:r>
              <a:rPr lang="en-US" altLang="ko-KR" sz="2000" dirty="0" err="1">
                <a:latin typeface="Times New Roman" panose="02020603050405020304" pitchFamily="18" charset="0"/>
              </a:rPr>
              <a:t>euc-kr</a:t>
            </a:r>
            <a:r>
              <a:rPr lang="en-US" altLang="ko-KR" sz="2000" dirty="0">
                <a:latin typeface="Times New Roman" panose="02020603050405020304" pitchFamily="18" charset="0"/>
              </a:rPr>
              <a:t>" %&gt;</a:t>
            </a:r>
          </a:p>
          <a:p>
            <a:pPr eaLnBrk="1" hangingPunct="1"/>
            <a:r>
              <a:rPr lang="en-US" altLang="ko-KR" sz="2000" dirty="0">
                <a:latin typeface="Times New Roman" panose="02020603050405020304" pitchFamily="18" charset="0"/>
              </a:rPr>
              <a:t>&lt;html&gt;&lt;head&gt;&lt;title&gt;Response </a:t>
            </a:r>
            <a:r>
              <a:rPr lang="ko-KR" altLang="en-US" sz="2000" dirty="0">
                <a:latin typeface="Times New Roman" panose="02020603050405020304" pitchFamily="18" charset="0"/>
              </a:rPr>
              <a:t>객체 예제</a:t>
            </a:r>
            <a:r>
              <a:rPr lang="en-US" altLang="ko-KR" sz="2000" dirty="0">
                <a:latin typeface="Times New Roman" panose="02020603050405020304" pitchFamily="18" charset="0"/>
              </a:rPr>
              <a:t>&lt;/title&gt;&lt;/head&gt;&lt;body&gt;</a:t>
            </a:r>
          </a:p>
          <a:p>
            <a:pPr eaLnBrk="1" hangingPunct="1"/>
            <a:r>
              <a:rPr lang="en-US" altLang="ko-KR" sz="2000" dirty="0">
                <a:latin typeface="Times New Roman" panose="02020603050405020304" pitchFamily="18" charset="0"/>
              </a:rPr>
              <a:t>	&lt;h3&gt;</a:t>
            </a:r>
            <a:r>
              <a:rPr lang="en-US" altLang="ko-KR" sz="2000" dirty="0" err="1">
                <a:latin typeface="Times New Roman" panose="02020603050405020304" pitchFamily="18" charset="0"/>
              </a:rPr>
              <a:t>pageContext</a:t>
            </a:r>
            <a:r>
              <a:rPr lang="en-US" altLang="ko-KR" sz="2000" dirty="0">
                <a:latin typeface="Times New Roman" panose="02020603050405020304" pitchFamily="18" charset="0"/>
              </a:rPr>
              <a:t> </a:t>
            </a:r>
            <a:r>
              <a:rPr lang="ko-KR" altLang="en-US" sz="2000" dirty="0">
                <a:latin typeface="Times New Roman" panose="02020603050405020304" pitchFamily="18" charset="0"/>
              </a:rPr>
              <a:t>객체를 이용한 예제</a:t>
            </a:r>
            <a:r>
              <a:rPr lang="en-US" altLang="ko-KR" sz="2000" dirty="0">
                <a:latin typeface="Times New Roman" panose="02020603050405020304" pitchFamily="18" charset="0"/>
              </a:rPr>
              <a:t>&lt;/h3&gt;</a:t>
            </a:r>
          </a:p>
          <a:p>
            <a:pPr eaLnBrk="1" hangingPunct="1"/>
            <a:r>
              <a:rPr lang="en-US" altLang="ko-KR" sz="2000" dirty="0">
                <a:latin typeface="Times New Roman" panose="02020603050405020304" pitchFamily="18" charset="0"/>
              </a:rPr>
              <a:t>&lt;%	</a:t>
            </a:r>
          </a:p>
          <a:p>
            <a:pPr eaLnBrk="1" hangingPunct="1"/>
            <a:r>
              <a:rPr lang="en-US" altLang="ko-KR" sz="2000" dirty="0">
                <a:latin typeface="Times New Roman" panose="02020603050405020304" pitchFamily="18" charset="0"/>
              </a:rPr>
              <a:t>	//</a:t>
            </a:r>
            <a:r>
              <a:rPr lang="en-US" altLang="ko-KR" sz="2000" dirty="0" err="1">
                <a:latin typeface="Times New Roman" panose="02020603050405020304" pitchFamily="18" charset="0"/>
              </a:rPr>
              <a:t>pageContext.getOut</a:t>
            </a:r>
            <a:r>
              <a:rPr lang="en-US" altLang="ko-KR" sz="2000" dirty="0">
                <a:latin typeface="Times New Roman" panose="02020603050405020304" pitchFamily="18" charset="0"/>
              </a:rPr>
              <a:t>().</a:t>
            </a:r>
            <a:r>
              <a:rPr lang="en-US" altLang="ko-KR" sz="2000" dirty="0" err="1">
                <a:latin typeface="Times New Roman" panose="02020603050405020304" pitchFamily="18" charset="0"/>
              </a:rPr>
              <a:t>println</a:t>
            </a:r>
            <a:r>
              <a:rPr lang="en-US" altLang="ko-KR" sz="2000" dirty="0">
                <a:latin typeface="Times New Roman" panose="02020603050405020304" pitchFamily="18" charset="0"/>
              </a:rPr>
              <a:t>("Hello~");</a:t>
            </a:r>
          </a:p>
          <a:p>
            <a:pPr eaLnBrk="1" hangingPunct="1"/>
            <a:r>
              <a:rPr lang="en-US" altLang="ko-KR" sz="2000" dirty="0">
                <a:latin typeface="Times New Roman" panose="02020603050405020304" pitchFamily="18" charset="0"/>
              </a:rPr>
              <a:t>	//</a:t>
            </a:r>
            <a:r>
              <a:rPr lang="en-US" altLang="ko-KR" sz="2000" dirty="0" err="1">
                <a:latin typeface="Times New Roman" panose="02020603050405020304" pitchFamily="18" charset="0"/>
              </a:rPr>
              <a:t>pageContext.getOut</a:t>
            </a:r>
            <a:r>
              <a:rPr lang="en-US" altLang="ko-KR" sz="2000" dirty="0">
                <a:latin typeface="Times New Roman" panose="02020603050405020304" pitchFamily="18" charset="0"/>
              </a:rPr>
              <a:t>().</a:t>
            </a:r>
            <a:r>
              <a:rPr lang="en-US" altLang="ko-KR" sz="2000" dirty="0" err="1">
                <a:latin typeface="Times New Roman" panose="02020603050405020304" pitchFamily="18" charset="0"/>
              </a:rPr>
              <a:t>println</a:t>
            </a:r>
            <a:r>
              <a:rPr lang="en-US" altLang="ko-KR" sz="2000" dirty="0">
                <a:latin typeface="Times New Roman" panose="02020603050405020304" pitchFamily="18" charset="0"/>
              </a:rPr>
              <a:t>("&lt;</a:t>
            </a:r>
            <a:r>
              <a:rPr lang="en-US" altLang="ko-KR" sz="2000" dirty="0" err="1">
                <a:latin typeface="Times New Roman" panose="02020603050405020304" pitchFamily="18" charset="0"/>
              </a:rPr>
              <a:t>br</a:t>
            </a:r>
            <a:r>
              <a:rPr lang="en-US" altLang="ko-KR" sz="2000" dirty="0">
                <a:latin typeface="Times New Roman" panose="02020603050405020304" pitchFamily="18" charset="0"/>
              </a:rPr>
              <a:t>&gt;");</a:t>
            </a:r>
          </a:p>
          <a:p>
            <a:pPr eaLnBrk="1" hangingPunct="1"/>
            <a:r>
              <a:rPr lang="en-US" altLang="ko-KR" sz="2000" dirty="0">
                <a:latin typeface="Times New Roman" panose="02020603050405020304" pitchFamily="18" charset="0"/>
              </a:rPr>
              <a:t>	//</a:t>
            </a:r>
            <a:r>
              <a:rPr lang="en-US" altLang="ko-KR" sz="2000" dirty="0" err="1">
                <a:latin typeface="Times New Roman" panose="02020603050405020304" pitchFamily="18" charset="0"/>
              </a:rPr>
              <a:t>pageContext.include</a:t>
            </a:r>
            <a:r>
              <a:rPr lang="en-US" altLang="ko-KR" sz="2000" dirty="0">
                <a:latin typeface="Times New Roman" panose="02020603050405020304" pitchFamily="18" charset="0"/>
              </a:rPr>
              <a:t>("</a:t>
            </a:r>
            <a:r>
              <a:rPr lang="en-US" altLang="ko-KR" sz="2000" dirty="0" err="1">
                <a:latin typeface="Times New Roman" panose="02020603050405020304" pitchFamily="18" charset="0"/>
              </a:rPr>
              <a:t>date.jsp</a:t>
            </a:r>
            <a:r>
              <a:rPr lang="en-US" altLang="ko-KR" sz="2000" dirty="0">
                <a:latin typeface="Times New Roman" panose="02020603050405020304" pitchFamily="18" charset="0"/>
              </a:rPr>
              <a:t>");</a:t>
            </a:r>
          </a:p>
          <a:p>
            <a:pPr eaLnBrk="1" hangingPunct="1"/>
            <a:endParaRPr lang="en-US" altLang="ko-KR" sz="20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 sz="2000" dirty="0">
                <a:latin typeface="Times New Roman" panose="02020603050405020304" pitchFamily="18" charset="0"/>
              </a:rPr>
              <a:t>	//</a:t>
            </a:r>
            <a:r>
              <a:rPr lang="ko-KR" altLang="en-US" sz="2000" dirty="0">
                <a:latin typeface="Times New Roman" panose="02020603050405020304" pitchFamily="18" charset="0"/>
              </a:rPr>
              <a:t>아래의 경우에는 </a:t>
            </a:r>
            <a:r>
              <a:rPr lang="ko-KR" altLang="en-US" sz="2000" dirty="0" err="1">
                <a:latin typeface="Times New Roman" panose="02020603050405020304" pitchFamily="18" charset="0"/>
              </a:rPr>
              <a:t>에러난다</a:t>
            </a:r>
            <a:r>
              <a:rPr lang="en-US" altLang="ko-KR" sz="2000" dirty="0">
                <a:latin typeface="Times New Roman" panose="02020603050405020304" pitchFamily="18" charset="0"/>
              </a:rPr>
              <a:t>. </a:t>
            </a:r>
            <a:r>
              <a:rPr lang="ko-KR" altLang="en-US" sz="2000" dirty="0">
                <a:latin typeface="Times New Roman" panose="02020603050405020304" pitchFamily="18" charset="0"/>
              </a:rPr>
              <a:t>같은 문맥이 아니므로</a:t>
            </a:r>
            <a:r>
              <a:rPr lang="en-US" altLang="ko-KR" sz="2000" dirty="0">
                <a:latin typeface="Times New Roman" panose="02020603050405020304" pitchFamily="18" charset="0"/>
              </a:rPr>
              <a:t>...</a:t>
            </a:r>
          </a:p>
          <a:p>
            <a:pPr eaLnBrk="1" hangingPunct="1"/>
            <a:r>
              <a:rPr lang="en-US" altLang="ko-KR" sz="2000" dirty="0">
                <a:latin typeface="Times New Roman" panose="02020603050405020304" pitchFamily="18" charset="0"/>
              </a:rPr>
              <a:t>	//</a:t>
            </a:r>
            <a:r>
              <a:rPr lang="en-US" altLang="ko-KR" sz="2000" dirty="0" err="1">
                <a:latin typeface="Times New Roman" panose="02020603050405020304" pitchFamily="18" charset="0"/>
              </a:rPr>
              <a:t>pageContext.forward</a:t>
            </a:r>
            <a:r>
              <a:rPr lang="en-US" altLang="ko-KR" sz="2000" dirty="0">
                <a:latin typeface="Times New Roman" panose="02020603050405020304" pitchFamily="18" charset="0"/>
              </a:rPr>
              <a:t>("http://www.oraclejava.co.kr");  </a:t>
            </a:r>
          </a:p>
          <a:p>
            <a:pPr eaLnBrk="1" hangingPunct="1"/>
            <a:endParaRPr lang="en-US" altLang="ko-KR" sz="20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 sz="2000" dirty="0">
                <a:latin typeface="Times New Roman" panose="02020603050405020304" pitchFamily="18" charset="0"/>
              </a:rPr>
              <a:t>	//</a:t>
            </a:r>
            <a:r>
              <a:rPr lang="ko-KR" altLang="en-US" sz="2000" dirty="0">
                <a:latin typeface="Times New Roman" panose="02020603050405020304" pitchFamily="18" charset="0"/>
              </a:rPr>
              <a:t>다음과 같은 경우엔 가능하다</a:t>
            </a:r>
            <a:r>
              <a:rPr lang="en-US" altLang="ko-KR" sz="2000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ko-KR" sz="2000" dirty="0">
                <a:latin typeface="Times New Roman" panose="02020603050405020304" pitchFamily="18" charset="0"/>
              </a:rPr>
              <a:t>	</a:t>
            </a:r>
            <a:r>
              <a:rPr lang="en-US" altLang="ko-KR" sz="2000" dirty="0" err="1">
                <a:latin typeface="Times New Roman" panose="02020603050405020304" pitchFamily="18" charset="0"/>
              </a:rPr>
              <a:t>pageContext.forward</a:t>
            </a:r>
            <a:r>
              <a:rPr lang="en-US" altLang="ko-KR" sz="2000" dirty="0">
                <a:latin typeface="Times New Roman" panose="02020603050405020304" pitchFamily="18" charset="0"/>
              </a:rPr>
              <a:t>("</a:t>
            </a:r>
            <a:r>
              <a:rPr lang="en-US" altLang="ko-KR" sz="2000" dirty="0" err="1">
                <a:latin typeface="Times New Roman" panose="02020603050405020304" pitchFamily="18" charset="0"/>
              </a:rPr>
              <a:t>date.jsp</a:t>
            </a:r>
            <a:r>
              <a:rPr lang="en-US" altLang="ko-KR" sz="2000" dirty="0">
                <a:latin typeface="Times New Roman" panose="02020603050405020304" pitchFamily="18" charset="0"/>
              </a:rPr>
              <a:t>");  </a:t>
            </a:r>
          </a:p>
          <a:p>
            <a:pPr eaLnBrk="1" hangingPunct="1"/>
            <a:r>
              <a:rPr lang="en-US" altLang="ko-KR" sz="2000" dirty="0">
                <a:latin typeface="Times New Roman" panose="02020603050405020304" pitchFamily="18" charset="0"/>
              </a:rPr>
              <a:t>%&gt;&lt;/body&gt;&lt;/html&gt;</a:t>
            </a:r>
          </a:p>
        </p:txBody>
      </p:sp>
      <p:sp>
        <p:nvSpPr>
          <p:cNvPr id="209925" name="Text Box 4"/>
          <p:cNvSpPr txBox="1">
            <a:spLocks noChangeArrowheads="1"/>
          </p:cNvSpPr>
          <p:nvPr/>
        </p:nvSpPr>
        <p:spPr bwMode="auto">
          <a:xfrm>
            <a:off x="609600" y="1385888"/>
            <a:ext cx="220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latin typeface="Courier"/>
              </a:rPr>
              <a:t>pageContext.jsp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4EEF6B7-585D-4D8C-AB85-030FD80575F1}" type="slidenum">
              <a:rPr lang="en-US" altLang="ko-KR"/>
              <a:pPr eaLnBrk="1" hangingPunct="1"/>
              <a:t>191</a:t>
            </a:fld>
            <a:endParaRPr lang="en-US" altLang="ko-KR"/>
          </a:p>
        </p:txBody>
      </p:sp>
      <p:sp>
        <p:nvSpPr>
          <p:cNvPr id="210947" name="Rectangle 2"/>
          <p:cNvSpPr>
            <a:spLocks noChangeArrowheads="1"/>
          </p:cNvSpPr>
          <p:nvPr/>
        </p:nvSpPr>
        <p:spPr bwMode="auto">
          <a:xfrm>
            <a:off x="609600" y="228600"/>
            <a:ext cx="731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latin typeface="Times New Roman" panose="02020603050405020304" pitchFamily="18" charset="0"/>
              </a:rPr>
              <a:t>session </a:t>
            </a:r>
            <a:r>
              <a:rPr lang="ko-KR" altLang="en-US" sz="4000">
                <a:latin typeface="Times New Roman" panose="02020603050405020304" pitchFamily="18" charset="0"/>
              </a:rPr>
              <a:t>객체</a:t>
            </a:r>
          </a:p>
        </p:txBody>
      </p:sp>
      <p:sp>
        <p:nvSpPr>
          <p:cNvPr id="210948" name="Rectangle 3"/>
          <p:cNvSpPr>
            <a:spLocks noChangeArrowheads="1"/>
          </p:cNvSpPr>
          <p:nvPr/>
        </p:nvSpPr>
        <p:spPr bwMode="auto">
          <a:xfrm>
            <a:off x="457200" y="1276350"/>
            <a:ext cx="8382000" cy="522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300" dirty="0">
                <a:latin typeface="Times New Roman" panose="02020603050405020304" pitchFamily="18" charset="0"/>
              </a:rPr>
              <a:t> </a:t>
            </a:r>
            <a:r>
              <a:rPr lang="ko-KR" altLang="en-US" sz="2300" dirty="0">
                <a:latin typeface="Times New Roman" panose="02020603050405020304" pitchFamily="18" charset="0"/>
              </a:rPr>
              <a:t>세션범위를 가지며 </a:t>
            </a:r>
            <a:r>
              <a:rPr lang="en-US" altLang="ko-KR" sz="2300" dirty="0">
                <a:latin typeface="Times New Roman" panose="02020603050405020304" pitchFamily="18" charset="0"/>
              </a:rPr>
              <a:t>, </a:t>
            </a:r>
            <a:r>
              <a:rPr lang="en-US" altLang="ko-KR" sz="2300" dirty="0" err="1">
                <a:latin typeface="Times New Roman" panose="02020603050405020304" pitchFamily="18" charset="0"/>
              </a:rPr>
              <a:t>javax.servlet.http.HttpSession</a:t>
            </a:r>
            <a:r>
              <a:rPr lang="en-US" altLang="ko-KR" sz="2300" dirty="0">
                <a:latin typeface="Times New Roman" panose="02020603050405020304" pitchFamily="18" charset="0"/>
              </a:rPr>
              <a:t> </a:t>
            </a:r>
            <a:r>
              <a:rPr lang="ko-KR" altLang="en-US" sz="2300" dirty="0">
                <a:latin typeface="Times New Roman" panose="02020603050405020304" pitchFamily="18" charset="0"/>
              </a:rPr>
              <a:t>객체의 한 인스턴스이다</a:t>
            </a:r>
            <a:r>
              <a:rPr lang="en-US" altLang="ko-KR" sz="2300" dirty="0">
                <a:latin typeface="Times New Roman" panose="02020603050405020304" pitchFamily="18" charset="0"/>
              </a:rPr>
              <a:t>. </a:t>
            </a:r>
            <a:r>
              <a:rPr lang="ko-KR" altLang="en-US" sz="2300" dirty="0">
                <a:latin typeface="Times New Roman" panose="02020603050405020304" pitchFamily="18" charset="0"/>
              </a:rPr>
              <a:t>이것은 요청을 보낸 클라이언트에 대해 생성된 대표하며 </a:t>
            </a:r>
            <a:r>
              <a:rPr lang="en-US" altLang="ko-KR" sz="2300" dirty="0">
                <a:latin typeface="Times New Roman" panose="02020603050405020304" pitchFamily="18" charset="0"/>
              </a:rPr>
              <a:t>HTTP </a:t>
            </a:r>
            <a:r>
              <a:rPr lang="ko-KR" altLang="en-US" sz="2300" dirty="0">
                <a:latin typeface="Times New Roman" panose="02020603050405020304" pitchFamily="18" charset="0"/>
              </a:rPr>
              <a:t>요청에 대해서만 유효하다</a:t>
            </a:r>
            <a:r>
              <a:rPr lang="en-US" altLang="ko-KR" sz="2300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300" dirty="0">
                <a:latin typeface="Times New Roman" panose="02020603050405020304" pitchFamily="18" charset="0"/>
              </a:rPr>
              <a:t> </a:t>
            </a:r>
            <a:r>
              <a:rPr lang="ko-KR" altLang="en-US" sz="2300" dirty="0">
                <a:latin typeface="Times New Roman" panose="02020603050405020304" pitchFamily="18" charset="0"/>
              </a:rPr>
              <a:t>세션은 자동적으로 생성되므로 이 객체는 세션을 사용하지 않는 경우에도 유효하다</a:t>
            </a:r>
            <a:r>
              <a:rPr lang="en-US" altLang="ko-KR" sz="2300" dirty="0">
                <a:latin typeface="Times New Roman" panose="02020603050405020304" pitchFamily="18" charset="0"/>
              </a:rPr>
              <a:t>. </a:t>
            </a:r>
            <a:r>
              <a:rPr lang="ko-KR" altLang="en-US" sz="2300" dirty="0">
                <a:latin typeface="Times New Roman" panose="02020603050405020304" pitchFamily="18" charset="0"/>
              </a:rPr>
              <a:t>유일한 예외는 </a:t>
            </a:r>
            <a:r>
              <a:rPr lang="en-US" altLang="ko-KR" sz="2300" dirty="0">
                <a:latin typeface="Times New Roman" panose="02020603050405020304" pitchFamily="18" charset="0"/>
              </a:rPr>
              <a:t>page</a:t>
            </a:r>
            <a:r>
              <a:rPr lang="ko-KR" altLang="en-US" sz="2300" dirty="0">
                <a:latin typeface="Times New Roman" panose="02020603050405020304" pitchFamily="18" charset="0"/>
              </a:rPr>
              <a:t>지시자의 </a:t>
            </a:r>
            <a:r>
              <a:rPr lang="en-US" altLang="ko-KR" sz="2300" dirty="0">
                <a:latin typeface="Times New Roman" panose="02020603050405020304" pitchFamily="18" charset="0"/>
              </a:rPr>
              <a:t>session</a:t>
            </a:r>
            <a:r>
              <a:rPr lang="ko-KR" altLang="en-US" sz="2300" dirty="0">
                <a:latin typeface="Times New Roman" panose="02020603050405020304" pitchFamily="18" charset="0"/>
              </a:rPr>
              <a:t>특성을 이용해서 </a:t>
            </a:r>
            <a:r>
              <a:rPr lang="en-US" altLang="ko-KR" sz="2300" dirty="0">
                <a:latin typeface="Times New Roman" panose="02020603050405020304" pitchFamily="18" charset="0"/>
              </a:rPr>
              <a:t>session</a:t>
            </a:r>
            <a:r>
              <a:rPr lang="ko-KR" altLang="en-US" sz="2300" dirty="0">
                <a:latin typeface="Times New Roman" panose="02020603050405020304" pitchFamily="18" charset="0"/>
              </a:rPr>
              <a:t>을 끈 경우인데</a:t>
            </a:r>
            <a:r>
              <a:rPr lang="en-US" altLang="ko-KR" sz="2300" dirty="0">
                <a:latin typeface="Times New Roman" panose="02020603050405020304" pitchFamily="18" charset="0"/>
              </a:rPr>
              <a:t>, </a:t>
            </a:r>
            <a:r>
              <a:rPr lang="ko-KR" altLang="en-US" sz="2300" dirty="0">
                <a:latin typeface="Times New Roman" panose="02020603050405020304" pitchFamily="18" charset="0"/>
              </a:rPr>
              <a:t>그런 경우 이 객체를 참조하려고 하면 컴파일 시점에 오류가 생긴다</a:t>
            </a:r>
            <a:r>
              <a:rPr lang="en-US" altLang="ko-KR" sz="2300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300" dirty="0">
                <a:latin typeface="Times New Roman" panose="02020603050405020304" pitchFamily="18" charset="0"/>
              </a:rPr>
              <a:t> JSP</a:t>
            </a:r>
            <a:r>
              <a:rPr lang="ko-KR" altLang="en-US" sz="2300" dirty="0">
                <a:latin typeface="Times New Roman" panose="02020603050405020304" pitchFamily="18" charset="0"/>
              </a:rPr>
              <a:t>의 세션객체는 </a:t>
            </a:r>
            <a:r>
              <a:rPr lang="en-US" altLang="ko-KR" sz="2300" dirty="0">
                <a:latin typeface="Times New Roman" panose="02020603050405020304" pitchFamily="18" charset="0"/>
              </a:rPr>
              <a:t>JSP</a:t>
            </a:r>
            <a:r>
              <a:rPr lang="ko-KR" altLang="en-US" sz="2300" dirty="0">
                <a:latin typeface="Times New Roman" panose="02020603050405020304" pitchFamily="18" charset="0"/>
              </a:rPr>
              <a:t>컨테이너에 의해 </a:t>
            </a:r>
            <a:r>
              <a:rPr lang="ko-KR" altLang="en-US" sz="2300" dirty="0" err="1">
                <a:latin typeface="Times New Roman" panose="02020603050405020304" pitchFamily="18" charset="0"/>
              </a:rPr>
              <a:t>서블릿의</a:t>
            </a:r>
            <a:r>
              <a:rPr lang="ko-KR" altLang="en-US" sz="2300" dirty="0">
                <a:latin typeface="Times New Roman" panose="02020603050405020304" pitchFamily="18" charset="0"/>
              </a:rPr>
              <a:t> </a:t>
            </a:r>
            <a:r>
              <a:rPr lang="en-US" altLang="ko-KR" sz="2300" dirty="0" err="1">
                <a:latin typeface="Times New Roman" panose="02020603050405020304" pitchFamily="18" charset="0"/>
              </a:rPr>
              <a:t>javax.servlet.http.HttpSession</a:t>
            </a:r>
            <a:r>
              <a:rPr lang="en-US" altLang="ko-KR" sz="2300" dirty="0">
                <a:latin typeface="Times New Roman" panose="02020603050405020304" pitchFamily="18" charset="0"/>
              </a:rPr>
              <a:t> </a:t>
            </a:r>
            <a:r>
              <a:rPr lang="ko-KR" altLang="en-US" sz="2300" dirty="0">
                <a:latin typeface="Times New Roman" panose="02020603050405020304" pitchFamily="18" charset="0"/>
              </a:rPr>
              <a:t>객체로 변환된다</a:t>
            </a:r>
            <a:r>
              <a:rPr lang="en-US" altLang="ko-KR" sz="2300" dirty="0">
                <a:latin typeface="Times New Roman" panose="02020603050405020304" pitchFamily="18" charset="0"/>
              </a:rPr>
              <a:t>. </a:t>
            </a:r>
            <a:r>
              <a:rPr lang="ko-KR" altLang="en-US" sz="2300" dirty="0">
                <a:latin typeface="Times New Roman" panose="02020603050405020304" pitchFamily="18" charset="0"/>
              </a:rPr>
              <a:t>결국 </a:t>
            </a:r>
            <a:r>
              <a:rPr lang="en-US" altLang="ko-KR" sz="2300" dirty="0">
                <a:latin typeface="Times New Roman" panose="02020603050405020304" pitchFamily="18" charset="0"/>
              </a:rPr>
              <a:t>JSP</a:t>
            </a:r>
            <a:r>
              <a:rPr lang="ko-KR" altLang="en-US" sz="2300" dirty="0">
                <a:latin typeface="Times New Roman" panose="02020603050405020304" pitchFamily="18" charset="0"/>
              </a:rPr>
              <a:t>의 </a:t>
            </a:r>
            <a:r>
              <a:rPr lang="en-US" altLang="ko-KR" sz="2300" dirty="0">
                <a:latin typeface="Times New Roman" panose="02020603050405020304" pitchFamily="18" charset="0"/>
              </a:rPr>
              <a:t>session</a:t>
            </a:r>
            <a:r>
              <a:rPr lang="ko-KR" altLang="en-US" sz="2300" dirty="0">
                <a:latin typeface="Times New Roman" panose="02020603050405020304" pitchFamily="18" charset="0"/>
              </a:rPr>
              <a:t>객체와 </a:t>
            </a:r>
            <a:r>
              <a:rPr lang="en-US" altLang="ko-KR" sz="2300" dirty="0" err="1">
                <a:latin typeface="Times New Roman" panose="02020603050405020304" pitchFamily="18" charset="0"/>
              </a:rPr>
              <a:t>HttpSession</a:t>
            </a:r>
            <a:r>
              <a:rPr lang="ko-KR" altLang="en-US" sz="2300" dirty="0">
                <a:latin typeface="Times New Roman" panose="02020603050405020304" pitchFamily="18" charset="0"/>
              </a:rPr>
              <a:t>는 같은 것이다</a:t>
            </a:r>
            <a:r>
              <a:rPr lang="en-US" altLang="ko-KR" sz="2300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300" dirty="0">
                <a:latin typeface="Times New Roman" panose="02020603050405020304" pitchFamily="18" charset="0"/>
              </a:rPr>
              <a:t> </a:t>
            </a:r>
            <a:r>
              <a:rPr lang="ko-KR" altLang="en-US" sz="2300" dirty="0">
                <a:latin typeface="Times New Roman" panose="02020603050405020304" pitchFamily="18" charset="0"/>
              </a:rPr>
              <a:t>하나의 클라이언트가 </a:t>
            </a:r>
            <a:r>
              <a:rPr lang="en-US" altLang="ko-KR" sz="2300" dirty="0">
                <a:latin typeface="Times New Roman" panose="02020603050405020304" pitchFamily="18" charset="0"/>
              </a:rPr>
              <a:t>JSP </a:t>
            </a:r>
            <a:r>
              <a:rPr lang="ko-KR" altLang="en-US" sz="2300" dirty="0">
                <a:latin typeface="Times New Roman" panose="02020603050405020304" pitchFamily="18" charset="0"/>
              </a:rPr>
              <a:t>페이지가 있는 웹 서버에 페이지를 요구하면 서버는 요청에 응답하여 클라이언트에 세션을 부여한다</a:t>
            </a:r>
            <a:r>
              <a:rPr lang="en-US" altLang="ko-KR" sz="2300" dirty="0">
                <a:latin typeface="Times New Roman" panose="02020603050405020304" pitchFamily="18" charset="0"/>
              </a:rPr>
              <a:t>. </a:t>
            </a:r>
            <a:r>
              <a:rPr lang="ko-KR" altLang="en-US" sz="2300" dirty="0">
                <a:latin typeface="Times New Roman" panose="02020603050405020304" pitchFamily="18" charset="0"/>
              </a:rPr>
              <a:t>각각의 클라이언트에 부여되는 세션은 다르게 할당된다</a:t>
            </a:r>
            <a:r>
              <a:rPr lang="en-US" altLang="ko-KR" sz="2300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E0DC6356-ADE9-4ED6-82E4-6F65EF09BED9}" type="slidenum">
              <a:rPr lang="en-US" altLang="ko-KR"/>
              <a:pPr eaLnBrk="1" hangingPunct="1"/>
              <a:t>192</a:t>
            </a:fld>
            <a:endParaRPr lang="en-US" altLang="ko-KR"/>
          </a:p>
        </p:txBody>
      </p:sp>
      <p:sp>
        <p:nvSpPr>
          <p:cNvPr id="211971" name="Rectangle 2"/>
          <p:cNvSpPr>
            <a:spLocks noChangeArrowheads="1"/>
          </p:cNvSpPr>
          <p:nvPr/>
        </p:nvSpPr>
        <p:spPr bwMode="auto">
          <a:xfrm>
            <a:off x="609600" y="228600"/>
            <a:ext cx="731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latin typeface="Times New Roman" panose="02020603050405020304" pitchFamily="18" charset="0"/>
              </a:rPr>
              <a:t>session </a:t>
            </a:r>
            <a:r>
              <a:rPr lang="ko-KR" altLang="en-US" sz="4000">
                <a:latin typeface="Times New Roman" panose="02020603050405020304" pitchFamily="18" charset="0"/>
              </a:rPr>
              <a:t>객체</a:t>
            </a:r>
            <a:r>
              <a:rPr lang="en-US" altLang="ko-KR" sz="4000">
                <a:latin typeface="Times New Roman" panose="02020603050405020304" pitchFamily="18" charset="0"/>
              </a:rPr>
              <a:t>(</a:t>
            </a:r>
            <a:r>
              <a:rPr lang="ko-KR" altLang="en-US" sz="4000">
                <a:latin typeface="Times New Roman" panose="02020603050405020304" pitchFamily="18" charset="0"/>
              </a:rPr>
              <a:t>메소드</a:t>
            </a:r>
            <a:r>
              <a:rPr lang="en-US" altLang="ko-KR" sz="40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11972" name="Rectangle 3"/>
          <p:cNvSpPr>
            <a:spLocks noChangeArrowheads="1"/>
          </p:cNvSpPr>
          <p:nvPr/>
        </p:nvSpPr>
        <p:spPr bwMode="auto">
          <a:xfrm>
            <a:off x="457200" y="1431925"/>
            <a:ext cx="8382000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</a:rPr>
              <a:t> getId() 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: session ID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를 돌려줌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getCreateTime() : session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이 생성된 시간을 돌려줌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getLastAccessedTime() : session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이 마지막으로 액세스된 시간을 돌려준다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 getMaxInactiveInterval() : session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이 유지되는 시간을 얻음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초단위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 setMaxInactiveInterval(time) : session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이 유지되는 시간을 설정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초단위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6465A21-5304-45AA-8456-1E95AEE2A5B5}" type="slidenum">
              <a:rPr lang="en-US" altLang="ko-KR"/>
              <a:pPr eaLnBrk="1" hangingPunct="1"/>
              <a:t>193</a:t>
            </a:fld>
            <a:endParaRPr lang="en-US" altLang="ko-KR"/>
          </a:p>
        </p:txBody>
      </p:sp>
      <p:sp>
        <p:nvSpPr>
          <p:cNvPr id="212995" name="Rectangle 2"/>
          <p:cNvSpPr>
            <a:spLocks noChangeArrowheads="1"/>
          </p:cNvSpPr>
          <p:nvPr/>
        </p:nvSpPr>
        <p:spPr bwMode="auto">
          <a:xfrm>
            <a:off x="609600" y="228600"/>
            <a:ext cx="731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latin typeface="Times New Roman" panose="02020603050405020304" pitchFamily="18" charset="0"/>
              </a:rPr>
              <a:t>session </a:t>
            </a:r>
            <a:r>
              <a:rPr lang="ko-KR" altLang="en-US" sz="4000">
                <a:latin typeface="Times New Roman" panose="02020603050405020304" pitchFamily="18" charset="0"/>
              </a:rPr>
              <a:t>객체</a:t>
            </a:r>
            <a:r>
              <a:rPr lang="en-US" altLang="ko-KR" sz="4000">
                <a:latin typeface="Times New Roman" panose="02020603050405020304" pitchFamily="18" charset="0"/>
              </a:rPr>
              <a:t>(</a:t>
            </a:r>
            <a:r>
              <a:rPr lang="ko-KR" altLang="en-US" sz="4000">
                <a:latin typeface="Times New Roman" panose="02020603050405020304" pitchFamily="18" charset="0"/>
              </a:rPr>
              <a:t>메소드</a:t>
            </a:r>
            <a:r>
              <a:rPr lang="en-US" altLang="ko-KR" sz="40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12996" name="Rectangle 3"/>
          <p:cNvSpPr>
            <a:spLocks noChangeArrowheads="1"/>
          </p:cNvSpPr>
          <p:nvPr/>
        </p:nvSpPr>
        <p:spPr bwMode="auto">
          <a:xfrm>
            <a:off x="457200" y="1295400"/>
            <a:ext cx="83820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 isNew() :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사용자의 브라우저가 세션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ID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를 할당받지 않았으면 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true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를 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return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한다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 invalidate() : session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객체를 소멸시킨다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. Session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에 저장되어 있던 정보는 모두 삭제된다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7DE78D6-4545-4B89-A5C3-347463E94D65}" type="slidenum">
              <a:rPr lang="en-US" altLang="ko-KR"/>
              <a:pPr eaLnBrk="1" hangingPunct="1"/>
              <a:t>194</a:t>
            </a:fld>
            <a:endParaRPr lang="en-US" altLang="ko-KR"/>
          </a:p>
        </p:txBody>
      </p:sp>
      <p:sp>
        <p:nvSpPr>
          <p:cNvPr id="214019" name="Rectangle 2"/>
          <p:cNvSpPr>
            <a:spLocks noChangeArrowheads="1"/>
          </p:cNvSpPr>
          <p:nvPr/>
        </p:nvSpPr>
        <p:spPr bwMode="auto">
          <a:xfrm>
            <a:off x="609600" y="228600"/>
            <a:ext cx="731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latin typeface="Times New Roman" panose="02020603050405020304" pitchFamily="18" charset="0"/>
              </a:rPr>
              <a:t>application  </a:t>
            </a:r>
            <a:r>
              <a:rPr lang="ko-KR" altLang="en-US" sz="4000">
                <a:latin typeface="Times New Roman" panose="02020603050405020304" pitchFamily="18" charset="0"/>
              </a:rPr>
              <a:t>객체</a:t>
            </a:r>
          </a:p>
        </p:txBody>
      </p:sp>
      <p:sp>
        <p:nvSpPr>
          <p:cNvPr id="214020" name="Rectangle 3"/>
          <p:cNvSpPr>
            <a:spLocks noChangeArrowheads="1"/>
          </p:cNvSpPr>
          <p:nvPr/>
        </p:nvSpPr>
        <p:spPr bwMode="auto">
          <a:xfrm>
            <a:off x="457200" y="1295400"/>
            <a:ext cx="838200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 JSP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파일을 포함하고 있는 웹 애플리케이션 전체에 대한 정보를 가지고 있는 객체로 여기에서 웹 애플리케이션이라고 하는 것은 웹상에서 실행되는 프로그램으로서 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JSP,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서블릿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, HTML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의 집합을 의미한다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 JSP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페이지는 해당 웹 페이지의 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URL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에 따라서 여러 개의 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Application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으로 분류되고 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JSP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컨테이너는 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URL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에 있는 첫번째 디렉토리 이름을 애플리케이션으로 사용한다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application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범위를 가지며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, javax.servlet.ServletContext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클래스의 한 인스턴스이다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 JSP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가 실행되고 있는 문맥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서블릿 문맥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을 대표한다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None/>
            </a:pPr>
            <a:endParaRPr lang="en-US" altLang="ko-KR" sz="250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20682DA-1A3C-4414-BB93-DE5782D062B0}" type="slidenum">
              <a:rPr lang="en-US" altLang="ko-KR"/>
              <a:pPr eaLnBrk="1" hangingPunct="1"/>
              <a:t>195</a:t>
            </a:fld>
            <a:endParaRPr lang="en-US" altLang="ko-KR"/>
          </a:p>
        </p:txBody>
      </p:sp>
      <p:sp>
        <p:nvSpPr>
          <p:cNvPr id="215043" name="Rectangle 2"/>
          <p:cNvSpPr>
            <a:spLocks noChangeArrowheads="1"/>
          </p:cNvSpPr>
          <p:nvPr/>
        </p:nvSpPr>
        <p:spPr bwMode="auto">
          <a:xfrm>
            <a:off x="609600" y="152400"/>
            <a:ext cx="731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latin typeface="Times New Roman" panose="02020603050405020304" pitchFamily="18" charset="0"/>
              </a:rPr>
              <a:t>application  </a:t>
            </a:r>
            <a:r>
              <a:rPr lang="ko-KR" altLang="en-US" sz="4000">
                <a:latin typeface="Times New Roman" panose="02020603050405020304" pitchFamily="18" charset="0"/>
              </a:rPr>
              <a:t>객체</a:t>
            </a:r>
          </a:p>
        </p:txBody>
      </p:sp>
      <p:sp>
        <p:nvSpPr>
          <p:cNvPr id="215044" name="Rectangle 3"/>
          <p:cNvSpPr>
            <a:spLocks noChangeArrowheads="1"/>
          </p:cNvSpPr>
          <p:nvPr/>
        </p:nvSpPr>
        <p:spPr bwMode="auto">
          <a:xfrm>
            <a:off x="457200" y="1279525"/>
            <a:ext cx="8382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 JSP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컨테이너에 의해 자동으로  서블릿의 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ServletContext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객체로 변환된다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 session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객체의 경우 각 사용자마다 하나의 세션을 공유하나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, application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객체의 경우 각 서버 내에 있는 모든 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JSP File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들은 하나의 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application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객체를 공유한다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 application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객체의 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getServerInfo()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메소드를 이용하여 컨테이너의 버전과 이름을 알 수 있다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0B419CA-3B0C-41D2-B368-BB2050E838B1}" type="slidenum">
              <a:rPr lang="en-US" altLang="ko-KR"/>
              <a:pPr eaLnBrk="1" hangingPunct="1"/>
              <a:t>196</a:t>
            </a:fld>
            <a:endParaRPr lang="en-US" altLang="ko-KR"/>
          </a:p>
        </p:txBody>
      </p:sp>
      <p:sp>
        <p:nvSpPr>
          <p:cNvPr id="216067" name="Rectangle 2"/>
          <p:cNvSpPr>
            <a:spLocks noChangeArrowheads="1"/>
          </p:cNvSpPr>
          <p:nvPr/>
        </p:nvSpPr>
        <p:spPr bwMode="auto">
          <a:xfrm>
            <a:off x="609600" y="228600"/>
            <a:ext cx="731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latin typeface="Times New Roman" panose="02020603050405020304" pitchFamily="18" charset="0"/>
              </a:rPr>
              <a:t>application </a:t>
            </a:r>
            <a:r>
              <a:rPr lang="ko-KR" altLang="en-US" sz="4000">
                <a:latin typeface="Times New Roman" panose="02020603050405020304" pitchFamily="18" charset="0"/>
              </a:rPr>
              <a:t>객체</a:t>
            </a:r>
            <a:r>
              <a:rPr lang="en-US" altLang="ko-KR" sz="4000">
                <a:latin typeface="Times New Roman" panose="02020603050405020304" pitchFamily="18" charset="0"/>
              </a:rPr>
              <a:t>(</a:t>
            </a:r>
            <a:r>
              <a:rPr lang="ko-KR" altLang="en-US" sz="4000">
                <a:latin typeface="Times New Roman" panose="02020603050405020304" pitchFamily="18" charset="0"/>
              </a:rPr>
              <a:t>메소드</a:t>
            </a:r>
            <a:r>
              <a:rPr lang="en-US" altLang="ko-KR" sz="40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16068" name="Rectangle 3"/>
          <p:cNvSpPr>
            <a:spLocks noChangeArrowheads="1"/>
          </p:cNvSpPr>
          <p:nvPr/>
        </p:nvSpPr>
        <p:spPr bwMode="auto">
          <a:xfrm>
            <a:off x="457200" y="1431925"/>
            <a:ext cx="8382000" cy="42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</a:rPr>
              <a:t> application.getMajorVersion() : </a:t>
            </a:r>
            <a:r>
              <a:rPr lang="ko-KR" altLang="en-US" sz="2500">
                <a:latin typeface="Times New Roman" panose="02020603050405020304" pitchFamily="18" charset="0"/>
              </a:rPr>
              <a:t>서블릿 컨테이너의 메이져 버전을 구한다</a:t>
            </a:r>
            <a:r>
              <a:rPr lang="en-US" altLang="ko-KR" sz="250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</a:rPr>
              <a:t> application.getServletContextName() : </a:t>
            </a:r>
            <a:r>
              <a:rPr lang="ko-KR" altLang="en-US" sz="2500">
                <a:latin typeface="Times New Roman" panose="02020603050405020304" pitchFamily="18" charset="0"/>
              </a:rPr>
              <a:t>현재 </a:t>
            </a:r>
            <a:r>
              <a:rPr lang="en-US" altLang="ko-KR" sz="2500">
                <a:latin typeface="Times New Roman" panose="02020603050405020304" pitchFamily="18" charset="0"/>
              </a:rPr>
              <a:t>JSP</a:t>
            </a:r>
            <a:r>
              <a:rPr lang="ko-KR" altLang="en-US" sz="2500">
                <a:latin typeface="Times New Roman" panose="02020603050405020304" pitchFamily="18" charset="0"/>
              </a:rPr>
              <a:t>가 속한 웹 애플리케이션의 이름을 </a:t>
            </a:r>
            <a:r>
              <a:rPr lang="en-US" altLang="ko-KR" sz="2500">
                <a:latin typeface="Times New Roman" panose="02020603050405020304" pitchFamily="18" charset="0"/>
              </a:rPr>
              <a:t>return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</a:rPr>
              <a:t> application.MimeType(filename) : </a:t>
            </a:r>
            <a:r>
              <a:rPr lang="ko-KR" altLang="en-US" sz="2500">
                <a:latin typeface="Times New Roman" panose="02020603050405020304" pitchFamily="18" charset="0"/>
              </a:rPr>
              <a:t>지정한 파일의 </a:t>
            </a:r>
            <a:r>
              <a:rPr lang="en-US" altLang="ko-KR" sz="2500">
                <a:latin typeface="Times New Roman" panose="02020603050405020304" pitchFamily="18" charset="0"/>
              </a:rPr>
              <a:t>MIME Type</a:t>
            </a:r>
            <a:r>
              <a:rPr lang="ko-KR" altLang="en-US" sz="2500">
                <a:latin typeface="Times New Roman" panose="02020603050405020304" pitchFamily="18" charset="0"/>
              </a:rPr>
              <a:t>을 </a:t>
            </a:r>
            <a:r>
              <a:rPr lang="en-US" altLang="ko-KR" sz="2500">
                <a:latin typeface="Times New Roman" panose="02020603050405020304" pitchFamily="18" charset="0"/>
              </a:rPr>
              <a:t>return 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</a:rPr>
              <a:t> application.RealPath(path) : </a:t>
            </a:r>
            <a:r>
              <a:rPr lang="ko-KR" altLang="en-US" sz="2500">
                <a:latin typeface="Times New Roman" panose="02020603050405020304" pitchFamily="18" charset="0"/>
              </a:rPr>
              <a:t>지정한 </a:t>
            </a:r>
            <a:r>
              <a:rPr lang="en-US" altLang="ko-KR" sz="2500">
                <a:latin typeface="Times New Roman" panose="02020603050405020304" pitchFamily="18" charset="0"/>
              </a:rPr>
              <a:t>path</a:t>
            </a:r>
            <a:r>
              <a:rPr lang="ko-KR" altLang="en-US" sz="2500">
                <a:latin typeface="Times New Roman" panose="02020603050405020304" pitchFamily="18" charset="0"/>
              </a:rPr>
              <a:t>의 로컬 파일 시스템 </a:t>
            </a:r>
            <a:r>
              <a:rPr lang="en-US" altLang="ko-KR" sz="2500">
                <a:latin typeface="Times New Roman" panose="02020603050405020304" pitchFamily="18" charset="0"/>
              </a:rPr>
              <a:t>URL</a:t>
            </a:r>
            <a:r>
              <a:rPr lang="ko-KR" altLang="en-US" sz="2500">
                <a:latin typeface="Times New Roman" panose="02020603050405020304" pitchFamily="18" charset="0"/>
              </a:rPr>
              <a:t>을 </a:t>
            </a:r>
            <a:r>
              <a:rPr lang="en-US" altLang="ko-KR" sz="2500">
                <a:latin typeface="Times New Roman" panose="02020603050405020304" pitchFamily="18" charset="0"/>
              </a:rPr>
              <a:t>return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</a:rPr>
              <a:t> application.log(message) : </a:t>
            </a:r>
            <a:r>
              <a:rPr lang="ko-KR" altLang="en-US" sz="2500">
                <a:latin typeface="Times New Roman" panose="02020603050405020304" pitchFamily="18" charset="0"/>
              </a:rPr>
              <a:t>로그 파일에 </a:t>
            </a:r>
            <a:r>
              <a:rPr lang="en-US" altLang="ko-KR" sz="2500">
                <a:latin typeface="Times New Roman" panose="02020603050405020304" pitchFamily="18" charset="0"/>
              </a:rPr>
              <a:t>message</a:t>
            </a:r>
            <a:r>
              <a:rPr lang="ko-KR" altLang="en-US" sz="2500">
                <a:latin typeface="Times New Roman" panose="02020603050405020304" pitchFamily="18" charset="0"/>
              </a:rPr>
              <a:t>를 기록 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3DAB481-8E79-45CD-A4B9-65D427E8FACF}" type="slidenum">
              <a:rPr lang="en-US" altLang="ko-KR"/>
              <a:pPr eaLnBrk="1" hangingPunct="1"/>
              <a:t>197</a:t>
            </a:fld>
            <a:endParaRPr lang="en-US" altLang="ko-KR"/>
          </a:p>
        </p:txBody>
      </p:sp>
      <p:sp>
        <p:nvSpPr>
          <p:cNvPr id="217091" name="Rectangle 2"/>
          <p:cNvSpPr>
            <a:spLocks noChangeArrowheads="1"/>
          </p:cNvSpPr>
          <p:nvPr/>
        </p:nvSpPr>
        <p:spPr bwMode="auto">
          <a:xfrm>
            <a:off x="609600" y="228600"/>
            <a:ext cx="731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latin typeface="Times New Roman" panose="02020603050405020304" pitchFamily="18" charset="0"/>
              </a:rPr>
              <a:t>out  </a:t>
            </a:r>
            <a:r>
              <a:rPr lang="ko-KR" altLang="en-US" sz="4000">
                <a:latin typeface="Times New Roman" panose="02020603050405020304" pitchFamily="18" charset="0"/>
              </a:rPr>
              <a:t>객체</a:t>
            </a:r>
          </a:p>
        </p:txBody>
      </p:sp>
      <p:sp>
        <p:nvSpPr>
          <p:cNvPr id="217092" name="Rectangle 3"/>
          <p:cNvSpPr>
            <a:spLocks noChangeArrowheads="1"/>
          </p:cNvSpPr>
          <p:nvPr/>
        </p:nvSpPr>
        <p:spPr bwMode="auto">
          <a:xfrm>
            <a:off x="457200" y="1295400"/>
            <a:ext cx="8382000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페이지 범위를 가지며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, javax.servlet.jsp.JspWriter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클래스의 한 인스턴스 이다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클라이언트에게 전달될 출력 스트림을 대표한다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클라이언트에게 실제 출력을 보내는 것은 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PrintWriter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이며 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JspWriter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는  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response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객체를 좀더 유용하게 하기위해서 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PrintWriter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에 버퍼링 기능을 추가한 것이다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 page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지시자의 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buffer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특성을 이용해서 버퍼크기를 변경도 가능하며 버퍼링 자체를 끌 수도 있다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DC20D1E-96C7-4593-86E6-4CC1BA693B79}" type="slidenum">
              <a:rPr lang="en-US" altLang="ko-KR"/>
              <a:pPr eaLnBrk="1" hangingPunct="1"/>
              <a:t>198</a:t>
            </a:fld>
            <a:endParaRPr lang="en-US" altLang="ko-KR"/>
          </a:p>
        </p:txBody>
      </p:sp>
      <p:sp>
        <p:nvSpPr>
          <p:cNvPr id="218115" name="Rectangle 2"/>
          <p:cNvSpPr>
            <a:spLocks noChangeArrowheads="1"/>
          </p:cNvSpPr>
          <p:nvPr/>
        </p:nvSpPr>
        <p:spPr bwMode="auto">
          <a:xfrm>
            <a:off x="609600" y="228600"/>
            <a:ext cx="731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latin typeface="Times New Roman" panose="02020603050405020304" pitchFamily="18" charset="0"/>
              </a:rPr>
              <a:t>page   </a:t>
            </a:r>
            <a:r>
              <a:rPr lang="ko-KR" altLang="en-US" sz="4000">
                <a:latin typeface="Times New Roman" panose="02020603050405020304" pitchFamily="18" charset="0"/>
              </a:rPr>
              <a:t>객체</a:t>
            </a:r>
          </a:p>
        </p:txBody>
      </p:sp>
      <p:sp>
        <p:nvSpPr>
          <p:cNvPr id="218116" name="Rectangle 3"/>
          <p:cNvSpPr>
            <a:spLocks noChangeArrowheads="1"/>
          </p:cNvSpPr>
          <p:nvPr/>
        </p:nvSpPr>
        <p:spPr bwMode="auto">
          <a:xfrm>
            <a:off x="457200" y="1295400"/>
            <a:ext cx="83820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페이지 범위를 가지며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, java.lang.Object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클래스의 한 인스턴스이다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 page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객체는 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JSP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문서로 부터 생성된 서블릿의 인스턴스 그 자체를 가리킨다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 JSP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페이지 자체를 가르키는 것으로 페이지의 언어가 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java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인 경우  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page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객체는 ‘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this’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객체와 같은 의미를 갖는다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 JSP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가 서블릿으로 변환된 소스의 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_jspService()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메소드를 보면 다음과 같은 코드가 보일 것 이가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Object page = this;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거의 사용하지 않는다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D537BDD-9073-4ADB-B833-A9C20C9FBEF5}" type="slidenum">
              <a:rPr lang="en-US" altLang="ko-KR"/>
              <a:pPr eaLnBrk="1" hangingPunct="1"/>
              <a:t>199</a:t>
            </a:fld>
            <a:endParaRPr lang="en-US" altLang="ko-KR"/>
          </a:p>
        </p:txBody>
      </p:sp>
      <p:sp>
        <p:nvSpPr>
          <p:cNvPr id="219139" name="Rectangle 2"/>
          <p:cNvSpPr>
            <a:spLocks noChangeArrowheads="1"/>
          </p:cNvSpPr>
          <p:nvPr/>
        </p:nvSpPr>
        <p:spPr bwMode="auto">
          <a:xfrm>
            <a:off x="609600" y="228600"/>
            <a:ext cx="731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latin typeface="Times New Roman" panose="02020603050405020304" pitchFamily="18" charset="0"/>
              </a:rPr>
              <a:t>config    </a:t>
            </a:r>
            <a:r>
              <a:rPr lang="ko-KR" altLang="en-US" sz="4000">
                <a:latin typeface="Times New Roman" panose="02020603050405020304" pitchFamily="18" charset="0"/>
              </a:rPr>
              <a:t>객체</a:t>
            </a:r>
          </a:p>
        </p:txBody>
      </p:sp>
      <p:sp>
        <p:nvSpPr>
          <p:cNvPr id="219140" name="Rectangle 3"/>
          <p:cNvSpPr>
            <a:spLocks noChangeArrowheads="1"/>
          </p:cNvSpPr>
          <p:nvPr/>
        </p:nvSpPr>
        <p:spPr bwMode="auto">
          <a:xfrm>
            <a:off x="457200" y="1295400"/>
            <a:ext cx="838200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페이지 범위를 가지며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, javax.servlet.ServletConfig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객체의 한 인스턴스이다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서블릿 설정을 대표한다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 JSP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페이지가 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JSP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컨테이너에 의해 초기화 될때 전달 받는 객체이다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서블릿 초기 환경 설정 데이터를 저장 할 때 사용하는 객체로써 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JSP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웹 페이지를 변환한 서블릿을 초기화 할 때 사용되는 초기화 파라미터를 저장하고 있다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이 객체는 서블릿 에서는 유용하게 사용되지만 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JSP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에서는 별로 사용되지 않는다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목차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/>
              <a:t>웹 응용 프로그램 개요 	</a:t>
            </a:r>
            <a:endParaRPr lang="en-US" altLang="ko-KR" sz="2000" dirty="0"/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/>
              <a:t>Servlet </a:t>
            </a:r>
            <a:r>
              <a:rPr lang="ko-KR" altLang="en-US" sz="2000" dirty="0"/>
              <a:t>프로그래밍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/>
              <a:t>JSP </a:t>
            </a:r>
            <a:r>
              <a:rPr lang="ko-KR" altLang="en-US" sz="2000" dirty="0"/>
              <a:t>프로그래밍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/>
              <a:t>고급 </a:t>
            </a:r>
            <a:r>
              <a:rPr lang="en-US" altLang="ko-KR" sz="2000" dirty="0"/>
              <a:t>JDBC </a:t>
            </a:r>
            <a:r>
              <a:rPr lang="ko-KR" altLang="en-US" sz="2000" dirty="0"/>
              <a:t>프로그래밍		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/>
              <a:t>Filter		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/>
              <a:t>Java Bean		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/>
              <a:t>MVC </a:t>
            </a:r>
            <a:r>
              <a:rPr lang="ko-KR" altLang="en-US" sz="2000" dirty="0"/>
              <a:t>개발 패턴		</a:t>
            </a:r>
            <a:endParaRPr lang="en-US" altLang="ko-KR" sz="2000" dirty="0"/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/>
              <a:t>EL			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/>
              <a:t>JSTL		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/>
              <a:t>AJAX </a:t>
            </a:r>
            <a:r>
              <a:rPr lang="ko-KR" altLang="en-US" sz="2000" dirty="0"/>
              <a:t>프로그래밍		</a:t>
            </a:r>
            <a:endParaRPr lang="en-US" altLang="ko-KR" sz="2000" dirty="0"/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/>
              <a:t>CVS</a:t>
            </a:r>
            <a:r>
              <a:rPr lang="ko-KR" altLang="en-US" sz="2000" dirty="0"/>
              <a:t>를 이용한 공동 개발	</a:t>
            </a:r>
            <a:endParaRPr lang="en-US" altLang="ko-KR" sz="2000" dirty="0"/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/>
              <a:t>웹 응용 프로그램 개발 실습	</a:t>
            </a:r>
            <a:endParaRPr lang="en-US" altLang="ko-KR" sz="2000" dirty="0"/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E762F01-C08A-43B1-8931-7BDD6728B274}" type="slidenum">
              <a:rPr lang="en-US" altLang="ko-KR"/>
              <a:pPr eaLnBrk="1" hangingPunct="1"/>
              <a:t>2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Servlet </a:t>
            </a: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소개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790700"/>
            <a:ext cx="8002587" cy="4240213"/>
          </a:xfrm>
        </p:spPr>
        <p:txBody>
          <a:bodyPr/>
          <a:lstStyle/>
          <a:p>
            <a:pPr eaLnBrk="1" hangingPunct="1"/>
            <a:r>
              <a:rPr lang="ko-KR" altLang="en-US"/>
              <a:t>동적 파일 이다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하나의 </a:t>
            </a:r>
            <a:r>
              <a:rPr lang="en-US" altLang="ko-KR"/>
              <a:t>Java Class 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서버에서 객체 생성후 사용된다</a:t>
            </a:r>
            <a:r>
              <a:rPr lang="en-US" altLang="ko-KR"/>
              <a:t>.</a:t>
            </a:r>
          </a:p>
          <a:p>
            <a:pPr eaLnBrk="1" hangingPunct="1"/>
            <a:r>
              <a:rPr lang="en-US" altLang="ko-KR"/>
              <a:t>URL</a:t>
            </a:r>
            <a:r>
              <a:rPr lang="ko-KR" altLang="en-US"/>
              <a:t>로 클라이언트가 실행 요청한다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특정 메소드를 호출하여 응답을 생성한다</a:t>
            </a:r>
            <a:r>
              <a:rPr lang="en-US" altLang="ko-KR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</p:txBody>
      </p:sp>
      <p:sp>
        <p:nvSpPr>
          <p:cNvPr id="31748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4080008-205F-4A52-A3A1-C6153B7BBA69}" type="slidenum">
              <a:rPr lang="en-US" altLang="ko-KR"/>
              <a:pPr eaLnBrk="1" hangingPunct="1"/>
              <a:t>20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94A18C6-9F87-4403-B809-8FDFAE68832B}" type="slidenum">
              <a:rPr lang="en-US" altLang="ko-KR"/>
              <a:pPr eaLnBrk="1" hangingPunct="1"/>
              <a:t>200</a:t>
            </a:fld>
            <a:endParaRPr lang="en-US" altLang="ko-KR"/>
          </a:p>
        </p:txBody>
      </p:sp>
      <p:sp>
        <p:nvSpPr>
          <p:cNvPr id="220163" name="Rectangle 2"/>
          <p:cNvSpPr>
            <a:spLocks noChangeArrowheads="1"/>
          </p:cNvSpPr>
          <p:nvPr/>
        </p:nvSpPr>
        <p:spPr bwMode="auto">
          <a:xfrm>
            <a:off x="609600" y="152400"/>
            <a:ext cx="731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latin typeface="Times New Roman" panose="02020603050405020304" pitchFamily="18" charset="0"/>
              </a:rPr>
              <a:t>config    </a:t>
            </a:r>
            <a:r>
              <a:rPr lang="ko-KR" altLang="en-US" sz="4000">
                <a:latin typeface="Times New Roman" panose="02020603050405020304" pitchFamily="18" charset="0"/>
              </a:rPr>
              <a:t>객체</a:t>
            </a:r>
          </a:p>
        </p:txBody>
      </p:sp>
      <p:sp>
        <p:nvSpPr>
          <p:cNvPr id="220164" name="Rectangle 3"/>
          <p:cNvSpPr>
            <a:spLocks noChangeArrowheads="1"/>
          </p:cNvSpPr>
          <p:nvPr/>
        </p:nvSpPr>
        <p:spPr bwMode="auto">
          <a:xfrm>
            <a:off x="457200" y="1127125"/>
            <a:ext cx="83820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 getInitParameterNames() :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모든 초기화 파라미터를 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Enumeration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형태의 객체형식으로 가져온다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 getInitParameter(String name) :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지정된 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name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초기화 파라미터를 가져온다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None/>
            </a:pP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예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) &lt;%!  public void jspInit() {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		String name = config.getInitParameter(“name”);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               }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      %&gt;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endParaRPr lang="en-US" altLang="ko-KR" sz="250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40D5AB7-65A8-46E0-9DC9-820262A2DC10}" type="slidenum">
              <a:rPr lang="en-US" altLang="ko-KR"/>
              <a:pPr eaLnBrk="1" hangingPunct="1"/>
              <a:t>201</a:t>
            </a:fld>
            <a:endParaRPr lang="en-US" altLang="ko-KR"/>
          </a:p>
        </p:txBody>
      </p:sp>
      <p:sp>
        <p:nvSpPr>
          <p:cNvPr id="221187" name="Rectangle 2"/>
          <p:cNvSpPr>
            <a:spLocks noChangeArrowheads="1"/>
          </p:cNvSpPr>
          <p:nvPr/>
        </p:nvSpPr>
        <p:spPr bwMode="auto">
          <a:xfrm>
            <a:off x="609600" y="228600"/>
            <a:ext cx="731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latin typeface="Times New Roman" panose="02020603050405020304" pitchFamily="18" charset="0"/>
              </a:rPr>
              <a:t>exception  </a:t>
            </a:r>
            <a:r>
              <a:rPr lang="ko-KR" altLang="en-US" sz="4000">
                <a:latin typeface="Times New Roman" panose="02020603050405020304" pitchFamily="18" charset="0"/>
              </a:rPr>
              <a:t>객체</a:t>
            </a:r>
          </a:p>
        </p:txBody>
      </p:sp>
      <p:sp>
        <p:nvSpPr>
          <p:cNvPr id="221188" name="Rectangle 3"/>
          <p:cNvSpPr>
            <a:spLocks noChangeArrowheads="1"/>
          </p:cNvSpPr>
          <p:nvPr/>
        </p:nvSpPr>
        <p:spPr bwMode="auto">
          <a:xfrm>
            <a:off x="457200" y="1295400"/>
            <a:ext cx="8382000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페이지 범위를 가지며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, java.lang.Throwable 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클래스의 한 인스턴스이다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에러페이지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(isErrorPage=true)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안에서만 사용이 가능하다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대부분의 컨테이너들은 예외를 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request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객체의 한 특성으로 포함시켜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(ServletRequest.setAttribute()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메소드를 이용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) 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에러페이지에게 전달하고 에러페이지 에서는 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request.getAttribute(String name) </a:t>
            </a:r>
            <a:r>
              <a:rPr lang="ko-KR" altLang="en-US" sz="2500">
                <a:latin typeface="Times New Roman" panose="02020603050405020304" pitchFamily="18" charset="0"/>
                <a:sym typeface="Wingdings" panose="05000000000000000000" pitchFamily="2" charset="2"/>
              </a:rPr>
              <a:t>메소드를 이용하여 예외를 뽑아내는 방식을 취하고 있다</a:t>
            </a:r>
            <a:r>
              <a:rPr lang="en-US" altLang="ko-KR" sz="250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B8C3198-4284-4079-92F5-1CD6D72D7D51}" type="slidenum">
              <a:rPr lang="en-US" altLang="ko-KR"/>
              <a:pPr eaLnBrk="1" hangingPunct="1"/>
              <a:t>202</a:t>
            </a:fld>
            <a:endParaRPr lang="en-US" altLang="ko-KR"/>
          </a:p>
        </p:txBody>
      </p:sp>
      <p:sp>
        <p:nvSpPr>
          <p:cNvPr id="222211" name="Rectangle 2"/>
          <p:cNvSpPr>
            <a:spLocks noChangeArrowheads="1"/>
          </p:cNvSpPr>
          <p:nvPr/>
        </p:nvSpPr>
        <p:spPr bwMode="auto">
          <a:xfrm>
            <a:off x="609600" y="228600"/>
            <a:ext cx="731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4000">
                <a:latin typeface="Times New Roman" panose="02020603050405020304" pitchFamily="18" charset="0"/>
              </a:rPr>
              <a:t>내장객체 예제</a:t>
            </a:r>
            <a:r>
              <a:rPr lang="en-US" altLang="ko-KR" sz="4000"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222212" name="Text Box 3"/>
          <p:cNvSpPr txBox="1">
            <a:spLocks noChangeArrowheads="1"/>
          </p:cNvSpPr>
          <p:nvPr/>
        </p:nvSpPr>
        <p:spPr bwMode="auto">
          <a:xfrm>
            <a:off x="609600" y="1524000"/>
            <a:ext cx="8077200" cy="367188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latin typeface="Times New Roman" panose="02020603050405020304" pitchFamily="18" charset="0"/>
              </a:rPr>
              <a:t>&lt;!– </a:t>
            </a:r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resreq.html</a:t>
            </a:r>
            <a:r>
              <a:rPr lang="en-US" altLang="ko-KR" dirty="0">
                <a:latin typeface="Times New Roman" panose="02020603050405020304" pitchFamily="18" charset="0"/>
              </a:rPr>
              <a:t> Id</a:t>
            </a:r>
            <a:r>
              <a:rPr lang="ko-KR" altLang="en-US" dirty="0">
                <a:latin typeface="Times New Roman" panose="02020603050405020304" pitchFamily="18" charset="0"/>
              </a:rPr>
              <a:t>와 </a:t>
            </a:r>
            <a:r>
              <a:rPr lang="ko-KR" altLang="en-US" dirty="0" err="1">
                <a:latin typeface="Times New Roman" panose="02020603050405020304" pitchFamily="18" charset="0"/>
              </a:rPr>
              <a:t>비빌번호를</a:t>
            </a:r>
            <a:r>
              <a:rPr lang="ko-KR" altLang="en-US" dirty="0">
                <a:latin typeface="Times New Roman" panose="02020603050405020304" pitchFamily="18" charset="0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</a:rPr>
              <a:t>입력받아</a:t>
            </a:r>
            <a:r>
              <a:rPr lang="ko-KR" altLang="en-US" dirty="0">
                <a:latin typeface="Times New Roman" panose="02020603050405020304" pitchFamily="18" charset="0"/>
              </a:rPr>
              <a:t> 가입완료의 표시를 함 </a:t>
            </a:r>
            <a:r>
              <a:rPr lang="ko-KR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ko-KR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 dirty="0">
                <a:latin typeface="Times New Roman" panose="02020603050405020304" pitchFamily="18" charset="0"/>
              </a:rPr>
              <a:t>&lt;html&gt;</a:t>
            </a:r>
          </a:p>
          <a:p>
            <a:pPr eaLnBrk="1" hangingPunct="1"/>
            <a:r>
              <a:rPr lang="en-US" altLang="ko-KR" dirty="0">
                <a:latin typeface="Times New Roman" panose="02020603050405020304" pitchFamily="18" charset="0"/>
              </a:rPr>
              <a:t>&lt;head&gt;</a:t>
            </a:r>
          </a:p>
          <a:p>
            <a:pPr eaLnBrk="1" hangingPunct="1"/>
            <a:r>
              <a:rPr lang="en-US" altLang="ko-KR" dirty="0">
                <a:latin typeface="Times New Roman" panose="02020603050405020304" pitchFamily="18" charset="0"/>
              </a:rPr>
              <a:t>&lt;title&gt;</a:t>
            </a:r>
            <a:r>
              <a:rPr lang="en-US" altLang="ko-KR" dirty="0" err="1">
                <a:latin typeface="Times New Roman" panose="02020603050405020304" pitchFamily="18" charset="0"/>
              </a:rPr>
              <a:t>Respose</a:t>
            </a:r>
            <a:r>
              <a:rPr lang="en-US" altLang="ko-KR" dirty="0">
                <a:latin typeface="Times New Roman" panose="02020603050405020304" pitchFamily="18" charset="0"/>
              </a:rPr>
              <a:t>/Request </a:t>
            </a:r>
            <a:r>
              <a:rPr lang="ko-KR" altLang="en-US" dirty="0">
                <a:latin typeface="Times New Roman" panose="02020603050405020304" pitchFamily="18" charset="0"/>
              </a:rPr>
              <a:t>예제 </a:t>
            </a:r>
            <a:r>
              <a:rPr lang="en-US" altLang="ko-KR" dirty="0">
                <a:latin typeface="Times New Roman" panose="02020603050405020304" pitchFamily="18" charset="0"/>
              </a:rPr>
              <a:t>&lt;/title&gt;</a:t>
            </a:r>
          </a:p>
          <a:p>
            <a:pPr eaLnBrk="1" hangingPunct="1"/>
            <a:r>
              <a:rPr lang="en-US" altLang="ko-KR" dirty="0">
                <a:latin typeface="Times New Roman" panose="02020603050405020304" pitchFamily="18" charset="0"/>
              </a:rPr>
              <a:t>&lt;/head&gt;</a:t>
            </a:r>
          </a:p>
          <a:p>
            <a:pPr eaLnBrk="1" hangingPunct="1"/>
            <a:r>
              <a:rPr lang="en-US" altLang="ko-KR" dirty="0">
                <a:latin typeface="Times New Roman" panose="02020603050405020304" pitchFamily="18" charset="0"/>
              </a:rPr>
              <a:t>&lt;body&gt;</a:t>
            </a:r>
          </a:p>
          <a:p>
            <a:pPr eaLnBrk="1" hangingPunct="1"/>
            <a:r>
              <a:rPr lang="en-US" altLang="ko-KR" dirty="0">
                <a:latin typeface="Times New Roman" panose="02020603050405020304" pitchFamily="18" charset="0"/>
              </a:rPr>
              <a:t>&lt;form name=“</a:t>
            </a:r>
            <a:r>
              <a:rPr lang="en-US" altLang="ko-KR" dirty="0" err="1">
                <a:latin typeface="Times New Roman" panose="02020603050405020304" pitchFamily="18" charset="0"/>
              </a:rPr>
              <a:t>myform</a:t>
            </a:r>
            <a:r>
              <a:rPr lang="en-US" altLang="ko-KR" dirty="0">
                <a:latin typeface="Times New Roman" panose="02020603050405020304" pitchFamily="18" charset="0"/>
              </a:rPr>
              <a:t>” action=“/</a:t>
            </a:r>
            <a:r>
              <a:rPr lang="en-US" altLang="ko-KR" dirty="0" err="1">
                <a:latin typeface="Times New Roman" panose="02020603050405020304" pitchFamily="18" charset="0"/>
              </a:rPr>
              <a:t>jsp</a:t>
            </a:r>
            <a:r>
              <a:rPr lang="en-US" altLang="ko-KR" dirty="0">
                <a:latin typeface="Times New Roman" panose="02020603050405020304" pitchFamily="18" charset="0"/>
              </a:rPr>
              <a:t>/</a:t>
            </a:r>
            <a:r>
              <a:rPr lang="en-US" altLang="ko-KR" dirty="0" err="1">
                <a:latin typeface="Times New Roman" panose="02020603050405020304" pitchFamily="18" charset="0"/>
              </a:rPr>
              <a:t>user.jsp</a:t>
            </a:r>
            <a:r>
              <a:rPr lang="en-US" altLang="ko-KR" dirty="0">
                <a:latin typeface="Times New Roman" panose="02020603050405020304" pitchFamily="18" charset="0"/>
              </a:rPr>
              <a:t>” method=“post”&gt;</a:t>
            </a:r>
          </a:p>
          <a:p>
            <a:pPr eaLnBrk="1" hangingPunct="1"/>
            <a:r>
              <a:rPr lang="ko-KR" altLang="en-US" dirty="0">
                <a:latin typeface="Times New Roman" panose="02020603050405020304" pitchFamily="18" charset="0"/>
              </a:rPr>
              <a:t>이름 </a:t>
            </a:r>
            <a:r>
              <a:rPr lang="en-US" altLang="ko-KR" dirty="0">
                <a:latin typeface="Times New Roman" panose="02020603050405020304" pitchFamily="18" charset="0"/>
              </a:rPr>
              <a:t>: &lt;input type=“text” name=“name”&gt; &lt;</a:t>
            </a:r>
            <a:r>
              <a:rPr lang="en-US" altLang="ko-KR" dirty="0" err="1">
                <a:latin typeface="Times New Roman" panose="02020603050405020304" pitchFamily="18" charset="0"/>
              </a:rPr>
              <a:t>br</a:t>
            </a:r>
            <a:r>
              <a:rPr lang="en-US" altLang="ko-KR" dirty="0">
                <a:latin typeface="Times New Roman" panose="02020603050405020304" pitchFamily="18" charset="0"/>
              </a:rPr>
              <a:t>&gt;</a:t>
            </a:r>
          </a:p>
          <a:p>
            <a:pPr eaLnBrk="1" hangingPunct="1"/>
            <a:r>
              <a:rPr lang="ko-KR" altLang="en-US" dirty="0">
                <a:latin typeface="Times New Roman" panose="02020603050405020304" pitchFamily="18" charset="0"/>
              </a:rPr>
              <a:t>나이 </a:t>
            </a:r>
            <a:r>
              <a:rPr lang="en-US" altLang="ko-KR" dirty="0">
                <a:latin typeface="Times New Roman" panose="02020603050405020304" pitchFamily="18" charset="0"/>
              </a:rPr>
              <a:t>: &lt;input type=“text” name=“age”&gt; &lt;</a:t>
            </a:r>
            <a:r>
              <a:rPr lang="en-US" altLang="ko-KR" dirty="0" err="1">
                <a:latin typeface="Times New Roman" panose="02020603050405020304" pitchFamily="18" charset="0"/>
              </a:rPr>
              <a:t>br</a:t>
            </a:r>
            <a:r>
              <a:rPr lang="en-US" altLang="ko-KR" dirty="0">
                <a:latin typeface="Times New Roman" panose="02020603050405020304" pitchFamily="18" charset="0"/>
              </a:rPr>
              <a:t>&gt;</a:t>
            </a:r>
          </a:p>
          <a:p>
            <a:pPr eaLnBrk="1" hangingPunct="1"/>
            <a:r>
              <a:rPr lang="en-US" altLang="ko-KR" dirty="0">
                <a:latin typeface="Times New Roman" panose="02020603050405020304" pitchFamily="18" charset="0"/>
              </a:rPr>
              <a:t>&lt;input type=“submit” value=“</a:t>
            </a:r>
            <a:r>
              <a:rPr lang="ko-KR" altLang="en-US" dirty="0">
                <a:latin typeface="Times New Roman" panose="02020603050405020304" pitchFamily="18" charset="0"/>
              </a:rPr>
              <a:t>가입</a:t>
            </a:r>
            <a:r>
              <a:rPr lang="en-US" altLang="ko-KR" dirty="0">
                <a:latin typeface="Times New Roman" panose="02020603050405020304" pitchFamily="18" charset="0"/>
              </a:rPr>
              <a:t>”&gt;</a:t>
            </a:r>
          </a:p>
          <a:p>
            <a:pPr eaLnBrk="1" hangingPunct="1"/>
            <a:r>
              <a:rPr lang="en-US" altLang="ko-KR" dirty="0">
                <a:latin typeface="Times New Roman" panose="02020603050405020304" pitchFamily="18" charset="0"/>
              </a:rPr>
              <a:t>&lt;/form&gt;</a:t>
            </a:r>
          </a:p>
          <a:p>
            <a:pPr eaLnBrk="1" hangingPunct="1"/>
            <a:r>
              <a:rPr lang="en-US" altLang="ko-KR" dirty="0">
                <a:latin typeface="Times New Roman" panose="02020603050405020304" pitchFamily="18" charset="0"/>
              </a:rPr>
              <a:t>&lt;/body&gt;</a:t>
            </a:r>
          </a:p>
          <a:p>
            <a:pPr eaLnBrk="1" hangingPunct="1"/>
            <a:r>
              <a:rPr lang="en-US" altLang="ko-KR" dirty="0">
                <a:latin typeface="Times New Roman" panose="02020603050405020304" pitchFamily="18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609600" y="228600"/>
            <a:ext cx="731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4000">
                <a:latin typeface="Times New Roman" panose="02020603050405020304" pitchFamily="18" charset="0"/>
              </a:rPr>
              <a:t>내장객체 예제</a:t>
            </a:r>
            <a:r>
              <a:rPr lang="en-US" altLang="ko-KR" sz="4000"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77200" cy="120015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&lt;!– </a:t>
            </a:r>
            <a:r>
              <a:rPr lang="en-US" altLang="ko-KR" b="1">
                <a:solidFill>
                  <a:srgbClr val="0000FF"/>
                </a:solidFill>
                <a:latin typeface="Times New Roman" panose="02020603050405020304" pitchFamily="18" charset="0"/>
              </a:rPr>
              <a:t>age_exception.html</a:t>
            </a:r>
            <a:r>
              <a:rPr lang="en-US" altLang="ko-KR">
                <a:latin typeface="Times New Roman" panose="02020603050405020304" pitchFamily="18" charset="0"/>
              </a:rPr>
              <a:t> </a:t>
            </a:r>
            <a:r>
              <a:rPr lang="ko-KR" altLang="en-US">
                <a:latin typeface="Times New Roman" panose="02020603050405020304" pitchFamily="18" charset="0"/>
              </a:rPr>
              <a:t>나이가 부정확하게 들어와 </a:t>
            </a:r>
            <a:r>
              <a:rPr lang="en-US" altLang="ko-KR">
                <a:latin typeface="Times New Roman" panose="02020603050405020304" pitchFamily="18" charset="0"/>
              </a:rPr>
              <a:t>NumberFormatException </a:t>
            </a:r>
            <a:r>
              <a:rPr lang="ko-KR" altLang="en-US">
                <a:latin typeface="Times New Roman" panose="02020603050405020304" pitchFamily="18" charset="0"/>
              </a:rPr>
              <a:t>발생시 호출됨 *</a:t>
            </a:r>
            <a:r>
              <a:rPr lang="en-US" altLang="ko-KR">
                <a:latin typeface="Times New Roman" panose="02020603050405020304" pitchFamily="18" charset="0"/>
              </a:rPr>
              <a:t>/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&lt;html&gt;&lt;head&gt;&lt;title&gt; Response/Request </a:t>
            </a:r>
            <a:r>
              <a:rPr lang="ko-KR" altLang="en-US">
                <a:latin typeface="Times New Roman" panose="02020603050405020304" pitchFamily="18" charset="0"/>
              </a:rPr>
              <a:t>예제 </a:t>
            </a:r>
            <a:r>
              <a:rPr lang="en-US" altLang="ko-KR">
                <a:latin typeface="Times New Roman" panose="02020603050405020304" pitchFamily="18" charset="0"/>
              </a:rPr>
              <a:t>&lt;/title&gt;&lt;/head&gt;&lt;body&gt;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&lt;h2&gt;</a:t>
            </a:r>
            <a:r>
              <a:rPr lang="ko-KR" altLang="en-US">
                <a:latin typeface="Times New Roman" panose="02020603050405020304" pitchFamily="18" charset="0"/>
              </a:rPr>
              <a:t>나이를 올바르게 넣으세요 </a:t>
            </a:r>
            <a:r>
              <a:rPr lang="en-US" altLang="ko-KR">
                <a:latin typeface="Times New Roman" panose="02020603050405020304" pitchFamily="18" charset="0"/>
              </a:rPr>
              <a:t>&lt;/h2&gt;&lt;/body&gt;&lt;/html&gt;</a:t>
            </a: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609600" y="2428875"/>
            <a:ext cx="8077200" cy="369332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en-US" altLang="ko-KR" dirty="0">
              <a:latin typeface="Times New Roman" panose="02020603050405020304" pitchFamily="18" charset="0"/>
            </a:endParaRPr>
          </a:p>
        </p:txBody>
      </p:sp>
      <p:sp>
        <p:nvSpPr>
          <p:cNvPr id="22323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A6CBB70-DE6C-4433-B39B-6691EA5E6E91}" type="slidenum">
              <a:rPr lang="en-US" altLang="ko-KR"/>
              <a:pPr eaLnBrk="1" hangingPunct="1"/>
              <a:t>203</a:t>
            </a:fld>
            <a:endParaRPr lang="en-US" altLang="ko-KR"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E5AEF18-FF50-4276-9AA7-53B1FABAAD3A}" type="slidenum">
              <a:rPr lang="en-US" altLang="ko-KR"/>
              <a:pPr eaLnBrk="1" hangingPunct="1"/>
              <a:t>204</a:t>
            </a:fld>
            <a:endParaRPr lang="en-US" altLang="ko-KR"/>
          </a:p>
        </p:txBody>
      </p:sp>
      <p:sp>
        <p:nvSpPr>
          <p:cNvPr id="224259" name="Rectangle 2"/>
          <p:cNvSpPr>
            <a:spLocks noChangeArrowheads="1"/>
          </p:cNvSpPr>
          <p:nvPr/>
        </p:nvSpPr>
        <p:spPr bwMode="auto">
          <a:xfrm>
            <a:off x="609600" y="228600"/>
            <a:ext cx="731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4000">
                <a:latin typeface="Times New Roman" panose="02020603050405020304" pitchFamily="18" charset="0"/>
              </a:rPr>
              <a:t>내장객체 예제</a:t>
            </a:r>
            <a:r>
              <a:rPr lang="en-US" altLang="ko-KR" sz="4000"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224260" name="Text Box 3"/>
          <p:cNvSpPr txBox="1">
            <a:spLocks noChangeArrowheads="1"/>
          </p:cNvSpPr>
          <p:nvPr/>
        </p:nvSpPr>
        <p:spPr bwMode="auto">
          <a:xfrm>
            <a:off x="609600" y="1066800"/>
            <a:ext cx="8077200" cy="4801314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700" dirty="0">
                <a:latin typeface="Times New Roman" panose="02020603050405020304" pitchFamily="18" charset="0"/>
              </a:rPr>
              <a:t>&lt;!– </a:t>
            </a:r>
            <a:r>
              <a:rPr lang="en-US" altLang="ko-KR" sz="17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user.jsp</a:t>
            </a:r>
            <a:r>
              <a:rPr lang="en-US" altLang="ko-KR" sz="1700" dirty="0">
                <a:latin typeface="Times New Roman" panose="02020603050405020304" pitchFamily="18" charset="0"/>
              </a:rPr>
              <a:t> name</a:t>
            </a:r>
            <a:r>
              <a:rPr lang="ko-KR" altLang="en-US" sz="1700" dirty="0">
                <a:latin typeface="Times New Roman" panose="02020603050405020304" pitchFamily="18" charset="0"/>
              </a:rPr>
              <a:t>과 </a:t>
            </a:r>
            <a:r>
              <a:rPr lang="en-US" altLang="ko-KR" sz="1700" dirty="0">
                <a:latin typeface="Times New Roman" panose="02020603050405020304" pitchFamily="18" charset="0"/>
              </a:rPr>
              <a:t>age</a:t>
            </a:r>
            <a:r>
              <a:rPr lang="ko-KR" altLang="en-US" sz="1700" dirty="0">
                <a:latin typeface="Times New Roman" panose="02020603050405020304" pitchFamily="18" charset="0"/>
              </a:rPr>
              <a:t>를 받아 나이를 정수로 변환하고</a:t>
            </a:r>
            <a:r>
              <a:rPr lang="en-US" altLang="ko-KR" sz="1700" dirty="0">
                <a:latin typeface="Times New Roman" panose="02020603050405020304" pitchFamily="18" charset="0"/>
              </a:rPr>
              <a:t>(</a:t>
            </a:r>
            <a:r>
              <a:rPr lang="ko-KR" altLang="en-US" sz="1700" dirty="0">
                <a:latin typeface="Times New Roman" panose="02020603050405020304" pitchFamily="18" charset="0"/>
              </a:rPr>
              <a:t>에러발생시 다른 </a:t>
            </a:r>
            <a:r>
              <a:rPr lang="en-US" altLang="ko-KR" sz="1700" dirty="0">
                <a:latin typeface="Times New Roman" panose="02020603050405020304" pitchFamily="18" charset="0"/>
              </a:rPr>
              <a:t>html</a:t>
            </a:r>
            <a:r>
              <a:rPr lang="ko-KR" altLang="en-US" sz="1700" dirty="0">
                <a:latin typeface="Times New Roman" panose="02020603050405020304" pitchFamily="18" charset="0"/>
              </a:rPr>
              <a:t>호출</a:t>
            </a:r>
            <a:r>
              <a:rPr lang="en-US" altLang="ko-KR" sz="1700" dirty="0">
                <a:latin typeface="Times New Roman" panose="02020603050405020304" pitchFamily="18" charset="0"/>
              </a:rPr>
              <a:t>), </a:t>
            </a:r>
            <a:r>
              <a:rPr lang="ko-KR" altLang="en-US" sz="1700" dirty="0">
                <a:latin typeface="Times New Roman" panose="02020603050405020304" pitchFamily="18" charset="0"/>
              </a:rPr>
              <a:t>가입</a:t>
            </a:r>
            <a:r>
              <a:rPr lang="en-US" altLang="ko-KR" sz="1700" dirty="0">
                <a:latin typeface="Times New Roman" panose="02020603050405020304" pitchFamily="18" charset="0"/>
              </a:rPr>
              <a:t>OK</a:t>
            </a:r>
            <a:r>
              <a:rPr lang="ko-KR" altLang="en-US" sz="1700" dirty="0" err="1">
                <a:latin typeface="Times New Roman" panose="02020603050405020304" pitchFamily="18" charset="0"/>
              </a:rPr>
              <a:t>표시후</a:t>
            </a:r>
            <a:r>
              <a:rPr lang="ko-KR" altLang="en-US" sz="1700" dirty="0">
                <a:latin typeface="Times New Roman" panose="02020603050405020304" pitchFamily="18" charset="0"/>
              </a:rPr>
              <a:t> </a:t>
            </a:r>
            <a:r>
              <a:rPr lang="en-US" altLang="ko-KR" sz="1700" dirty="0">
                <a:latin typeface="Times New Roman" panose="02020603050405020304" pitchFamily="18" charset="0"/>
              </a:rPr>
              <a:t>Data</a:t>
            </a:r>
            <a:r>
              <a:rPr lang="ko-KR" altLang="en-US" sz="1700" dirty="0">
                <a:latin typeface="Times New Roman" panose="02020603050405020304" pitchFamily="18" charset="0"/>
              </a:rPr>
              <a:t>를 보여주는 </a:t>
            </a:r>
            <a:r>
              <a:rPr lang="en-US" altLang="ko-KR" sz="1700" dirty="0">
                <a:latin typeface="Times New Roman" panose="02020603050405020304" pitchFamily="18" charset="0"/>
              </a:rPr>
              <a:t>JSP </a:t>
            </a:r>
            <a:r>
              <a:rPr lang="en-US" altLang="ko-KR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US" altLang="ko-KR" sz="17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 sz="1700" dirty="0">
                <a:latin typeface="Times New Roman" panose="02020603050405020304" pitchFamily="18" charset="0"/>
              </a:rPr>
              <a:t>&lt;%@ page </a:t>
            </a:r>
            <a:r>
              <a:rPr lang="en-US" altLang="ko-KR" sz="1700" dirty="0" err="1">
                <a:latin typeface="Times New Roman" panose="02020603050405020304" pitchFamily="18" charset="0"/>
              </a:rPr>
              <a:t>contentType</a:t>
            </a:r>
            <a:r>
              <a:rPr lang="en-US" altLang="ko-KR" sz="1700" dirty="0">
                <a:latin typeface="Times New Roman" panose="02020603050405020304" pitchFamily="18" charset="0"/>
              </a:rPr>
              <a:t>="text/</a:t>
            </a:r>
            <a:r>
              <a:rPr lang="en-US" altLang="ko-KR" sz="1700" dirty="0" err="1">
                <a:latin typeface="Times New Roman" panose="02020603050405020304" pitchFamily="18" charset="0"/>
              </a:rPr>
              <a:t>html;charset</a:t>
            </a:r>
            <a:r>
              <a:rPr lang="en-US" altLang="ko-KR" sz="1700" dirty="0">
                <a:latin typeface="Times New Roman" panose="02020603050405020304" pitchFamily="18" charset="0"/>
              </a:rPr>
              <a:t>=</a:t>
            </a:r>
            <a:r>
              <a:rPr lang="en-US" altLang="ko-KR" sz="1700" dirty="0" err="1">
                <a:latin typeface="Times New Roman" panose="02020603050405020304" pitchFamily="18" charset="0"/>
              </a:rPr>
              <a:t>euc-kr</a:t>
            </a:r>
            <a:r>
              <a:rPr lang="en-US" altLang="ko-KR" sz="1700" dirty="0">
                <a:latin typeface="Times New Roman" panose="02020603050405020304" pitchFamily="18" charset="0"/>
              </a:rPr>
              <a:t>" import="java.io.*" %&gt;</a:t>
            </a:r>
          </a:p>
          <a:p>
            <a:pPr eaLnBrk="1" hangingPunct="1"/>
            <a:r>
              <a:rPr lang="en-US" altLang="ko-KR" sz="1700" dirty="0">
                <a:latin typeface="Times New Roman" panose="02020603050405020304" pitchFamily="18" charset="0"/>
              </a:rPr>
              <a:t>&lt;html&gt;&lt;body&gt;</a:t>
            </a:r>
          </a:p>
          <a:p>
            <a:pPr eaLnBrk="1" hangingPunct="1"/>
            <a:r>
              <a:rPr lang="en-US" altLang="ko-KR" sz="1700" dirty="0">
                <a:latin typeface="Times New Roman" panose="02020603050405020304" pitchFamily="18" charset="0"/>
              </a:rPr>
              <a:t>&lt;%</a:t>
            </a:r>
          </a:p>
          <a:p>
            <a:pPr eaLnBrk="1" hangingPunct="1"/>
            <a:r>
              <a:rPr lang="en-US" altLang="ko-KR" sz="1700" dirty="0">
                <a:latin typeface="Times New Roman" panose="02020603050405020304" pitchFamily="18" charset="0"/>
              </a:rPr>
              <a:t>    </a:t>
            </a:r>
            <a:r>
              <a:rPr lang="en-US" altLang="ko-KR" sz="1700" dirty="0" err="1">
                <a:latin typeface="Times New Roman" panose="02020603050405020304" pitchFamily="18" charset="0"/>
              </a:rPr>
              <a:t>request.setCharacterEncoding</a:t>
            </a:r>
            <a:r>
              <a:rPr lang="en-US" altLang="ko-KR" sz="1700" dirty="0">
                <a:latin typeface="Times New Roman" panose="02020603050405020304" pitchFamily="18" charset="0"/>
              </a:rPr>
              <a:t>(“</a:t>
            </a:r>
            <a:r>
              <a:rPr lang="en-US" altLang="ko-KR" sz="1700" dirty="0" err="1">
                <a:latin typeface="Times New Roman" panose="02020603050405020304" pitchFamily="18" charset="0"/>
              </a:rPr>
              <a:t>euc-kr</a:t>
            </a:r>
            <a:r>
              <a:rPr lang="en-US" altLang="ko-KR" sz="1700" dirty="0">
                <a:latin typeface="Times New Roman" panose="02020603050405020304" pitchFamily="18" charset="0"/>
              </a:rPr>
              <a:t>”);</a:t>
            </a:r>
          </a:p>
          <a:p>
            <a:pPr eaLnBrk="1" hangingPunct="1"/>
            <a:r>
              <a:rPr lang="en-US" altLang="ko-KR" sz="1700" dirty="0">
                <a:latin typeface="Times New Roman" panose="02020603050405020304" pitchFamily="18" charset="0"/>
              </a:rPr>
              <a:t>   String name = </a:t>
            </a:r>
            <a:r>
              <a:rPr lang="en-US" altLang="ko-KR" sz="1700" dirty="0" err="1">
                <a:latin typeface="Times New Roman" panose="02020603050405020304" pitchFamily="18" charset="0"/>
              </a:rPr>
              <a:t>request.getParameter</a:t>
            </a:r>
            <a:r>
              <a:rPr lang="en-US" altLang="ko-KR" sz="1700" dirty="0">
                <a:latin typeface="Times New Roman" panose="02020603050405020304" pitchFamily="18" charset="0"/>
              </a:rPr>
              <a:t>("name");</a:t>
            </a:r>
          </a:p>
          <a:p>
            <a:pPr eaLnBrk="1" hangingPunct="1"/>
            <a:r>
              <a:rPr lang="en-US" altLang="ko-KR" sz="1700" dirty="0">
                <a:latin typeface="Times New Roman" panose="02020603050405020304" pitchFamily="18" charset="0"/>
              </a:rPr>
              <a:t>   String </a:t>
            </a:r>
            <a:r>
              <a:rPr lang="en-US" altLang="ko-KR" sz="1700" dirty="0" err="1">
                <a:latin typeface="Times New Roman" panose="02020603050405020304" pitchFamily="18" charset="0"/>
              </a:rPr>
              <a:t>str_age</a:t>
            </a:r>
            <a:r>
              <a:rPr lang="en-US" altLang="ko-KR" sz="1700" dirty="0">
                <a:latin typeface="Times New Roman" panose="02020603050405020304" pitchFamily="18" charset="0"/>
              </a:rPr>
              <a:t> = </a:t>
            </a:r>
            <a:r>
              <a:rPr lang="en-US" altLang="ko-KR" sz="1700" dirty="0" err="1">
                <a:latin typeface="Times New Roman" panose="02020603050405020304" pitchFamily="18" charset="0"/>
              </a:rPr>
              <a:t>request.getParameter</a:t>
            </a:r>
            <a:r>
              <a:rPr lang="en-US" altLang="ko-KR" sz="1700" dirty="0">
                <a:latin typeface="Times New Roman" panose="02020603050405020304" pitchFamily="18" charset="0"/>
              </a:rPr>
              <a:t>("age");</a:t>
            </a:r>
          </a:p>
          <a:p>
            <a:pPr eaLnBrk="1" hangingPunct="1"/>
            <a:endParaRPr lang="en-US" altLang="ko-KR" sz="17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 sz="1700" dirty="0">
                <a:latin typeface="Times New Roman" panose="02020603050405020304" pitchFamily="18" charset="0"/>
              </a:rPr>
              <a:t>   </a:t>
            </a:r>
            <a:r>
              <a:rPr lang="en-US" altLang="ko-KR" sz="1700" dirty="0" err="1">
                <a:latin typeface="Times New Roman" panose="02020603050405020304" pitchFamily="18" charset="0"/>
              </a:rPr>
              <a:t>int</a:t>
            </a:r>
            <a:r>
              <a:rPr lang="en-US" altLang="ko-KR" sz="1700" dirty="0">
                <a:latin typeface="Times New Roman" panose="02020603050405020304" pitchFamily="18" charset="0"/>
              </a:rPr>
              <a:t>  age=0;</a:t>
            </a:r>
          </a:p>
          <a:p>
            <a:pPr eaLnBrk="1" hangingPunct="1"/>
            <a:r>
              <a:rPr lang="en-US" altLang="ko-KR" sz="1700" dirty="0">
                <a:latin typeface="Times New Roman" panose="02020603050405020304" pitchFamily="18" charset="0"/>
              </a:rPr>
              <a:t>   try {     age = </a:t>
            </a:r>
            <a:r>
              <a:rPr lang="en-US" altLang="ko-KR" sz="1700" dirty="0" err="1">
                <a:latin typeface="Times New Roman" panose="02020603050405020304" pitchFamily="18" charset="0"/>
              </a:rPr>
              <a:t>Integer.parseInt</a:t>
            </a:r>
            <a:r>
              <a:rPr lang="en-US" altLang="ko-KR" sz="1700" dirty="0">
                <a:latin typeface="Times New Roman" panose="02020603050405020304" pitchFamily="18" charset="0"/>
              </a:rPr>
              <a:t>(</a:t>
            </a:r>
            <a:r>
              <a:rPr lang="en-US" altLang="ko-KR" sz="1700" dirty="0" err="1">
                <a:latin typeface="Times New Roman" panose="02020603050405020304" pitchFamily="18" charset="0"/>
              </a:rPr>
              <a:t>str_age</a:t>
            </a:r>
            <a:r>
              <a:rPr lang="en-US" altLang="ko-KR" sz="1700" dirty="0">
                <a:latin typeface="Times New Roman" panose="02020603050405020304" pitchFamily="18" charset="0"/>
              </a:rPr>
              <a:t>);   }</a:t>
            </a:r>
          </a:p>
          <a:p>
            <a:pPr eaLnBrk="1" hangingPunct="1"/>
            <a:r>
              <a:rPr lang="en-US" altLang="ko-KR" sz="1700" dirty="0">
                <a:latin typeface="Times New Roman" panose="02020603050405020304" pitchFamily="18" charset="0"/>
              </a:rPr>
              <a:t>   catch(</a:t>
            </a:r>
            <a:r>
              <a:rPr lang="en-US" altLang="ko-KR" sz="1700" dirty="0" err="1">
                <a:latin typeface="Times New Roman" panose="02020603050405020304" pitchFamily="18" charset="0"/>
              </a:rPr>
              <a:t>NumberFormatException</a:t>
            </a:r>
            <a:r>
              <a:rPr lang="en-US" altLang="ko-KR" sz="1700" dirty="0">
                <a:latin typeface="Times New Roman" panose="02020603050405020304" pitchFamily="18" charset="0"/>
              </a:rPr>
              <a:t> e) {     </a:t>
            </a:r>
            <a:r>
              <a:rPr lang="en-US" altLang="ko-KR" sz="1700" dirty="0" err="1">
                <a:latin typeface="Times New Roman" panose="02020603050405020304" pitchFamily="18" charset="0"/>
              </a:rPr>
              <a:t>response.sendRedirect</a:t>
            </a:r>
            <a:r>
              <a:rPr lang="en-US" altLang="ko-KR" sz="1700" dirty="0">
                <a:latin typeface="Times New Roman" panose="02020603050405020304" pitchFamily="18" charset="0"/>
              </a:rPr>
              <a:t>("/age_exception.html");   }  </a:t>
            </a:r>
          </a:p>
          <a:p>
            <a:pPr eaLnBrk="1" hangingPunct="1"/>
            <a:r>
              <a:rPr lang="en-US" altLang="ko-KR" sz="1700" dirty="0">
                <a:latin typeface="Times New Roman" panose="02020603050405020304" pitchFamily="18" charset="0"/>
              </a:rPr>
              <a:t>%&gt;</a:t>
            </a:r>
          </a:p>
          <a:p>
            <a:pPr eaLnBrk="1" hangingPunct="1"/>
            <a:r>
              <a:rPr lang="ko-KR" altLang="en-US" sz="1700" dirty="0">
                <a:latin typeface="Times New Roman" panose="02020603050405020304" pitchFamily="18" charset="0"/>
              </a:rPr>
              <a:t>가입</a:t>
            </a:r>
            <a:r>
              <a:rPr lang="en-US" altLang="ko-KR" sz="1700" dirty="0">
                <a:latin typeface="Times New Roman" panose="02020603050405020304" pitchFamily="18" charset="0"/>
              </a:rPr>
              <a:t>OK!! &lt;</a:t>
            </a:r>
            <a:r>
              <a:rPr lang="en-US" altLang="ko-KR" sz="1700" dirty="0" err="1">
                <a:latin typeface="Times New Roman" panose="02020603050405020304" pitchFamily="18" charset="0"/>
              </a:rPr>
              <a:t>br</a:t>
            </a:r>
            <a:r>
              <a:rPr lang="en-US" altLang="ko-KR" sz="1700" dirty="0">
                <a:latin typeface="Times New Roman" panose="02020603050405020304" pitchFamily="18" charset="0"/>
              </a:rPr>
              <a:t>&gt;</a:t>
            </a:r>
          </a:p>
          <a:p>
            <a:pPr eaLnBrk="1" hangingPunct="1"/>
            <a:r>
              <a:rPr lang="ko-KR" altLang="en-US" sz="1700" dirty="0">
                <a:latin typeface="Times New Roman" panose="02020603050405020304" pitchFamily="18" charset="0"/>
              </a:rPr>
              <a:t>이름 </a:t>
            </a:r>
            <a:r>
              <a:rPr lang="en-US" altLang="ko-KR" sz="1700" dirty="0">
                <a:latin typeface="Times New Roman" panose="02020603050405020304" pitchFamily="18" charset="0"/>
              </a:rPr>
              <a:t>: &lt;%=name%&gt;  &lt;</a:t>
            </a:r>
            <a:r>
              <a:rPr lang="en-US" altLang="ko-KR" sz="1700" dirty="0" err="1">
                <a:latin typeface="Times New Roman" panose="02020603050405020304" pitchFamily="18" charset="0"/>
              </a:rPr>
              <a:t>br</a:t>
            </a:r>
            <a:r>
              <a:rPr lang="en-US" altLang="ko-KR" sz="1700" dirty="0">
                <a:latin typeface="Times New Roman" panose="02020603050405020304" pitchFamily="18" charset="0"/>
              </a:rPr>
              <a:t>&gt;</a:t>
            </a:r>
          </a:p>
          <a:p>
            <a:pPr eaLnBrk="1" hangingPunct="1"/>
            <a:r>
              <a:rPr lang="ko-KR" altLang="en-US" sz="1700" dirty="0">
                <a:latin typeface="Times New Roman" panose="02020603050405020304" pitchFamily="18" charset="0"/>
              </a:rPr>
              <a:t>나이 </a:t>
            </a:r>
            <a:r>
              <a:rPr lang="en-US" altLang="ko-KR" sz="1700" dirty="0">
                <a:latin typeface="Times New Roman" panose="02020603050405020304" pitchFamily="18" charset="0"/>
              </a:rPr>
              <a:t>: &lt;%= age  %&gt; &lt;</a:t>
            </a:r>
            <a:r>
              <a:rPr lang="en-US" altLang="ko-KR" sz="1700" dirty="0" err="1">
                <a:latin typeface="Times New Roman" panose="02020603050405020304" pitchFamily="18" charset="0"/>
              </a:rPr>
              <a:t>br</a:t>
            </a:r>
            <a:r>
              <a:rPr lang="en-US" altLang="ko-KR" sz="1700" dirty="0">
                <a:latin typeface="Times New Roman" panose="02020603050405020304" pitchFamily="18" charset="0"/>
              </a:rPr>
              <a:t>&gt;</a:t>
            </a:r>
          </a:p>
          <a:p>
            <a:pPr eaLnBrk="1" hangingPunct="1"/>
            <a:r>
              <a:rPr lang="en-US" altLang="ko-KR" sz="1700" dirty="0">
                <a:latin typeface="Times New Roman" panose="02020603050405020304" pitchFamily="18" charset="0"/>
              </a:rPr>
              <a:t>&lt;/body&gt;</a:t>
            </a:r>
          </a:p>
          <a:p>
            <a:pPr eaLnBrk="1" hangingPunct="1"/>
            <a:r>
              <a:rPr lang="en-US" altLang="ko-KR" sz="1700" dirty="0">
                <a:latin typeface="Times New Roman" panose="02020603050405020304" pitchFamily="18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444B98B-D3BB-4F27-BA7A-B208E5E8EA8A}" type="slidenum">
              <a:rPr lang="en-US" altLang="ko-KR"/>
              <a:pPr eaLnBrk="1" hangingPunct="1"/>
              <a:t>205</a:t>
            </a:fld>
            <a:endParaRPr lang="en-US" altLang="ko-KR"/>
          </a:p>
        </p:txBody>
      </p:sp>
      <p:sp>
        <p:nvSpPr>
          <p:cNvPr id="225283" name="Rectangle 2"/>
          <p:cNvSpPr>
            <a:spLocks noChangeArrowheads="1"/>
          </p:cNvSpPr>
          <p:nvPr/>
        </p:nvSpPr>
        <p:spPr bwMode="auto">
          <a:xfrm>
            <a:off x="457200" y="2286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4000">
                <a:latin typeface="Times New Roman" panose="02020603050405020304" pitchFamily="18" charset="0"/>
              </a:rPr>
              <a:t>내장객체 예제</a:t>
            </a:r>
            <a:r>
              <a:rPr lang="en-US" altLang="ko-KR" sz="4000">
                <a:latin typeface="Times New Roman" panose="02020603050405020304" pitchFamily="18" charset="0"/>
              </a:rPr>
              <a:t>(2) – </a:t>
            </a:r>
            <a:r>
              <a:rPr lang="ko-KR" altLang="en-US" sz="4000">
                <a:latin typeface="Times New Roman" panose="02020603050405020304" pitchFamily="18" charset="0"/>
              </a:rPr>
              <a:t>구구단</a:t>
            </a:r>
          </a:p>
        </p:txBody>
      </p:sp>
      <p:sp>
        <p:nvSpPr>
          <p:cNvPr id="225284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8077200" cy="50450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&lt;!– </a:t>
            </a:r>
            <a:r>
              <a:rPr lang="en-US" altLang="ko-KR" b="1">
                <a:solidFill>
                  <a:srgbClr val="0000FF"/>
                </a:solidFill>
                <a:latin typeface="Times New Roman" panose="02020603050405020304" pitchFamily="18" charset="0"/>
              </a:rPr>
              <a:t>gugu.jsp</a:t>
            </a:r>
            <a:r>
              <a:rPr lang="en-US" altLang="ko-KR">
                <a:latin typeface="Times New Roman" panose="02020603050405020304" pitchFamily="18" charset="0"/>
              </a:rPr>
              <a:t> </a:t>
            </a:r>
            <a:r>
              <a:rPr lang="ko-KR" altLang="en-US">
                <a:latin typeface="Times New Roman" panose="02020603050405020304" pitchFamily="18" charset="0"/>
              </a:rPr>
              <a:t>구구단 리스트 프로그램 </a:t>
            </a:r>
            <a:r>
              <a:rPr lang="ko-KR" altLang="en-US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ko-KR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&lt;%@ page contentType="text/html;charset=euc-kr" %&gt;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&lt;html&gt;&lt;head&gt;&lt;title&gt;</a:t>
            </a:r>
            <a:r>
              <a:rPr lang="ko-KR" altLang="en-US">
                <a:latin typeface="Times New Roman" panose="02020603050405020304" pitchFamily="18" charset="0"/>
              </a:rPr>
              <a:t>구구단</a:t>
            </a:r>
            <a:r>
              <a:rPr lang="en-US" altLang="ko-KR">
                <a:latin typeface="Times New Roman" panose="02020603050405020304" pitchFamily="18" charset="0"/>
              </a:rPr>
              <a:t>&lt;/title&gt;&lt;/head&gt;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&lt;body&gt;&lt;table border=1&gt;&lt;tr&gt;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&lt;td&gt;2</a:t>
            </a:r>
            <a:r>
              <a:rPr lang="ko-KR" altLang="en-US">
                <a:latin typeface="Times New Roman" panose="02020603050405020304" pitchFamily="18" charset="0"/>
              </a:rPr>
              <a:t>단</a:t>
            </a:r>
            <a:r>
              <a:rPr lang="en-US" altLang="ko-KR">
                <a:latin typeface="Times New Roman" panose="02020603050405020304" pitchFamily="18" charset="0"/>
              </a:rPr>
              <a:t>&lt;/td&gt;&lt;td&gt;3</a:t>
            </a:r>
            <a:r>
              <a:rPr lang="ko-KR" altLang="en-US">
                <a:latin typeface="Times New Roman" panose="02020603050405020304" pitchFamily="18" charset="0"/>
              </a:rPr>
              <a:t>단</a:t>
            </a:r>
            <a:r>
              <a:rPr lang="en-US" altLang="ko-KR">
                <a:latin typeface="Times New Roman" panose="02020603050405020304" pitchFamily="18" charset="0"/>
              </a:rPr>
              <a:t>&lt;/td&gt;&lt;td&gt;4</a:t>
            </a:r>
            <a:r>
              <a:rPr lang="ko-KR" altLang="en-US">
                <a:latin typeface="Times New Roman" panose="02020603050405020304" pitchFamily="18" charset="0"/>
              </a:rPr>
              <a:t>단</a:t>
            </a:r>
            <a:r>
              <a:rPr lang="en-US" altLang="ko-KR">
                <a:latin typeface="Times New Roman" panose="02020603050405020304" pitchFamily="18" charset="0"/>
              </a:rPr>
              <a:t>&lt;/td&gt;&lt;td&gt;5</a:t>
            </a:r>
            <a:r>
              <a:rPr lang="ko-KR" altLang="en-US">
                <a:latin typeface="Times New Roman" panose="02020603050405020304" pitchFamily="18" charset="0"/>
              </a:rPr>
              <a:t>단</a:t>
            </a:r>
            <a:r>
              <a:rPr lang="en-US" altLang="ko-KR">
                <a:latin typeface="Times New Roman" panose="02020603050405020304" pitchFamily="18" charset="0"/>
              </a:rPr>
              <a:t>&lt;/td&gt;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&lt;td&gt;6</a:t>
            </a:r>
            <a:r>
              <a:rPr lang="ko-KR" altLang="en-US">
                <a:latin typeface="Times New Roman" panose="02020603050405020304" pitchFamily="18" charset="0"/>
              </a:rPr>
              <a:t>단</a:t>
            </a:r>
            <a:r>
              <a:rPr lang="en-US" altLang="ko-KR">
                <a:latin typeface="Times New Roman" panose="02020603050405020304" pitchFamily="18" charset="0"/>
              </a:rPr>
              <a:t>&lt;/td&gt;&lt;td&gt;7</a:t>
            </a:r>
            <a:r>
              <a:rPr lang="ko-KR" altLang="en-US">
                <a:latin typeface="Times New Roman" panose="02020603050405020304" pitchFamily="18" charset="0"/>
              </a:rPr>
              <a:t>단</a:t>
            </a:r>
            <a:r>
              <a:rPr lang="en-US" altLang="ko-KR">
                <a:latin typeface="Times New Roman" panose="02020603050405020304" pitchFamily="18" charset="0"/>
              </a:rPr>
              <a:t>&lt;/td&gt;&lt;td&gt;8</a:t>
            </a:r>
            <a:r>
              <a:rPr lang="ko-KR" altLang="en-US">
                <a:latin typeface="Times New Roman" panose="02020603050405020304" pitchFamily="18" charset="0"/>
              </a:rPr>
              <a:t>단</a:t>
            </a:r>
            <a:r>
              <a:rPr lang="en-US" altLang="ko-KR">
                <a:latin typeface="Times New Roman" panose="02020603050405020304" pitchFamily="18" charset="0"/>
              </a:rPr>
              <a:t>&lt;/td&gt;&lt;td&gt;9</a:t>
            </a:r>
            <a:r>
              <a:rPr lang="ko-KR" altLang="en-US">
                <a:latin typeface="Times New Roman" panose="02020603050405020304" pitchFamily="18" charset="0"/>
              </a:rPr>
              <a:t>단</a:t>
            </a:r>
            <a:r>
              <a:rPr lang="en-US" altLang="ko-KR">
                <a:latin typeface="Times New Roman" panose="02020603050405020304" pitchFamily="18" charset="0"/>
              </a:rPr>
              <a:t>&lt;/td&gt;&lt;/tr&gt;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&lt;%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for(int i=1;i&lt;=9;i++) { 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   out.println("&lt;tr&gt;");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   for(int j=2;j&lt;=9;j++) {  //</a:t>
            </a:r>
            <a:r>
              <a:rPr lang="ko-KR" altLang="en-US">
                <a:latin typeface="Times New Roman" panose="02020603050405020304" pitchFamily="18" charset="0"/>
              </a:rPr>
              <a:t>단</a:t>
            </a:r>
          </a:p>
          <a:p>
            <a:pPr eaLnBrk="1" hangingPunct="1"/>
            <a:r>
              <a:rPr lang="ko-KR" altLang="en-US">
                <a:latin typeface="Times New Roman" panose="02020603050405020304" pitchFamily="18" charset="0"/>
              </a:rPr>
              <a:t>          </a:t>
            </a:r>
            <a:r>
              <a:rPr lang="en-US" altLang="ko-KR">
                <a:latin typeface="Times New Roman" panose="02020603050405020304" pitchFamily="18" charset="0"/>
              </a:rPr>
              <a:t>out.println("&lt;td&gt;");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       out.println(j+"*"+i+"="+i*j);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       out.println("&lt;/td&gt;");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   }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   out.println("&lt;/tr&gt;");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  }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 %&gt;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&lt;/table&gt;&lt;/body&gt;&lt;/html&gt;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2373BB3-6DC0-4FE1-A12D-DB0B21D8124E}" type="slidenum">
              <a:rPr lang="en-US" altLang="ko-KR"/>
              <a:pPr eaLnBrk="1" hangingPunct="1"/>
              <a:t>206</a:t>
            </a:fld>
            <a:endParaRPr lang="en-US" altLang="ko-KR"/>
          </a:p>
        </p:txBody>
      </p:sp>
      <p:sp>
        <p:nvSpPr>
          <p:cNvPr id="226307" name="Rectangle 2"/>
          <p:cNvSpPr>
            <a:spLocks noChangeArrowheads="1"/>
          </p:cNvSpPr>
          <p:nvPr/>
        </p:nvSpPr>
        <p:spPr bwMode="auto">
          <a:xfrm>
            <a:off x="457200" y="2286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4000">
                <a:latin typeface="Times New Roman" panose="02020603050405020304" pitchFamily="18" charset="0"/>
              </a:rPr>
              <a:t>내장객체 예제</a:t>
            </a:r>
            <a:r>
              <a:rPr lang="en-US" altLang="ko-KR" sz="4000">
                <a:latin typeface="Times New Roman" panose="02020603050405020304" pitchFamily="18" charset="0"/>
              </a:rPr>
              <a:t>(2) – </a:t>
            </a:r>
            <a:r>
              <a:rPr lang="ko-KR" altLang="en-US" sz="4000">
                <a:latin typeface="Times New Roman" panose="02020603050405020304" pitchFamily="18" charset="0"/>
              </a:rPr>
              <a:t>구구단</a:t>
            </a:r>
          </a:p>
        </p:txBody>
      </p:sp>
      <p:grpSp>
        <p:nvGrpSpPr>
          <p:cNvPr id="226308" name="그룹 1"/>
          <p:cNvGrpSpPr>
            <a:grpSpLocks/>
          </p:cNvGrpSpPr>
          <p:nvPr/>
        </p:nvGrpSpPr>
        <p:grpSpPr bwMode="auto">
          <a:xfrm>
            <a:off x="647700" y="1143000"/>
            <a:ext cx="7380288" cy="4733925"/>
            <a:chOff x="648044" y="1143000"/>
            <a:chExt cx="7380340" cy="4734272"/>
          </a:xfrm>
        </p:grpSpPr>
        <p:grpSp>
          <p:nvGrpSpPr>
            <p:cNvPr id="226309" name="그룹 4"/>
            <p:cNvGrpSpPr>
              <a:grpSpLocks/>
            </p:cNvGrpSpPr>
            <p:nvPr/>
          </p:nvGrpSpPr>
          <p:grpSpPr bwMode="auto">
            <a:xfrm>
              <a:off x="648044" y="1143000"/>
              <a:ext cx="7380340" cy="4734272"/>
              <a:chOff x="750912" y="4551428"/>
              <a:chExt cx="5616624" cy="1685884"/>
            </a:xfrm>
          </p:grpSpPr>
          <p:pic>
            <p:nvPicPr>
              <p:cNvPr id="226311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0912" y="4551428"/>
                <a:ext cx="5616624" cy="16858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6312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7508" y="5084807"/>
                <a:ext cx="5364584" cy="936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26310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673" y="2492896"/>
              <a:ext cx="7049155" cy="2633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00781AE-8855-42F8-B759-573C1A83CA64}" type="slidenum">
              <a:rPr lang="en-US" altLang="ko-KR"/>
              <a:pPr eaLnBrk="1" hangingPunct="1"/>
              <a:t>207</a:t>
            </a:fld>
            <a:endParaRPr lang="en-US" altLang="ko-KR"/>
          </a:p>
        </p:txBody>
      </p:sp>
      <p:sp>
        <p:nvSpPr>
          <p:cNvPr id="227331" name="Rectangle 2"/>
          <p:cNvSpPr>
            <a:spLocks noChangeArrowheads="1"/>
          </p:cNvSpPr>
          <p:nvPr/>
        </p:nvSpPr>
        <p:spPr bwMode="auto">
          <a:xfrm>
            <a:off x="457200" y="2286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4000">
                <a:latin typeface="Times New Roman" panose="02020603050405020304" pitchFamily="18" charset="0"/>
              </a:rPr>
              <a:t>내장객체 예제</a:t>
            </a:r>
            <a:r>
              <a:rPr lang="en-US" altLang="ko-KR" sz="4000">
                <a:latin typeface="Times New Roman" panose="02020603050405020304" pitchFamily="18" charset="0"/>
              </a:rPr>
              <a:t>(3) – exception</a:t>
            </a:r>
          </a:p>
        </p:txBody>
      </p:sp>
      <p:sp>
        <p:nvSpPr>
          <p:cNvPr id="227332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8077200" cy="147478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en-US" altLang="ko-KR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&lt;!– </a:t>
            </a:r>
            <a:r>
              <a:rPr lang="en-US" altLang="ko-KR">
                <a:solidFill>
                  <a:srgbClr val="0000FF"/>
                </a:solidFill>
                <a:latin typeface="Times New Roman" panose="02020603050405020304" pitchFamily="18" charset="0"/>
              </a:rPr>
              <a:t>errorCreate.jsp</a:t>
            </a:r>
            <a:r>
              <a:rPr lang="en-US" altLang="ko-KR">
                <a:latin typeface="Times New Roman" panose="02020603050405020304" pitchFamily="18" charset="0"/>
              </a:rPr>
              <a:t> </a:t>
            </a:r>
            <a:r>
              <a:rPr lang="ko-KR" altLang="en-US">
                <a:latin typeface="Times New Roman" panose="02020603050405020304" pitchFamily="18" charset="0"/>
              </a:rPr>
              <a:t>일부러 에러를 발생시켜 </a:t>
            </a:r>
            <a:r>
              <a:rPr lang="en-US" altLang="ko-KR">
                <a:latin typeface="Times New Roman" panose="02020603050405020304" pitchFamily="18" charset="0"/>
              </a:rPr>
              <a:t>exception </a:t>
            </a:r>
            <a:r>
              <a:rPr lang="ko-KR" altLang="en-US">
                <a:latin typeface="Times New Roman" panose="02020603050405020304" pitchFamily="18" charset="0"/>
              </a:rPr>
              <a:t>개체를 </a:t>
            </a:r>
            <a:r>
              <a:rPr lang="en-US" altLang="ko-KR">
                <a:latin typeface="Times New Roman" panose="02020603050405020304" pitchFamily="18" charset="0"/>
              </a:rPr>
              <a:t>Test</a:t>
            </a:r>
            <a:r>
              <a:rPr lang="ko-KR" altLang="en-US">
                <a:latin typeface="Times New Roman" panose="02020603050405020304" pitchFamily="18" charset="0"/>
              </a:rPr>
              <a:t>함 </a:t>
            </a:r>
            <a:r>
              <a:rPr lang="ko-KR" altLang="en-US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ko-KR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&lt;%@ page errorPage = "errorPage.jsp" contentType="text/html;charset=euc-kr" %&gt;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&lt;% int i = Integer.parseInt("</a:t>
            </a:r>
            <a:r>
              <a:rPr lang="ko-KR" altLang="en-US">
                <a:latin typeface="Times New Roman" panose="02020603050405020304" pitchFamily="18" charset="0"/>
              </a:rPr>
              <a:t>하하하</a:t>
            </a:r>
            <a:r>
              <a:rPr lang="en-US" altLang="ko-KR">
                <a:latin typeface="Times New Roman" panose="02020603050405020304" pitchFamily="18" charset="0"/>
              </a:rPr>
              <a:t>"); %&gt;</a:t>
            </a:r>
          </a:p>
          <a:p>
            <a:pPr eaLnBrk="1" hangingPunct="1"/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227333" name="Text Box 4"/>
          <p:cNvSpPr txBox="1">
            <a:spLocks noChangeArrowheads="1"/>
          </p:cNvSpPr>
          <p:nvPr/>
        </p:nvSpPr>
        <p:spPr bwMode="auto">
          <a:xfrm>
            <a:off x="533400" y="2971800"/>
            <a:ext cx="8077200" cy="25733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&lt;!– </a:t>
            </a:r>
            <a:r>
              <a:rPr lang="en-US" altLang="ko-KR">
                <a:solidFill>
                  <a:srgbClr val="0000FF"/>
                </a:solidFill>
                <a:latin typeface="Times New Roman" panose="02020603050405020304" pitchFamily="18" charset="0"/>
              </a:rPr>
              <a:t>errorPage.jsp</a:t>
            </a:r>
            <a:r>
              <a:rPr lang="en-US" altLang="ko-KR">
                <a:latin typeface="Times New Roman" panose="02020603050405020304" pitchFamily="18" charset="0"/>
              </a:rPr>
              <a:t> </a:t>
            </a:r>
            <a:r>
              <a:rPr lang="ko-KR" altLang="en-US">
                <a:latin typeface="Times New Roman" panose="02020603050405020304" pitchFamily="18" charset="0"/>
              </a:rPr>
              <a:t>에러발생시 호출되는 페이지 </a:t>
            </a:r>
            <a:r>
              <a:rPr lang="ko-KR" altLang="en-US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ko-KR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&lt;%@ page isErrorPage="true" contentType="text/html; charset=euc-kr"%&gt;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&lt;html&gt;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&lt;body&gt;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&lt;h1&gt; </a:t>
            </a:r>
            <a:r>
              <a:rPr lang="ko-KR" altLang="en-US">
                <a:latin typeface="Times New Roman" panose="02020603050405020304" pitchFamily="18" charset="0"/>
              </a:rPr>
              <a:t>에러가 발생했습니다</a:t>
            </a:r>
            <a:r>
              <a:rPr lang="en-US" altLang="ko-KR">
                <a:latin typeface="Times New Roman" panose="02020603050405020304" pitchFamily="18" charset="0"/>
              </a:rPr>
              <a:t>. &lt;/h1&gt;&lt;br&gt;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exception : &lt;%= exception.toString() %&gt; &lt;br&gt;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Message   : &lt;%= exception.getMessage() %&gt; &lt;br&gt;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&lt;/body&gt;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4054BF3-BFDC-40E6-986D-29DFE7271AFA}" type="slidenum">
              <a:rPr lang="en-US" altLang="ko-KR"/>
              <a:pPr eaLnBrk="1" hangingPunct="1"/>
              <a:t>208</a:t>
            </a:fld>
            <a:endParaRPr lang="en-US" altLang="ko-KR"/>
          </a:p>
        </p:txBody>
      </p:sp>
      <p:sp>
        <p:nvSpPr>
          <p:cNvPr id="228355" name="Rectangle 2"/>
          <p:cNvSpPr>
            <a:spLocks noChangeArrowheads="1"/>
          </p:cNvSpPr>
          <p:nvPr/>
        </p:nvSpPr>
        <p:spPr bwMode="auto">
          <a:xfrm>
            <a:off x="609600" y="4572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4000">
                <a:latin typeface="Times New Roman" panose="02020603050405020304" pitchFamily="18" charset="0"/>
              </a:rPr>
              <a:t>내장객체 예제</a:t>
            </a:r>
            <a:r>
              <a:rPr lang="en-US" altLang="ko-KR" sz="4000">
                <a:latin typeface="Times New Roman" panose="02020603050405020304" pitchFamily="18" charset="0"/>
              </a:rPr>
              <a:t>(3) – exception </a:t>
            </a:r>
            <a:r>
              <a:rPr lang="ko-KR" altLang="en-US" sz="4000">
                <a:latin typeface="Times New Roman" panose="02020603050405020304" pitchFamily="18" charset="0"/>
              </a:rPr>
              <a:t>실행결과</a:t>
            </a:r>
          </a:p>
        </p:txBody>
      </p:sp>
      <p:grpSp>
        <p:nvGrpSpPr>
          <p:cNvPr id="228356" name="그룹 2"/>
          <p:cNvGrpSpPr>
            <a:grpSpLocks/>
          </p:cNvGrpSpPr>
          <p:nvPr/>
        </p:nvGrpSpPr>
        <p:grpSpPr bwMode="auto">
          <a:xfrm>
            <a:off x="871538" y="1628775"/>
            <a:ext cx="7380287" cy="4392613"/>
            <a:chOff x="675081" y="1628800"/>
            <a:chExt cx="7380340" cy="4734273"/>
          </a:xfrm>
        </p:grpSpPr>
        <p:pic>
          <p:nvPicPr>
            <p:cNvPr id="22835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081" y="1628800"/>
              <a:ext cx="7380340" cy="4734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835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274" y="3140968"/>
              <a:ext cx="7044592" cy="2398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ED46522A-DCE3-485F-9AA4-23BA3D108004}" type="slidenum">
              <a:rPr lang="en-US" altLang="ko-KR"/>
              <a:pPr eaLnBrk="1" hangingPunct="1"/>
              <a:t>209</a:t>
            </a:fld>
            <a:endParaRPr lang="en-US" altLang="ko-KR"/>
          </a:p>
        </p:txBody>
      </p:sp>
      <p:sp>
        <p:nvSpPr>
          <p:cNvPr id="229379" name="Text Box 2"/>
          <p:cNvSpPr txBox="1">
            <a:spLocks noChangeArrowheads="1"/>
          </p:cNvSpPr>
          <p:nvPr/>
        </p:nvSpPr>
        <p:spPr bwMode="auto">
          <a:xfrm>
            <a:off x="685800" y="1600200"/>
            <a:ext cx="7772400" cy="37290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dirty="0">
                <a:latin typeface="Times New Roman" panose="02020603050405020304" pitchFamily="18" charset="0"/>
              </a:rPr>
              <a:t>&lt;!– </a:t>
            </a:r>
            <a:r>
              <a:rPr lang="en-US" altLang="ko-KR" sz="2000" dirty="0" err="1">
                <a:latin typeface="Times New Roman" panose="02020603050405020304" pitchFamily="18" charset="0"/>
              </a:rPr>
              <a:t>redirection.jsp</a:t>
            </a:r>
            <a:r>
              <a:rPr lang="en-US" altLang="ko-KR" sz="2000" dirty="0">
                <a:latin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US" altLang="ko-KR" sz="20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ko-KR" sz="20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 sz="2000" dirty="0">
                <a:latin typeface="Times New Roman" panose="02020603050405020304" pitchFamily="18" charset="0"/>
              </a:rPr>
              <a:t>&lt;% </a:t>
            </a:r>
          </a:p>
          <a:p>
            <a:pPr eaLnBrk="1" hangingPunct="1"/>
            <a:r>
              <a:rPr lang="en-US" altLang="ko-KR" sz="2000" dirty="0" err="1">
                <a:latin typeface="Times New Roman" panose="02020603050405020304" pitchFamily="18" charset="0"/>
              </a:rPr>
              <a:t>response.setContentType</a:t>
            </a:r>
            <a:r>
              <a:rPr lang="en-US" altLang="ko-KR" sz="2000" dirty="0">
                <a:latin typeface="Times New Roman" panose="02020603050405020304" pitchFamily="18" charset="0"/>
              </a:rPr>
              <a:t>("text/html; charset=</a:t>
            </a:r>
            <a:r>
              <a:rPr lang="en-US" altLang="ko-KR" sz="2000" dirty="0" err="1">
                <a:latin typeface="Times New Roman" panose="02020603050405020304" pitchFamily="18" charset="0"/>
              </a:rPr>
              <a:t>euc-kr</a:t>
            </a:r>
            <a:r>
              <a:rPr lang="en-US" altLang="ko-KR" sz="2000" dirty="0">
                <a:latin typeface="Times New Roman" panose="02020603050405020304" pitchFamily="18" charset="0"/>
              </a:rPr>
              <a:t>");</a:t>
            </a:r>
          </a:p>
          <a:p>
            <a:pPr eaLnBrk="1" hangingPunct="1"/>
            <a:r>
              <a:rPr lang="en-US" altLang="ko-KR" sz="2000" dirty="0">
                <a:latin typeface="Times New Roman" panose="02020603050405020304" pitchFamily="18" charset="0"/>
              </a:rPr>
              <a:t>//</a:t>
            </a:r>
            <a:r>
              <a:rPr lang="en-US" altLang="ko-KR" sz="2000" dirty="0" err="1">
                <a:latin typeface="Times New Roman" panose="02020603050405020304" pitchFamily="18" charset="0"/>
              </a:rPr>
              <a:t>response.setHeader</a:t>
            </a:r>
            <a:r>
              <a:rPr lang="en-US" altLang="ko-KR" sz="2000" dirty="0">
                <a:latin typeface="Times New Roman" panose="02020603050405020304" pitchFamily="18" charset="0"/>
              </a:rPr>
              <a:t>("Refresh", "10; URL=http://oraclejava.co.kr") ;</a:t>
            </a:r>
          </a:p>
          <a:p>
            <a:pPr eaLnBrk="1" hangingPunct="1"/>
            <a:r>
              <a:rPr lang="en-US" altLang="ko-KR" sz="2000" dirty="0" err="1">
                <a:latin typeface="Times New Roman" panose="02020603050405020304" pitchFamily="18" charset="0"/>
              </a:rPr>
              <a:t>response.setHeader</a:t>
            </a:r>
            <a:r>
              <a:rPr lang="en-US" altLang="ko-KR" sz="2000" dirty="0">
                <a:latin typeface="Times New Roman" panose="02020603050405020304" pitchFamily="18" charset="0"/>
              </a:rPr>
              <a:t>("Refresh", "10") ;</a:t>
            </a:r>
          </a:p>
          <a:p>
            <a:pPr eaLnBrk="1" hangingPunct="1"/>
            <a:r>
              <a:rPr lang="en-US" altLang="ko-KR" sz="2000" dirty="0">
                <a:latin typeface="Times New Roman" panose="02020603050405020304" pitchFamily="18" charset="0"/>
              </a:rPr>
              <a:t> %&gt;</a:t>
            </a:r>
          </a:p>
          <a:p>
            <a:pPr eaLnBrk="1" hangingPunct="1"/>
            <a:r>
              <a:rPr lang="en-US" altLang="ko-KR" sz="2000" dirty="0">
                <a:latin typeface="Times New Roman" panose="02020603050405020304" pitchFamily="18" charset="0"/>
              </a:rPr>
              <a:t>	</a:t>
            </a:r>
          </a:p>
          <a:p>
            <a:pPr eaLnBrk="1" hangingPunct="1"/>
            <a:r>
              <a:rPr lang="en-US" altLang="ko-KR" sz="2000" dirty="0">
                <a:latin typeface="Times New Roman" panose="02020603050405020304" pitchFamily="18" charset="0"/>
              </a:rPr>
              <a:t>&lt;html&gt;</a:t>
            </a:r>
          </a:p>
          <a:p>
            <a:pPr eaLnBrk="1" hangingPunct="1"/>
            <a:r>
              <a:rPr lang="en-US" altLang="ko-KR" sz="2000" dirty="0">
                <a:latin typeface="Times New Roman" panose="02020603050405020304" pitchFamily="18" charset="0"/>
              </a:rPr>
              <a:t>&lt;body&gt;</a:t>
            </a:r>
          </a:p>
          <a:p>
            <a:pPr eaLnBrk="1" hangingPunct="1"/>
            <a:r>
              <a:rPr lang="en-US" altLang="ko-KR" sz="2000" dirty="0">
                <a:latin typeface="Times New Roman" panose="02020603050405020304" pitchFamily="18" charset="0"/>
              </a:rPr>
              <a:t>  &lt;%! </a:t>
            </a:r>
            <a:r>
              <a:rPr lang="en-US" altLang="ko-KR" sz="2000" dirty="0" err="1">
                <a:latin typeface="Times New Roman" panose="02020603050405020304" pitchFamily="18" charset="0"/>
              </a:rPr>
              <a:t>int</a:t>
            </a:r>
            <a:r>
              <a:rPr lang="en-US" altLang="ko-KR" sz="2000" dirty="0">
                <a:latin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</a:rPr>
              <a:t>i</a:t>
            </a:r>
            <a:r>
              <a:rPr lang="en-US" altLang="ko-KR" sz="2000" dirty="0">
                <a:latin typeface="Times New Roman" panose="02020603050405020304" pitchFamily="18" charset="0"/>
              </a:rPr>
              <a:t>=0; %&gt;</a:t>
            </a:r>
          </a:p>
          <a:p>
            <a:pPr eaLnBrk="1" hangingPunct="1"/>
            <a:endParaRPr lang="en-US" altLang="ko-KR" dirty="0">
              <a:latin typeface="Times New Roman" panose="02020603050405020304" pitchFamily="18" charset="0"/>
            </a:endParaRPr>
          </a:p>
        </p:txBody>
      </p:sp>
      <p:sp>
        <p:nvSpPr>
          <p:cNvPr id="229380" name="Rectangle 3"/>
          <p:cNvSpPr>
            <a:spLocks noChangeArrowheads="1"/>
          </p:cNvSpPr>
          <p:nvPr/>
        </p:nvSpPr>
        <p:spPr bwMode="auto">
          <a:xfrm>
            <a:off x="609600" y="4572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4000">
                <a:latin typeface="Times New Roman" panose="02020603050405020304" pitchFamily="18" charset="0"/>
              </a:rPr>
              <a:t>내장객체 예제</a:t>
            </a:r>
            <a:r>
              <a:rPr lang="en-US" altLang="ko-KR" sz="4000">
                <a:latin typeface="Times New Roman" panose="02020603050405020304" pitchFamily="18" charset="0"/>
              </a:rPr>
              <a:t>(4) – response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err="1">
                <a:solidFill>
                  <a:schemeClr val="accent1">
                    <a:tint val="88000"/>
                    <a:satMod val="150000"/>
                  </a:schemeClr>
                </a:solidFill>
              </a:rPr>
              <a:t>Servlet</a:t>
            </a:r>
            <a:r>
              <a:rPr lang="en-US" altLang="ko-K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 life</a:t>
            </a:r>
            <a:r>
              <a:rPr lang="ko-KR" alt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cycle(1)</a:t>
            </a:r>
            <a:endParaRPr lang="ko-KR" alt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02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1AA7460-4CE3-4096-85FD-92F18D8A5401}" type="slidenum">
              <a:rPr lang="en-US" altLang="ko-KR"/>
              <a:pPr eaLnBrk="1" hangingPunct="1"/>
              <a:t>21</a:t>
            </a:fld>
            <a:endParaRPr lang="en-US" altLang="ko-KR"/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1373188" y="3035300"/>
            <a:ext cx="2565400" cy="3016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030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05000"/>
            <a:ext cx="9779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001963"/>
            <a:ext cx="97790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132263"/>
            <a:ext cx="97790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8"/>
          <p:cNvSpPr>
            <a:spLocks noChangeShapeType="1"/>
          </p:cNvSpPr>
          <p:nvPr/>
        </p:nvSpPr>
        <p:spPr bwMode="auto">
          <a:xfrm flipH="1">
            <a:off x="1322388" y="3522663"/>
            <a:ext cx="2565400" cy="3016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1068388" y="2455863"/>
            <a:ext cx="1295400" cy="51752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4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-127"/>
                <a:ea typeface="굴림" charset="-127"/>
              </a:rPr>
              <a:t>HTTP Request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1068388" y="3614738"/>
            <a:ext cx="1295400" cy="51752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4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-127"/>
                <a:ea typeface="굴림" charset="-127"/>
              </a:rPr>
              <a:t>HTTP Response</a:t>
            </a:r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>
            <a:off x="2058988" y="2151063"/>
            <a:ext cx="1524000" cy="2514600"/>
          </a:xfrm>
          <a:prstGeom prst="irregularSeal1">
            <a:avLst/>
          </a:prstGeom>
          <a:solidFill>
            <a:srgbClr val="9999FF"/>
          </a:solidFill>
          <a:ln w="9525">
            <a:miter lim="800000"/>
            <a:headEnd/>
            <a:tailEnd/>
          </a:ln>
          <a:scene3d>
            <a:camera prst="legacyPerspectiveFront">
              <a:rot lat="2009997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2363788" y="321786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900" b="1">
                <a:solidFill>
                  <a:schemeClr val="hlink"/>
                </a:solidFill>
              </a:rPr>
              <a:t>WWW</a:t>
            </a: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6630988" y="3217863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3916363" y="2501900"/>
          <a:ext cx="809625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클립" r:id="rId4" imgW="1927225" imgH="3382963" progId="MS_ClipArt_Gallery.2">
                  <p:embed/>
                </p:oleObj>
              </mc:Choice>
              <mc:Fallback>
                <p:oleObj name="클립" r:id="rId4" imgW="1927225" imgH="3382963" progId="MS_ClipArt_Gallery.2">
                  <p:embed/>
                  <p:pic>
                    <p:nvPicPr>
                      <p:cNvPr id="102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363" y="2501900"/>
                        <a:ext cx="809625" cy="193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Text Box 16"/>
          <p:cNvSpPr txBox="1">
            <a:spLocks noChangeArrowheads="1"/>
          </p:cNvSpPr>
          <p:nvPr/>
        </p:nvSpPr>
        <p:spPr bwMode="auto">
          <a:xfrm>
            <a:off x="4097338" y="19002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>
                <a:latin typeface="Times New Roman" panose="02020603050405020304" pitchFamily="18" charset="0"/>
              </a:rPr>
              <a:t>Web Server</a:t>
            </a:r>
          </a:p>
        </p:txBody>
      </p:sp>
      <p:sp>
        <p:nvSpPr>
          <p:cNvPr id="24592" name="AutoShape 17"/>
          <p:cNvSpPr>
            <a:spLocks noChangeArrowheads="1"/>
          </p:cNvSpPr>
          <p:nvPr/>
        </p:nvSpPr>
        <p:spPr bwMode="auto">
          <a:xfrm>
            <a:off x="5106988" y="2836863"/>
            <a:ext cx="1447800" cy="762000"/>
          </a:xfrm>
          <a:prstGeom prst="flowChartAlternateProcess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lnSpc>
                <a:spcPct val="95000"/>
              </a:lnSpc>
              <a:defRPr/>
            </a:pPr>
            <a:r>
              <a:rPr lang="en-US" altLang="ko-KR" sz="1600" b="1">
                <a:solidFill>
                  <a:schemeClr val="hlink"/>
                </a:solidFill>
                <a:latin typeface="HY헤드라인M" pitchFamily="18" charset="-127"/>
                <a:ea typeface="HY헤드라인M" pitchFamily="18" charset="-127"/>
              </a:rPr>
              <a:t>Servlet</a:t>
            </a:r>
          </a:p>
          <a:p>
            <a:pPr algn="ctr" eaLnBrk="0" latinLnBrk="0" hangingPunct="0">
              <a:lnSpc>
                <a:spcPct val="95000"/>
              </a:lnSpc>
              <a:defRPr/>
            </a:pPr>
            <a:r>
              <a:rPr lang="en-US" altLang="ko-KR" sz="1600" b="1">
                <a:solidFill>
                  <a:schemeClr val="hlink"/>
                </a:solidFill>
                <a:latin typeface="HY헤드라인M" pitchFamily="18" charset="-127"/>
                <a:ea typeface="HY헤드라인M" pitchFamily="18" charset="-127"/>
              </a:rPr>
              <a:t>Container</a:t>
            </a:r>
          </a:p>
        </p:txBody>
      </p:sp>
      <p:sp>
        <p:nvSpPr>
          <p:cNvPr id="1041" name="Line 18"/>
          <p:cNvSpPr>
            <a:spLocks noChangeShapeType="1"/>
          </p:cNvSpPr>
          <p:nvPr/>
        </p:nvSpPr>
        <p:spPr bwMode="auto">
          <a:xfrm>
            <a:off x="4522788" y="3141663"/>
            <a:ext cx="584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42" name="Line 19"/>
          <p:cNvSpPr>
            <a:spLocks noChangeShapeType="1"/>
          </p:cNvSpPr>
          <p:nvPr/>
        </p:nvSpPr>
        <p:spPr bwMode="auto">
          <a:xfrm flipH="1">
            <a:off x="4446588" y="3370263"/>
            <a:ext cx="736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5" name="AutoShape 20"/>
          <p:cNvSpPr>
            <a:spLocks noChangeArrowheads="1"/>
          </p:cNvSpPr>
          <p:nvPr/>
        </p:nvSpPr>
        <p:spPr bwMode="auto">
          <a:xfrm>
            <a:off x="7088188" y="1389063"/>
            <a:ext cx="1447800" cy="762000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rgbClr val="9999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lnSpc>
                <a:spcPct val="95000"/>
              </a:lnSpc>
              <a:defRPr/>
            </a:pPr>
            <a:r>
              <a:rPr lang="ko-KR" altLang="en-US" sz="1400">
                <a:latin typeface="HY헤드라인M" pitchFamily="18" charset="-127"/>
                <a:ea typeface="HY헤드라인M" pitchFamily="18" charset="-127"/>
              </a:rPr>
              <a:t>객체 생성</a:t>
            </a:r>
          </a:p>
        </p:txBody>
      </p:sp>
      <p:sp>
        <p:nvSpPr>
          <p:cNvPr id="24596" name="AutoShape 21"/>
          <p:cNvSpPr>
            <a:spLocks noChangeArrowheads="1"/>
          </p:cNvSpPr>
          <p:nvPr/>
        </p:nvSpPr>
        <p:spPr bwMode="auto">
          <a:xfrm>
            <a:off x="7164388" y="4437063"/>
            <a:ext cx="1447800" cy="762000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rgbClr val="9999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lnSpc>
                <a:spcPct val="95000"/>
              </a:lnSpc>
              <a:defRPr/>
            </a:pPr>
            <a:r>
              <a:rPr lang="en-US" altLang="ko-KR" sz="1400">
                <a:latin typeface="HY헤드라인M" pitchFamily="18" charset="-127"/>
                <a:ea typeface="HY헤드라인M" pitchFamily="18" charset="-127"/>
              </a:rPr>
              <a:t>service()</a:t>
            </a:r>
          </a:p>
          <a:p>
            <a:pPr algn="ctr" eaLnBrk="0" latinLnBrk="0" hangingPunct="0">
              <a:lnSpc>
                <a:spcPct val="95000"/>
              </a:lnSpc>
              <a:defRPr/>
            </a:pPr>
            <a:r>
              <a:rPr lang="en-US" altLang="ko-KR" sz="1400">
                <a:latin typeface="HY헤드라인M" pitchFamily="18" charset="-127"/>
                <a:ea typeface="HY헤드라인M" pitchFamily="18" charset="-127"/>
              </a:rPr>
              <a:t>doGet()</a:t>
            </a:r>
          </a:p>
          <a:p>
            <a:pPr algn="ctr" eaLnBrk="0" latinLnBrk="0" hangingPunct="0">
              <a:lnSpc>
                <a:spcPct val="95000"/>
              </a:lnSpc>
              <a:defRPr/>
            </a:pPr>
            <a:r>
              <a:rPr lang="en-US" altLang="ko-KR" sz="1400">
                <a:latin typeface="HY헤드라인M" pitchFamily="18" charset="-127"/>
                <a:ea typeface="HY헤드라인M" pitchFamily="18" charset="-127"/>
              </a:rPr>
              <a:t>doPost()</a:t>
            </a:r>
          </a:p>
        </p:txBody>
      </p:sp>
      <p:sp>
        <p:nvSpPr>
          <p:cNvPr id="1045" name="Text Box 22"/>
          <p:cNvSpPr txBox="1">
            <a:spLocks noChangeArrowheads="1"/>
          </p:cNvSpPr>
          <p:nvPr/>
        </p:nvSpPr>
        <p:spPr bwMode="auto">
          <a:xfrm>
            <a:off x="7240588" y="2836863"/>
            <a:ext cx="1295400" cy="808037"/>
          </a:xfrm>
          <a:prstGeom prst="rect">
            <a:avLst/>
          </a:prstGeom>
          <a:noFill/>
          <a:ln w="762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200" b="1">
                <a:solidFill>
                  <a:srgbClr val="003399"/>
                </a:solidFill>
              </a:rPr>
              <a:t>Servlet</a:t>
            </a:r>
            <a:r>
              <a:rPr lang="ko-KR" altLang="en-US" sz="1200" b="1">
                <a:solidFill>
                  <a:srgbClr val="003399"/>
                </a:solidFill>
              </a:rPr>
              <a:t>이 </a:t>
            </a:r>
          </a:p>
          <a:p>
            <a:pPr algn="ctr" eaLnBrk="1" hangingPunct="1">
              <a:spcBef>
                <a:spcPct val="50000"/>
              </a:spcBef>
            </a:pPr>
            <a:r>
              <a:rPr lang="ko-KR" altLang="en-US" sz="1200" b="1">
                <a:solidFill>
                  <a:srgbClr val="003399"/>
                </a:solidFill>
              </a:rPr>
              <a:t>메모리에 개체 생성되었는가</a:t>
            </a:r>
            <a:r>
              <a:rPr lang="en-US" altLang="ko-KR" sz="1200" b="1">
                <a:solidFill>
                  <a:srgbClr val="003399"/>
                </a:solidFill>
              </a:rPr>
              <a:t>?</a:t>
            </a:r>
          </a:p>
        </p:txBody>
      </p:sp>
      <p:sp>
        <p:nvSpPr>
          <p:cNvPr id="1046" name="Line 23"/>
          <p:cNvSpPr>
            <a:spLocks noChangeShapeType="1"/>
          </p:cNvSpPr>
          <p:nvPr/>
        </p:nvSpPr>
        <p:spPr bwMode="auto">
          <a:xfrm rot="-5400000">
            <a:off x="7545388" y="2532063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7926388" y="2379663"/>
            <a:ext cx="533400" cy="3048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굴림" charset="-127"/>
                <a:ea typeface="굴림" charset="-127"/>
              </a:rPr>
              <a:t>No</a:t>
            </a:r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7926388" y="3903663"/>
            <a:ext cx="533400" cy="3048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400" b="1">
                <a:effectLst>
                  <a:outerShdw blurRad="38100" dist="38100" dir="2700000" algn="tl">
                    <a:srgbClr val="C0C0C0"/>
                  </a:outerShdw>
                </a:effectLst>
                <a:latin typeface="굴림" charset="-127"/>
                <a:ea typeface="굴림" charset="-127"/>
              </a:rPr>
              <a:t>Yes</a:t>
            </a:r>
          </a:p>
        </p:txBody>
      </p:sp>
      <p:sp>
        <p:nvSpPr>
          <p:cNvPr id="1049" name="Line 26"/>
          <p:cNvSpPr>
            <a:spLocks noChangeShapeType="1"/>
          </p:cNvSpPr>
          <p:nvPr/>
        </p:nvSpPr>
        <p:spPr bwMode="auto">
          <a:xfrm rot="5400000" flipV="1">
            <a:off x="7545388" y="4132263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1050" name="AutoShape 27"/>
          <p:cNvCxnSpPr>
            <a:cxnSpLocks noChangeShapeType="1"/>
            <a:endCxn id="1041" idx="0"/>
          </p:cNvCxnSpPr>
          <p:nvPr/>
        </p:nvCxnSpPr>
        <p:spPr bwMode="auto">
          <a:xfrm flipH="1">
            <a:off x="4522788" y="1751013"/>
            <a:ext cx="2616200" cy="13716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1" name="AutoShape 28"/>
          <p:cNvCxnSpPr>
            <a:cxnSpLocks noChangeShapeType="1"/>
            <a:stCxn id="24596" idx="1"/>
            <a:endCxn id="1042" idx="1"/>
          </p:cNvCxnSpPr>
          <p:nvPr/>
        </p:nvCxnSpPr>
        <p:spPr bwMode="auto">
          <a:xfrm flipH="1" flipV="1">
            <a:off x="4446588" y="3389313"/>
            <a:ext cx="2717800" cy="142875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5D6FB5B-9457-447F-B877-4F3AF3A50BC3}" type="slidenum">
              <a:rPr lang="en-US" altLang="ko-KR"/>
              <a:pPr eaLnBrk="1" hangingPunct="1"/>
              <a:t>210</a:t>
            </a:fld>
            <a:endParaRPr lang="en-US" altLang="ko-KR"/>
          </a:p>
        </p:txBody>
      </p:sp>
      <p:sp>
        <p:nvSpPr>
          <p:cNvPr id="230403" name="Text Box 2"/>
          <p:cNvSpPr txBox="1">
            <a:spLocks noChangeArrowheads="1"/>
          </p:cNvSpPr>
          <p:nvPr/>
        </p:nvSpPr>
        <p:spPr bwMode="auto">
          <a:xfrm>
            <a:off x="762000" y="1676400"/>
            <a:ext cx="7467600" cy="29527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en-US" altLang="ko-KR" sz="20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 sz="2000" dirty="0">
                <a:latin typeface="Times New Roman" panose="02020603050405020304" pitchFamily="18" charset="0"/>
              </a:rPr>
              <a:t>  &lt;% </a:t>
            </a:r>
            <a:r>
              <a:rPr lang="en-US" altLang="ko-KR" sz="2000" dirty="0" err="1">
                <a:latin typeface="Times New Roman" panose="02020603050405020304" pitchFamily="18" charset="0"/>
              </a:rPr>
              <a:t>i</a:t>
            </a:r>
            <a:r>
              <a:rPr lang="en-US" altLang="ko-KR" sz="2000" dirty="0">
                <a:latin typeface="Times New Roman" panose="02020603050405020304" pitchFamily="18" charset="0"/>
              </a:rPr>
              <a:t>++; %&gt;</a:t>
            </a:r>
          </a:p>
          <a:p>
            <a:pPr eaLnBrk="1" hangingPunct="1"/>
            <a:r>
              <a:rPr lang="en-US" altLang="ko-KR" sz="2000" dirty="0">
                <a:latin typeface="Times New Roman" panose="02020603050405020304" pitchFamily="18" charset="0"/>
              </a:rPr>
              <a:t>  &lt;h2&gt;&lt;%= </a:t>
            </a:r>
            <a:r>
              <a:rPr lang="en-US" altLang="ko-KR" sz="2000" dirty="0" err="1">
                <a:latin typeface="Times New Roman" panose="02020603050405020304" pitchFamily="18" charset="0"/>
              </a:rPr>
              <a:t>i</a:t>
            </a:r>
            <a:r>
              <a:rPr lang="en-US" altLang="ko-KR" sz="2000" dirty="0">
                <a:latin typeface="Times New Roman" panose="02020603050405020304" pitchFamily="18" charset="0"/>
              </a:rPr>
              <a:t> %&gt;</a:t>
            </a:r>
            <a:r>
              <a:rPr lang="ko-KR" altLang="en-US" sz="2000" dirty="0">
                <a:latin typeface="Times New Roman" panose="02020603050405020304" pitchFamily="18" charset="0"/>
              </a:rPr>
              <a:t>번째 방문입니다</a:t>
            </a:r>
            <a:r>
              <a:rPr lang="en-US" altLang="ko-KR" sz="2000" dirty="0">
                <a:latin typeface="Times New Roman" panose="02020603050405020304" pitchFamily="18" charset="0"/>
              </a:rPr>
              <a:t>. &lt;</a:t>
            </a:r>
            <a:r>
              <a:rPr lang="en-US" altLang="ko-KR" sz="2000" dirty="0" err="1">
                <a:latin typeface="Times New Roman" panose="02020603050405020304" pitchFamily="18" charset="0"/>
              </a:rPr>
              <a:t>br</a:t>
            </a:r>
            <a:r>
              <a:rPr lang="en-US" altLang="ko-KR" sz="2000" dirty="0">
                <a:latin typeface="Times New Roman" panose="02020603050405020304" pitchFamily="18" charset="0"/>
              </a:rPr>
              <a:t>&gt;</a:t>
            </a:r>
          </a:p>
          <a:p>
            <a:pPr eaLnBrk="1" hangingPunct="1"/>
            <a:r>
              <a:rPr lang="en-US" altLang="ko-KR" sz="2000" dirty="0">
                <a:latin typeface="Times New Roman" panose="02020603050405020304" pitchFamily="18" charset="0"/>
              </a:rPr>
              <a:t>	 10</a:t>
            </a:r>
            <a:r>
              <a:rPr lang="ko-KR" altLang="en-US" sz="2000" dirty="0">
                <a:latin typeface="Times New Roman" panose="02020603050405020304" pitchFamily="18" charset="0"/>
              </a:rPr>
              <a:t>초 후에 </a:t>
            </a:r>
            <a:r>
              <a:rPr lang="ko-KR" altLang="en-US" sz="2000" dirty="0" err="1">
                <a:latin typeface="Times New Roman" panose="02020603050405020304" pitchFamily="18" charset="0"/>
              </a:rPr>
              <a:t>오라클자바로</a:t>
            </a:r>
            <a:r>
              <a:rPr lang="ko-KR" altLang="en-US" sz="2000" dirty="0">
                <a:latin typeface="Times New Roman" panose="02020603050405020304" pitchFamily="18" charset="0"/>
              </a:rPr>
              <a:t> 이동합니다</a:t>
            </a:r>
            <a:r>
              <a:rPr lang="en-US" altLang="ko-KR" sz="2000" dirty="0">
                <a:latin typeface="Times New Roman" panose="02020603050405020304" pitchFamily="18" charset="0"/>
              </a:rPr>
              <a:t>. ^^ &lt;</a:t>
            </a:r>
            <a:r>
              <a:rPr lang="en-US" altLang="ko-KR" sz="2000" dirty="0" err="1">
                <a:latin typeface="Times New Roman" panose="02020603050405020304" pitchFamily="18" charset="0"/>
              </a:rPr>
              <a:t>br</a:t>
            </a:r>
            <a:r>
              <a:rPr lang="en-US" altLang="ko-KR" sz="2000" dirty="0">
                <a:latin typeface="Times New Roman" panose="02020603050405020304" pitchFamily="18" charset="0"/>
              </a:rPr>
              <a:t>&gt;</a:t>
            </a:r>
          </a:p>
          <a:p>
            <a:pPr eaLnBrk="1" hangingPunct="1"/>
            <a:r>
              <a:rPr lang="en-US" altLang="ko-KR" sz="2000" dirty="0">
                <a:latin typeface="Times New Roman" panose="02020603050405020304" pitchFamily="18" charset="0"/>
              </a:rPr>
              <a:t>	 </a:t>
            </a:r>
            <a:r>
              <a:rPr lang="ko-KR" altLang="en-US" sz="2000" dirty="0">
                <a:latin typeface="Times New Roman" panose="02020603050405020304" pitchFamily="18" charset="0"/>
              </a:rPr>
              <a:t>아님 </a:t>
            </a:r>
            <a:r>
              <a:rPr lang="en-US" altLang="ko-KR" sz="2000" dirty="0">
                <a:latin typeface="Times New Roman" panose="02020603050405020304" pitchFamily="18" charset="0"/>
              </a:rPr>
              <a:t>10</a:t>
            </a:r>
            <a:r>
              <a:rPr lang="ko-KR" altLang="en-US" sz="2000" dirty="0">
                <a:latin typeface="Times New Roman" panose="02020603050405020304" pitchFamily="18" charset="0"/>
              </a:rPr>
              <a:t>초 후에 다시 방문 합니다</a:t>
            </a:r>
            <a:r>
              <a:rPr lang="en-US" altLang="ko-KR" sz="2000" dirty="0">
                <a:latin typeface="Times New Roman" panose="02020603050405020304" pitchFamily="18" charset="0"/>
              </a:rPr>
              <a:t>. --;;&lt;/h2&gt;</a:t>
            </a:r>
          </a:p>
          <a:p>
            <a:pPr eaLnBrk="1" hangingPunct="1"/>
            <a:r>
              <a:rPr lang="en-US" altLang="ko-KR" sz="2000" dirty="0">
                <a:latin typeface="Times New Roman" panose="02020603050405020304" pitchFamily="18" charset="0"/>
              </a:rPr>
              <a:t>  </a:t>
            </a:r>
          </a:p>
          <a:p>
            <a:pPr eaLnBrk="1" hangingPunct="1"/>
            <a:r>
              <a:rPr lang="en-US" altLang="ko-KR" sz="2000" dirty="0">
                <a:latin typeface="Times New Roman" panose="02020603050405020304" pitchFamily="18" charset="0"/>
              </a:rPr>
              <a:t>&lt;/body&gt;</a:t>
            </a:r>
          </a:p>
          <a:p>
            <a:pPr eaLnBrk="1" hangingPunct="1"/>
            <a:r>
              <a:rPr lang="en-US" altLang="ko-KR" sz="2000" dirty="0">
                <a:latin typeface="Times New Roman" panose="02020603050405020304" pitchFamily="18" charset="0"/>
              </a:rPr>
              <a:t>&lt;/html&gt;</a:t>
            </a:r>
            <a:endParaRPr lang="en-US" altLang="ko-KR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ko-KR" dirty="0">
              <a:latin typeface="Times New Roman" panose="02020603050405020304" pitchFamily="18" charset="0"/>
            </a:endParaRPr>
          </a:p>
        </p:txBody>
      </p:sp>
      <p:sp>
        <p:nvSpPr>
          <p:cNvPr id="230404" name="Rectangle 3"/>
          <p:cNvSpPr>
            <a:spLocks noChangeArrowheads="1"/>
          </p:cNvSpPr>
          <p:nvPr/>
        </p:nvSpPr>
        <p:spPr bwMode="auto">
          <a:xfrm>
            <a:off x="609600" y="4572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4000">
                <a:latin typeface="Times New Roman" panose="02020603050405020304" pitchFamily="18" charset="0"/>
              </a:rPr>
              <a:t>내장객체 예제</a:t>
            </a:r>
            <a:r>
              <a:rPr lang="en-US" altLang="ko-KR" sz="4000">
                <a:latin typeface="Times New Roman" panose="02020603050405020304" pitchFamily="18" charset="0"/>
              </a:rPr>
              <a:t>(4) – response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EEAFB25-AA7E-43DC-9C7C-225BA456E221}" type="slidenum">
              <a:rPr lang="en-US" altLang="ko-KR"/>
              <a:pPr eaLnBrk="1" hangingPunct="1"/>
              <a:t>211</a:t>
            </a:fld>
            <a:endParaRPr lang="en-US" altLang="ko-KR"/>
          </a:p>
        </p:txBody>
      </p:sp>
      <p:sp>
        <p:nvSpPr>
          <p:cNvPr id="231427" name="Text Box 2"/>
          <p:cNvSpPr txBox="1">
            <a:spLocks noChangeArrowheads="1"/>
          </p:cNvSpPr>
          <p:nvPr/>
        </p:nvSpPr>
        <p:spPr bwMode="auto">
          <a:xfrm>
            <a:off x="762000" y="1676400"/>
            <a:ext cx="7467600" cy="31162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200">
                <a:latin typeface="Times New Roman" panose="02020603050405020304" pitchFamily="18" charset="0"/>
              </a:rPr>
              <a:t>&lt;html&gt;</a:t>
            </a:r>
          </a:p>
          <a:p>
            <a:pPr eaLnBrk="1" hangingPunct="1"/>
            <a:r>
              <a:rPr lang="en-US" altLang="ko-KR" sz="2200">
                <a:latin typeface="Times New Roman" panose="02020603050405020304" pitchFamily="18" charset="0"/>
              </a:rPr>
              <a:t>&lt;head&gt;&lt;title&gt;Session </a:t>
            </a:r>
            <a:r>
              <a:rPr lang="ko-KR" altLang="en-US" sz="2200">
                <a:latin typeface="Times New Roman" panose="02020603050405020304" pitchFamily="18" charset="0"/>
              </a:rPr>
              <a:t>객체 예제</a:t>
            </a:r>
            <a:r>
              <a:rPr lang="en-US" altLang="ko-KR" sz="2200">
                <a:latin typeface="Times New Roman" panose="02020603050405020304" pitchFamily="18" charset="0"/>
              </a:rPr>
              <a:t>&lt;/title&gt;</a:t>
            </a:r>
          </a:p>
          <a:p>
            <a:pPr eaLnBrk="1" hangingPunct="1"/>
            <a:r>
              <a:rPr lang="en-US" altLang="ko-KR" sz="2200">
                <a:latin typeface="Times New Roman" panose="02020603050405020304" pitchFamily="18" charset="0"/>
              </a:rPr>
              <a:t>&lt;meta http-equiv="Content-Type" content="text/html; charset=euc-kr"/&gt;&lt;/head&gt;</a:t>
            </a:r>
          </a:p>
          <a:p>
            <a:pPr eaLnBrk="1" hangingPunct="1"/>
            <a:r>
              <a:rPr lang="en-US" altLang="ko-KR" sz="2200">
                <a:latin typeface="Times New Roman" panose="02020603050405020304" pitchFamily="18" charset="0"/>
              </a:rPr>
              <a:t>&lt;body&gt;</a:t>
            </a:r>
          </a:p>
          <a:p>
            <a:pPr eaLnBrk="1" hangingPunct="1"/>
            <a:r>
              <a:rPr lang="en-US" altLang="ko-KR" sz="2200">
                <a:latin typeface="Times New Roman" panose="02020603050405020304" pitchFamily="18" charset="0"/>
              </a:rPr>
              <a:t>&lt;h2&gt;Session Time </a:t>
            </a:r>
            <a:r>
              <a:rPr lang="ko-KR" altLang="en-US" sz="2200">
                <a:latin typeface="Times New Roman" panose="02020603050405020304" pitchFamily="18" charset="0"/>
              </a:rPr>
              <a:t>시간</a:t>
            </a:r>
            <a:r>
              <a:rPr lang="en-US" altLang="ko-KR" sz="2200">
                <a:latin typeface="Times New Roman" panose="02020603050405020304" pitchFamily="18" charset="0"/>
              </a:rPr>
              <a:t>&lt;/h2&gt;</a:t>
            </a:r>
          </a:p>
          <a:p>
            <a:pPr eaLnBrk="1" hangingPunct="1"/>
            <a:r>
              <a:rPr lang="en-US" altLang="ko-KR" sz="2200">
                <a:latin typeface="Times New Roman" panose="02020603050405020304" pitchFamily="18" charset="0"/>
              </a:rPr>
              <a:t>Session  </a:t>
            </a:r>
            <a:r>
              <a:rPr lang="ko-KR" altLang="en-US" sz="2200">
                <a:latin typeface="Times New Roman" panose="02020603050405020304" pitchFamily="18" charset="0"/>
              </a:rPr>
              <a:t>시간 </a:t>
            </a:r>
            <a:r>
              <a:rPr lang="en-US" altLang="ko-KR" sz="2200">
                <a:latin typeface="Times New Roman" panose="02020603050405020304" pitchFamily="18" charset="0"/>
              </a:rPr>
              <a:t>: &lt;%= session.getMaxInactiveInterval() %&gt; sec.</a:t>
            </a:r>
          </a:p>
          <a:p>
            <a:pPr eaLnBrk="1" hangingPunct="1"/>
            <a:r>
              <a:rPr lang="en-US" altLang="ko-KR" sz="2200">
                <a:latin typeface="Times New Roman" panose="02020603050405020304" pitchFamily="18" charset="0"/>
              </a:rPr>
              <a:t>&lt;/body&gt;</a:t>
            </a:r>
          </a:p>
          <a:p>
            <a:pPr eaLnBrk="1" hangingPunct="1"/>
            <a:r>
              <a:rPr lang="en-US" altLang="ko-KR" sz="2200">
                <a:latin typeface="Times New Roman" panose="02020603050405020304" pitchFamily="18" charset="0"/>
              </a:rPr>
              <a:t>&lt;/html&gt;</a:t>
            </a:r>
          </a:p>
        </p:txBody>
      </p:sp>
      <p:sp>
        <p:nvSpPr>
          <p:cNvPr id="231428" name="Rectangle 3"/>
          <p:cNvSpPr>
            <a:spLocks noChangeArrowheads="1"/>
          </p:cNvSpPr>
          <p:nvPr/>
        </p:nvSpPr>
        <p:spPr bwMode="auto">
          <a:xfrm>
            <a:off x="609600" y="4572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4000">
                <a:latin typeface="Times New Roman" panose="02020603050405020304" pitchFamily="18" charset="0"/>
              </a:rPr>
              <a:t>내장객체 예제</a:t>
            </a:r>
            <a:r>
              <a:rPr lang="en-US" altLang="ko-KR" sz="4000">
                <a:latin typeface="Times New Roman" panose="02020603050405020304" pitchFamily="18" charset="0"/>
              </a:rPr>
              <a:t>(5) – session 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19DEF4A-5432-4A68-872F-D3075CE54BEC}" type="slidenum">
              <a:rPr lang="en-US" altLang="ko-KR"/>
              <a:pPr eaLnBrk="1" hangingPunct="1"/>
              <a:t>212</a:t>
            </a:fld>
            <a:endParaRPr lang="en-US" altLang="ko-KR"/>
          </a:p>
        </p:txBody>
      </p:sp>
      <p:sp>
        <p:nvSpPr>
          <p:cNvPr id="232451" name="Text Box 2"/>
          <p:cNvSpPr txBox="1">
            <a:spLocks noChangeArrowheads="1"/>
          </p:cNvSpPr>
          <p:nvPr/>
        </p:nvSpPr>
        <p:spPr bwMode="auto">
          <a:xfrm>
            <a:off x="762000" y="1676400"/>
            <a:ext cx="7467600" cy="44561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200">
                <a:latin typeface="Times New Roman" panose="02020603050405020304" pitchFamily="18" charset="0"/>
              </a:rPr>
              <a:t>&lt;html&gt;</a:t>
            </a:r>
          </a:p>
          <a:p>
            <a:pPr eaLnBrk="1" hangingPunct="1"/>
            <a:r>
              <a:rPr lang="en-US" altLang="ko-KR" sz="2200">
                <a:latin typeface="Times New Roman" panose="02020603050405020304" pitchFamily="18" charset="0"/>
              </a:rPr>
              <a:t>&lt;head&gt;&lt;title&gt;application </a:t>
            </a:r>
            <a:r>
              <a:rPr lang="ko-KR" altLang="en-US" sz="2200">
                <a:latin typeface="Times New Roman" panose="02020603050405020304" pitchFamily="18" charset="0"/>
              </a:rPr>
              <a:t>객체 예제</a:t>
            </a:r>
            <a:r>
              <a:rPr lang="en-US" altLang="ko-KR" sz="2200">
                <a:latin typeface="Times New Roman" panose="02020603050405020304" pitchFamily="18" charset="0"/>
              </a:rPr>
              <a:t>&lt;/title&gt;</a:t>
            </a:r>
          </a:p>
          <a:p>
            <a:pPr eaLnBrk="1" hangingPunct="1"/>
            <a:r>
              <a:rPr lang="en-US" altLang="ko-KR" sz="2200">
                <a:latin typeface="Times New Roman" panose="02020603050405020304" pitchFamily="18" charset="0"/>
              </a:rPr>
              <a:t>&lt;meta http-equiv="Content-Type" content="text/html; charset=euc-kr"/&gt;&lt;/head&gt;</a:t>
            </a:r>
          </a:p>
          <a:p>
            <a:pPr eaLnBrk="1" hangingPunct="1"/>
            <a:r>
              <a:rPr lang="en-US" altLang="ko-KR" sz="2200">
                <a:latin typeface="Times New Roman" panose="02020603050405020304" pitchFamily="18" charset="0"/>
              </a:rPr>
              <a:t>&lt;body&gt;</a:t>
            </a:r>
          </a:p>
          <a:p>
            <a:pPr eaLnBrk="1" hangingPunct="1"/>
            <a:r>
              <a:rPr lang="en-US" altLang="ko-KR" sz="2200">
                <a:latin typeface="Times New Roman" panose="02020603050405020304" pitchFamily="18" charset="0"/>
              </a:rPr>
              <a:t>&lt;h2&gt;application </a:t>
            </a:r>
            <a:r>
              <a:rPr lang="ko-KR" altLang="en-US" sz="2200">
                <a:latin typeface="Times New Roman" panose="02020603050405020304" pitchFamily="18" charset="0"/>
              </a:rPr>
              <a:t>객체 예제</a:t>
            </a:r>
            <a:r>
              <a:rPr lang="en-US" altLang="ko-KR" sz="2200">
                <a:latin typeface="Times New Roman" panose="02020603050405020304" pitchFamily="18" charset="0"/>
              </a:rPr>
              <a:t>&lt;/h2&gt;</a:t>
            </a:r>
          </a:p>
          <a:p>
            <a:pPr eaLnBrk="1" hangingPunct="1"/>
            <a:r>
              <a:rPr lang="en-US" altLang="ko-KR" sz="2200">
                <a:latin typeface="Times New Roman" panose="02020603050405020304" pitchFamily="18" charset="0"/>
              </a:rPr>
              <a:t>Web Application Name : &lt;%= application.getServletContextName() %&gt;</a:t>
            </a:r>
          </a:p>
          <a:p>
            <a:pPr eaLnBrk="1" hangingPunct="1"/>
            <a:r>
              <a:rPr lang="en-US" altLang="ko-KR" sz="2200">
                <a:latin typeface="Times New Roman" panose="02020603050405020304" pitchFamily="18" charset="0"/>
              </a:rPr>
              <a:t>&lt;%</a:t>
            </a:r>
          </a:p>
          <a:p>
            <a:pPr eaLnBrk="1" hangingPunct="1"/>
            <a:r>
              <a:rPr lang="en-US" altLang="ko-KR" sz="2200">
                <a:latin typeface="Times New Roman" panose="02020603050405020304" pitchFamily="18" charset="0"/>
              </a:rPr>
              <a:t>	application.log("jsp application implicit object test~");</a:t>
            </a:r>
          </a:p>
          <a:p>
            <a:pPr eaLnBrk="1" hangingPunct="1"/>
            <a:r>
              <a:rPr lang="en-US" altLang="ko-KR" sz="2200">
                <a:latin typeface="Times New Roman" panose="02020603050405020304" pitchFamily="18" charset="0"/>
              </a:rPr>
              <a:t>%&gt;</a:t>
            </a:r>
          </a:p>
          <a:p>
            <a:pPr eaLnBrk="1" hangingPunct="1"/>
            <a:r>
              <a:rPr lang="en-US" altLang="ko-KR" sz="2200">
                <a:latin typeface="Times New Roman" panose="02020603050405020304" pitchFamily="18" charset="0"/>
              </a:rPr>
              <a:t>&lt;/body&gt;</a:t>
            </a:r>
          </a:p>
          <a:p>
            <a:pPr eaLnBrk="1" hangingPunct="1"/>
            <a:r>
              <a:rPr lang="en-US" altLang="ko-KR" sz="2200">
                <a:latin typeface="Times New Roman" panose="02020603050405020304" pitchFamily="18" charset="0"/>
              </a:rPr>
              <a:t>&lt;/html&gt;</a:t>
            </a:r>
          </a:p>
        </p:txBody>
      </p:sp>
      <p:sp>
        <p:nvSpPr>
          <p:cNvPr id="232452" name="Rectangle 3"/>
          <p:cNvSpPr>
            <a:spLocks noChangeArrowheads="1"/>
          </p:cNvSpPr>
          <p:nvPr/>
        </p:nvSpPr>
        <p:spPr bwMode="auto">
          <a:xfrm>
            <a:off x="609600" y="4572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4000">
                <a:latin typeface="Times New Roman" panose="02020603050405020304" pitchFamily="18" charset="0"/>
              </a:rPr>
              <a:t>내장객체 예제</a:t>
            </a:r>
            <a:r>
              <a:rPr lang="en-US" altLang="ko-KR" sz="4000">
                <a:latin typeface="Times New Roman" panose="02020603050405020304" pitchFamily="18" charset="0"/>
              </a:rPr>
              <a:t>(6) – application  </a:t>
            </a:r>
          </a:p>
        </p:txBody>
      </p:sp>
      <p:sp>
        <p:nvSpPr>
          <p:cNvPr id="232453" name="AutoShape 4"/>
          <p:cNvSpPr>
            <a:spLocks noChangeArrowheads="1"/>
          </p:cNvSpPr>
          <p:nvPr/>
        </p:nvSpPr>
        <p:spPr bwMode="auto">
          <a:xfrm>
            <a:off x="5867400" y="2971800"/>
            <a:ext cx="2514600" cy="1447800"/>
          </a:xfrm>
          <a:prstGeom prst="wedgeEllipseCallout">
            <a:avLst>
              <a:gd name="adj1" fmla="val -67806"/>
              <a:gd name="adj2" fmla="val 5986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500">
                <a:latin typeface="Courier"/>
              </a:rPr>
              <a:t>해당 </a:t>
            </a:r>
            <a:r>
              <a:rPr lang="en-US" altLang="ko-KR" sz="1500">
                <a:latin typeface="Courier"/>
              </a:rPr>
              <a:t>JSP </a:t>
            </a:r>
            <a:r>
              <a:rPr lang="ko-KR" altLang="en-US" sz="1500">
                <a:latin typeface="Courier"/>
              </a:rPr>
              <a:t>컨테이너의 </a:t>
            </a:r>
            <a:r>
              <a:rPr lang="en-US" altLang="ko-KR" sz="1500">
                <a:latin typeface="Courier"/>
              </a:rPr>
              <a:t>default log </a:t>
            </a:r>
            <a:r>
              <a:rPr lang="ko-KR" altLang="en-US" sz="1500">
                <a:latin typeface="Courier"/>
              </a:rPr>
              <a:t>디렉토리 에서 확인 할 것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316788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/>
              <a:t>jspInit(), jspDestroy()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71600"/>
            <a:ext cx="7848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200"/>
              <a:t>javax.servlet.jsp.JspPage </a:t>
            </a:r>
            <a:r>
              <a:rPr lang="ko-KR" altLang="en-US" sz="2200"/>
              <a:t>인터페이스에 정의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200"/>
              <a:t>jspInit()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200"/>
              <a:t>해당 페이지가 최초로 </a:t>
            </a:r>
            <a:r>
              <a:rPr lang="en-US" altLang="ko-KR" sz="2200"/>
              <a:t>load</a:t>
            </a:r>
            <a:r>
              <a:rPr lang="ko-KR" altLang="en-US" sz="2200"/>
              <a:t>될 때 호출된다</a:t>
            </a:r>
            <a:r>
              <a:rPr lang="en-US" altLang="ko-KR" sz="220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200"/>
              <a:t>페이지에 서비스를 수행하기 전에 초기화할 루틴을 삽입한다</a:t>
            </a:r>
            <a:r>
              <a:rPr lang="en-US" altLang="ko-KR" sz="220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/>
              <a:t>Optional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/>
              <a:t>&lt;%! ~ %&gt; declaration </a:t>
            </a:r>
            <a:r>
              <a:rPr lang="ko-KR" altLang="en-US" sz="2200"/>
              <a:t>태그에 정의한다</a:t>
            </a:r>
            <a:r>
              <a:rPr lang="en-US" altLang="ko-KR" sz="22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200"/>
              <a:t>jspDestroy()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200"/>
              <a:t>해당 페이지의 </a:t>
            </a:r>
            <a:r>
              <a:rPr lang="en-US" altLang="ko-KR" sz="2200"/>
              <a:t>instance</a:t>
            </a:r>
            <a:r>
              <a:rPr lang="ko-KR" altLang="en-US" sz="2200"/>
              <a:t>가 사라지는 시점에 호출된다</a:t>
            </a:r>
            <a:r>
              <a:rPr lang="en-US" altLang="ko-KR" sz="220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200"/>
              <a:t>해당 페이지가 변경되어 새로이 </a:t>
            </a:r>
            <a:r>
              <a:rPr lang="en-US" altLang="ko-KR" sz="2200"/>
              <a:t>load</a:t>
            </a:r>
            <a:r>
              <a:rPr lang="ko-KR" altLang="en-US" sz="2200"/>
              <a:t>될 필요가 있을 때 이미 </a:t>
            </a:r>
            <a:r>
              <a:rPr lang="en-US" altLang="ko-KR" sz="2200"/>
              <a:t>load</a:t>
            </a:r>
            <a:r>
              <a:rPr lang="ko-KR" altLang="en-US" sz="2200"/>
              <a:t>된 </a:t>
            </a:r>
            <a:r>
              <a:rPr lang="en-US" altLang="ko-KR" sz="2200"/>
              <a:t>instance</a:t>
            </a:r>
            <a:r>
              <a:rPr lang="ko-KR" altLang="en-US" sz="2200"/>
              <a:t>는 </a:t>
            </a:r>
            <a:r>
              <a:rPr lang="en-US" altLang="ko-KR" sz="2200"/>
              <a:t>destroy</a:t>
            </a:r>
            <a:r>
              <a:rPr lang="ko-KR" altLang="en-US" sz="2200"/>
              <a:t>가 호출되고 새로운 </a:t>
            </a:r>
            <a:r>
              <a:rPr lang="en-US" altLang="ko-KR" sz="2200"/>
              <a:t>instance</a:t>
            </a:r>
            <a:r>
              <a:rPr lang="ko-KR" altLang="en-US" sz="2200"/>
              <a:t>의 </a:t>
            </a:r>
            <a:r>
              <a:rPr lang="en-US" altLang="ko-KR" sz="2200"/>
              <a:t>init</a:t>
            </a:r>
            <a:r>
              <a:rPr lang="ko-KR" altLang="en-US" sz="2200"/>
              <a:t>이 호출된다</a:t>
            </a:r>
            <a:r>
              <a:rPr lang="en-US" altLang="ko-KR" sz="220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/>
              <a:t>Optional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/>
              <a:t>&lt;%! ~ %&gt; declaration </a:t>
            </a:r>
            <a:r>
              <a:rPr lang="ko-KR" altLang="en-US" sz="2200"/>
              <a:t>태그에 정의한다</a:t>
            </a:r>
            <a:r>
              <a:rPr lang="en-US" altLang="ko-KR" sz="2200"/>
              <a:t>.</a:t>
            </a:r>
          </a:p>
        </p:txBody>
      </p:sp>
      <p:sp>
        <p:nvSpPr>
          <p:cNvPr id="23347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41ADB14-D5C4-4F36-A1D1-D610F6B9ACEC}" type="slidenum">
              <a:rPr lang="en-US" altLang="ko-KR"/>
              <a:pPr eaLnBrk="1" hangingPunct="1"/>
              <a:t>213</a:t>
            </a:fld>
            <a:endParaRPr lang="en-US" altLang="ko-KR"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JSP </a:t>
            </a: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표준 </a:t>
            </a: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Action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600"/>
              <a:t>JSP </a:t>
            </a:r>
            <a:r>
              <a:rPr lang="ko-KR" altLang="en-US" sz="2600"/>
              <a:t>표준 </a:t>
            </a:r>
            <a:r>
              <a:rPr lang="en-US" altLang="ko-KR" sz="2600"/>
              <a:t>Action?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2200"/>
              <a:t>자주 사용되는 자바 코드를 표준 태그화 시킨것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/>
              <a:t>XML </a:t>
            </a:r>
            <a:r>
              <a:rPr lang="ko-KR" altLang="en-US" sz="2200"/>
              <a:t>문법에 맞추어 작성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2000"/>
              <a:t>&lt;</a:t>
            </a:r>
            <a:r>
              <a:rPr lang="ko-KR" altLang="en-US" sz="2000"/>
              <a:t>시작태그</a:t>
            </a:r>
            <a:r>
              <a:rPr lang="en-US" altLang="ko-KR" sz="2000"/>
              <a:t>/&gt;, &lt;</a:t>
            </a:r>
            <a:r>
              <a:rPr lang="ko-KR" altLang="en-US" sz="2000"/>
              <a:t>시작태그</a:t>
            </a:r>
            <a:r>
              <a:rPr lang="en-US" altLang="ko-KR" sz="2000"/>
              <a:t>&gt;</a:t>
            </a:r>
            <a:r>
              <a:rPr lang="en-US" altLang="ko-KR" sz="2000">
                <a:latin typeface="Arial" panose="020B0604020202020204" pitchFamily="34" charset="0"/>
              </a:rPr>
              <a:t>…</a:t>
            </a:r>
            <a:r>
              <a:rPr lang="en-US" altLang="ko-KR" sz="2000"/>
              <a:t>&lt;/</a:t>
            </a:r>
            <a:r>
              <a:rPr lang="ko-KR" altLang="en-US" sz="2000"/>
              <a:t>끝태그</a:t>
            </a:r>
            <a:r>
              <a:rPr lang="en-US" altLang="ko-KR" sz="2000"/>
              <a:t>&gt;</a:t>
            </a:r>
          </a:p>
          <a:p>
            <a:pPr lvl="2" eaLnBrk="1" hangingPunct="1">
              <a:lnSpc>
                <a:spcPct val="80000"/>
              </a:lnSpc>
            </a:pPr>
            <a:r>
              <a:rPr lang="ko-KR" altLang="en-US" sz="2000"/>
              <a:t>속성명</a:t>
            </a:r>
            <a:r>
              <a:rPr lang="en-US" altLang="ko-KR" sz="2000"/>
              <a:t>=</a:t>
            </a:r>
            <a:r>
              <a:rPr lang="en-US" altLang="ko-KR" sz="2000">
                <a:latin typeface="Arial" panose="020B0604020202020204" pitchFamily="34" charset="0"/>
              </a:rPr>
              <a:t>“</a:t>
            </a:r>
            <a:r>
              <a:rPr lang="ko-KR" altLang="en-US" sz="2000"/>
              <a:t>속성값</a:t>
            </a:r>
            <a:r>
              <a:rPr lang="ko-KR" altLang="en-US" sz="2000">
                <a:latin typeface="Arial" panose="020B0604020202020204" pitchFamily="34" charset="0"/>
              </a:rPr>
              <a:t>”</a:t>
            </a:r>
            <a:r>
              <a:rPr lang="ko-KR" altLang="en-US" sz="2000"/>
              <a:t> </a:t>
            </a:r>
            <a:r>
              <a:rPr lang="en-US" altLang="ko-KR" sz="2000"/>
              <a:t>or </a:t>
            </a:r>
            <a:r>
              <a:rPr lang="ko-KR" altLang="en-US" sz="2000"/>
              <a:t>속성명</a:t>
            </a:r>
            <a:r>
              <a:rPr lang="en-US" altLang="ko-KR" sz="2000"/>
              <a:t>=</a:t>
            </a:r>
            <a:r>
              <a:rPr lang="en-US" altLang="ko-KR" sz="2000">
                <a:latin typeface="Arial" panose="020B0604020202020204" pitchFamily="34" charset="0"/>
              </a:rPr>
              <a:t>‘</a:t>
            </a:r>
            <a:r>
              <a:rPr lang="ko-KR" altLang="en-US" sz="2000"/>
              <a:t>속성값</a:t>
            </a:r>
            <a:r>
              <a:rPr lang="ko-KR" altLang="en-US" sz="2000">
                <a:latin typeface="Arial" panose="020B0604020202020204" pitchFamily="34" charset="0"/>
              </a:rPr>
              <a:t>’</a:t>
            </a:r>
            <a:endParaRPr lang="ko-KR" altLang="en-US" sz="2000"/>
          </a:p>
          <a:p>
            <a:pPr lvl="1" eaLnBrk="1" hangingPunct="1">
              <a:lnSpc>
                <a:spcPct val="80000"/>
              </a:lnSpc>
            </a:pPr>
            <a:endParaRPr lang="ko-KR" altLang="en-US" sz="2200"/>
          </a:p>
          <a:p>
            <a:pPr eaLnBrk="1" hangingPunct="1">
              <a:lnSpc>
                <a:spcPct val="80000"/>
              </a:lnSpc>
            </a:pPr>
            <a:r>
              <a:rPr lang="en-US" altLang="ko-KR" sz="2600"/>
              <a:t>JSP </a:t>
            </a:r>
            <a:r>
              <a:rPr lang="ko-KR" altLang="en-US" sz="2600"/>
              <a:t>표준 </a:t>
            </a:r>
            <a:r>
              <a:rPr lang="en-US" altLang="ko-KR" sz="2600"/>
              <a:t>Action </a:t>
            </a:r>
            <a:r>
              <a:rPr lang="ko-KR" altLang="en-US" sz="2600"/>
              <a:t>종류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/>
              <a:t>&lt;jsp:include&gt;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/>
              <a:t>&lt;jsp:forward&gt;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/>
              <a:t>&lt;jsp:param&gt;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/>
              <a:t>&lt;jsp:useBean&gt;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/>
              <a:t>&lt;jsp:setProperty&gt;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/>
              <a:t>&lt;jsp:getProperty&gt;</a:t>
            </a:r>
          </a:p>
        </p:txBody>
      </p:sp>
      <p:sp>
        <p:nvSpPr>
          <p:cNvPr id="23450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1109835-44FC-4F48-8E69-4F1441B19DC8}" type="slidenum">
              <a:rPr lang="en-US" altLang="ko-KR"/>
              <a:pPr eaLnBrk="1" hangingPunct="1"/>
              <a:t>214</a:t>
            </a:fld>
            <a:endParaRPr lang="en-US" altLang="ko-KR"/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49275"/>
            <a:ext cx="8229600" cy="5581650"/>
          </a:xfrm>
        </p:spPr>
        <p:txBody>
          <a:bodyPr/>
          <a:lstStyle/>
          <a:p>
            <a:pPr eaLnBrk="1" hangingPunct="1"/>
            <a:r>
              <a:rPr lang="en-US" altLang="ko-KR"/>
              <a:t>&lt;jsp:include 	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/>
              <a:t>		page=</a:t>
            </a:r>
            <a:r>
              <a:rPr lang="en-US" altLang="ko-KR">
                <a:latin typeface="Arial" panose="020B0604020202020204" pitchFamily="34" charset="0"/>
              </a:rPr>
              <a:t>“</a:t>
            </a:r>
            <a:r>
              <a:rPr lang="ko-KR" altLang="en-US"/>
              <a:t>정적</a:t>
            </a:r>
            <a:r>
              <a:rPr lang="en-US" altLang="ko-KR"/>
              <a:t>/</a:t>
            </a:r>
            <a:r>
              <a:rPr lang="ko-KR" altLang="en-US"/>
              <a:t>동적 파일 </a:t>
            </a:r>
            <a:r>
              <a:rPr lang="en-US" altLang="ko-KR"/>
              <a:t>url</a:t>
            </a:r>
            <a:r>
              <a:rPr lang="en-US" altLang="ko-KR">
                <a:latin typeface="Arial" panose="020B0604020202020204" pitchFamily="34" charset="0"/>
              </a:rPr>
              <a:t>”</a:t>
            </a:r>
            <a:r>
              <a:rPr lang="en-US" altLang="ko-KR"/>
              <a:t>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/>
              <a:t>		[flush=</a:t>
            </a:r>
            <a:r>
              <a:rPr lang="en-US" altLang="ko-KR">
                <a:latin typeface="Arial" panose="020B0604020202020204" pitchFamily="34" charset="0"/>
              </a:rPr>
              <a:t>“</a:t>
            </a:r>
            <a:r>
              <a:rPr lang="en-US" altLang="ko-KR"/>
              <a:t>true|</a:t>
            </a:r>
            <a:r>
              <a:rPr lang="en-US" altLang="ko-KR" b="1"/>
              <a:t>false</a:t>
            </a:r>
            <a:r>
              <a:rPr lang="en-US" altLang="ko-KR">
                <a:latin typeface="Arial" panose="020B0604020202020204" pitchFamily="34" charset="0"/>
              </a:rPr>
              <a:t>”</a:t>
            </a:r>
            <a:r>
              <a:rPr lang="en-US" altLang="ko-KR"/>
              <a:t>] 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/>
              <a:t>		[&lt;jsp:param name=</a:t>
            </a:r>
            <a:r>
              <a:rPr lang="en-US" altLang="ko-KR" sz="2400">
                <a:latin typeface="Arial" panose="020B0604020202020204" pitchFamily="34" charset="0"/>
              </a:rPr>
              <a:t>“</a:t>
            </a:r>
            <a:r>
              <a:rPr lang="en-US" altLang="ko-KR" sz="2400"/>
              <a:t>name</a:t>
            </a:r>
            <a:r>
              <a:rPr lang="en-US" altLang="ko-KR" sz="2400">
                <a:latin typeface="Arial" panose="020B0604020202020204" pitchFamily="34" charset="0"/>
              </a:rPr>
              <a:t>”</a:t>
            </a:r>
            <a:r>
              <a:rPr lang="en-US" altLang="ko-KR" sz="2400"/>
              <a:t> value=</a:t>
            </a:r>
            <a:r>
              <a:rPr lang="en-US" altLang="ko-KR" sz="2400">
                <a:latin typeface="Arial" panose="020B0604020202020204" pitchFamily="34" charset="0"/>
              </a:rPr>
              <a:t>“</a:t>
            </a:r>
            <a:r>
              <a:rPr lang="en-US" altLang="ko-KR" sz="2400"/>
              <a:t>value</a:t>
            </a:r>
            <a:r>
              <a:rPr lang="en-US" altLang="ko-KR" sz="2400">
                <a:latin typeface="Arial" panose="020B0604020202020204" pitchFamily="34" charset="0"/>
              </a:rPr>
              <a:t>”</a:t>
            </a:r>
            <a:r>
              <a:rPr lang="en-US" altLang="ko-KR" sz="2400"/>
              <a:t>/&gt;]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/>
              <a:t>	&lt;/jsp:include&gt;</a:t>
            </a:r>
          </a:p>
        </p:txBody>
      </p:sp>
      <p:sp>
        <p:nvSpPr>
          <p:cNvPr id="23552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2C78111-8B4A-4F07-B6F6-62A87A38A8BA}" type="slidenum">
              <a:rPr lang="en-US" altLang="ko-KR"/>
              <a:pPr eaLnBrk="1" hangingPunct="1"/>
              <a:t>215</a:t>
            </a:fld>
            <a:endParaRPr lang="en-US" altLang="ko-KR"/>
          </a:p>
        </p:txBody>
      </p:sp>
      <p:pic>
        <p:nvPicPr>
          <p:cNvPr id="2355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068638"/>
            <a:ext cx="7345363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25" name="Text Box 6"/>
          <p:cNvSpPr txBox="1">
            <a:spLocks noChangeArrowheads="1"/>
          </p:cNvSpPr>
          <p:nvPr/>
        </p:nvSpPr>
        <p:spPr bwMode="auto">
          <a:xfrm>
            <a:off x="468313" y="5013325"/>
            <a:ext cx="81661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//</a:t>
            </a:r>
            <a:r>
              <a:rPr lang="ko-KR" altLang="en-US"/>
              <a:t>서블릿 또는 자바 빈즈에서 동일한 효과를 내는 코드</a:t>
            </a:r>
          </a:p>
          <a:p>
            <a:pPr eaLnBrk="1" hangingPunct="1"/>
            <a:r>
              <a:rPr lang="en-US" altLang="ko-KR"/>
              <a:t>RequestDispatcher rd = request.getRequestDispatcher("</a:t>
            </a:r>
            <a:r>
              <a:rPr lang="ko-KR" altLang="en-US"/>
              <a:t>정적</a:t>
            </a:r>
            <a:r>
              <a:rPr lang="en-US" altLang="ko-KR"/>
              <a:t>/</a:t>
            </a:r>
            <a:r>
              <a:rPr lang="ko-KR" altLang="en-US"/>
              <a:t>동적파일</a:t>
            </a:r>
            <a:r>
              <a:rPr lang="en-US" altLang="ko-KR"/>
              <a:t>url");</a:t>
            </a:r>
          </a:p>
          <a:p>
            <a:pPr eaLnBrk="1" hangingPunct="1"/>
            <a:r>
              <a:rPr lang="en-US" altLang="ko-KR"/>
              <a:t>rd.include(request, response);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52C4158-CA4A-4F90-8D97-1F4DE769F269}" type="slidenum">
              <a:rPr lang="en-US" altLang="ko-KR"/>
              <a:pPr eaLnBrk="1" hangingPunct="1"/>
              <a:t>216</a:t>
            </a:fld>
            <a:endParaRPr lang="en-US" altLang="ko-KR"/>
          </a:p>
        </p:txBody>
      </p:sp>
      <p:pic>
        <p:nvPicPr>
          <p:cNvPr id="2365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4163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5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286125"/>
            <a:ext cx="89789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549" name="슬라이드 번호 개체 틀 5"/>
          <p:cNvSpPr txBox="1">
            <a:spLocks/>
          </p:cNvSpPr>
          <p:nvPr/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3D7F04D4-C51C-4F0A-98A4-845B07559004}" type="slidenum">
              <a:rPr lang="en-US" altLang="ko-KR" sz="1400" b="1"/>
              <a:pPr algn="r" eaLnBrk="1" hangingPunct="1"/>
              <a:t>216</a:t>
            </a:fld>
            <a:endParaRPr lang="en-US" altLang="ko-KR" sz="1400" b="1"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49275"/>
            <a:ext cx="8229600" cy="5581650"/>
          </a:xfrm>
        </p:spPr>
        <p:txBody>
          <a:bodyPr/>
          <a:lstStyle/>
          <a:p>
            <a:pPr eaLnBrk="1" hangingPunct="1"/>
            <a:r>
              <a:rPr lang="en-US" altLang="ko-KR"/>
              <a:t>&lt;jsp:forward 	page=</a:t>
            </a:r>
            <a:r>
              <a:rPr lang="en-US" altLang="ko-KR">
                <a:latin typeface="Arial" panose="020B0604020202020204" pitchFamily="34" charset="0"/>
              </a:rPr>
              <a:t>“</a:t>
            </a:r>
            <a:r>
              <a:rPr lang="ko-KR" altLang="en-US"/>
              <a:t>이동할</a:t>
            </a:r>
            <a:r>
              <a:rPr lang="en-US" altLang="ko-KR"/>
              <a:t>url</a:t>
            </a:r>
            <a:r>
              <a:rPr lang="en-US" altLang="ko-KR">
                <a:latin typeface="Arial" panose="020B0604020202020204" pitchFamily="34" charset="0"/>
              </a:rPr>
              <a:t>”</a:t>
            </a:r>
            <a:r>
              <a:rPr lang="en-US" altLang="ko-KR"/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/>
              <a:t>		[&lt;jsp:param name=</a:t>
            </a:r>
            <a:r>
              <a:rPr lang="en-US" altLang="ko-KR" sz="2400">
                <a:latin typeface="Arial" panose="020B0604020202020204" pitchFamily="34" charset="0"/>
              </a:rPr>
              <a:t>“</a:t>
            </a:r>
            <a:r>
              <a:rPr lang="en-US" altLang="ko-KR" sz="2400"/>
              <a:t>name</a:t>
            </a:r>
            <a:r>
              <a:rPr lang="en-US" altLang="ko-KR" sz="2400">
                <a:latin typeface="Arial" panose="020B0604020202020204" pitchFamily="34" charset="0"/>
              </a:rPr>
              <a:t>”</a:t>
            </a:r>
            <a:r>
              <a:rPr lang="en-US" altLang="ko-KR" sz="2400"/>
              <a:t> value=</a:t>
            </a:r>
            <a:r>
              <a:rPr lang="en-US" altLang="ko-KR" sz="2400">
                <a:latin typeface="Arial" panose="020B0604020202020204" pitchFamily="34" charset="0"/>
              </a:rPr>
              <a:t>“</a:t>
            </a:r>
            <a:r>
              <a:rPr lang="en-US" altLang="ko-KR" sz="2400"/>
              <a:t>value</a:t>
            </a:r>
            <a:r>
              <a:rPr lang="en-US" altLang="ko-KR" sz="2400">
                <a:latin typeface="Arial" panose="020B0604020202020204" pitchFamily="34" charset="0"/>
              </a:rPr>
              <a:t>”</a:t>
            </a:r>
            <a:r>
              <a:rPr lang="en-US" altLang="ko-KR" sz="2400"/>
              <a:t>/&gt;]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/>
              <a:t>	&lt;/jsp:forward&gt;</a:t>
            </a:r>
          </a:p>
        </p:txBody>
      </p:sp>
      <p:sp>
        <p:nvSpPr>
          <p:cNvPr id="23757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8B86BD6-CD35-4835-B78A-C85B0858291C}" type="slidenum">
              <a:rPr lang="en-US" altLang="ko-KR"/>
              <a:pPr eaLnBrk="1" hangingPunct="1"/>
              <a:t>217</a:t>
            </a:fld>
            <a:endParaRPr lang="en-US" altLang="ko-KR"/>
          </a:p>
        </p:txBody>
      </p:sp>
      <p:pic>
        <p:nvPicPr>
          <p:cNvPr id="2375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420938"/>
            <a:ext cx="7632700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755650" y="4941888"/>
            <a:ext cx="73850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//</a:t>
            </a:r>
            <a:r>
              <a:rPr lang="ko-KR" altLang="en-US"/>
              <a:t>서블릿 또는 자바 빈즈에서 동일한 효과를 내는 코드</a:t>
            </a:r>
          </a:p>
          <a:p>
            <a:pPr eaLnBrk="1" hangingPunct="1"/>
            <a:r>
              <a:rPr lang="en-US" altLang="ko-KR"/>
              <a:t>RequestDispatcher rd = request.getRequestDispatcher("</a:t>
            </a:r>
            <a:r>
              <a:rPr lang="ko-KR" altLang="en-US"/>
              <a:t>이동할</a:t>
            </a:r>
            <a:r>
              <a:rPr lang="en-US" altLang="ko-KR"/>
              <a:t>url");</a:t>
            </a:r>
          </a:p>
          <a:p>
            <a:pPr eaLnBrk="1" hangingPunct="1"/>
            <a:r>
              <a:rPr lang="en-US" altLang="ko-KR"/>
              <a:t>rd.forward(request, response);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forward</a:t>
            </a:r>
            <a:r>
              <a:rPr lang="ko-KR" altLang="en-US"/>
              <a:t>와 </a:t>
            </a:r>
            <a:r>
              <a:rPr lang="en-US" altLang="ko-KR"/>
              <a:t>redirect</a:t>
            </a:r>
            <a:endParaRPr lang="ko-KR" altLang="en-US"/>
          </a:p>
        </p:txBody>
      </p:sp>
      <p:sp>
        <p:nvSpPr>
          <p:cNvPr id="238595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Forward</a:t>
            </a:r>
          </a:p>
          <a:p>
            <a:pPr eaLnBrk="1" hangingPunct="1">
              <a:buFontTx/>
              <a:buChar char="-"/>
            </a:pPr>
            <a:r>
              <a:rPr lang="en-US" altLang="ko-KR" sz="2000"/>
              <a:t>Reauest</a:t>
            </a:r>
            <a:r>
              <a:rPr lang="ko-KR" altLang="en-US" sz="2000"/>
              <a:t> 객체 재사용</a:t>
            </a:r>
            <a:endParaRPr lang="en-US" altLang="ko-KR" sz="2000"/>
          </a:p>
          <a:p>
            <a:pPr eaLnBrk="1" hangingPunct="1">
              <a:buFontTx/>
              <a:buChar char="-"/>
            </a:pPr>
            <a:r>
              <a:rPr lang="ko-KR" altLang="en-US" sz="2000"/>
              <a:t>조금 빠르다</a:t>
            </a:r>
            <a:r>
              <a:rPr lang="en-US" altLang="ko-KR" sz="2000"/>
              <a:t>.</a:t>
            </a:r>
          </a:p>
          <a:p>
            <a:pPr eaLnBrk="1" hangingPunct="1">
              <a:buFontTx/>
              <a:buChar char="-"/>
            </a:pPr>
            <a:r>
              <a:rPr lang="ko-KR" altLang="en-US" sz="2000"/>
              <a:t>상단 </a:t>
            </a:r>
            <a:r>
              <a:rPr lang="en-US" altLang="ko-KR" sz="2000"/>
              <a:t>URL</a:t>
            </a:r>
            <a:r>
              <a:rPr lang="ko-KR" altLang="en-US" sz="2000"/>
              <a:t>이 바꾸지 않음</a:t>
            </a:r>
            <a:endParaRPr lang="en-US" altLang="ko-KR" sz="2000"/>
          </a:p>
          <a:p>
            <a:pPr eaLnBrk="1" hangingPunct="1">
              <a:buFontTx/>
              <a:buChar char="-"/>
            </a:pPr>
            <a:r>
              <a:rPr lang="ko-KR" altLang="en-US" sz="2000"/>
              <a:t>컨테이너 안에서 </a:t>
            </a:r>
            <a:r>
              <a:rPr lang="en-US" altLang="ko-KR" sz="2000"/>
              <a:t>forward </a:t>
            </a:r>
            <a:r>
              <a:rPr lang="ko-KR" altLang="en-US" sz="2000"/>
              <a:t>해석을 하므로서</a:t>
            </a:r>
            <a:r>
              <a:rPr lang="en-US" altLang="ko-KR" sz="2000"/>
              <a:t> forward</a:t>
            </a:r>
            <a:r>
              <a:rPr lang="ko-KR" altLang="en-US" sz="2000"/>
              <a:t>한 곳으 자원을 이용하여 응답을 만들어 보내게 됨</a:t>
            </a:r>
            <a:r>
              <a:rPr lang="en-US" altLang="ko-KR" sz="2000"/>
              <a:t>, </a:t>
            </a:r>
            <a:r>
              <a:rPr lang="ko-KR" altLang="en-US" sz="2000"/>
              <a:t>결국 </a:t>
            </a:r>
            <a:r>
              <a:rPr lang="en-US" altLang="ko-KR" sz="2000"/>
              <a:t>URL</a:t>
            </a:r>
            <a:r>
              <a:rPr lang="ko-KR" altLang="en-US" sz="2000"/>
              <a:t>이 바뀌지 않게 됨</a:t>
            </a:r>
          </a:p>
        </p:txBody>
      </p:sp>
      <p:sp>
        <p:nvSpPr>
          <p:cNvPr id="238596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Redirect</a:t>
            </a:r>
          </a:p>
          <a:p>
            <a:pPr eaLnBrk="1" hangingPunct="1">
              <a:buFontTx/>
              <a:buChar char="-"/>
            </a:pPr>
            <a:r>
              <a:rPr lang="en-US" altLang="ko-KR" sz="2000"/>
              <a:t>Request </a:t>
            </a:r>
            <a:r>
              <a:rPr lang="ko-KR" altLang="en-US" sz="2000"/>
              <a:t>객체 새로 생성</a:t>
            </a:r>
            <a:endParaRPr lang="en-US" altLang="ko-KR" sz="2000"/>
          </a:p>
          <a:p>
            <a:pPr eaLnBrk="1" hangingPunct="1">
              <a:buFontTx/>
              <a:buChar char="-"/>
            </a:pPr>
            <a:r>
              <a:rPr lang="ko-KR" altLang="en-US" sz="2000"/>
              <a:t>조금 느리다</a:t>
            </a:r>
            <a:r>
              <a:rPr lang="en-US" altLang="ko-KR" sz="2000"/>
              <a:t>.</a:t>
            </a:r>
          </a:p>
          <a:p>
            <a:pPr eaLnBrk="1" hangingPunct="1">
              <a:buFontTx/>
              <a:buChar char="-"/>
            </a:pPr>
            <a:r>
              <a:rPr lang="ko-KR" altLang="en-US" sz="2000"/>
              <a:t>상단 </a:t>
            </a:r>
            <a:r>
              <a:rPr lang="en-US" altLang="ko-KR" sz="2000"/>
              <a:t>URL</a:t>
            </a:r>
            <a:r>
              <a:rPr lang="ko-KR" altLang="en-US" sz="2000"/>
              <a:t>이 바뀜</a:t>
            </a:r>
            <a:endParaRPr lang="en-US" altLang="ko-KR" sz="2000"/>
          </a:p>
          <a:p>
            <a:pPr eaLnBrk="1" hangingPunct="1">
              <a:buFontTx/>
              <a:buChar char="-"/>
            </a:pPr>
            <a:r>
              <a:rPr lang="ko-KR" altLang="en-US" sz="2000"/>
              <a:t>클라이언트에서 서버로 요청을 보내면 서버는</a:t>
            </a:r>
            <a:r>
              <a:rPr lang="en-US" altLang="ko-KR" sz="2000"/>
              <a:t> HTTP Protocol </a:t>
            </a:r>
            <a:r>
              <a:rPr lang="ko-KR" altLang="en-US" sz="2000"/>
              <a:t>응답헤더 </a:t>
            </a:r>
            <a:r>
              <a:rPr lang="en-US" altLang="ko-KR" sz="2000"/>
              <a:t>location </a:t>
            </a:r>
            <a:r>
              <a:rPr lang="ko-KR" altLang="en-US" sz="2000"/>
              <a:t>에</a:t>
            </a:r>
            <a:r>
              <a:rPr lang="en-US" altLang="ko-KR" sz="2000"/>
              <a:t> Redirection </a:t>
            </a:r>
            <a:r>
              <a:rPr lang="ko-KR" altLang="en-US" sz="2000"/>
              <a:t>될 곳의 주소를 넣어서  응답을 보냄</a:t>
            </a:r>
            <a:r>
              <a:rPr lang="en-US" altLang="ko-KR" sz="2000"/>
              <a:t>. </a:t>
            </a:r>
            <a:r>
              <a:rPr lang="ko-KR" altLang="en-US" sz="2000"/>
              <a:t>클라이언트는</a:t>
            </a:r>
            <a:r>
              <a:rPr lang="en-US" altLang="ko-KR" sz="2000"/>
              <a:t> Location </a:t>
            </a:r>
            <a:r>
              <a:rPr lang="ko-KR" altLang="en-US" sz="2000"/>
              <a:t>값을 읽어 다시 그쪽으로 요청을 보냄</a:t>
            </a:r>
            <a:r>
              <a:rPr lang="en-US" altLang="ko-KR" sz="2000"/>
              <a:t>, URL</a:t>
            </a:r>
            <a:r>
              <a:rPr lang="ko-KR" altLang="en-US" sz="2000"/>
              <a:t>주소도 당연히 바뀜</a:t>
            </a:r>
          </a:p>
        </p:txBody>
      </p:sp>
      <p:sp>
        <p:nvSpPr>
          <p:cNvPr id="238597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03144D2-37C3-4EA0-ADB2-8E1221589932}" type="slidenum">
              <a:rPr lang="en-US" altLang="ko-KR"/>
              <a:pPr eaLnBrk="1" hangingPunct="1"/>
              <a:t>218</a:t>
            </a:fld>
            <a:endParaRPr lang="en-US" altLang="ko-KR"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예외처리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100"/>
              <a:t>예외 발생 </a:t>
            </a:r>
            <a:r>
              <a:rPr lang="en-US" altLang="ko-KR" sz="2100"/>
              <a:t>JSP</a:t>
            </a:r>
            <a:r>
              <a:rPr lang="ko-KR" altLang="en-US" sz="2100"/>
              <a:t>에서 직접 처리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/>
              <a:t>Try {...} catch(Exception e) {...} finally {...}</a:t>
            </a:r>
          </a:p>
          <a:p>
            <a:pPr eaLnBrk="1" hangingPunct="1">
              <a:lnSpc>
                <a:spcPct val="80000"/>
              </a:lnSpc>
            </a:pPr>
            <a:endParaRPr lang="en-US" altLang="ko-KR" sz="2100"/>
          </a:p>
          <a:p>
            <a:pPr eaLnBrk="1" hangingPunct="1">
              <a:lnSpc>
                <a:spcPct val="80000"/>
              </a:lnSpc>
            </a:pPr>
            <a:r>
              <a:rPr lang="ko-KR" altLang="en-US" sz="2100"/>
              <a:t>예외 처리 </a:t>
            </a:r>
            <a:r>
              <a:rPr lang="en-US" altLang="ko-KR" sz="2100"/>
              <a:t>JSP </a:t>
            </a:r>
            <a:r>
              <a:rPr lang="ko-KR" altLang="en-US" sz="2100"/>
              <a:t>이용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2000"/>
              <a:t>예외 발생 </a:t>
            </a:r>
            <a:r>
              <a:rPr lang="en-US" altLang="ko-KR" sz="2000"/>
              <a:t>JSP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800"/>
              <a:t>&lt;%@page errorPage=</a:t>
            </a:r>
            <a:r>
              <a:rPr lang="en-US" altLang="ko-KR" sz="1800">
                <a:latin typeface="Arial" panose="020B0604020202020204" pitchFamily="34" charset="0"/>
              </a:rPr>
              <a:t>“</a:t>
            </a:r>
            <a:r>
              <a:rPr lang="ko-KR" altLang="en-US" sz="1800"/>
              <a:t>예외처리</a:t>
            </a:r>
            <a:r>
              <a:rPr lang="en-US" altLang="ko-KR" sz="1800"/>
              <a:t>JSP</a:t>
            </a:r>
            <a:r>
              <a:rPr lang="ko-KR" altLang="en-US" sz="1800"/>
              <a:t>경로</a:t>
            </a:r>
            <a:r>
              <a:rPr lang="ko-KR" altLang="en-US" sz="1800">
                <a:latin typeface="Arial" panose="020B0604020202020204" pitchFamily="34" charset="0"/>
              </a:rPr>
              <a:t>”</a:t>
            </a:r>
            <a:r>
              <a:rPr lang="en-US" altLang="ko-KR" sz="1800"/>
              <a:t>%&gt;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2000"/>
              <a:t>예외 처리 </a:t>
            </a:r>
            <a:r>
              <a:rPr lang="en-US" altLang="ko-KR" sz="2000"/>
              <a:t>JSP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800"/>
              <a:t>&lt;%@page isErrorPage=</a:t>
            </a:r>
            <a:r>
              <a:rPr lang="en-US" altLang="ko-KR" sz="1800">
                <a:latin typeface="Arial" panose="020B0604020202020204" pitchFamily="34" charset="0"/>
              </a:rPr>
              <a:t>“</a:t>
            </a:r>
            <a:r>
              <a:rPr lang="en-US" altLang="ko-KR" sz="1800"/>
              <a:t>true</a:t>
            </a:r>
            <a:r>
              <a:rPr lang="en-US" altLang="ko-KR" sz="1800">
                <a:latin typeface="Arial" panose="020B0604020202020204" pitchFamily="34" charset="0"/>
              </a:rPr>
              <a:t>”</a:t>
            </a:r>
            <a:r>
              <a:rPr lang="en-US" altLang="ko-KR" sz="1800"/>
              <a:t>%&gt;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800"/>
              <a:t>exception </a:t>
            </a:r>
            <a:r>
              <a:rPr lang="ko-KR" altLang="en-US" sz="1800"/>
              <a:t>내장개체로 예외 종류 식별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600"/>
              <a:t>&lt;%if(exception instanceof NumberFormatException) {%&gt;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600"/>
              <a:t>&lt;%} else if(exception instanceof NullPointerException) {%&gt;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600"/>
              <a:t>&lt;%}%&gt;</a:t>
            </a:r>
          </a:p>
        </p:txBody>
      </p:sp>
      <p:sp>
        <p:nvSpPr>
          <p:cNvPr id="23962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924C12D-1AAE-425C-B99C-C1467ABF05D2}" type="slidenum">
              <a:rPr lang="en-US" altLang="ko-KR"/>
              <a:pPr eaLnBrk="1" hangingPunct="1"/>
              <a:t>219</a:t>
            </a:fld>
            <a:endParaRPr lang="en-US" altLang="ko-KR"/>
          </a:p>
        </p:txBody>
      </p:sp>
      <p:sp>
        <p:nvSpPr>
          <p:cNvPr id="239621" name="Rectangle 4"/>
          <p:cNvSpPr>
            <a:spLocks noChangeArrowheads="1"/>
          </p:cNvSpPr>
          <p:nvPr/>
        </p:nvSpPr>
        <p:spPr bwMode="auto">
          <a:xfrm>
            <a:off x="1692275" y="4987925"/>
            <a:ext cx="1655763" cy="433388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예외 발생 </a:t>
            </a:r>
            <a:r>
              <a:rPr lang="en-US" altLang="ko-KR"/>
              <a:t>JSP</a:t>
            </a:r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5219700" y="5348288"/>
            <a:ext cx="2016125" cy="50482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예외처리 </a:t>
            </a:r>
            <a:r>
              <a:rPr lang="en-US" altLang="ko-KR"/>
              <a:t>JSP</a:t>
            </a:r>
          </a:p>
        </p:txBody>
      </p:sp>
      <p:sp>
        <p:nvSpPr>
          <p:cNvPr id="239623" name="Rectangle 7"/>
          <p:cNvSpPr>
            <a:spLocks noChangeArrowheads="1"/>
          </p:cNvSpPr>
          <p:nvPr/>
        </p:nvSpPr>
        <p:spPr bwMode="auto">
          <a:xfrm>
            <a:off x="1692275" y="5853113"/>
            <a:ext cx="1655763" cy="433387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예외 발생 </a:t>
            </a:r>
            <a:r>
              <a:rPr lang="en-US" altLang="ko-KR"/>
              <a:t>JSP</a:t>
            </a:r>
          </a:p>
        </p:txBody>
      </p:sp>
      <p:sp>
        <p:nvSpPr>
          <p:cNvPr id="239624" name="Line 8"/>
          <p:cNvSpPr>
            <a:spLocks noChangeShapeType="1"/>
          </p:cNvSpPr>
          <p:nvPr/>
        </p:nvSpPr>
        <p:spPr bwMode="auto">
          <a:xfrm>
            <a:off x="3348038" y="5203825"/>
            <a:ext cx="18716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9625" name="Line 9"/>
          <p:cNvSpPr>
            <a:spLocks noChangeShapeType="1"/>
          </p:cNvSpPr>
          <p:nvPr/>
        </p:nvSpPr>
        <p:spPr bwMode="auto">
          <a:xfrm flipV="1">
            <a:off x="3348038" y="5637213"/>
            <a:ext cx="18716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9626" name="Text Box 10"/>
          <p:cNvSpPr txBox="1">
            <a:spLocks noChangeArrowheads="1"/>
          </p:cNvSpPr>
          <p:nvPr/>
        </p:nvSpPr>
        <p:spPr bwMode="auto">
          <a:xfrm>
            <a:off x="3635375" y="5421313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forward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err="1">
                <a:solidFill>
                  <a:schemeClr val="accent1">
                    <a:tint val="88000"/>
                    <a:satMod val="150000"/>
                  </a:schemeClr>
                </a:solidFill>
              </a:rPr>
              <a:t>Servlet</a:t>
            </a:r>
            <a:r>
              <a:rPr lang="en-US" altLang="ko-K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 life</a:t>
            </a:r>
            <a:r>
              <a:rPr lang="ko-KR" alt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cycle(2)</a:t>
            </a:r>
            <a:endParaRPr lang="ko-KR" alt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581400" y="6519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CCB88CB-C533-4E85-A84F-84DAD44B7A3C}" type="slidenum">
              <a:rPr lang="en-US" altLang="ko-KR"/>
              <a:pPr eaLnBrk="1" hangingPunct="1"/>
              <a:t>22</a:t>
            </a:fld>
            <a:endParaRPr lang="en-US" altLang="ko-KR"/>
          </a:p>
        </p:txBody>
      </p:sp>
      <p:grpSp>
        <p:nvGrpSpPr>
          <p:cNvPr id="32773" name="Group 3"/>
          <p:cNvGrpSpPr>
            <a:grpSpLocks/>
          </p:cNvGrpSpPr>
          <p:nvPr/>
        </p:nvGrpSpPr>
        <p:grpSpPr bwMode="auto">
          <a:xfrm>
            <a:off x="2286000" y="2862263"/>
            <a:ext cx="1371600" cy="2133600"/>
            <a:chOff x="1248" y="3053"/>
            <a:chExt cx="3120" cy="307"/>
          </a:xfrm>
        </p:grpSpPr>
        <p:grpSp>
          <p:nvGrpSpPr>
            <p:cNvPr id="32816" name="Group 4"/>
            <p:cNvGrpSpPr>
              <a:grpSpLocks/>
            </p:cNvGrpSpPr>
            <p:nvPr/>
          </p:nvGrpSpPr>
          <p:grpSpPr bwMode="auto">
            <a:xfrm>
              <a:off x="1300" y="3060"/>
              <a:ext cx="3068" cy="300"/>
              <a:chOff x="1300" y="3060"/>
              <a:chExt cx="3068" cy="300"/>
            </a:xfrm>
          </p:grpSpPr>
          <p:sp>
            <p:nvSpPr>
              <p:cNvPr id="32829" name="Oval 5"/>
              <p:cNvSpPr>
                <a:spLocks noChangeArrowheads="1"/>
              </p:cNvSpPr>
              <p:nvPr/>
            </p:nvSpPr>
            <p:spPr bwMode="auto">
              <a:xfrm>
                <a:off x="2452" y="3060"/>
                <a:ext cx="1102" cy="157"/>
              </a:xfrm>
              <a:prstGeom prst="ellipse">
                <a:avLst/>
              </a:pr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2830" name="Oval 6"/>
              <p:cNvSpPr>
                <a:spLocks noChangeArrowheads="1"/>
              </p:cNvSpPr>
              <p:nvPr/>
            </p:nvSpPr>
            <p:spPr bwMode="auto">
              <a:xfrm>
                <a:off x="3163" y="3145"/>
                <a:ext cx="1205" cy="134"/>
              </a:xfrm>
              <a:prstGeom prst="ellipse">
                <a:avLst/>
              </a:pr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2831" name="Oval 7"/>
              <p:cNvSpPr>
                <a:spLocks noChangeArrowheads="1"/>
              </p:cNvSpPr>
              <p:nvPr/>
            </p:nvSpPr>
            <p:spPr bwMode="auto">
              <a:xfrm>
                <a:off x="1587" y="3105"/>
                <a:ext cx="734" cy="112"/>
              </a:xfrm>
              <a:prstGeom prst="ellipse">
                <a:avLst/>
              </a:pr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2832" name="Oval 8"/>
              <p:cNvSpPr>
                <a:spLocks noChangeArrowheads="1"/>
              </p:cNvSpPr>
              <p:nvPr/>
            </p:nvSpPr>
            <p:spPr bwMode="auto">
              <a:xfrm>
                <a:off x="3392" y="3081"/>
                <a:ext cx="504" cy="78"/>
              </a:xfrm>
              <a:prstGeom prst="ellipse">
                <a:avLst/>
              </a:pr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2833" name="Oval 9"/>
              <p:cNvSpPr>
                <a:spLocks noChangeArrowheads="1"/>
              </p:cNvSpPr>
              <p:nvPr/>
            </p:nvSpPr>
            <p:spPr bwMode="auto">
              <a:xfrm>
                <a:off x="2113" y="3068"/>
                <a:ext cx="418" cy="80"/>
              </a:xfrm>
              <a:prstGeom prst="ellipse">
                <a:avLst/>
              </a:pr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2834" name="Oval 10"/>
              <p:cNvSpPr>
                <a:spLocks noChangeArrowheads="1"/>
              </p:cNvSpPr>
              <p:nvPr/>
            </p:nvSpPr>
            <p:spPr bwMode="auto">
              <a:xfrm>
                <a:off x="1534" y="3228"/>
                <a:ext cx="868" cy="103"/>
              </a:xfrm>
              <a:prstGeom prst="ellipse">
                <a:avLst/>
              </a:pr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2835" name="Oval 11"/>
              <p:cNvSpPr>
                <a:spLocks noChangeArrowheads="1"/>
              </p:cNvSpPr>
              <p:nvPr/>
            </p:nvSpPr>
            <p:spPr bwMode="auto">
              <a:xfrm>
                <a:off x="1300" y="3175"/>
                <a:ext cx="708" cy="74"/>
              </a:xfrm>
              <a:prstGeom prst="ellipse">
                <a:avLst/>
              </a:pr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2836" name="Oval 12"/>
              <p:cNvSpPr>
                <a:spLocks noChangeArrowheads="1"/>
              </p:cNvSpPr>
              <p:nvPr/>
            </p:nvSpPr>
            <p:spPr bwMode="auto">
              <a:xfrm>
                <a:off x="1952" y="3132"/>
                <a:ext cx="1235" cy="149"/>
              </a:xfrm>
              <a:prstGeom prst="ellipse">
                <a:avLst/>
              </a:pr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2837" name="Oval 13"/>
              <p:cNvSpPr>
                <a:spLocks noChangeArrowheads="1"/>
              </p:cNvSpPr>
              <p:nvPr/>
            </p:nvSpPr>
            <p:spPr bwMode="auto">
              <a:xfrm>
                <a:off x="2769" y="3228"/>
                <a:ext cx="734" cy="103"/>
              </a:xfrm>
              <a:prstGeom prst="ellipse">
                <a:avLst/>
              </a:pr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2838" name="Oval 14"/>
              <p:cNvSpPr>
                <a:spLocks noChangeArrowheads="1"/>
              </p:cNvSpPr>
              <p:nvPr/>
            </p:nvSpPr>
            <p:spPr bwMode="auto">
              <a:xfrm>
                <a:off x="3421" y="3261"/>
                <a:ext cx="450" cy="73"/>
              </a:xfrm>
              <a:prstGeom prst="ellipse">
                <a:avLst/>
              </a:pr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2839" name="Oval 15"/>
              <p:cNvSpPr>
                <a:spLocks noChangeArrowheads="1"/>
              </p:cNvSpPr>
              <p:nvPr/>
            </p:nvSpPr>
            <p:spPr bwMode="auto">
              <a:xfrm>
                <a:off x="2269" y="3254"/>
                <a:ext cx="758" cy="106"/>
              </a:xfrm>
              <a:prstGeom prst="ellipse">
                <a:avLst/>
              </a:pr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32817" name="Group 16"/>
            <p:cNvGrpSpPr>
              <a:grpSpLocks/>
            </p:cNvGrpSpPr>
            <p:nvPr/>
          </p:nvGrpSpPr>
          <p:grpSpPr bwMode="auto">
            <a:xfrm>
              <a:off x="1248" y="3053"/>
              <a:ext cx="2999" cy="287"/>
              <a:chOff x="1248" y="3053"/>
              <a:chExt cx="2999" cy="287"/>
            </a:xfrm>
          </p:grpSpPr>
          <p:sp>
            <p:nvSpPr>
              <p:cNvPr id="32818" name="Oval 17"/>
              <p:cNvSpPr>
                <a:spLocks noChangeArrowheads="1"/>
              </p:cNvSpPr>
              <p:nvPr/>
            </p:nvSpPr>
            <p:spPr bwMode="auto">
              <a:xfrm>
                <a:off x="2379" y="3053"/>
                <a:ext cx="1079" cy="147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66FF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2819" name="Oval 18"/>
              <p:cNvSpPr>
                <a:spLocks noChangeArrowheads="1"/>
              </p:cNvSpPr>
              <p:nvPr/>
            </p:nvSpPr>
            <p:spPr bwMode="auto">
              <a:xfrm>
                <a:off x="3058" y="3132"/>
                <a:ext cx="1189" cy="12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66FF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2820" name="Oval 19"/>
              <p:cNvSpPr>
                <a:spLocks noChangeArrowheads="1"/>
              </p:cNvSpPr>
              <p:nvPr/>
            </p:nvSpPr>
            <p:spPr bwMode="auto">
              <a:xfrm>
                <a:off x="1516" y="3100"/>
                <a:ext cx="728" cy="10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66FF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2821" name="Oval 20"/>
              <p:cNvSpPr>
                <a:spLocks noChangeArrowheads="1"/>
              </p:cNvSpPr>
              <p:nvPr/>
            </p:nvSpPr>
            <p:spPr bwMode="auto">
              <a:xfrm>
                <a:off x="3301" y="3072"/>
                <a:ext cx="484" cy="76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66FF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2822" name="Oval 21"/>
              <p:cNvSpPr>
                <a:spLocks noChangeArrowheads="1"/>
              </p:cNvSpPr>
              <p:nvPr/>
            </p:nvSpPr>
            <p:spPr bwMode="auto">
              <a:xfrm>
                <a:off x="2031" y="3062"/>
                <a:ext cx="431" cy="7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66FF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2823" name="Oval 22"/>
              <p:cNvSpPr>
                <a:spLocks noChangeArrowheads="1"/>
              </p:cNvSpPr>
              <p:nvPr/>
            </p:nvSpPr>
            <p:spPr bwMode="auto">
              <a:xfrm>
                <a:off x="1488" y="3207"/>
                <a:ext cx="838" cy="98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66FF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2824" name="Oval 23"/>
              <p:cNvSpPr>
                <a:spLocks noChangeArrowheads="1"/>
              </p:cNvSpPr>
              <p:nvPr/>
            </p:nvSpPr>
            <p:spPr bwMode="auto">
              <a:xfrm>
                <a:off x="1248" y="3162"/>
                <a:ext cx="704" cy="7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66FF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2825" name="Oval 24"/>
              <p:cNvSpPr>
                <a:spLocks noChangeArrowheads="1"/>
              </p:cNvSpPr>
              <p:nvPr/>
            </p:nvSpPr>
            <p:spPr bwMode="auto">
              <a:xfrm>
                <a:off x="1895" y="3121"/>
                <a:ext cx="1187" cy="1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66FF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2826" name="Oval 25"/>
              <p:cNvSpPr>
                <a:spLocks noChangeArrowheads="1"/>
              </p:cNvSpPr>
              <p:nvPr/>
            </p:nvSpPr>
            <p:spPr bwMode="auto">
              <a:xfrm>
                <a:off x="2676" y="3207"/>
                <a:ext cx="734" cy="98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66FF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2827" name="Oval 26"/>
              <p:cNvSpPr>
                <a:spLocks noChangeArrowheads="1"/>
              </p:cNvSpPr>
              <p:nvPr/>
            </p:nvSpPr>
            <p:spPr bwMode="auto">
              <a:xfrm>
                <a:off x="3326" y="3244"/>
                <a:ext cx="434" cy="6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66FF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2828" name="Oval 27"/>
              <p:cNvSpPr>
                <a:spLocks noChangeArrowheads="1"/>
              </p:cNvSpPr>
              <p:nvPr/>
            </p:nvSpPr>
            <p:spPr bwMode="auto">
              <a:xfrm>
                <a:off x="2193" y="3236"/>
                <a:ext cx="756" cy="10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66FF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</p:grpSp>
      <p:sp>
        <p:nvSpPr>
          <p:cNvPr id="25606" name="Rectangle 28"/>
          <p:cNvSpPr>
            <a:spLocks noChangeArrowheads="1"/>
          </p:cNvSpPr>
          <p:nvPr/>
        </p:nvSpPr>
        <p:spPr bwMode="auto">
          <a:xfrm>
            <a:off x="4495800" y="1643063"/>
            <a:ext cx="3962400" cy="35052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2775" name="Rectangle 29"/>
          <p:cNvSpPr>
            <a:spLocks noChangeArrowheads="1"/>
          </p:cNvSpPr>
          <p:nvPr/>
        </p:nvSpPr>
        <p:spPr bwMode="auto">
          <a:xfrm>
            <a:off x="7467600" y="3852863"/>
            <a:ext cx="838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ko-KR" sz="2400"/>
          </a:p>
        </p:txBody>
      </p:sp>
      <p:sp>
        <p:nvSpPr>
          <p:cNvPr id="32776" name="Rectangle 31"/>
          <p:cNvSpPr>
            <a:spLocks noChangeArrowheads="1"/>
          </p:cNvSpPr>
          <p:nvPr/>
        </p:nvSpPr>
        <p:spPr bwMode="auto">
          <a:xfrm>
            <a:off x="7391400" y="3776663"/>
            <a:ext cx="838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ko-KR" sz="2400"/>
          </a:p>
        </p:txBody>
      </p:sp>
      <p:sp>
        <p:nvSpPr>
          <p:cNvPr id="32777" name="Rectangle 32"/>
          <p:cNvSpPr>
            <a:spLocks noChangeArrowheads="1"/>
          </p:cNvSpPr>
          <p:nvPr/>
        </p:nvSpPr>
        <p:spPr bwMode="auto">
          <a:xfrm>
            <a:off x="7315200" y="3700463"/>
            <a:ext cx="838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Servlet</a:t>
            </a:r>
          </a:p>
          <a:p>
            <a:pPr algn="ctr" eaLnBrk="1" hangingPunct="1"/>
            <a:r>
              <a:rPr lang="en-US" altLang="ko-KR"/>
              <a:t>(Thread)</a:t>
            </a:r>
          </a:p>
        </p:txBody>
      </p:sp>
      <p:sp>
        <p:nvSpPr>
          <p:cNvPr id="32778" name="Text Box 33"/>
          <p:cNvSpPr txBox="1">
            <a:spLocks noChangeArrowheads="1"/>
          </p:cNvSpPr>
          <p:nvPr/>
        </p:nvSpPr>
        <p:spPr bwMode="auto">
          <a:xfrm>
            <a:off x="7467600" y="4310063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>
                <a:latin typeface="Times New Roman" panose="02020603050405020304" pitchFamily="18" charset="0"/>
              </a:rPr>
              <a:t>……</a:t>
            </a:r>
            <a:endParaRPr lang="en-US" altLang="ko-KR" sz="2400"/>
          </a:p>
        </p:txBody>
      </p:sp>
      <p:pic>
        <p:nvPicPr>
          <p:cNvPr id="32779" name="Picture 3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52663"/>
            <a:ext cx="97790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0" name="Picture 3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54400"/>
            <a:ext cx="9779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1" name="Picture 3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767263"/>
            <a:ext cx="97790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2" name="Line 37"/>
          <p:cNvSpPr>
            <a:spLocks noChangeShapeType="1"/>
          </p:cNvSpPr>
          <p:nvPr/>
        </p:nvSpPr>
        <p:spPr bwMode="auto">
          <a:xfrm>
            <a:off x="1371600" y="3548063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3" name="Line 38"/>
          <p:cNvSpPr>
            <a:spLocks noChangeShapeType="1"/>
          </p:cNvSpPr>
          <p:nvPr/>
        </p:nvSpPr>
        <p:spPr bwMode="auto">
          <a:xfrm flipH="1">
            <a:off x="1295400" y="4005263"/>
            <a:ext cx="914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4" name="Text Box 39"/>
          <p:cNvSpPr txBox="1">
            <a:spLocks noChangeArrowheads="1"/>
          </p:cNvSpPr>
          <p:nvPr/>
        </p:nvSpPr>
        <p:spPr bwMode="auto">
          <a:xfrm>
            <a:off x="1143000" y="3243263"/>
            <a:ext cx="1295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000" b="1"/>
              <a:t>HTTP Request</a:t>
            </a:r>
          </a:p>
        </p:txBody>
      </p:sp>
      <p:sp>
        <p:nvSpPr>
          <p:cNvPr id="32785" name="Text Box 40"/>
          <p:cNvSpPr txBox="1">
            <a:spLocks noChangeArrowheads="1"/>
          </p:cNvSpPr>
          <p:nvPr/>
        </p:nvSpPr>
        <p:spPr bwMode="auto">
          <a:xfrm>
            <a:off x="1143000" y="4081463"/>
            <a:ext cx="1295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000" b="1"/>
              <a:t>HTTP Response</a:t>
            </a:r>
          </a:p>
        </p:txBody>
      </p:sp>
      <p:sp>
        <p:nvSpPr>
          <p:cNvPr id="32786" name="Line 41"/>
          <p:cNvSpPr>
            <a:spLocks noChangeShapeType="1"/>
          </p:cNvSpPr>
          <p:nvPr/>
        </p:nvSpPr>
        <p:spPr bwMode="auto">
          <a:xfrm>
            <a:off x="3810000" y="3548063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7" name="Text Box 42"/>
          <p:cNvSpPr txBox="1">
            <a:spLocks noChangeArrowheads="1"/>
          </p:cNvSpPr>
          <p:nvPr/>
        </p:nvSpPr>
        <p:spPr bwMode="auto">
          <a:xfrm>
            <a:off x="3581400" y="3243263"/>
            <a:ext cx="1295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000" b="1"/>
              <a:t>HTTP Request</a:t>
            </a:r>
          </a:p>
        </p:txBody>
      </p:sp>
      <p:sp>
        <p:nvSpPr>
          <p:cNvPr id="32788" name="Line 43"/>
          <p:cNvSpPr>
            <a:spLocks noChangeShapeType="1"/>
          </p:cNvSpPr>
          <p:nvPr/>
        </p:nvSpPr>
        <p:spPr bwMode="auto">
          <a:xfrm flipH="1">
            <a:off x="3733800" y="4005263"/>
            <a:ext cx="914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9" name="Text Box 44"/>
          <p:cNvSpPr txBox="1">
            <a:spLocks noChangeArrowheads="1"/>
          </p:cNvSpPr>
          <p:nvPr/>
        </p:nvSpPr>
        <p:spPr bwMode="auto">
          <a:xfrm>
            <a:off x="3581400" y="4081463"/>
            <a:ext cx="1295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000" b="1"/>
              <a:t>HTTP Response</a:t>
            </a:r>
          </a:p>
        </p:txBody>
      </p:sp>
      <p:sp>
        <p:nvSpPr>
          <p:cNvPr id="32790" name="Text Box 45"/>
          <p:cNvSpPr txBox="1">
            <a:spLocks noChangeArrowheads="1"/>
          </p:cNvSpPr>
          <p:nvPr/>
        </p:nvSpPr>
        <p:spPr bwMode="auto">
          <a:xfrm>
            <a:off x="304800" y="5681663"/>
            <a:ext cx="1295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000" b="1"/>
              <a:t>Web Client</a:t>
            </a:r>
          </a:p>
        </p:txBody>
      </p:sp>
      <p:sp>
        <p:nvSpPr>
          <p:cNvPr id="32791" name="Line 46"/>
          <p:cNvSpPr>
            <a:spLocks noChangeShapeType="1"/>
          </p:cNvSpPr>
          <p:nvPr/>
        </p:nvSpPr>
        <p:spPr bwMode="auto">
          <a:xfrm flipV="1">
            <a:off x="5715000" y="2786063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2792" name="Line 47"/>
          <p:cNvSpPr>
            <a:spLocks noChangeShapeType="1"/>
          </p:cNvSpPr>
          <p:nvPr/>
        </p:nvSpPr>
        <p:spPr bwMode="auto">
          <a:xfrm flipH="1">
            <a:off x="7467600" y="30146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2793" name="Line 48"/>
          <p:cNvSpPr>
            <a:spLocks noChangeShapeType="1"/>
          </p:cNvSpPr>
          <p:nvPr/>
        </p:nvSpPr>
        <p:spPr bwMode="auto">
          <a:xfrm flipH="1">
            <a:off x="7620000" y="30146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2794" name="Line 49"/>
          <p:cNvSpPr>
            <a:spLocks noChangeShapeType="1"/>
          </p:cNvSpPr>
          <p:nvPr/>
        </p:nvSpPr>
        <p:spPr bwMode="auto">
          <a:xfrm flipH="1">
            <a:off x="8153400" y="30146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2795" name="Text Box 50"/>
          <p:cNvSpPr txBox="1">
            <a:spLocks noChangeArrowheads="1"/>
          </p:cNvSpPr>
          <p:nvPr/>
        </p:nvSpPr>
        <p:spPr bwMode="auto">
          <a:xfrm>
            <a:off x="7543800" y="301466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 b="1">
                <a:latin typeface="Times New Roman" panose="02020603050405020304" pitchFamily="18" charset="0"/>
              </a:rPr>
              <a:t>…</a:t>
            </a:r>
            <a:r>
              <a:rPr lang="en-US" altLang="ko-KR" sz="2400" b="1"/>
              <a:t>..</a:t>
            </a:r>
          </a:p>
        </p:txBody>
      </p:sp>
      <p:sp>
        <p:nvSpPr>
          <p:cNvPr id="32796" name="Line 51"/>
          <p:cNvSpPr>
            <a:spLocks noChangeShapeType="1"/>
          </p:cNvSpPr>
          <p:nvPr/>
        </p:nvSpPr>
        <p:spPr bwMode="auto">
          <a:xfrm flipH="1">
            <a:off x="5715000" y="408146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2797" name="Text Box 52"/>
          <p:cNvSpPr txBox="1">
            <a:spLocks noChangeArrowheads="1"/>
          </p:cNvSpPr>
          <p:nvPr/>
        </p:nvSpPr>
        <p:spPr bwMode="auto">
          <a:xfrm>
            <a:off x="5867400" y="4081463"/>
            <a:ext cx="1295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000" b="1"/>
              <a:t>Servlet Result</a:t>
            </a:r>
          </a:p>
        </p:txBody>
      </p:sp>
      <p:sp>
        <p:nvSpPr>
          <p:cNvPr id="32798" name="Text Box 53"/>
          <p:cNvSpPr txBox="1">
            <a:spLocks noChangeArrowheads="1"/>
          </p:cNvSpPr>
          <p:nvPr/>
        </p:nvSpPr>
        <p:spPr bwMode="auto">
          <a:xfrm>
            <a:off x="2514600" y="370046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900" b="1"/>
              <a:t>WWW</a:t>
            </a:r>
          </a:p>
        </p:txBody>
      </p:sp>
      <p:sp>
        <p:nvSpPr>
          <p:cNvPr id="58" name="AutoShape 54"/>
          <p:cNvSpPr>
            <a:spLocks noChangeArrowheads="1"/>
          </p:cNvSpPr>
          <p:nvPr/>
        </p:nvSpPr>
        <p:spPr bwMode="auto">
          <a:xfrm>
            <a:off x="5867400" y="2100263"/>
            <a:ext cx="1219200" cy="1143000"/>
          </a:xfrm>
          <a:prstGeom prst="flowChartDecision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lnSpc>
                <a:spcPct val="95000"/>
              </a:lnSpc>
              <a:defRPr/>
            </a:pPr>
            <a:r>
              <a:rPr lang="ko-KR" altLang="en-US" sz="1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돋움" pitchFamily="50" charset="-127"/>
              </a:rPr>
              <a:t>서블릿이 </a:t>
            </a:r>
          </a:p>
          <a:p>
            <a:pPr algn="ctr" eaLnBrk="0" latinLnBrk="0" hangingPunct="0">
              <a:lnSpc>
                <a:spcPct val="95000"/>
              </a:lnSpc>
              <a:defRPr/>
            </a:pPr>
            <a:r>
              <a:rPr lang="ko-KR" altLang="en-US" sz="1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돋움" pitchFamily="50" charset="-127"/>
              </a:rPr>
              <a:t>메모리에 </a:t>
            </a:r>
          </a:p>
          <a:p>
            <a:pPr algn="ctr" eaLnBrk="0" latinLnBrk="0" hangingPunct="0">
              <a:lnSpc>
                <a:spcPct val="95000"/>
              </a:lnSpc>
              <a:defRPr/>
            </a:pPr>
            <a:r>
              <a:rPr lang="en-US" altLang="ko-KR" sz="1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돋움" pitchFamily="50" charset="-127"/>
              </a:rPr>
              <a:t>Load</a:t>
            </a:r>
            <a:r>
              <a:rPr lang="ko-KR" altLang="en-US" sz="1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돋움" pitchFamily="50" charset="-127"/>
              </a:rPr>
              <a:t>되어 </a:t>
            </a:r>
          </a:p>
          <a:p>
            <a:pPr algn="ctr" eaLnBrk="0" latinLnBrk="0" hangingPunct="0">
              <a:lnSpc>
                <a:spcPct val="95000"/>
              </a:lnSpc>
              <a:defRPr/>
            </a:pPr>
            <a:r>
              <a:rPr lang="ko-KR" altLang="en-US" sz="1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돋움" pitchFamily="50" charset="-127"/>
              </a:rPr>
              <a:t>있는가</a:t>
            </a:r>
            <a:r>
              <a:rPr lang="en-US" altLang="ko-KR" sz="1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돋움" pitchFamily="50" charset="-127"/>
              </a:rPr>
              <a:t>?</a:t>
            </a:r>
          </a:p>
        </p:txBody>
      </p:sp>
      <p:sp>
        <p:nvSpPr>
          <p:cNvPr id="59" name="AutoShape 55"/>
          <p:cNvSpPr>
            <a:spLocks noChangeArrowheads="1"/>
          </p:cNvSpPr>
          <p:nvPr/>
        </p:nvSpPr>
        <p:spPr bwMode="auto">
          <a:xfrm>
            <a:off x="7315200" y="1719263"/>
            <a:ext cx="990600" cy="457200"/>
          </a:xfrm>
          <a:prstGeom prst="flowChartAlternateProcess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lnSpc>
                <a:spcPct val="95000"/>
              </a:lnSpc>
              <a:defRPr/>
            </a:pPr>
            <a:r>
              <a:rPr lang="en-US" altLang="ko-KR" sz="1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HY헤드라인M" pitchFamily="18" charset="-127"/>
              </a:rPr>
              <a:t>Class </a:t>
            </a:r>
          </a:p>
          <a:p>
            <a:pPr algn="ctr" eaLnBrk="0" latinLnBrk="0" hangingPunct="0">
              <a:lnSpc>
                <a:spcPct val="95000"/>
              </a:lnSpc>
              <a:defRPr/>
            </a:pPr>
            <a:r>
              <a:rPr lang="en-US" altLang="ko-KR" sz="1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HY헤드라인M" pitchFamily="18" charset="-127"/>
              </a:rPr>
              <a:t>Loader</a:t>
            </a:r>
          </a:p>
          <a:p>
            <a:pPr algn="ctr" eaLnBrk="0" latinLnBrk="0" hangingPunct="0">
              <a:lnSpc>
                <a:spcPct val="95000"/>
              </a:lnSpc>
              <a:defRPr/>
            </a:pPr>
            <a:r>
              <a:rPr lang="en-US" altLang="ko-KR" sz="1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HY헤드라인M" pitchFamily="18" charset="-127"/>
              </a:rPr>
              <a:t>(Class Loading)</a:t>
            </a:r>
          </a:p>
        </p:txBody>
      </p:sp>
      <p:sp>
        <p:nvSpPr>
          <p:cNvPr id="60" name="AutoShape 56"/>
          <p:cNvSpPr>
            <a:spLocks noChangeArrowheads="1"/>
          </p:cNvSpPr>
          <p:nvPr/>
        </p:nvSpPr>
        <p:spPr bwMode="auto">
          <a:xfrm>
            <a:off x="4724400" y="2786063"/>
            <a:ext cx="990600" cy="2209800"/>
          </a:xfrm>
          <a:prstGeom prst="flowChartAlternateProcess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lnSpc>
                <a:spcPct val="95000"/>
              </a:lnSpc>
              <a:defRPr/>
            </a:pPr>
            <a:r>
              <a:rPr lang="en-US" altLang="ko-KR" sz="1400" b="1">
                <a:solidFill>
                  <a:srgbClr val="FFFFFF"/>
                </a:solidFill>
                <a:effectLst>
                  <a:outerShdw blurRad="38100" dist="38100" dir="2700000" algn="tl">
                    <a:srgbClr val="5490A8"/>
                  </a:outerShdw>
                </a:effectLst>
                <a:latin typeface="굴림체" pitchFamily="49" charset="-127"/>
                <a:ea typeface="굴림체" pitchFamily="49" charset="-127"/>
              </a:rPr>
              <a:t>Web </a:t>
            </a:r>
          </a:p>
          <a:p>
            <a:pPr algn="ctr" eaLnBrk="0" latinLnBrk="0" hangingPunct="0">
              <a:lnSpc>
                <a:spcPct val="95000"/>
              </a:lnSpc>
              <a:defRPr/>
            </a:pPr>
            <a:r>
              <a:rPr lang="en-US" altLang="ko-KR" sz="1400" b="1">
                <a:solidFill>
                  <a:srgbClr val="FFFFFF"/>
                </a:solidFill>
                <a:effectLst>
                  <a:outerShdw blurRad="38100" dist="38100" dir="2700000" algn="tl">
                    <a:srgbClr val="5490A8"/>
                  </a:outerShdw>
                </a:effectLst>
                <a:latin typeface="굴림체" pitchFamily="49" charset="-127"/>
                <a:ea typeface="굴림체" pitchFamily="49" charset="-127"/>
              </a:rPr>
              <a:t>Server</a:t>
            </a:r>
          </a:p>
        </p:txBody>
      </p:sp>
      <p:grpSp>
        <p:nvGrpSpPr>
          <p:cNvPr id="32802" name="Group 57"/>
          <p:cNvGrpSpPr>
            <a:grpSpLocks/>
          </p:cNvGrpSpPr>
          <p:nvPr/>
        </p:nvGrpSpPr>
        <p:grpSpPr bwMode="auto">
          <a:xfrm>
            <a:off x="7010400" y="5300663"/>
            <a:ext cx="1447800" cy="914400"/>
            <a:chOff x="1763" y="1330"/>
            <a:chExt cx="589" cy="513"/>
          </a:xfrm>
        </p:grpSpPr>
        <p:sp>
          <p:nvSpPr>
            <p:cNvPr id="32812" name="Oval 58"/>
            <p:cNvSpPr>
              <a:spLocks noChangeArrowheads="1"/>
            </p:cNvSpPr>
            <p:nvPr/>
          </p:nvSpPr>
          <p:spPr bwMode="auto">
            <a:xfrm>
              <a:off x="1763" y="1721"/>
              <a:ext cx="589" cy="122"/>
            </a:xfrm>
            <a:prstGeom prst="ellipse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ADADA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2813" name="Rectangle 59"/>
            <p:cNvSpPr>
              <a:spLocks noChangeArrowheads="1"/>
            </p:cNvSpPr>
            <p:nvPr/>
          </p:nvSpPr>
          <p:spPr bwMode="auto">
            <a:xfrm>
              <a:off x="1763" y="1380"/>
              <a:ext cx="589" cy="39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ADADA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2814" name="Oval 60"/>
            <p:cNvSpPr>
              <a:spLocks noChangeArrowheads="1"/>
            </p:cNvSpPr>
            <p:nvPr/>
          </p:nvSpPr>
          <p:spPr bwMode="auto">
            <a:xfrm>
              <a:off x="1763" y="1330"/>
              <a:ext cx="589" cy="122"/>
            </a:xfrm>
            <a:prstGeom prst="ellipse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858585"/>
                </a:gs>
                <a:gs pos="100000">
                  <a:srgbClr val="33333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1830" y="1509"/>
              <a:ext cx="45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457200" indent="-457200" algn="ctr" eaLnBrk="0" latinLnBrk="0" hangingPunct="0">
                <a:lnSpc>
                  <a:spcPct val="95000"/>
                </a:lnSpc>
                <a:defRPr/>
              </a:pPr>
              <a:r>
                <a:rPr lang="en-US" altLang="ko-KR" sz="16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돋움" pitchFamily="50" charset="-127"/>
                </a:rPr>
                <a:t>DataBase</a:t>
              </a:r>
            </a:p>
          </p:txBody>
        </p:sp>
      </p:grpSp>
      <p:sp>
        <p:nvSpPr>
          <p:cNvPr id="32803" name="Line 62"/>
          <p:cNvSpPr>
            <a:spLocks noChangeShapeType="1"/>
          </p:cNvSpPr>
          <p:nvPr/>
        </p:nvSpPr>
        <p:spPr bwMode="auto">
          <a:xfrm flipH="1">
            <a:off x="7772400" y="453866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2804" name="Line 63"/>
          <p:cNvSpPr>
            <a:spLocks noChangeShapeType="1"/>
          </p:cNvSpPr>
          <p:nvPr/>
        </p:nvSpPr>
        <p:spPr bwMode="auto">
          <a:xfrm flipH="1">
            <a:off x="7620000" y="453866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2805" name="Line 64"/>
          <p:cNvSpPr>
            <a:spLocks noChangeShapeType="1"/>
          </p:cNvSpPr>
          <p:nvPr/>
        </p:nvSpPr>
        <p:spPr bwMode="auto">
          <a:xfrm flipV="1">
            <a:off x="6477000" y="19478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2806" name="Line 65"/>
          <p:cNvSpPr>
            <a:spLocks noChangeShapeType="1"/>
          </p:cNvSpPr>
          <p:nvPr/>
        </p:nvSpPr>
        <p:spPr bwMode="auto">
          <a:xfrm>
            <a:off x="6477000" y="194786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2807" name="Text Box 66"/>
          <p:cNvSpPr txBox="1">
            <a:spLocks noChangeArrowheads="1"/>
          </p:cNvSpPr>
          <p:nvPr/>
        </p:nvSpPr>
        <p:spPr bwMode="auto">
          <a:xfrm>
            <a:off x="6553200" y="1719263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000" b="1"/>
              <a:t>N</a:t>
            </a:r>
          </a:p>
        </p:txBody>
      </p:sp>
      <p:sp>
        <p:nvSpPr>
          <p:cNvPr id="71" name="AutoShape 67"/>
          <p:cNvSpPr>
            <a:spLocks noChangeArrowheads="1"/>
          </p:cNvSpPr>
          <p:nvPr/>
        </p:nvSpPr>
        <p:spPr bwMode="auto">
          <a:xfrm>
            <a:off x="7391400" y="2481263"/>
            <a:ext cx="838200" cy="381000"/>
          </a:xfrm>
          <a:prstGeom prst="flowChartAlternateProcess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lnSpc>
                <a:spcPct val="95000"/>
              </a:lnSpc>
              <a:defRPr/>
            </a:pPr>
            <a:r>
              <a:rPr lang="en-US" altLang="ko-KR" sz="1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HY헤드라인M" pitchFamily="18" charset="-127"/>
              </a:rPr>
              <a:t>Invoker</a:t>
            </a:r>
          </a:p>
        </p:txBody>
      </p:sp>
      <p:sp>
        <p:nvSpPr>
          <p:cNvPr id="32809" name="Line 68"/>
          <p:cNvSpPr>
            <a:spLocks noChangeShapeType="1"/>
          </p:cNvSpPr>
          <p:nvPr/>
        </p:nvSpPr>
        <p:spPr bwMode="auto">
          <a:xfrm>
            <a:off x="7086600" y="26876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2810" name="Text Box 69"/>
          <p:cNvSpPr txBox="1">
            <a:spLocks noChangeArrowheads="1"/>
          </p:cNvSpPr>
          <p:nvPr/>
        </p:nvSpPr>
        <p:spPr bwMode="auto">
          <a:xfrm>
            <a:off x="7010400" y="2481263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000" b="1"/>
              <a:t>Y</a:t>
            </a:r>
          </a:p>
        </p:txBody>
      </p:sp>
      <p:sp>
        <p:nvSpPr>
          <p:cNvPr id="32811" name="Line 70"/>
          <p:cNvSpPr>
            <a:spLocks noChangeShapeType="1"/>
          </p:cNvSpPr>
          <p:nvPr/>
        </p:nvSpPr>
        <p:spPr bwMode="auto">
          <a:xfrm flipH="1">
            <a:off x="7815263" y="21764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8F2D0C4-95E8-46BC-8491-25F89AD80FD1}" type="slidenum">
              <a:rPr lang="en-US" altLang="ko-KR"/>
              <a:pPr eaLnBrk="1" hangingPunct="1"/>
              <a:t>220</a:t>
            </a:fld>
            <a:endParaRPr lang="en-US" altLang="ko-KR"/>
          </a:p>
        </p:txBody>
      </p:sp>
      <p:sp>
        <p:nvSpPr>
          <p:cNvPr id="240643" name="Rectangle 2"/>
          <p:cNvSpPr>
            <a:spLocks noChangeArrowheads="1"/>
          </p:cNvSpPr>
          <p:nvPr/>
        </p:nvSpPr>
        <p:spPr bwMode="auto">
          <a:xfrm>
            <a:off x="762000" y="990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400">
                <a:solidFill>
                  <a:schemeClr val="tx2"/>
                </a:solidFill>
                <a:latin typeface="Times New Roman" panose="02020603050405020304" pitchFamily="18" charset="0"/>
              </a:rPr>
              <a:t>JSP page</a:t>
            </a:r>
            <a:r>
              <a:rPr lang="ko-KR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에 </a:t>
            </a:r>
            <a:r>
              <a:rPr lang="en-US" altLang="ko-KR" sz="4400">
                <a:solidFill>
                  <a:schemeClr val="tx2"/>
                </a:solidFill>
                <a:latin typeface="Times New Roman" panose="02020603050405020304" pitchFamily="18" charset="0"/>
              </a:rPr>
              <a:t>Error page </a:t>
            </a:r>
            <a:r>
              <a:rPr lang="ko-KR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연결예제</a:t>
            </a:r>
          </a:p>
        </p:txBody>
      </p:sp>
      <p:sp>
        <p:nvSpPr>
          <p:cNvPr id="240644" name="Rectangle 3"/>
          <p:cNvSpPr>
            <a:spLocks noChangeArrowheads="1"/>
          </p:cNvSpPr>
          <p:nvPr/>
        </p:nvSpPr>
        <p:spPr bwMode="auto">
          <a:xfrm>
            <a:off x="1166813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n"/>
            </a:pPr>
            <a:r>
              <a:rPr lang="en-US" altLang="ko-KR" sz="2800">
                <a:latin typeface="Times New Roman" panose="02020603050405020304" pitchFamily="18" charset="0"/>
              </a:rPr>
              <a:t>Error</a:t>
            </a:r>
            <a:r>
              <a:rPr lang="ko-KR" altLang="en-US" sz="2800">
                <a:latin typeface="Times New Roman" panose="02020603050405020304" pitchFamily="18" charset="0"/>
              </a:rPr>
              <a:t>가 발생 했을 경우 해당 하는 </a:t>
            </a:r>
            <a:r>
              <a:rPr lang="en-US" altLang="ko-KR" sz="2800">
                <a:latin typeface="Times New Roman" panose="02020603050405020304" pitchFamily="18" charset="0"/>
              </a:rPr>
              <a:t>Error page</a:t>
            </a:r>
            <a:r>
              <a:rPr lang="ko-KR" altLang="en-US" sz="2800">
                <a:latin typeface="Times New Roman" panose="02020603050405020304" pitchFamily="18" charset="0"/>
              </a:rPr>
              <a:t>를 생성하는 방법에 대한 간단한 사칙연산 예제</a:t>
            </a:r>
            <a:r>
              <a:rPr lang="en-US" altLang="ko-KR" sz="2800">
                <a:latin typeface="Times New Roman" panose="02020603050405020304" pitchFamily="18" charset="0"/>
              </a:rPr>
              <a:t>..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E3CB55F-A083-43A3-9E33-6B936C3E0C6B}" type="slidenum">
              <a:rPr lang="en-US" altLang="ko-KR"/>
              <a:pPr eaLnBrk="1" hangingPunct="1"/>
              <a:t>221</a:t>
            </a:fld>
            <a:endParaRPr lang="en-US" altLang="ko-KR"/>
          </a:p>
        </p:txBody>
      </p:sp>
      <p:sp>
        <p:nvSpPr>
          <p:cNvPr id="241667" name="Rectangle 2"/>
          <p:cNvSpPr>
            <a:spLocks noChangeArrowheads="1"/>
          </p:cNvSpPr>
          <p:nvPr/>
        </p:nvSpPr>
        <p:spPr bwMode="auto">
          <a:xfrm>
            <a:off x="762000" y="2286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200">
                <a:solidFill>
                  <a:schemeClr val="tx2"/>
                </a:solidFill>
                <a:latin typeface="Times New Roman" panose="02020603050405020304" pitchFamily="18" charset="0"/>
              </a:rPr>
              <a:t>ErrorPage </a:t>
            </a:r>
            <a:r>
              <a:rPr lang="ko-KR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예제</a:t>
            </a:r>
            <a:r>
              <a:rPr lang="en-US" altLang="ko-KR" sz="3200">
                <a:solidFill>
                  <a:schemeClr val="tx2"/>
                </a:solidFill>
                <a:latin typeface="Times New Roman" panose="02020603050405020304" pitchFamily="18" charset="0"/>
              </a:rPr>
              <a:t>(NumberSend.jsp)</a:t>
            </a:r>
            <a:endParaRPr lang="en-US" altLang="ko-KR" sz="4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1668" name="Rectangle 3"/>
          <p:cNvSpPr>
            <a:spLocks noChangeArrowheads="1"/>
          </p:cNvSpPr>
          <p:nvPr/>
        </p:nvSpPr>
        <p:spPr bwMode="auto">
          <a:xfrm>
            <a:off x="685800" y="1066800"/>
            <a:ext cx="7924800" cy="5105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&lt;%@   page contentType="text/html; charset=euc-kr" %&gt;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&lt;!--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     </a:t>
            </a:r>
            <a:r>
              <a:rPr lang="ko-KR" altLang="en-US">
                <a:latin typeface="Times New Roman" panose="02020603050405020304" pitchFamily="18" charset="0"/>
              </a:rPr>
              <a:t>이번 예제를 통하여 예외가 발생했을 경우 이에 해당하는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ko-KR" altLang="en-US">
                <a:latin typeface="Times New Roman" panose="02020603050405020304" pitchFamily="18" charset="0"/>
              </a:rPr>
              <a:t>     에러 </a:t>
            </a:r>
            <a:r>
              <a:rPr lang="en-US" altLang="ko-KR">
                <a:latin typeface="Times New Roman" panose="02020603050405020304" pitchFamily="18" charset="0"/>
              </a:rPr>
              <a:t>page</a:t>
            </a:r>
            <a:r>
              <a:rPr lang="ko-KR" altLang="en-US">
                <a:latin typeface="Times New Roman" panose="02020603050405020304" pitchFamily="18" charset="0"/>
              </a:rPr>
              <a:t>를 만들어 본다</a:t>
            </a:r>
            <a:r>
              <a:rPr lang="en-US" altLang="ko-KR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     </a:t>
            </a:r>
            <a:r>
              <a:rPr lang="ko-KR" altLang="en-US">
                <a:latin typeface="Times New Roman" panose="02020603050405020304" pitchFamily="18" charset="0"/>
              </a:rPr>
              <a:t>숫자가 들어가야 할 자리에 문자를 넣어 본다</a:t>
            </a:r>
            <a:r>
              <a:rPr lang="en-US" altLang="ko-KR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--&gt;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&lt;html&gt;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&lt;head&gt;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 &lt;title&gt; Exception handling &lt;/title&gt;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&lt;/head&gt;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&lt;body&gt;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&lt;center&gt;&lt;h3&gt;&lt;i&gt;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ko-KR" altLang="en-US">
                <a:latin typeface="Times New Roman" panose="02020603050405020304" pitchFamily="18" charset="0"/>
              </a:rPr>
              <a:t>두개의 숫자를 입력하면 이에 대한 사칙 연산의 결과를 던져 주지</a:t>
            </a:r>
            <a:r>
              <a:rPr lang="en-US" altLang="ko-KR">
                <a:latin typeface="Times New Roman" panose="02020603050405020304" pitchFamily="18" charset="0"/>
              </a:rPr>
              <a:t>..^^.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&lt;/i&gt;&lt;/h3&gt;</a:t>
            </a:r>
            <a:endParaRPr lang="en-US" altLang="ko-KR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45F6101-4009-45F5-9CE0-B1CBB092B345}" type="slidenum">
              <a:rPr lang="en-US" altLang="ko-KR"/>
              <a:pPr eaLnBrk="1" hangingPunct="1"/>
              <a:t>222</a:t>
            </a:fld>
            <a:endParaRPr lang="en-US" altLang="ko-KR"/>
          </a:p>
        </p:txBody>
      </p:sp>
      <p:sp>
        <p:nvSpPr>
          <p:cNvPr id="242691" name="Rectangle 2"/>
          <p:cNvSpPr>
            <a:spLocks noChangeArrowheads="1"/>
          </p:cNvSpPr>
          <p:nvPr/>
        </p:nvSpPr>
        <p:spPr bwMode="auto">
          <a:xfrm>
            <a:off x="609600" y="1295400"/>
            <a:ext cx="7772400" cy="4572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&lt;form method=Get action="ReceiveTwoNumTest.jsp"&gt;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  </a:t>
            </a:r>
            <a:r>
              <a:rPr lang="ko-KR" altLang="en-US">
                <a:latin typeface="Times New Roman" panose="02020603050405020304" pitchFamily="18" charset="0"/>
              </a:rPr>
              <a:t>첫번째 인자 값 </a:t>
            </a:r>
            <a:r>
              <a:rPr lang="en-US" altLang="ko-KR">
                <a:latin typeface="Times New Roman" panose="02020603050405020304" pitchFamily="18" charset="0"/>
              </a:rPr>
              <a:t>:  &lt;input type="text" name="firstNum" size=5 &gt; &lt;br&gt;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  </a:t>
            </a:r>
            <a:r>
              <a:rPr lang="ko-KR" altLang="en-US">
                <a:latin typeface="Times New Roman" panose="02020603050405020304" pitchFamily="18" charset="0"/>
              </a:rPr>
              <a:t>두번째 인자 값 </a:t>
            </a:r>
            <a:r>
              <a:rPr lang="en-US" altLang="ko-KR">
                <a:latin typeface="Times New Roman" panose="02020603050405020304" pitchFamily="18" charset="0"/>
              </a:rPr>
              <a:t>:  &lt;input type="text" name="secondNum" size=5 &gt;&lt;br&gt;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  &lt;hr&gt;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   &lt;input type="submit" value="</a:t>
            </a:r>
            <a:r>
              <a:rPr lang="ko-KR" altLang="en-US">
                <a:latin typeface="Times New Roman" panose="02020603050405020304" pitchFamily="18" charset="0"/>
              </a:rPr>
              <a:t>전    송</a:t>
            </a:r>
            <a:r>
              <a:rPr lang="en-US" altLang="ko-KR">
                <a:latin typeface="Times New Roman" panose="02020603050405020304" pitchFamily="18" charset="0"/>
              </a:rPr>
              <a:t>"&gt;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   &lt;input type="reset" value="</a:t>
            </a:r>
            <a:r>
              <a:rPr lang="ko-KR" altLang="en-US">
                <a:latin typeface="Times New Roman" panose="02020603050405020304" pitchFamily="18" charset="0"/>
              </a:rPr>
              <a:t>다시입력</a:t>
            </a:r>
            <a:r>
              <a:rPr lang="en-US" altLang="ko-KR">
                <a:latin typeface="Times New Roman" panose="02020603050405020304" pitchFamily="18" charset="0"/>
              </a:rPr>
              <a:t>"&gt;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&lt;/form&gt;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&lt;/center&gt;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&lt;/body&gt;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&lt;/html&gt;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242692" name="Rectangle 3"/>
          <p:cNvSpPr>
            <a:spLocks noChangeArrowheads="1"/>
          </p:cNvSpPr>
          <p:nvPr/>
        </p:nvSpPr>
        <p:spPr bwMode="auto">
          <a:xfrm>
            <a:off x="533400" y="4572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200">
                <a:solidFill>
                  <a:schemeClr val="tx2"/>
                </a:solidFill>
                <a:latin typeface="Times New Roman" panose="02020603050405020304" pitchFamily="18" charset="0"/>
              </a:rPr>
              <a:t>ErrorPage </a:t>
            </a:r>
            <a:r>
              <a:rPr lang="ko-KR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예제</a:t>
            </a:r>
            <a:r>
              <a:rPr lang="en-US" altLang="ko-KR" sz="3200">
                <a:solidFill>
                  <a:schemeClr val="tx2"/>
                </a:solidFill>
                <a:latin typeface="Times New Roman" panose="02020603050405020304" pitchFamily="18" charset="0"/>
              </a:rPr>
              <a:t>(NumberSend.jsp)</a:t>
            </a:r>
            <a:endParaRPr lang="en-US" altLang="ko-KR" sz="4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C19B42F-128A-4A54-99F4-8257530A995C}" type="slidenum">
              <a:rPr lang="en-US" altLang="ko-KR"/>
              <a:pPr eaLnBrk="1" hangingPunct="1"/>
              <a:t>223</a:t>
            </a:fld>
            <a:endParaRPr lang="en-US" altLang="ko-KR"/>
          </a:p>
        </p:txBody>
      </p:sp>
      <p:sp>
        <p:nvSpPr>
          <p:cNvPr id="243715" name="Rectangle 2"/>
          <p:cNvSpPr>
            <a:spLocks noChangeArrowheads="1"/>
          </p:cNvSpPr>
          <p:nvPr/>
        </p:nvSpPr>
        <p:spPr bwMode="auto">
          <a:xfrm>
            <a:off x="609600" y="990600"/>
            <a:ext cx="7772400" cy="5181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&lt;%@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  page contentType="text/html; charset=euc-kr"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  errorPage="ExceptionHandler.jsp"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%&gt;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&lt;html&gt;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&lt;head&gt; &lt;title&gt; Result &lt;/title&gt;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&lt;/head&gt;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&lt;body&gt;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&lt;!-- NumberFormatException</a:t>
            </a:r>
            <a:r>
              <a:rPr lang="ko-KR" altLang="en-US">
                <a:latin typeface="Times New Roman" panose="02020603050405020304" pitchFamily="18" charset="0"/>
              </a:rPr>
              <a:t>을 발생시키는 부분이다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ko-KR" altLang="en-US">
                <a:latin typeface="Times New Roman" panose="02020603050405020304" pitchFamily="18" charset="0"/>
              </a:rPr>
              <a:t>     반드시 처리해 주어야 한다</a:t>
            </a:r>
            <a:r>
              <a:rPr lang="en-US" altLang="ko-KR">
                <a:latin typeface="Times New Roman" panose="02020603050405020304" pitchFamily="18" charset="0"/>
              </a:rPr>
              <a:t>. --&gt;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&lt;%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    int firstNum = Integer.parseInt(request.getParameter("firstNum"));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    int secondNum = nteger.parseInt(request.getParameter("secondNum"));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%&gt;</a:t>
            </a:r>
            <a:endParaRPr lang="en-US" altLang="ko-KR" sz="2800">
              <a:latin typeface="Times New Roman" panose="02020603050405020304" pitchFamily="18" charset="0"/>
            </a:endParaRPr>
          </a:p>
        </p:txBody>
      </p:sp>
      <p:sp>
        <p:nvSpPr>
          <p:cNvPr id="243716" name="Rectangle 3"/>
          <p:cNvSpPr>
            <a:spLocks noChangeArrowheads="1"/>
          </p:cNvSpPr>
          <p:nvPr/>
        </p:nvSpPr>
        <p:spPr bwMode="auto">
          <a:xfrm>
            <a:off x="685800" y="3048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200">
                <a:solidFill>
                  <a:schemeClr val="tx2"/>
                </a:solidFill>
                <a:latin typeface="Times New Roman" panose="02020603050405020304" pitchFamily="18" charset="0"/>
              </a:rPr>
              <a:t>ErrorPage </a:t>
            </a:r>
            <a:r>
              <a:rPr lang="ko-KR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예제</a:t>
            </a:r>
            <a:r>
              <a:rPr lang="en-US" altLang="ko-KR" sz="3200">
                <a:solidFill>
                  <a:schemeClr val="tx2"/>
                </a:solidFill>
                <a:latin typeface="Times New Roman" panose="02020603050405020304" pitchFamily="18" charset="0"/>
              </a:rPr>
              <a:t>(ReceiveTwoNumTest.jsp)</a:t>
            </a:r>
            <a:endParaRPr lang="en-US" altLang="ko-KR" sz="4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8330BDD-8ABB-4BD4-A388-875DB604763A}" type="slidenum">
              <a:rPr lang="en-US" altLang="ko-KR"/>
              <a:pPr eaLnBrk="1" hangingPunct="1"/>
              <a:t>224</a:t>
            </a:fld>
            <a:endParaRPr lang="en-US" altLang="ko-KR"/>
          </a:p>
        </p:txBody>
      </p:sp>
      <p:sp>
        <p:nvSpPr>
          <p:cNvPr id="244739" name="Rectangle 2"/>
          <p:cNvSpPr>
            <a:spLocks noChangeArrowheads="1"/>
          </p:cNvSpPr>
          <p:nvPr/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&lt;h4&gt;&lt;hr&gt;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ko-KR" altLang="en-US">
                <a:latin typeface="Times New Roman" panose="02020603050405020304" pitchFamily="18" charset="0"/>
              </a:rPr>
              <a:t>덧셈의 결과는 </a:t>
            </a:r>
            <a:r>
              <a:rPr lang="en-US" altLang="ko-KR">
                <a:latin typeface="Times New Roman" panose="02020603050405020304" pitchFamily="18" charset="0"/>
              </a:rPr>
              <a:t>&lt;%= firstNum+secondNum %&gt; &lt;br&gt;&lt;br&gt;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ko-KR" altLang="en-US">
                <a:latin typeface="Times New Roman" panose="02020603050405020304" pitchFamily="18" charset="0"/>
              </a:rPr>
              <a:t>뺄셈의 결과는 </a:t>
            </a:r>
            <a:r>
              <a:rPr lang="en-US" altLang="ko-KR">
                <a:latin typeface="Times New Roman" panose="02020603050405020304" pitchFamily="18" charset="0"/>
              </a:rPr>
              <a:t>&lt;%= firstNum-secondNum %&gt; &lt;br&gt;&lt;br&gt;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ko-KR" altLang="en-US">
                <a:latin typeface="Times New Roman" panose="02020603050405020304" pitchFamily="18" charset="0"/>
              </a:rPr>
              <a:t>곱셈의 결과는 </a:t>
            </a:r>
            <a:r>
              <a:rPr lang="en-US" altLang="ko-KR">
                <a:latin typeface="Times New Roman" panose="02020603050405020304" pitchFamily="18" charset="0"/>
              </a:rPr>
              <a:t>&lt;%= firstNum*secondNum %&gt; &lt;br&gt;&lt;br&gt;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ko-KR" altLang="en-US">
                <a:latin typeface="Times New Roman" panose="02020603050405020304" pitchFamily="18" charset="0"/>
              </a:rPr>
              <a:t>나눗셈의 결과는 </a:t>
            </a:r>
            <a:r>
              <a:rPr lang="en-US" altLang="ko-KR">
                <a:latin typeface="Times New Roman" panose="02020603050405020304" pitchFamily="18" charset="0"/>
              </a:rPr>
              <a:t>&lt;%= firstNum/secondNum %&gt; &lt;br&gt;&lt;hr&gt;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&lt;/h4&gt;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&lt;/body&gt;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&lt;/html&gt;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n"/>
            </a:pPr>
            <a:endParaRPr lang="en-US" altLang="ko-KR"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n"/>
            </a:pPr>
            <a:endParaRPr lang="en-US" altLang="ko-KR" sz="2800">
              <a:latin typeface="Times New Roman" panose="02020603050405020304" pitchFamily="18" charset="0"/>
            </a:endParaRPr>
          </a:p>
        </p:txBody>
      </p:sp>
      <p:sp>
        <p:nvSpPr>
          <p:cNvPr id="244740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200">
                <a:solidFill>
                  <a:schemeClr val="tx2"/>
                </a:solidFill>
                <a:latin typeface="Times New Roman" panose="02020603050405020304" pitchFamily="18" charset="0"/>
              </a:rPr>
              <a:t>ErrorPage </a:t>
            </a:r>
            <a:r>
              <a:rPr lang="ko-KR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예제</a:t>
            </a:r>
            <a:r>
              <a:rPr lang="en-US" altLang="ko-KR" sz="3200">
                <a:solidFill>
                  <a:schemeClr val="tx2"/>
                </a:solidFill>
                <a:latin typeface="Times New Roman" panose="02020603050405020304" pitchFamily="18" charset="0"/>
              </a:rPr>
              <a:t>(ReceiveTwoNumTest.jsp)</a:t>
            </a:r>
            <a:endParaRPr lang="en-US" altLang="ko-KR" sz="4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7FEDF4C-EABB-4C9F-88D8-D499310B4E85}" type="slidenum">
              <a:rPr lang="en-US" altLang="ko-KR"/>
              <a:pPr eaLnBrk="1" hangingPunct="1"/>
              <a:t>225</a:t>
            </a:fld>
            <a:endParaRPr lang="en-US" altLang="ko-KR"/>
          </a:p>
        </p:txBody>
      </p:sp>
      <p:sp>
        <p:nvSpPr>
          <p:cNvPr id="245763" name="Rectangle 2"/>
          <p:cNvSpPr>
            <a:spLocks noChangeArrowheads="1"/>
          </p:cNvSpPr>
          <p:nvPr/>
        </p:nvSpPr>
        <p:spPr bwMode="auto">
          <a:xfrm>
            <a:off x="685800" y="990600"/>
            <a:ext cx="7848600" cy="5257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&lt;%@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  page contentType="text/html; charset=euc-kr"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  isErrorPage="true"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%&gt;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&lt;html&gt;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&lt;body&gt;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&lt;center&gt;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&lt;%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  if(exception instanceof NumberFormatException)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 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%&gt;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   </a:t>
            </a:r>
            <a:r>
              <a:rPr lang="ko-KR" altLang="en-US">
                <a:latin typeface="Times New Roman" panose="02020603050405020304" pitchFamily="18" charset="0"/>
              </a:rPr>
              <a:t>숫자를 입력하는 영역입니다</a:t>
            </a:r>
            <a:r>
              <a:rPr lang="en-US" altLang="ko-KR">
                <a:latin typeface="Times New Roman" panose="02020603050405020304" pitchFamily="18" charset="0"/>
              </a:rPr>
              <a:t>. </a:t>
            </a:r>
            <a:r>
              <a:rPr lang="ko-KR" altLang="en-US">
                <a:latin typeface="Times New Roman" panose="02020603050405020304" pitchFamily="18" charset="0"/>
              </a:rPr>
              <a:t>반드시 숫자를 입력하세요</a:t>
            </a:r>
            <a:r>
              <a:rPr lang="en-US" altLang="ko-KR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&lt;%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  }else if( exception instanceof ArithmeticException)  </a:t>
            </a:r>
            <a:endParaRPr lang="en-US" altLang="ko-KR" sz="2800">
              <a:latin typeface="Times New Roman" panose="02020603050405020304" pitchFamily="18" charset="0"/>
            </a:endParaRPr>
          </a:p>
        </p:txBody>
      </p:sp>
      <p:sp>
        <p:nvSpPr>
          <p:cNvPr id="245764" name="Rectangle 3"/>
          <p:cNvSpPr>
            <a:spLocks noChangeArrowheads="1"/>
          </p:cNvSpPr>
          <p:nvPr/>
        </p:nvSpPr>
        <p:spPr bwMode="auto">
          <a:xfrm>
            <a:off x="762000" y="3048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200">
                <a:solidFill>
                  <a:schemeClr val="tx2"/>
                </a:solidFill>
                <a:latin typeface="Times New Roman" panose="02020603050405020304" pitchFamily="18" charset="0"/>
              </a:rPr>
              <a:t>ErrorPage </a:t>
            </a:r>
            <a:r>
              <a:rPr lang="ko-KR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예제</a:t>
            </a:r>
            <a:r>
              <a:rPr lang="en-US" altLang="ko-KR" sz="3200">
                <a:solidFill>
                  <a:schemeClr val="tx2"/>
                </a:solidFill>
                <a:latin typeface="Times New Roman" panose="02020603050405020304" pitchFamily="18" charset="0"/>
              </a:rPr>
              <a:t>(ExceptionHandler.jsp)</a:t>
            </a:r>
            <a:endParaRPr lang="en-US" altLang="ko-KR" sz="4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0F5566F-2197-4AA3-9CA4-17DCB8BF55CD}" type="slidenum">
              <a:rPr lang="en-US" altLang="ko-KR"/>
              <a:pPr eaLnBrk="1" hangingPunct="1"/>
              <a:t>226</a:t>
            </a:fld>
            <a:endParaRPr lang="en-US" altLang="ko-KR"/>
          </a:p>
        </p:txBody>
      </p:sp>
      <p:sp>
        <p:nvSpPr>
          <p:cNvPr id="246787" name="Rectangle 2"/>
          <p:cNvSpPr>
            <a:spLocks noChangeArrowheads="1"/>
          </p:cNvSpPr>
          <p:nvPr/>
        </p:nvSpPr>
        <p:spPr bwMode="auto">
          <a:xfrm>
            <a:off x="685800" y="1295400"/>
            <a:ext cx="7772400" cy="4876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%&gt;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   0</a:t>
            </a:r>
            <a:r>
              <a:rPr lang="ko-KR" altLang="en-US">
                <a:latin typeface="Times New Roman" panose="02020603050405020304" pitchFamily="18" charset="0"/>
              </a:rPr>
              <a:t>으로 나눈 결과는 불능이므로 오류입니다</a:t>
            </a:r>
            <a:r>
              <a:rPr lang="en-US" altLang="ko-KR">
                <a:latin typeface="Times New Roman" panose="02020603050405020304" pitchFamily="18" charset="0"/>
              </a:rPr>
              <a:t>. </a:t>
            </a:r>
            <a:r>
              <a:rPr lang="ko-KR" altLang="en-US">
                <a:latin typeface="Times New Roman" panose="02020603050405020304" pitchFamily="18" charset="0"/>
              </a:rPr>
              <a:t>두 번째 인자 값은 </a:t>
            </a:r>
            <a:r>
              <a:rPr lang="en-US" altLang="ko-KR">
                <a:latin typeface="Times New Roman" panose="02020603050405020304" pitchFamily="18" charset="0"/>
              </a:rPr>
              <a:t>0</a:t>
            </a:r>
            <a:r>
              <a:rPr lang="ko-KR" altLang="en-US">
                <a:latin typeface="Times New Roman" panose="02020603050405020304" pitchFamily="18" charset="0"/>
              </a:rPr>
              <a:t>이 아닌 수를 입력 하세요</a:t>
            </a:r>
            <a:r>
              <a:rPr lang="en-US" altLang="ko-KR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&lt;% }else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  {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%&gt;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  &lt;%= exception.toString() %&gt;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&lt;%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  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%&gt;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&lt;/body&gt;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>
                <a:latin typeface="Times New Roman" panose="02020603050405020304" pitchFamily="18" charset="0"/>
              </a:rPr>
              <a:t>&lt;/html&gt;</a:t>
            </a:r>
            <a:endParaRPr lang="en-US" altLang="ko-KR" sz="2800">
              <a:latin typeface="Times New Roman" panose="02020603050405020304" pitchFamily="18" charset="0"/>
            </a:endParaRPr>
          </a:p>
        </p:txBody>
      </p:sp>
      <p:sp>
        <p:nvSpPr>
          <p:cNvPr id="246788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200">
                <a:solidFill>
                  <a:schemeClr val="tx2"/>
                </a:solidFill>
                <a:latin typeface="Times New Roman" panose="02020603050405020304" pitchFamily="18" charset="0"/>
              </a:rPr>
              <a:t>ErrorPage </a:t>
            </a:r>
            <a:r>
              <a:rPr lang="ko-KR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예제</a:t>
            </a:r>
            <a:r>
              <a:rPr lang="en-US" altLang="ko-KR" sz="3200">
                <a:solidFill>
                  <a:schemeClr val="tx2"/>
                </a:solidFill>
                <a:latin typeface="Times New Roman" panose="02020603050405020304" pitchFamily="18" charset="0"/>
              </a:rPr>
              <a:t>(ExceptionHandler.jsp)</a:t>
            </a:r>
            <a:endParaRPr lang="en-US" altLang="ko-KR" sz="4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클라이언트 정보 유지</a:t>
            </a:r>
          </a:p>
        </p:txBody>
      </p:sp>
      <p:sp>
        <p:nvSpPr>
          <p:cNvPr id="2478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011C4AC-189C-49E4-AFAB-D77C60B86418}" type="slidenum">
              <a:rPr lang="en-US" altLang="ko-KR"/>
              <a:pPr eaLnBrk="1" hangingPunct="1"/>
              <a:t>227</a:t>
            </a:fld>
            <a:endParaRPr lang="en-US" altLang="ko-KR"/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접속간 정보 유지 기법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/>
            <a:r>
              <a:rPr lang="en-US" altLang="ko-KR" dirty="0"/>
              <a:t>HTTP </a:t>
            </a:r>
            <a:r>
              <a:rPr lang="ko-KR" altLang="en-US" dirty="0"/>
              <a:t>프로토콜은 무 상태 프로토콜</a:t>
            </a:r>
          </a:p>
          <a:p>
            <a:pPr eaLnBrk="1" hangingPunct="1"/>
            <a:endParaRPr lang="ko-KR" altLang="en-US" dirty="0"/>
          </a:p>
          <a:p>
            <a:pPr eaLnBrk="1" hangingPunct="1"/>
            <a:r>
              <a:rPr lang="ko-KR" altLang="en-US" dirty="0"/>
              <a:t>상태 유지 기법 종류</a:t>
            </a:r>
          </a:p>
          <a:p>
            <a:pPr lvl="1" eaLnBrk="1" hangingPunct="1"/>
            <a:r>
              <a:rPr lang="ko-KR" altLang="en-US" dirty="0"/>
              <a:t>숨김 필드</a:t>
            </a:r>
            <a:r>
              <a:rPr lang="en-US" altLang="ko-KR" dirty="0"/>
              <a:t>: &lt;input type=</a:t>
            </a:r>
            <a:r>
              <a:rPr lang="en-US" altLang="ko-KR" dirty="0">
                <a:latin typeface="Arial" panose="020B0604020202020204" pitchFamily="34" charset="0"/>
              </a:rPr>
              <a:t>“</a:t>
            </a:r>
            <a:r>
              <a:rPr lang="en-US" altLang="ko-KR" dirty="0"/>
              <a:t>hidden</a:t>
            </a:r>
            <a:r>
              <a:rPr lang="en-US" altLang="ko-KR" dirty="0">
                <a:latin typeface="Arial" panose="020B0604020202020204" pitchFamily="34" charset="0"/>
              </a:rPr>
              <a:t>”</a:t>
            </a:r>
            <a:r>
              <a:rPr lang="en-US" altLang="ko-KR" dirty="0"/>
              <a:t> ~/&gt;</a:t>
            </a:r>
          </a:p>
          <a:p>
            <a:pPr lvl="1" eaLnBrk="1" hangingPunct="1"/>
            <a:r>
              <a:rPr lang="ko-KR" altLang="en-US" dirty="0"/>
              <a:t>쿠키</a:t>
            </a:r>
            <a:r>
              <a:rPr lang="en-US" altLang="ko-KR" dirty="0"/>
              <a:t>: Cookie</a:t>
            </a:r>
          </a:p>
          <a:p>
            <a:pPr lvl="1" eaLnBrk="1" hangingPunct="1"/>
            <a:r>
              <a:rPr lang="ko-KR" altLang="en-US" dirty="0"/>
              <a:t>내장 객체를 이용해서 객체 사용 범위에 저장</a:t>
            </a:r>
          </a:p>
          <a:p>
            <a:pPr lvl="2" eaLnBrk="1" hangingPunct="1"/>
            <a:r>
              <a:rPr lang="en-US" altLang="ko-KR" dirty="0"/>
              <a:t>session	: </a:t>
            </a:r>
            <a:r>
              <a:rPr lang="ko-KR" altLang="en-US" dirty="0"/>
              <a:t>동일한 클라이언트만 정보 유지	</a:t>
            </a:r>
          </a:p>
          <a:p>
            <a:pPr lvl="2" eaLnBrk="1" hangingPunct="1"/>
            <a:r>
              <a:rPr lang="en-US" altLang="ko-KR" dirty="0"/>
              <a:t>application 	: </a:t>
            </a:r>
            <a:r>
              <a:rPr lang="ko-KR" altLang="en-US" dirty="0"/>
              <a:t>모든 클라이언트가 정보 공유</a:t>
            </a:r>
          </a:p>
        </p:txBody>
      </p:sp>
      <p:sp>
        <p:nvSpPr>
          <p:cNvPr id="24883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D49349F-E9A9-4D7D-A6CF-8D09C66E6ADC}" type="slidenum">
              <a:rPr lang="en-US" altLang="ko-KR"/>
              <a:pPr eaLnBrk="1" hangingPunct="1"/>
              <a:t>228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5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숨김 필드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/>
            <a:r>
              <a:rPr lang="en-US" altLang="ko-KR"/>
              <a:t>&lt;input 	type=</a:t>
            </a:r>
            <a:r>
              <a:rPr lang="en-US" altLang="ko-KR">
                <a:latin typeface="Arial" panose="020B0604020202020204" pitchFamily="34" charset="0"/>
              </a:rPr>
              <a:t>“</a:t>
            </a:r>
            <a:r>
              <a:rPr lang="en-US" altLang="ko-KR"/>
              <a:t>hidden</a:t>
            </a:r>
            <a:r>
              <a:rPr lang="en-US" altLang="ko-KR">
                <a:latin typeface="Arial" panose="020B0604020202020204" pitchFamily="34" charset="0"/>
              </a:rPr>
              <a:t>”</a:t>
            </a:r>
            <a:r>
              <a:rPr lang="en-US" altLang="ko-KR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/>
              <a:t>			name=</a:t>
            </a:r>
            <a:r>
              <a:rPr lang="en-US" altLang="ko-KR">
                <a:latin typeface="Arial" panose="020B0604020202020204" pitchFamily="34" charset="0"/>
              </a:rPr>
              <a:t>“</a:t>
            </a:r>
            <a:r>
              <a:rPr lang="en-US" altLang="ko-KR"/>
              <a:t>paramName</a:t>
            </a:r>
            <a:r>
              <a:rPr lang="en-US" altLang="ko-KR">
                <a:latin typeface="Arial" panose="020B0604020202020204" pitchFamily="34" charset="0"/>
              </a:rPr>
              <a:t>”</a:t>
            </a:r>
            <a:endParaRPr lang="en-US" altLang="ko-KR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/>
              <a:t>			value=</a:t>
            </a:r>
            <a:r>
              <a:rPr lang="en-US" altLang="ko-KR">
                <a:latin typeface="Arial" panose="020B0604020202020204" pitchFamily="34" charset="0"/>
              </a:rPr>
              <a:t>“</a:t>
            </a:r>
            <a:r>
              <a:rPr lang="en-US" altLang="ko-KR"/>
              <a:t>paramValue</a:t>
            </a:r>
            <a:r>
              <a:rPr lang="en-US" altLang="ko-KR">
                <a:latin typeface="Arial" panose="020B0604020202020204" pitchFamily="34" charset="0"/>
              </a:rPr>
              <a:t>”</a:t>
            </a:r>
            <a:r>
              <a:rPr lang="en-US" altLang="ko-KR"/>
              <a:t>/&gt;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/>
          </a:p>
          <a:p>
            <a:pPr eaLnBrk="1" hangingPunct="1"/>
            <a:r>
              <a:rPr lang="en-US" altLang="ko-KR"/>
              <a:t>String varName = request.getParameter(</a:t>
            </a:r>
            <a:r>
              <a:rPr lang="en-US" altLang="ko-KR">
                <a:latin typeface="Arial" panose="020B0604020202020204" pitchFamily="34" charset="0"/>
              </a:rPr>
              <a:t>“</a:t>
            </a:r>
            <a:r>
              <a:rPr lang="en-US" altLang="ko-KR"/>
              <a:t>paramName</a:t>
            </a:r>
            <a:r>
              <a:rPr lang="en-US" altLang="ko-KR">
                <a:latin typeface="Arial" panose="020B0604020202020204" pitchFamily="34" charset="0"/>
              </a:rPr>
              <a:t>”</a:t>
            </a:r>
            <a:r>
              <a:rPr lang="en-US" altLang="ko-KR"/>
              <a:t>);</a:t>
            </a:r>
          </a:p>
        </p:txBody>
      </p:sp>
      <p:sp>
        <p:nvSpPr>
          <p:cNvPr id="24986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5C6547B-AE91-47BE-858F-6618FE266569}" type="slidenum">
              <a:rPr lang="en-US" altLang="ko-KR"/>
              <a:pPr eaLnBrk="1" hangingPunct="1"/>
              <a:t>229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-171450"/>
            <a:ext cx="8229600" cy="11398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Servlet </a:t>
            </a:r>
            <a:r>
              <a:rPr lang="ko-KR" alt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샘플</a:t>
            </a:r>
          </a:p>
        </p:txBody>
      </p:sp>
      <p:sp>
        <p:nvSpPr>
          <p:cNvPr id="34819" name="Rectangle 7"/>
          <p:cNvSpPr>
            <a:spLocks noGrp="1" noChangeArrowheads="1"/>
          </p:cNvSpPr>
          <p:nvPr>
            <p:ph sz="half" idx="2"/>
          </p:nvPr>
        </p:nvSpPr>
        <p:spPr>
          <a:xfrm>
            <a:off x="4243388" y="1025525"/>
            <a:ext cx="4900612" cy="7921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100" dirty="0"/>
              <a:t>extends </a:t>
            </a:r>
            <a:r>
              <a:rPr lang="en-US" altLang="ko-KR" sz="2100" dirty="0" err="1"/>
              <a:t>HttpServlet</a:t>
            </a:r>
            <a:endParaRPr lang="en-US" altLang="ko-KR" sz="2100" dirty="0"/>
          </a:p>
          <a:p>
            <a:pPr eaLnBrk="1" hangingPunct="1">
              <a:lnSpc>
                <a:spcPct val="80000"/>
              </a:lnSpc>
            </a:pPr>
            <a:r>
              <a:rPr lang="en-US" altLang="ko-KR" sz="2100" dirty="0" err="1"/>
              <a:t>doGet</a:t>
            </a:r>
            <a:r>
              <a:rPr lang="en-US" altLang="ko-KR" sz="2100" dirty="0"/>
              <a:t>() </a:t>
            </a:r>
            <a:r>
              <a:rPr lang="ko-KR" altLang="en-US" sz="2100" dirty="0"/>
              <a:t>메서드 </a:t>
            </a:r>
            <a:r>
              <a:rPr lang="ko-KR" altLang="en-US" sz="2100" dirty="0" err="1"/>
              <a:t>오버라이딩</a:t>
            </a:r>
            <a:endParaRPr lang="ko-KR" altLang="en-US" sz="2100" dirty="0"/>
          </a:p>
        </p:txBody>
      </p:sp>
      <p:sp>
        <p:nvSpPr>
          <p:cNvPr id="3482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FFDEDDD-41F8-41DA-9FE1-76942E7FBD57}" type="slidenum">
              <a:rPr lang="en-US" altLang="ko-KR"/>
              <a:pPr eaLnBrk="1" hangingPunct="1"/>
              <a:t>23</a:t>
            </a:fld>
            <a:endParaRPr lang="en-US" altLang="ko-KR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998404"/>
            <a:ext cx="8258175" cy="5859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91440"/>
          <a:lstStyle/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//HelloWorld.java 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package </a:t>
            </a:r>
            <a:r>
              <a:rPr kumimoji="0" lang="en-US" altLang="ko-KR" sz="1600" dirty="0" err="1">
                <a:latin typeface="+mn-lt"/>
                <a:ea typeface="+mn-ea"/>
              </a:rPr>
              <a:t>com.oraclejava</a:t>
            </a:r>
            <a:r>
              <a:rPr kumimoji="0" lang="en-US" altLang="ko-KR" sz="1600" dirty="0">
                <a:latin typeface="+mn-lt"/>
                <a:ea typeface="+mn-ea"/>
              </a:rPr>
              <a:t>;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kumimoji="0" lang="en-US" altLang="ko-KR" sz="1600" dirty="0">
              <a:latin typeface="+mn-lt"/>
              <a:ea typeface="+mn-ea"/>
            </a:endParaRP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import </a:t>
            </a:r>
            <a:r>
              <a:rPr kumimoji="0" lang="en-US" altLang="ko-KR" sz="1600" dirty="0" err="1">
                <a:latin typeface="+mn-lt"/>
                <a:ea typeface="+mn-ea"/>
              </a:rPr>
              <a:t>java.io.IOException</a:t>
            </a:r>
            <a:r>
              <a:rPr kumimoji="0" lang="en-US" altLang="ko-KR" sz="1600" dirty="0">
                <a:latin typeface="+mn-lt"/>
                <a:ea typeface="+mn-ea"/>
              </a:rPr>
              <a:t>;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import </a:t>
            </a:r>
            <a:r>
              <a:rPr kumimoji="0" lang="en-US" altLang="ko-KR" sz="1600" dirty="0" err="1">
                <a:latin typeface="+mn-lt"/>
                <a:ea typeface="+mn-ea"/>
              </a:rPr>
              <a:t>java.io.PrintWriter</a:t>
            </a:r>
            <a:r>
              <a:rPr kumimoji="0" lang="en-US" altLang="ko-KR" sz="1600" dirty="0">
                <a:latin typeface="+mn-lt"/>
                <a:ea typeface="+mn-ea"/>
              </a:rPr>
              <a:t>;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import </a:t>
            </a:r>
            <a:r>
              <a:rPr kumimoji="0" lang="en-US" altLang="ko-KR" sz="1600" dirty="0" err="1">
                <a:latin typeface="+mn-lt"/>
                <a:ea typeface="+mn-ea"/>
              </a:rPr>
              <a:t>javax.servlet.ServletException</a:t>
            </a:r>
            <a:r>
              <a:rPr kumimoji="0" lang="en-US" altLang="ko-KR" sz="1600" dirty="0">
                <a:latin typeface="+mn-lt"/>
                <a:ea typeface="+mn-ea"/>
              </a:rPr>
              <a:t>;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import </a:t>
            </a:r>
            <a:r>
              <a:rPr kumimoji="0" lang="en-US" altLang="ko-KR" sz="1600" dirty="0" err="1">
                <a:latin typeface="+mn-lt"/>
                <a:ea typeface="+mn-ea"/>
              </a:rPr>
              <a:t>javax.servlet.annotation.WebServlet</a:t>
            </a:r>
            <a:r>
              <a:rPr kumimoji="0" lang="en-US" altLang="ko-KR" sz="1600" dirty="0">
                <a:latin typeface="+mn-lt"/>
                <a:ea typeface="+mn-ea"/>
              </a:rPr>
              <a:t>;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import </a:t>
            </a:r>
            <a:r>
              <a:rPr kumimoji="0" lang="en-US" altLang="ko-KR" sz="1600" dirty="0" err="1">
                <a:latin typeface="+mn-lt"/>
                <a:ea typeface="+mn-ea"/>
              </a:rPr>
              <a:t>javax.servlet.http.HttpServlet</a:t>
            </a:r>
            <a:r>
              <a:rPr kumimoji="0" lang="en-US" altLang="ko-KR" sz="1600" dirty="0">
                <a:latin typeface="+mn-lt"/>
                <a:ea typeface="+mn-ea"/>
              </a:rPr>
              <a:t>;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import </a:t>
            </a:r>
            <a:r>
              <a:rPr kumimoji="0" lang="en-US" altLang="ko-KR" sz="1600" dirty="0" err="1">
                <a:latin typeface="+mn-lt"/>
                <a:ea typeface="+mn-ea"/>
              </a:rPr>
              <a:t>javax.servlet.http.HttpServletRequest</a:t>
            </a:r>
            <a:r>
              <a:rPr kumimoji="0" lang="en-US" altLang="ko-KR" sz="1600" dirty="0">
                <a:latin typeface="+mn-lt"/>
                <a:ea typeface="+mn-ea"/>
              </a:rPr>
              <a:t>;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import </a:t>
            </a:r>
            <a:r>
              <a:rPr kumimoji="0" lang="en-US" altLang="ko-KR" sz="1600" dirty="0" err="1">
                <a:latin typeface="+mn-lt"/>
                <a:ea typeface="+mn-ea"/>
              </a:rPr>
              <a:t>javax.servlet.http.HttpServletResponse</a:t>
            </a:r>
            <a:r>
              <a:rPr kumimoji="0" lang="en-US" altLang="ko-KR" sz="1600" dirty="0">
                <a:latin typeface="+mn-lt"/>
                <a:ea typeface="+mn-ea"/>
              </a:rPr>
              <a:t>;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kumimoji="0" lang="en-US" altLang="ko-KR" sz="1600" dirty="0">
              <a:latin typeface="+mn-lt"/>
              <a:ea typeface="+mn-ea"/>
            </a:endParaRP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/**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 * Servlet implementation class HelloWorld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 */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@</a:t>
            </a:r>
            <a:r>
              <a:rPr kumimoji="0" lang="en-US" altLang="ko-KR" sz="1600" dirty="0" err="1">
                <a:latin typeface="+mn-lt"/>
                <a:ea typeface="+mn-ea"/>
              </a:rPr>
              <a:t>WebServlet</a:t>
            </a:r>
            <a:r>
              <a:rPr kumimoji="0" lang="en-US" altLang="ko-KR" sz="1600" dirty="0">
                <a:latin typeface="+mn-lt"/>
                <a:ea typeface="+mn-ea"/>
              </a:rPr>
              <a:t>("/HelloWorld")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public class HelloWorld extends </a:t>
            </a:r>
            <a:r>
              <a:rPr kumimoji="0" lang="en-US" altLang="ko-KR" sz="1600" dirty="0" err="1">
                <a:latin typeface="+mn-lt"/>
                <a:ea typeface="+mn-ea"/>
              </a:rPr>
              <a:t>HttpServlet</a:t>
            </a:r>
            <a:r>
              <a:rPr kumimoji="0" lang="en-US" altLang="ko-KR" sz="1600" dirty="0">
                <a:latin typeface="+mn-lt"/>
                <a:ea typeface="+mn-ea"/>
              </a:rPr>
              <a:t> {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	private static final long </a:t>
            </a:r>
            <a:r>
              <a:rPr kumimoji="0" lang="en-US" altLang="ko-KR" sz="1600" dirty="0" err="1">
                <a:latin typeface="+mn-lt"/>
                <a:ea typeface="+mn-ea"/>
              </a:rPr>
              <a:t>serialVersionUID</a:t>
            </a:r>
            <a:r>
              <a:rPr kumimoji="0" lang="en-US" altLang="ko-KR" sz="1600" dirty="0">
                <a:latin typeface="+mn-lt"/>
                <a:ea typeface="+mn-ea"/>
              </a:rPr>
              <a:t> = 1L;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       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    /**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     * @see </a:t>
            </a:r>
            <a:r>
              <a:rPr kumimoji="0" lang="en-US" altLang="ko-KR" sz="1600" dirty="0" err="1">
                <a:latin typeface="+mn-lt"/>
                <a:ea typeface="+mn-ea"/>
              </a:rPr>
              <a:t>HttpServlet#HttpServlet</a:t>
            </a:r>
            <a:r>
              <a:rPr kumimoji="0" lang="en-US" altLang="ko-KR" sz="1600" dirty="0">
                <a:latin typeface="+mn-lt"/>
                <a:ea typeface="+mn-ea"/>
              </a:rPr>
              <a:t>()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     */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    public HelloWorld() {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        super();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}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	 </a:t>
            </a:r>
          </a:p>
        </p:txBody>
      </p:sp>
    </p:spTree>
  </p:cSld>
  <p:clrMapOvr>
    <a:masterClrMapping/>
  </p:clrMapOvr>
  <p:transition/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9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쿠키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ko-KR" altLang="en-US"/>
              <a:t>서블릿 또는 </a:t>
            </a:r>
            <a:r>
              <a:rPr lang="en-US" altLang="ko-KR"/>
              <a:t>JSP</a:t>
            </a:r>
            <a:r>
              <a:rPr lang="ko-KR" altLang="en-US"/>
              <a:t>에서 생성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ko-KR" altLang="en-US"/>
              <a:t>저장위치는 클라이언트 메모리 또는 </a:t>
            </a:r>
            <a:r>
              <a:rPr lang="en-US" altLang="ko-KR"/>
              <a:t>HD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ko-KR" altLang="en-US"/>
              <a:t>문자열만 저장 가능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ko-KR" altLang="en-US"/>
              <a:t>저장형태는 이름과 값으로 저장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ko-KR" altLang="en-US"/>
              <a:t>웹서버로 재접속할때 요청 </a:t>
            </a:r>
            <a:r>
              <a:rPr lang="en-US" altLang="ko-KR"/>
              <a:t>HTTP </a:t>
            </a:r>
            <a:r>
              <a:rPr lang="ko-KR" altLang="en-US"/>
              <a:t>헤더에 포함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ko-KR" altLang="en-US"/>
              <a:t>쿠키 생성 방법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ko-KR" altLang="en-US" sz="2400"/>
              <a:t>	</a:t>
            </a:r>
            <a:r>
              <a:rPr lang="ko-KR" altLang="en-US" sz="1600"/>
              <a:t>	</a:t>
            </a:r>
            <a:r>
              <a:rPr lang="en-US" altLang="ko-KR" sz="1600" b="1"/>
              <a:t>String strName = </a:t>
            </a:r>
            <a:r>
              <a:rPr lang="en-US" altLang="ko-KR" sz="1600" b="1">
                <a:latin typeface="Arial" pitchFamily="34" charset="0"/>
              </a:rPr>
              <a:t>“</a:t>
            </a:r>
            <a:r>
              <a:rPr lang="en-US" altLang="ko-KR" sz="1600" b="1"/>
              <a:t>name</a:t>
            </a:r>
            <a:r>
              <a:rPr lang="en-US" altLang="ko-KR" sz="1600" b="1">
                <a:latin typeface="Arial" pitchFamily="34" charset="0"/>
              </a:rPr>
              <a:t>”</a:t>
            </a:r>
            <a:r>
              <a:rPr lang="en-US" altLang="ko-KR" sz="1600" b="1"/>
              <a:t>;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600" b="1"/>
              <a:t>		String strValue = URLEncoder.encode(</a:t>
            </a:r>
            <a:r>
              <a:rPr lang="en-US" altLang="ko-KR" sz="1600" b="1">
                <a:latin typeface="Arial" pitchFamily="34" charset="0"/>
              </a:rPr>
              <a:t>“</a:t>
            </a:r>
            <a:r>
              <a:rPr lang="ko-KR" altLang="en-US" sz="1600" b="1"/>
              <a:t>홍길동</a:t>
            </a:r>
            <a:r>
              <a:rPr lang="ko-KR" altLang="en-US" sz="1600" b="1">
                <a:latin typeface="Arial" pitchFamily="34" charset="0"/>
              </a:rPr>
              <a:t>”</a:t>
            </a:r>
            <a:r>
              <a:rPr lang="en-US" altLang="ko-KR" sz="1600" b="1"/>
              <a:t>, "euc-kr");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600" b="1"/>
              <a:t>		Cookie cookie = new Cookie(strName, stryValue);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600" b="1"/>
              <a:t>		cookie.setMaxAge(intSecond);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600" b="1"/>
              <a:t>		cookie.setPath(strURI);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600" b="1"/>
              <a:t>		cookie.setDomain(strDomain);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altLang="ko-KR" sz="200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altLang="ko-KR" sz="2100"/>
          </a:p>
        </p:txBody>
      </p:sp>
      <p:sp>
        <p:nvSpPr>
          <p:cNvPr id="25088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B453538-068A-4865-B735-B3E0C8B406B3}" type="slidenum">
              <a:rPr lang="en-US" altLang="ko-KR"/>
              <a:pPr eaLnBrk="1" hangingPunct="1"/>
              <a:t>230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476250"/>
            <a:ext cx="8229600" cy="5473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600"/>
              <a:t>쿠키값 얻기</a:t>
            </a:r>
          </a:p>
          <a:p>
            <a:pPr eaLnBrk="1" hangingPunct="1">
              <a:lnSpc>
                <a:spcPct val="80000"/>
              </a:lnSpc>
            </a:pPr>
            <a:endParaRPr lang="ko-KR" altLang="en-US" sz="26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200" b="1"/>
              <a:t>Cookie[] cookies = request.getCookies();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200" b="1"/>
              <a:t>Cookie cookie = null;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200" b="1"/>
              <a:t>if(cookies != null)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200" b="1"/>
              <a:t>	for(int i=0; i&lt;cookies.length; i++) {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000" b="1"/>
              <a:t>	String cookieName = cookies[i].getName();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000" b="1"/>
              <a:t>	if(cookieName.equals(</a:t>
            </a:r>
            <a:r>
              <a:rPr lang="en-US" altLang="ko-KR" sz="2000" b="1">
                <a:latin typeface="Arial" panose="020B0604020202020204" pitchFamily="34" charset="0"/>
              </a:rPr>
              <a:t>“</a:t>
            </a:r>
            <a:r>
              <a:rPr lang="en-US" altLang="ko-KR" sz="2000" b="1"/>
              <a:t>name")) {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000" b="1"/>
              <a:t>		cookie = cookies[i];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000" b="1"/>
              <a:t>	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200" b="1"/>
              <a:t>	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200" b="1"/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200" b="1"/>
              <a:t>if(cookie!=null)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200" b="1"/>
              <a:t>	</a:t>
            </a:r>
            <a:r>
              <a:rPr lang="en-US" altLang="ko-KR" sz="2000" b="1"/>
              <a:t>String strValue = URLDecoder.decode(cookie.getValue(), "euc-kr");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200" b="1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ko-KR" sz="2600" b="1"/>
          </a:p>
        </p:txBody>
      </p:sp>
      <p:sp>
        <p:nvSpPr>
          <p:cNvPr id="25190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C6577C6-C702-454A-B9AF-8FE362DA520E}" type="slidenum">
              <a:rPr lang="en-US" altLang="ko-KR"/>
              <a:pPr eaLnBrk="1" hangingPunct="1"/>
              <a:t>231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session </a:t>
            </a: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객체 이용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 rtlCol="0">
            <a:normAutofit lnSpcReduction="10000"/>
          </a:bodyPr>
          <a:lstStyle/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ko-KR" altLang="en-US" sz="1900" dirty="0"/>
              <a:t>동일한 클라이언트만 정보 유지</a:t>
            </a:r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ko-KR" altLang="en-US" sz="1900" dirty="0"/>
              <a:t>객체 저장</a:t>
            </a:r>
          </a:p>
          <a:p>
            <a:pPr marL="548640" lvl="1" indent="-201168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sz="1800" dirty="0" err="1"/>
              <a:t>HttpSession</a:t>
            </a:r>
            <a:r>
              <a:rPr lang="en-US" altLang="ko-KR" sz="1800" dirty="0"/>
              <a:t> session = </a:t>
            </a:r>
            <a:r>
              <a:rPr lang="en-US" altLang="ko-KR" sz="1800" dirty="0" err="1"/>
              <a:t>request.getSession</a:t>
            </a:r>
            <a:r>
              <a:rPr lang="en-US" altLang="ko-KR" sz="1800" dirty="0"/>
              <a:t>(); </a:t>
            </a:r>
            <a:r>
              <a:rPr lang="en-US" altLang="ko-KR" sz="1800" dirty="0">
                <a:sym typeface="Wingdings" pitchFamily="2" charset="2"/>
              </a:rPr>
              <a:t> JSP</a:t>
            </a:r>
            <a:r>
              <a:rPr lang="ko-KR" altLang="en-US" sz="1800" dirty="0">
                <a:sym typeface="Wingdings" pitchFamily="2" charset="2"/>
              </a:rPr>
              <a:t>에서는 생략</a:t>
            </a:r>
            <a:endParaRPr lang="ko-KR" altLang="en-US" sz="1800" dirty="0"/>
          </a:p>
          <a:p>
            <a:pPr marL="548640" lvl="1" indent="-201168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sz="1800" dirty="0" err="1"/>
              <a:t>session.setAttribute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strName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objValue</a:t>
            </a:r>
            <a:r>
              <a:rPr lang="en-US" altLang="ko-KR" sz="1800" dirty="0"/>
              <a:t>);</a:t>
            </a:r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ko-KR" altLang="en-US" sz="1900" dirty="0"/>
              <a:t>객체 얻기</a:t>
            </a:r>
          </a:p>
          <a:p>
            <a:pPr marL="548640" lvl="1" indent="-201168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sz="1800" dirty="0"/>
              <a:t>Object </a:t>
            </a:r>
            <a:r>
              <a:rPr lang="en-US" altLang="ko-KR" sz="1800" dirty="0" err="1"/>
              <a:t>obj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session.getAttribute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strName</a:t>
            </a:r>
            <a:r>
              <a:rPr lang="en-US" altLang="ko-KR" sz="1800" dirty="0"/>
              <a:t>);</a:t>
            </a:r>
          </a:p>
          <a:p>
            <a:pPr marL="548640" lvl="1" indent="-201168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sz="1800" dirty="0" err="1"/>
              <a:t>형변환</a:t>
            </a:r>
            <a:r>
              <a:rPr lang="ko-KR" altLang="en-US" sz="1800" dirty="0"/>
              <a:t> 필요</a:t>
            </a:r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ko-KR" altLang="en-US" sz="1900" dirty="0"/>
              <a:t>동일한 </a:t>
            </a:r>
            <a:r>
              <a:rPr lang="en-US" altLang="ko-KR" sz="1900" dirty="0"/>
              <a:t>session </a:t>
            </a:r>
            <a:r>
              <a:rPr lang="ko-KR" altLang="en-US" sz="1900" dirty="0"/>
              <a:t>개체를 클라이언트가 찾는 방법 </a:t>
            </a:r>
          </a:p>
          <a:p>
            <a:pPr marL="548640" lvl="1" indent="-201168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sz="1800" dirty="0"/>
              <a:t>쿠키</a:t>
            </a:r>
            <a:r>
              <a:rPr lang="en-US" altLang="ko-KR" sz="1800" dirty="0"/>
              <a:t>: JSESSIONID=xxx </a:t>
            </a:r>
            <a:r>
              <a:rPr lang="ko-KR" altLang="en-US" sz="1800" dirty="0"/>
              <a:t>이용</a:t>
            </a:r>
          </a:p>
          <a:p>
            <a:pPr marL="548640" lvl="1" indent="-201168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sz="1800" dirty="0"/>
              <a:t>쿠키를 허용하지 않도록 옵션이 되어 있을 경우</a:t>
            </a:r>
          </a:p>
          <a:p>
            <a:pPr marL="786384" lvl="2" indent="-18288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en-US" altLang="ko-KR" sz="1600" b="1" dirty="0"/>
              <a:t>String </a:t>
            </a:r>
            <a:r>
              <a:rPr lang="en-US" altLang="ko-KR" sz="1600" b="1" dirty="0" err="1"/>
              <a:t>urlRewriting</a:t>
            </a:r>
            <a:r>
              <a:rPr lang="en-US" altLang="ko-KR" sz="1600" b="1" dirty="0"/>
              <a:t> = </a:t>
            </a:r>
            <a:r>
              <a:rPr lang="en-US" altLang="ko-KR" sz="1600" b="1" dirty="0" err="1"/>
              <a:t>response.encodeURL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strURL</a:t>
            </a:r>
            <a:r>
              <a:rPr lang="en-US" altLang="ko-KR" sz="1600" b="1" dirty="0"/>
              <a:t>);</a:t>
            </a:r>
          </a:p>
          <a:p>
            <a:pPr marL="1024128" lvl="3" indent="-182880" eaLnBrk="1" fontAlgn="auto" hangingPunct="1">
              <a:lnSpc>
                <a:spcPct val="90000"/>
              </a:lnSpc>
              <a:spcBef>
                <a:spcPts val="230"/>
              </a:spcBef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" pitchFamily="2" charset="2"/>
              <a:buNone/>
              <a:defRPr/>
            </a:pPr>
            <a:r>
              <a:rPr lang="en-US" altLang="ko-KR" sz="1600" b="1" dirty="0"/>
              <a:t>&lt;a </a:t>
            </a:r>
            <a:r>
              <a:rPr lang="en-US" altLang="ko-KR" sz="1600" b="1" dirty="0" err="1"/>
              <a:t>href</a:t>
            </a:r>
            <a:r>
              <a:rPr lang="en-US" altLang="ko-KR" sz="1600" b="1" dirty="0"/>
              <a:t>=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&lt;%=</a:t>
            </a:r>
            <a:r>
              <a:rPr lang="en-US" altLang="ko-KR" sz="1600" b="1" dirty="0" err="1"/>
              <a:t>urlRewriting</a:t>
            </a:r>
            <a:r>
              <a:rPr lang="en-US" altLang="ko-KR" sz="1600" b="1" dirty="0"/>
              <a:t>%&gt;</a:t>
            </a:r>
            <a:r>
              <a:rPr lang="en-US" altLang="ko-KR" sz="1600" b="1" dirty="0">
                <a:latin typeface="Arial"/>
              </a:rPr>
              <a:t>”</a:t>
            </a:r>
            <a:r>
              <a:rPr lang="en-US" altLang="ko-KR" sz="1600" b="1" dirty="0"/>
              <a:t>&gt;~&lt;/a&gt;</a:t>
            </a:r>
          </a:p>
          <a:p>
            <a:pPr marL="786384" lvl="2" indent="-18288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en-US" altLang="ko-KR" sz="1600" b="1" dirty="0"/>
              <a:t>Servlet </a:t>
            </a:r>
            <a:r>
              <a:rPr lang="ko-KR" altLang="en-US" sz="1600" b="1" dirty="0"/>
              <a:t>에서는 </a:t>
            </a:r>
            <a:r>
              <a:rPr lang="en-US" altLang="ko-KR" sz="1600" b="1" dirty="0" err="1"/>
              <a:t>encodeURL</a:t>
            </a:r>
            <a:r>
              <a:rPr lang="en-US" altLang="ko-KR" sz="1600" b="1" dirty="0"/>
              <a:t>() </a:t>
            </a:r>
            <a:r>
              <a:rPr lang="ko-KR" altLang="en-US" sz="1600" b="1" dirty="0" err="1"/>
              <a:t>메서드를</a:t>
            </a:r>
            <a:r>
              <a:rPr lang="ko-KR" altLang="en-US" sz="1600" b="1" dirty="0"/>
              <a:t> 사용하기 전에 </a:t>
            </a:r>
            <a:r>
              <a:rPr lang="en-US" altLang="ko-KR" sz="1600" b="1" dirty="0" err="1"/>
              <a:t>request.getSession</a:t>
            </a:r>
            <a:r>
              <a:rPr lang="en-US" altLang="ko-KR" sz="1600" b="1" dirty="0"/>
              <a:t>()</a:t>
            </a:r>
            <a:r>
              <a:rPr lang="ko-KR" altLang="en-US" sz="1600" b="1" dirty="0"/>
              <a:t>가 먼저 호출되어야 한다</a:t>
            </a:r>
            <a:r>
              <a:rPr lang="en-US" altLang="ko-KR" sz="1600" b="1" dirty="0"/>
              <a:t>.</a:t>
            </a:r>
          </a:p>
          <a:p>
            <a:pPr marL="786384" lvl="2" indent="-18288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ko-KR" altLang="en-US" sz="1800" b="1" dirty="0" err="1"/>
              <a:t>테스팅</a:t>
            </a:r>
            <a:r>
              <a:rPr lang="ko-KR" altLang="en-US" sz="1800" b="1" dirty="0"/>
              <a:t> 방법</a:t>
            </a:r>
          </a:p>
          <a:p>
            <a:pPr marL="1024128" lvl="3" indent="-182880" eaLnBrk="1" fontAlgn="auto" hangingPunct="1">
              <a:lnSpc>
                <a:spcPct val="90000"/>
              </a:lnSpc>
              <a:spcBef>
                <a:spcPts val="230"/>
              </a:spcBef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Verdana"/>
              <a:buChar char="◦"/>
              <a:defRPr/>
            </a:pPr>
            <a:r>
              <a:rPr lang="en-US" altLang="ko-KR" sz="1800" b="1" dirty="0"/>
              <a:t>IE6-</a:t>
            </a:r>
            <a:r>
              <a:rPr lang="ko-KR" altLang="en-US" sz="1800" b="1" dirty="0"/>
              <a:t>인터넷옵션</a:t>
            </a:r>
            <a:r>
              <a:rPr lang="en-US" altLang="ko-KR" sz="1800" b="1" dirty="0"/>
              <a:t>-</a:t>
            </a:r>
            <a:r>
              <a:rPr lang="ko-KR" altLang="en-US" sz="1800" b="1" dirty="0"/>
              <a:t>개인정보</a:t>
            </a:r>
            <a:r>
              <a:rPr lang="en-US" altLang="ko-KR" sz="1800" b="1" dirty="0"/>
              <a:t>-</a:t>
            </a:r>
            <a:r>
              <a:rPr lang="ko-KR" altLang="en-US" sz="1800" b="1" dirty="0"/>
              <a:t>슬라이더를 </a:t>
            </a:r>
            <a:r>
              <a:rPr lang="ko-KR" altLang="en-US" sz="1800" b="1" dirty="0" err="1"/>
              <a:t>최상단</a:t>
            </a:r>
            <a:r>
              <a:rPr lang="ko-KR" altLang="en-US" sz="1800" b="1" dirty="0"/>
              <a:t> 위치</a:t>
            </a:r>
          </a:p>
          <a:p>
            <a:pPr marL="1024128" lvl="3" indent="-182880" eaLnBrk="1" fontAlgn="auto" hangingPunct="1">
              <a:lnSpc>
                <a:spcPct val="90000"/>
              </a:lnSpc>
              <a:spcBef>
                <a:spcPts val="230"/>
              </a:spcBef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Verdana"/>
              <a:buChar char="◦"/>
              <a:defRPr/>
            </a:pPr>
            <a:r>
              <a:rPr lang="en-US" altLang="ko-KR" sz="1800" b="1" dirty="0">
                <a:hlinkClick r:id="rId2"/>
              </a:rPr>
              <a:t>http://127.0.0.1:8080/~</a:t>
            </a:r>
            <a:r>
              <a:rPr lang="ko-KR" altLang="en-US" sz="1800" b="1" dirty="0"/>
              <a:t>으로 </a:t>
            </a:r>
            <a:r>
              <a:rPr lang="ko-KR" altLang="en-US" sz="1800" b="1" dirty="0" err="1"/>
              <a:t>테스팅</a:t>
            </a:r>
            <a:r>
              <a:rPr lang="en-US" altLang="ko-KR" sz="1800" b="1" dirty="0"/>
              <a:t>(</a:t>
            </a:r>
            <a:r>
              <a:rPr lang="en-US" altLang="ko-KR" sz="1800" b="1" dirty="0" err="1"/>
              <a:t>localhost</a:t>
            </a:r>
            <a:r>
              <a:rPr lang="en-US" altLang="ko-KR" sz="1800" b="1" dirty="0"/>
              <a:t>(x))</a:t>
            </a:r>
          </a:p>
        </p:txBody>
      </p:sp>
      <p:sp>
        <p:nvSpPr>
          <p:cNvPr id="25293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D13709E-BD05-4F47-BEB7-045730B2DB6A}" type="slidenum">
              <a:rPr lang="en-US" altLang="ko-KR"/>
              <a:pPr eaLnBrk="1" hangingPunct="1"/>
              <a:t>232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application </a:t>
            </a: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객체 이용</a:t>
            </a:r>
          </a:p>
        </p:txBody>
      </p:sp>
      <p:sp>
        <p:nvSpPr>
          <p:cNvPr id="251907" name="Rectangle 2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/>
              <a:t>모든 클라이언트와 정보 공유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ko-KR" altLang="en-US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/>
              <a:t>객체 저장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/>
              <a:t>ServletContext application = request.getSession().getServletContext(); 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>
                <a:sym typeface="Wingdings" pitchFamily="2" charset="2"/>
              </a:rPr>
              <a:t>	 JSP</a:t>
            </a:r>
            <a:r>
              <a:rPr lang="ko-KR" altLang="en-US">
                <a:sym typeface="Wingdings" pitchFamily="2" charset="2"/>
              </a:rPr>
              <a:t>에서는 생략</a:t>
            </a:r>
            <a:endParaRPr lang="ko-KR" altLang="en-US"/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/>
              <a:t>application.setAttribute(strName, objValue);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ko-KR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/>
              <a:t>객체 얻기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/>
              <a:t>Object obj = application.getAttribute(strName);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/>
              <a:t>형변환 필요</a:t>
            </a:r>
          </a:p>
        </p:txBody>
      </p:sp>
      <p:sp>
        <p:nvSpPr>
          <p:cNvPr id="25395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F9266DF-90B5-4D11-8C17-FF32AEF89EF9}" type="slidenum">
              <a:rPr lang="en-US" altLang="ko-KR"/>
              <a:pPr eaLnBrk="1" hangingPunct="1"/>
              <a:t>233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Filter</a:t>
            </a:r>
          </a:p>
        </p:txBody>
      </p:sp>
      <p:sp>
        <p:nvSpPr>
          <p:cNvPr id="254979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7C0F1C6-4156-4C2F-B5FD-43CBDC0C8497}" type="slidenum">
              <a:rPr lang="en-US" altLang="ko-KR"/>
              <a:pPr eaLnBrk="1" hangingPunct="1"/>
              <a:t>234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Filter </a:t>
            </a: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소개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ko-KR" altLang="en-US" sz="2100"/>
              <a:t>서블릿 스펙 </a:t>
            </a:r>
            <a:r>
              <a:rPr lang="en-US" altLang="ko-KR" sz="2100"/>
              <a:t>2.3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ko-KR" altLang="en-US" sz="2100"/>
              <a:t>요청을 처리하기 전에 전처리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ko-KR" altLang="en-US" sz="2100"/>
              <a:t>응답을 보내기 전에 후처리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ko-KR" altLang="en-US" sz="210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ko-KR" altLang="en-US" sz="210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ko-KR" altLang="en-US" sz="210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ko-KR" altLang="en-US" sz="210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ko-KR" altLang="en-US" sz="210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ko-KR" altLang="en-US" sz="210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ko-KR" altLang="en-US" sz="210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ko-KR" altLang="en-US" sz="2100"/>
              <a:t>필터로 가능한 작업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ko-KR" altLang="en-US" sz="2000"/>
              <a:t>로깅 및 감사 기능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ko-KR" altLang="en-US" sz="2000"/>
              <a:t>인증 여부 확인 기능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ko-KR" altLang="en-US" sz="2000"/>
              <a:t>복호화 및 암호화 기능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ko-KR" altLang="en-US" sz="2000"/>
              <a:t>문자셋 변환 기능</a:t>
            </a:r>
          </a:p>
        </p:txBody>
      </p:sp>
      <p:sp>
        <p:nvSpPr>
          <p:cNvPr id="25600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5F68628-3727-441B-8DF2-04F1062E9C33}" type="slidenum">
              <a:rPr lang="en-US" altLang="ko-KR"/>
              <a:pPr eaLnBrk="1" hangingPunct="1"/>
              <a:t>235</a:t>
            </a:fld>
            <a:endParaRPr lang="en-US" altLang="ko-KR"/>
          </a:p>
        </p:txBody>
      </p:sp>
      <p:pic>
        <p:nvPicPr>
          <p:cNvPr id="25600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571750"/>
            <a:ext cx="78486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Filter Lify Cycle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100"/>
              <a:t>Javax.servlet.Filter </a:t>
            </a:r>
            <a:r>
              <a:rPr lang="ko-KR" altLang="en-US" sz="2100"/>
              <a:t>인터페이스를 구현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100"/>
              <a:t>웹응용프로그램이 처음 실행될 때 개체 생성되고 </a:t>
            </a:r>
            <a:r>
              <a:rPr lang="en-US" altLang="ko-KR" sz="2100"/>
              <a:t>init() </a:t>
            </a:r>
            <a:r>
              <a:rPr lang="ko-KR" altLang="en-US" sz="2100"/>
              <a:t>실행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100"/>
              <a:t>클라이언트 요청이 있을 때마다 </a:t>
            </a:r>
            <a:r>
              <a:rPr lang="en-US" altLang="ko-KR" sz="2100"/>
              <a:t>doFilter() </a:t>
            </a:r>
            <a:r>
              <a:rPr lang="ko-KR" altLang="en-US" sz="2100"/>
              <a:t>실행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100"/>
              <a:t>웹응용프로그램이 종료될 때 </a:t>
            </a:r>
            <a:r>
              <a:rPr lang="en-US" altLang="ko-KR" sz="2100"/>
              <a:t>destory() </a:t>
            </a:r>
            <a:r>
              <a:rPr lang="ko-KR" altLang="en-US" sz="2100"/>
              <a:t>실행</a:t>
            </a:r>
          </a:p>
        </p:txBody>
      </p:sp>
      <p:sp>
        <p:nvSpPr>
          <p:cNvPr id="25702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9AD734F-9110-43D8-96CE-28E0E54F523A}" type="slidenum">
              <a:rPr lang="en-US" altLang="ko-KR"/>
              <a:pPr eaLnBrk="1" hangingPunct="1"/>
              <a:t>236</a:t>
            </a:fld>
            <a:endParaRPr lang="en-US" altLang="ko-KR"/>
          </a:p>
        </p:txBody>
      </p:sp>
      <p:pic>
        <p:nvPicPr>
          <p:cNvPr id="2570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284538"/>
            <a:ext cx="8135937" cy="23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Filter </a:t>
            </a: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클래스 작성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500188"/>
            <a:ext cx="8258175" cy="642937"/>
          </a:xfrm>
        </p:spPr>
        <p:txBody>
          <a:bodyPr rtlCol="0">
            <a:normAutofit fontScale="92500" lnSpcReduction="10000"/>
          </a:bodyPr>
          <a:lstStyle/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ko-KR" sz="2100"/>
              <a:t>javax.servlet.Filter </a:t>
            </a:r>
            <a:r>
              <a:rPr lang="ko-KR" altLang="en-US" sz="2100"/>
              <a:t>인터페이스를 구현</a:t>
            </a:r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ko-KR" sz="2100"/>
              <a:t>Init(...), doFilter(...), destroy() </a:t>
            </a:r>
            <a:r>
              <a:rPr lang="ko-KR" altLang="en-US" sz="2100"/>
              <a:t>오버라이딩</a:t>
            </a:r>
          </a:p>
        </p:txBody>
      </p:sp>
      <p:pic>
        <p:nvPicPr>
          <p:cNvPr id="258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805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7003A32-6434-45C6-9D29-A58F4129CF73}" type="slidenum">
              <a:rPr lang="en-US" altLang="ko-KR"/>
              <a:pPr eaLnBrk="1" hangingPunct="1"/>
              <a:t>237</a:t>
            </a:fld>
            <a:endParaRPr lang="en-US" altLang="ko-KR"/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7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Filter </a:t>
            </a: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등록</a:t>
            </a:r>
          </a:p>
        </p:txBody>
      </p:sp>
      <p:sp>
        <p:nvSpPr>
          <p:cNvPr id="379906" name="Rectangle 2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828675"/>
          </a:xfrm>
        </p:spPr>
        <p:txBody>
          <a:bodyPr rtlCol="0">
            <a:normAutofit fontScale="70000" lnSpcReduction="20000"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ko-KR" sz="2600"/>
              <a:t>/WEB-INF/web.xml 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sz="2200"/>
              <a:t>필터 등록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sz="2200"/>
              <a:t>필터 매핑</a:t>
            </a:r>
          </a:p>
        </p:txBody>
      </p:sp>
      <p:sp>
        <p:nvSpPr>
          <p:cNvPr id="25907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1DC667D-C08B-47D5-86E8-6F81C12C2AB1}" type="slidenum">
              <a:rPr lang="en-US" altLang="ko-KR"/>
              <a:pPr eaLnBrk="1" hangingPunct="1"/>
              <a:t>238</a:t>
            </a:fld>
            <a:endParaRPr lang="en-US" altLang="ko-KR"/>
          </a:p>
        </p:txBody>
      </p:sp>
      <p:pic>
        <p:nvPicPr>
          <p:cNvPr id="2590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7632700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Filter Chain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500188"/>
            <a:ext cx="8258175" cy="428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100"/>
              <a:t>여러 필터를 순차적으로 연결</a:t>
            </a:r>
          </a:p>
        </p:txBody>
      </p:sp>
      <p:sp>
        <p:nvSpPr>
          <p:cNvPr id="26010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7C4BB84-8C7B-4EBB-9E38-6E3C003636A5}" type="slidenum">
              <a:rPr lang="en-US" altLang="ko-KR"/>
              <a:pPr eaLnBrk="1" hangingPunct="1"/>
              <a:t>239</a:t>
            </a:fld>
            <a:endParaRPr lang="en-US" altLang="ko-KR"/>
          </a:p>
        </p:txBody>
      </p:sp>
      <p:sp>
        <p:nvSpPr>
          <p:cNvPr id="260101" name="Oval 4"/>
          <p:cNvSpPr>
            <a:spLocks noChangeArrowheads="1"/>
          </p:cNvSpPr>
          <p:nvPr/>
        </p:nvSpPr>
        <p:spPr bwMode="auto">
          <a:xfrm>
            <a:off x="900113" y="4149725"/>
            <a:ext cx="1150937" cy="6477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Client</a:t>
            </a:r>
          </a:p>
        </p:txBody>
      </p:sp>
      <p:sp>
        <p:nvSpPr>
          <p:cNvPr id="260102" name="Rectangle 5"/>
          <p:cNvSpPr>
            <a:spLocks noChangeArrowheads="1"/>
          </p:cNvSpPr>
          <p:nvPr/>
        </p:nvSpPr>
        <p:spPr bwMode="auto">
          <a:xfrm>
            <a:off x="3492500" y="4076700"/>
            <a:ext cx="2159000" cy="7191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CharacterEncoding</a:t>
            </a:r>
          </a:p>
          <a:p>
            <a:pPr algn="ctr" eaLnBrk="1" hangingPunct="1"/>
            <a:r>
              <a:rPr lang="en-US" altLang="ko-KR"/>
              <a:t>Filter</a:t>
            </a:r>
          </a:p>
        </p:txBody>
      </p:sp>
      <p:sp>
        <p:nvSpPr>
          <p:cNvPr id="260103" name="Rectangle 6"/>
          <p:cNvSpPr>
            <a:spLocks noChangeArrowheads="1"/>
          </p:cNvSpPr>
          <p:nvPr/>
        </p:nvSpPr>
        <p:spPr bwMode="auto">
          <a:xfrm>
            <a:off x="3492500" y="5157788"/>
            <a:ext cx="2159000" cy="7191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LogonCheckFilter</a:t>
            </a:r>
          </a:p>
          <a:p>
            <a:pPr algn="ctr" eaLnBrk="1" hangingPunct="1"/>
            <a:r>
              <a:rPr lang="en-US" altLang="ko-KR"/>
              <a:t>Filter</a:t>
            </a:r>
          </a:p>
        </p:txBody>
      </p:sp>
      <p:sp>
        <p:nvSpPr>
          <p:cNvPr id="260104" name="Oval 7"/>
          <p:cNvSpPr>
            <a:spLocks noChangeArrowheads="1"/>
          </p:cNvSpPr>
          <p:nvPr/>
        </p:nvSpPr>
        <p:spPr bwMode="auto">
          <a:xfrm>
            <a:off x="7164388" y="5084763"/>
            <a:ext cx="1368425" cy="7921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Servlet</a:t>
            </a:r>
          </a:p>
          <a:p>
            <a:pPr algn="ctr" eaLnBrk="1" hangingPunct="1"/>
            <a:r>
              <a:rPr lang="en-US" altLang="ko-KR"/>
              <a:t>JSP</a:t>
            </a:r>
          </a:p>
        </p:txBody>
      </p:sp>
      <p:sp>
        <p:nvSpPr>
          <p:cNvPr id="260105" name="Line 8"/>
          <p:cNvSpPr>
            <a:spLocks noChangeShapeType="1"/>
          </p:cNvSpPr>
          <p:nvPr/>
        </p:nvSpPr>
        <p:spPr bwMode="auto">
          <a:xfrm>
            <a:off x="2124075" y="429260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0106" name="Line 9"/>
          <p:cNvSpPr>
            <a:spLocks noChangeShapeType="1"/>
          </p:cNvSpPr>
          <p:nvPr/>
        </p:nvSpPr>
        <p:spPr bwMode="auto">
          <a:xfrm>
            <a:off x="5867400" y="530066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0107" name="Line 10"/>
          <p:cNvSpPr>
            <a:spLocks noChangeShapeType="1"/>
          </p:cNvSpPr>
          <p:nvPr/>
        </p:nvSpPr>
        <p:spPr bwMode="auto">
          <a:xfrm flipH="1">
            <a:off x="2124075" y="465296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0108" name="Line 11"/>
          <p:cNvSpPr>
            <a:spLocks noChangeShapeType="1"/>
          </p:cNvSpPr>
          <p:nvPr/>
        </p:nvSpPr>
        <p:spPr bwMode="auto">
          <a:xfrm flipH="1">
            <a:off x="5867400" y="573405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0109" name="Line 12"/>
          <p:cNvSpPr>
            <a:spLocks noChangeShapeType="1"/>
          </p:cNvSpPr>
          <p:nvPr/>
        </p:nvSpPr>
        <p:spPr bwMode="auto">
          <a:xfrm>
            <a:off x="4859338" y="4797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0110" name="Line 13"/>
          <p:cNvSpPr>
            <a:spLocks noChangeShapeType="1"/>
          </p:cNvSpPr>
          <p:nvPr/>
        </p:nvSpPr>
        <p:spPr bwMode="auto">
          <a:xfrm flipV="1">
            <a:off x="4284663" y="4797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260111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938338"/>
            <a:ext cx="669607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-171450"/>
            <a:ext cx="8229600" cy="11398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Servlet </a:t>
            </a:r>
            <a:r>
              <a:rPr lang="ko-KR" alt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샘플</a:t>
            </a:r>
          </a:p>
        </p:txBody>
      </p:sp>
      <p:sp>
        <p:nvSpPr>
          <p:cNvPr id="3482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FFDEDDD-41F8-41DA-9FE1-76942E7FBD57}" type="slidenum">
              <a:rPr lang="en-US" altLang="ko-KR"/>
              <a:pPr eaLnBrk="1" hangingPunct="1"/>
              <a:t>24</a:t>
            </a:fld>
            <a:endParaRPr lang="en-US" altLang="ko-KR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1529" y="1268760"/>
            <a:ext cx="8258175" cy="5859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91440"/>
          <a:lstStyle/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/**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	 * @see </a:t>
            </a:r>
            <a:r>
              <a:rPr kumimoji="0" lang="en-US" altLang="ko-KR" sz="1600" dirty="0" err="1">
                <a:latin typeface="+mn-lt"/>
                <a:ea typeface="+mn-ea"/>
              </a:rPr>
              <a:t>HttpServlet#doGet</a:t>
            </a:r>
            <a:r>
              <a:rPr kumimoji="0" lang="en-US" altLang="ko-KR" sz="1600" dirty="0">
                <a:latin typeface="+mn-lt"/>
                <a:ea typeface="+mn-ea"/>
              </a:rPr>
              <a:t>(</a:t>
            </a:r>
            <a:r>
              <a:rPr kumimoji="0" lang="en-US" altLang="ko-KR" sz="1600" dirty="0" err="1">
                <a:latin typeface="+mn-lt"/>
                <a:ea typeface="+mn-ea"/>
              </a:rPr>
              <a:t>HttpServletRequest</a:t>
            </a:r>
            <a:r>
              <a:rPr kumimoji="0" lang="en-US" altLang="ko-KR" sz="1600" dirty="0">
                <a:latin typeface="+mn-lt"/>
                <a:ea typeface="+mn-ea"/>
              </a:rPr>
              <a:t> request, </a:t>
            </a:r>
            <a:r>
              <a:rPr kumimoji="0" lang="en-US" altLang="ko-KR" sz="1600" dirty="0" err="1">
                <a:latin typeface="+mn-lt"/>
                <a:ea typeface="+mn-ea"/>
              </a:rPr>
              <a:t>HttpServletResponse</a:t>
            </a:r>
            <a:r>
              <a:rPr kumimoji="0" lang="en-US" altLang="ko-KR" sz="1600" dirty="0">
                <a:latin typeface="+mn-lt"/>
                <a:ea typeface="+mn-ea"/>
              </a:rPr>
              <a:t> response)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	 */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	protected void </a:t>
            </a:r>
            <a:r>
              <a:rPr kumimoji="0" lang="en-US" altLang="ko-KR" sz="1600" dirty="0" err="1">
                <a:latin typeface="+mn-lt"/>
                <a:ea typeface="+mn-ea"/>
              </a:rPr>
              <a:t>doGet</a:t>
            </a:r>
            <a:r>
              <a:rPr kumimoji="0" lang="en-US" altLang="ko-KR" sz="1600" dirty="0">
                <a:latin typeface="+mn-lt"/>
                <a:ea typeface="+mn-ea"/>
              </a:rPr>
              <a:t>(</a:t>
            </a:r>
            <a:r>
              <a:rPr kumimoji="0" lang="en-US" altLang="ko-KR" sz="1600" dirty="0" err="1">
                <a:latin typeface="+mn-lt"/>
                <a:ea typeface="+mn-ea"/>
              </a:rPr>
              <a:t>HttpServletRequest</a:t>
            </a:r>
            <a:r>
              <a:rPr kumimoji="0" lang="en-US" altLang="ko-KR" sz="1600" dirty="0">
                <a:latin typeface="+mn-lt"/>
                <a:ea typeface="+mn-ea"/>
              </a:rPr>
              <a:t> request, </a:t>
            </a:r>
            <a:r>
              <a:rPr kumimoji="0" lang="en-US" altLang="ko-KR" sz="1600" dirty="0" err="1">
                <a:latin typeface="+mn-lt"/>
                <a:ea typeface="+mn-ea"/>
              </a:rPr>
              <a:t>HttpServletResponse</a:t>
            </a:r>
            <a:r>
              <a:rPr kumimoji="0" lang="en-US" altLang="ko-KR" sz="1600" dirty="0">
                <a:latin typeface="+mn-lt"/>
                <a:ea typeface="+mn-ea"/>
              </a:rPr>
              <a:t> response) throws </a:t>
            </a:r>
            <a:r>
              <a:rPr kumimoji="0" lang="en-US" altLang="ko-KR" sz="1600" dirty="0" err="1">
                <a:latin typeface="+mn-lt"/>
                <a:ea typeface="+mn-ea"/>
              </a:rPr>
              <a:t>ServletException</a:t>
            </a:r>
            <a:r>
              <a:rPr kumimoji="0" lang="en-US" altLang="ko-KR" sz="1600" dirty="0">
                <a:latin typeface="+mn-lt"/>
                <a:ea typeface="+mn-ea"/>
              </a:rPr>
              <a:t>, </a:t>
            </a:r>
            <a:r>
              <a:rPr kumimoji="0" lang="en-US" altLang="ko-KR" sz="1600" dirty="0" err="1">
                <a:latin typeface="+mn-lt"/>
                <a:ea typeface="+mn-ea"/>
              </a:rPr>
              <a:t>IOException</a:t>
            </a:r>
            <a:r>
              <a:rPr kumimoji="0" lang="en-US" altLang="ko-KR" sz="1600" dirty="0">
                <a:latin typeface="+mn-lt"/>
                <a:ea typeface="+mn-ea"/>
              </a:rPr>
              <a:t> {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		</a:t>
            </a:r>
            <a:r>
              <a:rPr kumimoji="0" lang="en-US" altLang="ko-KR" sz="1600" dirty="0" err="1">
                <a:latin typeface="+mn-lt"/>
                <a:ea typeface="+mn-ea"/>
              </a:rPr>
              <a:t>response.setContentType</a:t>
            </a:r>
            <a:r>
              <a:rPr kumimoji="0" lang="en-US" altLang="ko-KR" sz="1600" dirty="0">
                <a:latin typeface="+mn-lt"/>
                <a:ea typeface="+mn-ea"/>
              </a:rPr>
              <a:t>("text/html; charset=utf-8");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		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		</a:t>
            </a:r>
            <a:r>
              <a:rPr kumimoji="0" lang="en-US" altLang="ko-KR" sz="1600" dirty="0" err="1">
                <a:latin typeface="+mn-lt"/>
                <a:ea typeface="+mn-ea"/>
              </a:rPr>
              <a:t>PrintWriter</a:t>
            </a:r>
            <a:r>
              <a:rPr kumimoji="0" lang="en-US" altLang="ko-KR" sz="1600" dirty="0">
                <a:latin typeface="+mn-lt"/>
                <a:ea typeface="+mn-ea"/>
              </a:rPr>
              <a:t> out = </a:t>
            </a:r>
            <a:r>
              <a:rPr kumimoji="0" lang="en-US" altLang="ko-KR" sz="1600" dirty="0" err="1">
                <a:latin typeface="+mn-lt"/>
                <a:ea typeface="+mn-ea"/>
              </a:rPr>
              <a:t>response.getWriter</a:t>
            </a:r>
            <a:r>
              <a:rPr kumimoji="0" lang="en-US" altLang="ko-KR" sz="1600" dirty="0">
                <a:latin typeface="+mn-lt"/>
                <a:ea typeface="+mn-ea"/>
              </a:rPr>
              <a:t>();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		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		</a:t>
            </a:r>
            <a:r>
              <a:rPr kumimoji="0" lang="en-US" altLang="ko-KR" sz="1600" dirty="0" err="1">
                <a:latin typeface="+mn-lt"/>
                <a:ea typeface="+mn-ea"/>
              </a:rPr>
              <a:t>out.println</a:t>
            </a:r>
            <a:r>
              <a:rPr kumimoji="0" lang="en-US" altLang="ko-KR" sz="1600" dirty="0">
                <a:latin typeface="+mn-lt"/>
                <a:ea typeface="+mn-ea"/>
              </a:rPr>
              <a:t>("&lt;html&gt;");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		</a:t>
            </a:r>
            <a:r>
              <a:rPr kumimoji="0" lang="en-US" altLang="ko-KR" sz="1600" dirty="0" err="1">
                <a:latin typeface="+mn-lt"/>
                <a:ea typeface="+mn-ea"/>
              </a:rPr>
              <a:t>out.println</a:t>
            </a:r>
            <a:r>
              <a:rPr kumimoji="0" lang="en-US" altLang="ko-KR" sz="1600" dirty="0">
                <a:latin typeface="+mn-lt"/>
                <a:ea typeface="+mn-ea"/>
              </a:rPr>
              <a:t>("&lt;h1&gt;Hello World </a:t>
            </a:r>
            <a:r>
              <a:rPr kumimoji="0" lang="ko-KR" altLang="en-US" sz="1600" dirty="0">
                <a:latin typeface="+mn-lt"/>
                <a:ea typeface="+mn-ea"/>
              </a:rPr>
              <a:t>안녕하세요</a:t>
            </a:r>
            <a:r>
              <a:rPr kumimoji="0" lang="en-US" altLang="ko-KR" sz="1600" dirty="0">
                <a:latin typeface="+mn-lt"/>
                <a:ea typeface="+mn-ea"/>
              </a:rPr>
              <a:t>&lt;/h1&gt;");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		</a:t>
            </a:r>
            <a:r>
              <a:rPr kumimoji="0" lang="en-US" altLang="ko-KR" sz="1600" dirty="0" err="1">
                <a:latin typeface="+mn-lt"/>
                <a:ea typeface="+mn-ea"/>
              </a:rPr>
              <a:t>out.println</a:t>
            </a:r>
            <a:r>
              <a:rPr kumimoji="0" lang="en-US" altLang="ko-KR" sz="1600" dirty="0">
                <a:latin typeface="+mn-lt"/>
                <a:ea typeface="+mn-ea"/>
              </a:rPr>
              <a:t>("&lt;/html&gt;");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		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	}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kumimoji="0" lang="en-US" altLang="ko-KR" sz="1600" dirty="0">
              <a:latin typeface="+mn-lt"/>
              <a:ea typeface="+mn-ea"/>
            </a:endParaRP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}</a:t>
            </a:r>
          </a:p>
          <a:p>
            <a:pPr marL="265113" indent="-265113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3568928440"/>
      </p:ext>
    </p:extLst>
  </p:cSld>
  <p:clrMapOvr>
    <a:masterClrMapping/>
  </p:clrMapOvr>
  <p:transition/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Java Bean</a:t>
            </a:r>
          </a:p>
        </p:txBody>
      </p:sp>
      <p:sp>
        <p:nvSpPr>
          <p:cNvPr id="26214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E962FF0-1E83-4AF9-84CE-7CD8EF67A49A}" type="slidenum">
              <a:rPr lang="en-US" altLang="ko-KR"/>
              <a:pPr eaLnBrk="1" hangingPunct="1"/>
              <a:t>240</a:t>
            </a:fld>
            <a:endParaRPr lang="en-US" altLang="ko-KR"/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자바 빈 소개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/>
              <a:t>자바 빈</a:t>
            </a:r>
            <a:r>
              <a:rPr lang="en-US" altLang="ko-KR"/>
              <a:t>(Java Bean)?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/>
              <a:t>재 사용 가능한 컴포턴트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/>
              <a:t>자바 빈 종류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ko-KR"/>
              <a:t>V</a:t>
            </a:r>
            <a:r>
              <a:rPr lang="en-US" altLang="en-US">
                <a:ea typeface="굴림" pitchFamily="50" charset="-127"/>
              </a:rPr>
              <a:t>isual Bean</a:t>
            </a:r>
            <a:endParaRPr lang="en-US" altLang="ko-KR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ko-KR"/>
              <a:t>JButton</a:t>
            </a:r>
            <a:r>
              <a:rPr lang="en-US" altLang="en-US">
                <a:ea typeface="굴림" pitchFamily="50" charset="-127"/>
              </a:rPr>
              <a:t>, </a:t>
            </a:r>
            <a:r>
              <a:rPr lang="en-US" altLang="ko-KR"/>
              <a:t>JTextBox</a:t>
            </a:r>
            <a:r>
              <a:rPr lang="en-US" altLang="en-US">
                <a:ea typeface="굴림" pitchFamily="50" charset="-127"/>
              </a:rPr>
              <a:t> </a:t>
            </a:r>
            <a:r>
              <a:rPr lang="en-US" altLang="ko-KR">
                <a:sym typeface="Wingdings" pitchFamily="2" charset="2"/>
              </a:rPr>
              <a:t></a:t>
            </a:r>
            <a:r>
              <a:rPr lang="en-US" altLang="en-US">
                <a:ea typeface="굴림" pitchFamily="50" charset="-127"/>
              </a:rPr>
              <a:t> windows program</a:t>
            </a:r>
            <a:endParaRPr lang="en-US" altLang="ko-KR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ko-KR"/>
              <a:t>NonVisual Bean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ko-KR" altLang="en-US"/>
              <a:t>데이터 저장</a:t>
            </a:r>
            <a:r>
              <a:rPr lang="en-US" altLang="ko-KR"/>
              <a:t>/DB</a:t>
            </a:r>
            <a:r>
              <a:rPr lang="ko-KR" altLang="en-US"/>
              <a:t>작업</a:t>
            </a:r>
            <a:r>
              <a:rPr lang="en-US" altLang="ko-KR"/>
              <a:t>/</a:t>
            </a:r>
            <a:r>
              <a:rPr lang="ko-KR" altLang="en-US"/>
              <a:t>작업흐름 제어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ko-KR"/>
              <a:t>JSP Bean, EJB(Enterprise Java Bean)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ko-KR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/>
              <a:t>자바 빈즈</a:t>
            </a:r>
            <a:r>
              <a:rPr lang="en-US" altLang="ko-KR"/>
              <a:t>(Java Beans)?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/>
              <a:t>자바 빈을 설계하기 위한 스펙</a:t>
            </a:r>
          </a:p>
        </p:txBody>
      </p:sp>
      <p:sp>
        <p:nvSpPr>
          <p:cNvPr id="26317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0EC3B2D-212C-4D06-95ED-592EE3E295A1}" type="slidenum">
              <a:rPr lang="en-US" altLang="ko-KR"/>
              <a:pPr eaLnBrk="1" hangingPunct="1"/>
              <a:t>241</a:t>
            </a:fld>
            <a:endParaRPr lang="en-US" altLang="ko-KR"/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자바 빈 프로퍼티 설계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100" b="1"/>
              <a:t>public class BeanName {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private datatype </a:t>
            </a:r>
            <a:r>
              <a:rPr lang="en-US" altLang="ko-KR" sz="2000">
                <a:solidFill>
                  <a:srgbClr val="FF3300"/>
                </a:solidFill>
              </a:rPr>
              <a:t>propertyName</a:t>
            </a:r>
            <a:r>
              <a:rPr lang="en-US" altLang="ko-KR" sz="2000"/>
              <a:t>;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//getter-----------------------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public datatype </a:t>
            </a:r>
            <a:r>
              <a:rPr lang="en-US" altLang="ko-KR" sz="2000" b="1">
                <a:solidFill>
                  <a:schemeClr val="accent2"/>
                </a:solidFill>
              </a:rPr>
              <a:t>get</a:t>
            </a:r>
            <a:r>
              <a:rPr lang="en-US" altLang="ko-KR" sz="2000" b="1">
                <a:solidFill>
                  <a:srgbClr val="FF3300"/>
                </a:solidFill>
              </a:rPr>
              <a:t>P</a:t>
            </a:r>
            <a:r>
              <a:rPr lang="en-US" altLang="ko-KR" sz="2000">
                <a:solidFill>
                  <a:srgbClr val="FF3300"/>
                </a:solidFill>
              </a:rPr>
              <a:t>ropertyName</a:t>
            </a:r>
            <a:r>
              <a:rPr lang="en-US" altLang="ko-KR" sz="2000"/>
              <a:t>() {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	return this.propertyName;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}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//datatype</a:t>
            </a:r>
            <a:r>
              <a:rPr lang="ko-KR" altLang="en-US" sz="2000"/>
              <a:t>이 </a:t>
            </a:r>
            <a:r>
              <a:rPr lang="en-US" altLang="ko-KR" sz="2000"/>
              <a:t>boolean</a:t>
            </a:r>
            <a:r>
              <a:rPr lang="ko-KR" altLang="en-US" sz="2000"/>
              <a:t>일 경우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public datatype </a:t>
            </a:r>
            <a:r>
              <a:rPr lang="en-US" altLang="ko-KR" sz="2000" b="1">
                <a:solidFill>
                  <a:schemeClr val="accent2"/>
                </a:solidFill>
              </a:rPr>
              <a:t>is</a:t>
            </a:r>
            <a:r>
              <a:rPr lang="en-US" altLang="ko-KR" sz="2000" b="1">
                <a:solidFill>
                  <a:srgbClr val="FF3300"/>
                </a:solidFill>
              </a:rPr>
              <a:t>P</a:t>
            </a:r>
            <a:r>
              <a:rPr lang="en-US" altLang="ko-KR" sz="2000">
                <a:solidFill>
                  <a:srgbClr val="FF3300"/>
                </a:solidFill>
              </a:rPr>
              <a:t>ropertyName</a:t>
            </a:r>
            <a:r>
              <a:rPr lang="en-US" altLang="ko-KR" sz="2000"/>
              <a:t>() {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	return this.propertyName;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}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//setter------------------------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public void </a:t>
            </a:r>
            <a:r>
              <a:rPr lang="en-US" altLang="ko-KR" sz="2000" b="1">
                <a:solidFill>
                  <a:schemeClr val="accent2"/>
                </a:solidFill>
              </a:rPr>
              <a:t>set</a:t>
            </a:r>
            <a:r>
              <a:rPr lang="en-US" altLang="ko-KR" sz="2000" b="1">
                <a:solidFill>
                  <a:srgbClr val="FF3300"/>
                </a:solidFill>
              </a:rPr>
              <a:t>P</a:t>
            </a:r>
            <a:r>
              <a:rPr lang="en-US" altLang="ko-KR" sz="2000">
                <a:solidFill>
                  <a:srgbClr val="FF3300"/>
                </a:solidFill>
              </a:rPr>
              <a:t>ropertyName</a:t>
            </a:r>
            <a:r>
              <a:rPr lang="en-US" altLang="ko-KR" sz="2000"/>
              <a:t>(datatype propertyName) {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	this.propertyName = propertyName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}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100" b="1"/>
              <a:t>}</a:t>
            </a:r>
          </a:p>
        </p:txBody>
      </p:sp>
      <p:sp>
        <p:nvSpPr>
          <p:cNvPr id="26419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0522FA5-102B-40C9-80D7-5F5DD20D236B}" type="slidenum">
              <a:rPr lang="en-US" altLang="ko-KR"/>
              <a:pPr eaLnBrk="1" hangingPunct="1"/>
              <a:t>242</a:t>
            </a:fld>
            <a:endParaRPr lang="en-US" altLang="ko-KR"/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자바 빈과 관련된 </a:t>
            </a:r>
            <a:r>
              <a:rPr lang="en-US" altLang="ko-K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JSP </a:t>
            </a:r>
            <a:r>
              <a:rPr lang="ko-KR" alt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표준 액션</a:t>
            </a:r>
          </a:p>
        </p:txBody>
      </p:sp>
      <p:sp>
        <p:nvSpPr>
          <p:cNvPr id="262147" name="Rectangle 2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2600"/>
              <a:t>&lt;jsp:useBean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	id=</a:t>
            </a:r>
            <a:r>
              <a:rPr lang="en-US" altLang="ko-KR" sz="2000">
                <a:latin typeface="Arial" pitchFamily="34" charset="0"/>
              </a:rPr>
              <a:t>“</a:t>
            </a:r>
            <a:r>
              <a:rPr lang="ko-KR" altLang="en-US" sz="2000"/>
              <a:t>빈변수명</a:t>
            </a:r>
            <a:r>
              <a:rPr lang="ko-KR" altLang="en-US" sz="2000">
                <a:latin typeface="Arial" pitchFamily="34" charset="0"/>
              </a:rPr>
              <a:t>”</a:t>
            </a:r>
            <a:endParaRPr lang="ko-KR" altLang="en-US" sz="2000"/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ko-KR" altLang="en-US" sz="2000"/>
              <a:t>  </a:t>
            </a:r>
            <a:r>
              <a:rPr lang="en-US" altLang="ko-KR" sz="2000"/>
              <a:t>class=</a:t>
            </a:r>
            <a:r>
              <a:rPr lang="en-US" altLang="ko-KR" sz="2000">
                <a:latin typeface="Arial" pitchFamily="34" charset="0"/>
              </a:rPr>
              <a:t>“</a:t>
            </a:r>
            <a:r>
              <a:rPr lang="ko-KR" altLang="en-US" sz="2000"/>
              <a:t>빈개체형</a:t>
            </a:r>
            <a:r>
              <a:rPr lang="ko-KR" altLang="en-US" sz="2000">
                <a:latin typeface="Arial" pitchFamily="34" charset="0"/>
              </a:rPr>
              <a:t>”</a:t>
            </a:r>
            <a:endParaRPr lang="ko-KR" altLang="en-US" sz="2000"/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ko-KR" altLang="en-US" sz="2000"/>
              <a:t>	</a:t>
            </a:r>
            <a:r>
              <a:rPr lang="en-US" altLang="ko-KR" sz="2000"/>
              <a:t>[type=</a:t>
            </a:r>
            <a:r>
              <a:rPr lang="en-US" altLang="ko-KR" sz="2000">
                <a:latin typeface="Arial" pitchFamily="34" charset="0"/>
              </a:rPr>
              <a:t>“</a:t>
            </a:r>
            <a:r>
              <a:rPr lang="ko-KR" altLang="en-US" sz="2000"/>
              <a:t>빈변수형</a:t>
            </a:r>
            <a:r>
              <a:rPr lang="en-US" altLang="ko-KR" sz="2000"/>
              <a:t>(</a:t>
            </a:r>
            <a:r>
              <a:rPr lang="ko-KR" altLang="en-US" sz="2000"/>
              <a:t>형변환</a:t>
            </a:r>
            <a:r>
              <a:rPr lang="en-US" altLang="ko-KR" sz="2000"/>
              <a:t>:</a:t>
            </a:r>
            <a:r>
              <a:rPr lang="ko-KR" altLang="en-US" sz="2000"/>
              <a:t>부모클래스 또는 인터페이스</a:t>
            </a:r>
            <a:r>
              <a:rPr lang="en-US" altLang="ko-KR" sz="2000"/>
              <a:t>)</a:t>
            </a:r>
            <a:r>
              <a:rPr lang="en-US" altLang="ko-KR" sz="2000">
                <a:latin typeface="Arial" pitchFamily="34" charset="0"/>
              </a:rPr>
              <a:t>”</a:t>
            </a:r>
            <a:r>
              <a:rPr lang="en-US" altLang="ko-KR" sz="2000"/>
              <a:t>]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>
                <a:latin typeface="Times New Roman" pitchFamily="18" charset="0"/>
              </a:rPr>
              <a:t>   : </a:t>
            </a:r>
            <a:r>
              <a:rPr lang="ko-KR" altLang="en-US" sz="2000">
                <a:latin typeface="Times New Roman" pitchFamily="18" charset="0"/>
              </a:rPr>
              <a:t>클래스의 형을 지정하는 생략 가능한 특성</a:t>
            </a:r>
            <a:r>
              <a:rPr lang="en-US" altLang="ko-KR" sz="2000">
                <a:latin typeface="Times New Roman" pitchFamily="18" charset="0"/>
              </a:rPr>
              <a:t>,            </a:t>
            </a:r>
            <a:r>
              <a:rPr lang="ko-KR" altLang="en-US" sz="2000">
                <a:latin typeface="Times New Roman" pitchFamily="18" charset="0"/>
              </a:rPr>
              <a:t>객체가 이 특성으로 지정된 형이 아니면 </a:t>
            </a:r>
            <a:r>
              <a:rPr lang="en-US" altLang="ko-KR" sz="2000">
                <a:latin typeface="Times New Roman" pitchFamily="18" charset="0"/>
              </a:rPr>
              <a:t>ClassCastException </a:t>
            </a:r>
            <a:r>
              <a:rPr lang="ko-KR" altLang="en-US" sz="2000">
                <a:latin typeface="Times New Roman" pitchFamily="18" charset="0"/>
              </a:rPr>
              <a:t>이 발생된다</a:t>
            </a:r>
            <a:r>
              <a:rPr lang="en-US" altLang="ko-KR" sz="2000">
                <a:latin typeface="Times New Roman" pitchFamily="18" charset="0"/>
              </a:rPr>
              <a:t>.</a:t>
            </a:r>
            <a:endParaRPr lang="en-US" altLang="ko-KR" sz="2000"/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	[scope=</a:t>
            </a:r>
            <a:r>
              <a:rPr lang="en-US" altLang="ko-KR" sz="2000">
                <a:latin typeface="Arial" pitchFamily="34" charset="0"/>
              </a:rPr>
              <a:t>“</a:t>
            </a:r>
            <a:r>
              <a:rPr lang="en-US" altLang="ko-KR" sz="2000"/>
              <a:t>{</a:t>
            </a:r>
            <a:r>
              <a:rPr lang="en-US" altLang="ko-KR" sz="2000" b="1"/>
              <a:t>page</a:t>
            </a:r>
            <a:r>
              <a:rPr lang="en-US" altLang="ko-KR" sz="2000"/>
              <a:t>|reqeust|session|application}</a:t>
            </a:r>
            <a:r>
              <a:rPr lang="en-US" altLang="ko-KR" sz="2000">
                <a:latin typeface="Arial" pitchFamily="34" charset="0"/>
              </a:rPr>
              <a:t>”</a:t>
            </a:r>
            <a:r>
              <a:rPr lang="en-US" altLang="ko-KR" sz="2000"/>
              <a:t>]&gt;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sz="200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		[&lt;jsp:setProperty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				name=</a:t>
            </a:r>
            <a:r>
              <a:rPr lang="en-US" altLang="ko-KR" sz="2000">
                <a:latin typeface="Arial" pitchFamily="34" charset="0"/>
              </a:rPr>
              <a:t>“</a:t>
            </a:r>
            <a:r>
              <a:rPr lang="ko-KR" altLang="en-US" sz="2000"/>
              <a:t>빈변수명</a:t>
            </a:r>
            <a:r>
              <a:rPr lang="ko-KR" altLang="en-US" sz="2000">
                <a:latin typeface="Arial" pitchFamily="34" charset="0"/>
              </a:rPr>
              <a:t>”</a:t>
            </a:r>
            <a:r>
              <a:rPr lang="ko-KR" altLang="en-US" sz="2000"/>
              <a:t>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ko-KR" altLang="en-US" sz="2000"/>
              <a:t>				</a:t>
            </a:r>
            <a:r>
              <a:rPr lang="en-US" altLang="ko-KR" sz="2000"/>
              <a:t>property=</a:t>
            </a:r>
            <a:r>
              <a:rPr lang="en-US" altLang="ko-KR" sz="2000">
                <a:latin typeface="Arial" pitchFamily="34" charset="0"/>
              </a:rPr>
              <a:t>“</a:t>
            </a:r>
            <a:r>
              <a:rPr lang="ko-KR" altLang="en-US" sz="2000"/>
              <a:t>프로퍼티명</a:t>
            </a:r>
            <a:r>
              <a:rPr lang="en-US" altLang="ko-KR" sz="2000"/>
              <a:t>|*</a:t>
            </a:r>
            <a:r>
              <a:rPr lang="en-US" altLang="ko-KR" sz="2000">
                <a:latin typeface="Arial" pitchFamily="34" charset="0"/>
              </a:rPr>
              <a:t>”</a:t>
            </a:r>
            <a:endParaRPr lang="en-US" altLang="ko-KR" sz="200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				[value=</a:t>
            </a:r>
            <a:r>
              <a:rPr lang="en-US" altLang="ko-KR" sz="2000">
                <a:latin typeface="Arial" pitchFamily="34" charset="0"/>
              </a:rPr>
              <a:t>“</a:t>
            </a:r>
            <a:r>
              <a:rPr lang="en-US" altLang="ko-KR" sz="2000"/>
              <a:t>value</a:t>
            </a:r>
            <a:r>
              <a:rPr lang="en-US" altLang="ko-KR" sz="2000">
                <a:latin typeface="Arial" pitchFamily="34" charset="0"/>
              </a:rPr>
              <a:t>”</a:t>
            </a:r>
            <a:r>
              <a:rPr lang="en-US" altLang="ko-KR" sz="2000"/>
              <a:t>]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				[param=</a:t>
            </a:r>
            <a:r>
              <a:rPr lang="en-US" altLang="ko-KR" sz="2000">
                <a:latin typeface="Arial" pitchFamily="34" charset="0"/>
              </a:rPr>
              <a:t>“</a:t>
            </a:r>
            <a:r>
              <a:rPr lang="ko-KR" altLang="en-US" sz="2000"/>
              <a:t>파라메터명</a:t>
            </a:r>
            <a:r>
              <a:rPr lang="ko-KR" altLang="en-US" sz="2000">
                <a:latin typeface="Arial" pitchFamily="34" charset="0"/>
              </a:rPr>
              <a:t>”</a:t>
            </a:r>
            <a:r>
              <a:rPr lang="en-US" altLang="ko-KR" sz="2000"/>
              <a:t>]/&gt;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sz="200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600"/>
              <a:t>	&lt;/jsp:useBean&gt;</a:t>
            </a:r>
          </a:p>
        </p:txBody>
      </p:sp>
      <p:sp>
        <p:nvSpPr>
          <p:cNvPr id="26522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49F7886-A449-4E8A-93C9-520C24AF86C0}" type="slidenum">
              <a:rPr lang="en-US" altLang="ko-KR"/>
              <a:pPr eaLnBrk="1" hangingPunct="1"/>
              <a:t>243</a:t>
            </a:fld>
            <a:endParaRPr lang="en-US" altLang="ko-KR"/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49275"/>
            <a:ext cx="8229600" cy="5256213"/>
          </a:xfrm>
        </p:spPr>
        <p:txBody>
          <a:bodyPr/>
          <a:lstStyle/>
          <a:p>
            <a:pPr eaLnBrk="1" hangingPunct="1"/>
            <a:r>
              <a:rPr lang="en-US" altLang="ko-KR" sz="2400"/>
              <a:t>&lt;jsp:setProperty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/>
              <a:t>				name=</a:t>
            </a:r>
            <a:r>
              <a:rPr lang="en-US" altLang="ko-KR" sz="2400">
                <a:latin typeface="Arial" panose="020B0604020202020204" pitchFamily="34" charset="0"/>
              </a:rPr>
              <a:t>“</a:t>
            </a:r>
            <a:r>
              <a:rPr lang="ko-KR" altLang="en-US" sz="2400"/>
              <a:t>빈변수명</a:t>
            </a:r>
            <a:r>
              <a:rPr lang="ko-KR" altLang="en-US" sz="2400">
                <a:latin typeface="Arial" panose="020B0604020202020204" pitchFamily="34" charset="0"/>
              </a:rPr>
              <a:t>”</a:t>
            </a:r>
            <a:r>
              <a:rPr lang="ko-KR" altLang="en-US" sz="240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ko-KR" altLang="en-US" sz="2400"/>
              <a:t>				</a:t>
            </a:r>
            <a:r>
              <a:rPr lang="en-US" altLang="ko-KR" sz="2400"/>
              <a:t>property=</a:t>
            </a:r>
            <a:r>
              <a:rPr lang="en-US" altLang="ko-KR" sz="2400">
                <a:latin typeface="Arial" panose="020B0604020202020204" pitchFamily="34" charset="0"/>
              </a:rPr>
              <a:t>“</a:t>
            </a:r>
            <a:r>
              <a:rPr lang="ko-KR" altLang="en-US" sz="2400"/>
              <a:t>프로퍼티명</a:t>
            </a:r>
            <a:r>
              <a:rPr lang="en-US" altLang="ko-KR" sz="2400"/>
              <a:t>|*</a:t>
            </a:r>
            <a:r>
              <a:rPr lang="en-US" altLang="ko-KR" sz="2400">
                <a:latin typeface="Arial" panose="020B0604020202020204" pitchFamily="34" charset="0"/>
              </a:rPr>
              <a:t>”</a:t>
            </a:r>
            <a:endParaRPr lang="en-US" altLang="ko-KR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/>
              <a:t>				[value=</a:t>
            </a:r>
            <a:r>
              <a:rPr lang="en-US" altLang="ko-KR" sz="2400">
                <a:latin typeface="Arial" panose="020B0604020202020204" pitchFamily="34" charset="0"/>
              </a:rPr>
              <a:t>“</a:t>
            </a:r>
            <a:r>
              <a:rPr lang="en-US" altLang="ko-KR" sz="2400"/>
              <a:t>value</a:t>
            </a:r>
            <a:r>
              <a:rPr lang="en-US" altLang="ko-KR" sz="2400">
                <a:latin typeface="Arial" panose="020B0604020202020204" pitchFamily="34" charset="0"/>
              </a:rPr>
              <a:t>”</a:t>
            </a:r>
            <a:r>
              <a:rPr lang="en-US" altLang="ko-KR" sz="2400"/>
              <a:t>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/>
              <a:t>				[param=</a:t>
            </a:r>
            <a:r>
              <a:rPr lang="en-US" altLang="ko-KR" sz="2400">
                <a:latin typeface="Arial" panose="020B0604020202020204" pitchFamily="34" charset="0"/>
              </a:rPr>
              <a:t>“</a:t>
            </a:r>
            <a:r>
              <a:rPr lang="ko-KR" altLang="en-US" sz="2400"/>
              <a:t>파라메터명</a:t>
            </a:r>
            <a:r>
              <a:rPr lang="ko-KR" altLang="en-US" sz="2400">
                <a:latin typeface="Arial" panose="020B0604020202020204" pitchFamily="34" charset="0"/>
              </a:rPr>
              <a:t>”</a:t>
            </a:r>
            <a:r>
              <a:rPr lang="en-US" altLang="ko-KR" sz="2400"/>
              <a:t>]/&gt;</a:t>
            </a:r>
          </a:p>
          <a:p>
            <a:pPr lvl="1" eaLnBrk="1" hangingPunct="1"/>
            <a:r>
              <a:rPr lang="ko-KR" altLang="en-US" sz="2000"/>
              <a:t>프로퍼티의 데이터형이 </a:t>
            </a:r>
            <a:r>
              <a:rPr lang="en-US" altLang="ko-KR" sz="2000"/>
              <a:t>String, </a:t>
            </a:r>
            <a:r>
              <a:rPr lang="ko-KR" altLang="en-US" sz="2000"/>
              <a:t>기본형일 경우에 사용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ko-KR" altLang="en-US" sz="2400"/>
          </a:p>
          <a:p>
            <a:pPr eaLnBrk="1" hangingPunct="1"/>
            <a:r>
              <a:rPr lang="en-US" altLang="ko-KR" sz="2400"/>
              <a:t>&lt;jsp:getProperty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/>
              <a:t>				name=</a:t>
            </a:r>
            <a:r>
              <a:rPr lang="en-US" altLang="ko-KR" sz="2400">
                <a:latin typeface="Arial" panose="020B0604020202020204" pitchFamily="34" charset="0"/>
              </a:rPr>
              <a:t>“</a:t>
            </a:r>
            <a:r>
              <a:rPr lang="ko-KR" altLang="en-US" sz="2400"/>
              <a:t>빈변수명</a:t>
            </a:r>
            <a:r>
              <a:rPr lang="ko-KR" altLang="en-US" sz="2400">
                <a:latin typeface="Arial" panose="020B0604020202020204" pitchFamily="34" charset="0"/>
              </a:rPr>
              <a:t>”</a:t>
            </a:r>
            <a:r>
              <a:rPr lang="ko-KR" altLang="en-US" sz="240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ko-KR" altLang="en-US" sz="2400"/>
              <a:t>				</a:t>
            </a:r>
            <a:r>
              <a:rPr lang="en-US" altLang="ko-KR" sz="2400"/>
              <a:t>property=</a:t>
            </a:r>
            <a:r>
              <a:rPr lang="en-US" altLang="ko-KR" sz="2400">
                <a:latin typeface="Arial" panose="020B0604020202020204" pitchFamily="34" charset="0"/>
              </a:rPr>
              <a:t>“</a:t>
            </a:r>
            <a:r>
              <a:rPr lang="ko-KR" altLang="en-US" sz="2400"/>
              <a:t>프로퍼티명</a:t>
            </a:r>
            <a:r>
              <a:rPr lang="ko-KR" altLang="en-US" sz="2400">
                <a:latin typeface="Arial" panose="020B0604020202020204" pitchFamily="34" charset="0"/>
              </a:rPr>
              <a:t>”</a:t>
            </a:r>
            <a:r>
              <a:rPr lang="en-US" altLang="ko-KR" sz="2400"/>
              <a:t>/&gt;</a:t>
            </a:r>
          </a:p>
          <a:p>
            <a:pPr lvl="1" eaLnBrk="1" hangingPunct="1"/>
            <a:r>
              <a:rPr lang="ko-KR" altLang="en-US" sz="2000"/>
              <a:t>프로퍼티의 데이터형이 </a:t>
            </a:r>
            <a:r>
              <a:rPr lang="en-US" altLang="ko-KR" sz="2000"/>
              <a:t>String, </a:t>
            </a:r>
            <a:r>
              <a:rPr lang="ko-KR" altLang="en-US" sz="2000"/>
              <a:t>기본형일 경우에 사용</a:t>
            </a:r>
          </a:p>
          <a:p>
            <a:pPr lvl="1" eaLnBrk="1" hangingPunct="1"/>
            <a:r>
              <a:rPr lang="ko-KR" altLang="en-US" sz="2000"/>
              <a:t>프로퍼티가 개체형이면 </a:t>
            </a:r>
            <a:r>
              <a:rPr lang="en-US" altLang="ko-KR" sz="2000"/>
              <a:t>EL</a:t>
            </a:r>
            <a:r>
              <a:rPr lang="ko-KR" altLang="en-US" sz="2000"/>
              <a:t>을 사용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ko-KR" altLang="en-US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/>
          </a:p>
        </p:txBody>
      </p:sp>
      <p:sp>
        <p:nvSpPr>
          <p:cNvPr id="26624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272FB9D-5D8A-4E92-BD0C-6C611DF3C18E}" type="slidenum">
              <a:rPr lang="en-US" altLang="ko-KR"/>
              <a:pPr eaLnBrk="1" hangingPunct="1"/>
              <a:t>244</a:t>
            </a:fld>
            <a:endParaRPr lang="en-US" altLang="ko-KR"/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71438"/>
            <a:ext cx="8229600" cy="113982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&lt;</a:t>
            </a:r>
            <a:r>
              <a:rPr lang="en-US" altLang="ko-KR" dirty="0" err="1">
                <a:solidFill>
                  <a:schemeClr val="accent1">
                    <a:tint val="88000"/>
                    <a:satMod val="150000"/>
                  </a:schemeClr>
                </a:solidFill>
              </a:rPr>
              <a:t>jsp:useBean</a:t>
            </a:r>
            <a:r>
              <a:rPr lang="en-US" altLang="ko-K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&gt; </a:t>
            </a:r>
            <a:r>
              <a:rPr lang="ko-KR" alt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사용 예</a:t>
            </a:r>
          </a:p>
        </p:txBody>
      </p:sp>
      <p:sp>
        <p:nvSpPr>
          <p:cNvPr id="26726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44600"/>
            <a:ext cx="8229600" cy="5256213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200">
                <a:latin typeface="Times New Roman" panose="02020603050405020304" pitchFamily="18" charset="0"/>
              </a:rPr>
              <a:t> &lt;jsp:useBean id=“myBean” class=“package.Class”/&gt;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ko-KR" sz="2200">
                <a:latin typeface="Times New Roman" panose="02020603050405020304" pitchFamily="18" charset="0"/>
              </a:rPr>
              <a:t>   - package.Class</a:t>
            </a:r>
            <a:r>
              <a:rPr lang="ko-KR" altLang="en-US" sz="2200">
                <a:latin typeface="Times New Roman" panose="02020603050405020304" pitchFamily="18" charset="0"/>
              </a:rPr>
              <a:t>타입의 클래스를 </a:t>
            </a:r>
            <a:r>
              <a:rPr lang="en-US" altLang="ko-KR" sz="2200">
                <a:latin typeface="Times New Roman" panose="02020603050405020304" pitchFamily="18" charset="0"/>
              </a:rPr>
              <a:t>myBean</a:t>
            </a:r>
            <a:r>
              <a:rPr lang="ko-KR" altLang="en-US" sz="2200">
                <a:latin typeface="Times New Roman" panose="02020603050405020304" pitchFamily="18" charset="0"/>
              </a:rPr>
              <a:t>이라는 이름으로 초기화 한다는 의미이며 다음과 같은 것이다</a:t>
            </a:r>
            <a:r>
              <a:rPr lang="en-US" altLang="ko-KR" sz="2200">
                <a:latin typeface="Times New Roman" panose="02020603050405020304" pitchFamily="18" charset="0"/>
              </a:rPr>
              <a:t>. Package.Class myBean = new package.Class()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200">
                <a:latin typeface="Times New Roman" panose="02020603050405020304" pitchFamily="18" charset="0"/>
              </a:rPr>
              <a:t> &lt;jsp:useBean id=“myBean” class=“package.Class” type=“MyType”/&gt;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ko-KR" sz="2200">
                <a:latin typeface="Times New Roman" panose="02020603050405020304" pitchFamily="18" charset="0"/>
              </a:rPr>
              <a:t>   - package.Class</a:t>
            </a:r>
            <a:r>
              <a:rPr lang="ko-KR" altLang="en-US" sz="2200">
                <a:latin typeface="Times New Roman" panose="02020603050405020304" pitchFamily="18" charset="0"/>
              </a:rPr>
              <a:t>타입의 클래스를 </a:t>
            </a:r>
            <a:r>
              <a:rPr lang="en-US" altLang="ko-KR" sz="2200">
                <a:latin typeface="Times New Roman" panose="02020603050405020304" pitchFamily="18" charset="0"/>
              </a:rPr>
              <a:t>myBean</a:t>
            </a:r>
            <a:r>
              <a:rPr lang="ko-KR" altLang="en-US" sz="2200">
                <a:latin typeface="Times New Roman" panose="02020603050405020304" pitchFamily="18" charset="0"/>
              </a:rPr>
              <a:t>이라는 이름으로 초기화 한다는 의미인데 그 </a:t>
            </a:r>
            <a:r>
              <a:rPr lang="en-US" altLang="ko-KR" sz="2200">
                <a:latin typeface="Times New Roman" panose="02020603050405020304" pitchFamily="18" charset="0"/>
              </a:rPr>
              <a:t>Class</a:t>
            </a:r>
            <a:r>
              <a:rPr lang="ko-KR" altLang="en-US" sz="2200">
                <a:latin typeface="Times New Roman" panose="02020603050405020304" pitchFamily="18" charset="0"/>
              </a:rPr>
              <a:t>의 타입이 </a:t>
            </a:r>
            <a:r>
              <a:rPr lang="en-US" altLang="ko-KR" sz="2200">
                <a:latin typeface="Times New Roman" panose="02020603050405020304" pitchFamily="18" charset="0"/>
              </a:rPr>
              <a:t>MyType</a:t>
            </a:r>
            <a:r>
              <a:rPr lang="ko-KR" altLang="en-US" sz="2200">
                <a:latin typeface="Times New Roman" panose="02020603050405020304" pitchFamily="18" charset="0"/>
              </a:rPr>
              <a:t>이라는 의미이다</a:t>
            </a:r>
            <a:r>
              <a:rPr lang="en-US" altLang="ko-KR" sz="2200">
                <a:latin typeface="Times New Roman" panose="02020603050405020304" pitchFamily="18" charset="0"/>
              </a:rPr>
              <a:t>.  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ko-KR" sz="2200">
                <a:latin typeface="Times New Roman" panose="02020603050405020304" pitchFamily="18" charset="0"/>
              </a:rPr>
              <a:t>    MyType myBean = new package.Class() </a:t>
            </a:r>
            <a:r>
              <a:rPr lang="ko-KR" altLang="en-US" sz="2200">
                <a:latin typeface="Times New Roman" panose="02020603050405020304" pitchFamily="18" charset="0"/>
              </a:rPr>
              <a:t>그러므로 형 변환을 시도하며 오류가 발생하면 </a:t>
            </a:r>
            <a:r>
              <a:rPr lang="en-US" altLang="ko-KR" sz="2200">
                <a:latin typeface="Times New Roman" panose="02020603050405020304" pitchFamily="18" charset="0"/>
              </a:rPr>
              <a:t>ClassCastException </a:t>
            </a:r>
            <a:r>
              <a:rPr lang="ko-KR" altLang="en-US" sz="2200">
                <a:latin typeface="Times New Roman" panose="02020603050405020304" pitchFamily="18" charset="0"/>
              </a:rPr>
              <a:t>이 발생된다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None/>
            </a:pPr>
            <a:endParaRPr lang="en-US" altLang="ko-KR" sz="22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200"/>
          </a:p>
        </p:txBody>
      </p:sp>
      <p:sp>
        <p:nvSpPr>
          <p:cNvPr id="26726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7784057-5B56-4883-9AE2-43DF63B78B9F}" type="slidenum">
              <a:rPr lang="en-US" altLang="ko-KR"/>
              <a:pPr eaLnBrk="1" hangingPunct="1"/>
              <a:t>245</a:t>
            </a:fld>
            <a:endParaRPr lang="en-US" altLang="ko-KR"/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71438"/>
            <a:ext cx="8229600" cy="113982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&lt;</a:t>
            </a:r>
            <a:r>
              <a:rPr lang="en-US" altLang="ko-KR" dirty="0" err="1">
                <a:solidFill>
                  <a:schemeClr val="accent1">
                    <a:tint val="88000"/>
                    <a:satMod val="150000"/>
                  </a:schemeClr>
                </a:solidFill>
              </a:rPr>
              <a:t>jsp:setProperty</a:t>
            </a:r>
            <a:r>
              <a:rPr lang="en-US" altLang="ko-K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&gt; </a:t>
            </a:r>
            <a:r>
              <a:rPr lang="ko-KR" alt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사용 예</a:t>
            </a:r>
          </a:p>
        </p:txBody>
      </p:sp>
      <p:sp>
        <p:nvSpPr>
          <p:cNvPr id="26829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44600"/>
            <a:ext cx="8229600" cy="5256213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400">
                <a:latin typeface="Times New Roman" panose="02020603050405020304" pitchFamily="18" charset="0"/>
              </a:rPr>
              <a:t> &lt;jsp:setProperty name=“myBean” property=“name” value=“</a:t>
            </a:r>
            <a:r>
              <a:rPr lang="ko-KR" altLang="en-US" sz="2400">
                <a:latin typeface="Times New Roman" panose="02020603050405020304" pitchFamily="18" charset="0"/>
              </a:rPr>
              <a:t>홍길동” </a:t>
            </a:r>
            <a:r>
              <a:rPr lang="en-US" altLang="ko-KR" sz="2400">
                <a:latin typeface="Times New Roman" panose="02020603050405020304" pitchFamily="18" charset="0"/>
              </a:rPr>
              <a:t>/&gt;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   &lt;jsp:useBean</a:t>
            </a:r>
            <a:r>
              <a:rPr lang="ko-KR" altLang="en-US" sz="2400">
                <a:latin typeface="Times New Roman" panose="02020603050405020304" pitchFamily="18" charset="0"/>
              </a:rPr>
              <a:t>에서 정의된 이름이 </a:t>
            </a:r>
            <a:r>
              <a:rPr lang="en-US" altLang="ko-KR" sz="2400">
                <a:latin typeface="Times New Roman" panose="02020603050405020304" pitchFamily="18" charset="0"/>
              </a:rPr>
              <a:t>myBean</a:t>
            </a:r>
            <a:r>
              <a:rPr lang="ko-KR" altLang="en-US" sz="2400">
                <a:latin typeface="Times New Roman" panose="02020603050405020304" pitchFamily="18" charset="0"/>
              </a:rPr>
              <a:t>인 </a:t>
            </a:r>
            <a:r>
              <a:rPr lang="en-US" altLang="ko-KR" sz="2400">
                <a:latin typeface="Times New Roman" panose="02020603050405020304" pitchFamily="18" charset="0"/>
              </a:rPr>
              <a:t>JavaBean</a:t>
            </a:r>
            <a:r>
              <a:rPr lang="ko-KR" altLang="en-US" sz="2400">
                <a:latin typeface="Times New Roman" panose="02020603050405020304" pitchFamily="18" charset="0"/>
              </a:rPr>
              <a:t>에서 자바빈의 변수</a:t>
            </a:r>
            <a:r>
              <a:rPr lang="en-US" altLang="ko-KR" sz="2400">
                <a:latin typeface="Times New Roman" panose="02020603050405020304" pitchFamily="18" charset="0"/>
              </a:rPr>
              <a:t>(</a:t>
            </a:r>
            <a:r>
              <a:rPr lang="ko-KR" altLang="en-US" sz="2400">
                <a:latin typeface="Times New Roman" panose="02020603050405020304" pitchFamily="18" charset="0"/>
              </a:rPr>
              <a:t>프로퍼티</a:t>
            </a:r>
            <a:r>
              <a:rPr lang="en-US" altLang="ko-KR" sz="2400">
                <a:latin typeface="Times New Roman" panose="02020603050405020304" pitchFamily="18" charset="0"/>
              </a:rPr>
              <a:t>)</a:t>
            </a:r>
            <a:r>
              <a:rPr lang="ko-KR" altLang="en-US" sz="2400">
                <a:latin typeface="Times New Roman" panose="02020603050405020304" pitchFamily="18" charset="0"/>
              </a:rPr>
              <a:t>중 이름이 </a:t>
            </a:r>
            <a:r>
              <a:rPr lang="en-US" altLang="ko-KR" sz="2400">
                <a:latin typeface="Times New Roman" panose="02020603050405020304" pitchFamily="18" charset="0"/>
              </a:rPr>
              <a:t>name</a:t>
            </a:r>
            <a:r>
              <a:rPr lang="ko-KR" altLang="en-US" sz="2400">
                <a:latin typeface="Times New Roman" panose="02020603050405020304" pitchFamily="18" charset="0"/>
              </a:rPr>
              <a:t>인 변수의 값을 “</a:t>
            </a:r>
            <a:r>
              <a:rPr lang="ko-KR" altLang="en-US" sz="2400"/>
              <a:t>홍길동</a:t>
            </a:r>
            <a:r>
              <a:rPr lang="ko-KR" altLang="en-US" sz="2400">
                <a:latin typeface="Times New Roman" panose="02020603050405020304" pitchFamily="18" charset="0"/>
              </a:rPr>
              <a:t>”로 </a:t>
            </a:r>
            <a:r>
              <a:rPr lang="en-US" altLang="ko-KR" sz="2400">
                <a:latin typeface="Times New Roman" panose="02020603050405020304" pitchFamily="18" charset="0"/>
              </a:rPr>
              <a:t>set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ko-KR" sz="2400">
                <a:latin typeface="Times New Roman" panose="02020603050405020304" pitchFamily="18" charset="0"/>
              </a:rPr>
              <a:t> &lt;jsp:setProperty name=“myBean” property=“name” param=“pass” /&gt;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   &lt;jsp:useBean</a:t>
            </a:r>
            <a:r>
              <a:rPr lang="ko-KR" altLang="en-US" sz="2400">
                <a:latin typeface="Times New Roman" panose="02020603050405020304" pitchFamily="18" charset="0"/>
              </a:rPr>
              <a:t>에서 정의된 이름이 </a:t>
            </a:r>
            <a:r>
              <a:rPr lang="en-US" altLang="ko-KR" sz="2400">
                <a:latin typeface="Times New Roman" panose="02020603050405020304" pitchFamily="18" charset="0"/>
              </a:rPr>
              <a:t>myBean</a:t>
            </a:r>
            <a:r>
              <a:rPr lang="ko-KR" altLang="en-US" sz="2400">
                <a:latin typeface="Times New Roman" panose="02020603050405020304" pitchFamily="18" charset="0"/>
              </a:rPr>
              <a:t>인 </a:t>
            </a:r>
            <a:r>
              <a:rPr lang="en-US" altLang="ko-KR" sz="2400">
                <a:latin typeface="Times New Roman" panose="02020603050405020304" pitchFamily="18" charset="0"/>
              </a:rPr>
              <a:t>JavaBean</a:t>
            </a:r>
            <a:r>
              <a:rPr lang="ko-KR" altLang="en-US" sz="2400">
                <a:latin typeface="Times New Roman" panose="02020603050405020304" pitchFamily="18" charset="0"/>
              </a:rPr>
              <a:t>에서 자바빈의 변수</a:t>
            </a:r>
            <a:r>
              <a:rPr lang="en-US" altLang="ko-KR" sz="2400">
                <a:latin typeface="Times New Roman" panose="02020603050405020304" pitchFamily="18" charset="0"/>
              </a:rPr>
              <a:t>(</a:t>
            </a:r>
            <a:r>
              <a:rPr lang="ko-KR" altLang="en-US" sz="2400">
                <a:latin typeface="Times New Roman" panose="02020603050405020304" pitchFamily="18" charset="0"/>
              </a:rPr>
              <a:t>프로퍼티</a:t>
            </a:r>
            <a:r>
              <a:rPr lang="en-US" altLang="ko-KR" sz="2400">
                <a:latin typeface="Times New Roman" panose="02020603050405020304" pitchFamily="18" charset="0"/>
              </a:rPr>
              <a:t>)</a:t>
            </a:r>
            <a:r>
              <a:rPr lang="ko-KR" altLang="en-US" sz="2400">
                <a:latin typeface="Times New Roman" panose="02020603050405020304" pitchFamily="18" charset="0"/>
              </a:rPr>
              <a:t>중 이름이 </a:t>
            </a:r>
            <a:r>
              <a:rPr lang="en-US" altLang="ko-KR" sz="2400">
                <a:latin typeface="Times New Roman" panose="02020603050405020304" pitchFamily="18" charset="0"/>
              </a:rPr>
              <a:t>name</a:t>
            </a:r>
            <a:r>
              <a:rPr lang="ko-KR" altLang="en-US" sz="2400">
                <a:latin typeface="Times New Roman" panose="02020603050405020304" pitchFamily="18" charset="0"/>
              </a:rPr>
              <a:t>인 변수의 값을 </a:t>
            </a:r>
            <a:r>
              <a:rPr lang="en-US" altLang="ko-KR" sz="2400">
                <a:latin typeface="Times New Roman" panose="02020603050405020304" pitchFamily="18" charset="0"/>
              </a:rPr>
              <a:t>request.getPArameter(“pass”)</a:t>
            </a:r>
            <a:r>
              <a:rPr lang="ko-KR" altLang="en-US" sz="2400">
                <a:latin typeface="Times New Roman" panose="02020603050405020304" pitchFamily="18" charset="0"/>
              </a:rPr>
              <a:t>의 값으로 </a:t>
            </a:r>
            <a:r>
              <a:rPr lang="en-US" altLang="ko-KR" sz="2400">
                <a:latin typeface="Times New Roman" panose="02020603050405020304" pitchFamily="18" charset="0"/>
              </a:rPr>
              <a:t>set</a:t>
            </a: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n"/>
            </a:pPr>
            <a:endParaRPr lang="en-US" altLang="ko-KR" sz="24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200"/>
          </a:p>
        </p:txBody>
      </p:sp>
      <p:sp>
        <p:nvSpPr>
          <p:cNvPr id="26829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875B17C-0561-4684-A706-008D0F94DFD0}" type="slidenum">
              <a:rPr lang="en-US" altLang="ko-KR"/>
              <a:pPr eaLnBrk="1" hangingPunct="1"/>
              <a:t>246</a:t>
            </a:fld>
            <a:endParaRPr lang="en-US" altLang="ko-KR"/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71438"/>
            <a:ext cx="8229600" cy="113982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Java Bean Example</a:t>
            </a:r>
            <a:endParaRPr lang="ko-KR" alt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66243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981075"/>
            <a:ext cx="8229600" cy="54483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1600">
                <a:latin typeface="Times New Roman" pitchFamily="18" charset="0"/>
              </a:rPr>
              <a:t>/**  </a:t>
            </a:r>
            <a:r>
              <a:rPr lang="ko-KR" altLang="en-US" sz="1600">
                <a:latin typeface="Times New Roman" pitchFamily="18" charset="0"/>
              </a:rPr>
              <a:t>이 빈은 문자열을 뒤집거나 철자검사등을 한다</a:t>
            </a:r>
            <a:r>
              <a:rPr lang="en-US" altLang="ko-KR" sz="1600">
                <a:latin typeface="Times New Roman" pitchFamily="18" charset="0"/>
              </a:rPr>
              <a:t>.(</a:t>
            </a:r>
            <a:r>
              <a:rPr lang="en-US" altLang="ko-KR" sz="1600" b="1">
                <a:solidFill>
                  <a:srgbClr val="0000FF"/>
                </a:solidFill>
                <a:latin typeface="Times New Roman" pitchFamily="18" charset="0"/>
              </a:rPr>
              <a:t>SpellCheck.java</a:t>
            </a:r>
            <a:r>
              <a:rPr lang="en-US" altLang="ko-KR" sz="1600">
                <a:latin typeface="Times New Roman" pitchFamily="18" charset="0"/>
              </a:rPr>
              <a:t>)  */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1600">
                <a:latin typeface="Times New Roman" pitchFamily="18" charset="0"/>
              </a:rPr>
              <a:t>public class SpellCheck {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1600">
                <a:latin typeface="Times New Roman" pitchFamily="18" charset="0"/>
              </a:rPr>
              <a:t>  private String word;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1600">
                <a:latin typeface="Times New Roman" pitchFamily="18" charset="0"/>
              </a:rPr>
              <a:t>  public SpellCheck() {}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1600">
                <a:latin typeface="Times New Roman" pitchFamily="18" charset="0"/>
              </a:rPr>
              <a:t>  // </a:t>
            </a:r>
            <a:r>
              <a:rPr lang="ko-KR" altLang="en-US" sz="1600">
                <a:latin typeface="Times New Roman" pitchFamily="18" charset="0"/>
              </a:rPr>
              <a:t>문자열을 뒤집는 메소드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1600">
                <a:latin typeface="Times New Roman" pitchFamily="18" charset="0"/>
              </a:rPr>
              <a:t>  </a:t>
            </a:r>
            <a:r>
              <a:rPr lang="en-US" altLang="ko-KR" sz="1600">
                <a:latin typeface="Times New Roman" pitchFamily="18" charset="0"/>
              </a:rPr>
              <a:t>public String reverse() {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1600">
                <a:latin typeface="Times New Roman" pitchFamily="18" charset="0"/>
              </a:rPr>
              <a:t>    return (new StringBuffer(word).reverse()).toString();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1600">
                <a:latin typeface="Times New Roman" pitchFamily="18" charset="0"/>
              </a:rPr>
              <a:t>  }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1600">
                <a:latin typeface="Times New Roman" pitchFamily="18" charset="0"/>
              </a:rPr>
              <a:t>  //</a:t>
            </a:r>
            <a:r>
              <a:rPr lang="ko-KR" altLang="en-US" sz="1600">
                <a:latin typeface="Times New Roman" pitchFamily="18" charset="0"/>
              </a:rPr>
              <a:t>철자검사 </a:t>
            </a:r>
            <a:r>
              <a:rPr lang="en-US" altLang="ko-KR" sz="1600">
                <a:latin typeface="Times New Roman" pitchFamily="18" charset="0"/>
              </a:rPr>
              <a:t>: </a:t>
            </a:r>
            <a:r>
              <a:rPr lang="ko-KR" altLang="en-US" sz="1600">
                <a:latin typeface="Times New Roman" pitchFamily="18" charset="0"/>
              </a:rPr>
              <a:t>그냥 </a:t>
            </a:r>
            <a:r>
              <a:rPr lang="en-US" altLang="ko-KR" sz="1600">
                <a:latin typeface="Times New Roman" pitchFamily="18" charset="0"/>
              </a:rPr>
              <a:t>true</a:t>
            </a:r>
            <a:r>
              <a:rPr lang="ko-KR" altLang="en-US" sz="1600">
                <a:latin typeface="Times New Roman" pitchFamily="18" charset="0"/>
              </a:rPr>
              <a:t>를 넘기자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1600">
                <a:latin typeface="Times New Roman" pitchFamily="18" charset="0"/>
              </a:rPr>
              <a:t>  </a:t>
            </a:r>
            <a:r>
              <a:rPr lang="en-US" altLang="ko-KR" sz="1600">
                <a:latin typeface="Times New Roman" pitchFamily="18" charset="0"/>
              </a:rPr>
              <a:t>public boolean check() {      return true;   }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1600">
                <a:latin typeface="Times New Roman" pitchFamily="18" charset="0"/>
              </a:rPr>
              <a:t>  //word </a:t>
            </a:r>
            <a:r>
              <a:rPr lang="ko-KR" altLang="en-US" sz="1600">
                <a:latin typeface="Times New Roman" pitchFamily="18" charset="0"/>
              </a:rPr>
              <a:t>속성에 대한 접근 메소드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1600">
                <a:latin typeface="Times New Roman" pitchFamily="18" charset="0"/>
              </a:rPr>
              <a:t>  </a:t>
            </a:r>
            <a:r>
              <a:rPr lang="en-US" altLang="ko-KR" sz="1600">
                <a:latin typeface="Times New Roman" pitchFamily="18" charset="0"/>
              </a:rPr>
              <a:t>public String getWord() {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1600">
                <a:latin typeface="Times New Roman" pitchFamily="18" charset="0"/>
              </a:rPr>
              <a:t>    return word;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1600">
                <a:latin typeface="Times New Roman" pitchFamily="18" charset="0"/>
              </a:rPr>
              <a:t>  }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1600">
                <a:latin typeface="Times New Roman" pitchFamily="18" charset="0"/>
              </a:rPr>
              <a:t>  //word </a:t>
            </a:r>
            <a:r>
              <a:rPr lang="ko-KR" altLang="en-US" sz="1600">
                <a:latin typeface="Times New Roman" pitchFamily="18" charset="0"/>
              </a:rPr>
              <a:t>속성의 값을 설정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1600">
                <a:latin typeface="Times New Roman" pitchFamily="18" charset="0"/>
              </a:rPr>
              <a:t>  </a:t>
            </a:r>
            <a:r>
              <a:rPr lang="en-US" altLang="ko-KR" sz="1600">
                <a:latin typeface="Times New Roman" pitchFamily="18" charset="0"/>
              </a:rPr>
              <a:t>public void setWord(String myWord) {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1600">
                <a:latin typeface="Times New Roman" pitchFamily="18" charset="0"/>
              </a:rPr>
              <a:t>    word = myWord;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1600">
                <a:latin typeface="Times New Roman" pitchFamily="18" charset="0"/>
              </a:rPr>
              <a:t>  }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1600">
                <a:latin typeface="Times New Roman" pitchFamily="18" charset="0"/>
              </a:rPr>
              <a:t>}</a:t>
            </a:r>
          </a:p>
        </p:txBody>
      </p:sp>
      <p:sp>
        <p:nvSpPr>
          <p:cNvPr id="2693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16EC28D-4E8F-4548-A872-A3C3D1AF6AAE}" type="slidenum">
              <a:rPr lang="en-US" altLang="ko-KR"/>
              <a:pPr eaLnBrk="1" hangingPunct="1"/>
              <a:t>247</a:t>
            </a:fld>
            <a:endParaRPr lang="en-US" altLang="ko-KR"/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71438"/>
            <a:ext cx="8229600" cy="113982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Java Bean Example</a:t>
            </a:r>
            <a:endParaRPr lang="ko-KR" alt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7033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44600"/>
            <a:ext cx="8229600" cy="5256213"/>
          </a:xfrm>
        </p:spPr>
        <p:txBody>
          <a:bodyPr/>
          <a:lstStyle/>
          <a:p>
            <a:pPr eaLnBrk="1" hangingPunct="1"/>
            <a:r>
              <a:rPr lang="en-US" altLang="ko-KR" sz="1800" dirty="0">
                <a:latin typeface="Times New Roman" panose="02020603050405020304" pitchFamily="18" charset="0"/>
              </a:rPr>
              <a:t>&lt;!– </a:t>
            </a:r>
            <a:r>
              <a:rPr lang="en-US" altLang="ko-KR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SpellCheck.html</a:t>
            </a:r>
            <a:r>
              <a:rPr lang="en-US" altLang="ko-KR" sz="1800" dirty="0">
                <a:latin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US" altLang="ko-KR" sz="1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 sz="1800" dirty="0">
                <a:latin typeface="Times New Roman" panose="02020603050405020304" pitchFamily="18" charset="0"/>
              </a:rPr>
              <a:t>&lt;html&gt;</a:t>
            </a:r>
          </a:p>
          <a:p>
            <a:pPr eaLnBrk="1" hangingPunct="1"/>
            <a:r>
              <a:rPr lang="en-US" altLang="ko-KR" sz="1800" dirty="0">
                <a:latin typeface="Times New Roman" panose="02020603050405020304" pitchFamily="18" charset="0"/>
              </a:rPr>
              <a:t>&lt;head&gt;</a:t>
            </a:r>
          </a:p>
          <a:p>
            <a:pPr eaLnBrk="1" hangingPunct="1"/>
            <a:r>
              <a:rPr lang="en-US" altLang="ko-KR" sz="1800" dirty="0">
                <a:latin typeface="Times New Roman" panose="02020603050405020304" pitchFamily="18" charset="0"/>
              </a:rPr>
              <a:t>&lt;title&gt; </a:t>
            </a:r>
            <a:r>
              <a:rPr lang="en-US" altLang="ko-KR" sz="1800" dirty="0" err="1">
                <a:latin typeface="Times New Roman" panose="02020603050405020304" pitchFamily="18" charset="0"/>
              </a:rPr>
              <a:t>SpellCheck</a:t>
            </a:r>
            <a:r>
              <a:rPr lang="en-US" altLang="ko-KR" sz="1800" dirty="0">
                <a:latin typeface="Times New Roman" panose="02020603050405020304" pitchFamily="18" charset="0"/>
              </a:rPr>
              <a:t> &lt;/title&gt;</a:t>
            </a:r>
          </a:p>
          <a:p>
            <a:pPr eaLnBrk="1" hangingPunct="1"/>
            <a:r>
              <a:rPr lang="en-US" altLang="ko-KR" sz="1800" dirty="0">
                <a:latin typeface="Times New Roman" panose="02020603050405020304" pitchFamily="18" charset="0"/>
              </a:rPr>
              <a:t>&lt;/head&gt;</a:t>
            </a:r>
          </a:p>
          <a:p>
            <a:pPr eaLnBrk="1" hangingPunct="1"/>
            <a:r>
              <a:rPr lang="en-US" altLang="ko-KR" sz="1800" dirty="0">
                <a:latin typeface="Times New Roman" panose="02020603050405020304" pitchFamily="18" charset="0"/>
              </a:rPr>
              <a:t>&lt;body&gt;</a:t>
            </a:r>
          </a:p>
          <a:p>
            <a:pPr eaLnBrk="1" hangingPunct="1"/>
            <a:r>
              <a:rPr lang="en-US" altLang="ko-KR" sz="1800" dirty="0">
                <a:latin typeface="Times New Roman" panose="02020603050405020304" pitchFamily="18" charset="0"/>
              </a:rPr>
              <a:t>&lt;form action=“/</a:t>
            </a:r>
            <a:r>
              <a:rPr lang="en-US" altLang="ko-KR" sz="1800" dirty="0" err="1">
                <a:latin typeface="Times New Roman" panose="02020603050405020304" pitchFamily="18" charset="0"/>
              </a:rPr>
              <a:t>jsp</a:t>
            </a:r>
            <a:r>
              <a:rPr lang="en-US" altLang="ko-KR" sz="1800" dirty="0">
                <a:latin typeface="Times New Roman" panose="02020603050405020304" pitchFamily="18" charset="0"/>
              </a:rPr>
              <a:t>/</a:t>
            </a:r>
            <a:r>
              <a:rPr lang="en-US" altLang="ko-KR" sz="1800" dirty="0" err="1">
                <a:latin typeface="Times New Roman" panose="02020603050405020304" pitchFamily="18" charset="0"/>
              </a:rPr>
              <a:t>SpellCheck.jsp</a:t>
            </a:r>
            <a:r>
              <a:rPr lang="en-US" altLang="ko-KR" sz="1800" dirty="0">
                <a:latin typeface="Times New Roman" panose="02020603050405020304" pitchFamily="18" charset="0"/>
              </a:rPr>
              <a:t>” method=“post”&gt;</a:t>
            </a:r>
          </a:p>
          <a:p>
            <a:pPr eaLnBrk="1" hangingPunct="1"/>
            <a:r>
              <a:rPr lang="en-US" altLang="ko-KR" sz="1800" dirty="0">
                <a:latin typeface="Times New Roman" panose="02020603050405020304" pitchFamily="18" charset="0"/>
              </a:rPr>
              <a:t>Enter word : &lt;input type=“text” name=“word”&gt;</a:t>
            </a:r>
          </a:p>
          <a:p>
            <a:pPr eaLnBrk="1" hangingPunct="1"/>
            <a:r>
              <a:rPr lang="en-US" altLang="ko-KR" sz="1800" dirty="0">
                <a:latin typeface="Times New Roman" panose="02020603050405020304" pitchFamily="18" charset="0"/>
              </a:rPr>
              <a:t>&lt;select name=“mode”&gt;</a:t>
            </a:r>
          </a:p>
          <a:p>
            <a:pPr eaLnBrk="1" hangingPunct="1"/>
            <a:r>
              <a:rPr lang="en-US" altLang="ko-KR" sz="1800" dirty="0">
                <a:latin typeface="Times New Roman" panose="02020603050405020304" pitchFamily="18" charset="0"/>
              </a:rPr>
              <a:t> &lt;option value=“1” selected&gt;Reverse&lt;/option&gt;</a:t>
            </a:r>
          </a:p>
          <a:p>
            <a:pPr eaLnBrk="1" hangingPunct="1"/>
            <a:r>
              <a:rPr lang="en-US" altLang="ko-KR" sz="1800" dirty="0">
                <a:latin typeface="Times New Roman" panose="02020603050405020304" pitchFamily="18" charset="0"/>
              </a:rPr>
              <a:t> &lt;option value=“2” &gt;</a:t>
            </a:r>
            <a:r>
              <a:rPr lang="en-US" altLang="ko-KR" sz="1800" dirty="0" err="1">
                <a:latin typeface="Times New Roman" panose="02020603050405020304" pitchFamily="18" charset="0"/>
              </a:rPr>
              <a:t>SpellCheck</a:t>
            </a:r>
            <a:r>
              <a:rPr lang="en-US" altLang="ko-KR" sz="1800" dirty="0">
                <a:latin typeface="Times New Roman" panose="02020603050405020304" pitchFamily="18" charset="0"/>
              </a:rPr>
              <a:t>&lt;/option&gt;</a:t>
            </a:r>
          </a:p>
          <a:p>
            <a:pPr eaLnBrk="1" hangingPunct="1"/>
            <a:r>
              <a:rPr lang="en-US" altLang="ko-KR" sz="1800" dirty="0">
                <a:latin typeface="Times New Roman" panose="02020603050405020304" pitchFamily="18" charset="0"/>
              </a:rPr>
              <a:t>&lt;/select&gt;</a:t>
            </a:r>
          </a:p>
          <a:p>
            <a:pPr eaLnBrk="1" hangingPunct="1"/>
            <a:r>
              <a:rPr lang="en-US" altLang="ko-KR" sz="1800" dirty="0">
                <a:latin typeface="Times New Roman" panose="02020603050405020304" pitchFamily="18" charset="0"/>
              </a:rPr>
              <a:t>&lt;input type=“submit” value=“submit”&gt;</a:t>
            </a:r>
          </a:p>
          <a:p>
            <a:pPr eaLnBrk="1" hangingPunct="1"/>
            <a:r>
              <a:rPr lang="en-US" altLang="ko-KR" sz="1800" dirty="0">
                <a:latin typeface="Times New Roman" panose="02020603050405020304" pitchFamily="18" charset="0"/>
              </a:rPr>
              <a:t>&lt;/body&gt;</a:t>
            </a:r>
          </a:p>
          <a:p>
            <a:pPr eaLnBrk="1" hangingPunct="1"/>
            <a:r>
              <a:rPr lang="en-US" altLang="ko-KR" sz="1800" dirty="0">
                <a:latin typeface="Times New Roman" panose="02020603050405020304" pitchFamily="18" charset="0"/>
              </a:rPr>
              <a:t>&lt;/html&gt;</a:t>
            </a:r>
          </a:p>
          <a:p>
            <a:pPr eaLnBrk="1" hangingPunct="1"/>
            <a:endParaRPr lang="en-US" altLang="ko-KR" sz="18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ko-KR" sz="1800" dirty="0">
              <a:latin typeface="Times New Roman" panose="02020603050405020304" pitchFamily="18" charset="0"/>
            </a:endParaRPr>
          </a:p>
        </p:txBody>
      </p:sp>
      <p:sp>
        <p:nvSpPr>
          <p:cNvPr id="27034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6D51EF6-D3E8-4B8C-ABD4-C20087E6F8B3}" type="slidenum">
              <a:rPr lang="en-US" altLang="ko-KR"/>
              <a:pPr eaLnBrk="1" hangingPunct="1"/>
              <a:t>248</a:t>
            </a:fld>
            <a:endParaRPr lang="en-US" altLang="ko-KR"/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71438"/>
            <a:ext cx="8229600" cy="113982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Java Bean Example</a:t>
            </a:r>
            <a:endParaRPr lang="ko-KR" alt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7136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44600"/>
            <a:ext cx="8229600" cy="5256213"/>
          </a:xfrm>
        </p:spPr>
        <p:txBody>
          <a:bodyPr/>
          <a:lstStyle/>
          <a:p>
            <a:pPr eaLnBrk="1" hangingPunct="1"/>
            <a:r>
              <a:rPr lang="en-US" altLang="ko-KR" sz="2000">
                <a:latin typeface="Times New Roman" panose="02020603050405020304" pitchFamily="18" charset="0"/>
              </a:rPr>
              <a:t>&lt;!– 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SpellCheck.jsp</a:t>
            </a:r>
            <a:r>
              <a:rPr lang="en-US" altLang="ko-KR" sz="2000">
                <a:latin typeface="Times New Roman" panose="02020603050405020304" pitchFamily="18" charset="0"/>
              </a:rPr>
              <a:t> </a:t>
            </a:r>
            <a:r>
              <a:rPr lang="en-US" altLang="ko-KR" sz="200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US" altLang="ko-KR" sz="20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 sz="2000">
                <a:latin typeface="Times New Roman" panose="02020603050405020304" pitchFamily="18" charset="0"/>
              </a:rPr>
              <a:t>&lt;jsp:useBean id="help" scope="request" class="SpellCheck" /&gt;</a:t>
            </a:r>
          </a:p>
          <a:p>
            <a:pPr eaLnBrk="1" hangingPunct="1"/>
            <a:r>
              <a:rPr lang="en-US" altLang="ko-KR" sz="2000">
                <a:latin typeface="Times New Roman" panose="02020603050405020304" pitchFamily="18" charset="0"/>
              </a:rPr>
              <a:t>&lt;jsp:setProperty name="help" property="*" /&gt;</a:t>
            </a:r>
          </a:p>
          <a:p>
            <a:pPr eaLnBrk="1" hangingPunct="1"/>
            <a:r>
              <a:rPr lang="en-US" altLang="ko-KR" sz="2000">
                <a:latin typeface="Times New Roman" panose="02020603050405020304" pitchFamily="18" charset="0"/>
              </a:rPr>
              <a:t>&lt;html&gt;</a:t>
            </a:r>
          </a:p>
          <a:p>
            <a:pPr eaLnBrk="1" hangingPunct="1"/>
            <a:r>
              <a:rPr lang="en-US" altLang="ko-KR" sz="2000">
                <a:latin typeface="Times New Roman" panose="02020603050405020304" pitchFamily="18" charset="0"/>
              </a:rPr>
              <a:t>&lt;body&gt;</a:t>
            </a:r>
          </a:p>
          <a:p>
            <a:pPr eaLnBrk="1" hangingPunct="1"/>
            <a:r>
              <a:rPr lang="en-US" altLang="ko-KR" sz="2000">
                <a:latin typeface="Times New Roman" panose="02020603050405020304" pitchFamily="18" charset="0"/>
              </a:rPr>
              <a:t>you enter the input , &lt;b&gt; </a:t>
            </a:r>
          </a:p>
          <a:p>
            <a:pPr eaLnBrk="1" hangingPunct="1"/>
            <a:r>
              <a:rPr lang="en-US" altLang="ko-KR" sz="2000">
                <a:latin typeface="Times New Roman" panose="02020603050405020304" pitchFamily="18" charset="0"/>
              </a:rPr>
              <a:t>&lt;jsp:getProperty name="help" property="word" /&gt; &lt;/b&gt;&lt;br&gt;</a:t>
            </a:r>
          </a:p>
          <a:p>
            <a:pPr eaLnBrk="1" hangingPunct="1"/>
            <a:r>
              <a:rPr lang="en-US" altLang="ko-KR" sz="2000">
                <a:latin typeface="Times New Roman" panose="02020603050405020304" pitchFamily="18" charset="0"/>
              </a:rPr>
              <a:t>The processed output is : &lt;br&gt;</a:t>
            </a:r>
          </a:p>
          <a:p>
            <a:pPr eaLnBrk="1" hangingPunct="1"/>
            <a:r>
              <a:rPr lang="en-US" altLang="ko-KR" sz="2000">
                <a:latin typeface="Times New Roman" panose="02020603050405020304" pitchFamily="18" charset="0"/>
              </a:rPr>
              <a:t>&lt;%= Integer.parseInt(request.getParameter("mode")) == 1 ? help.reverse() : "“</a:t>
            </a:r>
          </a:p>
          <a:p>
            <a:pPr eaLnBrk="1" hangingPunct="1"/>
            <a:r>
              <a:rPr lang="en-US" altLang="ko-KR" sz="2000">
                <a:latin typeface="Times New Roman" panose="02020603050405020304" pitchFamily="18" charset="0"/>
              </a:rPr>
              <a:t>+help.check() %&gt;</a:t>
            </a:r>
          </a:p>
          <a:p>
            <a:pPr eaLnBrk="1" hangingPunct="1"/>
            <a:r>
              <a:rPr lang="en-US" altLang="ko-KR" sz="2000">
                <a:latin typeface="Times New Roman" panose="02020603050405020304" pitchFamily="18" charset="0"/>
              </a:rPr>
              <a:t>&lt;/body&gt;</a:t>
            </a:r>
          </a:p>
          <a:p>
            <a:pPr eaLnBrk="1" hangingPunct="1"/>
            <a:r>
              <a:rPr lang="en-US" altLang="ko-KR" sz="2000">
                <a:latin typeface="Times New Roman" panose="02020603050405020304" pitchFamily="18" charset="0"/>
              </a:rPr>
              <a:t>&lt;/html&gt;</a:t>
            </a:r>
          </a:p>
          <a:p>
            <a:pPr eaLnBrk="1" hangingPunct="1"/>
            <a:endParaRPr lang="en-US" altLang="ko-KR" sz="2000">
              <a:latin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2000">
              <a:latin typeface="Times New Roman" panose="02020603050405020304" pitchFamily="18" charset="0"/>
            </a:endParaRPr>
          </a:p>
        </p:txBody>
      </p:sp>
      <p:sp>
        <p:nvSpPr>
          <p:cNvPr id="27136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B37466C-FA14-489E-9CB2-BF1C78AF6BB1}" type="slidenum">
              <a:rPr lang="en-US" altLang="ko-KR"/>
              <a:pPr eaLnBrk="1" hangingPunct="1"/>
              <a:t>249</a:t>
            </a:fld>
            <a:endParaRPr lang="en-US" altLang="ko-K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요청 방식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100"/>
              <a:t>웹 클라이언트가 웹 서버로 자료를 요청할 때</a:t>
            </a:r>
            <a:r>
              <a:rPr lang="en-US" altLang="ko-KR" sz="2100"/>
              <a:t>, </a:t>
            </a:r>
            <a:r>
              <a:rPr lang="ko-KR" altLang="en-US" sz="2100"/>
              <a:t>사용하는 방식  </a:t>
            </a:r>
          </a:p>
          <a:p>
            <a:pPr eaLnBrk="1" hangingPunct="1">
              <a:lnSpc>
                <a:spcPct val="90000"/>
              </a:lnSpc>
            </a:pPr>
            <a:endParaRPr lang="ko-KR" altLang="en-US" sz="2100"/>
          </a:p>
          <a:p>
            <a:pPr eaLnBrk="1" hangingPunct="1">
              <a:lnSpc>
                <a:spcPct val="90000"/>
              </a:lnSpc>
            </a:pPr>
            <a:r>
              <a:rPr lang="en-US" altLang="ko-KR" sz="2100"/>
              <a:t>GET </a:t>
            </a:r>
            <a:r>
              <a:rPr lang="ko-KR" altLang="en-US" sz="2100"/>
              <a:t>방식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ko-KR" altLang="en-US" sz="2000"/>
              <a:t>요청 </a:t>
            </a:r>
            <a:r>
              <a:rPr lang="en-US" altLang="ko-KR" sz="2000"/>
              <a:t>HTTP </a:t>
            </a:r>
            <a:r>
              <a:rPr lang="ko-KR" altLang="en-US" sz="2000"/>
              <a:t>시작라인의 </a:t>
            </a:r>
            <a:r>
              <a:rPr lang="en-US" altLang="ko-KR" sz="2000"/>
              <a:t>URL</a:t>
            </a:r>
            <a:r>
              <a:rPr lang="ko-KR" altLang="en-US" sz="2000"/>
              <a:t>에 입력 데이터가 포함된다</a:t>
            </a:r>
            <a:r>
              <a:rPr lang="en-US" altLang="ko-KR" sz="2000"/>
              <a:t>.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ko-KR" altLang="en-US" sz="2000"/>
              <a:t>요청 </a:t>
            </a:r>
            <a:r>
              <a:rPr lang="en-US" altLang="ko-KR" sz="2000"/>
              <a:t>HTTP</a:t>
            </a:r>
            <a:r>
              <a:rPr lang="ko-KR" altLang="en-US" sz="2000"/>
              <a:t>의 </a:t>
            </a:r>
            <a:r>
              <a:rPr lang="en-US" altLang="ko-KR" sz="2000"/>
              <a:t>body</a:t>
            </a:r>
            <a:r>
              <a:rPr lang="ko-KR" altLang="en-US" sz="2000"/>
              <a:t>가 없다</a:t>
            </a:r>
            <a:r>
              <a:rPr lang="en-US" altLang="ko-KR" sz="2000"/>
              <a:t>.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ko-KR" altLang="en-US" sz="2000"/>
              <a:t>전송하는 자료량에 한계가 있다</a:t>
            </a:r>
            <a:r>
              <a:rPr lang="en-US" altLang="ko-KR" sz="2000"/>
              <a:t>.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ko-KR" altLang="en-US" sz="2000"/>
              <a:t>주소 표시줄에 표시되므로 보안성이 </a:t>
            </a:r>
            <a:r>
              <a:rPr lang="en-US" altLang="ko-KR" sz="2000"/>
              <a:t>Post </a:t>
            </a:r>
            <a:r>
              <a:rPr lang="ko-KR" altLang="en-US" sz="2000"/>
              <a:t>방식보다 약하다</a:t>
            </a:r>
            <a:r>
              <a:rPr lang="en-US" altLang="ko-KR" sz="2000"/>
              <a:t>.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ko-KR" altLang="en-US" sz="2000"/>
              <a:t>문자만 전송가능하다</a:t>
            </a:r>
            <a:r>
              <a:rPr lang="en-US" altLang="ko-KR" sz="200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 sz="21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2000"/>
          </a:p>
        </p:txBody>
      </p:sp>
      <p:sp>
        <p:nvSpPr>
          <p:cNvPr id="3686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7BCF9ED-06F7-4420-A108-60101C57DCC5}" type="slidenum">
              <a:rPr lang="en-US" altLang="ko-KR"/>
              <a:pPr eaLnBrk="1" hangingPunct="1"/>
              <a:t>25</a:t>
            </a:fld>
            <a:endParaRPr lang="en-US" altLang="ko-KR"/>
          </a:p>
        </p:txBody>
      </p:sp>
      <p:pic>
        <p:nvPicPr>
          <p:cNvPr id="3686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868863"/>
            <a:ext cx="770413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2313" y="1820863"/>
            <a:ext cx="7772400" cy="18288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ko-KR" altLang="en-US" sz="3600" b="1" dirty="0">
                <a:solidFill>
                  <a:srgbClr val="FF8D3E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</a:t>
            </a:r>
            <a:r>
              <a:rPr kumimoji="0" lang="en-US" altLang="ko-KR" sz="3600" b="1" dirty="0">
                <a:solidFill>
                  <a:srgbClr val="FF8D3E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Tag</a:t>
            </a:r>
            <a:r>
              <a:rPr kumimoji="0" lang="ko-KR" altLang="en-US" sz="3600" b="1" dirty="0">
                <a:solidFill>
                  <a:srgbClr val="FF8D3E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3600" b="1" dirty="0">
                <a:solidFill>
                  <a:srgbClr val="FF8D3E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Extension &amp; Library</a:t>
            </a:r>
            <a:endParaRPr kumimoji="0" lang="ko-KR" altLang="en-US" sz="3600" b="1" dirty="0">
              <a:solidFill>
                <a:srgbClr val="FF8D3E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734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C87DD8B-8533-4803-A4C3-A519D1D99CF8}" type="slidenum">
              <a:rPr lang="en-US" altLang="ko-KR"/>
              <a:pPr eaLnBrk="1" hangingPunct="1"/>
              <a:t>250</a:t>
            </a:fld>
            <a:endParaRPr lang="en-US" altLang="ko-KR"/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9388168-E2D6-408E-ADF4-81B420B57881}" type="slidenum">
              <a:rPr lang="en-US" altLang="ko-KR"/>
              <a:pPr eaLnBrk="1" hangingPunct="1"/>
              <a:t>251</a:t>
            </a:fld>
            <a:endParaRPr lang="en-US" altLang="ko-KR"/>
          </a:p>
        </p:txBody>
      </p:sp>
      <p:sp>
        <p:nvSpPr>
          <p:cNvPr id="274435" name="Rectangle 2"/>
          <p:cNvSpPr>
            <a:spLocks noChangeArrowheads="1"/>
          </p:cNvSpPr>
          <p:nvPr/>
        </p:nvSpPr>
        <p:spPr bwMode="auto">
          <a:xfrm>
            <a:off x="685800" y="304800"/>
            <a:ext cx="792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4000">
                <a:latin typeface="Times New Roman" panose="02020603050405020304" pitchFamily="18" charset="0"/>
              </a:rPr>
              <a:t>태그확장</a:t>
            </a:r>
            <a:r>
              <a:rPr lang="en-US" altLang="ko-KR" sz="4000">
                <a:latin typeface="Times New Roman" panose="02020603050405020304" pitchFamily="18" charset="0"/>
              </a:rPr>
              <a:t>(Tag Extension)</a:t>
            </a:r>
          </a:p>
        </p:txBody>
      </p:sp>
      <p:sp>
        <p:nvSpPr>
          <p:cNvPr id="270340" name="Rectangle 3"/>
          <p:cNvSpPr>
            <a:spLocks noChangeArrowheads="1"/>
          </p:cNvSpPr>
          <p:nvPr/>
        </p:nvSpPr>
        <p:spPr bwMode="auto">
          <a:xfrm>
            <a:off x="685800" y="1371600"/>
            <a:ext cx="8001000" cy="48006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500" dirty="0">
                <a:latin typeface="Times New Roman" pitchFamily="18" charset="0"/>
              </a:rPr>
              <a:t>● </a:t>
            </a:r>
            <a:r>
              <a:rPr lang="en-US" altLang="ko-KR" sz="2500" dirty="0">
                <a:latin typeface="Times New Roman" pitchFamily="18" charset="0"/>
              </a:rPr>
              <a:t>JSP Code</a:t>
            </a:r>
            <a:r>
              <a:rPr lang="ko-KR" altLang="en-US" sz="2500" dirty="0">
                <a:latin typeface="Times New Roman" pitchFamily="18" charset="0"/>
              </a:rPr>
              <a:t>의 문제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ko-KR" altLang="en-US" sz="2500" dirty="0">
                <a:latin typeface="Times New Roman" pitchFamily="18" charset="0"/>
              </a:rPr>
              <a:t>    </a:t>
            </a:r>
            <a:r>
              <a:rPr lang="en-US" altLang="ko-KR" sz="2500" dirty="0">
                <a:latin typeface="Times New Roman" pitchFamily="18" charset="0"/>
              </a:rPr>
              <a:t>- HTML</a:t>
            </a:r>
            <a:r>
              <a:rPr lang="ko-KR" altLang="en-US" sz="2500" dirty="0">
                <a:latin typeface="Times New Roman" pitchFamily="18" charset="0"/>
              </a:rPr>
              <a:t>과 자바코드의 혼재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ko-KR" altLang="en-US" sz="2500" dirty="0">
                <a:latin typeface="Times New Roman" pitchFamily="18" charset="0"/>
              </a:rPr>
              <a:t>      </a:t>
            </a:r>
            <a:r>
              <a:rPr lang="en-US" altLang="ko-KR" sz="2500" dirty="0">
                <a:latin typeface="Times New Roman" pitchFamily="18" charset="0"/>
              </a:rPr>
              <a:t>(</a:t>
            </a:r>
            <a:r>
              <a:rPr lang="ko-KR" altLang="en-US" sz="2500" dirty="0" err="1">
                <a:latin typeface="Times New Roman" pitchFamily="18" charset="0"/>
              </a:rPr>
              <a:t>서블릿</a:t>
            </a:r>
            <a:r>
              <a:rPr lang="ko-KR" altLang="en-US" sz="2500" dirty="0">
                <a:latin typeface="Times New Roman" pitchFamily="18" charset="0"/>
              </a:rPr>
              <a:t> 유지보수보다 </a:t>
            </a:r>
            <a:r>
              <a:rPr lang="en-US" altLang="ko-KR" sz="2500" dirty="0">
                <a:latin typeface="Times New Roman" pitchFamily="18" charset="0"/>
              </a:rPr>
              <a:t>JSP</a:t>
            </a:r>
            <a:r>
              <a:rPr lang="ko-KR" altLang="en-US" sz="2500" dirty="0">
                <a:latin typeface="Times New Roman" pitchFamily="18" charset="0"/>
              </a:rPr>
              <a:t>유지 보수가 더 어려울 수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ko-KR" altLang="en-US" sz="2500" dirty="0">
                <a:latin typeface="Times New Roman" pitchFamily="18" charset="0"/>
              </a:rPr>
              <a:t>      있다</a:t>
            </a:r>
            <a:r>
              <a:rPr lang="en-US" altLang="ko-KR" sz="2500" dirty="0">
                <a:latin typeface="Times New Roman" pitchFamily="18" charset="0"/>
              </a:rPr>
              <a:t>.)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sz="2500" dirty="0">
                <a:latin typeface="Times New Roman" pitchFamily="18" charset="0"/>
              </a:rPr>
              <a:t>    - </a:t>
            </a:r>
            <a:r>
              <a:rPr lang="ko-KR" altLang="en-US" sz="2500" dirty="0">
                <a:latin typeface="Times New Roman" pitchFamily="18" charset="0"/>
              </a:rPr>
              <a:t>표현과 </a:t>
            </a:r>
            <a:r>
              <a:rPr lang="ko-KR" altLang="en-US" sz="2500" dirty="0" err="1">
                <a:latin typeface="Times New Roman" pitchFamily="18" charset="0"/>
              </a:rPr>
              <a:t>로직의</a:t>
            </a:r>
            <a:r>
              <a:rPr lang="ko-KR" altLang="en-US" sz="2500" dirty="0">
                <a:latin typeface="Times New Roman" pitchFamily="18" charset="0"/>
              </a:rPr>
              <a:t> 정확한 분리어려움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ko-KR" altLang="en-US" sz="2500" dirty="0">
                <a:latin typeface="Times New Roman" pitchFamily="18" charset="0"/>
              </a:rPr>
              <a:t>      </a:t>
            </a:r>
            <a:r>
              <a:rPr lang="en-US" altLang="ko-KR" sz="2500" dirty="0">
                <a:latin typeface="Times New Roman" pitchFamily="18" charset="0"/>
              </a:rPr>
              <a:t>(</a:t>
            </a:r>
            <a:r>
              <a:rPr lang="ko-KR" altLang="en-US" sz="2500" dirty="0">
                <a:latin typeface="Times New Roman" pitchFamily="18" charset="0"/>
              </a:rPr>
              <a:t>웹 개발자와 디자이너와의 명확한 역할분담 어려움</a:t>
            </a:r>
            <a:r>
              <a:rPr lang="en-US" altLang="ko-KR" sz="2500" dirty="0">
                <a:latin typeface="Times New Roman" pitchFamily="18" charset="0"/>
              </a:rPr>
              <a:t>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500" dirty="0">
                <a:latin typeface="Times New Roman" pitchFamily="18" charset="0"/>
              </a:rPr>
              <a:t>● 이러한 문제의 </a:t>
            </a:r>
            <a:r>
              <a:rPr lang="ko-KR" altLang="en-US" sz="2500" dirty="0" err="1">
                <a:latin typeface="Times New Roman" pitchFamily="18" charset="0"/>
              </a:rPr>
              <a:t>해결위해</a:t>
            </a:r>
            <a:r>
              <a:rPr lang="ko-KR" altLang="en-US" sz="2500" dirty="0">
                <a:latin typeface="Times New Roman" pitchFamily="18" charset="0"/>
              </a:rPr>
              <a:t> 최대한 </a:t>
            </a:r>
            <a:r>
              <a:rPr lang="en-US" altLang="ko-KR" sz="2500" dirty="0">
                <a:latin typeface="Times New Roman" pitchFamily="18" charset="0"/>
              </a:rPr>
              <a:t>HTML/XML</a:t>
            </a:r>
            <a:r>
              <a:rPr lang="ko-KR" altLang="en-US" sz="2500" dirty="0">
                <a:latin typeface="Times New Roman" pitchFamily="18" charset="0"/>
              </a:rPr>
              <a:t>등과 가까운 템플릿 메커니즘이 필요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500" dirty="0">
                <a:latin typeface="Times New Roman" pitchFamily="18" charset="0"/>
              </a:rPr>
              <a:t>● 결국 이상의 이유로 </a:t>
            </a:r>
            <a:r>
              <a:rPr lang="en-US" altLang="ko-KR" sz="2500" dirty="0">
                <a:latin typeface="Times New Roman" pitchFamily="18" charset="0"/>
              </a:rPr>
              <a:t>JSP1.1</a:t>
            </a:r>
            <a:r>
              <a:rPr lang="ko-KR" altLang="en-US" sz="2500" dirty="0">
                <a:latin typeface="Times New Roman" pitchFamily="18" charset="0"/>
              </a:rPr>
              <a:t>에서 </a:t>
            </a:r>
            <a:r>
              <a:rPr lang="en-US" altLang="ko-KR" sz="2500" dirty="0">
                <a:latin typeface="Times New Roman" pitchFamily="18" charset="0"/>
              </a:rPr>
              <a:t>Tag Extension</a:t>
            </a:r>
            <a:r>
              <a:rPr lang="ko-KR" altLang="en-US" sz="2500" dirty="0">
                <a:latin typeface="Times New Roman" pitchFamily="18" charset="0"/>
              </a:rPr>
              <a:t>이 도입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1D40958-1ADB-4C0E-ADCB-E121A3402572}" type="slidenum">
              <a:rPr lang="en-US" altLang="ko-KR"/>
              <a:pPr eaLnBrk="1" hangingPunct="1"/>
              <a:t>252</a:t>
            </a:fld>
            <a:endParaRPr lang="en-US" altLang="ko-KR"/>
          </a:p>
        </p:txBody>
      </p:sp>
      <p:sp>
        <p:nvSpPr>
          <p:cNvPr id="275459" name="Rectangle 2"/>
          <p:cNvSpPr>
            <a:spLocks noChangeArrowheads="1"/>
          </p:cNvSpPr>
          <p:nvPr/>
        </p:nvSpPr>
        <p:spPr bwMode="auto">
          <a:xfrm>
            <a:off x="685800" y="457200"/>
            <a:ext cx="792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4000">
                <a:latin typeface="Times New Roman" panose="02020603050405020304" pitchFamily="18" charset="0"/>
              </a:rPr>
              <a:t>태그확장</a:t>
            </a:r>
            <a:r>
              <a:rPr lang="en-US" altLang="ko-KR" sz="4000">
                <a:latin typeface="Times New Roman" panose="02020603050405020304" pitchFamily="18" charset="0"/>
              </a:rPr>
              <a:t>(Tag Extension)</a:t>
            </a:r>
          </a:p>
        </p:txBody>
      </p:sp>
      <p:sp>
        <p:nvSpPr>
          <p:cNvPr id="275460" name="Rectangle 3"/>
          <p:cNvSpPr>
            <a:spLocks noChangeArrowheads="1"/>
          </p:cNvSpPr>
          <p:nvPr/>
        </p:nvSpPr>
        <p:spPr bwMode="auto">
          <a:xfrm>
            <a:off x="609600" y="1600200"/>
            <a:ext cx="8001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ko-KR" altLang="en-US" sz="2400">
                <a:latin typeface="Times New Roman" panose="02020603050405020304" pitchFamily="18" charset="0"/>
              </a:rPr>
              <a:t>● </a:t>
            </a:r>
            <a:r>
              <a:rPr lang="en-US" altLang="ko-KR" sz="2200">
                <a:latin typeface="Times New Roman" panose="02020603050405020304" pitchFamily="18" charset="0"/>
              </a:rPr>
              <a:t>JavaBean</a:t>
            </a:r>
            <a:r>
              <a:rPr lang="ko-KR" altLang="en-US" sz="2200">
                <a:latin typeface="Times New Roman" panose="02020603050405020304" pitchFamily="18" charset="0"/>
              </a:rPr>
              <a:t>을 사용하기 위한 태그의 종류는 한계가 있으며</a:t>
            </a:r>
            <a:r>
              <a:rPr lang="en-US" altLang="ko-KR" sz="2200">
                <a:latin typeface="Times New Roman" panose="02020603050405020304" pitchFamily="18" charset="0"/>
              </a:rPr>
              <a:t>, </a:t>
            </a:r>
            <a:r>
              <a:rPr lang="ko-KR" altLang="en-US" sz="2200">
                <a:latin typeface="Times New Roman" panose="02020603050405020304" pitchFamily="18" charset="0"/>
              </a:rPr>
              <a:t>그러한 태그들로는 </a:t>
            </a:r>
            <a:r>
              <a:rPr lang="en-US" altLang="ko-KR" sz="2200">
                <a:latin typeface="Times New Roman" panose="02020603050405020304" pitchFamily="18" charset="0"/>
              </a:rPr>
              <a:t>JavaBean</a:t>
            </a:r>
            <a:r>
              <a:rPr lang="ko-KR" altLang="en-US" sz="2200">
                <a:latin typeface="Times New Roman" panose="02020603050405020304" pitchFamily="18" charset="0"/>
              </a:rPr>
              <a:t>의 </a:t>
            </a:r>
            <a:r>
              <a:rPr lang="en-US" altLang="ko-KR" sz="2200">
                <a:latin typeface="Times New Roman" panose="02020603050405020304" pitchFamily="18" charset="0"/>
              </a:rPr>
              <a:t>Property(</a:t>
            </a:r>
            <a:r>
              <a:rPr lang="ko-KR" altLang="en-US" sz="2200">
                <a:latin typeface="Times New Roman" panose="02020603050405020304" pitchFamily="18" charset="0"/>
              </a:rPr>
              <a:t>속성</a:t>
            </a:r>
            <a:r>
              <a:rPr lang="en-US" altLang="ko-KR" sz="2200">
                <a:latin typeface="Times New Roman" panose="02020603050405020304" pitchFamily="18" charset="0"/>
              </a:rPr>
              <a:t>)</a:t>
            </a:r>
            <a:r>
              <a:rPr lang="ko-KR" altLang="en-US" sz="2200">
                <a:latin typeface="Times New Roman" panose="02020603050405020304" pitchFamily="18" charset="0"/>
              </a:rPr>
              <a:t>에만 접근이 가능하며 세밀한 초기화나 조작 등이 필요한 경우에는 스크립틀릿 안에서 메소드를 호출해야 한다</a:t>
            </a:r>
            <a:r>
              <a:rPr lang="en-US" altLang="ko-KR" sz="220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ko-KR" altLang="en-US" sz="2400">
                <a:latin typeface="Times New Roman" panose="02020603050405020304" pitchFamily="18" charset="0"/>
              </a:rPr>
              <a:t>● </a:t>
            </a:r>
            <a:r>
              <a:rPr lang="ko-KR" altLang="en-US" sz="2200">
                <a:latin typeface="Times New Roman" panose="02020603050405020304" pitchFamily="18" charset="0"/>
              </a:rPr>
              <a:t>커스텀 태그 라이브러리는 </a:t>
            </a:r>
            <a:r>
              <a:rPr lang="en-US" altLang="ko-KR" sz="2200">
                <a:latin typeface="Times New Roman" panose="02020603050405020304" pitchFamily="18" charset="0"/>
              </a:rPr>
              <a:t>JSP</a:t>
            </a:r>
            <a:r>
              <a:rPr lang="ko-KR" altLang="en-US" sz="2200">
                <a:latin typeface="Times New Roman" panose="02020603050405020304" pitchFamily="18" charset="0"/>
              </a:rPr>
              <a:t>페이지에서 자바코드를 직접 이용하지 않고 사용 할 수 있도록 하는 기술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ko-KR" altLang="en-US" sz="2400">
                <a:latin typeface="Times New Roman" panose="02020603050405020304" pitchFamily="18" charset="0"/>
              </a:rPr>
              <a:t>● </a:t>
            </a:r>
            <a:r>
              <a:rPr lang="ko-KR" altLang="en-US" sz="2200">
                <a:latin typeface="Times New Roman" panose="02020603050405020304" pitchFamily="18" charset="0"/>
              </a:rPr>
              <a:t>자바 빈즈를 이용하여 자바코드를 </a:t>
            </a:r>
            <a:r>
              <a:rPr lang="en-US" altLang="ko-KR" sz="2200">
                <a:latin typeface="Times New Roman" panose="02020603050405020304" pitchFamily="18" charset="0"/>
              </a:rPr>
              <a:t>JSP</a:t>
            </a:r>
            <a:r>
              <a:rPr lang="ko-KR" altLang="en-US" sz="2200">
                <a:latin typeface="Times New Roman" panose="02020603050405020304" pitchFamily="18" charset="0"/>
              </a:rPr>
              <a:t>에서 분리 할 수도 있겠지만 자바 빈즈는 독립적으로 실행 될 수 있는 </a:t>
            </a:r>
            <a:r>
              <a:rPr lang="en-US" altLang="ko-KR" sz="2200">
                <a:latin typeface="Times New Roman" panose="02020603050405020304" pitchFamily="18" charset="0"/>
              </a:rPr>
              <a:t>Component</a:t>
            </a:r>
            <a:r>
              <a:rPr lang="ko-KR" altLang="en-US" sz="2200">
                <a:latin typeface="Times New Roman" panose="02020603050405020304" pitchFamily="18" charset="0"/>
              </a:rPr>
              <a:t>이기에 이를 그대로 </a:t>
            </a:r>
            <a:r>
              <a:rPr lang="en-US" altLang="ko-KR" sz="2200">
                <a:latin typeface="Times New Roman" panose="02020603050405020304" pitchFamily="18" charset="0"/>
              </a:rPr>
              <a:t>JSP</a:t>
            </a:r>
            <a:r>
              <a:rPr lang="ko-KR" altLang="en-US" sz="2200">
                <a:latin typeface="Times New Roman" panose="02020603050405020304" pitchFamily="18" charset="0"/>
              </a:rPr>
              <a:t>페이지에서 사용 하기 위해서는 특별한 장치가 필요한데 이것이 곧 태그라이브러리이다</a:t>
            </a:r>
            <a:r>
              <a:rPr lang="en-US" altLang="ko-KR" sz="220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6EA985E-2C34-4BF5-A120-4BD5F42A8071}" type="slidenum">
              <a:rPr lang="en-US" altLang="ko-KR"/>
              <a:pPr eaLnBrk="1" hangingPunct="1"/>
              <a:t>253</a:t>
            </a:fld>
            <a:endParaRPr lang="en-US" altLang="ko-KR"/>
          </a:p>
        </p:txBody>
      </p:sp>
      <p:sp>
        <p:nvSpPr>
          <p:cNvPr id="276483" name="Rectangle 2"/>
          <p:cNvSpPr>
            <a:spLocks noChangeArrowheads="1"/>
          </p:cNvSpPr>
          <p:nvPr/>
        </p:nvSpPr>
        <p:spPr bwMode="auto">
          <a:xfrm>
            <a:off x="685800" y="457200"/>
            <a:ext cx="792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4000">
                <a:latin typeface="Times New Roman" panose="02020603050405020304" pitchFamily="18" charset="0"/>
              </a:rPr>
              <a:t>커스텀 태그</a:t>
            </a:r>
            <a:r>
              <a:rPr lang="en-US" altLang="ko-KR" sz="4000">
                <a:latin typeface="Times New Roman" panose="02020603050405020304" pitchFamily="18" charset="0"/>
              </a:rPr>
              <a:t>(Custom Tag)</a:t>
            </a:r>
            <a:r>
              <a:rPr lang="ko-KR" altLang="en-US" sz="4000">
                <a:latin typeface="Times New Roman" panose="02020603050405020304" pitchFamily="18" charset="0"/>
              </a:rPr>
              <a:t>란</a:t>
            </a:r>
            <a:r>
              <a:rPr lang="en-US" altLang="ko-KR" sz="400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272388" name="Rectangle 3"/>
          <p:cNvSpPr>
            <a:spLocks noChangeArrowheads="1"/>
          </p:cNvSpPr>
          <p:nvPr/>
        </p:nvSpPr>
        <p:spPr bwMode="auto">
          <a:xfrm>
            <a:off x="609600" y="1524000"/>
            <a:ext cx="8229600" cy="44196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500" dirty="0">
                <a:latin typeface="Times New Roman" pitchFamily="18" charset="0"/>
              </a:rPr>
              <a:t>● 사용자가 정의해서 사용하는 태그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500" dirty="0">
                <a:latin typeface="Times New Roman" pitchFamily="18" charset="0"/>
              </a:rPr>
              <a:t>● 특징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ko-KR" altLang="en-US" sz="2500" dirty="0">
                <a:latin typeface="Times New Roman" pitchFamily="18" charset="0"/>
              </a:rPr>
              <a:t>     </a:t>
            </a:r>
            <a:r>
              <a:rPr lang="en-US" altLang="ko-KR" sz="2500" dirty="0">
                <a:latin typeface="Times New Roman" pitchFamily="18" charset="0"/>
              </a:rPr>
              <a:t>- </a:t>
            </a:r>
            <a:r>
              <a:rPr lang="ko-KR" altLang="en-US" sz="2500" dirty="0">
                <a:latin typeface="Times New Roman" pitchFamily="18" charset="0"/>
              </a:rPr>
              <a:t>반복적인 일을 단순하게 만든다</a:t>
            </a:r>
            <a:r>
              <a:rPr lang="en-US" altLang="ko-KR" sz="2500" dirty="0"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sz="2500" dirty="0">
                <a:latin typeface="Times New Roman" pitchFamily="18" charset="0"/>
              </a:rPr>
              <a:t>     - </a:t>
            </a:r>
            <a:r>
              <a:rPr lang="ko-KR" altLang="en-US" sz="2500" dirty="0">
                <a:latin typeface="Times New Roman" pitchFamily="18" charset="0"/>
              </a:rPr>
              <a:t>표현영역과 연산영역을 분리 시킨다</a:t>
            </a:r>
            <a:r>
              <a:rPr lang="en-US" altLang="ko-KR" sz="2500" dirty="0"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sz="2500" dirty="0">
                <a:latin typeface="Times New Roman" pitchFamily="18" charset="0"/>
              </a:rPr>
              <a:t>     - </a:t>
            </a:r>
            <a:r>
              <a:rPr lang="ko-KR" altLang="en-US" sz="2500" dirty="0">
                <a:latin typeface="Times New Roman" pitchFamily="18" charset="0"/>
              </a:rPr>
              <a:t>일관성 있는 웹 페이지의 구성이 가능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ko-KR" altLang="en-US" sz="2500" dirty="0">
                <a:latin typeface="Times New Roman" pitchFamily="18" charset="0"/>
              </a:rPr>
              <a:t>     </a:t>
            </a:r>
            <a:r>
              <a:rPr lang="en-US" altLang="ko-KR" sz="2500" dirty="0">
                <a:latin typeface="Times New Roman" pitchFamily="18" charset="0"/>
              </a:rPr>
              <a:t>- </a:t>
            </a:r>
            <a:r>
              <a:rPr lang="ko-KR" altLang="en-US" sz="2500" dirty="0">
                <a:latin typeface="Times New Roman" pitchFamily="18" charset="0"/>
              </a:rPr>
              <a:t>재사용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500" dirty="0">
                <a:latin typeface="Times New Roman" pitchFamily="18" charset="0"/>
              </a:rPr>
              <a:t>● 일반적인 빈에 비해 태그들은 좀더 풍부한 실행시점 프로토콜을 가진다</a:t>
            </a:r>
            <a:r>
              <a:rPr lang="en-US" altLang="ko-KR" sz="2500" dirty="0"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sz="2500" dirty="0">
                <a:latin typeface="Times New Roman" pitchFamily="18" charset="0"/>
              </a:rPr>
              <a:t>    - </a:t>
            </a:r>
            <a:r>
              <a:rPr lang="ko-KR" altLang="en-US" sz="2500" dirty="0">
                <a:latin typeface="Times New Roman" pitchFamily="18" charset="0"/>
              </a:rPr>
              <a:t>초기화 과정에서 태그의 실행에 꼭 필요한 속성을 설정해야 하는 경우가 있다</a:t>
            </a:r>
            <a:r>
              <a:rPr lang="en-US" altLang="ko-KR" sz="2500" dirty="0">
                <a:latin typeface="Times New Roman" pitchFamily="18" charset="0"/>
              </a:rPr>
              <a:t>. </a:t>
            </a:r>
            <a:r>
              <a:rPr lang="ko-KR" altLang="en-US" sz="2500" dirty="0">
                <a:latin typeface="Times New Roman" pitchFamily="18" charset="0"/>
              </a:rPr>
              <a:t>이는 빈의 </a:t>
            </a:r>
            <a:r>
              <a:rPr lang="ko-KR" altLang="en-US" sz="2500" dirty="0" err="1">
                <a:latin typeface="Times New Roman" pitchFamily="18" charset="0"/>
              </a:rPr>
              <a:t>생성자에</a:t>
            </a:r>
            <a:r>
              <a:rPr lang="ko-KR" altLang="en-US" sz="2500" dirty="0">
                <a:latin typeface="Times New Roman" pitchFamily="18" charset="0"/>
              </a:rPr>
              <a:t> 대비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454C392-F51B-4D1C-905E-C8118C594E8B}" type="slidenum">
              <a:rPr lang="en-US" altLang="ko-KR"/>
              <a:pPr eaLnBrk="1" hangingPunct="1"/>
              <a:t>254</a:t>
            </a:fld>
            <a:endParaRPr lang="en-US" altLang="ko-KR"/>
          </a:p>
        </p:txBody>
      </p:sp>
      <p:sp>
        <p:nvSpPr>
          <p:cNvPr id="277507" name="Rectangle 2"/>
          <p:cNvSpPr>
            <a:spLocks noChangeArrowheads="1"/>
          </p:cNvSpPr>
          <p:nvPr/>
        </p:nvSpPr>
        <p:spPr bwMode="auto">
          <a:xfrm>
            <a:off x="685800" y="457200"/>
            <a:ext cx="792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4000">
                <a:latin typeface="Times New Roman" panose="02020603050405020304" pitchFamily="18" charset="0"/>
              </a:rPr>
              <a:t>커스텀 태그</a:t>
            </a:r>
            <a:r>
              <a:rPr lang="en-US" altLang="ko-KR" sz="4000">
                <a:latin typeface="Times New Roman" panose="02020603050405020304" pitchFamily="18" charset="0"/>
              </a:rPr>
              <a:t>(Custom Tag)</a:t>
            </a:r>
            <a:r>
              <a:rPr lang="ko-KR" altLang="en-US" sz="4000">
                <a:latin typeface="Times New Roman" panose="02020603050405020304" pitchFamily="18" charset="0"/>
              </a:rPr>
              <a:t>란</a:t>
            </a:r>
            <a:r>
              <a:rPr lang="en-US" altLang="ko-KR" sz="400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273412" name="Rectangle 3"/>
          <p:cNvSpPr>
            <a:spLocks noChangeArrowheads="1"/>
          </p:cNvSpPr>
          <p:nvPr/>
        </p:nvSpPr>
        <p:spPr bwMode="auto">
          <a:xfrm>
            <a:off x="609600" y="1600200"/>
            <a:ext cx="8153400" cy="35814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sz="2500" dirty="0">
                <a:latin typeface="Times New Roman" pitchFamily="18" charset="0"/>
              </a:rPr>
              <a:t>	- JSP</a:t>
            </a:r>
            <a:r>
              <a:rPr lang="ko-KR" altLang="en-US" sz="2500" dirty="0">
                <a:latin typeface="Times New Roman" pitchFamily="18" charset="0"/>
              </a:rPr>
              <a:t>안에서 빈들이 가지는 문맥은 </a:t>
            </a:r>
            <a:r>
              <a:rPr lang="en-US" altLang="ko-KR" sz="2500" dirty="0">
                <a:latin typeface="Times New Roman" pitchFamily="18" charset="0"/>
              </a:rPr>
              <a:t>Web Application</a:t>
            </a:r>
            <a:r>
              <a:rPr lang="ko-KR" altLang="en-US" sz="2500" dirty="0">
                <a:latin typeface="Times New Roman" pitchFamily="18" charset="0"/>
              </a:rPr>
              <a:t>의 요구에 그리 적합하지 않다</a:t>
            </a:r>
            <a:r>
              <a:rPr lang="en-US" altLang="ko-KR" sz="2500" dirty="0">
                <a:latin typeface="Times New Roman" pitchFamily="18" charset="0"/>
              </a:rPr>
              <a:t>. </a:t>
            </a:r>
            <a:r>
              <a:rPr lang="ko-KR" altLang="en-US" sz="2500" dirty="0">
                <a:latin typeface="Times New Roman" pitchFamily="18" charset="0"/>
              </a:rPr>
              <a:t>빈 내부에서는 </a:t>
            </a:r>
            <a:r>
              <a:rPr lang="en-US" altLang="ko-KR" sz="2500" dirty="0" err="1">
                <a:latin typeface="Times New Roman" pitchFamily="18" charset="0"/>
              </a:rPr>
              <a:t>paceContext</a:t>
            </a:r>
            <a:r>
              <a:rPr lang="ko-KR" altLang="en-US" sz="2500" dirty="0">
                <a:latin typeface="Times New Roman" pitchFamily="18" charset="0"/>
              </a:rPr>
              <a:t>등의 기본 개념이 없다</a:t>
            </a:r>
            <a:r>
              <a:rPr lang="en-US" altLang="ko-KR" sz="2500" dirty="0">
                <a:latin typeface="Times New Roman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500" dirty="0">
                <a:latin typeface="Times New Roman" pitchFamily="18" charset="0"/>
              </a:rPr>
              <a:t>● </a:t>
            </a:r>
            <a:r>
              <a:rPr lang="en-US" altLang="ko-KR" sz="2500" dirty="0">
                <a:latin typeface="Times New Roman" pitchFamily="18" charset="0"/>
              </a:rPr>
              <a:t>JSP</a:t>
            </a:r>
            <a:r>
              <a:rPr lang="ko-KR" altLang="en-US" sz="2500" dirty="0">
                <a:latin typeface="Times New Roman" pitchFamily="18" charset="0"/>
              </a:rPr>
              <a:t>엔진이 하나의 태그를 읽으면 그에 해당하는 </a:t>
            </a:r>
            <a:r>
              <a:rPr lang="en-US" altLang="ko-KR" sz="2500" dirty="0">
                <a:latin typeface="Times New Roman" pitchFamily="18" charset="0"/>
              </a:rPr>
              <a:t>Action</a:t>
            </a:r>
            <a:r>
              <a:rPr lang="ko-KR" altLang="en-US" sz="2500" dirty="0">
                <a:latin typeface="Times New Roman" pitchFamily="18" charset="0"/>
              </a:rPr>
              <a:t>을 시작하고 </a:t>
            </a:r>
            <a:r>
              <a:rPr lang="en-US" altLang="ko-KR" sz="2500" dirty="0">
                <a:latin typeface="Times New Roman" pitchFamily="18" charset="0"/>
              </a:rPr>
              <a:t>(</a:t>
            </a:r>
            <a:r>
              <a:rPr lang="ko-KR" altLang="en-US" sz="2500" dirty="0">
                <a:latin typeface="Times New Roman" pitchFamily="18" charset="0"/>
              </a:rPr>
              <a:t>태그 </a:t>
            </a:r>
            <a:r>
              <a:rPr lang="ko-KR" altLang="en-US" sz="2500" dirty="0" err="1">
                <a:latin typeface="Times New Roman" pitchFamily="18" charset="0"/>
              </a:rPr>
              <a:t>인스턴스</a:t>
            </a:r>
            <a:r>
              <a:rPr lang="ko-KR" altLang="en-US" sz="2500" dirty="0">
                <a:latin typeface="Times New Roman" pitchFamily="18" charset="0"/>
              </a:rPr>
              <a:t> 생성</a:t>
            </a:r>
            <a:r>
              <a:rPr lang="en-US" altLang="ko-KR" sz="2500" dirty="0">
                <a:latin typeface="Times New Roman" pitchFamily="18" charset="0"/>
              </a:rPr>
              <a:t>) </a:t>
            </a:r>
            <a:r>
              <a:rPr lang="en-US" altLang="ko-KR" sz="2500" dirty="0" err="1">
                <a:latin typeface="Times New Roman" pitchFamily="18" charset="0"/>
              </a:rPr>
              <a:t>pageContext</a:t>
            </a:r>
            <a:r>
              <a:rPr lang="en-US" altLang="ko-KR" sz="2500" dirty="0">
                <a:latin typeface="Times New Roman" pitchFamily="18" charset="0"/>
              </a:rPr>
              <a:t> </a:t>
            </a:r>
            <a:r>
              <a:rPr lang="ko-KR" altLang="en-US" sz="2500" dirty="0">
                <a:latin typeface="Times New Roman" pitchFamily="18" charset="0"/>
              </a:rPr>
              <a:t>객체를 태그 객체에 넘겨준다</a:t>
            </a:r>
            <a:r>
              <a:rPr lang="en-US" altLang="ko-KR" sz="2500" dirty="0"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endParaRPr lang="en-US" altLang="ko-KR" sz="25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endParaRPr lang="en-US" altLang="ko-KR" sz="25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E55B3E5F-491C-41D2-B897-C86A56DBE626}" type="slidenum">
              <a:rPr lang="en-US" altLang="ko-KR"/>
              <a:pPr eaLnBrk="1" hangingPunct="1"/>
              <a:t>255</a:t>
            </a:fld>
            <a:endParaRPr lang="en-US" altLang="ko-KR"/>
          </a:p>
        </p:txBody>
      </p:sp>
      <p:sp>
        <p:nvSpPr>
          <p:cNvPr id="278531" name="Rectangle 2"/>
          <p:cNvSpPr>
            <a:spLocks noChangeArrowheads="1"/>
          </p:cNvSpPr>
          <p:nvPr/>
        </p:nvSpPr>
        <p:spPr bwMode="auto">
          <a:xfrm>
            <a:off x="685800" y="457200"/>
            <a:ext cx="792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4000">
                <a:latin typeface="Times New Roman" panose="02020603050405020304" pitchFamily="18" charset="0"/>
              </a:rPr>
              <a:t>커스텀 태그</a:t>
            </a:r>
            <a:r>
              <a:rPr lang="en-US" altLang="ko-KR" sz="4000">
                <a:latin typeface="Times New Roman" panose="02020603050405020304" pitchFamily="18" charset="0"/>
              </a:rPr>
              <a:t>(Custom Tag) </a:t>
            </a:r>
            <a:r>
              <a:rPr lang="ko-KR" altLang="en-US" sz="4000">
                <a:latin typeface="Times New Roman" panose="02020603050405020304" pitchFamily="18" charset="0"/>
              </a:rPr>
              <a:t>특징</a:t>
            </a:r>
          </a:p>
        </p:txBody>
      </p:sp>
      <p:sp>
        <p:nvSpPr>
          <p:cNvPr id="274436" name="Rectangle 3"/>
          <p:cNvSpPr>
            <a:spLocks noChangeArrowheads="1"/>
          </p:cNvSpPr>
          <p:nvPr/>
        </p:nvSpPr>
        <p:spPr bwMode="auto">
          <a:xfrm>
            <a:off x="609600" y="1447800"/>
            <a:ext cx="8153400" cy="44196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000" dirty="0">
                <a:latin typeface="Times New Roman" pitchFamily="18" charset="0"/>
              </a:rPr>
              <a:t>● 자바코드 없는 </a:t>
            </a:r>
            <a:r>
              <a:rPr lang="en-US" altLang="ko-KR" sz="2000" dirty="0">
                <a:latin typeface="Times New Roman" pitchFamily="18" charset="0"/>
              </a:rPr>
              <a:t>JSP </a:t>
            </a:r>
            <a:r>
              <a:rPr lang="ko-KR" altLang="en-US" sz="2000" dirty="0">
                <a:latin typeface="Times New Roman" pitchFamily="18" charset="0"/>
              </a:rPr>
              <a:t>페이지를 만들 수 있다</a:t>
            </a:r>
            <a:r>
              <a:rPr lang="en-US" altLang="ko-KR" sz="2000" dirty="0">
                <a:latin typeface="Times New Roman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000" dirty="0">
                <a:latin typeface="Times New Roman" pitchFamily="18" charset="0"/>
              </a:rPr>
              <a:t>● 기존태그로 처리 할 때의 복잡함을 단순화 시킬 수 있다</a:t>
            </a:r>
            <a:r>
              <a:rPr lang="en-US" altLang="ko-KR" sz="2000" dirty="0"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sz="2000" dirty="0">
                <a:latin typeface="Times New Roman" pitchFamily="18" charset="0"/>
              </a:rPr>
              <a:t>	- </a:t>
            </a:r>
            <a:r>
              <a:rPr lang="ko-KR" altLang="en-US" sz="2000" dirty="0">
                <a:latin typeface="Times New Roman" pitchFamily="18" charset="0"/>
              </a:rPr>
              <a:t>기존에 존재하는 </a:t>
            </a:r>
            <a:r>
              <a:rPr lang="en-US" altLang="ko-KR" sz="2000" dirty="0">
                <a:latin typeface="Times New Roman" pitchFamily="18" charset="0"/>
              </a:rPr>
              <a:t>HTML </a:t>
            </a:r>
            <a:r>
              <a:rPr lang="ko-KR" altLang="en-US" sz="2000" dirty="0">
                <a:latin typeface="Times New Roman" pitchFamily="18" charset="0"/>
              </a:rPr>
              <a:t>태그들을 합쳐서 하나의 새로운 태그로 만들 수 있다</a:t>
            </a:r>
            <a:r>
              <a:rPr lang="en-US" altLang="ko-KR" sz="2000" dirty="0"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sz="2000" dirty="0">
                <a:latin typeface="Times New Roman" pitchFamily="18" charset="0"/>
              </a:rPr>
              <a:t>	- </a:t>
            </a:r>
            <a:r>
              <a:rPr lang="ko-KR" altLang="en-US" sz="2000" dirty="0">
                <a:latin typeface="Times New Roman" pitchFamily="18" charset="0"/>
              </a:rPr>
              <a:t>다음의 경우를 보자</a:t>
            </a:r>
            <a:r>
              <a:rPr lang="en-US" altLang="ko-KR" sz="2000" dirty="0"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sz="1700" dirty="0">
                <a:latin typeface="Times New Roman" pitchFamily="18" charset="0"/>
              </a:rPr>
              <a:t>       &lt;table&gt;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sz="1700" dirty="0">
                <a:latin typeface="Times New Roman" pitchFamily="18" charset="0"/>
              </a:rPr>
              <a:t>		&lt;</a:t>
            </a:r>
            <a:r>
              <a:rPr lang="en-US" altLang="ko-KR" sz="1700" dirty="0" err="1">
                <a:latin typeface="Times New Roman" pitchFamily="18" charset="0"/>
              </a:rPr>
              <a:t>tr</a:t>
            </a:r>
            <a:r>
              <a:rPr lang="en-US" altLang="ko-KR" sz="1700" dirty="0">
                <a:latin typeface="Times New Roman" pitchFamily="18" charset="0"/>
              </a:rPr>
              <a:t>&gt;&lt;td&gt;</a:t>
            </a:r>
            <a:r>
              <a:rPr lang="ko-KR" altLang="en-US" sz="1700" dirty="0">
                <a:latin typeface="Times New Roman" pitchFamily="18" charset="0"/>
              </a:rPr>
              <a:t>학생</a:t>
            </a:r>
            <a:r>
              <a:rPr lang="en-US" altLang="ko-KR" sz="1700" dirty="0">
                <a:latin typeface="Times New Roman" pitchFamily="18" charset="0"/>
              </a:rPr>
              <a:t>&lt;/td&gt;&lt;td&gt;</a:t>
            </a:r>
            <a:r>
              <a:rPr lang="ko-KR" altLang="en-US" sz="1700" dirty="0">
                <a:latin typeface="Times New Roman" pitchFamily="18" charset="0"/>
              </a:rPr>
              <a:t>국어</a:t>
            </a:r>
            <a:r>
              <a:rPr lang="en-US" altLang="ko-KR" sz="1700" dirty="0">
                <a:latin typeface="Times New Roman" pitchFamily="18" charset="0"/>
              </a:rPr>
              <a:t>&lt;/td&gt;</a:t>
            </a:r>
            <a:r>
              <a:rPr lang="ko-KR" altLang="en-US" sz="1700" dirty="0">
                <a:latin typeface="Times New Roman" pitchFamily="18" charset="0"/>
              </a:rPr>
              <a:t>수학</a:t>
            </a:r>
            <a:r>
              <a:rPr lang="en-US" altLang="ko-KR" sz="1700" dirty="0">
                <a:latin typeface="Times New Roman" pitchFamily="18" charset="0"/>
              </a:rPr>
              <a:t>&lt;/td&gt;&lt;/</a:t>
            </a:r>
            <a:r>
              <a:rPr lang="en-US" altLang="ko-KR" sz="1700" dirty="0" err="1">
                <a:latin typeface="Times New Roman" pitchFamily="18" charset="0"/>
              </a:rPr>
              <a:t>tr</a:t>
            </a:r>
            <a:r>
              <a:rPr lang="en-US" altLang="ko-KR" sz="1700" dirty="0">
                <a:latin typeface="Times New Roman" pitchFamily="18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sz="1700" dirty="0">
                <a:latin typeface="Times New Roman" pitchFamily="18" charset="0"/>
              </a:rPr>
              <a:t> 		&lt;</a:t>
            </a:r>
            <a:r>
              <a:rPr lang="en-US" altLang="ko-KR" sz="1700" dirty="0" err="1">
                <a:latin typeface="Times New Roman" pitchFamily="18" charset="0"/>
              </a:rPr>
              <a:t>tr</a:t>
            </a:r>
            <a:r>
              <a:rPr lang="en-US" altLang="ko-KR" sz="1700" dirty="0">
                <a:latin typeface="Times New Roman" pitchFamily="18" charset="0"/>
              </a:rPr>
              <a:t>&gt;&lt;td&gt;</a:t>
            </a:r>
            <a:r>
              <a:rPr lang="ko-KR" altLang="en-US" sz="1700" dirty="0">
                <a:latin typeface="Times New Roman" pitchFamily="18" charset="0"/>
              </a:rPr>
              <a:t>이승엽</a:t>
            </a:r>
            <a:r>
              <a:rPr lang="en-US" altLang="ko-KR" sz="1700" dirty="0">
                <a:latin typeface="Times New Roman" pitchFamily="18" charset="0"/>
              </a:rPr>
              <a:t>&lt;/td&gt;&lt;td&gt;100&lt;/td&gt;98&lt;/td&gt;&lt;/</a:t>
            </a:r>
            <a:r>
              <a:rPr lang="en-US" altLang="ko-KR" sz="1700" dirty="0" err="1">
                <a:latin typeface="Times New Roman" pitchFamily="18" charset="0"/>
              </a:rPr>
              <a:t>tr</a:t>
            </a:r>
            <a:r>
              <a:rPr lang="en-US" altLang="ko-KR" sz="1700" dirty="0">
                <a:latin typeface="Times New Roman" pitchFamily="18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sz="1700" dirty="0">
                <a:latin typeface="Times New Roman" pitchFamily="18" charset="0"/>
              </a:rPr>
              <a:t>	  &lt;/table&gt;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sz="1700" dirty="0">
                <a:latin typeface="Times New Roman" pitchFamily="18" charset="0"/>
              </a:rPr>
              <a:t>     </a:t>
            </a:r>
            <a:r>
              <a:rPr lang="ko-KR" altLang="en-US" sz="1700" dirty="0">
                <a:latin typeface="Times New Roman" pitchFamily="18" charset="0"/>
              </a:rPr>
              <a:t>위의 태그를 태그라이브러리를 이용하면 다음과 같이 사용 가능 하다</a:t>
            </a:r>
            <a:r>
              <a:rPr lang="en-US" altLang="ko-KR" sz="1700" dirty="0"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sz="1700" dirty="0">
                <a:latin typeface="Times New Roman" pitchFamily="18" charset="0"/>
              </a:rPr>
              <a:t>     &lt;</a:t>
            </a:r>
            <a:r>
              <a:rPr lang="en-US" altLang="ko-KR" sz="1700" dirty="0" err="1">
                <a:latin typeface="Times New Roman" pitchFamily="18" charset="0"/>
              </a:rPr>
              <a:t>swlee:table</a:t>
            </a:r>
            <a:r>
              <a:rPr lang="en-US" altLang="ko-KR" sz="1700" dirty="0">
                <a:latin typeface="Times New Roman" pitchFamily="18" charset="0"/>
              </a:rPr>
              <a:t> row=“2” column=“3”&gt;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sz="1700" dirty="0">
                <a:latin typeface="Times New Roman" pitchFamily="18" charset="0"/>
              </a:rPr>
              <a:t>		</a:t>
            </a:r>
            <a:r>
              <a:rPr lang="ko-KR" altLang="en-US" sz="1700" dirty="0">
                <a:latin typeface="Times New Roman" pitchFamily="18" charset="0"/>
              </a:rPr>
              <a:t>학생</a:t>
            </a:r>
            <a:r>
              <a:rPr lang="en-US" altLang="ko-KR" sz="1700" dirty="0">
                <a:latin typeface="Times New Roman" pitchFamily="18" charset="0"/>
              </a:rPr>
              <a:t>;</a:t>
            </a:r>
            <a:r>
              <a:rPr lang="ko-KR" altLang="en-US" sz="1700" dirty="0">
                <a:latin typeface="Times New Roman" pitchFamily="18" charset="0"/>
              </a:rPr>
              <a:t>국어</a:t>
            </a:r>
            <a:r>
              <a:rPr lang="en-US" altLang="ko-KR" sz="1700" dirty="0">
                <a:latin typeface="Times New Roman" pitchFamily="18" charset="0"/>
              </a:rPr>
              <a:t>;</a:t>
            </a:r>
            <a:r>
              <a:rPr lang="ko-KR" altLang="en-US" sz="1700" dirty="0">
                <a:latin typeface="Times New Roman" pitchFamily="18" charset="0"/>
              </a:rPr>
              <a:t>수학</a:t>
            </a:r>
            <a:r>
              <a:rPr lang="en-US" altLang="ko-KR" sz="1700" dirty="0">
                <a:latin typeface="Times New Roman" pitchFamily="18" charset="0"/>
              </a:rPr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sz="1700" dirty="0">
                <a:latin typeface="Times New Roman" pitchFamily="18" charset="0"/>
              </a:rPr>
              <a:t>		</a:t>
            </a:r>
            <a:r>
              <a:rPr lang="ko-KR" altLang="en-US" sz="1700" dirty="0">
                <a:latin typeface="Times New Roman" pitchFamily="18" charset="0"/>
              </a:rPr>
              <a:t>이승엽</a:t>
            </a:r>
            <a:r>
              <a:rPr lang="en-US" altLang="ko-KR" sz="1700" dirty="0">
                <a:latin typeface="Times New Roman" pitchFamily="18" charset="0"/>
              </a:rPr>
              <a:t>;100;99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sz="1700" dirty="0">
                <a:latin typeface="Times New Roman" pitchFamily="18" charset="0"/>
              </a:rPr>
              <a:t>    &lt;/</a:t>
            </a:r>
            <a:r>
              <a:rPr lang="en-US" altLang="ko-KR" sz="1700" dirty="0" err="1">
                <a:latin typeface="Times New Roman" pitchFamily="18" charset="0"/>
              </a:rPr>
              <a:t>swlee:table</a:t>
            </a:r>
            <a:r>
              <a:rPr lang="en-US" altLang="ko-KR" sz="1700" dirty="0">
                <a:latin typeface="Times New Roman" pitchFamily="18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endParaRPr lang="en-US" altLang="ko-KR" sz="17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9B25483-37DE-40BE-96BE-58036307B5E6}" type="slidenum">
              <a:rPr lang="en-US" altLang="ko-KR"/>
              <a:pPr eaLnBrk="1" hangingPunct="1"/>
              <a:t>256</a:t>
            </a:fld>
            <a:endParaRPr lang="en-US" altLang="ko-KR"/>
          </a:p>
        </p:txBody>
      </p:sp>
      <p:sp>
        <p:nvSpPr>
          <p:cNvPr id="279555" name="Rectangle 2"/>
          <p:cNvSpPr>
            <a:spLocks noChangeArrowheads="1"/>
          </p:cNvSpPr>
          <p:nvPr/>
        </p:nvSpPr>
        <p:spPr bwMode="auto">
          <a:xfrm>
            <a:off x="685800" y="457200"/>
            <a:ext cx="792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4000">
                <a:latin typeface="Times New Roman" panose="02020603050405020304" pitchFamily="18" charset="0"/>
              </a:rPr>
              <a:t>커스텀 태그</a:t>
            </a:r>
            <a:r>
              <a:rPr lang="en-US" altLang="ko-KR" sz="4000">
                <a:latin typeface="Times New Roman" panose="02020603050405020304" pitchFamily="18" charset="0"/>
              </a:rPr>
              <a:t>(Custom Tag) </a:t>
            </a:r>
            <a:r>
              <a:rPr lang="ko-KR" altLang="en-US" sz="4000">
                <a:latin typeface="Times New Roman" panose="02020603050405020304" pitchFamily="18" charset="0"/>
              </a:rPr>
              <a:t>특징</a:t>
            </a:r>
          </a:p>
        </p:txBody>
      </p:sp>
      <p:sp>
        <p:nvSpPr>
          <p:cNvPr id="275460" name="Rectangle 3"/>
          <p:cNvSpPr>
            <a:spLocks noChangeArrowheads="1"/>
          </p:cNvSpPr>
          <p:nvPr/>
        </p:nvSpPr>
        <p:spPr bwMode="auto">
          <a:xfrm>
            <a:off x="609600" y="1447800"/>
            <a:ext cx="8153400" cy="44196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400" dirty="0">
                <a:latin typeface="Times New Roman" pitchFamily="18" charset="0"/>
              </a:rPr>
              <a:t>● </a:t>
            </a:r>
            <a:r>
              <a:rPr lang="ko-KR" altLang="en-US" sz="2200" dirty="0">
                <a:latin typeface="Times New Roman" pitchFamily="18" charset="0"/>
              </a:rPr>
              <a:t>재활용이 가능 하다</a:t>
            </a:r>
            <a:r>
              <a:rPr lang="en-US" altLang="ko-KR" sz="2200" dirty="0"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sz="2200" dirty="0">
                <a:latin typeface="Times New Roman" pitchFamily="18" charset="0"/>
              </a:rPr>
              <a:t>	- </a:t>
            </a:r>
            <a:r>
              <a:rPr lang="ko-KR" altLang="en-US" sz="2200" dirty="0" err="1">
                <a:latin typeface="Times New Roman" pitchFamily="18" charset="0"/>
              </a:rPr>
              <a:t>커스텀</a:t>
            </a:r>
            <a:r>
              <a:rPr lang="ko-KR" altLang="en-US" sz="2200" dirty="0">
                <a:latin typeface="Times New Roman" pitchFamily="18" charset="0"/>
              </a:rPr>
              <a:t> 태그 라이브러리는 </a:t>
            </a:r>
            <a:r>
              <a:rPr lang="en-US" altLang="ko-KR" sz="2200" dirty="0">
                <a:latin typeface="Times New Roman" pitchFamily="18" charset="0"/>
              </a:rPr>
              <a:t>.jar </a:t>
            </a:r>
            <a:r>
              <a:rPr lang="ko-KR" altLang="en-US" sz="2200" dirty="0">
                <a:latin typeface="Times New Roman" pitchFamily="18" charset="0"/>
              </a:rPr>
              <a:t>형태로 압축되어 사용 될 수 있는데 일종의 </a:t>
            </a:r>
            <a:r>
              <a:rPr lang="en-US" altLang="ko-KR" sz="2200" dirty="0">
                <a:latin typeface="Times New Roman" pitchFamily="18" charset="0"/>
              </a:rPr>
              <a:t>package</a:t>
            </a:r>
            <a:r>
              <a:rPr lang="ko-KR" altLang="en-US" sz="2200" dirty="0">
                <a:latin typeface="Times New Roman" pitchFamily="18" charset="0"/>
              </a:rPr>
              <a:t>로 묶어 활용 할 수 있다는 의미이다</a:t>
            </a:r>
            <a:r>
              <a:rPr lang="en-US" altLang="ko-KR" sz="2200" dirty="0">
                <a:latin typeface="Times New Roman" pitchFamily="18" charset="0"/>
              </a:rPr>
              <a:t>. </a:t>
            </a:r>
            <a:r>
              <a:rPr lang="ko-KR" altLang="en-US" sz="2200" dirty="0">
                <a:latin typeface="Times New Roman" pitchFamily="18" charset="0"/>
              </a:rPr>
              <a:t>즉 배포가 가능하다</a:t>
            </a:r>
            <a:r>
              <a:rPr lang="en-US" altLang="ko-KR" sz="2200" dirty="0">
                <a:latin typeface="Times New Roman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400" dirty="0">
                <a:latin typeface="Times New Roman" pitchFamily="18" charset="0"/>
              </a:rPr>
              <a:t>● </a:t>
            </a:r>
            <a:r>
              <a:rPr lang="ko-KR" altLang="en-US" sz="2200" dirty="0">
                <a:latin typeface="Times New Roman" pitchFamily="18" charset="0"/>
              </a:rPr>
              <a:t>유지보수가 용이하다</a:t>
            </a:r>
            <a:r>
              <a:rPr lang="en-US" altLang="ko-KR" sz="2200" dirty="0">
                <a:latin typeface="Times New Roman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400" dirty="0">
                <a:latin typeface="Times New Roman" pitchFamily="18" charset="0"/>
              </a:rPr>
              <a:t>● </a:t>
            </a:r>
            <a:r>
              <a:rPr lang="ko-KR" altLang="en-US" sz="2200" dirty="0">
                <a:latin typeface="Times New Roman" pitchFamily="18" charset="0"/>
              </a:rPr>
              <a:t>자바 </a:t>
            </a:r>
            <a:r>
              <a:rPr lang="en-US" altLang="ko-KR" sz="2200" dirty="0">
                <a:latin typeface="Times New Roman" pitchFamily="18" charset="0"/>
              </a:rPr>
              <a:t>API</a:t>
            </a:r>
            <a:r>
              <a:rPr lang="ko-KR" altLang="en-US" sz="2200" dirty="0">
                <a:latin typeface="Times New Roman" pitchFamily="18" charset="0"/>
              </a:rPr>
              <a:t>를 그대로 활용 할 수 있다</a:t>
            </a:r>
            <a:r>
              <a:rPr lang="en-US" altLang="ko-KR" sz="2200" dirty="0"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sz="2200" dirty="0">
                <a:latin typeface="Times New Roman" pitchFamily="18" charset="0"/>
              </a:rPr>
              <a:t>	- </a:t>
            </a:r>
            <a:r>
              <a:rPr lang="ko-KR" altLang="en-US" sz="2200" dirty="0">
                <a:latin typeface="Times New Roman" pitchFamily="18" charset="0"/>
              </a:rPr>
              <a:t>메일 기능을 이용 하기 위해서는 </a:t>
            </a:r>
            <a:r>
              <a:rPr lang="en-US" altLang="ko-KR" sz="2200" dirty="0" err="1">
                <a:latin typeface="Times New Roman" pitchFamily="18" charset="0"/>
              </a:rPr>
              <a:t>JavaMail</a:t>
            </a:r>
            <a:r>
              <a:rPr lang="ko-KR" altLang="en-US" sz="2200" dirty="0">
                <a:latin typeface="Times New Roman" pitchFamily="18" charset="0"/>
              </a:rPr>
              <a:t>을 이용하면 되고 </a:t>
            </a:r>
            <a:r>
              <a:rPr lang="en-US" altLang="ko-KR" sz="2200" dirty="0">
                <a:latin typeface="Times New Roman" pitchFamily="18" charset="0"/>
              </a:rPr>
              <a:t>, DB</a:t>
            </a:r>
            <a:r>
              <a:rPr lang="ko-KR" altLang="en-US" sz="2200" dirty="0">
                <a:latin typeface="Times New Roman" pitchFamily="18" charset="0"/>
              </a:rPr>
              <a:t>연동을 위해서는 </a:t>
            </a:r>
            <a:r>
              <a:rPr lang="en-US" altLang="ko-KR" sz="2200" dirty="0">
                <a:latin typeface="Times New Roman" pitchFamily="18" charset="0"/>
              </a:rPr>
              <a:t>JDBC</a:t>
            </a:r>
            <a:r>
              <a:rPr lang="ko-KR" altLang="en-US" sz="2200" dirty="0">
                <a:latin typeface="Times New Roman" pitchFamily="18" charset="0"/>
              </a:rPr>
              <a:t>를 이용하면 된다</a:t>
            </a:r>
            <a:r>
              <a:rPr lang="en-US" altLang="ko-KR" sz="2200" dirty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37D93A8-B5B7-40C2-9DDD-61D3B4E0CEC5}" type="slidenum">
              <a:rPr lang="en-US" altLang="ko-KR"/>
              <a:pPr eaLnBrk="1" hangingPunct="1"/>
              <a:t>257</a:t>
            </a:fld>
            <a:endParaRPr lang="en-US" altLang="ko-KR"/>
          </a:p>
        </p:txBody>
      </p:sp>
      <p:sp>
        <p:nvSpPr>
          <p:cNvPr id="280579" name="Rectangle 2"/>
          <p:cNvSpPr>
            <a:spLocks noChangeArrowheads="1"/>
          </p:cNvSpPr>
          <p:nvPr/>
        </p:nvSpPr>
        <p:spPr bwMode="auto">
          <a:xfrm>
            <a:off x="685800" y="457200"/>
            <a:ext cx="792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4000">
                <a:latin typeface="Times New Roman" panose="02020603050405020304" pitchFamily="18" charset="0"/>
              </a:rPr>
              <a:t>커스텀 태그라이브러리의 동작</a:t>
            </a:r>
          </a:p>
        </p:txBody>
      </p:sp>
      <p:sp>
        <p:nvSpPr>
          <p:cNvPr id="276484" name="Rectangle 3"/>
          <p:cNvSpPr>
            <a:spLocks noChangeArrowheads="1"/>
          </p:cNvSpPr>
          <p:nvPr/>
        </p:nvSpPr>
        <p:spPr bwMode="auto">
          <a:xfrm>
            <a:off x="609600" y="1447800"/>
            <a:ext cx="8153400" cy="52943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400" dirty="0">
                <a:latin typeface="Times New Roman" pitchFamily="18" charset="0"/>
              </a:rPr>
              <a:t>● </a:t>
            </a:r>
            <a:r>
              <a:rPr lang="ko-KR" altLang="en-US" sz="2200" dirty="0" err="1">
                <a:latin typeface="Times New Roman" pitchFamily="18" charset="0"/>
              </a:rPr>
              <a:t>커스텀태그의</a:t>
            </a:r>
            <a:r>
              <a:rPr lang="ko-KR" altLang="en-US" sz="2200" dirty="0">
                <a:latin typeface="Times New Roman" pitchFamily="18" charset="0"/>
              </a:rPr>
              <a:t> 수행은 실제 자바클래스가 담당한다</a:t>
            </a:r>
            <a:r>
              <a:rPr lang="en-US" altLang="ko-KR" sz="2200" dirty="0">
                <a:latin typeface="Times New Roman" pitchFamily="18" charset="0"/>
              </a:rPr>
              <a:t>. </a:t>
            </a:r>
            <a:r>
              <a:rPr lang="ko-KR" altLang="en-US" sz="2200" dirty="0">
                <a:latin typeface="Times New Roman" pitchFamily="18" charset="0"/>
              </a:rPr>
              <a:t>즉 </a:t>
            </a:r>
            <a:r>
              <a:rPr lang="ko-KR" altLang="en-US" sz="2200" dirty="0" err="1">
                <a:latin typeface="Times New Roman" pitchFamily="18" charset="0"/>
              </a:rPr>
              <a:t>커스텀태그를</a:t>
            </a:r>
            <a:r>
              <a:rPr lang="ko-KR" altLang="en-US" sz="2200" dirty="0">
                <a:latin typeface="Times New Roman" pitchFamily="18" charset="0"/>
              </a:rPr>
              <a:t> 만든 다는 것은 원하는 기능의 자바클래스를 설계하는 것이다</a:t>
            </a:r>
            <a:r>
              <a:rPr lang="en-US" altLang="ko-KR" sz="2200" dirty="0">
                <a:latin typeface="Times New Roman" pitchFamily="18" charset="0"/>
              </a:rPr>
              <a:t>. </a:t>
            </a:r>
            <a:r>
              <a:rPr lang="ko-KR" altLang="en-US" sz="2200" dirty="0">
                <a:latin typeface="Times New Roman" pitchFamily="18" charset="0"/>
              </a:rPr>
              <a:t>이러한 자바클래스를 </a:t>
            </a:r>
            <a:r>
              <a:rPr lang="en-US" altLang="ko-KR" sz="2200" dirty="0">
                <a:solidFill>
                  <a:srgbClr val="FF3300"/>
                </a:solidFill>
                <a:latin typeface="Times New Roman" pitchFamily="18" charset="0"/>
              </a:rPr>
              <a:t>Custom Tag Handler</a:t>
            </a:r>
            <a:r>
              <a:rPr lang="ko-KR" altLang="en-US" sz="2200" dirty="0">
                <a:latin typeface="Times New Roman" pitchFamily="18" charset="0"/>
              </a:rPr>
              <a:t>라고 한다</a:t>
            </a:r>
            <a:r>
              <a:rPr lang="en-US" altLang="ko-KR" sz="2200" dirty="0">
                <a:latin typeface="Times New Roman" pitchFamily="18" charset="0"/>
              </a:rPr>
              <a:t>.	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400" dirty="0">
                <a:latin typeface="Times New Roman" pitchFamily="18" charset="0"/>
              </a:rPr>
              <a:t>● </a:t>
            </a:r>
            <a:r>
              <a:rPr lang="ko-KR" altLang="en-US" sz="2200" dirty="0">
                <a:latin typeface="Times New Roman" pitchFamily="18" charset="0"/>
              </a:rPr>
              <a:t>기본동작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ko-KR" altLang="en-US" sz="2200" dirty="0">
                <a:latin typeface="Times New Roman" pitchFamily="18" charset="0"/>
              </a:rPr>
              <a:t>	</a:t>
            </a:r>
            <a:r>
              <a:rPr lang="en-US" altLang="ko-KR" sz="2200" dirty="0">
                <a:latin typeface="Times New Roman" pitchFamily="18" charset="0"/>
              </a:rPr>
              <a:t>- JSP</a:t>
            </a:r>
            <a:r>
              <a:rPr lang="ko-KR" altLang="en-US" sz="2200" dirty="0">
                <a:latin typeface="Times New Roman" pitchFamily="18" charset="0"/>
              </a:rPr>
              <a:t>에서 태그라이브러리를 사용 </a:t>
            </a:r>
            <a:r>
              <a:rPr lang="ko-KR" altLang="en-US" sz="2200" dirty="0" err="1">
                <a:latin typeface="Times New Roman" pitchFamily="18" charset="0"/>
              </a:rPr>
              <a:t>할려면</a:t>
            </a:r>
            <a:r>
              <a:rPr lang="ko-KR" altLang="en-US" sz="2200" dirty="0">
                <a:latin typeface="Times New Roman" pitchFamily="18" charset="0"/>
              </a:rPr>
              <a:t> 이를 </a:t>
            </a:r>
            <a:r>
              <a:rPr lang="en-US" altLang="ko-KR" sz="2200" dirty="0">
                <a:latin typeface="Times New Roman" pitchFamily="18" charset="0"/>
              </a:rPr>
              <a:t>JSP Container</a:t>
            </a:r>
            <a:r>
              <a:rPr lang="ko-KR" altLang="en-US" sz="2200" dirty="0">
                <a:latin typeface="Times New Roman" pitchFamily="18" charset="0"/>
              </a:rPr>
              <a:t>에게 알려야 하는데 </a:t>
            </a:r>
            <a:r>
              <a:rPr lang="en-US" altLang="ko-KR" sz="2200" dirty="0" err="1">
                <a:latin typeface="Times New Roman" pitchFamily="18" charset="0"/>
              </a:rPr>
              <a:t>taglib</a:t>
            </a:r>
            <a:r>
              <a:rPr lang="en-US" altLang="ko-KR" sz="2200" dirty="0">
                <a:latin typeface="Times New Roman" pitchFamily="18" charset="0"/>
              </a:rPr>
              <a:t> </a:t>
            </a:r>
            <a:r>
              <a:rPr lang="ko-KR" altLang="en-US" sz="2200" dirty="0" err="1">
                <a:latin typeface="Times New Roman" pitchFamily="18" charset="0"/>
              </a:rPr>
              <a:t>지시자를</a:t>
            </a:r>
            <a:r>
              <a:rPr lang="ko-KR" altLang="en-US" sz="2200" dirty="0">
                <a:latin typeface="Times New Roman" pitchFamily="18" charset="0"/>
              </a:rPr>
              <a:t> 이용한다</a:t>
            </a:r>
            <a:r>
              <a:rPr lang="en-US" altLang="ko-KR" sz="2200" dirty="0"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sz="2200" dirty="0">
                <a:latin typeface="Times New Roman" pitchFamily="18" charset="0"/>
              </a:rPr>
              <a:t>	- &lt;%@ </a:t>
            </a:r>
            <a:r>
              <a:rPr lang="en-US" altLang="ko-KR" sz="2200" dirty="0" err="1">
                <a:latin typeface="Times New Roman" pitchFamily="18" charset="0"/>
              </a:rPr>
              <a:t>taglib</a:t>
            </a:r>
            <a:r>
              <a:rPr lang="en-US" altLang="ko-KR" sz="2200" dirty="0">
                <a:latin typeface="Times New Roman" pitchFamily="18" charset="0"/>
              </a:rPr>
              <a:t> </a:t>
            </a:r>
            <a:r>
              <a:rPr lang="en-US" altLang="ko-KR" sz="2200" dirty="0" err="1">
                <a:latin typeface="Times New Roman" pitchFamily="18" charset="0"/>
              </a:rPr>
              <a:t>uri</a:t>
            </a:r>
            <a:r>
              <a:rPr lang="en-US" altLang="ko-KR" sz="2200" dirty="0">
                <a:latin typeface="Times New Roman" pitchFamily="18" charset="0"/>
              </a:rPr>
              <a:t>=“/WEB-INF/</a:t>
            </a:r>
            <a:r>
              <a:rPr lang="en-US" altLang="ko-KR" sz="2200" dirty="0" err="1">
                <a:latin typeface="Times New Roman" pitchFamily="18" charset="0"/>
              </a:rPr>
              <a:t>sample.tld</a:t>
            </a:r>
            <a:r>
              <a:rPr lang="en-US" altLang="ko-KR" sz="2200" dirty="0">
                <a:latin typeface="Times New Roman" pitchFamily="18" charset="0"/>
              </a:rPr>
              <a:t>”     prefix=“</a:t>
            </a:r>
            <a:r>
              <a:rPr lang="en-US" altLang="ko-KR" sz="2200" dirty="0" err="1">
                <a:latin typeface="Times New Roman" pitchFamily="18" charset="0"/>
              </a:rPr>
              <a:t>swlee</a:t>
            </a:r>
            <a:r>
              <a:rPr lang="en-US" altLang="ko-KR" sz="2200" dirty="0">
                <a:latin typeface="Times New Roman" pitchFamily="18" charset="0"/>
              </a:rPr>
              <a:t>” %&gt;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sz="2200" dirty="0">
                <a:latin typeface="Times New Roman" pitchFamily="18" charset="0"/>
              </a:rPr>
              <a:t>        </a:t>
            </a:r>
            <a:r>
              <a:rPr lang="en-US" altLang="ko-KR" sz="2200" dirty="0" err="1">
                <a:latin typeface="Times New Roman" pitchFamily="18" charset="0"/>
              </a:rPr>
              <a:t>uri</a:t>
            </a:r>
            <a:r>
              <a:rPr lang="en-US" altLang="ko-KR" sz="2200" dirty="0">
                <a:latin typeface="Times New Roman" pitchFamily="18" charset="0"/>
              </a:rPr>
              <a:t> : </a:t>
            </a:r>
            <a:r>
              <a:rPr lang="ko-KR" altLang="en-US" sz="2200" dirty="0">
                <a:latin typeface="Times New Roman" pitchFamily="18" charset="0"/>
              </a:rPr>
              <a:t>해당 </a:t>
            </a:r>
            <a:r>
              <a:rPr lang="ko-KR" altLang="en-US" sz="2200" dirty="0" err="1">
                <a:latin typeface="Times New Roman" pitchFamily="18" charset="0"/>
              </a:rPr>
              <a:t>커스텀태그</a:t>
            </a:r>
            <a:r>
              <a:rPr lang="ko-KR" altLang="en-US" sz="2200" dirty="0">
                <a:latin typeface="Times New Roman" pitchFamily="18" charset="0"/>
              </a:rPr>
              <a:t> 라이브러리에 대한 위치를 알린다</a:t>
            </a:r>
            <a:r>
              <a:rPr lang="en-US" altLang="ko-KR" sz="2200" dirty="0"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sz="2200" dirty="0">
                <a:latin typeface="Times New Roman" pitchFamily="18" charset="0"/>
              </a:rPr>
              <a:t>        prefix : </a:t>
            </a:r>
            <a:r>
              <a:rPr lang="ko-KR" altLang="en-US" sz="2200" dirty="0">
                <a:latin typeface="Times New Roman" pitchFamily="18" charset="0"/>
              </a:rPr>
              <a:t>사용할 태그라이브러리의 이름을 가리킨다</a:t>
            </a:r>
            <a:r>
              <a:rPr lang="en-US" altLang="ko-KR" sz="2200" dirty="0">
                <a:latin typeface="Times New Roman" pitchFamily="18" charset="0"/>
              </a:rPr>
              <a:t>. </a:t>
            </a:r>
            <a:r>
              <a:rPr lang="ko-KR" altLang="en-US" sz="2200" dirty="0">
                <a:latin typeface="Times New Roman" pitchFamily="18" charset="0"/>
              </a:rPr>
              <a:t>접두사</a:t>
            </a:r>
            <a:endParaRPr lang="en-US" altLang="ko-KR" sz="2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ko-KR" sz="2200" dirty="0">
                <a:latin typeface="Times New Roman" pitchFamily="18" charset="0"/>
              </a:rPr>
              <a:t>	- JSP</a:t>
            </a:r>
            <a:r>
              <a:rPr lang="ko-KR" altLang="en-US" sz="2200" dirty="0" err="1">
                <a:latin typeface="Times New Roman" pitchFamily="18" charset="0"/>
              </a:rPr>
              <a:t>콘테이너는</a:t>
            </a:r>
            <a:r>
              <a:rPr lang="ko-KR" altLang="en-US" sz="2200" dirty="0">
                <a:latin typeface="Times New Roman" pitchFamily="18" charset="0"/>
              </a:rPr>
              <a:t> </a:t>
            </a:r>
            <a:r>
              <a:rPr lang="en-US" altLang="ko-KR" sz="2200" dirty="0">
                <a:latin typeface="Times New Roman" pitchFamily="18" charset="0"/>
              </a:rPr>
              <a:t>JSP</a:t>
            </a:r>
            <a:r>
              <a:rPr lang="ko-KR" altLang="en-US" sz="2200" dirty="0">
                <a:latin typeface="Times New Roman" pitchFamily="18" charset="0"/>
              </a:rPr>
              <a:t>페이지를 읽고 </a:t>
            </a:r>
            <a:r>
              <a:rPr lang="ko-KR" altLang="en-US" sz="2200" dirty="0" err="1">
                <a:latin typeface="Times New Roman" pitchFamily="18" charset="0"/>
              </a:rPr>
              <a:t>서블릿으로</a:t>
            </a:r>
            <a:r>
              <a:rPr lang="ko-KR" altLang="en-US" sz="2200" dirty="0">
                <a:latin typeface="Times New Roman" pitchFamily="18" charset="0"/>
              </a:rPr>
              <a:t> 변환 할 때 </a:t>
            </a:r>
            <a:r>
              <a:rPr lang="en-US" altLang="ko-KR" sz="2200" dirty="0" err="1">
                <a:latin typeface="Times New Roman" pitchFamily="18" charset="0"/>
              </a:rPr>
              <a:t>taglib</a:t>
            </a:r>
            <a:r>
              <a:rPr lang="ko-KR" altLang="en-US" sz="2200" dirty="0" err="1">
                <a:latin typeface="Times New Roman" pitchFamily="18" charset="0"/>
              </a:rPr>
              <a:t>지시자를</a:t>
            </a:r>
            <a:r>
              <a:rPr lang="ko-KR" altLang="en-US" sz="2200" dirty="0">
                <a:latin typeface="Times New Roman" pitchFamily="18" charset="0"/>
              </a:rPr>
              <a:t> 만나며 이때 </a:t>
            </a:r>
            <a:r>
              <a:rPr lang="en-US" altLang="ko-KR" sz="2200" dirty="0">
                <a:latin typeface="Times New Roman" pitchFamily="18" charset="0"/>
              </a:rPr>
              <a:t>.</a:t>
            </a:r>
            <a:r>
              <a:rPr lang="en-US" altLang="ko-KR" sz="2200" dirty="0" err="1">
                <a:latin typeface="Times New Roman" pitchFamily="18" charset="0"/>
              </a:rPr>
              <a:t>tld</a:t>
            </a:r>
            <a:r>
              <a:rPr lang="en-US" altLang="ko-KR" sz="2200" dirty="0">
                <a:latin typeface="Times New Roman" pitchFamily="18" charset="0"/>
              </a:rPr>
              <a:t>	</a:t>
            </a:r>
            <a:r>
              <a:rPr lang="ko-KR" altLang="en-US" sz="2200" dirty="0">
                <a:latin typeface="Times New Roman" pitchFamily="18" charset="0"/>
              </a:rPr>
              <a:t>파일이 로드 되었는지 확인하며 만약 로드 되지 않았다면 로드하고</a:t>
            </a:r>
            <a:r>
              <a:rPr lang="en-US" altLang="ko-KR" sz="2200" dirty="0">
                <a:latin typeface="Times New Roman" pitchFamily="18" charset="0"/>
              </a:rPr>
              <a:t>, </a:t>
            </a:r>
            <a:r>
              <a:rPr lang="ko-KR" altLang="en-US" sz="2200" dirty="0">
                <a:latin typeface="Times New Roman" pitchFamily="18" charset="0"/>
              </a:rPr>
              <a:t>이미 로드 되었다면 넘어간다</a:t>
            </a:r>
            <a:r>
              <a:rPr lang="en-US" altLang="ko-KR" sz="2200" dirty="0"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endParaRPr lang="ko-KR" altLang="en-US" sz="22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C4BBEF9-53E4-429C-AC8F-A2511F12E2A4}" type="slidenum">
              <a:rPr lang="en-US" altLang="ko-KR"/>
              <a:pPr eaLnBrk="1" hangingPunct="1"/>
              <a:t>258</a:t>
            </a:fld>
            <a:endParaRPr lang="en-US" altLang="ko-KR"/>
          </a:p>
        </p:txBody>
      </p:sp>
      <p:sp>
        <p:nvSpPr>
          <p:cNvPr id="281603" name="Rectangle 2"/>
          <p:cNvSpPr>
            <a:spLocks noChangeArrowheads="1"/>
          </p:cNvSpPr>
          <p:nvPr/>
        </p:nvSpPr>
        <p:spPr bwMode="auto">
          <a:xfrm>
            <a:off x="685800" y="457200"/>
            <a:ext cx="792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4000">
                <a:latin typeface="Times New Roman" panose="02020603050405020304" pitchFamily="18" charset="0"/>
              </a:rPr>
              <a:t>커스텀 태그라이브러리의 구성</a:t>
            </a:r>
          </a:p>
        </p:txBody>
      </p:sp>
      <p:sp>
        <p:nvSpPr>
          <p:cNvPr id="281604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ko-KR" altLang="en-US" sz="2000">
                <a:latin typeface="Times New Roman" panose="02020603050405020304" pitchFamily="18" charset="0"/>
              </a:rPr>
              <a:t>● </a:t>
            </a:r>
            <a:r>
              <a:rPr lang="ko-KR" altLang="en-US" sz="2100">
                <a:latin typeface="Times New Roman" panose="02020603050405020304" pitchFamily="18" charset="0"/>
              </a:rPr>
              <a:t>커스텀 태그 라이브러리는 </a:t>
            </a:r>
            <a:r>
              <a:rPr lang="en-US" altLang="ko-KR" sz="2100">
                <a:latin typeface="Times New Roman" panose="02020603050405020304" pitchFamily="18" charset="0"/>
              </a:rPr>
              <a:t>TLD(Tag Library Descriptor)</a:t>
            </a:r>
            <a:r>
              <a:rPr lang="ko-KR" altLang="en-US" sz="2100">
                <a:latin typeface="Times New Roman" panose="02020603050405020304" pitchFamily="18" charset="0"/>
              </a:rPr>
              <a:t>와 </a:t>
            </a:r>
            <a:r>
              <a:rPr lang="en-US" altLang="ko-KR" sz="2100">
                <a:latin typeface="Times New Roman" panose="02020603050405020304" pitchFamily="18" charset="0"/>
              </a:rPr>
              <a:t>Custom Tag Handler</a:t>
            </a:r>
            <a:r>
              <a:rPr lang="ko-KR" altLang="en-US" sz="2100">
                <a:latin typeface="Times New Roman" panose="02020603050405020304" pitchFamily="18" charset="0"/>
              </a:rPr>
              <a:t>로 구분 할 수 있다</a:t>
            </a:r>
            <a:r>
              <a:rPr lang="en-US" altLang="ko-KR" sz="210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ko-KR" altLang="en-US" sz="2000">
                <a:latin typeface="Times New Roman" panose="02020603050405020304" pitchFamily="18" charset="0"/>
              </a:rPr>
              <a:t>● </a:t>
            </a:r>
            <a:r>
              <a:rPr lang="en-US" altLang="ko-KR" sz="2100">
                <a:latin typeface="Times New Roman" panose="02020603050405020304" pitchFamily="18" charset="0"/>
              </a:rPr>
              <a:t>TLD </a:t>
            </a:r>
            <a:r>
              <a:rPr lang="ko-KR" altLang="en-US" sz="2100">
                <a:latin typeface="Times New Roman" panose="02020603050405020304" pitchFamily="18" charset="0"/>
              </a:rPr>
              <a:t>파일은 </a:t>
            </a:r>
            <a:r>
              <a:rPr lang="en-US" altLang="ko-KR" sz="2100">
                <a:latin typeface="Times New Roman" panose="02020603050405020304" pitchFamily="18" charset="0"/>
              </a:rPr>
              <a:t>JSP </a:t>
            </a:r>
            <a:r>
              <a:rPr lang="ko-KR" altLang="en-US" sz="2100">
                <a:latin typeface="Times New Roman" panose="02020603050405020304" pitchFamily="18" charset="0"/>
              </a:rPr>
              <a:t>컨테이너가  </a:t>
            </a:r>
            <a:r>
              <a:rPr lang="en-US" altLang="ko-KR" sz="2100">
                <a:latin typeface="Times New Roman" panose="02020603050405020304" pitchFamily="18" charset="0"/>
              </a:rPr>
              <a:t>taglib </a:t>
            </a:r>
            <a:r>
              <a:rPr lang="ko-KR" altLang="en-US" sz="2100">
                <a:latin typeface="Times New Roman" panose="02020603050405020304" pitchFamily="18" charset="0"/>
              </a:rPr>
              <a:t>지시자를 만났을 때 제일 먼저 찾는 파일이다</a:t>
            </a:r>
            <a:r>
              <a:rPr lang="en-US" altLang="ko-KR" sz="2100">
                <a:latin typeface="Times New Roman" panose="02020603050405020304" pitchFamily="18" charset="0"/>
              </a:rPr>
              <a:t>. </a:t>
            </a:r>
            <a:r>
              <a:rPr lang="ko-KR" altLang="en-US" sz="2100">
                <a:latin typeface="Times New Roman" panose="02020603050405020304" pitchFamily="18" charset="0"/>
              </a:rPr>
              <a:t>이 파일에는 커스텀 태그에 관한 간략한 정보들이 들어있다</a:t>
            </a:r>
            <a:r>
              <a:rPr lang="en-US" altLang="ko-KR" sz="2100">
                <a:latin typeface="Times New Roman" panose="02020603050405020304" pitchFamily="18" charset="0"/>
              </a:rPr>
              <a:t>. </a:t>
            </a:r>
            <a:r>
              <a:rPr lang="ko-KR" altLang="en-US" sz="2100">
                <a:latin typeface="Times New Roman" panose="02020603050405020304" pitchFamily="18" charset="0"/>
              </a:rPr>
              <a:t>즉 </a:t>
            </a:r>
            <a:r>
              <a:rPr lang="en-US" altLang="ko-KR" sz="2100">
                <a:latin typeface="Times New Roman" panose="02020603050405020304" pitchFamily="18" charset="0"/>
              </a:rPr>
              <a:t>TLD </a:t>
            </a:r>
            <a:r>
              <a:rPr lang="ko-KR" altLang="en-US" sz="2100">
                <a:latin typeface="Times New Roman" panose="02020603050405020304" pitchFamily="18" charset="0"/>
              </a:rPr>
              <a:t>파일은 </a:t>
            </a:r>
            <a:r>
              <a:rPr lang="en-US" altLang="ko-KR" sz="2100">
                <a:latin typeface="Times New Roman" panose="02020603050405020304" pitchFamily="18" charset="0"/>
              </a:rPr>
              <a:t>JSP</a:t>
            </a:r>
            <a:r>
              <a:rPr lang="ko-KR" altLang="en-US" sz="2100">
                <a:latin typeface="Times New Roman" panose="02020603050405020304" pitchFamily="18" charset="0"/>
              </a:rPr>
              <a:t>를 서블릿으로 컴파일 할 때 커스텀 태그가 올바른 것인지 </a:t>
            </a:r>
            <a:r>
              <a:rPr lang="en-US" altLang="ko-KR" sz="2100">
                <a:latin typeface="Times New Roman" panose="02020603050405020304" pitchFamily="18" charset="0"/>
              </a:rPr>
              <a:t>, </a:t>
            </a:r>
            <a:r>
              <a:rPr lang="ko-KR" altLang="en-US" sz="2100">
                <a:latin typeface="Times New Roman" panose="02020603050405020304" pitchFamily="18" charset="0"/>
              </a:rPr>
              <a:t>사용 문법에 맞는지 등을 검사 할 때 이용되는 파일이다</a:t>
            </a:r>
            <a:r>
              <a:rPr lang="en-US" altLang="ko-KR" sz="210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ko-KR" altLang="en-US" sz="2000">
                <a:latin typeface="Times New Roman" panose="02020603050405020304" pitchFamily="18" charset="0"/>
              </a:rPr>
              <a:t>● </a:t>
            </a:r>
            <a:r>
              <a:rPr lang="ko-KR" altLang="en-US" sz="2100">
                <a:latin typeface="Times New Roman" panose="02020603050405020304" pitchFamily="18" charset="0"/>
              </a:rPr>
              <a:t>태그의 요청이 있다면 핸들러의 작업을 담당하는 자바클래스가 </a:t>
            </a:r>
            <a:r>
              <a:rPr lang="en-US" altLang="ko-KR" sz="2100">
                <a:latin typeface="Times New Roman" panose="02020603050405020304" pitchFamily="18" charset="0"/>
              </a:rPr>
              <a:t>JVM</a:t>
            </a:r>
            <a:r>
              <a:rPr lang="ko-KR" altLang="en-US" sz="2100">
                <a:latin typeface="Times New Roman" panose="02020603050405020304" pitchFamily="18" charset="0"/>
              </a:rPr>
              <a:t>에 로드 되어 수행된다</a:t>
            </a:r>
            <a:r>
              <a:rPr lang="en-US" altLang="ko-KR" sz="2100">
                <a:latin typeface="Times New Roman" panose="02020603050405020304" pitchFamily="18" charset="0"/>
              </a:rPr>
              <a:t>. </a:t>
            </a:r>
            <a:r>
              <a:rPr lang="ko-KR" altLang="en-US" sz="2100">
                <a:latin typeface="Times New Roman" panose="02020603050405020304" pitchFamily="18" charset="0"/>
              </a:rPr>
              <a:t>물론 로드 된 클래스는 공유가 가능하다</a:t>
            </a:r>
            <a:r>
              <a:rPr lang="en-US" altLang="ko-KR" sz="2100">
                <a:latin typeface="Times New Roman" panose="02020603050405020304" pitchFamily="18" charset="0"/>
              </a:rPr>
              <a:t>. </a:t>
            </a:r>
            <a:r>
              <a:rPr lang="ko-KR" altLang="en-US" sz="2100">
                <a:latin typeface="Times New Roman" panose="02020603050405020304" pitchFamily="18" charset="0"/>
              </a:rPr>
              <a:t>매 요청마다 일일이 인스턴스를 만드는 것은 아니며 공유하여 사용한다</a:t>
            </a:r>
            <a:r>
              <a:rPr lang="en-US" altLang="ko-KR" sz="210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ko-KR" altLang="en-US" sz="2000">
                <a:latin typeface="Times New Roman" panose="02020603050405020304" pitchFamily="18" charset="0"/>
              </a:rPr>
              <a:t>● </a:t>
            </a:r>
            <a:r>
              <a:rPr lang="ko-KR" altLang="en-US" sz="2100">
                <a:latin typeface="Times New Roman" panose="02020603050405020304" pitchFamily="18" charset="0"/>
              </a:rPr>
              <a:t>보통 커스텀 태그 라이브러리는 </a:t>
            </a:r>
            <a:r>
              <a:rPr lang="en-US" altLang="ko-KR" sz="2100">
                <a:latin typeface="Times New Roman" panose="02020603050405020304" pitchFamily="18" charset="0"/>
              </a:rPr>
              <a:t>JAR </a:t>
            </a:r>
            <a:r>
              <a:rPr lang="ko-KR" altLang="en-US" sz="2100">
                <a:latin typeface="Times New Roman" panose="02020603050405020304" pitchFamily="18" charset="0"/>
              </a:rPr>
              <a:t>압축파일로 이루어져 있으며 이 파일은 태그 핸들러를 구성하는 자바클래스와 수행되는 태그들의 간단한 정보와 목록이 있는 </a:t>
            </a:r>
            <a:r>
              <a:rPr lang="en-US" altLang="ko-KR" sz="2100">
                <a:latin typeface="Times New Roman" panose="02020603050405020304" pitchFamily="18" charset="0"/>
              </a:rPr>
              <a:t>TLD </a:t>
            </a:r>
            <a:r>
              <a:rPr lang="ko-KR" altLang="en-US" sz="2100">
                <a:latin typeface="Times New Roman" panose="02020603050405020304" pitchFamily="18" charset="0"/>
              </a:rPr>
              <a:t>파일로 구성되어 있다</a:t>
            </a:r>
            <a:r>
              <a:rPr lang="en-US" altLang="ko-KR" sz="210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6ED977A-0749-427B-AA2E-D91845CB6BEF}" type="slidenum">
              <a:rPr lang="en-US" altLang="ko-KR"/>
              <a:pPr eaLnBrk="1" hangingPunct="1"/>
              <a:t>259</a:t>
            </a:fld>
            <a:endParaRPr lang="en-US" altLang="ko-KR"/>
          </a:p>
        </p:txBody>
      </p:sp>
      <p:sp>
        <p:nvSpPr>
          <p:cNvPr id="282627" name="Rectangle 2"/>
          <p:cNvSpPr>
            <a:spLocks noChangeArrowheads="1"/>
          </p:cNvSpPr>
          <p:nvPr/>
        </p:nvSpPr>
        <p:spPr bwMode="auto">
          <a:xfrm>
            <a:off x="685800" y="457200"/>
            <a:ext cx="7924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4000">
                <a:latin typeface="Times New Roman" panose="02020603050405020304" pitchFamily="18" charset="0"/>
              </a:rPr>
              <a:t>커스텀 태그라이브러리의 구성</a:t>
            </a:r>
            <a:r>
              <a:rPr lang="en-US" altLang="ko-KR" sz="4000">
                <a:latin typeface="Times New Roman" panose="02020603050405020304" pitchFamily="18" charset="0"/>
              </a:rPr>
              <a:t>(TLD)</a:t>
            </a:r>
          </a:p>
        </p:txBody>
      </p:sp>
      <p:sp>
        <p:nvSpPr>
          <p:cNvPr id="279556" name="Rectangle 3"/>
          <p:cNvSpPr>
            <a:spLocks noChangeArrowheads="1"/>
          </p:cNvSpPr>
          <p:nvPr/>
        </p:nvSpPr>
        <p:spPr bwMode="auto">
          <a:xfrm>
            <a:off x="609600" y="1981200"/>
            <a:ext cx="8153400" cy="41910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400" dirty="0">
                <a:latin typeface="Times New Roman" pitchFamily="18" charset="0"/>
              </a:rPr>
              <a:t>● </a:t>
            </a:r>
            <a:r>
              <a:rPr lang="en-US" altLang="ko-KR" sz="2400" dirty="0">
                <a:latin typeface="Times New Roman" pitchFamily="18" charset="0"/>
              </a:rPr>
              <a:t>TLD </a:t>
            </a:r>
            <a:r>
              <a:rPr lang="ko-KR" altLang="en-US" sz="2400" dirty="0">
                <a:latin typeface="Times New Roman" pitchFamily="18" charset="0"/>
              </a:rPr>
              <a:t>파일은 </a:t>
            </a:r>
            <a:r>
              <a:rPr lang="en-US" altLang="ko-KR" sz="2400" dirty="0">
                <a:latin typeface="Times New Roman" pitchFamily="18" charset="0"/>
              </a:rPr>
              <a:t>XML </a:t>
            </a:r>
            <a:r>
              <a:rPr lang="ko-KR" altLang="en-US" sz="2400" dirty="0">
                <a:latin typeface="Times New Roman" pitchFamily="18" charset="0"/>
              </a:rPr>
              <a:t>문서의 형식이다</a:t>
            </a:r>
            <a:r>
              <a:rPr lang="en-US" altLang="ko-KR" sz="2400" dirty="0">
                <a:latin typeface="Times New Roman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400" dirty="0">
                <a:latin typeface="Times New Roman" pitchFamily="18" charset="0"/>
              </a:rPr>
              <a:t>● </a:t>
            </a:r>
            <a:r>
              <a:rPr lang="ko-KR" altLang="en-US" sz="2400" dirty="0" err="1">
                <a:latin typeface="Times New Roman" pitchFamily="18" charset="0"/>
              </a:rPr>
              <a:t>확장자는</a:t>
            </a:r>
            <a:r>
              <a:rPr lang="ko-KR" altLang="en-US" sz="2400" dirty="0">
                <a:latin typeface="Times New Roman" pitchFamily="18" charset="0"/>
              </a:rPr>
              <a:t> </a:t>
            </a:r>
            <a:r>
              <a:rPr lang="en-US" altLang="ko-KR" sz="2400" dirty="0">
                <a:latin typeface="Times New Roman" pitchFamily="18" charset="0"/>
              </a:rPr>
              <a:t>TLD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400" dirty="0">
                <a:latin typeface="Times New Roman" pitchFamily="18" charset="0"/>
              </a:rPr>
              <a:t>● 크게 </a:t>
            </a:r>
            <a:r>
              <a:rPr lang="en-US" altLang="ko-KR" sz="2400" dirty="0">
                <a:latin typeface="Times New Roman" pitchFamily="18" charset="0"/>
              </a:rPr>
              <a:t>4</a:t>
            </a:r>
            <a:r>
              <a:rPr lang="ko-KR" altLang="en-US" sz="2400" dirty="0">
                <a:latin typeface="Times New Roman" pitchFamily="18" charset="0"/>
              </a:rPr>
              <a:t>가지로 구성되어 있다</a:t>
            </a:r>
            <a:r>
              <a:rPr lang="en-US" altLang="ko-KR" sz="2400" dirty="0"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sz="2400" dirty="0">
                <a:latin typeface="Times New Roman" pitchFamily="18" charset="0"/>
              </a:rPr>
              <a:t>	- TLD </a:t>
            </a:r>
            <a:r>
              <a:rPr lang="ko-KR" altLang="en-US" sz="2400" dirty="0">
                <a:latin typeface="Times New Roman" pitchFamily="18" charset="0"/>
              </a:rPr>
              <a:t>문서의 전체 설정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ko-KR" altLang="en-US" sz="2400" dirty="0">
                <a:latin typeface="Times New Roman" pitchFamily="18" charset="0"/>
              </a:rPr>
              <a:t>	</a:t>
            </a:r>
            <a:r>
              <a:rPr lang="en-US" altLang="ko-KR" sz="2400" dirty="0">
                <a:latin typeface="Times New Roman" pitchFamily="18" charset="0"/>
              </a:rPr>
              <a:t>- </a:t>
            </a:r>
            <a:r>
              <a:rPr lang="ko-KR" altLang="en-US" sz="2400" dirty="0">
                <a:latin typeface="Times New Roman" pitchFamily="18" charset="0"/>
              </a:rPr>
              <a:t>태그라이브러리의 전체 설정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ko-KR" altLang="en-US" sz="2400" dirty="0">
                <a:latin typeface="Times New Roman" pitchFamily="18" charset="0"/>
              </a:rPr>
              <a:t>	</a:t>
            </a:r>
            <a:r>
              <a:rPr lang="en-US" altLang="ko-KR" sz="2400" dirty="0">
                <a:latin typeface="Times New Roman" pitchFamily="18" charset="0"/>
              </a:rPr>
              <a:t>- </a:t>
            </a:r>
            <a:r>
              <a:rPr lang="ko-KR" altLang="en-US" sz="2400" dirty="0" err="1">
                <a:latin typeface="Times New Roman" pitchFamily="18" charset="0"/>
              </a:rPr>
              <a:t>커스텀</a:t>
            </a:r>
            <a:r>
              <a:rPr lang="ko-KR" altLang="en-US" sz="2400" dirty="0">
                <a:latin typeface="Times New Roman" pitchFamily="18" charset="0"/>
              </a:rPr>
              <a:t> 태그의 전체 설정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ko-KR" altLang="en-US" sz="2400" dirty="0">
                <a:latin typeface="Times New Roman" pitchFamily="18" charset="0"/>
              </a:rPr>
              <a:t>	</a:t>
            </a:r>
            <a:r>
              <a:rPr lang="en-US" altLang="ko-KR" sz="2400" dirty="0">
                <a:latin typeface="Times New Roman" pitchFamily="18" charset="0"/>
              </a:rPr>
              <a:t>- </a:t>
            </a:r>
            <a:r>
              <a:rPr lang="ko-KR" altLang="en-US" sz="2400" dirty="0" err="1">
                <a:latin typeface="Times New Roman" pitchFamily="18" charset="0"/>
              </a:rPr>
              <a:t>커스텀</a:t>
            </a:r>
            <a:r>
              <a:rPr lang="ko-KR" altLang="en-US" sz="2400" dirty="0">
                <a:latin typeface="Times New Roman" pitchFamily="18" charset="0"/>
              </a:rPr>
              <a:t> 태그의 인자 설정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92150"/>
            <a:ext cx="8229600" cy="5438775"/>
          </a:xfrm>
        </p:spPr>
        <p:txBody>
          <a:bodyPr/>
          <a:lstStyle/>
          <a:p>
            <a:pPr eaLnBrk="1" hangingPunct="1"/>
            <a:r>
              <a:rPr lang="en-US" altLang="ko-KR"/>
              <a:t>POST </a:t>
            </a:r>
            <a:r>
              <a:rPr lang="ko-KR" altLang="en-US"/>
              <a:t>방식</a:t>
            </a:r>
          </a:p>
          <a:p>
            <a:pPr lvl="1" eaLnBrk="1" hangingPunct="1"/>
            <a:r>
              <a:rPr lang="ko-KR" altLang="en-US"/>
              <a:t>요청 </a:t>
            </a:r>
            <a:r>
              <a:rPr lang="en-US" altLang="ko-KR"/>
              <a:t>HTTP body</a:t>
            </a:r>
            <a:r>
              <a:rPr lang="ko-KR" altLang="en-US"/>
              <a:t>에 입력 데이터가 포함된다</a:t>
            </a:r>
            <a:r>
              <a:rPr lang="en-US" altLang="ko-KR"/>
              <a:t>.</a:t>
            </a:r>
          </a:p>
          <a:p>
            <a:pPr lvl="1" eaLnBrk="1" hangingPunct="1"/>
            <a:r>
              <a:rPr lang="en-US" altLang="ko-KR"/>
              <a:t>body</a:t>
            </a:r>
            <a:r>
              <a:rPr lang="ko-KR" altLang="en-US"/>
              <a:t>의 데이터는 스트림으로 전송된다</a:t>
            </a:r>
            <a:r>
              <a:rPr lang="en-US" altLang="ko-KR"/>
              <a:t>.</a:t>
            </a:r>
          </a:p>
          <a:p>
            <a:pPr lvl="1" eaLnBrk="1" hangingPunct="1"/>
            <a:r>
              <a:rPr lang="ko-KR" altLang="en-US"/>
              <a:t>스트림 형태로 입력 데이터가 전송되므로 전송 용량에 제한을 받지 않는다</a:t>
            </a:r>
            <a:r>
              <a:rPr lang="en-US" altLang="ko-KR"/>
              <a:t>.</a:t>
            </a:r>
          </a:p>
          <a:p>
            <a:pPr lvl="1" eaLnBrk="1" hangingPunct="1"/>
            <a:r>
              <a:rPr lang="ko-KR" altLang="en-US"/>
              <a:t>문자 및 바이너리</a:t>
            </a:r>
            <a:r>
              <a:rPr lang="en-US" altLang="ko-KR"/>
              <a:t>(</a:t>
            </a:r>
            <a:r>
              <a:rPr lang="ko-KR" altLang="en-US"/>
              <a:t>파일</a:t>
            </a:r>
            <a:r>
              <a:rPr lang="en-US" altLang="ko-KR"/>
              <a:t>)</a:t>
            </a:r>
            <a:r>
              <a:rPr lang="ko-KR" altLang="en-US"/>
              <a:t>를 전송할 수 있다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</p:txBody>
      </p:sp>
      <p:sp>
        <p:nvSpPr>
          <p:cNvPr id="3789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BC39999-6154-4873-B404-2C1FB881C17D}" type="slidenum">
              <a:rPr lang="en-US" altLang="ko-KR"/>
              <a:pPr eaLnBrk="1" hangingPunct="1"/>
              <a:t>26</a:t>
            </a:fld>
            <a:endParaRPr lang="en-US" altLang="ko-KR"/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005263"/>
            <a:ext cx="7848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ChangeArrowheads="1"/>
          </p:cNvSpPr>
          <p:nvPr/>
        </p:nvSpPr>
        <p:spPr bwMode="auto">
          <a:xfrm>
            <a:off x="685800" y="457200"/>
            <a:ext cx="7924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4000">
                <a:latin typeface="Times New Roman" panose="02020603050405020304" pitchFamily="18" charset="0"/>
              </a:rPr>
              <a:t>커스텀 태그라이브러리의 구성</a:t>
            </a:r>
            <a:r>
              <a:rPr lang="en-US" altLang="ko-KR" sz="4000">
                <a:latin typeface="Times New Roman" panose="02020603050405020304" pitchFamily="18" charset="0"/>
              </a:rPr>
              <a:t>(TLD)</a:t>
            </a:r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609600" y="1981200"/>
            <a:ext cx="8153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&lt;!– XML </a:t>
            </a:r>
            <a:r>
              <a:rPr lang="ko-KR" altLang="en-US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헤더 정보를 나타낸다</a:t>
            </a:r>
            <a:r>
              <a:rPr lang="en-US" altLang="ko-KR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. XML </a:t>
            </a:r>
            <a:r>
              <a:rPr lang="ko-KR" altLang="en-US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버전 및 인코딩 정보</a:t>
            </a:r>
            <a:r>
              <a:rPr lang="en-US" altLang="ko-KR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, DTD </a:t>
            </a:r>
            <a:r>
              <a:rPr lang="ko-KR" altLang="en-US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파일 등 지정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17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&lt;?xml version="1.0" encoding="</a:t>
            </a:r>
            <a:r>
              <a:rPr lang="en-US" altLang="ko-KR" sz="1700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euc-kr</a:t>
            </a:r>
            <a:r>
              <a:rPr lang="en-US" altLang="ko-KR" sz="17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"?&gt;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17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&lt;!DOCTYPE </a:t>
            </a:r>
            <a:r>
              <a:rPr lang="en-US" altLang="ko-KR" sz="1700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taglib</a:t>
            </a:r>
            <a:endParaRPr lang="en-US" altLang="ko-KR" sz="1700" dirty="0">
              <a:solidFill>
                <a:srgbClr val="0000FF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17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PUBLIC "-//Sun Microsystems, Inc.//DTD JSP Tag Library 1.1//EN"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17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"http://java.sun.com/j2ee/</a:t>
            </a:r>
            <a:r>
              <a:rPr lang="en-US" altLang="ko-KR" sz="1700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dtds</a:t>
            </a:r>
            <a:r>
              <a:rPr lang="en-US" altLang="ko-KR" sz="17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/web-jsptaglibrary_1_1.dtd"&gt;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&lt;!– </a:t>
            </a:r>
            <a:r>
              <a:rPr lang="ko-KR" altLang="en-US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태그라이브러리에 관한 전체적인 설정을 한다</a:t>
            </a:r>
            <a:r>
              <a:rPr lang="en-US" altLang="ko-KR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.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17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en-US" altLang="ko-KR" sz="1700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taglib</a:t>
            </a:r>
            <a:r>
              <a:rPr lang="en-US" altLang="ko-KR" sz="17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17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ko-KR" sz="1700" dirty="0">
                <a:solidFill>
                  <a:srgbClr val="FF33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en-US" altLang="ko-KR" sz="1700" dirty="0" err="1">
                <a:solidFill>
                  <a:srgbClr val="FF33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tlibversion</a:t>
            </a:r>
            <a:r>
              <a:rPr lang="en-US" altLang="ko-KR" sz="1700" dirty="0">
                <a:solidFill>
                  <a:srgbClr val="FF33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&gt;1.0&lt;/ </a:t>
            </a:r>
            <a:r>
              <a:rPr lang="en-US" altLang="ko-KR" sz="1700" dirty="0" err="1">
                <a:solidFill>
                  <a:srgbClr val="FF33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tlibversion</a:t>
            </a:r>
            <a:r>
              <a:rPr lang="en-US" altLang="ko-KR" sz="1700" dirty="0">
                <a:solidFill>
                  <a:srgbClr val="FF33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&gt;</a:t>
            </a:r>
            <a:r>
              <a:rPr lang="en-US" altLang="ko-KR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 &lt;!--Tag Library</a:t>
            </a:r>
            <a:r>
              <a:rPr lang="ko-KR" altLang="en-US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의 자체버전</a:t>
            </a:r>
            <a:r>
              <a:rPr lang="en-US" altLang="ko-KR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ko-KR" altLang="en-US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필수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ko-KR" altLang="en-US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ko-KR" sz="1700" dirty="0">
                <a:solidFill>
                  <a:srgbClr val="FF33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en-US" altLang="ko-KR" sz="1700" dirty="0" err="1">
                <a:solidFill>
                  <a:srgbClr val="FF33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jspversion</a:t>
            </a:r>
            <a:r>
              <a:rPr lang="en-US" altLang="ko-KR" sz="1700" dirty="0">
                <a:solidFill>
                  <a:srgbClr val="FF33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&gt;1.1&lt;/ </a:t>
            </a:r>
            <a:r>
              <a:rPr lang="en-US" altLang="ko-KR" sz="1700" dirty="0" err="1">
                <a:solidFill>
                  <a:srgbClr val="FF33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jspversion</a:t>
            </a:r>
            <a:r>
              <a:rPr lang="en-US" altLang="ko-KR" sz="1700" dirty="0">
                <a:solidFill>
                  <a:srgbClr val="FF33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&gt;</a:t>
            </a:r>
            <a:r>
              <a:rPr lang="en-US" altLang="ko-KR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 &lt;!--JSP </a:t>
            </a:r>
            <a:r>
              <a:rPr lang="ko-KR" altLang="en-US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스펙의 버전</a:t>
            </a:r>
            <a:r>
              <a:rPr lang="en-US" altLang="ko-KR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7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생략시</a:t>
            </a:r>
            <a:r>
              <a:rPr lang="ko-KR" altLang="en-US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1.1, </a:t>
            </a:r>
            <a:r>
              <a:rPr lang="ko-KR" altLang="en-US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필수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ko-KR" altLang="en-US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ko-KR" sz="1700" dirty="0">
                <a:solidFill>
                  <a:srgbClr val="FF33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en-US" altLang="ko-KR" sz="1700" dirty="0" err="1">
                <a:solidFill>
                  <a:srgbClr val="FF33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shortname</a:t>
            </a:r>
            <a:r>
              <a:rPr lang="en-US" altLang="ko-KR" sz="1700" dirty="0">
                <a:solidFill>
                  <a:srgbClr val="FF33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&gt;</a:t>
            </a:r>
            <a:r>
              <a:rPr lang="en-US" altLang="ko-KR" sz="1700" dirty="0" err="1">
                <a:solidFill>
                  <a:srgbClr val="FF33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swlee</a:t>
            </a:r>
            <a:r>
              <a:rPr lang="en-US" altLang="ko-KR" sz="1700" dirty="0">
                <a:solidFill>
                  <a:srgbClr val="FF33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&lt;/</a:t>
            </a:r>
            <a:r>
              <a:rPr lang="en-US" altLang="ko-KR" sz="1700" dirty="0" err="1">
                <a:solidFill>
                  <a:srgbClr val="FF33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shortname</a:t>
            </a:r>
            <a:r>
              <a:rPr lang="en-US" altLang="ko-KR" sz="1700" dirty="0">
                <a:solidFill>
                  <a:srgbClr val="FF33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&gt;</a:t>
            </a:r>
            <a:r>
              <a:rPr lang="en-US" altLang="ko-KR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 &lt;!--</a:t>
            </a:r>
            <a:r>
              <a:rPr lang="en-US" altLang="ko-KR" sz="17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TagLib</a:t>
            </a:r>
            <a:r>
              <a:rPr lang="ko-KR" altLang="en-US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의 축약된 이름을 지정 </a:t>
            </a:r>
            <a:r>
              <a:rPr lang="en-US" altLang="ko-KR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ko-KR" altLang="en-US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필수 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ko-KR" altLang="en-US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ko-KR" sz="17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&lt;info&gt;This is </a:t>
            </a:r>
            <a:r>
              <a:rPr lang="en-US" altLang="ko-KR" sz="1700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TagLib</a:t>
            </a:r>
            <a:r>
              <a:rPr lang="en-US" altLang="ko-KR" sz="17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Sample&lt;/info&gt;</a:t>
            </a:r>
            <a:r>
              <a:rPr lang="en-US" altLang="ko-KR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 &lt;!--</a:t>
            </a:r>
            <a:r>
              <a:rPr lang="ko-KR" altLang="en-US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정보나 설명을 적는 부분</a:t>
            </a:r>
            <a:r>
              <a:rPr lang="en-US" altLang="ko-KR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생략가능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ko-KR" altLang="en-US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ko-KR" sz="17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en-US" altLang="ko-KR" sz="1700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uri</a:t>
            </a:r>
            <a:r>
              <a:rPr lang="en-US" altLang="ko-KR" sz="17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&gt;http://lcoalhost/examples/sample.tld&lt;/uri&gt;</a:t>
            </a:r>
            <a:r>
              <a:rPr lang="en-US" altLang="ko-KR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 &lt;!--</a:t>
            </a:r>
            <a:r>
              <a:rPr lang="ko-KR" altLang="en-US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생략가능</a:t>
            </a:r>
            <a:r>
              <a:rPr lang="en-US" altLang="ko-KR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여러 개의 </a:t>
            </a:r>
            <a:r>
              <a:rPr lang="en-US" altLang="ko-KR" sz="17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tld</a:t>
            </a:r>
            <a:r>
              <a:rPr lang="ko-KR" altLang="en-US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파일로 구분하여 사용되는 경우에 이용</a:t>
            </a:r>
            <a:r>
              <a:rPr lang="en-US" altLang="ko-KR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700" dirty="0">
                <a:latin typeface="Times New Roman" panose="02020603050405020304" pitchFamily="18" charset="0"/>
                <a:sym typeface="Wingdings" panose="05000000000000000000" pitchFamily="2" charset="2"/>
              </a:rPr>
              <a:t>생략가능</a:t>
            </a:r>
          </a:p>
        </p:txBody>
      </p:sp>
      <p:sp>
        <p:nvSpPr>
          <p:cNvPr id="28365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C3AEB7F-EBE3-488D-95A3-30882200D3D1}" type="slidenum">
              <a:rPr lang="en-US" altLang="ko-KR"/>
              <a:pPr eaLnBrk="1" hangingPunct="1"/>
              <a:t>260</a:t>
            </a:fld>
            <a:endParaRPr lang="en-US" altLang="ko-KR"/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ChangeArrowheads="1"/>
          </p:cNvSpPr>
          <p:nvPr/>
        </p:nvSpPr>
        <p:spPr bwMode="auto">
          <a:xfrm>
            <a:off x="685800" y="457200"/>
            <a:ext cx="7924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4000">
                <a:latin typeface="Times New Roman" panose="02020603050405020304" pitchFamily="18" charset="0"/>
              </a:rPr>
              <a:t>커스텀 태그라이브러리의 구성</a:t>
            </a:r>
            <a:r>
              <a:rPr lang="en-US" altLang="ko-KR" sz="4000">
                <a:latin typeface="Times New Roman" panose="02020603050405020304" pitchFamily="18" charset="0"/>
              </a:rPr>
              <a:t>(TLD)</a:t>
            </a: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609600" y="1828800"/>
            <a:ext cx="8153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&lt;!-- &lt;tag&gt;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로 쌓인 부분은 </a:t>
            </a:r>
            <a:r>
              <a:rPr lang="ko-KR" altLang="en-US" sz="16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커스텀태그에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 관한 설정이다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1600" dirty="0">
                <a:solidFill>
                  <a:srgbClr val="FF33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&lt;tag&gt;&lt;</a:t>
            </a:r>
            <a:r>
              <a:rPr lang="en-US" altLang="ko-KR" sz="16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name&gt;hello&lt;/name&gt;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 &lt;!– 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태그의 이름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이 이름으로 태그를 식별 즉 다음과 같이 </a:t>
            </a:r>
            <a:r>
              <a:rPr lang="ko-KR" altLang="en-US" sz="16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사용할수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 있다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. &lt;</a:t>
            </a:r>
            <a:r>
              <a:rPr lang="en-US" altLang="ko-KR" sz="16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swlee:hello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&gt;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안녕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&lt;/</a:t>
            </a:r>
            <a:r>
              <a:rPr lang="en-US" altLang="ko-KR" sz="16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swlee:hello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&gt; 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tagclass</a:t>
            </a:r>
            <a:r>
              <a:rPr lang="en-US" altLang="ko-KR" sz="16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&gt;</a:t>
            </a:r>
            <a:r>
              <a:rPr lang="en-US" altLang="ko-KR" sz="1600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beans.Hello</a:t>
            </a:r>
            <a:r>
              <a:rPr lang="en-US" altLang="ko-KR" sz="16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&lt;/</a:t>
            </a:r>
            <a:r>
              <a:rPr lang="en-US" altLang="ko-KR" sz="1600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tagclass</a:t>
            </a:r>
            <a:r>
              <a:rPr lang="en-US" altLang="ko-KR" sz="16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&gt;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 &lt;!– 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커스텀 태그를 실제 수행하는 </a:t>
            </a:r>
            <a:r>
              <a:rPr lang="ko-KR" altLang="en-US" sz="16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핸들러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필수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teiclass</a:t>
            </a:r>
            <a:r>
              <a:rPr lang="en-US" altLang="ko-KR" sz="16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&gt;</a:t>
            </a:r>
            <a:r>
              <a:rPr lang="en-US" altLang="ko-KR" sz="1600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beans.HelloTEI</a:t>
            </a:r>
            <a:r>
              <a:rPr lang="en-US" altLang="ko-KR" sz="16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&lt;/</a:t>
            </a:r>
            <a:r>
              <a:rPr lang="en-US" altLang="ko-KR" sz="1600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teiclass</a:t>
            </a:r>
            <a:r>
              <a:rPr lang="en-US" altLang="ko-KR" sz="16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&gt;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 &lt;!– 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도우미 클래스 설정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6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필수아님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 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en-US" altLang="ko-KR" sz="1600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bodycontent</a:t>
            </a:r>
            <a:r>
              <a:rPr lang="en-US" altLang="ko-KR" sz="16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&gt;JSP&lt;/</a:t>
            </a:r>
            <a:r>
              <a:rPr lang="en-US" altLang="ko-KR" sz="1600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bodycontent</a:t>
            </a:r>
            <a:r>
              <a:rPr lang="en-US" altLang="ko-KR" sz="16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&gt;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 &lt;!– JSP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에서 커스텀 태그를 사용 </a:t>
            </a:r>
            <a:r>
              <a:rPr lang="ko-KR" altLang="en-US" sz="16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할때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 시작태그와 </a:t>
            </a:r>
            <a:r>
              <a:rPr lang="ko-KR" altLang="en-US" sz="16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끝태그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 사이의 컨텐츠의 타입을 기술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ko-KR" sz="16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empty, </a:t>
            </a:r>
            <a:r>
              <a:rPr lang="en-US" altLang="ko-KR" sz="1600" b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tagdependent,JSP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등 사용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       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en-US" altLang="ko-KR" sz="16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swlee:hello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&gt;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선생님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&lt;/</a:t>
            </a:r>
            <a:r>
              <a:rPr lang="en-US" altLang="ko-KR" sz="16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swlee:hello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&gt;,  &lt;</a:t>
            </a:r>
            <a:r>
              <a:rPr lang="en-US" altLang="ko-KR" sz="16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swlee:SQL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&gt;select * from </a:t>
            </a:r>
            <a:r>
              <a:rPr lang="en-US" altLang="ko-KR" sz="16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emp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&lt;/</a:t>
            </a:r>
            <a:r>
              <a:rPr lang="en-US" altLang="ko-KR" sz="16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swlee:SQL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	      &lt;</a:t>
            </a:r>
            <a:r>
              <a:rPr lang="en-US" altLang="ko-KR" sz="16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swlee:JSP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&gt;&lt;%=</a:t>
            </a:r>
            <a:r>
              <a:rPr lang="en-US" altLang="ko-KR" sz="16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request.getParameter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(“name”)%&gt;&lt;/</a:t>
            </a:r>
            <a:r>
              <a:rPr lang="en-US" altLang="ko-KR" sz="16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swlee:JSP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&gt;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의 경우를 </a:t>
            </a:r>
            <a:r>
              <a:rPr lang="ko-KR" altLang="en-US" sz="16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예를들면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b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       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JSP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로 설정되어 있지 않은데 위의 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JSP Code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가 오면 그대로 나타날 것이다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    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만약 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SQL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문장처럼 질의를 수행하는 경우엔 </a:t>
            </a:r>
            <a:r>
              <a:rPr lang="en-US" altLang="ko-KR" sz="16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tagdependenet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로 사용하면 된다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    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물론  </a:t>
            </a:r>
            <a:r>
              <a:rPr lang="ko-KR" altLang="en-US" sz="16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맨위의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en-US" altLang="ko-KR" sz="16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swlee:hello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&gt;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선생님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&lt;/</a:t>
            </a:r>
            <a:r>
              <a:rPr lang="en-US" altLang="ko-KR" sz="16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swlee:hello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&gt;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인 경우에도 </a:t>
            </a:r>
            <a:r>
              <a:rPr lang="en-US" altLang="ko-KR" sz="16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tagdependent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로 사용하면 된다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en-US" altLang="ko-KR" sz="16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tagdependent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의 의미는 </a:t>
            </a:r>
            <a:r>
              <a:rPr lang="ko-KR" altLang="en-US" sz="16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태그사에에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 오는 컨텐츠는 그 해당 태그자체에 의해 처리된다는 의미이다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.(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태그는 일단 내포된 스트림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en-US" altLang="ko-KR" sz="16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BodyContent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&gt;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으로 </a:t>
            </a:r>
            <a:r>
              <a:rPr lang="ko-KR" altLang="en-US" sz="16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보내지며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doAfterBody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(), </a:t>
            </a:r>
            <a:r>
              <a:rPr lang="en-US" altLang="ko-KR" sz="16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doEndTag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() 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메소드들이 읽어서 처리한다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&lt;info&gt;</a:t>
            </a:r>
            <a:r>
              <a:rPr lang="ko-KR" altLang="en-US" sz="16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인사말을 출력하는 커스텀 태그</a:t>
            </a:r>
            <a:r>
              <a:rPr lang="en-US" altLang="ko-KR" sz="16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&lt;/info&gt;</a:t>
            </a:r>
            <a:r>
              <a:rPr lang="en-US" altLang="ko-KR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 //</a:t>
            </a:r>
            <a:r>
              <a:rPr lang="ko-KR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추가적인 설명을 기술</a:t>
            </a:r>
          </a:p>
        </p:txBody>
      </p:sp>
      <p:sp>
        <p:nvSpPr>
          <p:cNvPr id="28467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5E61A02-EAAA-4869-9F8F-683E77EB2A09}" type="slidenum">
              <a:rPr lang="en-US" altLang="ko-KR"/>
              <a:pPr eaLnBrk="1" hangingPunct="1"/>
              <a:t>261</a:t>
            </a:fld>
            <a:endParaRPr lang="en-US" altLang="ko-KR"/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ChangeArrowheads="1"/>
          </p:cNvSpPr>
          <p:nvPr/>
        </p:nvSpPr>
        <p:spPr bwMode="auto">
          <a:xfrm>
            <a:off x="685800" y="457200"/>
            <a:ext cx="7924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4000">
                <a:latin typeface="Times New Roman" panose="02020603050405020304" pitchFamily="18" charset="0"/>
              </a:rPr>
              <a:t>커스텀 태그라이브러리의 구성</a:t>
            </a:r>
            <a:r>
              <a:rPr lang="en-US" altLang="ko-KR" sz="4000">
                <a:latin typeface="Times New Roman" panose="02020603050405020304" pitchFamily="18" charset="0"/>
              </a:rPr>
              <a:t>(TLD)</a:t>
            </a:r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609600" y="1828800"/>
            <a:ext cx="8153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&lt;attribute&gt;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	&lt;name&gt;name&lt;/name&gt;</a:t>
            </a:r>
            <a:r>
              <a:rPr lang="en-US" altLang="ko-KR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   &lt;!-- </a:t>
            </a:r>
            <a:r>
              <a:rPr lang="ko-KR" altLang="en-US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속성의 이름</a:t>
            </a:r>
            <a:r>
              <a:rPr lang="en-US" altLang="ko-KR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문자열 </a:t>
            </a:r>
            <a:r>
              <a:rPr lang="en-US" altLang="ko-KR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JSP Page</a:t>
            </a:r>
            <a:r>
              <a:rPr lang="ko-KR" altLang="en-US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에서는 다음과 같이 사용된다</a:t>
            </a:r>
            <a:r>
              <a:rPr lang="en-US" altLang="ko-KR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. &lt;</a:t>
            </a:r>
            <a:r>
              <a:rPr lang="en-US" altLang="ko-KR" sz="20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swlee:hello</a:t>
            </a:r>
            <a:r>
              <a:rPr lang="en-US" altLang="ko-KR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 name=“</a:t>
            </a:r>
            <a:r>
              <a:rPr lang="ko-KR" altLang="en-US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홍길동”</a:t>
            </a:r>
            <a:r>
              <a:rPr lang="en-US" altLang="ko-KR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&gt; , </a:t>
            </a:r>
            <a:r>
              <a:rPr lang="ko-KR" altLang="en-US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필수항목 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ko-KR" altLang="en-US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&lt;required&gt;false&lt;/required&gt;</a:t>
            </a:r>
            <a:r>
              <a:rPr lang="en-US" altLang="ko-KR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 &lt;!– </a:t>
            </a:r>
            <a:r>
              <a:rPr lang="ko-KR" altLang="en-US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필수인지의 여부 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ko-KR" altLang="en-US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en-US" altLang="ko-KR" sz="2000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rtexprvalue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&gt;false&lt;/ </a:t>
            </a:r>
            <a:r>
              <a:rPr lang="en-US" altLang="ko-KR" sz="2000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rtexprvalue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&gt;</a:t>
            </a:r>
            <a:r>
              <a:rPr lang="en-US" altLang="ko-KR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 &lt;!– default</a:t>
            </a:r>
            <a:r>
              <a:rPr lang="ko-KR" altLang="en-US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는 </a:t>
            </a:r>
            <a:r>
              <a:rPr lang="en-US" altLang="ko-KR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false</a:t>
            </a:r>
            <a:r>
              <a:rPr lang="ko-KR" altLang="en-US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이며 이것의 의미는 정적인 값을 입력 받겠다는 의미이다</a:t>
            </a:r>
            <a:r>
              <a:rPr lang="en-US" altLang="ko-KR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ko-KR" altLang="en-US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만약 </a:t>
            </a:r>
            <a:r>
              <a:rPr lang="en-US" altLang="ko-KR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true</a:t>
            </a:r>
            <a:r>
              <a:rPr lang="ko-KR" altLang="en-US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로 설정되어 있다면 동적으로 처리가 가능하다</a:t>
            </a:r>
            <a:r>
              <a:rPr lang="en-US" altLang="ko-KR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. &lt;</a:t>
            </a:r>
            <a:r>
              <a:rPr lang="en-US" altLang="ko-KR" sz="20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swlee:hello</a:t>
            </a:r>
            <a:r>
              <a:rPr lang="en-US" altLang="ko-KR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 name=‘&lt;%=</a:t>
            </a:r>
            <a:r>
              <a:rPr lang="en-US" altLang="ko-KR" sz="20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request.getParameter</a:t>
            </a:r>
            <a:r>
              <a:rPr lang="en-US" altLang="ko-KR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(“name”) %&gt;’/&gt; </a:t>
            </a:r>
            <a:r>
              <a:rPr lang="ko-KR" altLang="en-US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즉 커스텀 태그 실행 시에 </a:t>
            </a:r>
            <a:r>
              <a:rPr lang="en-US" altLang="ko-KR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JSP</a:t>
            </a:r>
            <a:r>
              <a:rPr lang="ko-KR" altLang="en-US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를 사용할 수 있는지를 나타낸다</a:t>
            </a:r>
            <a:r>
              <a:rPr lang="en-US" altLang="ko-KR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&lt;/attribute&gt;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&lt;/tag&gt;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&lt;/</a:t>
            </a:r>
            <a:r>
              <a:rPr lang="en-US" altLang="ko-KR" sz="2000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taglib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&gt;</a:t>
            </a:r>
          </a:p>
        </p:txBody>
      </p:sp>
      <p:sp>
        <p:nvSpPr>
          <p:cNvPr id="28570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B8D50A7-8B16-408C-B949-F19B1717D6C9}" type="slidenum">
              <a:rPr lang="en-US" altLang="ko-KR"/>
              <a:pPr eaLnBrk="1" hangingPunct="1"/>
              <a:t>262</a:t>
            </a:fld>
            <a:endParaRPr lang="en-US" altLang="ko-KR"/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4F82F67-DB0E-4F8B-A1F2-58DB78D7D79E}" type="slidenum">
              <a:rPr lang="en-US" altLang="ko-KR"/>
              <a:pPr eaLnBrk="1" hangingPunct="1"/>
              <a:t>263</a:t>
            </a:fld>
            <a:endParaRPr lang="en-US" altLang="ko-KR"/>
          </a:p>
        </p:txBody>
      </p:sp>
      <p:sp>
        <p:nvSpPr>
          <p:cNvPr id="286723" name="Rectangle 2"/>
          <p:cNvSpPr>
            <a:spLocks noChangeArrowheads="1"/>
          </p:cNvSpPr>
          <p:nvPr/>
        </p:nvSpPr>
        <p:spPr bwMode="auto">
          <a:xfrm>
            <a:off x="685800" y="457200"/>
            <a:ext cx="792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4000">
                <a:latin typeface="Times New Roman" panose="02020603050405020304" pitchFamily="18" charset="0"/>
              </a:rPr>
              <a:t>태그핸들러</a:t>
            </a:r>
            <a:r>
              <a:rPr lang="en-US" altLang="ko-KR" sz="4000">
                <a:latin typeface="Times New Roman" panose="02020603050405020304" pitchFamily="18" charset="0"/>
              </a:rPr>
              <a:t>(Tag Handler)</a:t>
            </a:r>
          </a:p>
        </p:txBody>
      </p:sp>
      <p:sp>
        <p:nvSpPr>
          <p:cNvPr id="283652" name="Rectangle 3"/>
          <p:cNvSpPr>
            <a:spLocks noChangeArrowheads="1"/>
          </p:cNvSpPr>
          <p:nvPr/>
        </p:nvSpPr>
        <p:spPr bwMode="auto">
          <a:xfrm>
            <a:off x="609600" y="1431925"/>
            <a:ext cx="8153400" cy="4013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000" dirty="0">
                <a:latin typeface="Times New Roman" pitchFamily="18" charset="0"/>
              </a:rPr>
              <a:t>● </a:t>
            </a:r>
            <a:r>
              <a:rPr lang="en-US" altLang="ko-KR" sz="2100" dirty="0">
                <a:latin typeface="Times New Roman" pitchFamily="18" charset="0"/>
              </a:rPr>
              <a:t>Tag Handler</a:t>
            </a:r>
            <a:r>
              <a:rPr lang="ko-KR" altLang="en-US" sz="2100" dirty="0">
                <a:latin typeface="Times New Roman" pitchFamily="18" charset="0"/>
              </a:rPr>
              <a:t>를 지원하는 자바클래스와 인터페이스는 </a:t>
            </a:r>
            <a:r>
              <a:rPr lang="en-US" altLang="ko-KR" sz="2100" dirty="0" err="1">
                <a:latin typeface="Times New Roman" pitchFamily="18" charset="0"/>
              </a:rPr>
              <a:t>javax.servlet.jsp.tagext</a:t>
            </a:r>
            <a:r>
              <a:rPr lang="en-US" altLang="ko-KR" sz="2100" dirty="0">
                <a:latin typeface="Times New Roman" pitchFamily="18" charset="0"/>
              </a:rPr>
              <a:t> Package</a:t>
            </a:r>
            <a:r>
              <a:rPr lang="ko-KR" altLang="en-US" sz="2100" dirty="0">
                <a:latin typeface="Times New Roman" pitchFamily="18" charset="0"/>
              </a:rPr>
              <a:t>이다</a:t>
            </a:r>
            <a:r>
              <a:rPr lang="en-US" altLang="ko-KR" sz="2100" dirty="0">
                <a:latin typeface="Times New Roman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000" dirty="0">
                <a:latin typeface="Times New Roman" pitchFamily="18" charset="0"/>
              </a:rPr>
              <a:t>● </a:t>
            </a:r>
            <a:r>
              <a:rPr lang="en-US" altLang="ko-KR" sz="2100" dirty="0">
                <a:latin typeface="Times New Roman" pitchFamily="18" charset="0"/>
              </a:rPr>
              <a:t>JSP</a:t>
            </a:r>
            <a:r>
              <a:rPr lang="ko-KR" altLang="en-US" sz="2100" dirty="0">
                <a:latin typeface="Times New Roman" pitchFamily="18" charset="0"/>
              </a:rPr>
              <a:t>페이지에서 </a:t>
            </a:r>
            <a:r>
              <a:rPr lang="ko-KR" altLang="en-US" sz="2100" dirty="0" err="1">
                <a:latin typeface="Times New Roman" pitchFamily="18" charset="0"/>
              </a:rPr>
              <a:t>커스텀</a:t>
            </a:r>
            <a:r>
              <a:rPr lang="ko-KR" altLang="en-US" sz="2100" dirty="0">
                <a:latin typeface="Times New Roman" pitchFamily="18" charset="0"/>
              </a:rPr>
              <a:t> 태그가 실행되는 과정을 요약하면 다음과 같이 정리 할 수 있다</a:t>
            </a:r>
            <a:r>
              <a:rPr lang="en-US" altLang="ko-KR" sz="2100" dirty="0"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sz="2100" dirty="0">
                <a:latin typeface="Times New Roman" pitchFamily="18" charset="0"/>
              </a:rPr>
              <a:t>	- </a:t>
            </a:r>
            <a:r>
              <a:rPr lang="ko-KR" altLang="en-US" sz="2100" dirty="0" err="1">
                <a:solidFill>
                  <a:srgbClr val="FF3300"/>
                </a:solidFill>
                <a:latin typeface="Times New Roman" pitchFamily="18" charset="0"/>
              </a:rPr>
              <a:t>커스텀태그를</a:t>
            </a:r>
            <a:r>
              <a:rPr lang="ko-KR" altLang="en-US" sz="2100" dirty="0">
                <a:solidFill>
                  <a:srgbClr val="FF3300"/>
                </a:solidFill>
                <a:latin typeface="Times New Roman" pitchFamily="18" charset="0"/>
              </a:rPr>
              <a:t> 사용하는 </a:t>
            </a:r>
            <a:r>
              <a:rPr lang="en-US" altLang="ko-KR" sz="2100" dirty="0">
                <a:solidFill>
                  <a:srgbClr val="FF3300"/>
                </a:solidFill>
                <a:latin typeface="Times New Roman" pitchFamily="18" charset="0"/>
              </a:rPr>
              <a:t>JSP</a:t>
            </a:r>
            <a:r>
              <a:rPr lang="ko-KR" altLang="en-US" sz="2100" dirty="0">
                <a:solidFill>
                  <a:srgbClr val="FF3300"/>
                </a:solidFill>
                <a:latin typeface="Times New Roman" pitchFamily="18" charset="0"/>
              </a:rPr>
              <a:t>페이지 </a:t>
            </a:r>
            <a:r>
              <a:rPr lang="ko-KR" altLang="en-US" sz="21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altLang="ko-KR" sz="21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JSP container  TLD</a:t>
            </a:r>
            <a:r>
              <a:rPr lang="ko-KR" altLang="en-US" sz="21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파일 </a:t>
            </a:r>
            <a:r>
              <a:rPr lang="en-US" altLang="ko-KR" sz="21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Tag Handler</a:t>
            </a:r>
            <a:endParaRPr lang="en-US" altLang="ko-KR" sz="2100" dirty="0">
              <a:solidFill>
                <a:srgbClr val="FF3300"/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000" dirty="0">
                <a:latin typeface="Times New Roman" pitchFamily="18" charset="0"/>
              </a:rPr>
              <a:t>● </a:t>
            </a:r>
            <a:r>
              <a:rPr lang="en-US" altLang="ko-KR" sz="2100" dirty="0">
                <a:latin typeface="Times New Roman" pitchFamily="18" charset="0"/>
              </a:rPr>
              <a:t>JSP</a:t>
            </a:r>
            <a:r>
              <a:rPr lang="ko-KR" altLang="en-US" sz="2100" dirty="0">
                <a:latin typeface="Times New Roman" pitchFamily="18" charset="0"/>
              </a:rPr>
              <a:t>컨테이너는 </a:t>
            </a:r>
            <a:r>
              <a:rPr lang="ko-KR" altLang="en-US" sz="2100" dirty="0" err="1">
                <a:latin typeface="Times New Roman" pitchFamily="18" charset="0"/>
              </a:rPr>
              <a:t>커스텀</a:t>
            </a:r>
            <a:r>
              <a:rPr lang="ko-KR" altLang="en-US" sz="2100" dirty="0">
                <a:latin typeface="Times New Roman" pitchFamily="18" charset="0"/>
              </a:rPr>
              <a:t> 태그를 처리하기 위해 태그 </a:t>
            </a:r>
            <a:r>
              <a:rPr lang="ko-KR" altLang="en-US" sz="2100" dirty="0" err="1">
                <a:latin typeface="Times New Roman" pitchFamily="18" charset="0"/>
              </a:rPr>
              <a:t>핸들러의</a:t>
            </a:r>
            <a:r>
              <a:rPr lang="ko-KR" altLang="en-US" sz="2100" dirty="0">
                <a:latin typeface="Times New Roman" pitchFamily="18" charset="0"/>
              </a:rPr>
              <a:t> </a:t>
            </a:r>
            <a:r>
              <a:rPr lang="ko-KR" altLang="en-US" sz="2100" dirty="0" err="1">
                <a:latin typeface="Times New Roman" pitchFamily="18" charset="0"/>
              </a:rPr>
              <a:t>인스턴스를</a:t>
            </a:r>
            <a:r>
              <a:rPr lang="ko-KR" altLang="en-US" sz="2100" dirty="0">
                <a:latin typeface="Times New Roman" pitchFamily="18" charset="0"/>
              </a:rPr>
              <a:t> </a:t>
            </a:r>
            <a:r>
              <a:rPr lang="en-US" altLang="ko-KR" sz="2100" dirty="0">
                <a:latin typeface="Times New Roman" pitchFamily="18" charset="0"/>
              </a:rPr>
              <a:t>Resource Pool</a:t>
            </a:r>
            <a:r>
              <a:rPr lang="ko-KR" altLang="en-US" sz="2100" dirty="0">
                <a:latin typeface="Times New Roman" pitchFamily="18" charset="0"/>
              </a:rPr>
              <a:t>에서 가져와서 정의된 대로 초기화</a:t>
            </a:r>
            <a:r>
              <a:rPr lang="en-US" altLang="ko-KR" sz="2100" dirty="0">
                <a:latin typeface="Times New Roman" pitchFamily="18" charset="0"/>
              </a:rPr>
              <a:t>, </a:t>
            </a:r>
            <a:r>
              <a:rPr lang="ko-KR" altLang="en-US" sz="2100" dirty="0">
                <a:latin typeface="Times New Roman" pitchFamily="18" charset="0"/>
              </a:rPr>
              <a:t>작업을 수행하고 작업 종료 시 </a:t>
            </a:r>
            <a:r>
              <a:rPr lang="en-US" altLang="ko-KR" sz="2100" dirty="0">
                <a:latin typeface="Times New Roman" pitchFamily="18" charset="0"/>
              </a:rPr>
              <a:t>Resource Pool</a:t>
            </a:r>
            <a:r>
              <a:rPr lang="ko-KR" altLang="en-US" sz="2100" dirty="0">
                <a:latin typeface="Times New Roman" pitchFamily="18" charset="0"/>
              </a:rPr>
              <a:t>로 반환하여 다음에 사용 될 수 있는 상태로 돌아간다</a:t>
            </a:r>
            <a:r>
              <a:rPr lang="en-US" altLang="ko-KR" sz="2100" dirty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4580E63-7511-4B4C-9217-DCBB4E8D2373}" type="slidenum">
              <a:rPr lang="en-US" altLang="ko-KR"/>
              <a:pPr eaLnBrk="1" hangingPunct="1"/>
              <a:t>264</a:t>
            </a:fld>
            <a:endParaRPr lang="en-US" altLang="ko-KR"/>
          </a:p>
        </p:txBody>
      </p:sp>
      <p:sp>
        <p:nvSpPr>
          <p:cNvPr id="287747" name="Rectangle 2"/>
          <p:cNvSpPr>
            <a:spLocks noChangeArrowheads="1"/>
          </p:cNvSpPr>
          <p:nvPr/>
        </p:nvSpPr>
        <p:spPr bwMode="auto">
          <a:xfrm>
            <a:off x="685800" y="457200"/>
            <a:ext cx="792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4000">
                <a:latin typeface="Times New Roman" panose="02020603050405020304" pitchFamily="18" charset="0"/>
              </a:rPr>
              <a:t>태그핸들러</a:t>
            </a:r>
            <a:r>
              <a:rPr lang="en-US" altLang="ko-KR" sz="4000">
                <a:latin typeface="Times New Roman" panose="02020603050405020304" pitchFamily="18" charset="0"/>
              </a:rPr>
              <a:t>(Tag Handler)</a:t>
            </a:r>
          </a:p>
        </p:txBody>
      </p:sp>
      <p:sp>
        <p:nvSpPr>
          <p:cNvPr id="284676" name="Rectangle 3"/>
          <p:cNvSpPr>
            <a:spLocks noChangeArrowheads="1"/>
          </p:cNvSpPr>
          <p:nvPr/>
        </p:nvSpPr>
        <p:spPr bwMode="auto">
          <a:xfrm>
            <a:off x="539750" y="1647825"/>
            <a:ext cx="8280400" cy="34369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000" dirty="0">
                <a:latin typeface="Times New Roman" pitchFamily="18" charset="0"/>
              </a:rPr>
              <a:t>● </a:t>
            </a:r>
            <a:r>
              <a:rPr lang="en-US" altLang="ko-KR" sz="2200" dirty="0">
                <a:latin typeface="Times New Roman" pitchFamily="18" charset="0"/>
              </a:rPr>
              <a:t>Tag Handler</a:t>
            </a:r>
            <a:r>
              <a:rPr lang="ko-KR" altLang="en-US" sz="2200" dirty="0">
                <a:latin typeface="Times New Roman" pitchFamily="18" charset="0"/>
              </a:rPr>
              <a:t>의 작업을 수행하기 위해 그 </a:t>
            </a:r>
            <a:r>
              <a:rPr lang="ko-KR" altLang="en-US" sz="2200" dirty="0" err="1">
                <a:latin typeface="Times New Roman" pitchFamily="18" charset="0"/>
              </a:rPr>
              <a:t>메소드는</a:t>
            </a:r>
            <a:r>
              <a:rPr lang="ko-KR" altLang="en-US" sz="2200" dirty="0">
                <a:latin typeface="Times New Roman" pitchFamily="18" charset="0"/>
              </a:rPr>
              <a:t> 이미 </a:t>
            </a:r>
            <a:r>
              <a:rPr lang="en-US" altLang="ko-KR" sz="2200" dirty="0" err="1">
                <a:solidFill>
                  <a:srgbClr val="FF3300"/>
                </a:solidFill>
                <a:latin typeface="Times New Roman" pitchFamily="18" charset="0"/>
              </a:rPr>
              <a:t>javax.servlet.jsp.tagext.Tag</a:t>
            </a:r>
            <a:r>
              <a:rPr lang="ko-KR" altLang="en-US" sz="2200" dirty="0">
                <a:solidFill>
                  <a:srgbClr val="FF3300"/>
                </a:solidFill>
                <a:latin typeface="Times New Roman" pitchFamily="18" charset="0"/>
              </a:rPr>
              <a:t>와 </a:t>
            </a:r>
            <a:r>
              <a:rPr lang="en-US" altLang="ko-KR" sz="2200" dirty="0" err="1">
                <a:solidFill>
                  <a:srgbClr val="FF3300"/>
                </a:solidFill>
                <a:latin typeface="Times New Roman" pitchFamily="18" charset="0"/>
              </a:rPr>
              <a:t>javax.servlet.jsp.tagext.BodyTag</a:t>
            </a:r>
            <a:r>
              <a:rPr lang="en-US" altLang="ko-KR" sz="2200" dirty="0">
                <a:latin typeface="Times New Roman" pitchFamily="18" charset="0"/>
              </a:rPr>
              <a:t> </a:t>
            </a:r>
            <a:r>
              <a:rPr lang="ko-KR" altLang="en-US" sz="2200" dirty="0">
                <a:latin typeface="Times New Roman" pitchFamily="18" charset="0"/>
              </a:rPr>
              <a:t>인터페이스에 이미 정의 되어 있다</a:t>
            </a:r>
            <a:r>
              <a:rPr lang="en-US" altLang="ko-KR" sz="2200" dirty="0">
                <a:latin typeface="Times New Roman" pitchFamily="18" charset="0"/>
              </a:rPr>
              <a:t>.(Body</a:t>
            </a:r>
            <a:r>
              <a:rPr lang="ko-KR" altLang="en-US" sz="2200" dirty="0">
                <a:latin typeface="Times New Roman" pitchFamily="18" charset="0"/>
              </a:rPr>
              <a:t>를 지원하느냐 아니냐의 차이</a:t>
            </a:r>
            <a:r>
              <a:rPr lang="en-US" altLang="ko-KR" sz="2200" dirty="0">
                <a:latin typeface="Times New Roman" pitchFamily="18" charset="0"/>
              </a:rPr>
              <a:t>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000" dirty="0">
                <a:latin typeface="Times New Roman" pitchFamily="18" charset="0"/>
              </a:rPr>
              <a:t>● </a:t>
            </a:r>
            <a:r>
              <a:rPr lang="ko-KR" altLang="en-US" sz="2200" dirty="0" err="1">
                <a:latin typeface="Times New Roman" pitchFamily="18" charset="0"/>
              </a:rPr>
              <a:t>태그핸들러를</a:t>
            </a:r>
            <a:r>
              <a:rPr lang="ko-KR" altLang="en-US" sz="2200" dirty="0">
                <a:latin typeface="Times New Roman" pitchFamily="18" charset="0"/>
              </a:rPr>
              <a:t> </a:t>
            </a:r>
            <a:r>
              <a:rPr lang="ko-KR" altLang="en-US" sz="2200" dirty="0" err="1">
                <a:latin typeface="Times New Roman" pitchFamily="18" charset="0"/>
              </a:rPr>
              <a:t>작성할때는</a:t>
            </a:r>
            <a:r>
              <a:rPr lang="ko-KR" altLang="en-US" sz="2200" dirty="0">
                <a:latin typeface="Times New Roman" pitchFamily="18" charset="0"/>
              </a:rPr>
              <a:t> 반드시 </a:t>
            </a:r>
            <a:r>
              <a:rPr lang="en-US" altLang="ko-KR" sz="2200" dirty="0" err="1">
                <a:latin typeface="Times New Roman" pitchFamily="18" charset="0"/>
              </a:rPr>
              <a:t>javax.servlet.jsp.tagext</a:t>
            </a:r>
            <a:r>
              <a:rPr lang="en-US" altLang="ko-KR" sz="2200" dirty="0">
                <a:latin typeface="Times New Roman" pitchFamily="18" charset="0"/>
              </a:rPr>
              <a:t> package</a:t>
            </a:r>
            <a:r>
              <a:rPr lang="ko-KR" altLang="en-US" sz="2200" dirty="0">
                <a:latin typeface="Times New Roman" pitchFamily="18" charset="0"/>
              </a:rPr>
              <a:t>에 있는 </a:t>
            </a:r>
            <a:r>
              <a:rPr lang="en-US" altLang="ko-KR" sz="2200" dirty="0" err="1">
                <a:solidFill>
                  <a:srgbClr val="FF3300"/>
                </a:solidFill>
                <a:latin typeface="Times New Roman" pitchFamily="18" charset="0"/>
              </a:rPr>
              <a:t>TagSupport</a:t>
            </a:r>
            <a:r>
              <a:rPr lang="en-US" altLang="ko-KR" sz="2200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ko-KR" altLang="en-US" sz="2200" dirty="0">
                <a:solidFill>
                  <a:srgbClr val="FF3300"/>
                </a:solidFill>
                <a:latin typeface="Times New Roman" pitchFamily="18" charset="0"/>
              </a:rPr>
              <a:t>클래스와 </a:t>
            </a:r>
            <a:r>
              <a:rPr lang="en-US" altLang="ko-KR" sz="2200" dirty="0" err="1">
                <a:solidFill>
                  <a:srgbClr val="FF3300"/>
                </a:solidFill>
                <a:latin typeface="Times New Roman" pitchFamily="18" charset="0"/>
              </a:rPr>
              <a:t>BodyTagSupport</a:t>
            </a:r>
            <a:r>
              <a:rPr lang="en-US" altLang="ko-KR" sz="2200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ko-KR" altLang="en-US" sz="2200" dirty="0" err="1">
                <a:solidFill>
                  <a:srgbClr val="FF3300"/>
                </a:solidFill>
                <a:latin typeface="Times New Roman" pitchFamily="18" charset="0"/>
              </a:rPr>
              <a:t>클래스중</a:t>
            </a:r>
            <a:r>
              <a:rPr lang="ko-KR" altLang="en-US" sz="2200" dirty="0">
                <a:solidFill>
                  <a:srgbClr val="FF3300"/>
                </a:solidFill>
                <a:latin typeface="Times New Roman" pitchFamily="18" charset="0"/>
              </a:rPr>
              <a:t> 하나만을 선택해서</a:t>
            </a:r>
            <a:r>
              <a:rPr lang="ko-KR" altLang="en-US" sz="2200" dirty="0">
                <a:latin typeface="Times New Roman" pitchFamily="18" charset="0"/>
              </a:rPr>
              <a:t> 사용해야 한다</a:t>
            </a:r>
            <a:r>
              <a:rPr lang="en-US" altLang="ko-KR" sz="2200" dirty="0">
                <a:latin typeface="Times New Roman" pitchFamily="18" charset="0"/>
              </a:rPr>
              <a:t>. (</a:t>
            </a:r>
            <a:r>
              <a:rPr lang="en-US" altLang="ko-KR" sz="2200" dirty="0" err="1">
                <a:latin typeface="Times New Roman" pitchFamily="18" charset="0"/>
              </a:rPr>
              <a:t>TagSupport</a:t>
            </a:r>
            <a:r>
              <a:rPr lang="ko-KR" altLang="en-US" sz="2200" dirty="0">
                <a:latin typeface="Times New Roman" pitchFamily="18" charset="0"/>
              </a:rPr>
              <a:t>의 경우 본체</a:t>
            </a:r>
            <a:r>
              <a:rPr lang="en-US" altLang="ko-KR" sz="2200" dirty="0">
                <a:latin typeface="Times New Roman" pitchFamily="18" charset="0"/>
              </a:rPr>
              <a:t>(Body)</a:t>
            </a:r>
            <a:r>
              <a:rPr lang="ko-KR" altLang="en-US" sz="2200" dirty="0">
                <a:latin typeface="Times New Roman" pitchFamily="18" charset="0"/>
              </a:rPr>
              <a:t>가 없거나  있어도 그대로 화면에 출력하는 기능을 하기에 본체를 처리하는 </a:t>
            </a:r>
            <a:r>
              <a:rPr lang="en-US" altLang="ko-KR" sz="2200" dirty="0" err="1">
                <a:latin typeface="Times New Roman" pitchFamily="18" charset="0"/>
              </a:rPr>
              <a:t>BodyTagSupport</a:t>
            </a:r>
            <a:r>
              <a:rPr lang="en-US" altLang="ko-KR" sz="2200" dirty="0">
                <a:latin typeface="Times New Roman" pitchFamily="18" charset="0"/>
              </a:rPr>
              <a:t> </a:t>
            </a:r>
            <a:r>
              <a:rPr lang="ko-KR" altLang="en-US" sz="2200" dirty="0">
                <a:latin typeface="Times New Roman" pitchFamily="18" charset="0"/>
              </a:rPr>
              <a:t>태그 보다는 간단하다</a:t>
            </a:r>
            <a:r>
              <a:rPr lang="en-US" altLang="ko-KR" sz="2200" dirty="0">
                <a:latin typeface="Times New Roman" pitchFamily="18" charset="0"/>
              </a:rPr>
              <a:t>.)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n"/>
              <a:defRPr/>
            </a:pPr>
            <a:endParaRPr lang="en-US" altLang="ko-KR" sz="2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n"/>
              <a:defRPr/>
            </a:pPr>
            <a:endParaRPr lang="en-US" altLang="ko-KR" sz="2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n"/>
              <a:defRPr/>
            </a:pPr>
            <a:endParaRPr lang="en-US" altLang="ko-KR" sz="22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66339D2-DBCE-4C8E-88E1-84EA3B2059BA}" type="slidenum">
              <a:rPr lang="en-US" altLang="ko-KR"/>
              <a:pPr eaLnBrk="1" hangingPunct="1"/>
              <a:t>265</a:t>
            </a:fld>
            <a:endParaRPr lang="en-US" altLang="ko-KR"/>
          </a:p>
        </p:txBody>
      </p:sp>
      <p:sp>
        <p:nvSpPr>
          <p:cNvPr id="288771" name="Rectangle 2"/>
          <p:cNvSpPr>
            <a:spLocks noChangeArrowheads="1"/>
          </p:cNvSpPr>
          <p:nvPr/>
        </p:nvSpPr>
        <p:spPr bwMode="auto">
          <a:xfrm>
            <a:off x="685800" y="457200"/>
            <a:ext cx="792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4000">
                <a:latin typeface="Times New Roman" panose="02020603050405020304" pitchFamily="18" charset="0"/>
              </a:rPr>
              <a:t>태그핸들러</a:t>
            </a:r>
            <a:r>
              <a:rPr lang="en-US" altLang="ko-KR" sz="4000">
                <a:latin typeface="Times New Roman" panose="02020603050405020304" pitchFamily="18" charset="0"/>
              </a:rPr>
              <a:t>(Tag Handler)</a:t>
            </a:r>
          </a:p>
        </p:txBody>
      </p:sp>
      <p:sp>
        <p:nvSpPr>
          <p:cNvPr id="288772" name="Rectangle 3"/>
          <p:cNvSpPr>
            <a:spLocks noChangeArrowheads="1"/>
          </p:cNvSpPr>
          <p:nvPr/>
        </p:nvSpPr>
        <p:spPr bwMode="auto">
          <a:xfrm>
            <a:off x="539750" y="1431925"/>
            <a:ext cx="8280400" cy="300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ko-KR" altLang="en-US" sz="2000">
                <a:latin typeface="Times New Roman" panose="02020603050405020304" pitchFamily="18" charset="0"/>
              </a:rPr>
              <a:t>● </a:t>
            </a:r>
            <a:r>
              <a:rPr lang="en-US" altLang="ko-KR" sz="2200">
                <a:latin typeface="Courier"/>
              </a:rPr>
              <a:t>javax.servlet.jsp.tagext.Tag </a:t>
            </a:r>
            <a:r>
              <a:rPr lang="ko-KR" altLang="en-US" sz="2200">
                <a:latin typeface="Courier"/>
              </a:rPr>
              <a:t>인터페이스를 구현한것이 </a:t>
            </a:r>
            <a:r>
              <a:rPr lang="en-US" altLang="ko-KR" sz="2200">
                <a:latin typeface="Courier"/>
              </a:rPr>
              <a:t>javax.servlet.jsp.tagext.TagSupport </a:t>
            </a:r>
            <a:r>
              <a:rPr lang="ko-KR" altLang="en-US" sz="2200">
                <a:latin typeface="Courier"/>
              </a:rPr>
              <a:t>클래스이며 </a:t>
            </a:r>
            <a:r>
              <a:rPr lang="en-US" altLang="ko-KR" sz="2200">
                <a:latin typeface="Courier"/>
              </a:rPr>
              <a:t>javax.servlet.jsp.tagext.BodyTag </a:t>
            </a:r>
            <a:r>
              <a:rPr lang="ko-KR" altLang="en-US" sz="2200">
                <a:latin typeface="Courier"/>
              </a:rPr>
              <a:t>인터페이스를구현한것이 </a:t>
            </a:r>
            <a:r>
              <a:rPr lang="en-US" altLang="ko-KR" sz="2200">
                <a:latin typeface="Courier"/>
              </a:rPr>
              <a:t>javax.servlet.jsp.tagext.BodyTagSupport  </a:t>
            </a:r>
            <a:r>
              <a:rPr lang="ko-KR" altLang="en-US" sz="2200">
                <a:latin typeface="Courier"/>
              </a:rPr>
              <a:t>클래스이다</a:t>
            </a:r>
            <a:r>
              <a:rPr lang="en-US" altLang="ko-KR" sz="2200">
                <a:latin typeface="Courier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ko-KR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ko-KR" altLang="en-US" sz="2000">
                <a:latin typeface="Times New Roman" panose="02020603050405020304" pitchFamily="18" charset="0"/>
              </a:rPr>
              <a:t>● </a:t>
            </a:r>
            <a:r>
              <a:rPr lang="en-US" altLang="ko-KR" sz="2200">
                <a:latin typeface="Courier"/>
              </a:rPr>
              <a:t>Tag</a:t>
            </a:r>
            <a:r>
              <a:rPr lang="ko-KR" altLang="en-US" sz="2200">
                <a:latin typeface="Courier"/>
              </a:rPr>
              <a:t>인터페이스를 상속 한 것이 </a:t>
            </a:r>
            <a:r>
              <a:rPr lang="en-US" altLang="ko-KR" sz="2200">
                <a:latin typeface="Courier"/>
              </a:rPr>
              <a:t>BodyTag </a:t>
            </a:r>
            <a:r>
              <a:rPr lang="ko-KR" altLang="en-US" sz="2200">
                <a:latin typeface="Courier"/>
              </a:rPr>
              <a:t>인터페이스이며 </a:t>
            </a:r>
            <a:r>
              <a:rPr lang="en-US" altLang="ko-KR" sz="2200">
                <a:latin typeface="Courier"/>
              </a:rPr>
              <a:t>TagSupport </a:t>
            </a:r>
            <a:r>
              <a:rPr lang="ko-KR" altLang="en-US" sz="2200">
                <a:latin typeface="Courier"/>
              </a:rPr>
              <a:t>클래스를 상속 한 것이 </a:t>
            </a:r>
            <a:r>
              <a:rPr lang="en-US" altLang="ko-KR" sz="2200">
                <a:latin typeface="Courier"/>
              </a:rPr>
              <a:t>BodyTagSupport </a:t>
            </a:r>
            <a:r>
              <a:rPr lang="ko-KR" altLang="en-US" sz="2200">
                <a:latin typeface="Courier"/>
              </a:rPr>
              <a:t>클래스 이다</a:t>
            </a:r>
            <a:r>
              <a:rPr lang="en-US" altLang="ko-KR" sz="2200">
                <a:latin typeface="Courier"/>
              </a:rPr>
              <a:t>.</a:t>
            </a:r>
            <a:endParaRPr lang="en-US" altLang="ko-KR" sz="2200">
              <a:latin typeface="Times New Roman" panose="02020603050405020304" pitchFamily="18" charset="0"/>
            </a:endParaRPr>
          </a:p>
        </p:txBody>
      </p:sp>
      <p:sp>
        <p:nvSpPr>
          <p:cNvPr id="288773" name="Rectangle 4"/>
          <p:cNvSpPr>
            <a:spLocks noChangeArrowheads="1"/>
          </p:cNvSpPr>
          <p:nvPr/>
        </p:nvSpPr>
        <p:spPr bwMode="auto">
          <a:xfrm>
            <a:off x="1547813" y="4294188"/>
            <a:ext cx="2016125" cy="1368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ko-KR">
                <a:latin typeface="Courier"/>
              </a:rPr>
              <a:t>BodyTag</a:t>
            </a:r>
            <a:r>
              <a:rPr lang="ko-KR" altLang="en-US">
                <a:latin typeface="Courier"/>
              </a:rPr>
              <a:t>인터페이스</a:t>
            </a:r>
          </a:p>
        </p:txBody>
      </p:sp>
      <p:sp>
        <p:nvSpPr>
          <p:cNvPr id="288774" name="Rectangle 5"/>
          <p:cNvSpPr>
            <a:spLocks noChangeArrowheads="1"/>
          </p:cNvSpPr>
          <p:nvPr/>
        </p:nvSpPr>
        <p:spPr bwMode="auto">
          <a:xfrm>
            <a:off x="1763713" y="4727575"/>
            <a:ext cx="1582737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ko-KR">
                <a:latin typeface="Courier"/>
              </a:rPr>
              <a:t>Tag</a:t>
            </a:r>
            <a:r>
              <a:rPr lang="ko-KR" altLang="en-US">
                <a:latin typeface="Courier"/>
              </a:rPr>
              <a:t>인터페이스</a:t>
            </a:r>
          </a:p>
        </p:txBody>
      </p:sp>
      <p:sp>
        <p:nvSpPr>
          <p:cNvPr id="288775" name="Rectangle 6"/>
          <p:cNvSpPr>
            <a:spLocks noChangeArrowheads="1"/>
          </p:cNvSpPr>
          <p:nvPr/>
        </p:nvSpPr>
        <p:spPr bwMode="auto">
          <a:xfrm>
            <a:off x="4211638" y="4292600"/>
            <a:ext cx="2736850" cy="1441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ko-KR">
                <a:latin typeface="Courier"/>
              </a:rPr>
              <a:t>BodyTagSupport </a:t>
            </a:r>
            <a:r>
              <a:rPr lang="ko-KR" altLang="en-US">
                <a:latin typeface="Courier"/>
              </a:rPr>
              <a:t>클래스</a:t>
            </a:r>
          </a:p>
        </p:txBody>
      </p:sp>
      <p:sp>
        <p:nvSpPr>
          <p:cNvPr id="288776" name="Rectangle 7"/>
          <p:cNvSpPr>
            <a:spLocks noChangeArrowheads="1"/>
          </p:cNvSpPr>
          <p:nvPr/>
        </p:nvSpPr>
        <p:spPr bwMode="auto">
          <a:xfrm>
            <a:off x="4427538" y="4725988"/>
            <a:ext cx="2232025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ko-KR">
                <a:latin typeface="Courier"/>
              </a:rPr>
              <a:t>TagSupport </a:t>
            </a:r>
            <a:r>
              <a:rPr lang="ko-KR" altLang="en-US">
                <a:latin typeface="Courier"/>
              </a:rPr>
              <a:t>클래스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F163CE9-7F84-4913-96F3-F8592E93EB90}" type="slidenum">
              <a:rPr lang="en-US" altLang="ko-KR"/>
              <a:pPr eaLnBrk="1" hangingPunct="1"/>
              <a:t>266</a:t>
            </a:fld>
            <a:endParaRPr lang="en-US" altLang="ko-KR"/>
          </a:p>
        </p:txBody>
      </p:sp>
      <p:sp>
        <p:nvSpPr>
          <p:cNvPr id="289795" name="Rectangle 2"/>
          <p:cNvSpPr>
            <a:spLocks noChangeArrowheads="1"/>
          </p:cNvSpPr>
          <p:nvPr/>
        </p:nvSpPr>
        <p:spPr bwMode="auto">
          <a:xfrm>
            <a:off x="685800" y="457200"/>
            <a:ext cx="792480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4000">
                <a:latin typeface="Times New Roman" panose="02020603050405020304" pitchFamily="18" charset="0"/>
              </a:rPr>
              <a:t>태그핸들러</a:t>
            </a:r>
            <a:r>
              <a:rPr lang="en-US" altLang="ko-KR" sz="4000">
                <a:latin typeface="Times New Roman" panose="02020603050405020304" pitchFamily="18" charset="0"/>
              </a:rPr>
              <a:t>(Tag Handler)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4000">
                <a:latin typeface="Times New Roman" panose="02020603050405020304" pitchFamily="18" charset="0"/>
              </a:rPr>
              <a:t>- </a:t>
            </a:r>
            <a:r>
              <a:rPr lang="en-US" altLang="ko-KR" sz="4000">
                <a:solidFill>
                  <a:srgbClr val="FF3300"/>
                </a:solidFill>
                <a:latin typeface="Times New Roman" panose="02020603050405020304" pitchFamily="18" charset="0"/>
              </a:rPr>
              <a:t>Tag </a:t>
            </a:r>
            <a:r>
              <a:rPr lang="ko-KR" altLang="en-US" sz="4000">
                <a:solidFill>
                  <a:srgbClr val="FF3300"/>
                </a:solidFill>
                <a:latin typeface="Times New Roman" panose="02020603050405020304" pitchFamily="18" charset="0"/>
              </a:rPr>
              <a:t>인터페이스</a:t>
            </a:r>
            <a:r>
              <a:rPr lang="ko-KR" altLang="en-US" sz="4000">
                <a:latin typeface="Times New Roman" panose="02020603050405020304" pitchFamily="18" charset="0"/>
              </a:rPr>
              <a:t> 동작순서</a:t>
            </a:r>
          </a:p>
        </p:txBody>
      </p:sp>
      <p:sp>
        <p:nvSpPr>
          <p:cNvPr id="286724" name="Rectangle 3"/>
          <p:cNvSpPr>
            <a:spLocks noChangeArrowheads="1"/>
          </p:cNvSpPr>
          <p:nvPr/>
        </p:nvSpPr>
        <p:spPr bwMode="auto">
          <a:xfrm>
            <a:off x="611188" y="1989138"/>
            <a:ext cx="8153400" cy="4013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000" dirty="0">
                <a:latin typeface="Times New Roman" pitchFamily="18" charset="0"/>
              </a:rPr>
              <a:t>● </a:t>
            </a:r>
            <a:r>
              <a:rPr lang="ko-KR" altLang="en-US" sz="1900" dirty="0" err="1">
                <a:solidFill>
                  <a:srgbClr val="FF3300"/>
                </a:solidFill>
                <a:latin typeface="Times New Roman" pitchFamily="18" charset="0"/>
              </a:rPr>
              <a:t>태그핸들러</a:t>
            </a:r>
            <a:r>
              <a:rPr lang="ko-KR" altLang="en-US" sz="1900" dirty="0">
                <a:solidFill>
                  <a:srgbClr val="FF3300"/>
                </a:solidFill>
                <a:latin typeface="Times New Roman" pitchFamily="18" charset="0"/>
              </a:rPr>
              <a:t> 클래스의 </a:t>
            </a:r>
            <a:r>
              <a:rPr lang="ko-KR" altLang="en-US" sz="1900" dirty="0" err="1">
                <a:solidFill>
                  <a:srgbClr val="FF3300"/>
                </a:solidFill>
                <a:latin typeface="Times New Roman" pitchFamily="18" charset="0"/>
              </a:rPr>
              <a:t>인스턴스</a:t>
            </a:r>
            <a:r>
              <a:rPr lang="ko-KR" altLang="en-US" sz="1900" dirty="0">
                <a:solidFill>
                  <a:srgbClr val="FF3300"/>
                </a:solidFill>
                <a:latin typeface="Times New Roman" pitchFamily="18" charset="0"/>
              </a:rPr>
              <a:t> 생성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ko-KR" altLang="en-US" sz="1900" dirty="0">
                <a:latin typeface="Times New Roman" pitchFamily="18" charset="0"/>
              </a:rPr>
              <a:t>	</a:t>
            </a:r>
            <a:r>
              <a:rPr lang="en-US" altLang="ko-KR" sz="1900" dirty="0">
                <a:latin typeface="Times New Roman" pitchFamily="18" charset="0"/>
              </a:rPr>
              <a:t>- JSP</a:t>
            </a:r>
            <a:r>
              <a:rPr lang="ko-KR" altLang="en-US" sz="1900" dirty="0">
                <a:latin typeface="Times New Roman" pitchFamily="18" charset="0"/>
              </a:rPr>
              <a:t>페이지 내에 </a:t>
            </a:r>
            <a:r>
              <a:rPr lang="ko-KR" altLang="en-US" sz="1900" dirty="0" err="1">
                <a:latin typeface="Times New Roman" pitchFamily="18" charset="0"/>
              </a:rPr>
              <a:t>커스텀</a:t>
            </a:r>
            <a:r>
              <a:rPr lang="ko-KR" altLang="en-US" sz="1900" dirty="0">
                <a:latin typeface="Times New Roman" pitchFamily="18" charset="0"/>
              </a:rPr>
              <a:t> 태그가 사용되면 </a:t>
            </a:r>
            <a:r>
              <a:rPr lang="en-US" altLang="ko-KR" sz="1900" dirty="0">
                <a:latin typeface="Times New Roman" pitchFamily="18" charset="0"/>
              </a:rPr>
              <a:t>JSP </a:t>
            </a:r>
            <a:r>
              <a:rPr lang="ko-KR" altLang="en-US" sz="1900" dirty="0">
                <a:latin typeface="Times New Roman" pitchFamily="18" charset="0"/>
              </a:rPr>
              <a:t>컨테이너는 태그 </a:t>
            </a:r>
            <a:r>
              <a:rPr lang="ko-KR" altLang="en-US" sz="1900" dirty="0" err="1">
                <a:latin typeface="Times New Roman" pitchFamily="18" charset="0"/>
              </a:rPr>
              <a:t>핸들러</a:t>
            </a:r>
            <a:r>
              <a:rPr lang="ko-KR" altLang="en-US" sz="1900" dirty="0">
                <a:latin typeface="Times New Roman" pitchFamily="18" charset="0"/>
              </a:rPr>
              <a:t> 클래스의 </a:t>
            </a:r>
            <a:r>
              <a:rPr lang="ko-KR" altLang="en-US" sz="1900" dirty="0" err="1">
                <a:latin typeface="Times New Roman" pitchFamily="18" charset="0"/>
              </a:rPr>
              <a:t>인스턴스를</a:t>
            </a:r>
            <a:r>
              <a:rPr lang="ko-KR" altLang="en-US" sz="1900" dirty="0">
                <a:latin typeface="Times New Roman" pitchFamily="18" charset="0"/>
              </a:rPr>
              <a:t> 생성한다</a:t>
            </a:r>
            <a:r>
              <a:rPr lang="en-US" altLang="ko-KR" sz="1900" dirty="0">
                <a:latin typeface="Times New Roman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000" dirty="0">
                <a:latin typeface="Times New Roman" pitchFamily="18" charset="0"/>
              </a:rPr>
              <a:t>● </a:t>
            </a:r>
            <a:r>
              <a:rPr lang="en-US" altLang="ko-KR" sz="1900" dirty="0" err="1">
                <a:solidFill>
                  <a:srgbClr val="FF3300"/>
                </a:solidFill>
                <a:latin typeface="Times New Roman" pitchFamily="18" charset="0"/>
              </a:rPr>
              <a:t>Propery</a:t>
            </a:r>
            <a:r>
              <a:rPr lang="en-US" altLang="ko-KR" sz="1900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ko-KR" altLang="en-US" sz="1900" dirty="0">
                <a:solidFill>
                  <a:srgbClr val="FF3300"/>
                </a:solidFill>
                <a:latin typeface="Times New Roman" pitchFamily="18" charset="0"/>
              </a:rPr>
              <a:t>설정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ko-KR" altLang="en-US" sz="1900" dirty="0">
                <a:latin typeface="Times New Roman" pitchFamily="18" charset="0"/>
              </a:rPr>
              <a:t>	</a:t>
            </a:r>
            <a:r>
              <a:rPr lang="en-US" altLang="ko-KR" sz="1900" dirty="0">
                <a:latin typeface="Times New Roman" pitchFamily="18" charset="0"/>
              </a:rPr>
              <a:t>- </a:t>
            </a:r>
            <a:r>
              <a:rPr lang="ko-KR" altLang="en-US" sz="1900" dirty="0">
                <a:latin typeface="Times New Roman" pitchFamily="18" charset="0"/>
              </a:rPr>
              <a:t>태그 </a:t>
            </a:r>
            <a:r>
              <a:rPr lang="ko-KR" altLang="en-US" sz="1900" dirty="0" err="1">
                <a:latin typeface="Times New Roman" pitchFamily="18" charset="0"/>
              </a:rPr>
              <a:t>핸들러의</a:t>
            </a:r>
            <a:r>
              <a:rPr lang="ko-KR" altLang="en-US" sz="1900" dirty="0">
                <a:latin typeface="Times New Roman" pitchFamily="18" charset="0"/>
              </a:rPr>
              <a:t> </a:t>
            </a:r>
            <a:r>
              <a:rPr lang="ko-KR" altLang="en-US" sz="1900" dirty="0" err="1">
                <a:latin typeface="Times New Roman" pitchFamily="18" charset="0"/>
              </a:rPr>
              <a:t>인스턴스</a:t>
            </a:r>
            <a:r>
              <a:rPr lang="ko-KR" altLang="en-US" sz="1900" dirty="0">
                <a:latin typeface="Times New Roman" pitchFamily="18" charset="0"/>
              </a:rPr>
              <a:t> 속성을 설정</a:t>
            </a:r>
            <a:r>
              <a:rPr lang="en-US" altLang="ko-KR" sz="1900" dirty="0">
                <a:latin typeface="Times New Roman" pitchFamily="18" charset="0"/>
              </a:rPr>
              <a:t>, </a:t>
            </a:r>
            <a:r>
              <a:rPr lang="ko-KR" altLang="en-US" sz="1900" dirty="0" err="1">
                <a:latin typeface="Times New Roman" pitchFamily="18" charset="0"/>
              </a:rPr>
              <a:t>인스턴스</a:t>
            </a:r>
            <a:r>
              <a:rPr lang="ko-KR" altLang="en-US" sz="1900" dirty="0">
                <a:latin typeface="Times New Roman" pitchFamily="18" charset="0"/>
              </a:rPr>
              <a:t> 객체를 초기화</a:t>
            </a:r>
            <a:r>
              <a:rPr lang="en-US" altLang="ko-KR" sz="1900" dirty="0">
                <a:latin typeface="Times New Roman" pitchFamily="18" charset="0"/>
              </a:rPr>
              <a:t>, </a:t>
            </a:r>
            <a:r>
              <a:rPr lang="ko-KR" altLang="en-US" sz="1900" dirty="0">
                <a:latin typeface="Times New Roman" pitchFamily="18" charset="0"/>
              </a:rPr>
              <a:t>인자초기화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ko-KR" altLang="en-US" sz="1900" dirty="0">
                <a:latin typeface="Times New Roman" pitchFamily="18" charset="0"/>
              </a:rPr>
              <a:t>	</a:t>
            </a:r>
            <a:r>
              <a:rPr lang="en-US" altLang="ko-KR" sz="1900" dirty="0">
                <a:latin typeface="Times New Roman" pitchFamily="18" charset="0"/>
              </a:rPr>
              <a:t>- JSP </a:t>
            </a:r>
            <a:r>
              <a:rPr lang="ko-KR" altLang="en-US" sz="1900" dirty="0">
                <a:latin typeface="Times New Roman" pitchFamily="18" charset="0"/>
              </a:rPr>
              <a:t>컨테이너에 의해 </a:t>
            </a:r>
            <a:r>
              <a:rPr lang="en-US" altLang="ko-KR" sz="1900" dirty="0" err="1">
                <a:solidFill>
                  <a:srgbClr val="FF3300"/>
                </a:solidFill>
                <a:latin typeface="Times New Roman" pitchFamily="18" charset="0"/>
              </a:rPr>
              <a:t>setPageContext</a:t>
            </a:r>
            <a:r>
              <a:rPr lang="en-US" altLang="ko-KR" sz="1900" dirty="0">
                <a:solidFill>
                  <a:srgbClr val="FF3300"/>
                </a:solidFill>
                <a:latin typeface="Times New Roman" pitchFamily="18" charset="0"/>
              </a:rPr>
              <a:t>()</a:t>
            </a:r>
            <a:r>
              <a:rPr lang="ko-KR" altLang="en-US" sz="1900" dirty="0">
                <a:latin typeface="Times New Roman" pitchFamily="18" charset="0"/>
              </a:rPr>
              <a:t>가 호출되어 </a:t>
            </a:r>
            <a:r>
              <a:rPr lang="en-US" altLang="ko-KR" sz="1900" dirty="0" err="1">
                <a:latin typeface="Times New Roman" pitchFamily="18" charset="0"/>
              </a:rPr>
              <a:t>pageContext</a:t>
            </a:r>
            <a:r>
              <a:rPr lang="en-US" altLang="ko-KR" sz="1900" dirty="0">
                <a:latin typeface="Times New Roman" pitchFamily="18" charset="0"/>
              </a:rPr>
              <a:t> </a:t>
            </a:r>
            <a:r>
              <a:rPr lang="ko-KR" altLang="en-US" sz="1900" dirty="0">
                <a:latin typeface="Times New Roman" pitchFamily="18" charset="0"/>
              </a:rPr>
              <a:t>객체를 가지고 오며</a:t>
            </a:r>
            <a:r>
              <a:rPr lang="en-US" altLang="ko-KR" sz="1900" dirty="0">
                <a:latin typeface="Times New Roman" pitchFamily="18" charset="0"/>
              </a:rPr>
              <a:t>, </a:t>
            </a:r>
            <a:r>
              <a:rPr lang="en-US" altLang="ko-KR" sz="1900" dirty="0" err="1">
                <a:solidFill>
                  <a:srgbClr val="FF3300"/>
                </a:solidFill>
                <a:latin typeface="Times New Roman" pitchFamily="18" charset="0"/>
              </a:rPr>
              <a:t>setParent</a:t>
            </a:r>
            <a:r>
              <a:rPr lang="en-US" altLang="ko-KR" sz="1900" dirty="0">
                <a:solidFill>
                  <a:srgbClr val="FF3300"/>
                </a:solidFill>
                <a:latin typeface="Times New Roman" pitchFamily="18" charset="0"/>
              </a:rPr>
              <a:t>()  </a:t>
            </a:r>
            <a:r>
              <a:rPr lang="ko-KR" altLang="en-US" sz="1900" dirty="0" err="1">
                <a:solidFill>
                  <a:srgbClr val="FF3300"/>
                </a:solidFill>
                <a:latin typeface="Times New Roman" pitchFamily="18" charset="0"/>
              </a:rPr>
              <a:t>메소드가</a:t>
            </a:r>
            <a:r>
              <a:rPr lang="ko-KR" altLang="en-US" sz="1900" dirty="0">
                <a:latin typeface="Times New Roman" pitchFamily="18" charset="0"/>
              </a:rPr>
              <a:t> 호출된다</a:t>
            </a:r>
            <a:r>
              <a:rPr lang="en-US" altLang="ko-KR" sz="1900" dirty="0">
                <a:latin typeface="Times New Roman" pitchFamily="18" charset="0"/>
              </a:rPr>
              <a:t>. </a:t>
            </a:r>
            <a:r>
              <a:rPr lang="ko-KR" altLang="en-US" sz="1900" dirty="0">
                <a:latin typeface="Times New Roman" pitchFamily="18" charset="0"/>
              </a:rPr>
              <a:t>이들 </a:t>
            </a:r>
            <a:r>
              <a:rPr lang="ko-KR" altLang="en-US" sz="1900" dirty="0" err="1">
                <a:latin typeface="Times New Roman" pitchFamily="18" charset="0"/>
              </a:rPr>
              <a:t>메소드의</a:t>
            </a:r>
            <a:r>
              <a:rPr lang="ko-KR" altLang="en-US" sz="1900" dirty="0">
                <a:latin typeface="Times New Roman" pitchFamily="18" charset="0"/>
              </a:rPr>
              <a:t> 역할은 태그 </a:t>
            </a:r>
            <a:r>
              <a:rPr lang="ko-KR" altLang="en-US" sz="1900" dirty="0" err="1">
                <a:latin typeface="Times New Roman" pitchFamily="18" charset="0"/>
              </a:rPr>
              <a:t>핸들러</a:t>
            </a:r>
            <a:r>
              <a:rPr lang="ko-KR" altLang="en-US" sz="1900" dirty="0">
                <a:latin typeface="Times New Roman" pitchFamily="18" charset="0"/>
              </a:rPr>
              <a:t> 클래스에서 만들어진 태그 </a:t>
            </a:r>
            <a:r>
              <a:rPr lang="ko-KR" altLang="en-US" sz="1900" dirty="0" err="1">
                <a:latin typeface="Times New Roman" pitchFamily="18" charset="0"/>
              </a:rPr>
              <a:t>핸들러</a:t>
            </a:r>
            <a:r>
              <a:rPr lang="ko-KR" altLang="en-US" sz="1900" dirty="0">
                <a:latin typeface="Times New Roman" pitchFamily="18" charset="0"/>
              </a:rPr>
              <a:t> </a:t>
            </a:r>
            <a:r>
              <a:rPr lang="ko-KR" altLang="en-US" sz="1900" dirty="0" err="1">
                <a:latin typeface="Times New Roman" pitchFamily="18" charset="0"/>
              </a:rPr>
              <a:t>인스턴스를</a:t>
            </a:r>
            <a:r>
              <a:rPr lang="ko-KR" altLang="en-US" sz="1900" dirty="0">
                <a:latin typeface="Times New Roman" pitchFamily="18" charset="0"/>
              </a:rPr>
              <a:t> 사용이 가능하도록 한다</a:t>
            </a:r>
            <a:r>
              <a:rPr lang="en-US" altLang="ko-KR" sz="1900" dirty="0"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sz="1900" dirty="0">
                <a:latin typeface="Times New Roman" pitchFamily="18" charset="0"/>
              </a:rPr>
              <a:t>	- </a:t>
            </a:r>
            <a:r>
              <a:rPr lang="ko-KR" altLang="en-US" sz="1900" dirty="0" err="1">
                <a:latin typeface="Times New Roman" pitchFamily="18" charset="0"/>
              </a:rPr>
              <a:t>커스텀</a:t>
            </a:r>
            <a:r>
              <a:rPr lang="ko-KR" altLang="en-US" sz="1900" dirty="0">
                <a:latin typeface="Times New Roman" pitchFamily="18" charset="0"/>
              </a:rPr>
              <a:t> 태그도 일반 태그와 같이 상위태그가 있다면 상위태그를 반드시 설정해 주어야 하는데 이 부분을 </a:t>
            </a:r>
            <a:r>
              <a:rPr lang="en-US" altLang="ko-KR" sz="1900" dirty="0">
                <a:latin typeface="Times New Roman" pitchFamily="18" charset="0"/>
              </a:rPr>
              <a:t>JSP </a:t>
            </a:r>
            <a:r>
              <a:rPr lang="ko-KR" altLang="en-US" sz="1900" dirty="0">
                <a:latin typeface="Times New Roman" pitchFamily="18" charset="0"/>
              </a:rPr>
              <a:t>컨테이너가 알아서 처리해 준다</a:t>
            </a:r>
            <a:r>
              <a:rPr lang="en-US" altLang="ko-KR" sz="1900" dirty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6870F1E-CC29-4E4A-A59A-757AF2AA799C}" type="slidenum">
              <a:rPr lang="en-US" altLang="ko-KR"/>
              <a:pPr eaLnBrk="1" hangingPunct="1"/>
              <a:t>267</a:t>
            </a:fld>
            <a:endParaRPr lang="en-US" altLang="ko-KR"/>
          </a:p>
        </p:txBody>
      </p:sp>
      <p:sp>
        <p:nvSpPr>
          <p:cNvPr id="290819" name="Rectangle 2"/>
          <p:cNvSpPr>
            <a:spLocks noChangeArrowheads="1"/>
          </p:cNvSpPr>
          <p:nvPr/>
        </p:nvSpPr>
        <p:spPr bwMode="auto">
          <a:xfrm>
            <a:off x="685800" y="457200"/>
            <a:ext cx="792480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4000">
                <a:latin typeface="Times New Roman" panose="02020603050405020304" pitchFamily="18" charset="0"/>
              </a:rPr>
              <a:t>태그핸들러</a:t>
            </a:r>
            <a:r>
              <a:rPr lang="en-US" altLang="ko-KR" sz="4000">
                <a:latin typeface="Times New Roman" panose="02020603050405020304" pitchFamily="18" charset="0"/>
              </a:rPr>
              <a:t>(Tag Handler)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4000">
                <a:latin typeface="Times New Roman" panose="02020603050405020304" pitchFamily="18" charset="0"/>
              </a:rPr>
              <a:t>- </a:t>
            </a:r>
            <a:r>
              <a:rPr lang="en-US" altLang="ko-KR" sz="4000">
                <a:solidFill>
                  <a:srgbClr val="FF3300"/>
                </a:solidFill>
                <a:latin typeface="Times New Roman" panose="02020603050405020304" pitchFamily="18" charset="0"/>
              </a:rPr>
              <a:t>Tag </a:t>
            </a:r>
            <a:r>
              <a:rPr lang="ko-KR" altLang="en-US" sz="4000">
                <a:solidFill>
                  <a:srgbClr val="FF3300"/>
                </a:solidFill>
                <a:latin typeface="Times New Roman" panose="02020603050405020304" pitchFamily="18" charset="0"/>
              </a:rPr>
              <a:t>인터페이스</a:t>
            </a:r>
            <a:r>
              <a:rPr lang="ko-KR" altLang="en-US" sz="4000">
                <a:latin typeface="Times New Roman" panose="02020603050405020304" pitchFamily="18" charset="0"/>
              </a:rPr>
              <a:t> 동작순서</a:t>
            </a:r>
          </a:p>
        </p:txBody>
      </p:sp>
      <p:sp>
        <p:nvSpPr>
          <p:cNvPr id="287748" name="Rectangle 3"/>
          <p:cNvSpPr>
            <a:spLocks noChangeArrowheads="1"/>
          </p:cNvSpPr>
          <p:nvPr/>
        </p:nvSpPr>
        <p:spPr bwMode="auto">
          <a:xfrm>
            <a:off x="611188" y="1989138"/>
            <a:ext cx="8153400" cy="4013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000" dirty="0">
                <a:latin typeface="Times New Roman" pitchFamily="18" charset="0"/>
              </a:rPr>
              <a:t>● </a:t>
            </a:r>
            <a:r>
              <a:rPr lang="ko-KR" altLang="en-US" sz="1900" dirty="0">
                <a:solidFill>
                  <a:srgbClr val="FF3300"/>
                </a:solidFill>
                <a:latin typeface="Times New Roman" pitchFamily="18" charset="0"/>
              </a:rPr>
              <a:t>태그에 정의된 속성값 설정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ko-KR" altLang="en-US" sz="1900" dirty="0">
                <a:latin typeface="Times New Roman" pitchFamily="18" charset="0"/>
              </a:rPr>
              <a:t>	</a:t>
            </a:r>
            <a:r>
              <a:rPr lang="en-US" altLang="ko-KR" sz="1900" dirty="0">
                <a:latin typeface="Times New Roman" pitchFamily="18" charset="0"/>
              </a:rPr>
              <a:t>- </a:t>
            </a:r>
            <a:r>
              <a:rPr lang="ko-KR" altLang="en-US" sz="1900" dirty="0">
                <a:latin typeface="Times New Roman" pitchFamily="18" charset="0"/>
              </a:rPr>
              <a:t>자바 빈 태그처럼 미리 태그 </a:t>
            </a:r>
            <a:r>
              <a:rPr lang="ko-KR" altLang="en-US" sz="1900" dirty="0" err="1">
                <a:latin typeface="Times New Roman" pitchFamily="18" charset="0"/>
              </a:rPr>
              <a:t>핸들러</a:t>
            </a:r>
            <a:r>
              <a:rPr lang="ko-KR" altLang="en-US" sz="1900" dirty="0">
                <a:latin typeface="Times New Roman" pitchFamily="18" charset="0"/>
              </a:rPr>
              <a:t> 클래스에 </a:t>
            </a:r>
            <a:r>
              <a:rPr lang="en-US" altLang="ko-KR" sz="1900" dirty="0" err="1">
                <a:latin typeface="Times New Roman" pitchFamily="18" charset="0"/>
              </a:rPr>
              <a:t>setXXX</a:t>
            </a:r>
            <a:r>
              <a:rPr lang="en-US" altLang="ko-KR" sz="1900" dirty="0">
                <a:latin typeface="Times New Roman" pitchFamily="18" charset="0"/>
              </a:rPr>
              <a:t>(), </a:t>
            </a:r>
            <a:r>
              <a:rPr lang="en-US" altLang="ko-KR" sz="1900" dirty="0" err="1">
                <a:latin typeface="Times New Roman" pitchFamily="18" charset="0"/>
              </a:rPr>
              <a:t>getXXX</a:t>
            </a:r>
            <a:r>
              <a:rPr lang="en-US" altLang="ko-KR" sz="1900" dirty="0">
                <a:latin typeface="Times New Roman" pitchFamily="18" charset="0"/>
              </a:rPr>
              <a:t>() </a:t>
            </a:r>
            <a:r>
              <a:rPr lang="ko-KR" altLang="en-US" sz="1900" dirty="0" err="1">
                <a:latin typeface="Times New Roman" pitchFamily="18" charset="0"/>
              </a:rPr>
              <a:t>메소드를</a:t>
            </a:r>
            <a:r>
              <a:rPr lang="ko-KR" altLang="en-US" sz="1900" dirty="0">
                <a:latin typeface="Times New Roman" pitchFamily="18" charset="0"/>
              </a:rPr>
              <a:t> 설정하여 </a:t>
            </a:r>
            <a:r>
              <a:rPr lang="ko-KR" altLang="en-US" sz="1900" dirty="0">
                <a:solidFill>
                  <a:srgbClr val="FF3300"/>
                </a:solidFill>
                <a:latin typeface="Times New Roman" pitchFamily="18" charset="0"/>
              </a:rPr>
              <a:t>속성값을 정의</a:t>
            </a:r>
            <a:r>
              <a:rPr lang="ko-KR" altLang="en-US" sz="1900" dirty="0">
                <a:latin typeface="Times New Roman" pitchFamily="18" charset="0"/>
              </a:rPr>
              <a:t> 하는 것이다</a:t>
            </a:r>
            <a:r>
              <a:rPr lang="en-US" altLang="ko-KR" sz="1900" dirty="0">
                <a:latin typeface="Times New Roman" pitchFamily="18" charset="0"/>
              </a:rPr>
              <a:t>. </a:t>
            </a:r>
            <a:r>
              <a:rPr lang="ko-KR" altLang="en-US" sz="1900" dirty="0">
                <a:latin typeface="Times New Roman" pitchFamily="18" charset="0"/>
              </a:rPr>
              <a:t>만일 태그에서 </a:t>
            </a:r>
            <a:r>
              <a:rPr lang="en-US" altLang="ko-KR" sz="1900" dirty="0">
                <a:latin typeface="Times New Roman" pitchFamily="18" charset="0"/>
              </a:rPr>
              <a:t>address</a:t>
            </a:r>
            <a:r>
              <a:rPr lang="ko-KR" altLang="en-US" sz="1900" dirty="0">
                <a:latin typeface="Times New Roman" pitchFamily="18" charset="0"/>
              </a:rPr>
              <a:t>라는 속성이 필요하다면 </a:t>
            </a:r>
            <a:r>
              <a:rPr lang="en-US" altLang="ko-KR" sz="1900" dirty="0" err="1">
                <a:latin typeface="Times New Roman" pitchFamily="18" charset="0"/>
              </a:rPr>
              <a:t>setAddress</a:t>
            </a:r>
            <a:r>
              <a:rPr lang="en-US" altLang="ko-KR" sz="1900" dirty="0">
                <a:latin typeface="Times New Roman" pitchFamily="18" charset="0"/>
              </a:rPr>
              <a:t>()</a:t>
            </a:r>
            <a:r>
              <a:rPr lang="ko-KR" altLang="en-US" sz="1900" dirty="0">
                <a:latin typeface="Times New Roman" pitchFamily="18" charset="0"/>
              </a:rPr>
              <a:t>와 </a:t>
            </a:r>
            <a:r>
              <a:rPr lang="en-US" altLang="ko-KR" sz="1900" dirty="0" err="1">
                <a:latin typeface="Times New Roman" pitchFamily="18" charset="0"/>
              </a:rPr>
              <a:t>getAddress</a:t>
            </a:r>
            <a:r>
              <a:rPr lang="en-US" altLang="ko-KR" sz="1900" dirty="0">
                <a:latin typeface="Times New Roman" pitchFamily="18" charset="0"/>
              </a:rPr>
              <a:t>()</a:t>
            </a:r>
            <a:r>
              <a:rPr lang="ko-KR" altLang="en-US" sz="1900" dirty="0">
                <a:latin typeface="Times New Roman" pitchFamily="18" charset="0"/>
              </a:rPr>
              <a:t>라는 </a:t>
            </a:r>
            <a:r>
              <a:rPr lang="ko-KR" altLang="en-US" sz="1900" dirty="0" err="1">
                <a:latin typeface="Times New Roman" pitchFamily="18" charset="0"/>
              </a:rPr>
              <a:t>메소드가</a:t>
            </a:r>
            <a:r>
              <a:rPr lang="ko-KR" altLang="en-US" sz="1900" dirty="0">
                <a:latin typeface="Times New Roman" pitchFamily="18" charset="0"/>
              </a:rPr>
              <a:t> 만들어져 있다면 </a:t>
            </a:r>
            <a:r>
              <a:rPr lang="en-US" altLang="ko-KR" sz="1900" dirty="0">
                <a:latin typeface="Times New Roman" pitchFamily="18" charset="0"/>
              </a:rPr>
              <a:t>JSP </a:t>
            </a:r>
            <a:r>
              <a:rPr lang="ko-KR" altLang="en-US" sz="1900" dirty="0">
                <a:latin typeface="Times New Roman" pitchFamily="18" charset="0"/>
              </a:rPr>
              <a:t>컨테이너가 자동으로 호출하여 작업을 수행한다</a:t>
            </a:r>
            <a:r>
              <a:rPr lang="en-US" altLang="ko-KR" sz="1900" dirty="0">
                <a:latin typeface="Times New Roman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000" dirty="0">
                <a:latin typeface="Times New Roman" pitchFamily="18" charset="0"/>
              </a:rPr>
              <a:t>● </a:t>
            </a:r>
            <a:r>
              <a:rPr lang="en-US" altLang="ko-KR" sz="1900" dirty="0" err="1">
                <a:solidFill>
                  <a:srgbClr val="FF3300"/>
                </a:solidFill>
                <a:latin typeface="Times New Roman" pitchFamily="18" charset="0"/>
              </a:rPr>
              <a:t>doStartTag</a:t>
            </a:r>
            <a:r>
              <a:rPr lang="en-US" altLang="ko-KR" sz="1900" dirty="0">
                <a:solidFill>
                  <a:srgbClr val="FF3300"/>
                </a:solidFill>
                <a:latin typeface="Times New Roman" pitchFamily="18" charset="0"/>
              </a:rPr>
              <a:t>() </a:t>
            </a:r>
            <a:r>
              <a:rPr lang="ko-KR" altLang="en-US" sz="1900" dirty="0" err="1">
                <a:solidFill>
                  <a:srgbClr val="FF3300"/>
                </a:solidFill>
                <a:latin typeface="Times New Roman" pitchFamily="18" charset="0"/>
              </a:rPr>
              <a:t>메소드의</a:t>
            </a:r>
            <a:r>
              <a:rPr lang="ko-KR" altLang="en-US" sz="1900" dirty="0">
                <a:solidFill>
                  <a:srgbClr val="FF3300"/>
                </a:solidFill>
                <a:latin typeface="Times New Roman" pitchFamily="18" charset="0"/>
              </a:rPr>
              <a:t> 실행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ko-KR" altLang="en-US" sz="1900" dirty="0">
                <a:latin typeface="Times New Roman" pitchFamily="18" charset="0"/>
              </a:rPr>
              <a:t>	</a:t>
            </a:r>
            <a:r>
              <a:rPr lang="en-US" altLang="ko-KR" sz="1900" dirty="0">
                <a:latin typeface="Times New Roman" pitchFamily="18" charset="0"/>
              </a:rPr>
              <a:t>- </a:t>
            </a:r>
            <a:r>
              <a:rPr lang="ko-KR" altLang="en-US" sz="1900" dirty="0">
                <a:latin typeface="Times New Roman" pitchFamily="18" charset="0"/>
              </a:rPr>
              <a:t>실질적인 처리를 담당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ko-KR" altLang="en-US" sz="1900" dirty="0">
                <a:latin typeface="Times New Roman" pitchFamily="18" charset="0"/>
              </a:rPr>
              <a:t>	</a:t>
            </a:r>
            <a:r>
              <a:rPr lang="en-US" altLang="ko-KR" sz="1900" dirty="0">
                <a:latin typeface="Times New Roman" pitchFamily="18" charset="0"/>
              </a:rPr>
              <a:t>- </a:t>
            </a:r>
            <a:r>
              <a:rPr lang="ko-KR" altLang="en-US" sz="1900" dirty="0">
                <a:latin typeface="Times New Roman" pitchFamily="18" charset="0"/>
              </a:rPr>
              <a:t>이 </a:t>
            </a:r>
            <a:r>
              <a:rPr lang="ko-KR" altLang="en-US" sz="1900" dirty="0" err="1">
                <a:latin typeface="Times New Roman" pitchFamily="18" charset="0"/>
              </a:rPr>
              <a:t>메소드는</a:t>
            </a:r>
            <a:r>
              <a:rPr lang="ko-KR" altLang="en-US" sz="1900" dirty="0">
                <a:latin typeface="Times New Roman" pitchFamily="18" charset="0"/>
              </a:rPr>
              <a:t> 실행 된 후 다음 </a:t>
            </a:r>
            <a:r>
              <a:rPr lang="ko-KR" altLang="en-US" sz="1900" dirty="0" err="1">
                <a:latin typeface="Times New Roman" pitchFamily="18" charset="0"/>
              </a:rPr>
              <a:t>두개의</a:t>
            </a:r>
            <a:r>
              <a:rPr lang="ko-KR" altLang="en-US" sz="1900" dirty="0">
                <a:latin typeface="Times New Roman" pitchFamily="18" charset="0"/>
              </a:rPr>
              <a:t> 값 중 하나를 </a:t>
            </a:r>
            <a:r>
              <a:rPr lang="en-US" altLang="ko-KR" sz="1900" dirty="0">
                <a:latin typeface="Times New Roman" pitchFamily="18" charset="0"/>
              </a:rPr>
              <a:t>Return </a:t>
            </a:r>
            <a:r>
              <a:rPr lang="ko-KR" altLang="en-US" sz="1900" dirty="0">
                <a:latin typeface="Times New Roman" pitchFamily="18" charset="0"/>
              </a:rPr>
              <a:t>하는데 그 차이는 다음과 같다</a:t>
            </a:r>
            <a:r>
              <a:rPr lang="en-US" altLang="ko-KR" sz="1900" dirty="0">
                <a:latin typeface="Times New Roman" pitchFamily="18" charset="0"/>
              </a:rPr>
              <a:t>. </a:t>
            </a:r>
            <a:r>
              <a:rPr lang="en-US" altLang="ko-KR" sz="1900" dirty="0">
                <a:solidFill>
                  <a:srgbClr val="FF3300"/>
                </a:solidFill>
                <a:latin typeface="Times New Roman" pitchFamily="18" charset="0"/>
              </a:rPr>
              <a:t>SKIP_BODY</a:t>
            </a:r>
            <a:r>
              <a:rPr lang="ko-KR" altLang="en-US" sz="1900" dirty="0">
                <a:solidFill>
                  <a:srgbClr val="FF3300"/>
                </a:solidFill>
                <a:latin typeface="Times New Roman" pitchFamily="18" charset="0"/>
              </a:rPr>
              <a:t>가 </a:t>
            </a:r>
            <a:r>
              <a:rPr lang="en-US" altLang="ko-KR" sz="1900" dirty="0">
                <a:solidFill>
                  <a:srgbClr val="FF3300"/>
                </a:solidFill>
                <a:latin typeface="Times New Roman" pitchFamily="18" charset="0"/>
              </a:rPr>
              <a:t>Return</a:t>
            </a:r>
            <a:r>
              <a:rPr lang="en-US" altLang="ko-KR" sz="1900" dirty="0">
                <a:latin typeface="Times New Roman" pitchFamily="18" charset="0"/>
              </a:rPr>
              <a:t> </a:t>
            </a:r>
            <a:r>
              <a:rPr lang="ko-KR" altLang="en-US" sz="1900" dirty="0">
                <a:latin typeface="Times New Roman" pitchFamily="18" charset="0"/>
              </a:rPr>
              <a:t>되는 경우에는 시작태그 뒤에 나타나는 본문내용을 수행하지 않고 바로 </a:t>
            </a:r>
            <a:r>
              <a:rPr lang="en-US" altLang="ko-KR" sz="1900" dirty="0" err="1">
                <a:latin typeface="Times New Roman" pitchFamily="18" charset="0"/>
              </a:rPr>
              <a:t>doEndTag</a:t>
            </a:r>
            <a:r>
              <a:rPr lang="en-US" altLang="ko-KR" sz="1900" dirty="0">
                <a:latin typeface="Times New Roman" pitchFamily="18" charset="0"/>
              </a:rPr>
              <a:t>() </a:t>
            </a:r>
            <a:r>
              <a:rPr lang="ko-KR" altLang="en-US" sz="1900" dirty="0" err="1">
                <a:latin typeface="Times New Roman" pitchFamily="18" charset="0"/>
              </a:rPr>
              <a:t>메소드를</a:t>
            </a:r>
            <a:r>
              <a:rPr lang="ko-KR" altLang="en-US" sz="1900" dirty="0">
                <a:latin typeface="Times New Roman" pitchFamily="18" charset="0"/>
              </a:rPr>
              <a:t> </a:t>
            </a:r>
            <a:r>
              <a:rPr lang="en-US" altLang="ko-KR" sz="1900" dirty="0">
                <a:latin typeface="Times New Roman" pitchFamily="18" charset="0"/>
              </a:rPr>
              <a:t>JSP </a:t>
            </a:r>
            <a:r>
              <a:rPr lang="ko-KR" altLang="en-US" sz="1900" dirty="0">
                <a:latin typeface="Times New Roman" pitchFamily="18" charset="0"/>
              </a:rPr>
              <a:t>컨테이너가 호출하여 실행한다</a:t>
            </a:r>
            <a:r>
              <a:rPr lang="en-US" altLang="ko-KR" sz="1900" dirty="0">
                <a:latin typeface="Times New Roman" pitchFamily="18" charset="0"/>
              </a:rPr>
              <a:t>. </a:t>
            </a:r>
            <a:r>
              <a:rPr lang="ko-KR" altLang="en-US" sz="1900" dirty="0">
                <a:latin typeface="Times New Roman" pitchFamily="18" charset="0"/>
              </a:rPr>
              <a:t>또한 </a:t>
            </a:r>
            <a:r>
              <a:rPr lang="en-US" altLang="ko-KR" sz="1900" dirty="0">
                <a:solidFill>
                  <a:srgbClr val="FF3300"/>
                </a:solidFill>
                <a:latin typeface="Times New Roman" pitchFamily="18" charset="0"/>
              </a:rPr>
              <a:t>EVAL_BODY_INCLUDE</a:t>
            </a:r>
            <a:r>
              <a:rPr lang="ko-KR" altLang="en-US" sz="1900" dirty="0">
                <a:solidFill>
                  <a:srgbClr val="FF3300"/>
                </a:solidFill>
                <a:latin typeface="Times New Roman" pitchFamily="18" charset="0"/>
              </a:rPr>
              <a:t>가 </a:t>
            </a:r>
            <a:r>
              <a:rPr lang="en-US" altLang="ko-KR" sz="1900" dirty="0">
                <a:solidFill>
                  <a:srgbClr val="FF3300"/>
                </a:solidFill>
                <a:latin typeface="Times New Roman" pitchFamily="18" charset="0"/>
              </a:rPr>
              <a:t>Return</a:t>
            </a:r>
            <a:r>
              <a:rPr lang="ko-KR" altLang="en-US" sz="1900" dirty="0">
                <a:latin typeface="Times New Roman" pitchFamily="18" charset="0"/>
              </a:rPr>
              <a:t>되면 본문</a:t>
            </a:r>
            <a:r>
              <a:rPr lang="en-US" altLang="ko-KR" sz="1900" dirty="0">
                <a:latin typeface="Times New Roman" pitchFamily="18" charset="0"/>
              </a:rPr>
              <a:t>(</a:t>
            </a:r>
            <a:r>
              <a:rPr lang="ko-KR" altLang="en-US" sz="1900" dirty="0">
                <a:latin typeface="Times New Roman" pitchFamily="18" charset="0"/>
              </a:rPr>
              <a:t>시작태그와 종료태그 사이의 </a:t>
            </a:r>
            <a:r>
              <a:rPr lang="en-US" altLang="ko-KR" sz="1900" dirty="0">
                <a:latin typeface="Times New Roman" pitchFamily="18" charset="0"/>
              </a:rPr>
              <a:t>Content)</a:t>
            </a:r>
            <a:r>
              <a:rPr lang="ko-KR" altLang="en-US" sz="1900" dirty="0">
                <a:latin typeface="Times New Roman" pitchFamily="18" charset="0"/>
              </a:rPr>
              <a:t>의 내용이 있을 경우 본문을 수행하고 </a:t>
            </a:r>
            <a:r>
              <a:rPr lang="en-US" altLang="ko-KR" sz="1900" dirty="0" err="1">
                <a:latin typeface="Times New Roman" pitchFamily="18" charset="0"/>
              </a:rPr>
              <a:t>doEndTag</a:t>
            </a:r>
            <a:r>
              <a:rPr lang="en-US" altLang="ko-KR" sz="1900" dirty="0">
                <a:latin typeface="Times New Roman" pitchFamily="18" charset="0"/>
              </a:rPr>
              <a:t>()</a:t>
            </a:r>
            <a:r>
              <a:rPr lang="ko-KR" altLang="en-US" sz="1900" dirty="0">
                <a:latin typeface="Times New Roman" pitchFamily="18" charset="0"/>
              </a:rPr>
              <a:t>를 수행하게 된다</a:t>
            </a:r>
            <a:r>
              <a:rPr lang="en-US" altLang="ko-KR" sz="1900" dirty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CE96EF4-8767-4421-9068-FE709E63523B}" type="slidenum">
              <a:rPr lang="en-US" altLang="ko-KR"/>
              <a:pPr eaLnBrk="1" hangingPunct="1"/>
              <a:t>268</a:t>
            </a:fld>
            <a:endParaRPr lang="en-US" altLang="ko-KR"/>
          </a:p>
        </p:txBody>
      </p:sp>
      <p:sp>
        <p:nvSpPr>
          <p:cNvPr id="291843" name="Rectangle 2"/>
          <p:cNvSpPr>
            <a:spLocks noChangeArrowheads="1"/>
          </p:cNvSpPr>
          <p:nvPr/>
        </p:nvSpPr>
        <p:spPr bwMode="auto">
          <a:xfrm>
            <a:off x="685800" y="457200"/>
            <a:ext cx="792480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4000">
                <a:latin typeface="Times New Roman" panose="02020603050405020304" pitchFamily="18" charset="0"/>
              </a:rPr>
              <a:t>태그핸들러</a:t>
            </a:r>
            <a:r>
              <a:rPr lang="en-US" altLang="ko-KR" sz="4000">
                <a:latin typeface="Times New Roman" panose="02020603050405020304" pitchFamily="18" charset="0"/>
              </a:rPr>
              <a:t>(Tag Handler)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4000">
                <a:latin typeface="Times New Roman" panose="02020603050405020304" pitchFamily="18" charset="0"/>
              </a:rPr>
              <a:t>- </a:t>
            </a:r>
            <a:r>
              <a:rPr lang="en-US" altLang="ko-KR" sz="4000">
                <a:solidFill>
                  <a:srgbClr val="FF3300"/>
                </a:solidFill>
                <a:latin typeface="Times New Roman" panose="02020603050405020304" pitchFamily="18" charset="0"/>
              </a:rPr>
              <a:t>Tag </a:t>
            </a:r>
            <a:r>
              <a:rPr lang="ko-KR" altLang="en-US" sz="4000">
                <a:solidFill>
                  <a:srgbClr val="FF3300"/>
                </a:solidFill>
                <a:latin typeface="Times New Roman" panose="02020603050405020304" pitchFamily="18" charset="0"/>
              </a:rPr>
              <a:t>인터페이스</a:t>
            </a:r>
            <a:r>
              <a:rPr lang="ko-KR" altLang="en-US" sz="4000">
                <a:latin typeface="Times New Roman" panose="02020603050405020304" pitchFamily="18" charset="0"/>
              </a:rPr>
              <a:t> 동작순서</a:t>
            </a:r>
          </a:p>
        </p:txBody>
      </p:sp>
      <p:sp>
        <p:nvSpPr>
          <p:cNvPr id="291844" name="Rectangle 3"/>
          <p:cNvSpPr>
            <a:spLocks noChangeArrowheads="1"/>
          </p:cNvSpPr>
          <p:nvPr/>
        </p:nvSpPr>
        <p:spPr bwMode="auto">
          <a:xfrm>
            <a:off x="611188" y="1989138"/>
            <a:ext cx="8153400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1900" dirty="0">
                <a:latin typeface="Times New Roman" panose="02020603050405020304" pitchFamily="18" charset="0"/>
              </a:rPr>
              <a:t>	- </a:t>
            </a:r>
            <a:r>
              <a:rPr lang="ko-KR" altLang="en-US" sz="1900" dirty="0">
                <a:latin typeface="Times New Roman" panose="02020603050405020304" pitchFamily="18" charset="0"/>
              </a:rPr>
              <a:t>다음의 예를 참조하자</a:t>
            </a:r>
            <a:r>
              <a:rPr lang="en-US" altLang="ko-KR" sz="1900" dirty="0">
                <a:latin typeface="Times New Roman" panose="02020603050405020304" pitchFamily="18" charset="0"/>
              </a:rPr>
              <a:t>.(JSP</a:t>
            </a:r>
            <a:r>
              <a:rPr lang="ko-KR" altLang="en-US" sz="1900" dirty="0">
                <a:latin typeface="Times New Roman" panose="02020603050405020304" pitchFamily="18" charset="0"/>
              </a:rPr>
              <a:t>페이지가 다음과 같이 되어 있다</a:t>
            </a:r>
            <a:r>
              <a:rPr lang="en-US" altLang="ko-KR" sz="19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1900" dirty="0">
                <a:latin typeface="Times New Roman" panose="02020603050405020304" pitchFamily="18" charset="0"/>
              </a:rPr>
              <a:t>        </a:t>
            </a:r>
            <a:r>
              <a:rPr lang="en-US" altLang="ko-KR" sz="1900" dirty="0" err="1">
                <a:latin typeface="Times New Roman" panose="02020603050405020304" pitchFamily="18" charset="0"/>
              </a:rPr>
              <a:t>swlee:hello</a:t>
            </a:r>
            <a:r>
              <a:rPr lang="ko-KR" altLang="en-US" sz="1900" dirty="0">
                <a:latin typeface="Times New Roman" panose="02020603050405020304" pitchFamily="18" charset="0"/>
              </a:rPr>
              <a:t>시작태그가 </a:t>
            </a:r>
            <a:r>
              <a:rPr lang="ko-KR" altLang="en-US" sz="1900" dirty="0" err="1">
                <a:latin typeface="Times New Roman" panose="02020603050405020304" pitchFamily="18" charset="0"/>
              </a:rPr>
              <a:t>하는일은</a:t>
            </a:r>
            <a:r>
              <a:rPr lang="ko-KR" altLang="en-US" sz="1900" dirty="0">
                <a:latin typeface="Times New Roman" panose="02020603050405020304" pitchFamily="18" charset="0"/>
              </a:rPr>
              <a:t> “</a:t>
            </a:r>
            <a:r>
              <a:rPr lang="ko-KR" altLang="en-US" sz="1900" dirty="0" err="1">
                <a:latin typeface="Times New Roman" panose="02020603050405020304" pitchFamily="18" charset="0"/>
              </a:rPr>
              <a:t>안녕하세요”를</a:t>
            </a:r>
            <a:r>
              <a:rPr lang="ko-KR" altLang="en-US" sz="1900" dirty="0">
                <a:latin typeface="Times New Roman" panose="02020603050405020304" pitchFamily="18" charset="0"/>
              </a:rPr>
              <a:t> 출력한다고 </a:t>
            </a:r>
            <a:r>
              <a:rPr lang="ko-KR" altLang="en-US" sz="1900" dirty="0" err="1">
                <a:latin typeface="Times New Roman" panose="02020603050405020304" pitchFamily="18" charset="0"/>
              </a:rPr>
              <a:t>할때</a:t>
            </a:r>
            <a:endParaRPr lang="ko-KR" altLang="en-US" sz="19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ko-KR" altLang="en-US" sz="1900" dirty="0">
                <a:latin typeface="Times New Roman" panose="02020603050405020304" pitchFamily="18" charset="0"/>
              </a:rPr>
              <a:t>      </a:t>
            </a:r>
            <a:r>
              <a:rPr lang="en-US" altLang="ko-KR" sz="1900" dirty="0">
                <a:solidFill>
                  <a:srgbClr val="0000FF"/>
                </a:solidFill>
                <a:latin typeface="Times New Roman" panose="02020603050405020304" pitchFamily="18" charset="0"/>
              </a:rPr>
              <a:t>&lt;%@ page </a:t>
            </a:r>
            <a:r>
              <a:rPr lang="en-US" altLang="ko-KR" sz="19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contentType</a:t>
            </a:r>
            <a:r>
              <a:rPr lang="en-US" altLang="ko-KR" sz="1900" dirty="0">
                <a:solidFill>
                  <a:srgbClr val="0000FF"/>
                </a:solidFill>
                <a:latin typeface="Times New Roman" panose="02020603050405020304" pitchFamily="18" charset="0"/>
              </a:rPr>
              <a:t>=“text/html; charset=</a:t>
            </a:r>
            <a:r>
              <a:rPr lang="en-US" altLang="ko-KR" sz="19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euc-kr</a:t>
            </a:r>
            <a:r>
              <a:rPr lang="en-US" altLang="ko-KR" sz="1900" dirty="0">
                <a:solidFill>
                  <a:srgbClr val="0000FF"/>
                </a:solidFill>
                <a:latin typeface="Times New Roman" panose="02020603050405020304" pitchFamily="18" charset="0"/>
              </a:rPr>
              <a:t>” %&gt;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1900" dirty="0">
                <a:solidFill>
                  <a:srgbClr val="0000FF"/>
                </a:solidFill>
                <a:latin typeface="Times New Roman" panose="02020603050405020304" pitchFamily="18" charset="0"/>
              </a:rPr>
              <a:t>	…..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19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 &lt;</a:t>
            </a:r>
            <a:r>
              <a:rPr lang="en-US" altLang="ko-KR" sz="19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swlee:hello</a:t>
            </a:r>
            <a:r>
              <a:rPr lang="en-US" altLang="ko-KR" sz="1900" dirty="0">
                <a:solidFill>
                  <a:srgbClr val="0000FF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ko-KR" sz="19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swlee</a:t>
            </a:r>
            <a:r>
              <a:rPr lang="en-US" altLang="ko-KR" sz="1900" dirty="0">
                <a:solidFill>
                  <a:srgbClr val="0000FF"/>
                </a:solidFill>
                <a:latin typeface="Times New Roman" panose="02020603050405020304" pitchFamily="18" charset="0"/>
              </a:rPr>
              <a:t>&lt;/</a:t>
            </a:r>
            <a:r>
              <a:rPr lang="en-US" altLang="ko-KR" sz="19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swlee:hello</a:t>
            </a:r>
            <a:r>
              <a:rPr lang="en-US" altLang="ko-KR" sz="1900" dirty="0">
                <a:solidFill>
                  <a:srgbClr val="0000FF"/>
                </a:solidFill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sz="19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1900" dirty="0">
                <a:latin typeface="Times New Roman" panose="02020603050405020304" pitchFamily="18" charset="0"/>
              </a:rPr>
              <a:t>      </a:t>
            </a:r>
            <a:r>
              <a:rPr lang="ko-KR" altLang="en-US" sz="1900" dirty="0">
                <a:latin typeface="Times New Roman" panose="02020603050405020304" pitchFamily="18" charset="0"/>
              </a:rPr>
              <a:t>이경우 </a:t>
            </a:r>
            <a:r>
              <a:rPr lang="ko-KR" altLang="en-US" sz="1900" dirty="0" err="1">
                <a:latin typeface="Times New Roman" panose="02020603050405020304" pitchFamily="18" charset="0"/>
              </a:rPr>
              <a:t>태그핸들러의</a:t>
            </a:r>
            <a:r>
              <a:rPr lang="ko-KR" altLang="en-US" sz="1900" dirty="0">
                <a:latin typeface="Times New Roman" panose="02020603050405020304" pitchFamily="18" charset="0"/>
              </a:rPr>
              <a:t> </a:t>
            </a:r>
            <a:r>
              <a:rPr lang="en-US" altLang="ko-KR" sz="1900" dirty="0" err="1">
                <a:latin typeface="Times New Roman" panose="02020603050405020304" pitchFamily="18" charset="0"/>
              </a:rPr>
              <a:t>doStartTag</a:t>
            </a:r>
            <a:r>
              <a:rPr lang="en-US" altLang="ko-KR" sz="1900" dirty="0">
                <a:latin typeface="Times New Roman" panose="02020603050405020304" pitchFamily="18" charset="0"/>
              </a:rPr>
              <a:t>()</a:t>
            </a:r>
            <a:r>
              <a:rPr lang="ko-KR" altLang="en-US" sz="1900" dirty="0">
                <a:latin typeface="Times New Roman" panose="02020603050405020304" pitchFamily="18" charset="0"/>
              </a:rPr>
              <a:t>에서 </a:t>
            </a:r>
            <a:r>
              <a:rPr lang="en-US" altLang="ko-KR" sz="1900" dirty="0">
                <a:latin typeface="Times New Roman" panose="02020603050405020304" pitchFamily="18" charset="0"/>
              </a:rPr>
              <a:t>Return</a:t>
            </a:r>
            <a:r>
              <a:rPr lang="ko-KR" altLang="en-US" sz="1900" dirty="0" err="1">
                <a:latin typeface="Times New Roman" panose="02020603050405020304" pitchFamily="18" charset="0"/>
              </a:rPr>
              <a:t>된는</a:t>
            </a:r>
            <a:r>
              <a:rPr lang="ko-KR" altLang="en-US" sz="1900" dirty="0">
                <a:latin typeface="Times New Roman" panose="02020603050405020304" pitchFamily="18" charset="0"/>
              </a:rPr>
              <a:t> 값이 </a:t>
            </a:r>
            <a:r>
              <a:rPr lang="en-US" altLang="ko-KR" sz="1900" dirty="0">
                <a:latin typeface="Times New Roman" panose="02020603050405020304" pitchFamily="18" charset="0"/>
              </a:rPr>
              <a:t>SKIP_BODY</a:t>
            </a:r>
            <a:r>
              <a:rPr lang="ko-KR" altLang="en-US" sz="1900" dirty="0">
                <a:latin typeface="Times New Roman" panose="02020603050405020304" pitchFamily="18" charset="0"/>
              </a:rPr>
              <a:t>라면 다음과 같은 결과가 나타난다</a:t>
            </a:r>
            <a:r>
              <a:rPr lang="en-US" altLang="ko-KR" sz="1900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1900" dirty="0">
                <a:latin typeface="Times New Roman" panose="02020603050405020304" pitchFamily="18" charset="0"/>
              </a:rPr>
              <a:t>      </a:t>
            </a:r>
            <a:r>
              <a:rPr lang="en-US" altLang="ko-KR" sz="19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……… </a:t>
            </a:r>
            <a:r>
              <a:rPr lang="ko-KR" altLang="en-US" sz="1900" dirty="0">
                <a:solidFill>
                  <a:srgbClr val="0000FF"/>
                </a:solidFill>
                <a:latin typeface="Times New Roman" panose="02020603050405020304" pitchFamily="18" charset="0"/>
              </a:rPr>
              <a:t>안녕하세요</a:t>
            </a:r>
            <a:r>
              <a:rPr lang="en-US" altLang="ko-KR" sz="19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………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1900" dirty="0">
                <a:latin typeface="Times New Roman" panose="02020603050405020304" pitchFamily="18" charset="0"/>
              </a:rPr>
              <a:t>   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1900" dirty="0">
                <a:latin typeface="Times New Roman" panose="02020603050405020304" pitchFamily="18" charset="0"/>
              </a:rPr>
              <a:t>	</a:t>
            </a:r>
            <a:r>
              <a:rPr lang="en-US" altLang="ko-KR" dirty="0" err="1">
                <a:latin typeface="Courier"/>
              </a:rPr>
              <a:t>doStartTag</a:t>
            </a:r>
            <a:r>
              <a:rPr lang="en-US" altLang="ko-KR" dirty="0">
                <a:latin typeface="Courier"/>
              </a:rPr>
              <a:t>()</a:t>
            </a:r>
            <a:r>
              <a:rPr lang="ko-KR" altLang="en-US" dirty="0">
                <a:latin typeface="Courier"/>
              </a:rPr>
              <a:t>에서 </a:t>
            </a:r>
            <a:r>
              <a:rPr lang="en-US" altLang="ko-KR" dirty="0">
                <a:latin typeface="Courier"/>
              </a:rPr>
              <a:t>Return</a:t>
            </a:r>
            <a:r>
              <a:rPr lang="ko-KR" altLang="en-US" dirty="0">
                <a:latin typeface="Courier"/>
              </a:rPr>
              <a:t>되는 값이 </a:t>
            </a:r>
            <a:r>
              <a:rPr lang="en-US" altLang="ko-KR" dirty="0">
                <a:latin typeface="Courier"/>
              </a:rPr>
              <a:t>EVAL_BODY_INCLUDE</a:t>
            </a:r>
            <a:r>
              <a:rPr lang="ko-KR" altLang="en-US" dirty="0">
                <a:latin typeface="Courier"/>
              </a:rPr>
              <a:t>라면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ko-KR" altLang="en-US" dirty="0">
                <a:latin typeface="Courier"/>
              </a:rPr>
              <a:t>     </a:t>
            </a:r>
            <a:r>
              <a:rPr lang="en-US" altLang="ko-KR" dirty="0">
                <a:latin typeface="Courier"/>
              </a:rPr>
              <a:t>………. </a:t>
            </a:r>
            <a:r>
              <a:rPr lang="ko-KR" altLang="en-US" dirty="0">
                <a:solidFill>
                  <a:srgbClr val="0000FF"/>
                </a:solidFill>
                <a:latin typeface="Courier"/>
              </a:rPr>
              <a:t>안녕하세요</a:t>
            </a:r>
            <a:r>
              <a:rPr lang="ko-KR" altLang="en-US" dirty="0">
                <a:solidFill>
                  <a:schemeClr val="accent2"/>
                </a:solidFill>
                <a:latin typeface="Courier"/>
              </a:rPr>
              <a:t> </a:t>
            </a:r>
            <a:r>
              <a:rPr lang="en-US" altLang="ko-KR" dirty="0" err="1">
                <a:solidFill>
                  <a:schemeClr val="accent2"/>
                </a:solidFill>
                <a:latin typeface="Courier"/>
              </a:rPr>
              <a:t>swlee</a:t>
            </a:r>
            <a:r>
              <a:rPr lang="en-US" altLang="ko-KR" dirty="0">
                <a:latin typeface="Courier"/>
              </a:rPr>
              <a:t>……..</a:t>
            </a:r>
            <a:endParaRPr lang="en-US" altLang="ko-KR" sz="19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sz="19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sz="19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CB01C7F-7B3C-4A83-BA32-C1031DBF04A9}" type="slidenum">
              <a:rPr lang="en-US" altLang="ko-KR"/>
              <a:pPr eaLnBrk="1" hangingPunct="1"/>
              <a:t>269</a:t>
            </a:fld>
            <a:endParaRPr lang="en-US" altLang="ko-KR"/>
          </a:p>
        </p:txBody>
      </p:sp>
      <p:sp>
        <p:nvSpPr>
          <p:cNvPr id="292867" name="Rectangle 2"/>
          <p:cNvSpPr>
            <a:spLocks noChangeArrowheads="1"/>
          </p:cNvSpPr>
          <p:nvPr/>
        </p:nvSpPr>
        <p:spPr bwMode="auto">
          <a:xfrm>
            <a:off x="685800" y="457200"/>
            <a:ext cx="792480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4000">
                <a:latin typeface="Times New Roman" panose="02020603050405020304" pitchFamily="18" charset="0"/>
              </a:rPr>
              <a:t>태그핸들러</a:t>
            </a:r>
            <a:r>
              <a:rPr lang="en-US" altLang="ko-KR" sz="4000">
                <a:latin typeface="Times New Roman" panose="02020603050405020304" pitchFamily="18" charset="0"/>
              </a:rPr>
              <a:t>(Tag Handler)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4000">
                <a:latin typeface="Times New Roman" panose="02020603050405020304" pitchFamily="18" charset="0"/>
              </a:rPr>
              <a:t>- </a:t>
            </a:r>
            <a:r>
              <a:rPr lang="en-US" altLang="ko-KR" sz="4000">
                <a:solidFill>
                  <a:srgbClr val="FF3300"/>
                </a:solidFill>
                <a:latin typeface="Times New Roman" panose="02020603050405020304" pitchFamily="18" charset="0"/>
              </a:rPr>
              <a:t>Tag </a:t>
            </a:r>
            <a:r>
              <a:rPr lang="ko-KR" altLang="en-US" sz="4000">
                <a:solidFill>
                  <a:srgbClr val="FF3300"/>
                </a:solidFill>
                <a:latin typeface="Times New Roman" panose="02020603050405020304" pitchFamily="18" charset="0"/>
              </a:rPr>
              <a:t>인터페이스</a:t>
            </a:r>
            <a:r>
              <a:rPr lang="ko-KR" altLang="en-US" sz="4000">
                <a:latin typeface="Times New Roman" panose="02020603050405020304" pitchFamily="18" charset="0"/>
              </a:rPr>
              <a:t> 동작순서</a:t>
            </a:r>
          </a:p>
        </p:txBody>
      </p:sp>
      <p:sp>
        <p:nvSpPr>
          <p:cNvPr id="289796" name="Rectangle 3"/>
          <p:cNvSpPr>
            <a:spLocks noChangeArrowheads="1"/>
          </p:cNvSpPr>
          <p:nvPr/>
        </p:nvSpPr>
        <p:spPr bwMode="auto">
          <a:xfrm>
            <a:off x="611188" y="1844675"/>
            <a:ext cx="8153400" cy="4013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endParaRPr lang="en-US" altLang="ko-KR" sz="1900" dirty="0">
              <a:latin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000" dirty="0">
                <a:latin typeface="Times New Roman" pitchFamily="18" charset="0"/>
              </a:rPr>
              <a:t>● </a:t>
            </a:r>
            <a:r>
              <a:rPr lang="en-US" altLang="ko-KR" sz="1900" dirty="0" err="1">
                <a:latin typeface="Times New Roman" pitchFamily="18" charset="0"/>
              </a:rPr>
              <a:t>doEndTag</a:t>
            </a:r>
            <a:r>
              <a:rPr lang="en-US" altLang="ko-KR" sz="1900" dirty="0">
                <a:latin typeface="Times New Roman" pitchFamily="18" charset="0"/>
              </a:rPr>
              <a:t>() </a:t>
            </a:r>
            <a:r>
              <a:rPr lang="ko-KR" altLang="en-US" sz="1900" dirty="0" err="1">
                <a:latin typeface="Times New Roman" pitchFamily="18" charset="0"/>
              </a:rPr>
              <a:t>메소드의</a:t>
            </a:r>
            <a:r>
              <a:rPr lang="ko-KR" altLang="en-US" sz="1900" dirty="0">
                <a:latin typeface="Times New Roman" pitchFamily="18" charset="0"/>
              </a:rPr>
              <a:t> 실행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ko-KR" altLang="en-US" sz="1900" dirty="0">
                <a:latin typeface="Times New Roman" pitchFamily="18" charset="0"/>
              </a:rPr>
              <a:t>	</a:t>
            </a:r>
            <a:r>
              <a:rPr lang="en-US" altLang="ko-KR" sz="1900" dirty="0">
                <a:latin typeface="Times New Roman" pitchFamily="18" charset="0"/>
              </a:rPr>
              <a:t>- </a:t>
            </a:r>
            <a:r>
              <a:rPr lang="en-US" altLang="ko-KR" sz="1900" dirty="0" err="1">
                <a:latin typeface="Times New Roman" pitchFamily="18" charset="0"/>
              </a:rPr>
              <a:t>doStartTag</a:t>
            </a:r>
            <a:r>
              <a:rPr lang="en-US" altLang="ko-KR" sz="1900" dirty="0">
                <a:latin typeface="Times New Roman" pitchFamily="18" charset="0"/>
              </a:rPr>
              <a:t>()</a:t>
            </a:r>
            <a:r>
              <a:rPr lang="ko-KR" altLang="en-US" sz="1900" dirty="0">
                <a:latin typeface="Times New Roman" pitchFamily="18" charset="0"/>
              </a:rPr>
              <a:t>의 실행이 끝나면 </a:t>
            </a:r>
            <a:r>
              <a:rPr lang="en-US" altLang="ko-KR" sz="1900" dirty="0">
                <a:latin typeface="Times New Roman" pitchFamily="18" charset="0"/>
              </a:rPr>
              <a:t>JSP </a:t>
            </a:r>
            <a:r>
              <a:rPr lang="ko-KR" altLang="en-US" sz="1900" dirty="0">
                <a:latin typeface="Times New Roman" pitchFamily="18" charset="0"/>
              </a:rPr>
              <a:t>컨테이너는 </a:t>
            </a:r>
            <a:r>
              <a:rPr lang="en-US" altLang="ko-KR" sz="1900" dirty="0" err="1">
                <a:latin typeface="Times New Roman" pitchFamily="18" charset="0"/>
              </a:rPr>
              <a:t>doEndTag</a:t>
            </a:r>
            <a:r>
              <a:rPr lang="en-US" altLang="ko-KR" sz="1900" dirty="0">
                <a:latin typeface="Times New Roman" pitchFamily="18" charset="0"/>
              </a:rPr>
              <a:t>() </a:t>
            </a:r>
            <a:r>
              <a:rPr lang="ko-KR" altLang="en-US" sz="1900" dirty="0" err="1">
                <a:latin typeface="Times New Roman" pitchFamily="18" charset="0"/>
              </a:rPr>
              <a:t>메소드를</a:t>
            </a:r>
            <a:r>
              <a:rPr lang="ko-KR" altLang="en-US" sz="1900" dirty="0">
                <a:latin typeface="Times New Roman" pitchFamily="18" charset="0"/>
              </a:rPr>
              <a:t> 호출한다</a:t>
            </a:r>
            <a:r>
              <a:rPr lang="en-US" altLang="ko-KR" sz="1900" dirty="0">
                <a:latin typeface="Times New Roman" pitchFamily="18" charset="0"/>
              </a:rPr>
              <a:t>. </a:t>
            </a:r>
            <a:r>
              <a:rPr lang="ko-KR" altLang="en-US" sz="1900" dirty="0">
                <a:latin typeface="Times New Roman" pitchFamily="18" charset="0"/>
              </a:rPr>
              <a:t>이 작업은 </a:t>
            </a:r>
            <a:r>
              <a:rPr lang="ko-KR" altLang="en-US" sz="1900" dirty="0" err="1">
                <a:latin typeface="Times New Roman" pitchFamily="18" charset="0"/>
              </a:rPr>
              <a:t>커스텀</a:t>
            </a:r>
            <a:r>
              <a:rPr lang="ko-KR" altLang="en-US" sz="1900" dirty="0">
                <a:latin typeface="Times New Roman" pitchFamily="18" charset="0"/>
              </a:rPr>
              <a:t> 태그가 끝날 때 수행되어야 하는 작업이다</a:t>
            </a:r>
            <a:r>
              <a:rPr lang="en-US" altLang="ko-KR" sz="1900" dirty="0"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sz="1900" dirty="0">
                <a:latin typeface="Times New Roman" pitchFamily="18" charset="0"/>
              </a:rPr>
              <a:t>	- </a:t>
            </a:r>
            <a:r>
              <a:rPr lang="ko-KR" altLang="en-US" sz="1900" dirty="0">
                <a:latin typeface="Times New Roman" pitchFamily="18" charset="0"/>
              </a:rPr>
              <a:t>수행이 종료 된 후 </a:t>
            </a:r>
            <a:r>
              <a:rPr lang="en-US" altLang="ko-KR" sz="1900" dirty="0">
                <a:latin typeface="Times New Roman" pitchFamily="18" charset="0"/>
              </a:rPr>
              <a:t>SKIP_PAGE</a:t>
            </a:r>
            <a:r>
              <a:rPr lang="ko-KR" altLang="en-US" sz="1900" dirty="0">
                <a:latin typeface="Times New Roman" pitchFamily="18" charset="0"/>
              </a:rPr>
              <a:t>와 </a:t>
            </a:r>
            <a:r>
              <a:rPr lang="en-US" altLang="ko-KR" sz="1900" dirty="0">
                <a:latin typeface="Times New Roman" pitchFamily="18" charset="0"/>
              </a:rPr>
              <a:t>EVAL_PAGE</a:t>
            </a:r>
            <a:r>
              <a:rPr lang="ko-KR" altLang="en-US" sz="1900" dirty="0">
                <a:latin typeface="Times New Roman" pitchFamily="18" charset="0"/>
              </a:rPr>
              <a:t>의 </a:t>
            </a:r>
            <a:r>
              <a:rPr lang="ko-KR" altLang="en-US" sz="1900" dirty="0" err="1">
                <a:latin typeface="Times New Roman" pitchFamily="18" charset="0"/>
              </a:rPr>
              <a:t>두개의</a:t>
            </a:r>
            <a:r>
              <a:rPr lang="ko-KR" altLang="en-US" sz="1900" dirty="0">
                <a:latin typeface="Times New Roman" pitchFamily="18" charset="0"/>
              </a:rPr>
              <a:t> 값들이 </a:t>
            </a:r>
            <a:r>
              <a:rPr lang="en-US" altLang="ko-KR" sz="1900" dirty="0">
                <a:latin typeface="Times New Roman" pitchFamily="18" charset="0"/>
              </a:rPr>
              <a:t>Return </a:t>
            </a:r>
            <a:r>
              <a:rPr lang="ko-KR" altLang="en-US" sz="1900" dirty="0" err="1">
                <a:latin typeface="Times New Roman" pitchFamily="18" charset="0"/>
              </a:rPr>
              <a:t>될수</a:t>
            </a:r>
            <a:r>
              <a:rPr lang="ko-KR" altLang="en-US" sz="1900" dirty="0">
                <a:latin typeface="Times New Roman" pitchFamily="18" charset="0"/>
              </a:rPr>
              <a:t> 있는데 </a:t>
            </a:r>
            <a:r>
              <a:rPr lang="en-US" altLang="ko-KR" sz="1900" dirty="0">
                <a:latin typeface="Times New Roman" pitchFamily="18" charset="0"/>
              </a:rPr>
              <a:t>SKIP_PAGE</a:t>
            </a:r>
            <a:r>
              <a:rPr lang="ko-KR" altLang="en-US" sz="1900" dirty="0">
                <a:latin typeface="Times New Roman" pitchFamily="18" charset="0"/>
              </a:rPr>
              <a:t>인 경우 </a:t>
            </a:r>
            <a:r>
              <a:rPr lang="ko-KR" altLang="en-US" sz="1900" dirty="0" err="1">
                <a:latin typeface="Times New Roman" pitchFamily="18" charset="0"/>
              </a:rPr>
              <a:t>현재이후의</a:t>
            </a:r>
            <a:r>
              <a:rPr lang="ko-KR" altLang="en-US" sz="1900" dirty="0">
                <a:latin typeface="Times New Roman" pitchFamily="18" charset="0"/>
              </a:rPr>
              <a:t> </a:t>
            </a:r>
            <a:r>
              <a:rPr lang="en-US" altLang="ko-KR" sz="1900" dirty="0">
                <a:latin typeface="Times New Roman" pitchFamily="18" charset="0"/>
              </a:rPr>
              <a:t>JSP </a:t>
            </a:r>
            <a:r>
              <a:rPr lang="ko-KR" altLang="en-US" sz="1900" dirty="0">
                <a:latin typeface="Times New Roman" pitchFamily="18" charset="0"/>
              </a:rPr>
              <a:t>코드를 인식하지 않고 처리하지 않는다</a:t>
            </a:r>
            <a:r>
              <a:rPr lang="en-US" altLang="ko-KR" sz="1900" dirty="0">
                <a:latin typeface="Times New Roman" pitchFamily="18" charset="0"/>
              </a:rPr>
              <a:t>. </a:t>
            </a:r>
            <a:r>
              <a:rPr lang="ko-KR" altLang="en-US" sz="1900" dirty="0">
                <a:latin typeface="Times New Roman" pitchFamily="18" charset="0"/>
              </a:rPr>
              <a:t>만약 </a:t>
            </a:r>
            <a:r>
              <a:rPr lang="en-US" altLang="ko-KR" sz="1900" dirty="0">
                <a:latin typeface="Times New Roman" pitchFamily="18" charset="0"/>
              </a:rPr>
              <a:t>EVAL_PAGE</a:t>
            </a:r>
            <a:r>
              <a:rPr lang="ko-KR" altLang="en-US" sz="1900" dirty="0">
                <a:latin typeface="Times New Roman" pitchFamily="18" charset="0"/>
              </a:rPr>
              <a:t>가 </a:t>
            </a:r>
            <a:r>
              <a:rPr lang="en-US" altLang="ko-KR" sz="1900" dirty="0">
                <a:latin typeface="Times New Roman" pitchFamily="18" charset="0"/>
              </a:rPr>
              <a:t>Return</a:t>
            </a:r>
            <a:r>
              <a:rPr lang="ko-KR" altLang="en-US" sz="1900" dirty="0">
                <a:latin typeface="Times New Roman" pitchFamily="18" charset="0"/>
              </a:rPr>
              <a:t>되는 경우에는 </a:t>
            </a:r>
            <a:r>
              <a:rPr lang="en-US" altLang="ko-KR" sz="1900" dirty="0">
                <a:latin typeface="Times New Roman" pitchFamily="18" charset="0"/>
              </a:rPr>
              <a:t>JSP</a:t>
            </a:r>
            <a:r>
              <a:rPr lang="ko-KR" altLang="en-US" sz="1900" dirty="0">
                <a:latin typeface="Times New Roman" pitchFamily="18" charset="0"/>
              </a:rPr>
              <a:t>페이지의 나머지 부분을 수행하게 된다</a:t>
            </a:r>
            <a:r>
              <a:rPr lang="en-US" altLang="ko-KR" sz="1900" dirty="0">
                <a:latin typeface="Times New Roman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dirty="0">
                <a:latin typeface="Times New Roman" pitchFamily="18" charset="0"/>
              </a:rPr>
              <a:t>● </a:t>
            </a:r>
            <a:r>
              <a:rPr lang="en-US" altLang="ko-KR" dirty="0">
                <a:latin typeface="Courier"/>
              </a:rPr>
              <a:t>release() </a:t>
            </a:r>
            <a:r>
              <a:rPr lang="ko-KR" altLang="en-US" dirty="0" err="1">
                <a:latin typeface="Courier"/>
              </a:rPr>
              <a:t>메소드의</a:t>
            </a:r>
            <a:r>
              <a:rPr lang="ko-KR" altLang="en-US" dirty="0">
                <a:latin typeface="Courier"/>
              </a:rPr>
              <a:t> 호출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ko-KR" altLang="en-US" dirty="0">
                <a:latin typeface="Courier"/>
              </a:rPr>
              <a:t>	</a:t>
            </a:r>
            <a:r>
              <a:rPr lang="en-US" altLang="ko-KR" dirty="0">
                <a:latin typeface="Courier"/>
              </a:rPr>
              <a:t>- JSP </a:t>
            </a:r>
            <a:r>
              <a:rPr lang="ko-KR" altLang="en-US" dirty="0">
                <a:latin typeface="Courier"/>
              </a:rPr>
              <a:t>컨테이너는 마지막 단계로 </a:t>
            </a:r>
            <a:r>
              <a:rPr lang="en-US" altLang="ko-KR" dirty="0">
                <a:latin typeface="Courier"/>
              </a:rPr>
              <a:t>release() </a:t>
            </a:r>
            <a:r>
              <a:rPr lang="ko-KR" altLang="en-US" dirty="0" err="1">
                <a:latin typeface="Courier"/>
              </a:rPr>
              <a:t>메소드를</a:t>
            </a:r>
            <a:r>
              <a:rPr lang="ko-KR" altLang="en-US" dirty="0">
                <a:latin typeface="Courier"/>
              </a:rPr>
              <a:t> 호출한다</a:t>
            </a:r>
            <a:r>
              <a:rPr lang="en-US" altLang="ko-KR" dirty="0">
                <a:latin typeface="Courier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dirty="0">
                <a:latin typeface="Courier"/>
              </a:rPr>
              <a:t>	- </a:t>
            </a:r>
            <a:r>
              <a:rPr lang="ko-KR" altLang="en-US" dirty="0">
                <a:latin typeface="Courier"/>
              </a:rPr>
              <a:t>태그 </a:t>
            </a:r>
            <a:r>
              <a:rPr lang="ko-KR" altLang="en-US" dirty="0" err="1">
                <a:latin typeface="Courier"/>
              </a:rPr>
              <a:t>핸들러가</a:t>
            </a:r>
            <a:r>
              <a:rPr lang="ko-KR" altLang="en-US" dirty="0">
                <a:latin typeface="Courier"/>
              </a:rPr>
              <a:t> </a:t>
            </a:r>
            <a:r>
              <a:rPr lang="en-US" altLang="ko-KR" dirty="0">
                <a:latin typeface="Courier"/>
              </a:rPr>
              <a:t>Resource Pool</a:t>
            </a:r>
            <a:r>
              <a:rPr lang="ko-KR" altLang="en-US" dirty="0">
                <a:latin typeface="Courier"/>
              </a:rPr>
              <a:t>로 돌아가기 전에 </a:t>
            </a:r>
            <a:r>
              <a:rPr lang="ko-KR" altLang="en-US" dirty="0" err="1">
                <a:latin typeface="Courier"/>
              </a:rPr>
              <a:t>핸들러를</a:t>
            </a:r>
            <a:r>
              <a:rPr lang="ko-KR" altLang="en-US" dirty="0">
                <a:latin typeface="Courier"/>
              </a:rPr>
              <a:t> </a:t>
            </a:r>
            <a:r>
              <a:rPr lang="en-US" altLang="ko-KR" dirty="0">
                <a:latin typeface="Courier"/>
              </a:rPr>
              <a:t>Reset, </a:t>
            </a:r>
            <a:r>
              <a:rPr lang="ko-KR" altLang="en-US" dirty="0">
                <a:latin typeface="Courier"/>
              </a:rPr>
              <a:t>사용된 </a:t>
            </a:r>
            <a:r>
              <a:rPr lang="en-US" altLang="ko-KR" dirty="0">
                <a:latin typeface="Courier"/>
              </a:rPr>
              <a:t>Resource</a:t>
            </a:r>
            <a:r>
              <a:rPr lang="ko-KR" altLang="en-US" dirty="0">
                <a:latin typeface="Courier"/>
              </a:rPr>
              <a:t>를 해제하는 등의 역할을 수행한다</a:t>
            </a:r>
            <a:r>
              <a:rPr lang="en-US" altLang="ko-KR" dirty="0">
                <a:latin typeface="Courier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endParaRPr lang="en-US" altLang="ko-KR" sz="19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endParaRPr lang="en-US" altLang="ko-KR" sz="19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883BC02-5BE1-49C9-B3FF-E1C540D6441E}" type="slidenum">
              <a:rPr lang="en-US" altLang="ko-KR"/>
              <a:pPr eaLnBrk="1" hangingPunct="1"/>
              <a:t>27</a:t>
            </a:fld>
            <a:endParaRPr lang="en-US" altLang="ko-KR"/>
          </a:p>
        </p:txBody>
      </p:sp>
      <p:pic>
        <p:nvPicPr>
          <p:cNvPr id="38915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04813"/>
            <a:ext cx="6767513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3600"/>
            <a:ext cx="7127875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852738"/>
            <a:ext cx="5472113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6877479-2E46-4B10-8EAC-70FCDD376483}" type="slidenum">
              <a:rPr lang="en-US" altLang="ko-KR"/>
              <a:pPr eaLnBrk="1" hangingPunct="1"/>
              <a:t>270</a:t>
            </a:fld>
            <a:endParaRPr lang="en-US" altLang="ko-KR"/>
          </a:p>
        </p:txBody>
      </p:sp>
      <p:sp>
        <p:nvSpPr>
          <p:cNvPr id="293891" name="Rectangle 2"/>
          <p:cNvSpPr>
            <a:spLocks noChangeArrowheads="1"/>
          </p:cNvSpPr>
          <p:nvPr/>
        </p:nvSpPr>
        <p:spPr bwMode="auto">
          <a:xfrm>
            <a:off x="685800" y="457200"/>
            <a:ext cx="792480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4000">
                <a:latin typeface="Times New Roman" panose="02020603050405020304" pitchFamily="18" charset="0"/>
              </a:rPr>
              <a:t>태그핸들러</a:t>
            </a:r>
            <a:r>
              <a:rPr lang="en-US" altLang="ko-KR" sz="4000">
                <a:latin typeface="Times New Roman" panose="02020603050405020304" pitchFamily="18" charset="0"/>
              </a:rPr>
              <a:t>(Tag Handler)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4000">
                <a:latin typeface="Times New Roman" panose="02020603050405020304" pitchFamily="18" charset="0"/>
              </a:rPr>
              <a:t>- </a:t>
            </a:r>
            <a:r>
              <a:rPr lang="en-US" altLang="ko-KR" sz="4000">
                <a:solidFill>
                  <a:srgbClr val="0000FF"/>
                </a:solidFill>
                <a:latin typeface="Times New Roman" panose="02020603050405020304" pitchFamily="18" charset="0"/>
              </a:rPr>
              <a:t>BodyTag </a:t>
            </a:r>
            <a:r>
              <a:rPr lang="ko-KR" altLang="en-US" sz="4000">
                <a:solidFill>
                  <a:srgbClr val="0000FF"/>
                </a:solidFill>
                <a:latin typeface="Times New Roman" panose="02020603050405020304" pitchFamily="18" charset="0"/>
              </a:rPr>
              <a:t>인터페이스</a:t>
            </a:r>
            <a:r>
              <a:rPr lang="ko-KR" altLang="en-US" sz="4000">
                <a:latin typeface="Times New Roman" panose="02020603050405020304" pitchFamily="18" charset="0"/>
              </a:rPr>
              <a:t> 동작순서</a:t>
            </a:r>
          </a:p>
        </p:txBody>
      </p:sp>
      <p:sp>
        <p:nvSpPr>
          <p:cNvPr id="290820" name="Rectangle 3"/>
          <p:cNvSpPr>
            <a:spLocks noChangeArrowheads="1"/>
          </p:cNvSpPr>
          <p:nvPr/>
        </p:nvSpPr>
        <p:spPr bwMode="auto">
          <a:xfrm>
            <a:off x="611188" y="1844675"/>
            <a:ext cx="8153400" cy="4013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endParaRPr lang="en-US" altLang="ko-KR" sz="2200" dirty="0">
              <a:latin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000" dirty="0">
                <a:latin typeface="Times New Roman" pitchFamily="18" charset="0"/>
              </a:rPr>
              <a:t>● </a:t>
            </a:r>
            <a:r>
              <a:rPr lang="en-US" altLang="ko-KR" sz="2200" dirty="0">
                <a:latin typeface="Times New Roman" pitchFamily="18" charset="0"/>
              </a:rPr>
              <a:t>Tag </a:t>
            </a:r>
            <a:r>
              <a:rPr lang="ko-KR" altLang="en-US" sz="2200" dirty="0">
                <a:latin typeface="Times New Roman" pitchFamily="18" charset="0"/>
              </a:rPr>
              <a:t>인터페이스를 확장한 인터페이스로 태그의 내용을 여러 번 반복해서 처리할 수 있는 수단을 제공한다</a:t>
            </a:r>
            <a:r>
              <a:rPr lang="en-US" altLang="ko-KR" sz="2200" dirty="0">
                <a:latin typeface="Times New Roman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000" dirty="0">
                <a:latin typeface="Times New Roman" pitchFamily="18" charset="0"/>
              </a:rPr>
              <a:t>● </a:t>
            </a:r>
            <a:r>
              <a:rPr lang="ko-KR" altLang="en-US" sz="2200" dirty="0">
                <a:latin typeface="Times New Roman" pitchFamily="18" charset="0"/>
              </a:rPr>
              <a:t>전체적으로 다음과 같은 순서로 동작한다</a:t>
            </a:r>
            <a:r>
              <a:rPr lang="en-US" altLang="ko-KR" sz="2200" dirty="0"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sz="2200" dirty="0">
                <a:latin typeface="Times New Roman" pitchFamily="18" charset="0"/>
              </a:rPr>
              <a:t>	- </a:t>
            </a:r>
            <a:r>
              <a:rPr lang="ko-KR" altLang="en-US" sz="2200" dirty="0">
                <a:latin typeface="Times New Roman" pitchFamily="18" charset="0"/>
              </a:rPr>
              <a:t>태그 </a:t>
            </a:r>
            <a:r>
              <a:rPr lang="ko-KR" altLang="en-US" sz="2200" dirty="0" err="1">
                <a:latin typeface="Times New Roman" pitchFamily="18" charset="0"/>
              </a:rPr>
              <a:t>핸들러의</a:t>
            </a:r>
            <a:r>
              <a:rPr lang="ko-KR" altLang="en-US" sz="2200" dirty="0">
                <a:latin typeface="Times New Roman" pitchFamily="18" charset="0"/>
              </a:rPr>
              <a:t> </a:t>
            </a:r>
            <a:r>
              <a:rPr lang="ko-KR" altLang="en-US" sz="2200" dirty="0" err="1">
                <a:latin typeface="Times New Roman" pitchFamily="18" charset="0"/>
              </a:rPr>
              <a:t>인스턴스</a:t>
            </a:r>
            <a:r>
              <a:rPr lang="ko-KR" altLang="en-US" sz="2200" dirty="0">
                <a:latin typeface="Times New Roman" pitchFamily="18" charset="0"/>
              </a:rPr>
              <a:t> 생성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ko-KR" altLang="en-US" sz="2200" dirty="0">
                <a:latin typeface="Times New Roman" pitchFamily="18" charset="0"/>
              </a:rPr>
              <a:t>	</a:t>
            </a:r>
            <a:r>
              <a:rPr lang="en-US" altLang="ko-KR" sz="2200" dirty="0">
                <a:latin typeface="Times New Roman" pitchFamily="18" charset="0"/>
              </a:rPr>
              <a:t>- Property </a:t>
            </a:r>
            <a:r>
              <a:rPr lang="ko-KR" altLang="en-US" sz="2200" dirty="0">
                <a:latin typeface="Times New Roman" pitchFamily="18" charset="0"/>
              </a:rPr>
              <a:t>생성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ko-KR" altLang="en-US" sz="2200" dirty="0">
                <a:latin typeface="Times New Roman" pitchFamily="18" charset="0"/>
              </a:rPr>
              <a:t>	</a:t>
            </a:r>
            <a:r>
              <a:rPr lang="en-US" altLang="ko-KR" sz="2200" dirty="0">
                <a:latin typeface="Times New Roman" pitchFamily="18" charset="0"/>
              </a:rPr>
              <a:t>- </a:t>
            </a:r>
            <a:r>
              <a:rPr lang="ko-KR" altLang="en-US" sz="2200" dirty="0">
                <a:latin typeface="Times New Roman" pitchFamily="18" charset="0"/>
              </a:rPr>
              <a:t>태그에 정의된 속성값 설정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ko-KR" altLang="en-US" sz="2200" dirty="0">
                <a:latin typeface="Times New Roman" pitchFamily="18" charset="0"/>
              </a:rPr>
              <a:t>	</a:t>
            </a:r>
            <a:r>
              <a:rPr lang="en-US" altLang="ko-KR" sz="2200" dirty="0">
                <a:latin typeface="Times New Roman" pitchFamily="18" charset="0"/>
              </a:rPr>
              <a:t>- </a:t>
            </a:r>
            <a:r>
              <a:rPr lang="en-US" altLang="ko-KR" sz="2200" dirty="0" err="1">
                <a:latin typeface="Times New Roman" pitchFamily="18" charset="0"/>
              </a:rPr>
              <a:t>doStartTag</a:t>
            </a:r>
            <a:r>
              <a:rPr lang="en-US" altLang="ko-KR" sz="2200" dirty="0">
                <a:latin typeface="Times New Roman" pitchFamily="18" charset="0"/>
              </a:rPr>
              <a:t>() </a:t>
            </a:r>
            <a:r>
              <a:rPr lang="ko-KR" altLang="en-US" sz="2200" dirty="0" err="1">
                <a:latin typeface="Times New Roman" pitchFamily="18" charset="0"/>
              </a:rPr>
              <a:t>메소드</a:t>
            </a:r>
            <a:r>
              <a:rPr lang="ko-KR" altLang="en-US" sz="2200" dirty="0">
                <a:latin typeface="Times New Roman" pitchFamily="18" charset="0"/>
              </a:rPr>
              <a:t> 호출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ko-KR" altLang="en-US" sz="2200" dirty="0">
                <a:latin typeface="Times New Roman" pitchFamily="18" charset="0"/>
              </a:rPr>
              <a:t>	</a:t>
            </a:r>
            <a:r>
              <a:rPr lang="en-US" altLang="ko-KR" sz="2200" dirty="0">
                <a:latin typeface="Times New Roman" pitchFamily="18" charset="0"/>
              </a:rPr>
              <a:t>- </a:t>
            </a:r>
            <a:r>
              <a:rPr lang="ko-KR" altLang="en-US" sz="2200" dirty="0">
                <a:latin typeface="Times New Roman" pitchFamily="18" charset="0"/>
              </a:rPr>
              <a:t>본문의 내용을 초기화 하고 수행함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ko-KR" altLang="en-US" sz="2200" dirty="0">
                <a:latin typeface="Times New Roman" pitchFamily="18" charset="0"/>
              </a:rPr>
              <a:t>	</a:t>
            </a:r>
            <a:r>
              <a:rPr lang="en-US" altLang="ko-KR" sz="2200" dirty="0">
                <a:latin typeface="Times New Roman" pitchFamily="18" charset="0"/>
              </a:rPr>
              <a:t>- </a:t>
            </a:r>
            <a:r>
              <a:rPr lang="en-US" altLang="ko-KR" sz="2200" dirty="0" err="1">
                <a:latin typeface="Times New Roman" pitchFamily="18" charset="0"/>
              </a:rPr>
              <a:t>doEndTag</a:t>
            </a:r>
            <a:r>
              <a:rPr lang="en-US" altLang="ko-KR" sz="2200" dirty="0">
                <a:latin typeface="Times New Roman" pitchFamily="18" charset="0"/>
              </a:rPr>
              <a:t>() </a:t>
            </a:r>
            <a:r>
              <a:rPr lang="ko-KR" altLang="en-US" sz="2200" dirty="0" err="1">
                <a:latin typeface="Times New Roman" pitchFamily="18" charset="0"/>
              </a:rPr>
              <a:t>메소드</a:t>
            </a:r>
            <a:r>
              <a:rPr lang="ko-KR" altLang="en-US" sz="2200" dirty="0">
                <a:latin typeface="Times New Roman" pitchFamily="18" charset="0"/>
              </a:rPr>
              <a:t> 호출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ko-KR" altLang="en-US" sz="2200" dirty="0">
                <a:latin typeface="Times New Roman" pitchFamily="18" charset="0"/>
              </a:rPr>
              <a:t>	</a:t>
            </a:r>
            <a:r>
              <a:rPr lang="en-US" altLang="ko-KR" sz="2200" dirty="0">
                <a:latin typeface="Times New Roman" pitchFamily="18" charset="0"/>
              </a:rPr>
              <a:t>- release() </a:t>
            </a:r>
            <a:r>
              <a:rPr lang="ko-KR" altLang="en-US" sz="2200" dirty="0" err="1">
                <a:latin typeface="Times New Roman" pitchFamily="18" charset="0"/>
              </a:rPr>
              <a:t>메소드</a:t>
            </a:r>
            <a:r>
              <a:rPr lang="ko-KR" altLang="en-US" sz="2200" dirty="0">
                <a:latin typeface="Times New Roman" pitchFamily="18" charset="0"/>
              </a:rPr>
              <a:t> 호출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endParaRPr lang="en-US" altLang="ko-KR" sz="22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A8CB821-ABAA-449D-A9D3-442107B11EE4}" type="slidenum">
              <a:rPr lang="en-US" altLang="ko-KR"/>
              <a:pPr eaLnBrk="1" hangingPunct="1"/>
              <a:t>271</a:t>
            </a:fld>
            <a:endParaRPr lang="en-US" altLang="ko-KR"/>
          </a:p>
        </p:txBody>
      </p:sp>
      <p:sp>
        <p:nvSpPr>
          <p:cNvPr id="294915" name="Rectangle 2"/>
          <p:cNvSpPr>
            <a:spLocks noChangeArrowheads="1"/>
          </p:cNvSpPr>
          <p:nvPr/>
        </p:nvSpPr>
        <p:spPr bwMode="auto">
          <a:xfrm>
            <a:off x="685800" y="457200"/>
            <a:ext cx="792480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4000">
                <a:latin typeface="Times New Roman" panose="02020603050405020304" pitchFamily="18" charset="0"/>
              </a:rPr>
              <a:t>태그핸들러</a:t>
            </a:r>
            <a:r>
              <a:rPr lang="en-US" altLang="ko-KR" sz="4000">
                <a:latin typeface="Times New Roman" panose="02020603050405020304" pitchFamily="18" charset="0"/>
              </a:rPr>
              <a:t>(Tag Handler)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4000">
                <a:latin typeface="Times New Roman" panose="02020603050405020304" pitchFamily="18" charset="0"/>
              </a:rPr>
              <a:t>- </a:t>
            </a:r>
            <a:r>
              <a:rPr lang="en-US" altLang="ko-KR" sz="4000">
                <a:solidFill>
                  <a:srgbClr val="0000FF"/>
                </a:solidFill>
                <a:latin typeface="Times New Roman" panose="02020603050405020304" pitchFamily="18" charset="0"/>
              </a:rPr>
              <a:t>BodyTag </a:t>
            </a:r>
            <a:r>
              <a:rPr lang="ko-KR" altLang="en-US" sz="4000">
                <a:solidFill>
                  <a:srgbClr val="0000FF"/>
                </a:solidFill>
                <a:latin typeface="Times New Roman" panose="02020603050405020304" pitchFamily="18" charset="0"/>
              </a:rPr>
              <a:t>인터페이스</a:t>
            </a:r>
            <a:r>
              <a:rPr lang="ko-KR" altLang="en-US" sz="4000">
                <a:latin typeface="Times New Roman" panose="02020603050405020304" pitchFamily="18" charset="0"/>
              </a:rPr>
              <a:t> 동작순서</a:t>
            </a:r>
          </a:p>
        </p:txBody>
      </p:sp>
      <p:sp>
        <p:nvSpPr>
          <p:cNvPr id="291844" name="Rectangle 3"/>
          <p:cNvSpPr>
            <a:spLocks noChangeArrowheads="1"/>
          </p:cNvSpPr>
          <p:nvPr/>
        </p:nvSpPr>
        <p:spPr bwMode="auto">
          <a:xfrm>
            <a:off x="611188" y="1428750"/>
            <a:ext cx="8153400" cy="50006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endParaRPr lang="en-US" altLang="ko-KR" sz="2200" dirty="0">
              <a:latin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000" dirty="0">
                <a:latin typeface="Times New Roman" pitchFamily="18" charset="0"/>
              </a:rPr>
              <a:t>● </a:t>
            </a:r>
            <a:r>
              <a:rPr lang="en-US" altLang="ko-KR" sz="2200" dirty="0" err="1">
                <a:latin typeface="Times New Roman" pitchFamily="18" charset="0"/>
              </a:rPr>
              <a:t>doStartTag</a:t>
            </a:r>
            <a:r>
              <a:rPr lang="en-US" altLang="ko-KR" sz="2200" dirty="0">
                <a:latin typeface="Times New Roman" pitchFamily="18" charset="0"/>
              </a:rPr>
              <a:t>()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sz="2200" dirty="0">
                <a:latin typeface="Times New Roman" pitchFamily="18" charset="0"/>
              </a:rPr>
              <a:t>	- Tag</a:t>
            </a:r>
            <a:r>
              <a:rPr lang="ko-KR" altLang="en-US" sz="2200" dirty="0">
                <a:latin typeface="Times New Roman" pitchFamily="18" charset="0"/>
              </a:rPr>
              <a:t>인터페이스의 동작과 동일하지만 </a:t>
            </a:r>
            <a:r>
              <a:rPr lang="en-US" altLang="ko-KR" sz="2200" dirty="0">
                <a:latin typeface="Times New Roman" pitchFamily="18" charset="0"/>
              </a:rPr>
              <a:t>Return </a:t>
            </a:r>
            <a:r>
              <a:rPr lang="ko-KR" altLang="en-US" sz="2200" dirty="0">
                <a:latin typeface="Times New Roman" pitchFamily="18" charset="0"/>
              </a:rPr>
              <a:t>되는 값이 틀리다</a:t>
            </a:r>
            <a:r>
              <a:rPr lang="en-US" altLang="ko-KR" sz="2200" dirty="0"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sz="2200" dirty="0">
                <a:latin typeface="Times New Roman" pitchFamily="18" charset="0"/>
              </a:rPr>
              <a:t>	- SKIP_BODY : </a:t>
            </a:r>
            <a:r>
              <a:rPr lang="ko-KR" altLang="en-US" sz="2200" dirty="0">
                <a:latin typeface="Times New Roman" pitchFamily="18" charset="0"/>
              </a:rPr>
              <a:t>본문을 처리하지 않고 바로 넘어간다</a:t>
            </a:r>
            <a:r>
              <a:rPr lang="en-US" altLang="ko-KR" sz="2200" dirty="0"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sz="2200" dirty="0">
                <a:latin typeface="Times New Roman" pitchFamily="18" charset="0"/>
              </a:rPr>
              <a:t>	- EVAL_BODY_TAG : </a:t>
            </a:r>
            <a:r>
              <a:rPr lang="ko-KR" altLang="en-US" sz="2200" dirty="0">
                <a:latin typeface="Times New Roman" pitchFamily="18" charset="0"/>
              </a:rPr>
              <a:t>본문의 내용을 처리하며 그 처리결과를 다음처리에서 이용할 수 있도록 저장한다</a:t>
            </a:r>
            <a:r>
              <a:rPr lang="en-US" altLang="ko-KR" sz="2200" dirty="0">
                <a:latin typeface="Times New Roman" pitchFamily="18" charset="0"/>
              </a:rPr>
              <a:t>. </a:t>
            </a:r>
            <a:r>
              <a:rPr lang="ko-KR" altLang="en-US" sz="2200" dirty="0">
                <a:latin typeface="Times New Roman" pitchFamily="18" charset="0"/>
              </a:rPr>
              <a:t>즉 처리결과를 </a:t>
            </a:r>
            <a:r>
              <a:rPr lang="en-US" altLang="ko-KR" sz="2200" dirty="0" err="1">
                <a:latin typeface="Times New Roman" pitchFamily="18" charset="0"/>
              </a:rPr>
              <a:t>BodyContent</a:t>
            </a:r>
            <a:r>
              <a:rPr lang="en-US" altLang="ko-KR" sz="2200" dirty="0">
                <a:latin typeface="Times New Roman" pitchFamily="18" charset="0"/>
              </a:rPr>
              <a:t> </a:t>
            </a:r>
            <a:r>
              <a:rPr lang="ko-KR" altLang="en-US" sz="2200" dirty="0">
                <a:latin typeface="Times New Roman" pitchFamily="18" charset="0"/>
              </a:rPr>
              <a:t>클래스를 이용하여 저장하게 된다</a:t>
            </a:r>
            <a:r>
              <a:rPr lang="en-US" altLang="ko-KR" sz="2200" dirty="0"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ko-KR" sz="2200" dirty="0">
                <a:latin typeface="Times New Roman" pitchFamily="18" charset="0"/>
              </a:rPr>
              <a:t>     (JSP1.2</a:t>
            </a:r>
            <a:r>
              <a:rPr lang="ko-KR" altLang="en-US" sz="2200" dirty="0">
                <a:latin typeface="Times New Roman" pitchFamily="18" charset="0"/>
              </a:rPr>
              <a:t>이상에서는 </a:t>
            </a:r>
            <a:r>
              <a:rPr lang="en-US" altLang="ko-KR" sz="2200" dirty="0">
                <a:latin typeface="Times New Roman" pitchFamily="18" charset="0"/>
              </a:rPr>
              <a:t>default</a:t>
            </a:r>
            <a:r>
              <a:rPr lang="ko-KR" altLang="en-US" sz="2200" dirty="0">
                <a:latin typeface="Times New Roman" pitchFamily="18" charset="0"/>
              </a:rPr>
              <a:t>로 </a:t>
            </a:r>
            <a:r>
              <a:rPr lang="en-US" altLang="ko-KR" sz="2200" dirty="0">
                <a:solidFill>
                  <a:srgbClr val="FF3300"/>
                </a:solidFill>
                <a:latin typeface="Times New Roman" pitchFamily="18" charset="0"/>
              </a:rPr>
              <a:t>EVAL_BODY_BUFFERED</a:t>
            </a:r>
            <a:r>
              <a:rPr lang="ko-KR" altLang="en-US" sz="2200" dirty="0">
                <a:latin typeface="Times New Roman" pitchFamily="18" charset="0"/>
              </a:rPr>
              <a:t>를 사용한다</a:t>
            </a:r>
            <a:r>
              <a:rPr lang="en-US" altLang="ko-KR" sz="2200" dirty="0">
                <a:latin typeface="Times New Roman" pitchFamily="18" charset="0"/>
              </a:rPr>
              <a:t>.</a:t>
            </a:r>
            <a:r>
              <a:rPr lang="ko-KR" altLang="en-US" sz="2200" dirty="0">
                <a:latin typeface="Times New Roman" pitchFamily="18" charset="0"/>
              </a:rPr>
              <a:t> 새로운 버퍼 </a:t>
            </a:r>
            <a:r>
              <a:rPr lang="en-US" altLang="ko-KR" sz="2200" dirty="0">
                <a:latin typeface="Times New Roman" pitchFamily="18" charset="0"/>
              </a:rPr>
              <a:t> </a:t>
            </a:r>
            <a:r>
              <a:rPr lang="ko-KR" altLang="en-US" sz="2200" dirty="0">
                <a:latin typeface="Times New Roman" pitchFamily="18" charset="0"/>
              </a:rPr>
              <a:t>즉 이 태그의 본체를 평가하는 </a:t>
            </a:r>
            <a:r>
              <a:rPr lang="en-US" altLang="ko-KR" sz="2200" dirty="0" err="1">
                <a:latin typeface="Times New Roman" pitchFamily="18" charset="0"/>
              </a:rPr>
              <a:t>BodyContent</a:t>
            </a:r>
            <a:r>
              <a:rPr lang="ko-KR" altLang="en-US" sz="2200" dirty="0">
                <a:latin typeface="Times New Roman" pitchFamily="18" charset="0"/>
              </a:rPr>
              <a:t>의 작성을 요구하며</a:t>
            </a:r>
            <a:r>
              <a:rPr lang="en-US" altLang="ko-KR" sz="2200" dirty="0">
                <a:latin typeface="Times New Roman" pitchFamily="18" charset="0"/>
              </a:rPr>
              <a:t> </a:t>
            </a:r>
            <a:r>
              <a:rPr lang="en-US" altLang="ko-KR" sz="2200" dirty="0" err="1">
                <a:latin typeface="Times New Roman" pitchFamily="18" charset="0"/>
              </a:rPr>
              <a:t>doStartTag</a:t>
            </a:r>
            <a:r>
              <a:rPr lang="en-US" altLang="ko-KR" sz="2200" dirty="0">
                <a:latin typeface="Times New Roman" pitchFamily="18" charset="0"/>
              </a:rPr>
              <a:t> </a:t>
            </a:r>
            <a:r>
              <a:rPr lang="ko-KR" altLang="en-US" sz="2200" dirty="0">
                <a:latin typeface="Times New Roman" pitchFamily="18" charset="0"/>
              </a:rPr>
              <a:t>가 </a:t>
            </a:r>
            <a:r>
              <a:rPr lang="en-US" altLang="ko-KR" sz="2200" dirty="0" err="1">
                <a:latin typeface="Times New Roman" pitchFamily="18" charset="0"/>
              </a:rPr>
              <a:t>BodyTag</a:t>
            </a:r>
            <a:r>
              <a:rPr lang="en-US" altLang="ko-KR" sz="2200" dirty="0">
                <a:latin typeface="Times New Roman" pitchFamily="18" charset="0"/>
              </a:rPr>
              <a:t> </a:t>
            </a:r>
            <a:r>
              <a:rPr lang="ko-KR" altLang="en-US" sz="2200" dirty="0">
                <a:latin typeface="Times New Roman" pitchFamily="18" charset="0"/>
              </a:rPr>
              <a:t>를 구현하고 있는 경우는</a:t>
            </a:r>
            <a:r>
              <a:rPr lang="en-US" altLang="ko-KR" sz="2200" dirty="0">
                <a:latin typeface="Times New Roman" pitchFamily="18" charset="0"/>
              </a:rPr>
              <a:t>  </a:t>
            </a:r>
            <a:r>
              <a:rPr lang="en-US" altLang="ko-KR" sz="2200" dirty="0" err="1">
                <a:latin typeface="Times New Roman" pitchFamily="18" charset="0"/>
              </a:rPr>
              <a:t>doStartTag</a:t>
            </a:r>
            <a:r>
              <a:rPr lang="en-US" altLang="ko-KR" sz="2200" dirty="0">
                <a:latin typeface="Times New Roman" pitchFamily="18" charset="0"/>
              </a:rPr>
              <a:t> </a:t>
            </a:r>
            <a:r>
              <a:rPr lang="ko-KR" altLang="en-US" sz="2200" dirty="0">
                <a:latin typeface="Times New Roman" pitchFamily="18" charset="0"/>
              </a:rPr>
              <a:t>로부터 버퍼가 돌려지며</a:t>
            </a:r>
            <a:r>
              <a:rPr lang="en-US" altLang="ko-KR" sz="2200" dirty="0">
                <a:latin typeface="Times New Roman" pitchFamily="18" charset="0"/>
              </a:rPr>
              <a:t> </a:t>
            </a:r>
            <a:r>
              <a:rPr lang="ko-KR" altLang="en-US" sz="2200" dirty="0">
                <a:latin typeface="Times New Roman" pitchFamily="18" charset="0"/>
              </a:rPr>
              <a:t>이 클래스가 </a:t>
            </a:r>
            <a:r>
              <a:rPr lang="en-US" altLang="ko-KR" sz="2200" dirty="0" err="1">
                <a:latin typeface="Times New Roman" pitchFamily="18" charset="0"/>
              </a:rPr>
              <a:t>BodyTag</a:t>
            </a:r>
            <a:r>
              <a:rPr lang="en-US" altLang="ko-KR" sz="2200" dirty="0">
                <a:latin typeface="Times New Roman" pitchFamily="18" charset="0"/>
              </a:rPr>
              <a:t> </a:t>
            </a:r>
            <a:r>
              <a:rPr lang="ko-KR" altLang="en-US" sz="2200" dirty="0">
                <a:latin typeface="Times New Roman" pitchFamily="18" charset="0"/>
              </a:rPr>
              <a:t>를 구현하고 있지 않는 경우는</a:t>
            </a:r>
            <a:r>
              <a:rPr lang="en-US" altLang="ko-KR" sz="2200" dirty="0">
                <a:latin typeface="Times New Roman" pitchFamily="18" charset="0"/>
              </a:rPr>
              <a:t> </a:t>
            </a:r>
            <a:r>
              <a:rPr lang="en-US" altLang="ko-KR" sz="2200" dirty="0" err="1">
                <a:latin typeface="Times New Roman" pitchFamily="18" charset="0"/>
              </a:rPr>
              <a:t>doStartTag</a:t>
            </a:r>
            <a:r>
              <a:rPr lang="en-US" altLang="ko-KR" sz="2200" dirty="0">
                <a:latin typeface="Times New Roman" pitchFamily="18" charset="0"/>
              </a:rPr>
              <a:t> </a:t>
            </a:r>
            <a:r>
              <a:rPr lang="ko-KR" altLang="en-US" sz="2200" dirty="0">
                <a:latin typeface="Times New Roman" pitchFamily="18" charset="0"/>
              </a:rPr>
              <a:t>로 </a:t>
            </a:r>
            <a:r>
              <a:rPr lang="ko-KR" altLang="en-US" sz="2200" dirty="0" err="1">
                <a:latin typeface="Times New Roman" pitchFamily="18" charset="0"/>
              </a:rPr>
              <a:t>반환값</a:t>
            </a:r>
            <a:r>
              <a:rPr lang="ko-KR" altLang="en-US" sz="2200" dirty="0">
                <a:latin typeface="Times New Roman" pitchFamily="18" charset="0"/>
              </a:rPr>
              <a:t> 으로 버퍼가 돌려지지 않는다</a:t>
            </a:r>
            <a:r>
              <a:rPr lang="en-US" altLang="ko-KR" sz="2200" dirty="0">
                <a:latin typeface="Times New Roman" pitchFamily="18" charset="0"/>
              </a:rPr>
              <a:t> )</a:t>
            </a: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0770D8A-52F0-455D-811C-30347D122A16}" type="slidenum">
              <a:rPr lang="en-US" altLang="ko-KR"/>
              <a:pPr eaLnBrk="1" hangingPunct="1"/>
              <a:t>272</a:t>
            </a:fld>
            <a:endParaRPr lang="en-US" altLang="ko-KR"/>
          </a:p>
        </p:txBody>
      </p:sp>
      <p:sp>
        <p:nvSpPr>
          <p:cNvPr id="295939" name="Rectangle 2"/>
          <p:cNvSpPr>
            <a:spLocks noChangeArrowheads="1"/>
          </p:cNvSpPr>
          <p:nvPr/>
        </p:nvSpPr>
        <p:spPr bwMode="auto">
          <a:xfrm>
            <a:off x="685800" y="457200"/>
            <a:ext cx="792480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4000">
                <a:latin typeface="Times New Roman" panose="02020603050405020304" pitchFamily="18" charset="0"/>
              </a:rPr>
              <a:t>태그핸들러</a:t>
            </a:r>
            <a:r>
              <a:rPr lang="en-US" altLang="ko-KR" sz="4000">
                <a:latin typeface="Times New Roman" panose="02020603050405020304" pitchFamily="18" charset="0"/>
              </a:rPr>
              <a:t>(Tag Handler)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4000">
                <a:latin typeface="Times New Roman" panose="02020603050405020304" pitchFamily="18" charset="0"/>
              </a:rPr>
              <a:t>- </a:t>
            </a:r>
            <a:r>
              <a:rPr lang="en-US" altLang="ko-KR" sz="4000">
                <a:solidFill>
                  <a:srgbClr val="0000FF"/>
                </a:solidFill>
                <a:latin typeface="Times New Roman" panose="02020603050405020304" pitchFamily="18" charset="0"/>
              </a:rPr>
              <a:t>BodyTag </a:t>
            </a:r>
            <a:r>
              <a:rPr lang="ko-KR" altLang="en-US" sz="4000">
                <a:solidFill>
                  <a:srgbClr val="0000FF"/>
                </a:solidFill>
                <a:latin typeface="Times New Roman" panose="02020603050405020304" pitchFamily="18" charset="0"/>
              </a:rPr>
              <a:t>인터페이스</a:t>
            </a:r>
            <a:r>
              <a:rPr lang="ko-KR" altLang="en-US" sz="4000">
                <a:latin typeface="Times New Roman" panose="02020603050405020304" pitchFamily="18" charset="0"/>
              </a:rPr>
              <a:t> 동작순서</a:t>
            </a:r>
          </a:p>
        </p:txBody>
      </p:sp>
      <p:sp>
        <p:nvSpPr>
          <p:cNvPr id="292868" name="Rectangle 3"/>
          <p:cNvSpPr>
            <a:spLocks noChangeArrowheads="1"/>
          </p:cNvSpPr>
          <p:nvPr/>
        </p:nvSpPr>
        <p:spPr bwMode="auto">
          <a:xfrm>
            <a:off x="611188" y="1844675"/>
            <a:ext cx="8153400" cy="44799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endParaRPr lang="en-US" altLang="ko-KR" sz="2000" dirty="0">
              <a:latin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000" dirty="0">
                <a:latin typeface="Times New Roman" pitchFamily="18" charset="0"/>
              </a:rPr>
              <a:t>● 본문의 내용을 초기화하고 수행한다</a:t>
            </a:r>
            <a:r>
              <a:rPr lang="en-US" altLang="ko-KR" sz="2000" dirty="0"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sz="2000" dirty="0">
                <a:latin typeface="Times New Roman" pitchFamily="18" charset="0"/>
              </a:rPr>
              <a:t>	- </a:t>
            </a:r>
            <a:r>
              <a:rPr lang="en-US" altLang="ko-KR" sz="2000" dirty="0" err="1">
                <a:latin typeface="Times New Roman" pitchFamily="18" charset="0"/>
              </a:rPr>
              <a:t>doStartTag</a:t>
            </a:r>
            <a:r>
              <a:rPr lang="en-US" altLang="ko-KR" sz="2000" dirty="0">
                <a:latin typeface="Times New Roman" pitchFamily="18" charset="0"/>
              </a:rPr>
              <a:t>()</a:t>
            </a:r>
            <a:r>
              <a:rPr lang="ko-KR" altLang="en-US" sz="2000" dirty="0">
                <a:latin typeface="Times New Roman" pitchFamily="18" charset="0"/>
              </a:rPr>
              <a:t>에서 </a:t>
            </a:r>
            <a:r>
              <a:rPr lang="en-US" altLang="ko-KR" sz="2000" dirty="0">
                <a:latin typeface="Times New Roman" pitchFamily="18" charset="0"/>
              </a:rPr>
              <a:t>return value</a:t>
            </a:r>
            <a:r>
              <a:rPr lang="ko-KR" altLang="en-US" sz="2000" dirty="0">
                <a:latin typeface="Times New Roman" pitchFamily="18" charset="0"/>
              </a:rPr>
              <a:t>가 </a:t>
            </a:r>
            <a:r>
              <a:rPr lang="en-US" altLang="ko-KR" sz="2000" dirty="0">
                <a:latin typeface="Times New Roman" pitchFamily="18" charset="0"/>
              </a:rPr>
              <a:t>EVAL_BODY_TAG(JSP1.2</a:t>
            </a:r>
            <a:r>
              <a:rPr lang="ko-KR" altLang="en-US" sz="2000" dirty="0">
                <a:latin typeface="Times New Roman" pitchFamily="18" charset="0"/>
              </a:rPr>
              <a:t>이상에서는 </a:t>
            </a:r>
            <a:r>
              <a:rPr lang="en-US" altLang="ko-KR" sz="2000" dirty="0">
                <a:latin typeface="Times New Roman" pitchFamily="18" charset="0"/>
              </a:rPr>
              <a:t>EVAL_BODY_BUFFERED)</a:t>
            </a:r>
            <a:r>
              <a:rPr lang="ko-KR" altLang="en-US" sz="2000" dirty="0">
                <a:latin typeface="Times New Roman" pitchFamily="18" charset="0"/>
              </a:rPr>
              <a:t>인 경우에 수행된다</a:t>
            </a:r>
            <a:r>
              <a:rPr lang="en-US" altLang="ko-KR" sz="2000" dirty="0"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sz="2000" dirty="0">
                <a:latin typeface="Times New Roman" pitchFamily="18" charset="0"/>
              </a:rPr>
              <a:t>	- EVAL_BODY_TAG</a:t>
            </a:r>
            <a:r>
              <a:rPr lang="ko-KR" altLang="en-US" sz="2000" dirty="0">
                <a:latin typeface="Times New Roman" pitchFamily="18" charset="0"/>
              </a:rPr>
              <a:t>가 리턴 되면 </a:t>
            </a:r>
            <a:r>
              <a:rPr lang="en-US" altLang="ko-KR" sz="2000" dirty="0" err="1">
                <a:latin typeface="Times New Roman" pitchFamily="18" charset="0"/>
              </a:rPr>
              <a:t>BodyContent</a:t>
            </a:r>
            <a:r>
              <a:rPr lang="en-US" altLang="ko-KR" sz="2000" dirty="0">
                <a:latin typeface="Times New Roman" pitchFamily="18" charset="0"/>
              </a:rPr>
              <a:t> </a:t>
            </a:r>
            <a:r>
              <a:rPr lang="ko-KR" altLang="en-US" sz="2000" dirty="0">
                <a:latin typeface="Times New Roman" pitchFamily="18" charset="0"/>
              </a:rPr>
              <a:t>클래스를 생성하고 초기화한다</a:t>
            </a:r>
            <a:r>
              <a:rPr lang="en-US" altLang="ko-KR" sz="2000" dirty="0">
                <a:latin typeface="Times New Roman" pitchFamily="18" charset="0"/>
              </a:rPr>
              <a:t>. </a:t>
            </a:r>
            <a:r>
              <a:rPr lang="en-US" altLang="ko-KR" sz="2000" dirty="0" err="1">
                <a:latin typeface="Times New Roman" pitchFamily="18" charset="0"/>
              </a:rPr>
              <a:t>BodyContent</a:t>
            </a:r>
            <a:r>
              <a:rPr lang="en-US" altLang="ko-KR" sz="2000" dirty="0">
                <a:latin typeface="Times New Roman" pitchFamily="18" charset="0"/>
              </a:rPr>
              <a:t> </a:t>
            </a:r>
            <a:r>
              <a:rPr lang="ko-KR" altLang="en-US" sz="2000" dirty="0">
                <a:latin typeface="Times New Roman" pitchFamily="18" charset="0"/>
              </a:rPr>
              <a:t>클래스는 </a:t>
            </a:r>
            <a:r>
              <a:rPr lang="en-US" altLang="ko-KR" sz="2000" dirty="0" err="1">
                <a:latin typeface="Times New Roman" pitchFamily="18" charset="0"/>
              </a:rPr>
              <a:t>JspWriter</a:t>
            </a:r>
            <a:r>
              <a:rPr lang="en-US" altLang="ko-KR" sz="2000" dirty="0">
                <a:latin typeface="Times New Roman" pitchFamily="18" charset="0"/>
              </a:rPr>
              <a:t> </a:t>
            </a:r>
            <a:r>
              <a:rPr lang="ko-KR" altLang="en-US" sz="2000" dirty="0">
                <a:latin typeface="Times New Roman" pitchFamily="18" charset="0"/>
              </a:rPr>
              <a:t>클래스의 서브 클래스이며 이 클래스를 이용하여 본문의 내용을 읽어오고 수행결과를 페이지에 표시한다</a:t>
            </a:r>
            <a:r>
              <a:rPr lang="en-US" altLang="ko-KR" sz="2000" dirty="0"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sz="2000" dirty="0">
                <a:latin typeface="Times New Roman" pitchFamily="18" charset="0"/>
              </a:rPr>
              <a:t>	- </a:t>
            </a:r>
            <a:r>
              <a:rPr lang="en-US" altLang="ko-KR" sz="2000" dirty="0" err="1">
                <a:latin typeface="Times New Roman" pitchFamily="18" charset="0"/>
              </a:rPr>
              <a:t>BodyContent</a:t>
            </a:r>
            <a:r>
              <a:rPr lang="en-US" altLang="ko-KR" sz="2000" dirty="0">
                <a:latin typeface="Times New Roman" pitchFamily="18" charset="0"/>
              </a:rPr>
              <a:t> </a:t>
            </a:r>
            <a:r>
              <a:rPr lang="ko-KR" altLang="en-US" sz="2000" dirty="0">
                <a:latin typeface="Times New Roman" pitchFamily="18" charset="0"/>
              </a:rPr>
              <a:t>클래스의 </a:t>
            </a:r>
            <a:r>
              <a:rPr lang="ko-KR" altLang="en-US" sz="2000" dirty="0" err="1">
                <a:latin typeface="Times New Roman" pitchFamily="18" charset="0"/>
              </a:rPr>
              <a:t>인스턴스를</a:t>
            </a:r>
            <a:r>
              <a:rPr lang="ko-KR" altLang="en-US" sz="2000" dirty="0">
                <a:latin typeface="Times New Roman" pitchFamily="18" charset="0"/>
              </a:rPr>
              <a:t> 생성 한 후 </a:t>
            </a:r>
            <a:r>
              <a:rPr lang="en-US" altLang="ko-KR" sz="2000" dirty="0" err="1">
                <a:latin typeface="Times New Roman" pitchFamily="18" charset="0"/>
              </a:rPr>
              <a:t>setBodyContent</a:t>
            </a:r>
            <a:r>
              <a:rPr lang="en-US" altLang="ko-KR" sz="2000" dirty="0">
                <a:latin typeface="Times New Roman" pitchFamily="18" charset="0"/>
              </a:rPr>
              <a:t> </a:t>
            </a:r>
            <a:r>
              <a:rPr lang="ko-KR" altLang="en-US" sz="2000" dirty="0" err="1">
                <a:latin typeface="Times New Roman" pitchFamily="18" charset="0"/>
              </a:rPr>
              <a:t>메소드를</a:t>
            </a:r>
            <a:r>
              <a:rPr lang="ko-KR" altLang="en-US" sz="2000" dirty="0">
                <a:latin typeface="Times New Roman" pitchFamily="18" charset="0"/>
              </a:rPr>
              <a:t> 통해 </a:t>
            </a:r>
            <a:r>
              <a:rPr lang="en-US" altLang="ko-KR" sz="2000" dirty="0" err="1">
                <a:latin typeface="Courier"/>
              </a:rPr>
              <a:t>BodyContent</a:t>
            </a:r>
            <a:r>
              <a:rPr lang="en-US" altLang="ko-KR" sz="2000" dirty="0">
                <a:latin typeface="Courier"/>
              </a:rPr>
              <a:t> </a:t>
            </a:r>
            <a:r>
              <a:rPr lang="ko-KR" altLang="en-US" sz="2000" dirty="0">
                <a:latin typeface="Courier"/>
              </a:rPr>
              <a:t>클래스를 </a:t>
            </a:r>
            <a:r>
              <a:rPr lang="ko-KR" altLang="en-US" sz="2000" dirty="0" err="1">
                <a:latin typeface="Courier"/>
              </a:rPr>
              <a:t>핸들러</a:t>
            </a:r>
            <a:r>
              <a:rPr lang="ko-KR" altLang="en-US" sz="2000" dirty="0">
                <a:latin typeface="Courier"/>
              </a:rPr>
              <a:t> 클래스에 결합시키며  </a:t>
            </a:r>
            <a:r>
              <a:rPr lang="en-US" altLang="ko-KR" sz="2000" dirty="0" err="1">
                <a:latin typeface="Courier"/>
              </a:rPr>
              <a:t>doInitBody</a:t>
            </a:r>
            <a:r>
              <a:rPr lang="en-US" altLang="ko-KR" sz="2000" dirty="0">
                <a:latin typeface="Courier"/>
              </a:rPr>
              <a:t>() </a:t>
            </a:r>
            <a:r>
              <a:rPr lang="ko-KR" altLang="en-US" sz="2000" dirty="0" err="1">
                <a:latin typeface="Courier"/>
              </a:rPr>
              <a:t>메소드는</a:t>
            </a:r>
            <a:r>
              <a:rPr lang="ko-KR" altLang="en-US" sz="2000" dirty="0">
                <a:latin typeface="Courier"/>
              </a:rPr>
              <a:t> </a:t>
            </a:r>
            <a:r>
              <a:rPr lang="en-US" altLang="ko-KR" sz="2000" dirty="0" err="1">
                <a:latin typeface="Courier"/>
              </a:rPr>
              <a:t>setBodyContent</a:t>
            </a:r>
            <a:r>
              <a:rPr lang="en-US" altLang="ko-KR" sz="2000" dirty="0">
                <a:latin typeface="Courier"/>
              </a:rPr>
              <a:t>()</a:t>
            </a:r>
            <a:r>
              <a:rPr lang="ko-KR" altLang="en-US" sz="2000" dirty="0">
                <a:latin typeface="Courier"/>
              </a:rPr>
              <a:t>를 이용해 초기화 할 때 누락된 부분을 다시 초기화를 진행한다</a:t>
            </a:r>
            <a:r>
              <a:rPr lang="en-US" altLang="ko-KR" sz="2000" dirty="0">
                <a:latin typeface="Courier"/>
              </a:rPr>
              <a:t>. </a:t>
            </a:r>
            <a:r>
              <a:rPr lang="ko-KR" altLang="en-US" sz="2000" dirty="0">
                <a:latin typeface="Courier"/>
              </a:rPr>
              <a:t>즉 처리할 본체를 위한 특성들을 설정한다</a:t>
            </a:r>
            <a:r>
              <a:rPr lang="en-US" altLang="ko-KR" sz="2000" dirty="0">
                <a:latin typeface="Courier"/>
              </a:rPr>
              <a:t>. </a:t>
            </a:r>
            <a:r>
              <a:rPr lang="en-US" altLang="ko-KR" sz="2000" dirty="0" err="1">
                <a:latin typeface="Courier"/>
              </a:rPr>
              <a:t>doInitBody</a:t>
            </a:r>
            <a:r>
              <a:rPr lang="en-US" altLang="ko-KR" sz="2000" dirty="0">
                <a:latin typeface="Courier"/>
              </a:rPr>
              <a:t>()</a:t>
            </a:r>
            <a:r>
              <a:rPr lang="ko-KR" altLang="en-US" sz="2000" dirty="0">
                <a:latin typeface="Courier"/>
              </a:rPr>
              <a:t>는 </a:t>
            </a:r>
            <a:r>
              <a:rPr lang="en-US" altLang="ko-KR" sz="2000" dirty="0">
                <a:latin typeface="Courier"/>
              </a:rPr>
              <a:t>Return </a:t>
            </a:r>
            <a:r>
              <a:rPr lang="ko-KR" altLang="en-US" sz="2000" dirty="0">
                <a:latin typeface="Courier"/>
              </a:rPr>
              <a:t>값이 없다</a:t>
            </a:r>
            <a:r>
              <a:rPr lang="en-US" altLang="ko-KR" sz="2000" dirty="0">
                <a:latin typeface="Courier"/>
              </a:rPr>
              <a:t>.</a:t>
            </a: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43EE113-2A2B-41C9-A087-C16D81130D18}" type="slidenum">
              <a:rPr lang="en-US" altLang="ko-KR"/>
              <a:pPr eaLnBrk="1" hangingPunct="1"/>
              <a:t>273</a:t>
            </a:fld>
            <a:endParaRPr lang="en-US" altLang="ko-KR"/>
          </a:p>
        </p:txBody>
      </p:sp>
      <p:sp>
        <p:nvSpPr>
          <p:cNvPr id="296963" name="Rectangle 2"/>
          <p:cNvSpPr>
            <a:spLocks noChangeArrowheads="1"/>
          </p:cNvSpPr>
          <p:nvPr/>
        </p:nvSpPr>
        <p:spPr bwMode="auto">
          <a:xfrm>
            <a:off x="685800" y="457200"/>
            <a:ext cx="792480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4000">
                <a:latin typeface="Times New Roman" panose="02020603050405020304" pitchFamily="18" charset="0"/>
              </a:rPr>
              <a:t>태그핸들러</a:t>
            </a:r>
            <a:r>
              <a:rPr lang="en-US" altLang="ko-KR" sz="4000">
                <a:latin typeface="Times New Roman" panose="02020603050405020304" pitchFamily="18" charset="0"/>
              </a:rPr>
              <a:t>(Tag Handler)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4000">
                <a:latin typeface="Times New Roman" panose="02020603050405020304" pitchFamily="18" charset="0"/>
              </a:rPr>
              <a:t>- </a:t>
            </a:r>
            <a:r>
              <a:rPr lang="en-US" altLang="ko-KR" sz="4000">
                <a:solidFill>
                  <a:srgbClr val="0000FF"/>
                </a:solidFill>
                <a:latin typeface="Times New Roman" panose="02020603050405020304" pitchFamily="18" charset="0"/>
              </a:rPr>
              <a:t>BodyTag </a:t>
            </a:r>
            <a:r>
              <a:rPr lang="ko-KR" altLang="en-US" sz="4000">
                <a:solidFill>
                  <a:srgbClr val="0000FF"/>
                </a:solidFill>
                <a:latin typeface="Times New Roman" panose="02020603050405020304" pitchFamily="18" charset="0"/>
              </a:rPr>
              <a:t>인터페이스</a:t>
            </a:r>
            <a:r>
              <a:rPr lang="ko-KR" altLang="en-US" sz="4000">
                <a:latin typeface="Times New Roman" panose="02020603050405020304" pitchFamily="18" charset="0"/>
              </a:rPr>
              <a:t> 동작순서</a:t>
            </a:r>
          </a:p>
        </p:txBody>
      </p:sp>
      <p:sp>
        <p:nvSpPr>
          <p:cNvPr id="296964" name="Rectangle 3"/>
          <p:cNvSpPr>
            <a:spLocks noChangeArrowheads="1"/>
          </p:cNvSpPr>
          <p:nvPr/>
        </p:nvSpPr>
        <p:spPr bwMode="auto">
          <a:xfrm>
            <a:off x="611188" y="1844675"/>
            <a:ext cx="8153400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sz="21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2100">
                <a:latin typeface="Times New Roman" panose="02020603050405020304" pitchFamily="18" charset="0"/>
              </a:rPr>
              <a:t>	- </a:t>
            </a:r>
            <a:r>
              <a:rPr lang="ko-KR" altLang="en-US" sz="2100">
                <a:latin typeface="Times New Roman" panose="02020603050405020304" pitchFamily="18" charset="0"/>
              </a:rPr>
              <a:t>이상과 같이 초기화를 진행 한 후에는 본문의 내용을 수행하는데 수행결과는 </a:t>
            </a:r>
            <a:r>
              <a:rPr lang="en-US" altLang="ko-KR" sz="2100">
                <a:latin typeface="Times New Roman" panose="02020603050405020304" pitchFamily="18" charset="0"/>
              </a:rPr>
              <a:t>BodyContent </a:t>
            </a:r>
            <a:r>
              <a:rPr lang="ko-KR" altLang="en-US" sz="2100">
                <a:latin typeface="Times New Roman" panose="02020603050405020304" pitchFamily="18" charset="0"/>
              </a:rPr>
              <a:t>클래스의 인스턴스에 저장된다</a:t>
            </a:r>
            <a:r>
              <a:rPr lang="en-US" altLang="ko-KR" sz="2100">
                <a:latin typeface="Times New Roman" panose="02020603050405020304" pitchFamily="18" charset="0"/>
              </a:rPr>
              <a:t>. </a:t>
            </a:r>
            <a:r>
              <a:rPr lang="ko-KR" altLang="en-US" sz="2100">
                <a:latin typeface="Times New Roman" panose="02020603050405020304" pitchFamily="18" charset="0"/>
              </a:rPr>
              <a:t>본문의 수행이 종료되면 </a:t>
            </a:r>
            <a:r>
              <a:rPr lang="en-US" altLang="ko-KR" sz="2100">
                <a:latin typeface="Times New Roman" panose="02020603050405020304" pitchFamily="18" charset="0"/>
              </a:rPr>
              <a:t>JSP </a:t>
            </a:r>
            <a:r>
              <a:rPr lang="ko-KR" altLang="en-US" sz="2100">
                <a:latin typeface="Times New Roman" panose="02020603050405020304" pitchFamily="18" charset="0"/>
              </a:rPr>
              <a:t>컨테이너는 </a:t>
            </a:r>
            <a:r>
              <a:rPr lang="en-US" altLang="ko-KR" sz="2100">
                <a:latin typeface="Courier"/>
              </a:rPr>
              <a:t>doAfterBody</a:t>
            </a:r>
            <a:r>
              <a:rPr lang="en-US" altLang="ko-KR" sz="2100">
                <a:latin typeface="Times New Roman" panose="02020603050405020304" pitchFamily="18" charset="0"/>
              </a:rPr>
              <a:t>()</a:t>
            </a:r>
            <a:r>
              <a:rPr lang="ko-KR" altLang="en-US" sz="2100">
                <a:latin typeface="Times New Roman" panose="02020603050405020304" pitchFamily="18" charset="0"/>
              </a:rPr>
              <a:t>를 호출한다</a:t>
            </a:r>
            <a:r>
              <a:rPr lang="en-US" altLang="ko-KR" sz="210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2100">
                <a:latin typeface="Times New Roman" panose="02020603050405020304" pitchFamily="18" charset="0"/>
              </a:rPr>
              <a:t>	- </a:t>
            </a:r>
            <a:r>
              <a:rPr lang="en-US" altLang="ko-KR" sz="2100">
                <a:latin typeface="Courier"/>
              </a:rPr>
              <a:t>doAfterBody()</a:t>
            </a:r>
            <a:r>
              <a:rPr lang="ko-KR" altLang="en-US" sz="2100">
                <a:latin typeface="Courier"/>
              </a:rPr>
              <a:t>는 </a:t>
            </a:r>
            <a:r>
              <a:rPr lang="en-US" altLang="ko-KR" sz="2100">
                <a:latin typeface="Courier"/>
              </a:rPr>
              <a:t>BodyContent</a:t>
            </a:r>
            <a:r>
              <a:rPr lang="ko-KR" altLang="en-US" sz="2100">
                <a:latin typeface="Courier"/>
              </a:rPr>
              <a:t>의 인스턴스를 사용하여 작업을 수행하며 이 메소드가 종료되면 </a:t>
            </a:r>
            <a:r>
              <a:rPr lang="en-US" altLang="ko-KR" sz="2100">
                <a:latin typeface="Courier"/>
              </a:rPr>
              <a:t>EVAL_BODY_TAG(JSP1.2</a:t>
            </a:r>
            <a:r>
              <a:rPr lang="ko-KR" altLang="en-US" sz="2100">
                <a:latin typeface="Courier"/>
              </a:rPr>
              <a:t>이상에서는 </a:t>
            </a:r>
            <a:r>
              <a:rPr lang="en-US" altLang="ko-KR" sz="2100">
                <a:latin typeface="Courier"/>
              </a:rPr>
              <a:t>EVAL_BODY_AGAIN)</a:t>
            </a:r>
            <a:r>
              <a:rPr lang="ko-KR" altLang="en-US" sz="2100">
                <a:latin typeface="Courier"/>
              </a:rPr>
              <a:t>와 </a:t>
            </a:r>
            <a:r>
              <a:rPr lang="en-US" altLang="ko-KR" sz="2100">
                <a:latin typeface="Courier"/>
              </a:rPr>
              <a:t>SKIP_BODY</a:t>
            </a:r>
            <a:r>
              <a:rPr lang="ko-KR" altLang="en-US" sz="2100">
                <a:latin typeface="Courier"/>
              </a:rPr>
              <a:t>등의 값이 </a:t>
            </a:r>
            <a:r>
              <a:rPr lang="en-US" altLang="ko-KR" sz="2100">
                <a:latin typeface="Courier"/>
              </a:rPr>
              <a:t>Return </a:t>
            </a:r>
            <a:r>
              <a:rPr lang="ko-KR" altLang="en-US" sz="2100">
                <a:latin typeface="Courier"/>
              </a:rPr>
              <a:t>되는데 </a:t>
            </a:r>
            <a:r>
              <a:rPr lang="en-US" altLang="ko-KR" sz="2100">
                <a:latin typeface="Courier"/>
              </a:rPr>
              <a:t>EVAL_BODY_TAG</a:t>
            </a:r>
            <a:r>
              <a:rPr lang="ko-KR" altLang="en-US" sz="2100">
                <a:latin typeface="Courier"/>
              </a:rPr>
              <a:t>가 </a:t>
            </a:r>
            <a:r>
              <a:rPr lang="en-US" altLang="ko-KR" sz="2100">
                <a:latin typeface="Courier"/>
              </a:rPr>
              <a:t>Return</a:t>
            </a:r>
            <a:r>
              <a:rPr lang="ko-KR" altLang="en-US" sz="2100">
                <a:latin typeface="Courier"/>
              </a:rPr>
              <a:t>되면 한번더 </a:t>
            </a:r>
            <a:r>
              <a:rPr lang="en-US" altLang="ko-KR" sz="2100">
                <a:latin typeface="Courier"/>
              </a:rPr>
              <a:t>doAfterBody() </a:t>
            </a:r>
            <a:r>
              <a:rPr lang="ko-KR" altLang="en-US" sz="2100">
                <a:latin typeface="Courier"/>
              </a:rPr>
              <a:t>메소드가 호출되게 되는 것 이다</a:t>
            </a:r>
            <a:r>
              <a:rPr lang="en-US" altLang="ko-KR" sz="2100">
                <a:latin typeface="Courier"/>
              </a:rPr>
              <a:t>. </a:t>
            </a:r>
            <a:r>
              <a:rPr lang="ko-KR" altLang="en-US" sz="2100">
                <a:latin typeface="Courier"/>
              </a:rPr>
              <a:t>즉 아직 처리 해야 할 본문의 내용이 더 있다는 뜻이다</a:t>
            </a:r>
            <a:r>
              <a:rPr lang="en-US" altLang="ko-KR" sz="2100">
                <a:latin typeface="Courier"/>
              </a:rPr>
              <a:t>. </a:t>
            </a:r>
            <a:r>
              <a:rPr lang="ko-KR" altLang="en-US" sz="2100">
                <a:latin typeface="Courier"/>
              </a:rPr>
              <a:t>결국 이 과정을 반복하는 것이다</a:t>
            </a:r>
            <a:r>
              <a:rPr lang="en-US" altLang="ko-KR" sz="2100">
                <a:latin typeface="Courier"/>
              </a:rPr>
              <a:t>.</a:t>
            </a:r>
            <a:endParaRPr lang="en-US" altLang="ko-KR" sz="21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2100">
                <a:latin typeface="Times New Roman" panose="02020603050405020304" pitchFamily="18" charset="0"/>
              </a:rPr>
              <a:t>	- </a:t>
            </a:r>
            <a:r>
              <a:rPr lang="ko-KR" altLang="en-US" sz="2100">
                <a:latin typeface="Times New Roman" panose="02020603050405020304" pitchFamily="18" charset="0"/>
              </a:rPr>
              <a:t>모든 작업이 완료되면 </a:t>
            </a:r>
            <a:r>
              <a:rPr lang="en-US" altLang="ko-KR" sz="2100">
                <a:latin typeface="Courier"/>
              </a:rPr>
              <a:t>SKIP_BODY</a:t>
            </a:r>
            <a:r>
              <a:rPr lang="ko-KR" altLang="en-US" sz="2100">
                <a:latin typeface="Courier"/>
              </a:rPr>
              <a:t>가 </a:t>
            </a:r>
            <a:r>
              <a:rPr lang="en-US" altLang="ko-KR" sz="2100">
                <a:latin typeface="Courier"/>
              </a:rPr>
              <a:t>Return </a:t>
            </a:r>
            <a:r>
              <a:rPr lang="ko-KR" altLang="en-US" sz="2100">
                <a:latin typeface="Courier"/>
              </a:rPr>
              <a:t>된다</a:t>
            </a:r>
            <a:r>
              <a:rPr lang="en-US" altLang="ko-KR" sz="2100">
                <a:latin typeface="Courier"/>
              </a:rPr>
              <a:t>.</a:t>
            </a: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E59B58E-2120-4E7E-9C58-362D77DA0184}" type="slidenum">
              <a:rPr lang="en-US" altLang="ko-KR"/>
              <a:pPr eaLnBrk="1" hangingPunct="1"/>
              <a:t>274</a:t>
            </a:fld>
            <a:endParaRPr lang="en-US" altLang="ko-KR"/>
          </a:p>
        </p:txBody>
      </p:sp>
      <p:sp>
        <p:nvSpPr>
          <p:cNvPr id="297987" name="Rectangle 2"/>
          <p:cNvSpPr>
            <a:spLocks noChangeArrowheads="1"/>
          </p:cNvSpPr>
          <p:nvPr/>
        </p:nvSpPr>
        <p:spPr bwMode="auto">
          <a:xfrm>
            <a:off x="685800" y="457200"/>
            <a:ext cx="792480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4000">
                <a:latin typeface="Times New Roman" panose="02020603050405020304" pitchFamily="18" charset="0"/>
              </a:rPr>
              <a:t>태그핸들러</a:t>
            </a:r>
            <a:r>
              <a:rPr lang="en-US" altLang="ko-KR" sz="4000">
                <a:latin typeface="Times New Roman" panose="02020603050405020304" pitchFamily="18" charset="0"/>
              </a:rPr>
              <a:t>(Tag Handler)</a:t>
            </a:r>
          </a:p>
          <a:p>
            <a:pPr eaLnBrk="1" hangingPunct="1">
              <a:spcBef>
                <a:spcPct val="20000"/>
              </a:spcBef>
              <a:buFontTx/>
              <a:buChar char="-"/>
            </a:pPr>
            <a:r>
              <a:rPr lang="en-US" altLang="ko-KR" sz="4000">
                <a:solidFill>
                  <a:srgbClr val="FF3300"/>
                </a:solidFill>
                <a:latin typeface="Times New Roman" panose="02020603050405020304" pitchFamily="18" charset="0"/>
              </a:rPr>
              <a:t>BodyTagSupport</a:t>
            </a:r>
            <a:r>
              <a:rPr lang="en-US" altLang="ko-KR" sz="4000">
                <a:latin typeface="Times New Roman" panose="02020603050405020304" pitchFamily="18" charset="0"/>
              </a:rPr>
              <a:t> </a:t>
            </a:r>
            <a:r>
              <a:rPr lang="ko-KR" altLang="en-US" sz="4000">
                <a:latin typeface="Times New Roman" panose="02020603050405020304" pitchFamily="18" charset="0"/>
              </a:rPr>
              <a:t>클래스 메소드</a:t>
            </a:r>
            <a:endParaRPr lang="ko-KR" altLang="en-US" sz="1600">
              <a:latin typeface="Times New Roman" panose="02020603050405020304" pitchFamily="18" charset="0"/>
            </a:endParaRPr>
          </a:p>
        </p:txBody>
      </p:sp>
      <p:sp>
        <p:nvSpPr>
          <p:cNvPr id="294916" name="Rectangle 3"/>
          <p:cNvSpPr>
            <a:spLocks noChangeArrowheads="1"/>
          </p:cNvSpPr>
          <p:nvPr/>
        </p:nvSpPr>
        <p:spPr bwMode="auto">
          <a:xfrm>
            <a:off x="533400" y="2057400"/>
            <a:ext cx="8382000" cy="4038600"/>
          </a:xfrm>
          <a:prstGeom prst="rect">
            <a:avLst/>
          </a:prstGeom>
          <a:noFill/>
          <a:ln>
            <a:noFill/>
          </a:ln>
          <a:extLst/>
        </p:spPr>
        <p:txBody>
          <a:bodyPr anchorCtr="1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r>
              <a:rPr lang="en-US" altLang="ko-KR" dirty="0">
                <a:latin typeface="Times New Roman" pitchFamily="18" charset="0"/>
              </a:rPr>
              <a:t>public class </a:t>
            </a:r>
            <a:r>
              <a:rPr lang="en-US" altLang="ko-KR" b="1" dirty="0" err="1">
                <a:latin typeface="Times New Roman" pitchFamily="18" charset="0"/>
              </a:rPr>
              <a:t>BodyTagSupport</a:t>
            </a:r>
            <a:r>
              <a:rPr lang="en-US" altLang="ko-KR" dirty="0">
                <a:latin typeface="Times New Roman" pitchFamily="18" charset="0"/>
              </a:rPr>
              <a:t>  extends </a:t>
            </a:r>
            <a:r>
              <a:rPr lang="en-US" altLang="ko-KR" dirty="0" err="1">
                <a:solidFill>
                  <a:srgbClr val="FF3300"/>
                </a:solidFill>
                <a:latin typeface="Times New Roman" pitchFamily="18" charset="0"/>
              </a:rPr>
              <a:t>TagSupport</a:t>
            </a:r>
            <a:r>
              <a:rPr lang="en-US" altLang="ko-KR" dirty="0">
                <a:latin typeface="Times New Roman" pitchFamily="18" charset="0"/>
              </a:rPr>
              <a:t>  implements </a:t>
            </a:r>
            <a:r>
              <a:rPr lang="en-US" altLang="ko-KR" dirty="0" err="1">
                <a:solidFill>
                  <a:srgbClr val="FF3300"/>
                </a:solidFill>
                <a:latin typeface="Times New Roman" pitchFamily="18" charset="0"/>
              </a:rPr>
              <a:t>BodyTag</a:t>
            </a:r>
            <a:endParaRPr lang="en-US" altLang="ko-KR" dirty="0">
              <a:solidFill>
                <a:srgbClr val="FF3300"/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dirty="0">
                <a:latin typeface="Times New Roman" pitchFamily="18" charset="0"/>
              </a:rPr>
              <a:t>● </a:t>
            </a:r>
            <a:r>
              <a:rPr lang="en-US" altLang="ko-KR" dirty="0" err="1">
                <a:latin typeface="Times New Roman" pitchFamily="18" charset="0"/>
              </a:rPr>
              <a:t>doStartTag</a:t>
            </a:r>
            <a:r>
              <a:rPr lang="en-US" altLang="ko-KR" dirty="0">
                <a:latin typeface="Times New Roman" pitchFamily="18" charset="0"/>
              </a:rPr>
              <a:t> : </a:t>
            </a:r>
            <a:r>
              <a:rPr lang="en-US" altLang="ko-KR" dirty="0" err="1">
                <a:latin typeface="Times New Roman" pitchFamily="18" charset="0"/>
              </a:rPr>
              <a:t>TagSupport</a:t>
            </a:r>
            <a:r>
              <a:rPr lang="ko-KR" altLang="en-US" dirty="0">
                <a:latin typeface="Times New Roman" pitchFamily="18" charset="0"/>
              </a:rPr>
              <a:t>의 </a:t>
            </a:r>
            <a:r>
              <a:rPr lang="en-US" altLang="ko-KR" dirty="0" err="1">
                <a:latin typeface="Times New Roman" pitchFamily="18" charset="0"/>
              </a:rPr>
              <a:t>doStartMethod</a:t>
            </a:r>
            <a:r>
              <a:rPr lang="ko-KR" altLang="en-US" dirty="0">
                <a:latin typeface="Times New Roman" pitchFamily="18" charset="0"/>
              </a:rPr>
              <a:t>를 재정의</a:t>
            </a:r>
            <a:r>
              <a:rPr lang="en-US" altLang="ko-KR" dirty="0">
                <a:latin typeface="Times New Roman" pitchFamily="18" charset="0"/>
              </a:rPr>
              <a:t>, Default</a:t>
            </a:r>
            <a:r>
              <a:rPr lang="ko-KR" altLang="en-US" dirty="0">
                <a:latin typeface="Times New Roman" pitchFamily="18" charset="0"/>
              </a:rPr>
              <a:t>로 </a:t>
            </a:r>
            <a:r>
              <a:rPr lang="en-US" altLang="ko-KR" dirty="0">
                <a:latin typeface="Times New Roman" pitchFamily="18" charset="0"/>
              </a:rPr>
              <a:t>EVAL_BODY_BUFFERED</a:t>
            </a:r>
            <a:r>
              <a:rPr lang="ko-KR" altLang="en-US" dirty="0">
                <a:latin typeface="Times New Roman" pitchFamily="18" charset="0"/>
              </a:rPr>
              <a:t>를 </a:t>
            </a:r>
            <a:r>
              <a:rPr lang="en-US" altLang="ko-KR" dirty="0">
                <a:latin typeface="Times New Roman" pitchFamily="18" charset="0"/>
              </a:rPr>
              <a:t>Return)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dirty="0">
                <a:latin typeface="Times New Roman" pitchFamily="18" charset="0"/>
              </a:rPr>
              <a:t>● </a:t>
            </a:r>
            <a:r>
              <a:rPr lang="en-US" altLang="ko-KR" dirty="0" err="1">
                <a:latin typeface="Times New Roman" pitchFamily="18" charset="0"/>
              </a:rPr>
              <a:t>doEndTag</a:t>
            </a:r>
            <a:r>
              <a:rPr lang="en-US" altLang="ko-KR" dirty="0">
                <a:latin typeface="Times New Roman" pitchFamily="18" charset="0"/>
              </a:rPr>
              <a:t> : </a:t>
            </a:r>
            <a:r>
              <a:rPr lang="en-US" altLang="ko-KR" dirty="0" err="1">
                <a:latin typeface="Times New Roman" pitchFamily="18" charset="0"/>
              </a:rPr>
              <a:t>TagSupport</a:t>
            </a:r>
            <a:r>
              <a:rPr lang="ko-KR" altLang="en-US" dirty="0">
                <a:latin typeface="Times New Roman" pitchFamily="18" charset="0"/>
              </a:rPr>
              <a:t>의 </a:t>
            </a:r>
            <a:r>
              <a:rPr lang="en-US" altLang="ko-KR" dirty="0" err="1">
                <a:latin typeface="Times New Roman" pitchFamily="18" charset="0"/>
              </a:rPr>
              <a:t>doEndTag</a:t>
            </a:r>
            <a:r>
              <a:rPr lang="ko-KR" altLang="en-US" dirty="0">
                <a:latin typeface="Times New Roman" pitchFamily="18" charset="0"/>
              </a:rPr>
              <a:t>를 재정의 하며 </a:t>
            </a:r>
            <a:r>
              <a:rPr lang="en-US" altLang="ko-KR" dirty="0">
                <a:latin typeface="Times New Roman" pitchFamily="18" charset="0"/>
              </a:rPr>
              <a:t>, Default</a:t>
            </a:r>
            <a:r>
              <a:rPr lang="ko-KR" altLang="en-US" dirty="0">
                <a:latin typeface="Times New Roman" pitchFamily="18" charset="0"/>
              </a:rPr>
              <a:t>로 </a:t>
            </a:r>
            <a:r>
              <a:rPr lang="en-US" altLang="ko-KR" dirty="0">
                <a:latin typeface="Times New Roman" pitchFamily="18" charset="0"/>
              </a:rPr>
              <a:t>EVAL_PAGE</a:t>
            </a:r>
            <a:r>
              <a:rPr lang="ko-KR" altLang="en-US" dirty="0">
                <a:latin typeface="Times New Roman" pitchFamily="18" charset="0"/>
              </a:rPr>
              <a:t>를 </a:t>
            </a:r>
            <a:r>
              <a:rPr lang="en-US" altLang="ko-KR" dirty="0">
                <a:latin typeface="Times New Roman" pitchFamily="18" charset="0"/>
              </a:rPr>
              <a:t>Return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dirty="0">
                <a:latin typeface="Times New Roman" pitchFamily="18" charset="0"/>
              </a:rPr>
              <a:t>● </a:t>
            </a:r>
            <a:r>
              <a:rPr lang="en-US" altLang="ko-KR" dirty="0" err="1">
                <a:latin typeface="Times New Roman" pitchFamily="18" charset="0"/>
              </a:rPr>
              <a:t>doAfterBody</a:t>
            </a:r>
            <a:r>
              <a:rPr lang="en-US" altLang="ko-KR" dirty="0">
                <a:latin typeface="Times New Roman" pitchFamily="18" charset="0"/>
              </a:rPr>
              <a:t> : </a:t>
            </a:r>
            <a:r>
              <a:rPr lang="en-US" altLang="ko-KR" dirty="0" err="1">
                <a:latin typeface="Times New Roman" pitchFamily="18" charset="0"/>
              </a:rPr>
              <a:t>doStartTag</a:t>
            </a:r>
            <a:r>
              <a:rPr lang="ko-KR" altLang="en-US" dirty="0">
                <a:latin typeface="Times New Roman" pitchFamily="18" charset="0"/>
              </a:rPr>
              <a:t>의 </a:t>
            </a:r>
            <a:r>
              <a:rPr lang="ko-KR" altLang="en-US" dirty="0" err="1">
                <a:latin typeface="Times New Roman" pitchFamily="18" charset="0"/>
              </a:rPr>
              <a:t>메소드에서</a:t>
            </a:r>
            <a:r>
              <a:rPr lang="ko-KR" altLang="en-US" dirty="0">
                <a:latin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</a:rPr>
              <a:t>EVAL_BODY_INCLUDE</a:t>
            </a:r>
            <a:r>
              <a:rPr lang="ko-KR" altLang="en-US" dirty="0">
                <a:latin typeface="Times New Roman" pitchFamily="18" charset="0"/>
              </a:rPr>
              <a:t>또는 </a:t>
            </a:r>
            <a:r>
              <a:rPr lang="en-US" altLang="ko-KR" dirty="0">
                <a:latin typeface="Times New Roman" pitchFamily="18" charset="0"/>
              </a:rPr>
              <a:t>EVAL_BODY_BUFFERED</a:t>
            </a:r>
            <a:r>
              <a:rPr lang="ko-KR" altLang="en-US" dirty="0">
                <a:latin typeface="Times New Roman" pitchFamily="18" charset="0"/>
              </a:rPr>
              <a:t>를 </a:t>
            </a:r>
            <a:r>
              <a:rPr lang="en-US" altLang="ko-KR" dirty="0">
                <a:latin typeface="Times New Roman" pitchFamily="18" charset="0"/>
              </a:rPr>
              <a:t>Return</a:t>
            </a:r>
            <a:r>
              <a:rPr lang="ko-KR" altLang="en-US" dirty="0">
                <a:latin typeface="Times New Roman" pitchFamily="18" charset="0"/>
              </a:rPr>
              <a:t>하는 경우에 호출</a:t>
            </a:r>
            <a:r>
              <a:rPr lang="en-US" altLang="ko-KR" dirty="0">
                <a:latin typeface="Times New Roman" pitchFamily="18" charset="0"/>
              </a:rPr>
              <a:t>, </a:t>
            </a:r>
            <a:r>
              <a:rPr lang="ko-KR" altLang="en-US" dirty="0">
                <a:latin typeface="Times New Roman" pitchFamily="18" charset="0"/>
              </a:rPr>
              <a:t>몸체의 처리가 끝났으면 </a:t>
            </a:r>
            <a:r>
              <a:rPr lang="en-US" altLang="ko-KR" dirty="0">
                <a:latin typeface="Times New Roman" pitchFamily="18" charset="0"/>
              </a:rPr>
              <a:t>SKIP_BODY </a:t>
            </a:r>
            <a:r>
              <a:rPr lang="ko-KR" altLang="en-US" dirty="0">
                <a:latin typeface="Times New Roman" pitchFamily="18" charset="0"/>
              </a:rPr>
              <a:t>아니면 </a:t>
            </a:r>
            <a:r>
              <a:rPr lang="en-US" altLang="ko-KR" dirty="0">
                <a:latin typeface="Times New Roman" pitchFamily="18" charset="0"/>
              </a:rPr>
              <a:t>EVAL_BODY_AGAIN</a:t>
            </a:r>
            <a:r>
              <a:rPr lang="ko-KR" altLang="en-US" dirty="0">
                <a:latin typeface="Times New Roman" pitchFamily="18" charset="0"/>
              </a:rPr>
              <a:t>을 </a:t>
            </a:r>
            <a:r>
              <a:rPr lang="en-US" altLang="ko-KR" dirty="0">
                <a:latin typeface="Times New Roman" pitchFamily="18" charset="0"/>
              </a:rPr>
              <a:t>Return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dirty="0">
                <a:latin typeface="Times New Roman" pitchFamily="18" charset="0"/>
              </a:rPr>
              <a:t>● </a:t>
            </a:r>
            <a:r>
              <a:rPr lang="en-US" altLang="ko-KR" dirty="0" err="1">
                <a:latin typeface="Times New Roman" pitchFamily="18" charset="0"/>
              </a:rPr>
              <a:t>getBodyContent</a:t>
            </a:r>
            <a:r>
              <a:rPr lang="en-US" altLang="ko-KR" dirty="0">
                <a:latin typeface="Times New Roman" pitchFamily="18" charset="0"/>
              </a:rPr>
              <a:t> : </a:t>
            </a:r>
            <a:r>
              <a:rPr lang="ko-KR" altLang="en-US" dirty="0">
                <a:latin typeface="Times New Roman" pitchFamily="18" charset="0"/>
              </a:rPr>
              <a:t>몸체의 내용을 읽음</a:t>
            </a:r>
            <a:r>
              <a:rPr lang="en-US" altLang="ko-KR" dirty="0">
                <a:latin typeface="Times New Roman" pitchFamily="18" charset="0"/>
              </a:rPr>
              <a:t>, </a:t>
            </a:r>
            <a:r>
              <a:rPr lang="en-US" altLang="ko-KR" dirty="0" err="1">
                <a:latin typeface="Times New Roman" pitchFamily="18" charset="0"/>
              </a:rPr>
              <a:t>BodyContent</a:t>
            </a:r>
            <a:r>
              <a:rPr lang="en-US" altLang="ko-KR" dirty="0">
                <a:latin typeface="Times New Roman" pitchFamily="18" charset="0"/>
              </a:rPr>
              <a:t> </a:t>
            </a:r>
            <a:r>
              <a:rPr lang="ko-KR" altLang="en-US" dirty="0">
                <a:latin typeface="Times New Roman" pitchFamily="18" charset="0"/>
              </a:rPr>
              <a:t>클래스를 </a:t>
            </a:r>
            <a:r>
              <a:rPr lang="en-US" altLang="ko-KR" dirty="0">
                <a:latin typeface="Times New Roman" pitchFamily="18" charset="0"/>
              </a:rPr>
              <a:t>Return, </a:t>
            </a:r>
            <a:r>
              <a:rPr lang="en-US" altLang="ko-KR" dirty="0" err="1">
                <a:latin typeface="Times New Roman" pitchFamily="18" charset="0"/>
              </a:rPr>
              <a:t>BodyContent</a:t>
            </a:r>
            <a:r>
              <a:rPr lang="en-US" altLang="ko-KR" dirty="0">
                <a:latin typeface="Times New Roman" pitchFamily="18" charset="0"/>
              </a:rPr>
              <a:t> </a:t>
            </a:r>
            <a:r>
              <a:rPr lang="ko-KR" altLang="en-US" dirty="0">
                <a:latin typeface="Times New Roman" pitchFamily="18" charset="0"/>
              </a:rPr>
              <a:t>클래스의 </a:t>
            </a:r>
            <a:r>
              <a:rPr lang="en-US" altLang="ko-KR" dirty="0" err="1">
                <a:latin typeface="Times New Roman" pitchFamily="18" charset="0"/>
              </a:rPr>
              <a:t>getString</a:t>
            </a:r>
            <a:r>
              <a:rPr lang="en-US" altLang="ko-KR" dirty="0">
                <a:latin typeface="Times New Roman" pitchFamily="18" charset="0"/>
              </a:rPr>
              <a:t>()</a:t>
            </a:r>
            <a:r>
              <a:rPr lang="ko-KR" altLang="en-US" dirty="0">
                <a:latin typeface="Times New Roman" pitchFamily="18" charset="0"/>
              </a:rPr>
              <a:t>을 통해 문자를 </a:t>
            </a:r>
            <a:r>
              <a:rPr lang="ko-KR" altLang="en-US" dirty="0" err="1">
                <a:latin typeface="Times New Roman" pitchFamily="18" charset="0"/>
              </a:rPr>
              <a:t>받아올수</a:t>
            </a:r>
            <a:r>
              <a:rPr lang="ko-KR" altLang="en-US" dirty="0">
                <a:latin typeface="Times New Roman" pitchFamily="18" charset="0"/>
              </a:rPr>
              <a:t> 있다</a:t>
            </a:r>
            <a:r>
              <a:rPr lang="en-US" altLang="ko-KR" dirty="0">
                <a:latin typeface="Times New Roman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dirty="0">
                <a:latin typeface="Times New Roman" pitchFamily="18" charset="0"/>
              </a:rPr>
              <a:t>● </a:t>
            </a:r>
            <a:r>
              <a:rPr lang="en-US" altLang="ko-KR" dirty="0" err="1">
                <a:latin typeface="Times New Roman" pitchFamily="18" charset="0"/>
              </a:rPr>
              <a:t>getPreviousOut</a:t>
            </a:r>
            <a:r>
              <a:rPr lang="en-US" altLang="ko-KR" dirty="0">
                <a:latin typeface="Times New Roman" pitchFamily="18" charset="0"/>
              </a:rPr>
              <a:t> : </a:t>
            </a:r>
            <a:r>
              <a:rPr lang="en-US" altLang="ko-KR" dirty="0" err="1">
                <a:latin typeface="Times New Roman" pitchFamily="18" charset="0"/>
              </a:rPr>
              <a:t>JspWriter</a:t>
            </a:r>
            <a:r>
              <a:rPr lang="ko-KR" altLang="en-US" dirty="0">
                <a:latin typeface="Times New Roman" pitchFamily="18" charset="0"/>
              </a:rPr>
              <a:t>클래스를 </a:t>
            </a:r>
            <a:r>
              <a:rPr lang="en-US" altLang="ko-KR" dirty="0">
                <a:latin typeface="Times New Roman" pitchFamily="18" charset="0"/>
              </a:rPr>
              <a:t>Return</a:t>
            </a:r>
            <a:r>
              <a:rPr lang="ko-KR" altLang="en-US" dirty="0">
                <a:latin typeface="Times New Roman" pitchFamily="18" charset="0"/>
              </a:rPr>
              <a:t>받아 </a:t>
            </a:r>
            <a:r>
              <a:rPr lang="en-US" altLang="ko-KR" dirty="0">
                <a:latin typeface="Times New Roman" pitchFamily="18" charset="0"/>
              </a:rPr>
              <a:t>print</a:t>
            </a:r>
            <a:r>
              <a:rPr lang="ko-KR" altLang="en-US" dirty="0" err="1">
                <a:latin typeface="Times New Roman" pitchFamily="18" charset="0"/>
              </a:rPr>
              <a:t>메소드를</a:t>
            </a:r>
            <a:r>
              <a:rPr lang="ko-KR" altLang="en-US" dirty="0">
                <a:latin typeface="Times New Roman" pitchFamily="18" charset="0"/>
              </a:rPr>
              <a:t> 통해 출력시킨다</a:t>
            </a:r>
            <a:r>
              <a:rPr lang="en-US" altLang="ko-KR" dirty="0">
                <a:latin typeface="Times New Roman" pitchFamily="18" charset="0"/>
              </a:rPr>
              <a:t>. </a:t>
            </a:r>
            <a:r>
              <a:rPr lang="ko-KR" altLang="en-US" dirty="0">
                <a:latin typeface="Times New Roman" pitchFamily="18" charset="0"/>
              </a:rPr>
              <a:t>참고로 </a:t>
            </a:r>
            <a:r>
              <a:rPr lang="en-US" altLang="ko-KR" dirty="0" err="1">
                <a:latin typeface="Times New Roman" pitchFamily="18" charset="0"/>
              </a:rPr>
              <a:t>BodyContent</a:t>
            </a:r>
            <a:r>
              <a:rPr lang="en-US" altLang="ko-KR" dirty="0">
                <a:latin typeface="Times New Roman" pitchFamily="18" charset="0"/>
              </a:rPr>
              <a:t> </a:t>
            </a:r>
            <a:r>
              <a:rPr lang="ko-KR" altLang="en-US" dirty="0">
                <a:latin typeface="Times New Roman" pitchFamily="18" charset="0"/>
              </a:rPr>
              <a:t>클래스의 </a:t>
            </a:r>
            <a:r>
              <a:rPr lang="en-US" altLang="ko-KR" dirty="0" err="1">
                <a:latin typeface="Times New Roman" pitchFamily="18" charset="0"/>
              </a:rPr>
              <a:t>getEnclosingWriter</a:t>
            </a:r>
            <a:r>
              <a:rPr lang="ko-KR" altLang="en-US" dirty="0" err="1">
                <a:latin typeface="Times New Roman" pitchFamily="18" charset="0"/>
              </a:rPr>
              <a:t>메소드를</a:t>
            </a:r>
            <a:r>
              <a:rPr lang="ko-KR" altLang="en-US" dirty="0">
                <a:latin typeface="Times New Roman" pitchFamily="18" charset="0"/>
              </a:rPr>
              <a:t> 이용해도 </a:t>
            </a:r>
            <a:r>
              <a:rPr lang="en-US" altLang="ko-KR" dirty="0" err="1">
                <a:latin typeface="Times New Roman" pitchFamily="18" charset="0"/>
              </a:rPr>
              <a:t>JspWriter</a:t>
            </a:r>
            <a:r>
              <a:rPr lang="en-US" altLang="ko-KR" dirty="0">
                <a:latin typeface="Times New Roman" pitchFamily="18" charset="0"/>
              </a:rPr>
              <a:t> </a:t>
            </a:r>
            <a:r>
              <a:rPr lang="ko-KR" altLang="en-US" dirty="0">
                <a:latin typeface="Times New Roman" pitchFamily="18" charset="0"/>
              </a:rPr>
              <a:t>클래스를 </a:t>
            </a:r>
            <a:r>
              <a:rPr lang="en-US" altLang="ko-KR" dirty="0">
                <a:latin typeface="Times New Roman" pitchFamily="18" charset="0"/>
              </a:rPr>
              <a:t>Return </a:t>
            </a:r>
            <a:r>
              <a:rPr lang="ko-KR" altLang="en-US" dirty="0">
                <a:latin typeface="Times New Roman" pitchFamily="18" charset="0"/>
              </a:rPr>
              <a:t>받을 수 있다</a:t>
            </a:r>
            <a:r>
              <a:rPr lang="en-US" altLang="ko-KR" dirty="0">
                <a:latin typeface="Times New Roman" pitchFamily="18" charset="0"/>
              </a:rPr>
              <a:t>.</a:t>
            </a:r>
            <a:endParaRPr lang="en-US" altLang="ko-KR" dirty="0">
              <a:latin typeface="Courier"/>
            </a:endParaRP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35C331C-6E91-4AD8-98C1-02B1408BD275}" type="slidenum">
              <a:rPr lang="en-US" altLang="ko-KR"/>
              <a:pPr eaLnBrk="1" hangingPunct="1"/>
              <a:t>275</a:t>
            </a:fld>
            <a:endParaRPr lang="en-US" altLang="ko-KR"/>
          </a:p>
        </p:txBody>
      </p:sp>
      <p:sp>
        <p:nvSpPr>
          <p:cNvPr id="299011" name="Rectangle 2"/>
          <p:cNvSpPr>
            <a:spLocks noChangeArrowheads="1"/>
          </p:cNvSpPr>
          <p:nvPr/>
        </p:nvSpPr>
        <p:spPr bwMode="auto">
          <a:xfrm>
            <a:off x="685800" y="457200"/>
            <a:ext cx="792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4000">
                <a:latin typeface="Times New Roman" panose="02020603050405020304" pitchFamily="18" charset="0"/>
              </a:rPr>
              <a:t> </a:t>
            </a:r>
            <a:r>
              <a:rPr lang="ko-KR" altLang="en-US" sz="4000">
                <a:latin typeface="Times New Roman" panose="02020603050405020304" pitchFamily="18" charset="0"/>
              </a:rPr>
              <a:t>인터페이스의 상수들</a:t>
            </a:r>
          </a:p>
        </p:txBody>
      </p:sp>
      <p:sp>
        <p:nvSpPr>
          <p:cNvPr id="299012" name="Rectangle 3"/>
          <p:cNvSpPr>
            <a:spLocks noChangeArrowheads="1"/>
          </p:cNvSpPr>
          <p:nvPr/>
        </p:nvSpPr>
        <p:spPr bwMode="auto">
          <a:xfrm>
            <a:off x="762000" y="2438400"/>
            <a:ext cx="7315200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99013" name="Line 4"/>
          <p:cNvSpPr>
            <a:spLocks noChangeShapeType="1"/>
          </p:cNvSpPr>
          <p:nvPr/>
        </p:nvSpPr>
        <p:spPr bwMode="auto">
          <a:xfrm>
            <a:off x="762000" y="286385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9014" name="Line 5"/>
          <p:cNvSpPr>
            <a:spLocks noChangeShapeType="1"/>
          </p:cNvSpPr>
          <p:nvPr/>
        </p:nvSpPr>
        <p:spPr bwMode="auto">
          <a:xfrm>
            <a:off x="2590800" y="24384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9015" name="Line 6"/>
          <p:cNvSpPr>
            <a:spLocks noChangeShapeType="1"/>
          </p:cNvSpPr>
          <p:nvPr/>
        </p:nvSpPr>
        <p:spPr bwMode="auto">
          <a:xfrm>
            <a:off x="4191000" y="24384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9016" name="Text Box 7"/>
          <p:cNvSpPr txBox="1">
            <a:spLocks noChangeArrowheads="1"/>
          </p:cNvSpPr>
          <p:nvPr/>
        </p:nvSpPr>
        <p:spPr bwMode="auto">
          <a:xfrm>
            <a:off x="1066800" y="248285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>
                <a:latin typeface="Courier"/>
              </a:rPr>
              <a:t>상수</a:t>
            </a:r>
          </a:p>
        </p:txBody>
      </p:sp>
      <p:sp>
        <p:nvSpPr>
          <p:cNvPr id="299017" name="Text Box 8"/>
          <p:cNvSpPr txBox="1">
            <a:spLocks noChangeArrowheads="1"/>
          </p:cNvSpPr>
          <p:nvPr/>
        </p:nvSpPr>
        <p:spPr bwMode="auto">
          <a:xfrm>
            <a:off x="2667000" y="248285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>
                <a:latin typeface="Courier"/>
              </a:rPr>
              <a:t>메소드</a:t>
            </a:r>
          </a:p>
        </p:txBody>
      </p:sp>
      <p:sp>
        <p:nvSpPr>
          <p:cNvPr id="299018" name="Text Box 9"/>
          <p:cNvSpPr txBox="1">
            <a:spLocks noChangeArrowheads="1"/>
          </p:cNvSpPr>
          <p:nvPr/>
        </p:nvSpPr>
        <p:spPr bwMode="auto">
          <a:xfrm>
            <a:off x="5257800" y="248285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>
                <a:latin typeface="Courier"/>
              </a:rPr>
              <a:t>설명</a:t>
            </a:r>
          </a:p>
        </p:txBody>
      </p:sp>
      <p:sp>
        <p:nvSpPr>
          <p:cNvPr id="299019" name="Line 10"/>
          <p:cNvSpPr>
            <a:spLocks noChangeShapeType="1"/>
          </p:cNvSpPr>
          <p:nvPr/>
        </p:nvSpPr>
        <p:spPr bwMode="auto">
          <a:xfrm>
            <a:off x="762000" y="385445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9020" name="Text Box 11"/>
          <p:cNvSpPr txBox="1">
            <a:spLocks noChangeArrowheads="1"/>
          </p:cNvSpPr>
          <p:nvPr/>
        </p:nvSpPr>
        <p:spPr bwMode="auto">
          <a:xfrm>
            <a:off x="838200" y="3168650"/>
            <a:ext cx="1717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latin typeface="Courier"/>
              </a:rPr>
              <a:t>SKIP_BODY</a:t>
            </a:r>
          </a:p>
        </p:txBody>
      </p:sp>
      <p:sp>
        <p:nvSpPr>
          <p:cNvPr id="299021" name="Line 12"/>
          <p:cNvSpPr>
            <a:spLocks noChangeShapeType="1"/>
          </p:cNvSpPr>
          <p:nvPr/>
        </p:nvSpPr>
        <p:spPr bwMode="auto">
          <a:xfrm flipV="1">
            <a:off x="2590800" y="339725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9022" name="Text Box 13"/>
          <p:cNvSpPr txBox="1">
            <a:spLocks noChangeArrowheads="1"/>
          </p:cNvSpPr>
          <p:nvPr/>
        </p:nvSpPr>
        <p:spPr bwMode="auto">
          <a:xfrm>
            <a:off x="2743200" y="2940050"/>
            <a:ext cx="139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>
                <a:latin typeface="Courier"/>
              </a:rPr>
              <a:t>doStartTag</a:t>
            </a:r>
          </a:p>
        </p:txBody>
      </p:sp>
      <p:sp>
        <p:nvSpPr>
          <p:cNvPr id="299023" name="Text Box 14"/>
          <p:cNvSpPr txBox="1">
            <a:spLocks noChangeArrowheads="1"/>
          </p:cNvSpPr>
          <p:nvPr/>
        </p:nvSpPr>
        <p:spPr bwMode="auto">
          <a:xfrm>
            <a:off x="2590800" y="341153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>
                <a:latin typeface="Courier"/>
              </a:rPr>
              <a:t>doAfterBody</a:t>
            </a:r>
          </a:p>
        </p:txBody>
      </p:sp>
      <p:sp>
        <p:nvSpPr>
          <p:cNvPr id="299024" name="Text Box 15"/>
          <p:cNvSpPr txBox="1">
            <a:spLocks noChangeArrowheads="1"/>
          </p:cNvSpPr>
          <p:nvPr/>
        </p:nvSpPr>
        <p:spPr bwMode="auto">
          <a:xfrm>
            <a:off x="4267200" y="29400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>
                <a:latin typeface="Courier"/>
              </a:rPr>
              <a:t>몸체 처리를 하지 않는다</a:t>
            </a:r>
            <a:r>
              <a:rPr lang="en-US" altLang="ko-KR">
                <a:latin typeface="Courier"/>
              </a:rPr>
              <a:t>.</a:t>
            </a:r>
          </a:p>
        </p:txBody>
      </p:sp>
      <p:sp>
        <p:nvSpPr>
          <p:cNvPr id="299025" name="Text Box 16"/>
          <p:cNvSpPr txBox="1">
            <a:spLocks noChangeArrowheads="1"/>
          </p:cNvSpPr>
          <p:nvPr/>
        </p:nvSpPr>
        <p:spPr bwMode="auto">
          <a:xfrm>
            <a:off x="4267200" y="341153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>
                <a:latin typeface="Courier"/>
              </a:rPr>
              <a:t>몸체의 반복처리를 중단</a:t>
            </a:r>
          </a:p>
        </p:txBody>
      </p:sp>
      <p:sp>
        <p:nvSpPr>
          <p:cNvPr id="299026" name="Text Box 17"/>
          <p:cNvSpPr txBox="1">
            <a:spLocks noChangeArrowheads="1"/>
          </p:cNvSpPr>
          <p:nvPr/>
        </p:nvSpPr>
        <p:spPr bwMode="auto">
          <a:xfrm>
            <a:off x="838200" y="3930650"/>
            <a:ext cx="167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latin typeface="Courier"/>
              </a:rPr>
              <a:t>EVAL_BODY_INCLUDE</a:t>
            </a:r>
          </a:p>
        </p:txBody>
      </p:sp>
      <p:sp>
        <p:nvSpPr>
          <p:cNvPr id="299027" name="Line 18"/>
          <p:cNvSpPr>
            <a:spLocks noChangeShapeType="1"/>
          </p:cNvSpPr>
          <p:nvPr/>
        </p:nvSpPr>
        <p:spPr bwMode="auto">
          <a:xfrm>
            <a:off x="762000" y="454025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9028" name="Text Box 19"/>
          <p:cNvSpPr txBox="1">
            <a:spLocks noChangeArrowheads="1"/>
          </p:cNvSpPr>
          <p:nvPr/>
        </p:nvSpPr>
        <p:spPr bwMode="auto">
          <a:xfrm>
            <a:off x="2743200" y="4006850"/>
            <a:ext cx="139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>
                <a:latin typeface="Courier"/>
              </a:rPr>
              <a:t>doStartTag</a:t>
            </a:r>
          </a:p>
        </p:txBody>
      </p:sp>
      <p:sp>
        <p:nvSpPr>
          <p:cNvPr id="299029" name="Text Box 20"/>
          <p:cNvSpPr txBox="1">
            <a:spLocks noChangeArrowheads="1"/>
          </p:cNvSpPr>
          <p:nvPr/>
        </p:nvSpPr>
        <p:spPr bwMode="auto">
          <a:xfrm>
            <a:off x="4267200" y="3883025"/>
            <a:ext cx="3657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600">
                <a:latin typeface="Courier"/>
              </a:rPr>
              <a:t>몸체처리를 한다</a:t>
            </a:r>
            <a:r>
              <a:rPr lang="en-US" altLang="ko-KR" sz="1600">
                <a:latin typeface="Courier"/>
              </a:rPr>
              <a:t>. </a:t>
            </a:r>
            <a:r>
              <a:rPr lang="ko-KR" altLang="en-US" sz="1600">
                <a:latin typeface="Courier"/>
              </a:rPr>
              <a:t>즉 몸체의 내용이 출력되고  </a:t>
            </a:r>
            <a:r>
              <a:rPr lang="en-US" altLang="ko-KR" sz="1600">
                <a:latin typeface="Courier"/>
              </a:rPr>
              <a:t>doAfterBody </a:t>
            </a:r>
            <a:r>
              <a:rPr lang="ko-KR" altLang="en-US" sz="1600">
                <a:latin typeface="Courier"/>
              </a:rPr>
              <a:t>메소드가 호출 됨</a:t>
            </a:r>
          </a:p>
        </p:txBody>
      </p:sp>
      <p:sp>
        <p:nvSpPr>
          <p:cNvPr id="299030" name="Text Box 21"/>
          <p:cNvSpPr txBox="1">
            <a:spLocks noChangeArrowheads="1"/>
          </p:cNvSpPr>
          <p:nvPr/>
        </p:nvSpPr>
        <p:spPr bwMode="auto">
          <a:xfrm>
            <a:off x="609600" y="1295400"/>
            <a:ext cx="7467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 b="1">
                <a:latin typeface="Courier"/>
              </a:rPr>
              <a:t>Tag </a:t>
            </a:r>
            <a:r>
              <a:rPr lang="ko-KR" altLang="en-US" sz="1600" b="1">
                <a:latin typeface="Courier"/>
              </a:rPr>
              <a:t>인터페이스에는 </a:t>
            </a:r>
            <a:r>
              <a:rPr lang="en-US" altLang="ko-KR" sz="1600" b="1">
                <a:latin typeface="Courier"/>
              </a:rPr>
              <a:t>SKIP_BODY, EVAL_BODY_INCLUDE, SKIP_PAGE, EVAL_PAGE 4</a:t>
            </a:r>
            <a:r>
              <a:rPr lang="ko-KR" altLang="en-US" sz="1600" b="1">
                <a:latin typeface="Courier"/>
              </a:rPr>
              <a:t>가지 상수가 있다</a:t>
            </a:r>
            <a:r>
              <a:rPr lang="en-US" altLang="ko-KR" sz="1600" b="1">
                <a:latin typeface="Courier"/>
              </a:rPr>
              <a:t>. </a:t>
            </a:r>
            <a:r>
              <a:rPr lang="ko-KR" altLang="en-US" sz="1600" b="1">
                <a:latin typeface="Courier"/>
              </a:rPr>
              <a:t>또한 </a:t>
            </a:r>
            <a:r>
              <a:rPr lang="en-US" altLang="ko-KR" sz="1600" b="1">
                <a:latin typeface="Courier"/>
              </a:rPr>
              <a:t>BodyTag </a:t>
            </a:r>
            <a:r>
              <a:rPr lang="ko-KR" altLang="en-US" sz="1600" b="1">
                <a:latin typeface="Courier"/>
              </a:rPr>
              <a:t>인터페이스에는 </a:t>
            </a:r>
            <a:r>
              <a:rPr lang="en-US" altLang="ko-KR" sz="1600" b="1">
                <a:latin typeface="Courier"/>
              </a:rPr>
              <a:t>EVAL_BODY_TAG, EVAL_BODY_BUFFERED</a:t>
            </a:r>
            <a:r>
              <a:rPr lang="ko-KR" altLang="en-US" sz="1600" b="1">
                <a:latin typeface="Courier"/>
              </a:rPr>
              <a:t>가 있으며 </a:t>
            </a:r>
            <a:r>
              <a:rPr lang="en-US" altLang="ko-KR" sz="1600" b="1">
                <a:latin typeface="Courier"/>
              </a:rPr>
              <a:t>IterationTag </a:t>
            </a:r>
            <a:r>
              <a:rPr lang="ko-KR" altLang="en-US" sz="1600" b="1">
                <a:latin typeface="Courier"/>
              </a:rPr>
              <a:t>인터페이스에는 </a:t>
            </a:r>
            <a:r>
              <a:rPr lang="en-US" altLang="ko-KR" sz="1600" b="1">
                <a:latin typeface="Courier"/>
              </a:rPr>
              <a:t>EVAL_BODY_AGAIN</a:t>
            </a:r>
            <a:r>
              <a:rPr lang="ko-KR" altLang="en-US" sz="1600" b="1">
                <a:latin typeface="Courier"/>
              </a:rPr>
              <a:t>이 있다</a:t>
            </a:r>
            <a:r>
              <a:rPr lang="en-US" altLang="ko-KR" sz="1600" b="1">
                <a:latin typeface="Courier"/>
              </a:rPr>
              <a:t>.</a:t>
            </a:r>
          </a:p>
        </p:txBody>
      </p:sp>
      <p:sp>
        <p:nvSpPr>
          <p:cNvPr id="299031" name="Text Box 22"/>
          <p:cNvSpPr txBox="1">
            <a:spLocks noChangeArrowheads="1"/>
          </p:cNvSpPr>
          <p:nvPr/>
        </p:nvSpPr>
        <p:spPr bwMode="auto">
          <a:xfrm>
            <a:off x="838200" y="4572000"/>
            <a:ext cx="1646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latin typeface="Courier"/>
              </a:rPr>
              <a:t>SKIP_PAGE</a:t>
            </a:r>
          </a:p>
        </p:txBody>
      </p:sp>
      <p:sp>
        <p:nvSpPr>
          <p:cNvPr id="299032" name="Text Box 23"/>
          <p:cNvSpPr txBox="1">
            <a:spLocks noChangeArrowheads="1"/>
          </p:cNvSpPr>
          <p:nvPr/>
        </p:nvSpPr>
        <p:spPr bwMode="auto">
          <a:xfrm>
            <a:off x="2743200" y="4572000"/>
            <a:ext cx="139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>
                <a:latin typeface="Courier"/>
              </a:rPr>
              <a:t>doEndTag</a:t>
            </a:r>
          </a:p>
        </p:txBody>
      </p:sp>
      <p:sp>
        <p:nvSpPr>
          <p:cNvPr id="299033" name="Text Box 24"/>
          <p:cNvSpPr txBox="1">
            <a:spLocks noChangeArrowheads="1"/>
          </p:cNvSpPr>
          <p:nvPr/>
        </p:nvSpPr>
        <p:spPr bwMode="auto">
          <a:xfrm>
            <a:off x="4267200" y="4600575"/>
            <a:ext cx="3657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600">
                <a:latin typeface="Courier"/>
              </a:rPr>
              <a:t>이후 </a:t>
            </a:r>
            <a:r>
              <a:rPr lang="en-US" altLang="ko-KR" sz="1600">
                <a:latin typeface="Courier"/>
              </a:rPr>
              <a:t>JSP</a:t>
            </a:r>
            <a:r>
              <a:rPr lang="ko-KR" altLang="en-US" sz="1600">
                <a:latin typeface="Courier"/>
              </a:rPr>
              <a:t>페이지의 처리를 종료한다</a:t>
            </a:r>
            <a:r>
              <a:rPr lang="en-US" altLang="ko-KR" sz="1600">
                <a:latin typeface="Courier"/>
              </a:rPr>
              <a:t>.</a:t>
            </a:r>
          </a:p>
        </p:txBody>
      </p:sp>
      <p:sp>
        <p:nvSpPr>
          <p:cNvPr id="299034" name="Line 25"/>
          <p:cNvSpPr>
            <a:spLocks noChangeShapeType="1"/>
          </p:cNvSpPr>
          <p:nvPr/>
        </p:nvSpPr>
        <p:spPr bwMode="auto">
          <a:xfrm>
            <a:off x="762000" y="495300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9035" name="Text Box 26"/>
          <p:cNvSpPr txBox="1">
            <a:spLocks noChangeArrowheads="1"/>
          </p:cNvSpPr>
          <p:nvPr/>
        </p:nvSpPr>
        <p:spPr bwMode="auto">
          <a:xfrm>
            <a:off x="838200" y="4967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latin typeface="Courier"/>
              </a:rPr>
              <a:t>EVAL_PAGE</a:t>
            </a:r>
          </a:p>
        </p:txBody>
      </p:sp>
      <p:sp>
        <p:nvSpPr>
          <p:cNvPr id="299036" name="Line 27"/>
          <p:cNvSpPr>
            <a:spLocks noChangeShapeType="1"/>
          </p:cNvSpPr>
          <p:nvPr/>
        </p:nvSpPr>
        <p:spPr bwMode="auto">
          <a:xfrm>
            <a:off x="762000" y="533400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9037" name="Text Box 28"/>
          <p:cNvSpPr txBox="1">
            <a:spLocks noChangeArrowheads="1"/>
          </p:cNvSpPr>
          <p:nvPr/>
        </p:nvSpPr>
        <p:spPr bwMode="auto">
          <a:xfrm>
            <a:off x="2743200" y="4953000"/>
            <a:ext cx="139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>
                <a:latin typeface="Courier"/>
              </a:rPr>
              <a:t>doEndTag</a:t>
            </a:r>
          </a:p>
        </p:txBody>
      </p:sp>
      <p:sp>
        <p:nvSpPr>
          <p:cNvPr id="299038" name="Text Box 29"/>
          <p:cNvSpPr txBox="1">
            <a:spLocks noChangeArrowheads="1"/>
          </p:cNvSpPr>
          <p:nvPr/>
        </p:nvSpPr>
        <p:spPr bwMode="auto">
          <a:xfrm>
            <a:off x="4267200" y="4953000"/>
            <a:ext cx="3657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600">
                <a:latin typeface="Courier"/>
              </a:rPr>
              <a:t>이후 </a:t>
            </a:r>
            <a:r>
              <a:rPr lang="en-US" altLang="ko-KR" sz="1600">
                <a:latin typeface="Courier"/>
              </a:rPr>
              <a:t>JSP</a:t>
            </a:r>
            <a:r>
              <a:rPr lang="ko-KR" altLang="en-US" sz="1600">
                <a:latin typeface="Courier"/>
              </a:rPr>
              <a:t>페이지의 처리를 계속한다</a:t>
            </a:r>
            <a:r>
              <a:rPr lang="en-US" altLang="ko-KR" sz="1600">
                <a:latin typeface="Courier"/>
              </a:rPr>
              <a:t>.</a:t>
            </a:r>
          </a:p>
        </p:txBody>
      </p:sp>
      <p:sp>
        <p:nvSpPr>
          <p:cNvPr id="299039" name="Text Box 30"/>
          <p:cNvSpPr txBox="1">
            <a:spLocks noChangeArrowheads="1"/>
          </p:cNvSpPr>
          <p:nvPr/>
        </p:nvSpPr>
        <p:spPr bwMode="auto">
          <a:xfrm>
            <a:off x="838200" y="5500688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latin typeface="Courier"/>
              </a:rPr>
              <a:t>EVAL_BODY_AGAIN</a:t>
            </a:r>
          </a:p>
        </p:txBody>
      </p:sp>
      <p:sp>
        <p:nvSpPr>
          <p:cNvPr id="299040" name="Text Box 31"/>
          <p:cNvSpPr txBox="1">
            <a:spLocks noChangeArrowheads="1"/>
          </p:cNvSpPr>
          <p:nvPr/>
        </p:nvSpPr>
        <p:spPr bwMode="auto">
          <a:xfrm>
            <a:off x="2667000" y="5576888"/>
            <a:ext cx="1447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>
                <a:latin typeface="Courier"/>
              </a:rPr>
              <a:t>doAfterBody</a:t>
            </a:r>
          </a:p>
        </p:txBody>
      </p:sp>
      <p:sp>
        <p:nvSpPr>
          <p:cNvPr id="299041" name="Text Box 32"/>
          <p:cNvSpPr txBox="1">
            <a:spLocks noChangeArrowheads="1"/>
          </p:cNvSpPr>
          <p:nvPr/>
        </p:nvSpPr>
        <p:spPr bwMode="auto">
          <a:xfrm>
            <a:off x="4267200" y="5484813"/>
            <a:ext cx="36576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600">
                <a:latin typeface="Courier"/>
              </a:rPr>
              <a:t>몸체를 계속해서 반복 처리한다</a:t>
            </a:r>
            <a:r>
              <a:rPr lang="en-US" altLang="ko-KR" sz="1600">
                <a:latin typeface="Courier"/>
              </a:rPr>
              <a:t>. </a:t>
            </a:r>
            <a:r>
              <a:rPr lang="ko-KR" altLang="en-US" sz="1600">
                <a:latin typeface="Courier"/>
              </a:rPr>
              <a:t>즉</a:t>
            </a:r>
            <a:r>
              <a:rPr lang="en-US" altLang="ko-KR">
                <a:latin typeface="Courier"/>
              </a:rPr>
              <a:t>doAfterBody</a:t>
            </a:r>
            <a:r>
              <a:rPr lang="ko-KR" altLang="en-US">
                <a:latin typeface="Courier"/>
              </a:rPr>
              <a:t>메소드가 또 호출된다</a:t>
            </a:r>
            <a:r>
              <a:rPr lang="en-US" altLang="ko-KR">
                <a:latin typeface="Courier"/>
              </a:rPr>
              <a:t>.</a:t>
            </a:r>
            <a:endParaRPr lang="en-US" altLang="ko-KR" sz="1600">
              <a:latin typeface="Courier"/>
            </a:endParaRP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70484C3-B19F-4BC8-836E-B9EECA0E34C2}" type="slidenum">
              <a:rPr lang="en-US" altLang="ko-KR"/>
              <a:pPr eaLnBrk="1" hangingPunct="1"/>
              <a:t>276</a:t>
            </a:fld>
            <a:endParaRPr lang="en-US" altLang="ko-KR"/>
          </a:p>
        </p:txBody>
      </p:sp>
      <p:sp>
        <p:nvSpPr>
          <p:cNvPr id="300035" name="Rectangle 2"/>
          <p:cNvSpPr>
            <a:spLocks noChangeArrowheads="1"/>
          </p:cNvSpPr>
          <p:nvPr/>
        </p:nvSpPr>
        <p:spPr bwMode="auto">
          <a:xfrm>
            <a:off x="685800" y="457200"/>
            <a:ext cx="792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4000">
                <a:latin typeface="Times New Roman" panose="02020603050405020304" pitchFamily="18" charset="0"/>
              </a:rPr>
              <a:t> </a:t>
            </a:r>
            <a:r>
              <a:rPr lang="ko-KR" altLang="en-US" sz="4000">
                <a:latin typeface="Times New Roman" panose="02020603050405020304" pitchFamily="18" charset="0"/>
              </a:rPr>
              <a:t>인터페이스의 상수들</a:t>
            </a:r>
          </a:p>
        </p:txBody>
      </p:sp>
      <p:sp>
        <p:nvSpPr>
          <p:cNvPr id="300036" name="Rectangle 3"/>
          <p:cNvSpPr>
            <a:spLocks noChangeArrowheads="1"/>
          </p:cNvSpPr>
          <p:nvPr/>
        </p:nvSpPr>
        <p:spPr bwMode="auto">
          <a:xfrm>
            <a:off x="762000" y="2057400"/>
            <a:ext cx="73152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0037" name="Line 4"/>
          <p:cNvSpPr>
            <a:spLocks noChangeShapeType="1"/>
          </p:cNvSpPr>
          <p:nvPr/>
        </p:nvSpPr>
        <p:spPr bwMode="auto">
          <a:xfrm>
            <a:off x="762000" y="248285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0038" name="Line 5"/>
          <p:cNvSpPr>
            <a:spLocks noChangeShapeType="1"/>
          </p:cNvSpPr>
          <p:nvPr/>
        </p:nvSpPr>
        <p:spPr bwMode="auto">
          <a:xfrm>
            <a:off x="2590800" y="20574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0039" name="Line 6"/>
          <p:cNvSpPr>
            <a:spLocks noChangeShapeType="1"/>
          </p:cNvSpPr>
          <p:nvPr/>
        </p:nvSpPr>
        <p:spPr bwMode="auto">
          <a:xfrm>
            <a:off x="4191000" y="20574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0040" name="Text Box 7"/>
          <p:cNvSpPr txBox="1">
            <a:spLocks noChangeArrowheads="1"/>
          </p:cNvSpPr>
          <p:nvPr/>
        </p:nvSpPr>
        <p:spPr bwMode="auto">
          <a:xfrm>
            <a:off x="1066800" y="210185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>
                <a:latin typeface="Courier"/>
              </a:rPr>
              <a:t>상수</a:t>
            </a:r>
          </a:p>
        </p:txBody>
      </p:sp>
      <p:sp>
        <p:nvSpPr>
          <p:cNvPr id="300041" name="Text Box 8"/>
          <p:cNvSpPr txBox="1">
            <a:spLocks noChangeArrowheads="1"/>
          </p:cNvSpPr>
          <p:nvPr/>
        </p:nvSpPr>
        <p:spPr bwMode="auto">
          <a:xfrm>
            <a:off x="2667000" y="210185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>
                <a:latin typeface="Courier"/>
              </a:rPr>
              <a:t>메소드</a:t>
            </a:r>
          </a:p>
        </p:txBody>
      </p:sp>
      <p:sp>
        <p:nvSpPr>
          <p:cNvPr id="300042" name="Text Box 9"/>
          <p:cNvSpPr txBox="1">
            <a:spLocks noChangeArrowheads="1"/>
          </p:cNvSpPr>
          <p:nvPr/>
        </p:nvSpPr>
        <p:spPr bwMode="auto">
          <a:xfrm>
            <a:off x="5257800" y="210185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>
                <a:latin typeface="Courier"/>
              </a:rPr>
              <a:t>설명</a:t>
            </a:r>
          </a:p>
        </p:txBody>
      </p:sp>
      <p:sp>
        <p:nvSpPr>
          <p:cNvPr id="300043" name="Line 10"/>
          <p:cNvSpPr>
            <a:spLocks noChangeShapeType="1"/>
          </p:cNvSpPr>
          <p:nvPr/>
        </p:nvSpPr>
        <p:spPr bwMode="auto">
          <a:xfrm>
            <a:off x="762000" y="377825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0044" name="Text Box 11"/>
          <p:cNvSpPr txBox="1">
            <a:spLocks noChangeArrowheads="1"/>
          </p:cNvSpPr>
          <p:nvPr/>
        </p:nvSpPr>
        <p:spPr bwMode="auto">
          <a:xfrm>
            <a:off x="838200" y="2667000"/>
            <a:ext cx="167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latin typeface="Courier"/>
              </a:rPr>
              <a:t>EVAL_BODY_TAG</a:t>
            </a:r>
          </a:p>
        </p:txBody>
      </p:sp>
      <p:sp>
        <p:nvSpPr>
          <p:cNvPr id="300045" name="Text Box 12"/>
          <p:cNvSpPr txBox="1">
            <a:spLocks noChangeArrowheads="1"/>
          </p:cNvSpPr>
          <p:nvPr/>
        </p:nvSpPr>
        <p:spPr bwMode="auto">
          <a:xfrm>
            <a:off x="2590800" y="27432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>
                <a:latin typeface="Courier"/>
              </a:rPr>
              <a:t>doAfterBody</a:t>
            </a:r>
          </a:p>
        </p:txBody>
      </p:sp>
      <p:sp>
        <p:nvSpPr>
          <p:cNvPr id="300046" name="Text Box 13"/>
          <p:cNvSpPr txBox="1">
            <a:spLocks noChangeArrowheads="1"/>
          </p:cNvSpPr>
          <p:nvPr/>
        </p:nvSpPr>
        <p:spPr bwMode="auto">
          <a:xfrm>
            <a:off x="4267200" y="2559050"/>
            <a:ext cx="3657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latin typeface="Courier"/>
              </a:rPr>
              <a:t>EVAL_BODY_AGAIN</a:t>
            </a:r>
            <a:r>
              <a:rPr lang="ko-KR" altLang="en-US">
                <a:latin typeface="Courier"/>
              </a:rPr>
              <a:t>과 동일하다</a:t>
            </a:r>
            <a:r>
              <a:rPr lang="en-US" altLang="ko-KR">
                <a:latin typeface="Courier"/>
              </a:rPr>
              <a:t>. JSP1.2</a:t>
            </a:r>
            <a:r>
              <a:rPr lang="ko-KR" altLang="en-US">
                <a:latin typeface="Courier"/>
              </a:rPr>
              <a:t>에서는 </a:t>
            </a:r>
            <a:r>
              <a:rPr lang="en-US" altLang="ko-KR">
                <a:latin typeface="Courier"/>
              </a:rPr>
              <a:t>EVAL_BODY_AGAIN</a:t>
            </a:r>
            <a:r>
              <a:rPr lang="ko-KR" altLang="en-US">
                <a:latin typeface="Courier"/>
              </a:rPr>
              <a:t>을 사용한다</a:t>
            </a:r>
            <a:r>
              <a:rPr lang="en-US" altLang="ko-KR">
                <a:latin typeface="Courier"/>
              </a:rPr>
              <a:t>.</a:t>
            </a:r>
          </a:p>
        </p:txBody>
      </p:sp>
      <p:sp>
        <p:nvSpPr>
          <p:cNvPr id="300047" name="Text Box 14"/>
          <p:cNvSpPr txBox="1">
            <a:spLocks noChangeArrowheads="1"/>
          </p:cNvSpPr>
          <p:nvPr/>
        </p:nvSpPr>
        <p:spPr bwMode="auto">
          <a:xfrm>
            <a:off x="838200" y="3854450"/>
            <a:ext cx="167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latin typeface="Courier"/>
              </a:rPr>
              <a:t>EVAL_BODY_BUFFERED</a:t>
            </a:r>
          </a:p>
        </p:txBody>
      </p:sp>
      <p:sp>
        <p:nvSpPr>
          <p:cNvPr id="300048" name="Text Box 15"/>
          <p:cNvSpPr txBox="1">
            <a:spLocks noChangeArrowheads="1"/>
          </p:cNvSpPr>
          <p:nvPr/>
        </p:nvSpPr>
        <p:spPr bwMode="auto">
          <a:xfrm>
            <a:off x="2743200" y="3930650"/>
            <a:ext cx="139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>
                <a:latin typeface="Courier"/>
              </a:rPr>
              <a:t>doStartTag</a:t>
            </a:r>
          </a:p>
        </p:txBody>
      </p:sp>
      <p:sp>
        <p:nvSpPr>
          <p:cNvPr id="300049" name="Text Box 16"/>
          <p:cNvSpPr txBox="1">
            <a:spLocks noChangeArrowheads="1"/>
          </p:cNvSpPr>
          <p:nvPr/>
        </p:nvSpPr>
        <p:spPr bwMode="auto">
          <a:xfrm>
            <a:off x="4267200" y="3806825"/>
            <a:ext cx="3657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latin typeface="Courier"/>
              </a:rPr>
              <a:t>BodyTag </a:t>
            </a:r>
            <a:r>
              <a:rPr lang="ko-KR" altLang="en-US">
                <a:latin typeface="Courier"/>
              </a:rPr>
              <a:t>인터페이스를 구현하지 않은곳의 </a:t>
            </a:r>
            <a:r>
              <a:rPr lang="en-US" altLang="ko-KR">
                <a:latin typeface="Courier"/>
              </a:rPr>
              <a:t>doStartTag</a:t>
            </a:r>
            <a:r>
              <a:rPr lang="ko-KR" altLang="en-US">
                <a:latin typeface="Courier"/>
              </a:rPr>
              <a:t>에서는 에러가 발생한다</a:t>
            </a:r>
            <a:r>
              <a:rPr lang="en-US" altLang="ko-KR">
                <a:latin typeface="Courier"/>
              </a:rPr>
              <a:t>. </a:t>
            </a:r>
            <a:r>
              <a:rPr lang="ko-KR" altLang="en-US">
                <a:latin typeface="Courier"/>
              </a:rPr>
              <a:t>이값이 넘어오면 </a:t>
            </a:r>
            <a:r>
              <a:rPr lang="en-US" altLang="ko-KR">
                <a:latin typeface="Courier"/>
              </a:rPr>
              <a:t>BodyContent </a:t>
            </a:r>
            <a:r>
              <a:rPr lang="ko-KR" altLang="en-US">
                <a:latin typeface="Courier"/>
              </a:rPr>
              <a:t>객체가 생성된다</a:t>
            </a:r>
            <a:r>
              <a:rPr lang="en-US" altLang="ko-KR">
                <a:latin typeface="Courier"/>
              </a:rPr>
              <a:t>.</a:t>
            </a: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2EAF006-CFC1-4D87-88E0-D1BA6159BF38}" type="slidenum">
              <a:rPr lang="en-US" altLang="ko-KR"/>
              <a:pPr eaLnBrk="1" hangingPunct="1"/>
              <a:t>277</a:t>
            </a:fld>
            <a:endParaRPr lang="en-US" altLang="ko-KR"/>
          </a:p>
        </p:txBody>
      </p:sp>
      <p:sp>
        <p:nvSpPr>
          <p:cNvPr id="301059" name="Rectangle 2"/>
          <p:cNvSpPr>
            <a:spLocks noChangeArrowheads="1"/>
          </p:cNvSpPr>
          <p:nvPr/>
        </p:nvSpPr>
        <p:spPr bwMode="auto">
          <a:xfrm>
            <a:off x="685800" y="457200"/>
            <a:ext cx="792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4000">
                <a:latin typeface="Times New Roman" panose="02020603050405020304" pitchFamily="18" charset="0"/>
              </a:rPr>
              <a:t>도우미 클래스</a:t>
            </a:r>
            <a:r>
              <a:rPr lang="en-US" altLang="ko-KR" sz="4000">
                <a:latin typeface="Times New Roman" panose="02020603050405020304" pitchFamily="18" charset="0"/>
              </a:rPr>
              <a:t>(Helper Class)</a:t>
            </a:r>
          </a:p>
        </p:txBody>
      </p:sp>
      <p:sp>
        <p:nvSpPr>
          <p:cNvPr id="297988" name="Rectangle 3"/>
          <p:cNvSpPr>
            <a:spLocks noChangeArrowheads="1"/>
          </p:cNvSpPr>
          <p:nvPr/>
        </p:nvSpPr>
        <p:spPr bwMode="auto">
          <a:xfrm>
            <a:off x="611188" y="1447800"/>
            <a:ext cx="8153400" cy="45720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  <a:defRPr/>
            </a:pPr>
            <a:endParaRPr lang="en-US" altLang="ko-KR" sz="2200" dirty="0">
              <a:latin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000" dirty="0">
                <a:latin typeface="Times New Roman" pitchFamily="18" charset="0"/>
              </a:rPr>
              <a:t>● </a:t>
            </a:r>
            <a:r>
              <a:rPr lang="en-US" altLang="ko-KR" sz="2200" dirty="0" err="1">
                <a:latin typeface="Times New Roman" pitchFamily="18" charset="0"/>
              </a:rPr>
              <a:t>Javax.servlet.jsp.TagExtrainfo</a:t>
            </a:r>
            <a:r>
              <a:rPr lang="en-US" altLang="ko-KR" sz="2200" dirty="0">
                <a:latin typeface="Times New Roman" pitchFamily="18" charset="0"/>
              </a:rPr>
              <a:t> </a:t>
            </a:r>
            <a:r>
              <a:rPr lang="ko-KR" altLang="en-US" sz="2200" dirty="0">
                <a:latin typeface="Times New Roman" pitchFamily="18" charset="0"/>
              </a:rPr>
              <a:t>클래스를 상속 받아야 한다</a:t>
            </a:r>
            <a:r>
              <a:rPr lang="en-US" altLang="ko-KR" sz="2200" dirty="0">
                <a:latin typeface="Times New Roman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000" dirty="0">
                <a:latin typeface="Times New Roman" pitchFamily="18" charset="0"/>
              </a:rPr>
              <a:t>● </a:t>
            </a:r>
            <a:r>
              <a:rPr lang="en-US" altLang="ko-KR" sz="2200" dirty="0">
                <a:solidFill>
                  <a:srgbClr val="FF3300"/>
                </a:solidFill>
                <a:latin typeface="Times New Roman" pitchFamily="18" charset="0"/>
              </a:rPr>
              <a:t>TLD</a:t>
            </a:r>
            <a:r>
              <a:rPr lang="ko-KR" altLang="en-US" sz="2200" dirty="0">
                <a:solidFill>
                  <a:srgbClr val="FF3300"/>
                </a:solidFill>
                <a:latin typeface="Times New Roman" pitchFamily="18" charset="0"/>
              </a:rPr>
              <a:t>파일에서 </a:t>
            </a:r>
            <a:r>
              <a:rPr lang="en-US" altLang="ko-KR" sz="2200" dirty="0">
                <a:solidFill>
                  <a:srgbClr val="FF3300"/>
                </a:solidFill>
                <a:latin typeface="Times New Roman" pitchFamily="18" charset="0"/>
              </a:rPr>
              <a:t>&lt;</a:t>
            </a:r>
            <a:r>
              <a:rPr lang="en-US" altLang="ko-KR" sz="2200" dirty="0" err="1">
                <a:solidFill>
                  <a:srgbClr val="FF3300"/>
                </a:solidFill>
                <a:latin typeface="Times New Roman" pitchFamily="18" charset="0"/>
              </a:rPr>
              <a:t>teiclass</a:t>
            </a:r>
            <a:r>
              <a:rPr lang="en-US" altLang="ko-KR" sz="2200" dirty="0">
                <a:solidFill>
                  <a:srgbClr val="FF3300"/>
                </a:solidFill>
                <a:latin typeface="Times New Roman" pitchFamily="18" charset="0"/>
              </a:rPr>
              <a:t>&gt;</a:t>
            </a:r>
            <a:r>
              <a:rPr lang="ko-KR" altLang="en-US" sz="2200" dirty="0">
                <a:solidFill>
                  <a:srgbClr val="FF3300"/>
                </a:solidFill>
                <a:latin typeface="Times New Roman" pitchFamily="18" charset="0"/>
              </a:rPr>
              <a:t>에 기술한 클래스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000" dirty="0">
                <a:latin typeface="Times New Roman" pitchFamily="18" charset="0"/>
              </a:rPr>
              <a:t>● </a:t>
            </a:r>
            <a:r>
              <a:rPr lang="ko-KR" altLang="en-US" sz="2200" dirty="0" err="1">
                <a:latin typeface="Times New Roman" pitchFamily="18" charset="0"/>
              </a:rPr>
              <a:t>커스텀</a:t>
            </a:r>
            <a:r>
              <a:rPr lang="ko-KR" altLang="en-US" sz="2200" dirty="0">
                <a:latin typeface="Times New Roman" pitchFamily="18" charset="0"/>
              </a:rPr>
              <a:t> 태그 라이브러리를 이루는 필수 요소는 아니며</a:t>
            </a:r>
            <a:r>
              <a:rPr lang="en-US" altLang="ko-KR" sz="2200" dirty="0">
                <a:latin typeface="Times New Roman" pitchFamily="18" charset="0"/>
              </a:rPr>
              <a:t>, </a:t>
            </a:r>
            <a:r>
              <a:rPr lang="ko-KR" altLang="en-US" sz="2200" dirty="0" err="1">
                <a:solidFill>
                  <a:srgbClr val="FF3300"/>
                </a:solidFill>
                <a:latin typeface="Times New Roman" pitchFamily="18" charset="0"/>
              </a:rPr>
              <a:t>커스텀</a:t>
            </a:r>
            <a:r>
              <a:rPr lang="ko-KR" altLang="en-US" sz="2200" dirty="0">
                <a:solidFill>
                  <a:srgbClr val="FF3300"/>
                </a:solidFill>
                <a:latin typeface="Times New Roman" pitchFamily="18" charset="0"/>
              </a:rPr>
              <a:t> 태그에 새롭게 </a:t>
            </a:r>
            <a:r>
              <a:rPr lang="en-US" altLang="ko-KR" sz="2200" dirty="0">
                <a:solidFill>
                  <a:srgbClr val="FF3300"/>
                </a:solidFill>
                <a:latin typeface="Times New Roman" pitchFamily="18" charset="0"/>
              </a:rPr>
              <a:t>Input</a:t>
            </a:r>
            <a:r>
              <a:rPr lang="ko-KR" altLang="en-US" sz="2200" dirty="0">
                <a:solidFill>
                  <a:srgbClr val="FF3300"/>
                </a:solidFill>
                <a:latin typeface="Times New Roman" pitchFamily="18" charset="0"/>
              </a:rPr>
              <a:t>되는 변수에 관한 정보를 제공하고</a:t>
            </a:r>
            <a:r>
              <a:rPr lang="ko-KR" altLang="en-US" sz="2200" dirty="0">
                <a:latin typeface="Times New Roman" pitchFamily="18" charset="0"/>
              </a:rPr>
              <a:t> </a:t>
            </a:r>
            <a:r>
              <a:rPr lang="en-US" altLang="ko-KR" sz="2200" dirty="0">
                <a:latin typeface="Times New Roman" pitchFamily="18" charset="0"/>
              </a:rPr>
              <a:t>TLD</a:t>
            </a:r>
            <a:r>
              <a:rPr lang="ko-KR" altLang="en-US" sz="2200" dirty="0">
                <a:latin typeface="Times New Roman" pitchFamily="18" charset="0"/>
              </a:rPr>
              <a:t>를 이용하여 </a:t>
            </a:r>
            <a:r>
              <a:rPr lang="en-US" altLang="ko-KR" sz="2200" dirty="0">
                <a:latin typeface="Times New Roman" pitchFamily="18" charset="0"/>
              </a:rPr>
              <a:t>JSP</a:t>
            </a:r>
            <a:r>
              <a:rPr lang="ko-KR" altLang="en-US" sz="2200" dirty="0">
                <a:latin typeface="Times New Roman" pitchFamily="18" charset="0"/>
              </a:rPr>
              <a:t>의 문법을 검사하게끔 한다</a:t>
            </a:r>
            <a:r>
              <a:rPr lang="en-US" altLang="ko-KR" sz="2200" dirty="0">
                <a:latin typeface="Times New Roman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000" dirty="0">
                <a:latin typeface="Times New Roman" pitchFamily="18" charset="0"/>
              </a:rPr>
              <a:t>● </a:t>
            </a:r>
            <a:r>
              <a:rPr lang="ko-KR" altLang="en-US" sz="2200" dirty="0">
                <a:latin typeface="Times New Roman" pitchFamily="18" charset="0"/>
              </a:rPr>
              <a:t>태그에 추가된 정보클래스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000" dirty="0">
                <a:latin typeface="Times New Roman" pitchFamily="18" charset="0"/>
              </a:rPr>
              <a:t>● </a:t>
            </a:r>
            <a:r>
              <a:rPr lang="en-US" altLang="ko-KR" sz="2200" dirty="0">
                <a:latin typeface="Times New Roman" pitchFamily="18" charset="0"/>
              </a:rPr>
              <a:t>JSP </a:t>
            </a:r>
            <a:r>
              <a:rPr lang="ko-KR" altLang="en-US" sz="2200" dirty="0">
                <a:latin typeface="Times New Roman" pitchFamily="18" charset="0"/>
              </a:rPr>
              <a:t>컨테이너는 도우미 클래스의 </a:t>
            </a:r>
            <a:r>
              <a:rPr lang="ko-KR" altLang="en-US" sz="2200" dirty="0" err="1">
                <a:latin typeface="Times New Roman" pitchFamily="18" charset="0"/>
              </a:rPr>
              <a:t>인스턴스를</a:t>
            </a:r>
            <a:r>
              <a:rPr lang="ko-KR" altLang="en-US" sz="2200" dirty="0">
                <a:latin typeface="Times New Roman" pitchFamily="18" charset="0"/>
              </a:rPr>
              <a:t> 생성 한 후 </a:t>
            </a:r>
            <a:r>
              <a:rPr lang="en-US" altLang="ko-KR" sz="2200" dirty="0">
                <a:latin typeface="Times New Roman" pitchFamily="18" charset="0"/>
              </a:rPr>
              <a:t>, </a:t>
            </a:r>
            <a:r>
              <a:rPr lang="ko-KR" altLang="en-US" sz="2200" dirty="0">
                <a:latin typeface="Times New Roman" pitchFamily="18" charset="0"/>
              </a:rPr>
              <a:t>도우미 클래스의 </a:t>
            </a:r>
            <a:r>
              <a:rPr lang="en-US" altLang="ko-KR" sz="2200" dirty="0" err="1">
                <a:latin typeface="Times New Roman" pitchFamily="18" charset="0"/>
              </a:rPr>
              <a:t>getVariableInfo</a:t>
            </a:r>
            <a:r>
              <a:rPr lang="en-US" altLang="ko-KR" sz="2200" dirty="0">
                <a:latin typeface="Times New Roman" pitchFamily="18" charset="0"/>
              </a:rPr>
              <a:t> </a:t>
            </a:r>
            <a:r>
              <a:rPr lang="ko-KR" altLang="en-US" sz="2200" dirty="0" err="1">
                <a:latin typeface="Times New Roman" pitchFamily="18" charset="0"/>
              </a:rPr>
              <a:t>메소드와</a:t>
            </a:r>
            <a:r>
              <a:rPr lang="ko-KR" altLang="en-US" sz="2200" dirty="0">
                <a:latin typeface="Times New Roman" pitchFamily="18" charset="0"/>
              </a:rPr>
              <a:t>  </a:t>
            </a:r>
            <a:r>
              <a:rPr lang="en-US" altLang="ko-KR" sz="2200" dirty="0" err="1">
                <a:latin typeface="Times New Roman" pitchFamily="18" charset="0"/>
              </a:rPr>
              <a:t>isValid</a:t>
            </a:r>
            <a:r>
              <a:rPr lang="en-US" altLang="ko-KR" sz="2200" dirty="0">
                <a:latin typeface="Times New Roman" pitchFamily="18" charset="0"/>
              </a:rPr>
              <a:t> </a:t>
            </a:r>
            <a:r>
              <a:rPr lang="ko-KR" altLang="en-US" sz="2200" dirty="0" err="1">
                <a:latin typeface="Times New Roman" pitchFamily="18" charset="0"/>
              </a:rPr>
              <a:t>메소드를</a:t>
            </a:r>
            <a:r>
              <a:rPr lang="ko-KR" altLang="en-US" sz="2200" dirty="0">
                <a:latin typeface="Times New Roman" pitchFamily="18" charset="0"/>
              </a:rPr>
              <a:t> 호출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000" dirty="0">
                <a:latin typeface="Times New Roman" pitchFamily="18" charset="0"/>
              </a:rPr>
              <a:t>● </a:t>
            </a:r>
            <a:r>
              <a:rPr lang="en-US" altLang="ko-KR" sz="2200" dirty="0" err="1">
                <a:latin typeface="Times New Roman" pitchFamily="18" charset="0"/>
              </a:rPr>
              <a:t>getVariableInfo</a:t>
            </a:r>
            <a:r>
              <a:rPr lang="en-US" altLang="ko-KR" sz="2200" dirty="0">
                <a:latin typeface="Times New Roman" pitchFamily="18" charset="0"/>
              </a:rPr>
              <a:t> : </a:t>
            </a:r>
            <a:r>
              <a:rPr lang="ko-KR" altLang="en-US" sz="2200" dirty="0">
                <a:latin typeface="Times New Roman" pitchFamily="18" charset="0"/>
              </a:rPr>
              <a:t>변수의 정보 제공</a:t>
            </a:r>
            <a:r>
              <a:rPr lang="en-US" altLang="ko-KR" sz="2200" dirty="0">
                <a:latin typeface="Times New Roman" pitchFamily="18" charset="0"/>
              </a:rPr>
              <a:t>, </a:t>
            </a:r>
            <a:r>
              <a:rPr lang="en-US" altLang="ko-KR" sz="2200" dirty="0" err="1">
                <a:latin typeface="Times New Roman" pitchFamily="18" charset="0"/>
              </a:rPr>
              <a:t>VariableInfo</a:t>
            </a:r>
            <a:r>
              <a:rPr lang="en-US" altLang="ko-KR" sz="2200" dirty="0">
                <a:latin typeface="Times New Roman" pitchFamily="18" charset="0"/>
              </a:rPr>
              <a:t> </a:t>
            </a:r>
            <a:r>
              <a:rPr lang="ko-KR" altLang="en-US" sz="2200" dirty="0">
                <a:latin typeface="Times New Roman" pitchFamily="18" charset="0"/>
              </a:rPr>
              <a:t>배열을 </a:t>
            </a:r>
            <a:r>
              <a:rPr lang="en-US" altLang="ko-KR" sz="2200" dirty="0">
                <a:latin typeface="Times New Roman" pitchFamily="18" charset="0"/>
              </a:rPr>
              <a:t>Return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ko-KR" altLang="en-US" sz="2000" dirty="0">
                <a:latin typeface="Times New Roman" pitchFamily="18" charset="0"/>
              </a:rPr>
              <a:t>● </a:t>
            </a:r>
            <a:r>
              <a:rPr lang="en-US" altLang="ko-KR" sz="2200" dirty="0" err="1">
                <a:latin typeface="Times New Roman" pitchFamily="18" charset="0"/>
              </a:rPr>
              <a:t>isValid</a:t>
            </a:r>
            <a:r>
              <a:rPr lang="en-US" altLang="ko-KR" sz="2200" dirty="0">
                <a:latin typeface="Times New Roman" pitchFamily="18" charset="0"/>
              </a:rPr>
              <a:t> : </a:t>
            </a:r>
            <a:r>
              <a:rPr lang="ko-KR" altLang="en-US" sz="2200" dirty="0">
                <a:latin typeface="Times New Roman" pitchFamily="18" charset="0"/>
              </a:rPr>
              <a:t>번역 시간 중 에 태그 속성의 유효성을 체크</a:t>
            </a: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CEDFAE6-E2D9-43B0-8BB8-43ED11DDC6D2}" type="slidenum">
              <a:rPr lang="en-US" altLang="ko-KR"/>
              <a:pPr eaLnBrk="1" hangingPunct="1"/>
              <a:t>278</a:t>
            </a:fld>
            <a:endParaRPr lang="en-US" altLang="ko-KR"/>
          </a:p>
        </p:txBody>
      </p:sp>
      <p:sp>
        <p:nvSpPr>
          <p:cNvPr id="302083" name="Rectangle 2"/>
          <p:cNvSpPr>
            <a:spLocks noChangeArrowheads="1"/>
          </p:cNvSpPr>
          <p:nvPr/>
        </p:nvSpPr>
        <p:spPr bwMode="auto">
          <a:xfrm>
            <a:off x="838200" y="762000"/>
            <a:ext cx="7391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커스텀태그</a:t>
            </a:r>
            <a:r>
              <a:rPr lang="ko-KR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예제</a:t>
            </a:r>
            <a:r>
              <a:rPr lang="en-US" altLang="ko-KR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(Hello </a:t>
            </a:r>
            <a:r>
              <a:rPr lang="en-US" altLang="ko-KR" sz="32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oraclejava</a:t>
            </a:r>
            <a:r>
              <a:rPr lang="en-US" altLang="ko-KR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!! </a:t>
            </a:r>
            <a:r>
              <a:rPr lang="ko-KR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출력</a:t>
            </a:r>
            <a:r>
              <a:rPr lang="en-US" altLang="ko-KR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endParaRPr lang="en-US" altLang="ko-KR" sz="32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 sz="32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custom.tld</a:t>
            </a:r>
            <a:endParaRPr lang="en-US" altLang="ko-KR" sz="32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ko-KR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ko-KR" altLang="en-US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사용자 정의 태그의 </a:t>
            </a:r>
            <a:r>
              <a:rPr lang="en-US" altLang="ko-KR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tag</a:t>
            </a:r>
            <a:r>
              <a:rPr lang="ko-KR" altLang="en-US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를 </a:t>
            </a:r>
            <a:r>
              <a:rPr lang="ko-KR" altLang="en-US" sz="25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정의및</a:t>
            </a:r>
            <a:r>
              <a:rPr lang="ko-KR" altLang="en-US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 이를 수행할 자바 클래스 파일등을 정의</a:t>
            </a:r>
            <a:r>
              <a:rPr lang="en-US" altLang="ko-KR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, /WEB-INF/ </a:t>
            </a:r>
            <a:r>
              <a:rPr lang="ko-KR" altLang="en-US" sz="25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에저장</a:t>
            </a:r>
            <a:r>
              <a:rPr lang="en-US" altLang="ko-KR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ko-KR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HelloTag.java</a:t>
            </a:r>
          </a:p>
          <a:p>
            <a:pPr eaLnBrk="1" hangingPunct="1"/>
            <a:r>
              <a:rPr lang="en-US" altLang="ko-KR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ko-KR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ko-KR" altLang="en-US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실제 사용자 정의태그가 호출 </a:t>
            </a:r>
            <a:r>
              <a:rPr lang="ko-KR" altLang="en-US" sz="25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되었을때의</a:t>
            </a:r>
            <a:r>
              <a:rPr lang="ko-KR" altLang="en-US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 작업을 수행하는 </a:t>
            </a:r>
            <a:r>
              <a:rPr lang="en-US" altLang="ko-KR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Tag Handler)</a:t>
            </a:r>
          </a:p>
          <a:p>
            <a:pPr eaLnBrk="1" hangingPunct="1"/>
            <a:r>
              <a:rPr lang="en-US" altLang="ko-KR" sz="32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HelloTag.jsp</a:t>
            </a:r>
            <a:r>
              <a:rPr lang="en-US" altLang="ko-KR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ko-KR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ko-KR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ko-KR" altLang="en-US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사용자 정의 </a:t>
            </a:r>
            <a:r>
              <a:rPr lang="en-US" altLang="ko-KR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tag</a:t>
            </a:r>
            <a:r>
              <a:rPr lang="ko-KR" altLang="en-US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를 이용한 </a:t>
            </a:r>
            <a:r>
              <a:rPr lang="en-US" altLang="ko-KR" sz="25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jsp</a:t>
            </a:r>
            <a:r>
              <a:rPr lang="en-US" altLang="ko-KR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 file)</a:t>
            </a:r>
          </a:p>
          <a:p>
            <a:pPr eaLnBrk="1" hangingPunct="1"/>
            <a:endParaRPr lang="en-US" altLang="ko-KR" sz="25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61055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en-US" altLang="ko-KR" sz="28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taglib</a:t>
            </a:r>
            <a:r>
              <a:rPr lang="en-US" altLang="ko-KR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  &lt;</a:t>
            </a:r>
            <a:r>
              <a:rPr lang="en-US" altLang="ko-KR" sz="28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tlib</a:t>
            </a:r>
            <a:r>
              <a:rPr lang="en-US" altLang="ko-KR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-version&gt;1.0&lt;/</a:t>
            </a:r>
            <a:r>
              <a:rPr lang="en-US" altLang="ko-KR" sz="28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tlib</a:t>
            </a:r>
            <a:r>
              <a:rPr lang="en-US" altLang="ko-KR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-version&gt;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  &lt;</a:t>
            </a:r>
            <a:r>
              <a:rPr lang="en-US" altLang="ko-KR" sz="28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jsp</a:t>
            </a:r>
            <a:r>
              <a:rPr lang="en-US" altLang="ko-KR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-version&gt;2.0&lt;/</a:t>
            </a:r>
            <a:r>
              <a:rPr lang="en-US" altLang="ko-KR" sz="28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jsp</a:t>
            </a:r>
            <a:r>
              <a:rPr lang="en-US" altLang="ko-KR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-version&gt;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  &lt;short-name&gt;Example TLD&lt;/short-name&gt;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  &lt;tag&gt;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    &lt;name&gt;Hello&lt;/name&gt;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    &lt;tag-class&gt;</a:t>
            </a:r>
            <a:r>
              <a:rPr lang="en-US" altLang="ko-KR" sz="28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beans.HelloTag</a:t>
            </a:r>
            <a:r>
              <a:rPr lang="en-US" altLang="ko-KR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&lt;/tag-class&gt;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    &lt;body-content&gt;empty&lt;/body-content&gt;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  &lt;/tag&gt;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&lt;/</a:t>
            </a:r>
            <a:r>
              <a:rPr lang="en-US" altLang="ko-KR" sz="28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taglib</a:t>
            </a:r>
            <a:r>
              <a:rPr lang="en-US" altLang="ko-KR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&gt;</a:t>
            </a: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762000" y="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2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custom.tld</a:t>
            </a:r>
            <a:endParaRPr lang="en-US" altLang="ko-KR" sz="32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310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AEA03C2-7902-4126-B28B-FB796A9FE315}" type="slidenum">
              <a:rPr lang="en-US" altLang="ko-KR"/>
              <a:pPr eaLnBrk="1" hangingPunct="1"/>
              <a:t>279</a:t>
            </a:fld>
            <a:endParaRPr lang="en-US" altLang="ko-K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요청 구조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09900" y="611505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3994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E78F9058-D2EC-43FB-A6A8-0C7496725987}" type="slidenum">
              <a:rPr lang="en-US" altLang="ko-KR"/>
              <a:pPr eaLnBrk="1" hangingPunct="1"/>
              <a:t>28</a:t>
            </a:fld>
            <a:endParaRPr lang="en-US" altLang="ko-KR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952500" y="1771650"/>
            <a:ext cx="3505200" cy="6096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/>
              <a:t>HTTP </a:t>
            </a:r>
            <a:r>
              <a:rPr lang="ko-KR" altLang="en-US" sz="2000"/>
              <a:t>명령 </a:t>
            </a:r>
            <a:r>
              <a:rPr lang="en-US" altLang="ko-KR" sz="2000"/>
              <a:t>URL HTTP Version</a:t>
            </a:r>
          </a:p>
        </p:txBody>
      </p:sp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952500" y="2533650"/>
            <a:ext cx="3505200" cy="10668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2000"/>
              <a:t>요청 헤더 정보</a:t>
            </a:r>
          </a:p>
        </p:txBody>
      </p:sp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952500" y="3829050"/>
            <a:ext cx="3505200" cy="22098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2000"/>
              <a:t>메시지 바디</a:t>
            </a: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571500" y="1466850"/>
            <a:ext cx="4191000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9945" name="AutoShape 10"/>
          <p:cNvSpPr>
            <a:spLocks/>
          </p:cNvSpPr>
          <p:nvPr/>
        </p:nvSpPr>
        <p:spPr bwMode="auto">
          <a:xfrm>
            <a:off x="5383213" y="1328738"/>
            <a:ext cx="2427287" cy="707886"/>
          </a:xfrm>
          <a:prstGeom prst="borderCallout1">
            <a:avLst>
              <a:gd name="adj1" fmla="val 7032"/>
              <a:gd name="adj2" fmla="val -3139"/>
              <a:gd name="adj3" fmla="val 123731"/>
              <a:gd name="adj4" fmla="val -38981"/>
            </a:avLst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dirty="0">
                <a:latin typeface="중고딕"/>
              </a:rPr>
              <a:t>GET /test/HelloWorld HTTP/1.1</a:t>
            </a:r>
          </a:p>
        </p:txBody>
      </p:sp>
      <p:sp>
        <p:nvSpPr>
          <p:cNvPr id="39946" name="AutoShape 11"/>
          <p:cNvSpPr>
            <a:spLocks/>
          </p:cNvSpPr>
          <p:nvPr/>
        </p:nvSpPr>
        <p:spPr bwMode="auto">
          <a:xfrm>
            <a:off x="4991100" y="2625725"/>
            <a:ext cx="3402013" cy="711200"/>
          </a:xfrm>
          <a:prstGeom prst="borderCallout1">
            <a:avLst>
              <a:gd name="adj1" fmla="val 11250"/>
              <a:gd name="adj2" fmla="val -2241"/>
              <a:gd name="adj3" fmla="val 45000"/>
              <a:gd name="adj4" fmla="val -15819"/>
            </a:avLst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/>
            <a:r>
              <a:rPr lang="en-US" altLang="ko-KR" sz="2000" dirty="0" err="1">
                <a:latin typeface="중고딕"/>
              </a:rPr>
              <a:t>User-Agent:Mozilla</a:t>
            </a:r>
            <a:r>
              <a:rPr lang="en-US" altLang="ko-KR" sz="2000" dirty="0">
                <a:latin typeface="중고딕"/>
              </a:rPr>
              <a:t>/5.0</a:t>
            </a:r>
          </a:p>
          <a:p>
            <a:pPr algn="just" eaLnBrk="1" hangingPunct="1"/>
            <a:r>
              <a:rPr lang="en-US" altLang="ko-KR" sz="2000" dirty="0" err="1">
                <a:latin typeface="중고딕"/>
              </a:rPr>
              <a:t>Accept:text</a:t>
            </a:r>
            <a:r>
              <a:rPr lang="en-US" altLang="ko-KR" sz="2000" dirty="0">
                <a:latin typeface="중고딕"/>
              </a:rPr>
              <a:t>/html</a:t>
            </a:r>
          </a:p>
        </p:txBody>
      </p:sp>
      <p:sp>
        <p:nvSpPr>
          <p:cNvPr id="39947" name="AutoShape 12"/>
          <p:cNvSpPr>
            <a:spLocks/>
          </p:cNvSpPr>
          <p:nvPr/>
        </p:nvSpPr>
        <p:spPr bwMode="auto">
          <a:xfrm>
            <a:off x="5143500" y="4383088"/>
            <a:ext cx="3200400" cy="1320800"/>
          </a:xfrm>
          <a:prstGeom prst="borderCallout1">
            <a:avLst>
              <a:gd name="adj1" fmla="val 8653"/>
              <a:gd name="adj2" fmla="val -2380"/>
              <a:gd name="adj3" fmla="val 45551"/>
              <a:gd name="adj4" fmla="val -21579"/>
            </a:avLst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000"/>
              <a:t>요청 헤더 정보 </a:t>
            </a:r>
            <a:r>
              <a:rPr lang="en-US" altLang="ko-KR" sz="2000"/>
              <a:t>+ </a:t>
            </a:r>
            <a:r>
              <a:rPr lang="ko-KR" altLang="en-US" sz="2000"/>
              <a:t>빈줄 다음에 온다</a:t>
            </a:r>
          </a:p>
          <a:p>
            <a:pPr eaLnBrk="1" hangingPunct="1"/>
            <a:r>
              <a:rPr lang="en-US" altLang="ko-KR" sz="2000"/>
              <a:t>Post </a:t>
            </a:r>
            <a:r>
              <a:rPr lang="ko-KR" altLang="en-US" sz="2000"/>
              <a:t>방식의 요청에 존재 </a:t>
            </a:r>
            <a:r>
              <a:rPr lang="en-US" altLang="ko-KR" sz="2000"/>
              <a:t>Get</a:t>
            </a:r>
            <a:r>
              <a:rPr lang="ko-KR" altLang="en-US" sz="2000"/>
              <a:t>방식에는 없다</a:t>
            </a:r>
            <a:r>
              <a:rPr lang="en-US" altLang="ko-KR" sz="2000"/>
              <a:t>.</a:t>
            </a:r>
            <a:endParaRPr lang="en-US" altLang="ko-KR" sz="2400"/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ChangeArrowheads="1"/>
          </p:cNvSpPr>
          <p:nvPr/>
        </p:nvSpPr>
        <p:spPr bwMode="auto">
          <a:xfrm>
            <a:off x="685800" y="685800"/>
            <a:ext cx="7772400" cy="55292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package beans;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import </a:t>
            </a:r>
            <a:r>
              <a:rPr lang="en-US" altLang="ko-KR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java.io.IOException</a:t>
            </a: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import </a:t>
            </a:r>
            <a:r>
              <a:rPr lang="en-US" altLang="ko-KR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javax.servlet.jsp.JspException</a:t>
            </a: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import </a:t>
            </a:r>
            <a:r>
              <a:rPr lang="en-US" altLang="ko-KR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javax.servlet.jsp.JspWriter</a:t>
            </a: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import </a:t>
            </a:r>
            <a:r>
              <a:rPr lang="en-US" altLang="ko-KR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javax.servlet.jsp.tagext.SimpleTagSupport</a:t>
            </a: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public class </a:t>
            </a:r>
            <a:r>
              <a:rPr lang="en-US" altLang="ko-KR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HelloTag</a:t>
            </a: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 extends </a:t>
            </a:r>
            <a:r>
              <a:rPr lang="en-US" altLang="ko-KR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SimpleTagSupport</a:t>
            </a: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	@Override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	public void </a:t>
            </a:r>
            <a:r>
              <a:rPr lang="en-US" altLang="ko-KR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doTag</a:t>
            </a: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() throws </a:t>
            </a:r>
            <a:r>
              <a:rPr lang="en-US" altLang="ko-KR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JspException</a:t>
            </a: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IOException</a:t>
            </a: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ko-KR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JspWriter</a:t>
            </a: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 out = </a:t>
            </a:r>
            <a:r>
              <a:rPr lang="en-US" altLang="ko-KR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getJspContext</a:t>
            </a: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().</a:t>
            </a:r>
            <a:r>
              <a:rPr lang="en-US" altLang="ko-KR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getOut</a:t>
            </a: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ko-KR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out.println</a:t>
            </a: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("Hello </a:t>
            </a:r>
            <a:r>
              <a:rPr lang="en-US" altLang="ko-KR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OracleJava</a:t>
            </a: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!");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762000" y="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HelloTag.java</a:t>
            </a:r>
          </a:p>
        </p:txBody>
      </p:sp>
      <p:sp>
        <p:nvSpPr>
          <p:cNvPr id="30413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A1F7444-9D54-4CFC-82D8-FCD510989451}" type="slidenum">
              <a:rPr lang="en-US" altLang="ko-KR"/>
              <a:pPr eaLnBrk="1" hangingPunct="1"/>
              <a:t>280</a:t>
            </a:fld>
            <a:endParaRPr lang="en-US" altLang="ko-KR"/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BD334CE-CBAB-482A-9EA3-7D5DAC215671}" type="slidenum">
              <a:rPr lang="en-US" altLang="ko-KR"/>
              <a:pPr eaLnBrk="1" hangingPunct="1"/>
              <a:t>281</a:t>
            </a:fld>
            <a:endParaRPr lang="en-US" altLang="ko-KR"/>
          </a:p>
        </p:txBody>
      </p:sp>
      <p:sp>
        <p:nvSpPr>
          <p:cNvPr id="306179" name="Rectangle 2"/>
          <p:cNvSpPr>
            <a:spLocks noChangeArrowheads="1"/>
          </p:cNvSpPr>
          <p:nvPr/>
        </p:nvSpPr>
        <p:spPr bwMode="auto">
          <a:xfrm>
            <a:off x="685800" y="685800"/>
            <a:ext cx="7772400" cy="5257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&lt;%@ page </a:t>
            </a:r>
            <a:r>
              <a:rPr lang="en-US" altLang="ko-KR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contentType</a:t>
            </a: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="text/</a:t>
            </a:r>
            <a:r>
              <a:rPr lang="en-US" altLang="ko-KR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html;charset</a:t>
            </a: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 altLang="ko-KR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euc-kr</a:t>
            </a: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" %&gt;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&lt;html&gt;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&lt;title&gt;Simple Tag Extension&lt;/title&gt;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&lt;body&gt;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&lt;!-- </a:t>
            </a:r>
            <a:r>
              <a:rPr lang="en-US" altLang="ko-KR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taglib</a:t>
            </a: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지시자는 태그의 동작을 지시하는 </a:t>
            </a: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XML </a:t>
            </a:r>
            <a:r>
              <a:rPr lang="ko-KR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문서를 참조한다</a:t>
            </a: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. --&gt;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&lt;%@ </a:t>
            </a:r>
            <a:r>
              <a:rPr lang="en-US" altLang="ko-KR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taglib</a:t>
            </a: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 prefix="ex" </a:t>
            </a:r>
            <a:r>
              <a:rPr lang="en-US" altLang="ko-KR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uri</a:t>
            </a: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="WEB-INF/</a:t>
            </a:r>
            <a:r>
              <a:rPr lang="en-US" altLang="ko-KR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custom.tld</a:t>
            </a: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"%&gt; &lt;h2&gt;&lt;</a:t>
            </a:r>
            <a:r>
              <a:rPr lang="en-US" altLang="ko-KR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ex:Hello</a:t>
            </a: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/&gt;&lt;/h2&gt;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&lt;/body&gt;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  <a:sym typeface="Wingdings" panose="05000000000000000000" pitchFamily="2" charset="2"/>
              </a:rPr>
              <a:t>&lt;/html&gt;</a:t>
            </a:r>
          </a:p>
        </p:txBody>
      </p:sp>
      <p:sp>
        <p:nvSpPr>
          <p:cNvPr id="306180" name="Rectangle 3"/>
          <p:cNvSpPr>
            <a:spLocks noChangeArrowheads="1"/>
          </p:cNvSpPr>
          <p:nvPr/>
        </p:nvSpPr>
        <p:spPr bwMode="auto">
          <a:xfrm>
            <a:off x="762000" y="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200">
                <a:solidFill>
                  <a:schemeClr val="tx2"/>
                </a:solidFill>
                <a:latin typeface="Times New Roman" panose="02020603050405020304" pitchFamily="18" charset="0"/>
              </a:rPr>
              <a:t>HelloTagLib.jsp</a:t>
            </a:r>
          </a:p>
        </p:txBody>
      </p:sp>
      <p:sp>
        <p:nvSpPr>
          <p:cNvPr id="306181" name="AutoShape 4"/>
          <p:cNvSpPr>
            <a:spLocks noChangeArrowheads="1"/>
          </p:cNvSpPr>
          <p:nvPr/>
        </p:nvSpPr>
        <p:spPr bwMode="auto">
          <a:xfrm>
            <a:off x="3276600" y="3276600"/>
            <a:ext cx="2667000" cy="16002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ko-KR" altLang="ko-KR">
              <a:latin typeface="Courier"/>
            </a:endParaRPr>
          </a:p>
        </p:txBody>
      </p:sp>
      <p:sp>
        <p:nvSpPr>
          <p:cNvPr id="306182" name="AutoShape 5"/>
          <p:cNvSpPr>
            <a:spLocks noChangeArrowheads="1"/>
          </p:cNvSpPr>
          <p:nvPr/>
        </p:nvSpPr>
        <p:spPr bwMode="auto">
          <a:xfrm>
            <a:off x="2514600" y="3962400"/>
            <a:ext cx="1981200" cy="685800"/>
          </a:xfrm>
          <a:prstGeom prst="wedgeRoundRectCallout">
            <a:avLst>
              <a:gd name="adj1" fmla="val -67148"/>
              <a:gd name="adj2" fmla="val -198380"/>
              <a:gd name="adj3" fmla="val 16667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ko-KR" altLang="en-US">
                <a:latin typeface="Courier"/>
              </a:rPr>
              <a:t>사용자 정의 </a:t>
            </a:r>
            <a:r>
              <a:rPr lang="en-US" altLang="ko-KR">
                <a:latin typeface="Courier"/>
              </a:rPr>
              <a:t>Tag</a:t>
            </a: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D297570-658C-44B4-AD6F-2C20141B3B9F}" type="slidenum">
              <a:rPr lang="en-US" altLang="ko-KR"/>
              <a:pPr eaLnBrk="1" hangingPunct="1"/>
              <a:t>282</a:t>
            </a:fld>
            <a:endParaRPr lang="en-US" altLang="ko-KR"/>
          </a:p>
        </p:txBody>
      </p:sp>
      <p:sp>
        <p:nvSpPr>
          <p:cNvPr id="307203" name="Rectangle 2"/>
          <p:cNvSpPr>
            <a:spLocks noChangeArrowheads="1"/>
          </p:cNvSpPr>
          <p:nvPr/>
        </p:nvSpPr>
        <p:spPr bwMode="auto">
          <a:xfrm>
            <a:off x="7620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실행결과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8" y="780680"/>
            <a:ext cx="7830643" cy="5296639"/>
          </a:xfrm>
          <a:prstGeom prst="rect">
            <a:avLst/>
          </a:prstGeom>
        </p:spPr>
      </p:pic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4AC96BD-5677-4928-8895-51CF8D1BF286}" type="slidenum">
              <a:rPr lang="en-US" altLang="ko-KR"/>
              <a:pPr eaLnBrk="1" hangingPunct="1"/>
              <a:t>283</a:t>
            </a:fld>
            <a:endParaRPr lang="en-US" altLang="ko-KR"/>
          </a:p>
        </p:txBody>
      </p:sp>
      <p:sp>
        <p:nvSpPr>
          <p:cNvPr id="309251" name="Rectangle 2"/>
          <p:cNvSpPr>
            <a:spLocks noChangeArrowheads="1"/>
          </p:cNvSpPr>
          <p:nvPr/>
        </p:nvSpPr>
        <p:spPr bwMode="auto">
          <a:xfrm>
            <a:off x="838200" y="914400"/>
            <a:ext cx="7239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커스텀태그</a:t>
            </a:r>
            <a:r>
              <a:rPr lang="ko-KR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예제</a:t>
            </a:r>
            <a:r>
              <a:rPr lang="en-US" altLang="ko-KR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ko-KR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마지막 방문일 표시</a:t>
            </a:r>
            <a:r>
              <a:rPr lang="en-US" altLang="ko-KR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endParaRPr lang="en-US" altLang="ko-KR" sz="32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 sz="32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LastVisitTagLib.tld</a:t>
            </a:r>
            <a:endParaRPr lang="en-US" altLang="ko-KR" sz="32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ko-KR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ko-KR" altLang="en-US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사용자 정의 태그의 </a:t>
            </a:r>
            <a:r>
              <a:rPr lang="en-US" altLang="ko-KR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tag</a:t>
            </a:r>
            <a:r>
              <a:rPr lang="ko-KR" altLang="en-US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를 </a:t>
            </a:r>
            <a:r>
              <a:rPr lang="ko-KR" altLang="en-US" sz="25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정의및</a:t>
            </a:r>
            <a:r>
              <a:rPr lang="ko-KR" altLang="en-US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 이를 수행할 자바 클래스 파일등을 정의</a:t>
            </a:r>
            <a:r>
              <a:rPr lang="en-US" altLang="ko-KR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, /WEB-INF/</a:t>
            </a:r>
            <a:r>
              <a:rPr lang="en-US" altLang="ko-KR" sz="25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tlds</a:t>
            </a:r>
            <a:r>
              <a:rPr lang="en-US" altLang="ko-KR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아래에 저장</a:t>
            </a:r>
            <a:r>
              <a:rPr lang="en-US" altLang="ko-KR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ko-KR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LastVisitTag.java</a:t>
            </a:r>
          </a:p>
          <a:p>
            <a:pPr eaLnBrk="1" hangingPunct="1"/>
            <a:r>
              <a:rPr lang="en-US" altLang="ko-KR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ko-KR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ko-KR" altLang="en-US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실제 사용자 정의태그가 </a:t>
            </a:r>
            <a:r>
              <a:rPr lang="ko-KR" altLang="en-US" sz="25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호출되었을때의</a:t>
            </a:r>
            <a:r>
              <a:rPr lang="ko-KR" altLang="en-US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 작업을 수행하는 </a:t>
            </a:r>
            <a:r>
              <a:rPr lang="en-US" altLang="ko-KR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Tag Handler)</a:t>
            </a:r>
          </a:p>
          <a:p>
            <a:pPr eaLnBrk="1" hangingPunct="1"/>
            <a:r>
              <a:rPr lang="en-US" altLang="ko-KR" sz="32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LastVisitTagLib.jsp</a:t>
            </a:r>
            <a:r>
              <a:rPr lang="en-US" altLang="ko-KR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ko-KR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ko-KR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ko-KR" altLang="en-US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사용자 정의 </a:t>
            </a:r>
            <a:r>
              <a:rPr lang="en-US" altLang="ko-KR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tag</a:t>
            </a:r>
            <a:r>
              <a:rPr lang="ko-KR" altLang="en-US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를 이용한 </a:t>
            </a:r>
            <a:r>
              <a:rPr lang="en-US" altLang="ko-KR" sz="25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jsp</a:t>
            </a:r>
            <a:r>
              <a:rPr lang="en-US" altLang="ko-KR" sz="2500" dirty="0">
                <a:solidFill>
                  <a:schemeClr val="tx2"/>
                </a:solidFill>
                <a:latin typeface="Times New Roman" panose="02020603050405020304" pitchFamily="18" charset="0"/>
              </a:rPr>
              <a:t> file)</a:t>
            </a:r>
          </a:p>
          <a:p>
            <a:pPr eaLnBrk="1" hangingPunct="1"/>
            <a:endParaRPr lang="en-US" altLang="ko-KR" sz="25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9652C95-DE50-4F75-B6C7-633E5D6852BC}" type="slidenum">
              <a:rPr lang="en-US" altLang="ko-KR"/>
              <a:pPr eaLnBrk="1" hangingPunct="1"/>
              <a:t>284</a:t>
            </a:fld>
            <a:endParaRPr lang="en-US" altLang="ko-KR"/>
          </a:p>
        </p:txBody>
      </p:sp>
      <p:sp>
        <p:nvSpPr>
          <p:cNvPr id="310275" name="Rectangle 2"/>
          <p:cNvSpPr>
            <a:spLocks noChangeArrowheads="1"/>
          </p:cNvSpPr>
          <p:nvPr/>
        </p:nvSpPr>
        <p:spPr bwMode="auto">
          <a:xfrm>
            <a:off x="685800" y="685800"/>
            <a:ext cx="7772400" cy="5562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&lt;</a:t>
            </a:r>
            <a:r>
              <a:rPr lang="en-US" altLang="ko-KR" dirty="0" err="1">
                <a:latin typeface="Times New Roman" panose="02020603050405020304" pitchFamily="18" charset="0"/>
              </a:rPr>
              <a:t>taglib</a:t>
            </a:r>
            <a:r>
              <a:rPr lang="en-US" altLang="ko-KR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&lt;</a:t>
            </a:r>
            <a:r>
              <a:rPr lang="en-US" altLang="ko-KR" dirty="0" err="1">
                <a:latin typeface="Times New Roman" panose="02020603050405020304" pitchFamily="18" charset="0"/>
              </a:rPr>
              <a:t>tlib</a:t>
            </a:r>
            <a:r>
              <a:rPr lang="en-US" altLang="ko-KR" dirty="0">
                <a:latin typeface="Times New Roman" panose="02020603050405020304" pitchFamily="18" charset="0"/>
              </a:rPr>
              <a:t>-version&gt;1.0&lt;/</a:t>
            </a:r>
            <a:r>
              <a:rPr lang="en-US" altLang="ko-KR" dirty="0" err="1">
                <a:latin typeface="Times New Roman" panose="02020603050405020304" pitchFamily="18" charset="0"/>
              </a:rPr>
              <a:t>tlib</a:t>
            </a:r>
            <a:r>
              <a:rPr lang="en-US" altLang="ko-KR" dirty="0">
                <a:latin typeface="Times New Roman" panose="02020603050405020304" pitchFamily="18" charset="0"/>
              </a:rPr>
              <a:t>-version&gt;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&lt;</a:t>
            </a:r>
            <a:r>
              <a:rPr lang="en-US" altLang="ko-KR" dirty="0" err="1">
                <a:latin typeface="Times New Roman" panose="02020603050405020304" pitchFamily="18" charset="0"/>
              </a:rPr>
              <a:t>jsp</a:t>
            </a:r>
            <a:r>
              <a:rPr lang="en-US" altLang="ko-KR" dirty="0">
                <a:latin typeface="Times New Roman" panose="02020603050405020304" pitchFamily="18" charset="0"/>
              </a:rPr>
              <a:t>-version&gt;2.0&lt;/</a:t>
            </a:r>
            <a:r>
              <a:rPr lang="en-US" altLang="ko-KR" dirty="0" err="1">
                <a:latin typeface="Times New Roman" panose="02020603050405020304" pitchFamily="18" charset="0"/>
              </a:rPr>
              <a:t>jsp</a:t>
            </a:r>
            <a:r>
              <a:rPr lang="en-US" altLang="ko-KR" dirty="0">
                <a:latin typeface="Times New Roman" panose="02020603050405020304" pitchFamily="18" charset="0"/>
              </a:rPr>
              <a:t>-version&gt;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&lt;short-name&gt;Example TLD&lt;/short-name&gt;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&lt;tag&gt;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  &lt;name&gt;</a:t>
            </a:r>
            <a:r>
              <a:rPr lang="en-US" altLang="ko-KR" dirty="0" err="1">
                <a:latin typeface="Times New Roman" panose="02020603050405020304" pitchFamily="18" charset="0"/>
              </a:rPr>
              <a:t>pageVisit</a:t>
            </a:r>
            <a:r>
              <a:rPr lang="en-US" altLang="ko-KR" dirty="0">
                <a:latin typeface="Times New Roman" panose="02020603050405020304" pitchFamily="18" charset="0"/>
              </a:rPr>
              <a:t>&lt;/name&gt;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  &lt;tag-class&gt;</a:t>
            </a:r>
            <a:r>
              <a:rPr lang="en-US" altLang="ko-KR" dirty="0" err="1">
                <a:latin typeface="Times New Roman" panose="02020603050405020304" pitchFamily="18" charset="0"/>
              </a:rPr>
              <a:t>beans.LastVisitTag</a:t>
            </a:r>
            <a:r>
              <a:rPr lang="en-US" altLang="ko-KR" dirty="0">
                <a:latin typeface="Times New Roman" panose="02020603050405020304" pitchFamily="18" charset="0"/>
              </a:rPr>
              <a:t>&lt;/tag-class&gt;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  &lt;body-content&gt;empty&lt;/body-content&gt;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&lt;/tag&gt;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&lt;/</a:t>
            </a:r>
            <a:r>
              <a:rPr lang="en-US" altLang="ko-KR" dirty="0" err="1">
                <a:latin typeface="Times New Roman" panose="02020603050405020304" pitchFamily="18" charset="0"/>
              </a:rPr>
              <a:t>taglib</a:t>
            </a:r>
            <a:r>
              <a:rPr lang="en-US" altLang="ko-KR" dirty="0">
                <a:latin typeface="Times New Roman" panose="02020603050405020304" pitchFamily="18" charset="0"/>
              </a:rPr>
              <a:t>&gt;</a:t>
            </a:r>
          </a:p>
        </p:txBody>
      </p:sp>
      <p:sp>
        <p:nvSpPr>
          <p:cNvPr id="310276" name="Rectangle 3"/>
          <p:cNvSpPr>
            <a:spLocks noChangeArrowheads="1"/>
          </p:cNvSpPr>
          <p:nvPr/>
        </p:nvSpPr>
        <p:spPr bwMode="auto">
          <a:xfrm>
            <a:off x="762000" y="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200">
                <a:solidFill>
                  <a:schemeClr val="tx2"/>
                </a:solidFill>
                <a:latin typeface="Times New Roman" panose="02020603050405020304" pitchFamily="18" charset="0"/>
              </a:rPr>
              <a:t>SimpleTagLib.tld(1)</a:t>
            </a: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76BB9DE-69DF-43E1-B8F7-3B6275C813D5}" type="slidenum">
              <a:rPr lang="en-US" altLang="ko-KR"/>
              <a:pPr eaLnBrk="1" hangingPunct="1"/>
              <a:t>285</a:t>
            </a:fld>
            <a:endParaRPr lang="en-US" altLang="ko-KR"/>
          </a:p>
        </p:txBody>
      </p:sp>
      <p:sp>
        <p:nvSpPr>
          <p:cNvPr id="312323" name="Rectangle 2"/>
          <p:cNvSpPr>
            <a:spLocks noChangeArrowheads="1"/>
          </p:cNvSpPr>
          <p:nvPr/>
        </p:nvSpPr>
        <p:spPr bwMode="auto">
          <a:xfrm>
            <a:off x="685800" y="685800"/>
            <a:ext cx="7772400" cy="5562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package beans;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import </a:t>
            </a:r>
            <a:r>
              <a:rPr lang="en-US" altLang="ko-KR" dirty="0" err="1">
                <a:latin typeface="Times New Roman" panose="02020603050405020304" pitchFamily="18" charset="0"/>
              </a:rPr>
              <a:t>java.io.IOException</a:t>
            </a:r>
            <a:r>
              <a:rPr lang="en-US" altLang="ko-KR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..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import </a:t>
            </a:r>
            <a:r>
              <a:rPr lang="en-US" altLang="ko-KR" dirty="0" err="1">
                <a:latin typeface="Times New Roman" panose="02020603050405020304" pitchFamily="18" charset="0"/>
              </a:rPr>
              <a:t>javax.servlet.jsp.tagext.SimpleTagSupport</a:t>
            </a:r>
            <a:r>
              <a:rPr lang="en-US" altLang="ko-KR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public class </a:t>
            </a:r>
            <a:r>
              <a:rPr lang="en-US" altLang="ko-KR" dirty="0" err="1">
                <a:latin typeface="Times New Roman" panose="02020603050405020304" pitchFamily="18" charset="0"/>
              </a:rPr>
              <a:t>LastVisitTag</a:t>
            </a:r>
            <a:r>
              <a:rPr lang="en-US" altLang="ko-KR" dirty="0">
                <a:latin typeface="Times New Roman" panose="02020603050405020304" pitchFamily="18" charset="0"/>
              </a:rPr>
              <a:t> extends </a:t>
            </a:r>
            <a:r>
              <a:rPr lang="en-US" altLang="ko-KR" dirty="0" err="1">
                <a:latin typeface="Times New Roman" panose="02020603050405020304" pitchFamily="18" charset="0"/>
              </a:rPr>
              <a:t>SimpleTagSupport</a:t>
            </a:r>
            <a:r>
              <a:rPr lang="en-US" altLang="ko-KR" dirty="0">
                <a:latin typeface="Times New Roman" panose="02020603050405020304" pitchFamily="18" charset="0"/>
              </a:rPr>
              <a:t>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@Override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public void </a:t>
            </a:r>
            <a:r>
              <a:rPr lang="en-US" altLang="ko-KR" dirty="0" err="1">
                <a:latin typeface="Times New Roman" panose="02020603050405020304" pitchFamily="18" charset="0"/>
              </a:rPr>
              <a:t>doTag</a:t>
            </a:r>
            <a:r>
              <a:rPr lang="en-US" altLang="ko-KR" dirty="0">
                <a:latin typeface="Times New Roman" panose="02020603050405020304" pitchFamily="18" charset="0"/>
              </a:rPr>
              <a:t>() throws </a:t>
            </a:r>
            <a:r>
              <a:rPr lang="en-US" altLang="ko-KR" dirty="0" err="1">
                <a:latin typeface="Times New Roman" panose="02020603050405020304" pitchFamily="18" charset="0"/>
              </a:rPr>
              <a:t>JspException</a:t>
            </a:r>
            <a:r>
              <a:rPr lang="en-US" altLang="ko-KR" dirty="0">
                <a:latin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Times New Roman" panose="02020603050405020304" pitchFamily="18" charset="0"/>
              </a:rPr>
              <a:t>IOException</a:t>
            </a:r>
            <a:r>
              <a:rPr lang="en-US" altLang="ko-KR" dirty="0">
                <a:latin typeface="Times New Roman" panose="02020603050405020304" pitchFamily="18" charset="0"/>
              </a:rPr>
              <a:t>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Cookie info = null;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String </a:t>
            </a:r>
            <a:r>
              <a:rPr lang="en-US" altLang="ko-KR" dirty="0" err="1">
                <a:latin typeface="Times New Roman" panose="02020603050405020304" pitchFamily="18" charset="0"/>
              </a:rPr>
              <a:t>msg</a:t>
            </a:r>
            <a:r>
              <a:rPr lang="en-US" altLang="ko-KR" dirty="0">
                <a:latin typeface="Times New Roman" panose="02020603050405020304" pitchFamily="18" charset="0"/>
              </a:rPr>
              <a:t> = "</a:t>
            </a:r>
            <a:r>
              <a:rPr lang="ko-KR" altLang="en-US" dirty="0">
                <a:latin typeface="Times New Roman" panose="02020603050405020304" pitchFamily="18" charset="0"/>
              </a:rPr>
              <a:t>당신은 이곳을 처음 방문</a:t>
            </a:r>
            <a:r>
              <a:rPr lang="en-US" altLang="ko-KR" dirty="0">
                <a:latin typeface="Times New Roman" panose="02020603050405020304" pitchFamily="18" charset="0"/>
              </a:rPr>
              <a:t>...";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</a:t>
            </a:r>
            <a:r>
              <a:rPr lang="en-US" altLang="ko-KR" dirty="0" err="1">
                <a:latin typeface="Times New Roman" panose="02020603050405020304" pitchFamily="18" charset="0"/>
              </a:rPr>
              <a:t>boolean</a:t>
            </a:r>
            <a:r>
              <a:rPr lang="en-US" altLang="ko-KR" dirty="0">
                <a:latin typeface="Times New Roman" panose="02020603050405020304" pitchFamily="18" charset="0"/>
              </a:rPr>
              <a:t> found = false;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              //</a:t>
            </a:r>
            <a:r>
              <a:rPr lang="en-US" altLang="ko-KR" dirty="0" err="1">
                <a:latin typeface="Times New Roman" panose="02020603050405020304" pitchFamily="18" charset="0"/>
              </a:rPr>
              <a:t>pageContext</a:t>
            </a:r>
            <a:r>
              <a:rPr lang="ko-KR" altLang="en-US" dirty="0">
                <a:latin typeface="Times New Roman" panose="02020603050405020304" pitchFamily="18" charset="0"/>
              </a:rPr>
              <a:t>는 범용적인 </a:t>
            </a:r>
            <a:r>
              <a:rPr lang="en-US" altLang="ko-KR" dirty="0" err="1">
                <a:latin typeface="Times New Roman" panose="02020603050405020304" pitchFamily="18" charset="0"/>
              </a:rPr>
              <a:t>ServletRequest</a:t>
            </a:r>
            <a:r>
              <a:rPr lang="en-US" altLang="ko-KR" dirty="0">
                <a:latin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Times New Roman" panose="02020603050405020304" pitchFamily="18" charset="0"/>
              </a:rPr>
              <a:t>ServletResponse</a:t>
            </a:r>
            <a:r>
              <a:rPr lang="ko-KR" altLang="en-US" dirty="0">
                <a:latin typeface="Times New Roman" panose="02020603050405020304" pitchFamily="18" charset="0"/>
              </a:rPr>
              <a:t>를 돌려주며 쿠키는 </a:t>
            </a:r>
            <a:r>
              <a:rPr lang="ko-KR" altLang="en-US" dirty="0" err="1">
                <a:latin typeface="Times New Roman" panose="02020603050405020304" pitchFamily="18" charset="0"/>
              </a:rPr>
              <a:t>지원안함</a:t>
            </a:r>
            <a:endParaRPr lang="en-US" altLang="ko-KR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</a:t>
            </a:r>
            <a:r>
              <a:rPr lang="en-US" altLang="ko-KR" dirty="0" err="1">
                <a:latin typeface="Times New Roman" panose="02020603050405020304" pitchFamily="18" charset="0"/>
              </a:rPr>
              <a:t>PageContext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</a:rPr>
              <a:t>pageContext</a:t>
            </a:r>
            <a:r>
              <a:rPr lang="en-US" altLang="ko-KR" dirty="0">
                <a:latin typeface="Times New Roman" panose="02020603050405020304" pitchFamily="18" charset="0"/>
              </a:rPr>
              <a:t> = (</a:t>
            </a:r>
            <a:r>
              <a:rPr lang="en-US" altLang="ko-KR" dirty="0" err="1">
                <a:latin typeface="Times New Roman" panose="02020603050405020304" pitchFamily="18" charset="0"/>
              </a:rPr>
              <a:t>PageContext</a:t>
            </a:r>
            <a:r>
              <a:rPr lang="en-US" altLang="ko-KR" dirty="0">
                <a:latin typeface="Times New Roman" panose="02020603050405020304" pitchFamily="18" charset="0"/>
              </a:rPr>
              <a:t>)</a:t>
            </a:r>
            <a:r>
              <a:rPr lang="en-US" altLang="ko-KR" dirty="0" err="1">
                <a:latin typeface="Times New Roman" panose="02020603050405020304" pitchFamily="18" charset="0"/>
              </a:rPr>
              <a:t>getJspContext</a:t>
            </a:r>
            <a:r>
              <a:rPr lang="en-US" altLang="ko-KR" dirty="0"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Cookie[] cookies =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		((</a:t>
            </a:r>
            <a:r>
              <a:rPr lang="en-US" altLang="ko-KR" dirty="0" err="1">
                <a:latin typeface="Times New Roman" panose="02020603050405020304" pitchFamily="18" charset="0"/>
              </a:rPr>
              <a:t>HttpServletRequest</a:t>
            </a:r>
            <a:r>
              <a:rPr lang="en-US" altLang="ko-KR" dirty="0">
                <a:latin typeface="Times New Roman" panose="02020603050405020304" pitchFamily="18" charset="0"/>
              </a:rPr>
              <a:t>)</a:t>
            </a:r>
            <a:r>
              <a:rPr lang="en-US" altLang="ko-KR" dirty="0" err="1">
                <a:latin typeface="Times New Roman" panose="02020603050405020304" pitchFamily="18" charset="0"/>
              </a:rPr>
              <a:t>pageContext.getRequest</a:t>
            </a:r>
            <a:r>
              <a:rPr lang="en-US" altLang="ko-KR" dirty="0">
                <a:latin typeface="Times New Roman" panose="02020603050405020304" pitchFamily="18" charset="0"/>
              </a:rPr>
              <a:t>()).</a:t>
            </a:r>
            <a:r>
              <a:rPr lang="en-US" altLang="ko-KR" dirty="0" err="1">
                <a:latin typeface="Times New Roman" panose="02020603050405020304" pitchFamily="18" charset="0"/>
              </a:rPr>
              <a:t>getCookies</a:t>
            </a:r>
            <a:r>
              <a:rPr lang="en-US" altLang="ko-KR" dirty="0">
                <a:latin typeface="Times New Roman" panose="02020603050405020304" pitchFamily="18" charset="0"/>
              </a:rPr>
              <a:t>();</a:t>
            </a:r>
          </a:p>
        </p:txBody>
      </p:sp>
      <p:sp>
        <p:nvSpPr>
          <p:cNvPr id="312324" name="Rectangle 3"/>
          <p:cNvSpPr>
            <a:spLocks noChangeArrowheads="1"/>
          </p:cNvSpPr>
          <p:nvPr/>
        </p:nvSpPr>
        <p:spPr bwMode="auto">
          <a:xfrm>
            <a:off x="762000" y="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LastVisitTag.java(1)</a:t>
            </a: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6BE2AD5-7928-4BA1-880B-CF3034929F99}" type="slidenum">
              <a:rPr lang="en-US" altLang="ko-KR"/>
              <a:pPr eaLnBrk="1" hangingPunct="1"/>
              <a:t>286</a:t>
            </a:fld>
            <a:endParaRPr lang="en-US" altLang="ko-KR"/>
          </a:p>
        </p:txBody>
      </p:sp>
      <p:sp>
        <p:nvSpPr>
          <p:cNvPr id="313347" name="Rectangle 2"/>
          <p:cNvSpPr>
            <a:spLocks noChangeArrowheads="1"/>
          </p:cNvSpPr>
          <p:nvPr/>
        </p:nvSpPr>
        <p:spPr bwMode="auto">
          <a:xfrm>
            <a:off x="685800" y="685800"/>
            <a:ext cx="7772400" cy="5562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for (</a:t>
            </a:r>
            <a:r>
              <a:rPr lang="en-US" altLang="ko-KR" dirty="0" err="1">
                <a:latin typeface="Times New Roman" panose="02020603050405020304" pitchFamily="18" charset="0"/>
              </a:rPr>
              <a:t>int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</a:rPr>
              <a:t>=0; </a:t>
            </a:r>
            <a:r>
              <a:rPr lang="en-US" altLang="ko-KR" dirty="0" err="1">
                <a:latin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</a:rPr>
              <a:t>&lt;</a:t>
            </a:r>
            <a:r>
              <a:rPr lang="en-US" altLang="ko-KR" dirty="0" err="1">
                <a:latin typeface="Times New Roman" panose="02020603050405020304" pitchFamily="18" charset="0"/>
              </a:rPr>
              <a:t>cookies.length</a:t>
            </a:r>
            <a:r>
              <a:rPr lang="en-US" altLang="ko-KR" dirty="0">
                <a:latin typeface="Times New Roman" panose="02020603050405020304" pitchFamily="18" charset="0"/>
              </a:rPr>
              <a:t>; </a:t>
            </a:r>
            <a:r>
              <a:rPr lang="en-US" altLang="ko-KR" dirty="0" err="1">
                <a:latin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</a:rPr>
              <a:t>++)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	info = cookies[</a:t>
            </a:r>
            <a:r>
              <a:rPr lang="en-US" altLang="ko-KR" dirty="0" err="1">
                <a:latin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</a:rPr>
              <a:t>];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	if (</a:t>
            </a:r>
            <a:r>
              <a:rPr lang="en-US" altLang="ko-KR" dirty="0" err="1">
                <a:latin typeface="Times New Roman" panose="02020603050405020304" pitchFamily="18" charset="0"/>
              </a:rPr>
              <a:t>info.getName</a:t>
            </a:r>
            <a:r>
              <a:rPr lang="en-US" altLang="ko-KR" dirty="0">
                <a:latin typeface="Times New Roman" panose="02020603050405020304" pitchFamily="18" charset="0"/>
              </a:rPr>
              <a:t>().equals("</a:t>
            </a:r>
            <a:r>
              <a:rPr lang="en-US" altLang="ko-KR" dirty="0" err="1">
                <a:latin typeface="Times New Roman" panose="02020603050405020304" pitchFamily="18" charset="0"/>
              </a:rPr>
              <a:t>MyCookie</a:t>
            </a:r>
            <a:r>
              <a:rPr lang="en-US" altLang="ko-KR" dirty="0">
                <a:latin typeface="Times New Roman" panose="02020603050405020304" pitchFamily="18" charset="0"/>
              </a:rPr>
              <a:t>"))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		found = true;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		break;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	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String </a:t>
            </a:r>
            <a:r>
              <a:rPr lang="en-US" altLang="ko-KR" dirty="0" err="1">
                <a:latin typeface="Times New Roman" panose="02020603050405020304" pitchFamily="18" charset="0"/>
              </a:rPr>
              <a:t>newValue</a:t>
            </a:r>
            <a:r>
              <a:rPr lang="en-US" altLang="ko-KR" dirty="0">
                <a:latin typeface="Times New Roman" panose="02020603050405020304" pitchFamily="18" charset="0"/>
              </a:rPr>
              <a:t> = "" + </a:t>
            </a:r>
            <a:r>
              <a:rPr lang="en-US" altLang="ko-KR" dirty="0" err="1">
                <a:latin typeface="Times New Roman" panose="02020603050405020304" pitchFamily="18" charset="0"/>
              </a:rPr>
              <a:t>System.currentTimeMillis</a:t>
            </a:r>
            <a:r>
              <a:rPr lang="en-US" altLang="ko-KR" dirty="0"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if (!found)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	//</a:t>
            </a:r>
            <a:r>
              <a:rPr lang="ko-KR" altLang="en-US" dirty="0">
                <a:latin typeface="Times New Roman" panose="02020603050405020304" pitchFamily="18" charset="0"/>
              </a:rPr>
              <a:t>쿠키를 새로 </a:t>
            </a:r>
            <a:r>
              <a:rPr lang="ko-KR" altLang="en-US" dirty="0" err="1">
                <a:latin typeface="Times New Roman" panose="02020603050405020304" pitchFamily="18" charset="0"/>
              </a:rPr>
              <a:t>생성후</a:t>
            </a:r>
            <a:r>
              <a:rPr lang="ko-KR" altLang="en-US" dirty="0">
                <a:latin typeface="Times New Roman" panose="02020603050405020304" pitchFamily="18" charset="0"/>
              </a:rPr>
              <a:t> 만료일을 표시</a:t>
            </a:r>
            <a:endParaRPr lang="en-US" altLang="ko-KR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      info = new Cookie("</a:t>
            </a:r>
            <a:r>
              <a:rPr lang="en-US" altLang="ko-KR" dirty="0" err="1">
                <a:latin typeface="Times New Roman" panose="02020603050405020304" pitchFamily="18" charset="0"/>
              </a:rPr>
              <a:t>MyCookie</a:t>
            </a:r>
            <a:r>
              <a:rPr lang="en-US" altLang="ko-KR" dirty="0">
                <a:latin typeface="Times New Roman" panose="02020603050405020304" pitchFamily="18" charset="0"/>
              </a:rPr>
              <a:t>",</a:t>
            </a:r>
            <a:r>
              <a:rPr lang="en-US" altLang="ko-KR" dirty="0" err="1">
                <a:latin typeface="Times New Roman" panose="02020603050405020304" pitchFamily="18" charset="0"/>
              </a:rPr>
              <a:t>newValue</a:t>
            </a:r>
            <a:r>
              <a:rPr lang="en-US" altLang="ko-KR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      </a:t>
            </a:r>
            <a:r>
              <a:rPr lang="en-US" altLang="ko-KR" dirty="0" err="1">
                <a:latin typeface="Times New Roman" panose="02020603050405020304" pitchFamily="18" charset="0"/>
              </a:rPr>
              <a:t>info.setMaxAge</a:t>
            </a:r>
            <a:r>
              <a:rPr lang="en-US" altLang="ko-KR" dirty="0">
                <a:latin typeface="Times New Roman" panose="02020603050405020304" pitchFamily="18" charset="0"/>
              </a:rPr>
              <a:t>(60*1);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      </a:t>
            </a:r>
            <a:r>
              <a:rPr lang="en-US" altLang="ko-KR" dirty="0" err="1">
                <a:latin typeface="Times New Roman" panose="02020603050405020304" pitchFamily="18" charset="0"/>
              </a:rPr>
              <a:t>info.setPath</a:t>
            </a:r>
            <a:r>
              <a:rPr lang="en-US" altLang="ko-KR" dirty="0">
                <a:latin typeface="Times New Roman" panose="02020603050405020304" pitchFamily="18" charset="0"/>
              </a:rPr>
              <a:t>("/");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      ((</a:t>
            </a:r>
            <a:r>
              <a:rPr lang="en-US" altLang="ko-KR" dirty="0" err="1">
                <a:latin typeface="Times New Roman" panose="02020603050405020304" pitchFamily="18" charset="0"/>
              </a:rPr>
              <a:t>HttpServletResponse</a:t>
            </a:r>
            <a:r>
              <a:rPr lang="en-US" altLang="ko-KR" dirty="0">
                <a:latin typeface="Times New Roman" panose="02020603050405020304" pitchFamily="18" charset="0"/>
              </a:rPr>
              <a:t>)</a:t>
            </a:r>
            <a:r>
              <a:rPr lang="en-US" altLang="ko-KR" dirty="0" err="1">
                <a:latin typeface="Times New Roman" panose="02020603050405020304" pitchFamily="18" charset="0"/>
              </a:rPr>
              <a:t>pageContext.getResponse</a:t>
            </a:r>
            <a:r>
              <a:rPr lang="en-US" altLang="ko-KR" dirty="0">
                <a:latin typeface="Times New Roman" panose="02020603050405020304" pitchFamily="18" charset="0"/>
              </a:rPr>
              <a:t>()).</a:t>
            </a:r>
            <a:r>
              <a:rPr lang="en-US" altLang="ko-KR" dirty="0" err="1">
                <a:latin typeface="Times New Roman" panose="02020603050405020304" pitchFamily="18" charset="0"/>
              </a:rPr>
              <a:t>addCookie</a:t>
            </a:r>
            <a:r>
              <a:rPr lang="en-US" altLang="ko-KR" dirty="0">
                <a:latin typeface="Times New Roman" panose="02020603050405020304" pitchFamily="18" charset="0"/>
              </a:rPr>
              <a:t>(info);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}else {   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	long conv =  new Long(</a:t>
            </a:r>
            <a:r>
              <a:rPr lang="en-US" altLang="ko-KR" dirty="0" err="1">
                <a:latin typeface="Times New Roman" panose="02020603050405020304" pitchFamily="18" charset="0"/>
              </a:rPr>
              <a:t>info.getValue</a:t>
            </a:r>
            <a:r>
              <a:rPr lang="en-US" altLang="ko-KR" dirty="0">
                <a:latin typeface="Times New Roman" panose="02020603050405020304" pitchFamily="18" charset="0"/>
              </a:rPr>
              <a:t>()).</a:t>
            </a:r>
            <a:r>
              <a:rPr lang="en-US" altLang="ko-KR" dirty="0" err="1">
                <a:latin typeface="Times New Roman" panose="02020603050405020304" pitchFamily="18" charset="0"/>
              </a:rPr>
              <a:t>longValue</a:t>
            </a:r>
            <a:r>
              <a:rPr lang="en-US" altLang="ko-KR" dirty="0"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	</a:t>
            </a:r>
            <a:r>
              <a:rPr lang="en-US" altLang="ko-KR" dirty="0" err="1">
                <a:latin typeface="Times New Roman" panose="02020603050405020304" pitchFamily="18" charset="0"/>
              </a:rPr>
              <a:t>msg</a:t>
            </a:r>
            <a:r>
              <a:rPr lang="en-US" altLang="ko-KR" dirty="0">
                <a:latin typeface="Times New Roman" panose="02020603050405020304" pitchFamily="18" charset="0"/>
              </a:rPr>
              <a:t> = "</a:t>
            </a:r>
            <a:r>
              <a:rPr lang="ko-KR" altLang="en-US" dirty="0">
                <a:latin typeface="Times New Roman" panose="02020603050405020304" pitchFamily="18" charset="0"/>
              </a:rPr>
              <a:t>당신의 마지막 방문은 </a:t>
            </a:r>
            <a:r>
              <a:rPr lang="en-US" altLang="ko-KR" dirty="0">
                <a:latin typeface="Times New Roman" panose="02020603050405020304" pitchFamily="18" charset="0"/>
              </a:rPr>
              <a:t>" + new Date(conv);</a:t>
            </a:r>
          </a:p>
        </p:txBody>
      </p:sp>
      <p:sp>
        <p:nvSpPr>
          <p:cNvPr id="313348" name="Rectangle 3"/>
          <p:cNvSpPr>
            <a:spLocks noChangeArrowheads="1"/>
          </p:cNvSpPr>
          <p:nvPr/>
        </p:nvSpPr>
        <p:spPr bwMode="auto">
          <a:xfrm>
            <a:off x="762000" y="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LastVisitTag.java(2)</a:t>
            </a: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60877A3-18EF-4F54-A881-0FC54E0BC228}" type="slidenum">
              <a:rPr lang="en-US" altLang="ko-KR"/>
              <a:pPr eaLnBrk="1" hangingPunct="1"/>
              <a:t>287</a:t>
            </a:fld>
            <a:endParaRPr lang="en-US" altLang="ko-KR"/>
          </a:p>
        </p:txBody>
      </p:sp>
      <p:sp>
        <p:nvSpPr>
          <p:cNvPr id="314371" name="Rectangle 2"/>
          <p:cNvSpPr>
            <a:spLocks noChangeArrowheads="1"/>
          </p:cNvSpPr>
          <p:nvPr/>
        </p:nvSpPr>
        <p:spPr bwMode="auto">
          <a:xfrm>
            <a:off x="685800" y="685800"/>
            <a:ext cx="7772400" cy="5562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//</a:t>
            </a:r>
            <a:r>
              <a:rPr lang="ko-KR" altLang="en-US" dirty="0">
                <a:latin typeface="Times New Roman" panose="02020603050405020304" pitchFamily="18" charset="0"/>
              </a:rPr>
              <a:t>쿠키에 </a:t>
            </a:r>
            <a:r>
              <a:rPr lang="ko-KR" altLang="en-US" dirty="0" err="1">
                <a:latin typeface="Times New Roman" panose="02020603050405020304" pitchFamily="18" charset="0"/>
              </a:rPr>
              <a:t>새값을</a:t>
            </a:r>
            <a:r>
              <a:rPr lang="ko-KR" altLang="en-US" dirty="0">
                <a:latin typeface="Times New Roman" panose="02020603050405020304" pitchFamily="18" charset="0"/>
              </a:rPr>
              <a:t> 설정하고 응답에 추가</a:t>
            </a:r>
            <a:endParaRPr lang="en-US" altLang="ko-KR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 err="1">
                <a:latin typeface="Times New Roman" panose="02020603050405020304" pitchFamily="18" charset="0"/>
              </a:rPr>
              <a:t>info.setValue</a:t>
            </a:r>
            <a:r>
              <a:rPr lang="en-US" altLang="ko-KR" dirty="0">
                <a:latin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</a:rPr>
              <a:t>newValue</a:t>
            </a:r>
            <a:r>
              <a:rPr lang="en-US" altLang="ko-KR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      </a:t>
            </a:r>
            <a:r>
              <a:rPr lang="en-US" altLang="ko-KR" dirty="0" err="1">
                <a:latin typeface="Times New Roman" panose="02020603050405020304" pitchFamily="18" charset="0"/>
              </a:rPr>
              <a:t>info.setMaxAge</a:t>
            </a:r>
            <a:r>
              <a:rPr lang="en-US" altLang="ko-KR" dirty="0">
                <a:latin typeface="Times New Roman" panose="02020603050405020304" pitchFamily="18" charset="0"/>
              </a:rPr>
              <a:t>(10*24*60*60); //10</a:t>
            </a:r>
            <a:r>
              <a:rPr lang="ko-KR" altLang="en-US" dirty="0">
                <a:latin typeface="Times New Roman" panose="02020603050405020304" pitchFamily="18" charset="0"/>
              </a:rPr>
              <a:t>일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ko-KR" altLang="en-US" dirty="0">
                <a:latin typeface="Times New Roman" panose="02020603050405020304" pitchFamily="18" charset="0"/>
              </a:rPr>
              <a:t>		      </a:t>
            </a:r>
            <a:r>
              <a:rPr lang="en-US" altLang="ko-KR" dirty="0" err="1">
                <a:latin typeface="Times New Roman" panose="02020603050405020304" pitchFamily="18" charset="0"/>
              </a:rPr>
              <a:t>info.setPath</a:t>
            </a:r>
            <a:r>
              <a:rPr lang="en-US" altLang="ko-KR" dirty="0">
                <a:latin typeface="Times New Roman" panose="02020603050405020304" pitchFamily="18" charset="0"/>
              </a:rPr>
              <a:t>("/");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      ((</a:t>
            </a:r>
            <a:r>
              <a:rPr lang="en-US" altLang="ko-KR" dirty="0" err="1">
                <a:latin typeface="Times New Roman" panose="02020603050405020304" pitchFamily="18" charset="0"/>
              </a:rPr>
              <a:t>HttpServletResponse</a:t>
            </a:r>
            <a:r>
              <a:rPr lang="en-US" altLang="ko-KR" dirty="0">
                <a:latin typeface="Times New Roman" panose="02020603050405020304" pitchFamily="18" charset="0"/>
              </a:rPr>
              <a:t>)</a:t>
            </a:r>
            <a:r>
              <a:rPr lang="en-US" altLang="ko-KR" dirty="0" err="1">
                <a:latin typeface="Times New Roman" panose="02020603050405020304" pitchFamily="18" charset="0"/>
              </a:rPr>
              <a:t>pageContext.getResponse</a:t>
            </a:r>
            <a:r>
              <a:rPr lang="en-US" altLang="ko-KR" dirty="0">
                <a:latin typeface="Times New Roman" panose="02020603050405020304" pitchFamily="18" charset="0"/>
              </a:rPr>
              <a:t>()).</a:t>
            </a:r>
            <a:r>
              <a:rPr lang="en-US" altLang="ko-KR" dirty="0" err="1">
                <a:latin typeface="Times New Roman" panose="02020603050405020304" pitchFamily="18" charset="0"/>
              </a:rPr>
              <a:t>addCookie</a:t>
            </a:r>
            <a:r>
              <a:rPr lang="en-US" altLang="ko-KR" dirty="0">
                <a:latin typeface="Times New Roman" panose="02020603050405020304" pitchFamily="18" charset="0"/>
              </a:rPr>
              <a:t>(info);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</a:t>
            </a:r>
            <a:r>
              <a:rPr lang="en-US" altLang="ko-KR" dirty="0" err="1">
                <a:latin typeface="Times New Roman" panose="02020603050405020304" pitchFamily="18" charset="0"/>
              </a:rPr>
              <a:t>JspWriter</a:t>
            </a:r>
            <a:r>
              <a:rPr lang="en-US" altLang="ko-KR" dirty="0">
                <a:latin typeface="Times New Roman" panose="02020603050405020304" pitchFamily="18" charset="0"/>
              </a:rPr>
              <a:t> out = </a:t>
            </a:r>
            <a:r>
              <a:rPr lang="en-US" altLang="ko-KR" dirty="0" err="1">
                <a:latin typeface="Times New Roman" panose="02020603050405020304" pitchFamily="18" charset="0"/>
              </a:rPr>
              <a:t>getJspContext</a:t>
            </a:r>
            <a:r>
              <a:rPr lang="en-US" altLang="ko-KR" dirty="0">
                <a:latin typeface="Times New Roman" panose="02020603050405020304" pitchFamily="18" charset="0"/>
              </a:rPr>
              <a:t>().</a:t>
            </a:r>
            <a:r>
              <a:rPr lang="en-US" altLang="ko-KR" dirty="0" err="1">
                <a:latin typeface="Times New Roman" panose="02020603050405020304" pitchFamily="18" charset="0"/>
              </a:rPr>
              <a:t>getOut</a:t>
            </a:r>
            <a:r>
              <a:rPr lang="en-US" altLang="ko-KR" dirty="0"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</a:t>
            </a:r>
            <a:r>
              <a:rPr lang="en-US" altLang="ko-KR" dirty="0" err="1">
                <a:latin typeface="Times New Roman" panose="02020603050405020304" pitchFamily="18" charset="0"/>
              </a:rPr>
              <a:t>out.println</a:t>
            </a:r>
            <a:r>
              <a:rPr lang="en-US" altLang="ko-KR" dirty="0">
                <a:latin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</a:rPr>
              <a:t>msg</a:t>
            </a:r>
            <a:r>
              <a:rPr lang="en-US" altLang="ko-KR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314372" name="Rectangle 3"/>
          <p:cNvSpPr>
            <a:spLocks noChangeArrowheads="1"/>
          </p:cNvSpPr>
          <p:nvPr/>
        </p:nvSpPr>
        <p:spPr bwMode="auto">
          <a:xfrm>
            <a:off x="762000" y="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LastVisitTag.java(3)</a:t>
            </a: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D4A8981-5BD2-4E73-8981-230C929FA22E}" type="slidenum">
              <a:rPr lang="en-US" altLang="ko-KR"/>
              <a:pPr eaLnBrk="1" hangingPunct="1"/>
              <a:t>288</a:t>
            </a:fld>
            <a:endParaRPr lang="en-US" altLang="ko-KR"/>
          </a:p>
        </p:txBody>
      </p:sp>
      <p:sp>
        <p:nvSpPr>
          <p:cNvPr id="316419" name="Rectangle 2"/>
          <p:cNvSpPr>
            <a:spLocks noChangeArrowheads="1"/>
          </p:cNvSpPr>
          <p:nvPr/>
        </p:nvSpPr>
        <p:spPr bwMode="auto">
          <a:xfrm>
            <a:off x="685800" y="914400"/>
            <a:ext cx="7772400" cy="4876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&lt;%@ page language="java" import="</a:t>
            </a:r>
            <a:r>
              <a:rPr lang="en-US" altLang="ko-KR" dirty="0" err="1">
                <a:latin typeface="Times New Roman" panose="02020603050405020304" pitchFamily="18" charset="0"/>
              </a:rPr>
              <a:t>java.util.Date</a:t>
            </a:r>
            <a:r>
              <a:rPr lang="en-US" altLang="ko-KR" dirty="0">
                <a:latin typeface="Times New Roman" panose="02020603050405020304" pitchFamily="18" charset="0"/>
              </a:rPr>
              <a:t>" %&gt;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&lt;%@ page </a:t>
            </a:r>
            <a:r>
              <a:rPr lang="en-US" altLang="ko-KR" dirty="0" err="1">
                <a:latin typeface="Times New Roman" panose="02020603050405020304" pitchFamily="18" charset="0"/>
              </a:rPr>
              <a:t>contentType</a:t>
            </a:r>
            <a:r>
              <a:rPr lang="en-US" altLang="ko-KR" dirty="0">
                <a:latin typeface="Times New Roman" panose="02020603050405020304" pitchFamily="18" charset="0"/>
              </a:rPr>
              <a:t>="text/</a:t>
            </a:r>
            <a:r>
              <a:rPr lang="en-US" altLang="ko-KR" dirty="0" err="1">
                <a:latin typeface="Times New Roman" panose="02020603050405020304" pitchFamily="18" charset="0"/>
              </a:rPr>
              <a:t>html;charset</a:t>
            </a:r>
            <a:r>
              <a:rPr lang="en-US" altLang="ko-KR" dirty="0">
                <a:latin typeface="Times New Roman" panose="02020603050405020304" pitchFamily="18" charset="0"/>
              </a:rPr>
              <a:t>=</a:t>
            </a:r>
            <a:r>
              <a:rPr lang="en-US" altLang="ko-KR" dirty="0" err="1">
                <a:latin typeface="Times New Roman" panose="02020603050405020304" pitchFamily="18" charset="0"/>
              </a:rPr>
              <a:t>euc-kr</a:t>
            </a:r>
            <a:r>
              <a:rPr lang="en-US" altLang="ko-KR" dirty="0">
                <a:latin typeface="Times New Roman" panose="02020603050405020304" pitchFamily="18" charset="0"/>
              </a:rPr>
              <a:t>" %&gt;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&lt;html&gt;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&lt;title&gt;Simple Tag Extension&lt;/title&gt;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&lt;body&gt;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&lt;!-- </a:t>
            </a:r>
            <a:r>
              <a:rPr lang="en-US" altLang="ko-KR" dirty="0" err="1">
                <a:latin typeface="Times New Roman" panose="02020603050405020304" pitchFamily="18" charset="0"/>
              </a:rPr>
              <a:t>taglib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</a:rPr>
              <a:t>지시자는 태그의 동작을 지시하는 </a:t>
            </a:r>
            <a:r>
              <a:rPr lang="en-US" altLang="ko-KR" dirty="0">
                <a:latin typeface="Times New Roman" panose="02020603050405020304" pitchFamily="18" charset="0"/>
              </a:rPr>
              <a:t>XML </a:t>
            </a:r>
            <a:r>
              <a:rPr lang="ko-KR" altLang="en-US" dirty="0">
                <a:latin typeface="Times New Roman" panose="02020603050405020304" pitchFamily="18" charset="0"/>
              </a:rPr>
              <a:t>문서를 참조한다</a:t>
            </a:r>
            <a:r>
              <a:rPr lang="en-US" altLang="ko-KR" dirty="0">
                <a:latin typeface="Times New Roman" panose="02020603050405020304" pitchFamily="18" charset="0"/>
              </a:rPr>
              <a:t>. --&gt;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&lt;%@ </a:t>
            </a:r>
            <a:r>
              <a:rPr lang="en-US" altLang="ko-KR" dirty="0" err="1">
                <a:latin typeface="Times New Roman" panose="02020603050405020304" pitchFamily="18" charset="0"/>
              </a:rPr>
              <a:t>taglib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</a:rPr>
              <a:t>uri</a:t>
            </a:r>
            <a:r>
              <a:rPr lang="en-US" altLang="ko-KR" dirty="0">
                <a:latin typeface="Times New Roman" panose="02020603050405020304" pitchFamily="18" charset="0"/>
              </a:rPr>
              <a:t>="/WEB-INF/</a:t>
            </a:r>
            <a:r>
              <a:rPr lang="en-US" altLang="ko-KR" dirty="0" err="1">
                <a:latin typeface="Times New Roman" panose="02020603050405020304" pitchFamily="18" charset="0"/>
              </a:rPr>
              <a:t>tlds</a:t>
            </a:r>
            <a:r>
              <a:rPr lang="en-US" altLang="ko-KR" dirty="0">
                <a:latin typeface="Times New Roman" panose="02020603050405020304" pitchFamily="18" charset="0"/>
              </a:rPr>
              <a:t>/</a:t>
            </a:r>
            <a:r>
              <a:rPr lang="en-US" altLang="ko-KR" dirty="0" err="1">
                <a:latin typeface="Times New Roman" panose="02020603050405020304" pitchFamily="18" charset="0"/>
              </a:rPr>
              <a:t>LastVisitTagLib.tld</a:t>
            </a:r>
            <a:r>
              <a:rPr lang="en-US" altLang="ko-KR" dirty="0">
                <a:latin typeface="Times New Roman" panose="02020603050405020304" pitchFamily="18" charset="0"/>
              </a:rPr>
              <a:t>" prefix="test" %&gt;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&lt;h2&gt;&lt;</a:t>
            </a:r>
            <a:r>
              <a:rPr lang="en-US" altLang="ko-KR" dirty="0" err="1">
                <a:latin typeface="Times New Roman" panose="02020603050405020304" pitchFamily="18" charset="0"/>
              </a:rPr>
              <a:t>test:pageVisit</a:t>
            </a:r>
            <a:r>
              <a:rPr lang="en-US" altLang="ko-KR" dirty="0">
                <a:latin typeface="Times New Roman" panose="02020603050405020304" pitchFamily="18" charset="0"/>
              </a:rPr>
              <a:t>/&gt;&lt;/h2&gt;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&lt;h2&gt;Current system date is &lt;%= new Date().</a:t>
            </a:r>
            <a:r>
              <a:rPr lang="en-US" altLang="ko-KR" dirty="0" err="1">
                <a:latin typeface="Times New Roman" panose="02020603050405020304" pitchFamily="18" charset="0"/>
              </a:rPr>
              <a:t>toString</a:t>
            </a:r>
            <a:r>
              <a:rPr lang="en-US" altLang="ko-KR" dirty="0">
                <a:latin typeface="Times New Roman" panose="02020603050405020304" pitchFamily="18" charset="0"/>
              </a:rPr>
              <a:t>() %&gt; &lt;/h2&gt;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&lt;/body&gt;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&lt;/html&gt;</a:t>
            </a:r>
          </a:p>
        </p:txBody>
      </p:sp>
      <p:sp>
        <p:nvSpPr>
          <p:cNvPr id="316420" name="Rectangle 3"/>
          <p:cNvSpPr>
            <a:spLocks noChangeArrowheads="1"/>
          </p:cNvSpPr>
          <p:nvPr/>
        </p:nvSpPr>
        <p:spPr bwMode="auto">
          <a:xfrm>
            <a:off x="7620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200">
                <a:solidFill>
                  <a:schemeClr val="tx2"/>
                </a:solidFill>
                <a:latin typeface="Times New Roman" panose="02020603050405020304" pitchFamily="18" charset="0"/>
              </a:rPr>
              <a:t>SimpleTagLib.jsp</a:t>
            </a: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E78860F3-DA50-4079-A534-41BD4198A060}" type="slidenum">
              <a:rPr lang="en-US" altLang="ko-KR"/>
              <a:pPr eaLnBrk="1" hangingPunct="1"/>
              <a:t>289</a:t>
            </a:fld>
            <a:endParaRPr lang="en-US" altLang="ko-KR"/>
          </a:p>
        </p:txBody>
      </p:sp>
      <p:sp>
        <p:nvSpPr>
          <p:cNvPr id="317443" name="Rectangle 2"/>
          <p:cNvSpPr>
            <a:spLocks noChangeArrowheads="1"/>
          </p:cNvSpPr>
          <p:nvPr/>
        </p:nvSpPr>
        <p:spPr bwMode="auto">
          <a:xfrm>
            <a:off x="762000" y="4572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실행결과</a:t>
            </a:r>
          </a:p>
        </p:txBody>
      </p:sp>
      <p:grpSp>
        <p:nvGrpSpPr>
          <p:cNvPr id="317444" name="그룹 1"/>
          <p:cNvGrpSpPr>
            <a:grpSpLocks/>
          </p:cNvGrpSpPr>
          <p:nvPr/>
        </p:nvGrpSpPr>
        <p:grpSpPr bwMode="auto">
          <a:xfrm>
            <a:off x="1557338" y="1125538"/>
            <a:ext cx="5876925" cy="4824412"/>
            <a:chOff x="1557337" y="1124745"/>
            <a:chExt cx="5876925" cy="4824536"/>
          </a:xfrm>
        </p:grpSpPr>
        <p:pic>
          <p:nvPicPr>
            <p:cNvPr id="31744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7337" y="1124745"/>
              <a:ext cx="5876925" cy="4824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44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822" y="1700808"/>
              <a:ext cx="5688632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요청 구조</a:t>
            </a:r>
            <a:r>
              <a:rPr lang="en-US" altLang="ko-K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예</a:t>
            </a:r>
            <a:r>
              <a:rPr lang="en-US" altLang="ko-K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)</a:t>
            </a:r>
            <a:endParaRPr lang="ko-KR" alt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ko-KR" sz="2200" dirty="0">
                <a:solidFill>
                  <a:srgbClr val="000000"/>
                </a:solidFill>
                <a:ea typeface="굴림체" panose="020B0609000101010101" pitchFamily="49" charset="-127"/>
              </a:rPr>
              <a:t>GET</a:t>
            </a:r>
            <a:r>
              <a:rPr lang="en-US" altLang="ko-KR" sz="22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ea typeface="굴림체" panose="020B0609000101010101" pitchFamily="49" charset="-127"/>
              </a:rPr>
              <a:t>/test/HelloWorld</a:t>
            </a:r>
            <a:r>
              <a:rPr lang="en-US" altLang="ko-KR" sz="22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ea typeface="굴림체" panose="020B0609000101010101" pitchFamily="49" charset="-127"/>
              </a:rPr>
              <a:t>HTTP/1.1</a:t>
            </a:r>
            <a:r>
              <a:rPr lang="en-US" altLang="ko-KR" sz="2200" dirty="0">
                <a:solidFill>
                  <a:srgbClr val="000000"/>
                </a:solidFill>
                <a:ea typeface="돋움체" panose="020B0609000101010101" pitchFamily="49" charset="-127"/>
              </a:rPr>
              <a:t>  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ko-KR" sz="2200" dirty="0">
                <a:solidFill>
                  <a:srgbClr val="000000"/>
                </a:solidFill>
                <a:ea typeface="굴림체" panose="020B0609000101010101" pitchFamily="49" charset="-127"/>
              </a:rPr>
              <a:t>(/test/HelloWorld</a:t>
            </a:r>
            <a:r>
              <a:rPr lang="ko-KR" altLang="en-US" sz="2200" dirty="0">
                <a:solidFill>
                  <a:srgbClr val="000000"/>
                </a:solidFill>
                <a:ea typeface="돋움체" panose="020B0609000101010101" pitchFamily="49" charset="-127"/>
              </a:rPr>
              <a:t>을 요청</a:t>
            </a:r>
            <a:r>
              <a:rPr lang="en-US" altLang="ko-KR" sz="2200" dirty="0">
                <a:solidFill>
                  <a:srgbClr val="000000"/>
                </a:solidFill>
                <a:ea typeface="굴림체" panose="020B0609000101010101" pitchFamily="49" charset="-127"/>
              </a:rPr>
              <a:t>,</a:t>
            </a:r>
            <a:r>
              <a:rPr lang="en-US" altLang="ko-KR" sz="22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ko-KR" altLang="en-US" sz="2200" dirty="0">
                <a:solidFill>
                  <a:srgbClr val="000000"/>
                </a:solidFill>
                <a:ea typeface="돋움체" panose="020B0609000101010101" pitchFamily="49" charset="-127"/>
              </a:rPr>
              <a:t>프로토콜 정보</a:t>
            </a:r>
            <a:r>
              <a:rPr lang="en-US" altLang="ko-KR" sz="2200" dirty="0">
                <a:solidFill>
                  <a:srgbClr val="000000"/>
                </a:solidFill>
                <a:ea typeface="굴림체" panose="020B0609000101010101" pitchFamily="49" charset="-127"/>
              </a:rPr>
              <a:t>)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ko-KR" sz="2200" dirty="0">
                <a:solidFill>
                  <a:srgbClr val="000000"/>
                </a:solidFill>
                <a:ea typeface="굴림체" panose="020B0609000101010101" pitchFamily="49" charset="-127"/>
              </a:rPr>
              <a:t>User-Agent: Mozilla/5.0 (Windows NT 6.3) </a:t>
            </a:r>
            <a:r>
              <a:rPr lang="en-US" altLang="ko-KR" sz="2200" dirty="0" err="1">
                <a:solidFill>
                  <a:srgbClr val="000000"/>
                </a:solidFill>
                <a:ea typeface="굴림체" panose="020B0609000101010101" pitchFamily="49" charset="-127"/>
              </a:rPr>
              <a:t>AppleWebKit</a:t>
            </a:r>
            <a:r>
              <a:rPr lang="en-US" altLang="ko-KR" sz="2200" dirty="0">
                <a:solidFill>
                  <a:srgbClr val="000000"/>
                </a:solidFill>
                <a:ea typeface="굴림체" panose="020B0609000101010101" pitchFamily="49" charset="-127"/>
              </a:rPr>
              <a:t>/537.36 (KHTML, like Gecko) Chrome/55.0.2883.87 Safari/537.36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ko-KR" sz="2200" dirty="0">
                <a:solidFill>
                  <a:srgbClr val="000000"/>
                </a:solidFill>
                <a:ea typeface="굴림체" panose="020B0609000101010101" pitchFamily="49" charset="-127"/>
              </a:rPr>
              <a:t>(</a:t>
            </a:r>
            <a:r>
              <a:rPr lang="ko-KR" altLang="en-US" sz="2200" dirty="0">
                <a:solidFill>
                  <a:srgbClr val="000000"/>
                </a:solidFill>
                <a:ea typeface="돋움체" panose="020B0609000101010101" pitchFamily="49" charset="-127"/>
              </a:rPr>
              <a:t>클라이언트 환경정보</a:t>
            </a:r>
            <a:r>
              <a:rPr lang="en-US" altLang="ko-KR" sz="2200" dirty="0">
                <a:solidFill>
                  <a:srgbClr val="000000"/>
                </a:solidFill>
                <a:ea typeface="굴림체" panose="020B0609000101010101" pitchFamily="49" charset="-127"/>
              </a:rPr>
              <a:t>)</a:t>
            </a:r>
            <a:endParaRPr lang="en-US" altLang="ko-KR" sz="2200" dirty="0">
              <a:solidFill>
                <a:srgbClr val="000000"/>
              </a:solidFill>
              <a:ea typeface="바탕체" panose="02030609000101010101" pitchFamily="17" charset="-127"/>
            </a:endParaRP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ko-KR" sz="2200" dirty="0">
                <a:solidFill>
                  <a:srgbClr val="000000"/>
                </a:solidFill>
                <a:ea typeface="굴림체" panose="020B0609000101010101" pitchFamily="49" charset="-127"/>
              </a:rPr>
              <a:t>Accept:</a:t>
            </a:r>
            <a:r>
              <a:rPr lang="en-US" altLang="ko-KR" sz="22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ea typeface="굴림체" panose="020B0609000101010101" pitchFamily="49" charset="-127"/>
              </a:rPr>
              <a:t>text/</a:t>
            </a:r>
            <a:r>
              <a:rPr lang="en-US" altLang="ko-KR" sz="2200" dirty="0" err="1">
                <a:solidFill>
                  <a:srgbClr val="000000"/>
                </a:solidFill>
                <a:ea typeface="굴림체" panose="020B0609000101010101" pitchFamily="49" charset="-127"/>
              </a:rPr>
              <a:t>html,application</a:t>
            </a:r>
            <a:r>
              <a:rPr lang="en-US" altLang="ko-KR" sz="2200" dirty="0">
                <a:solidFill>
                  <a:srgbClr val="000000"/>
                </a:solidFill>
                <a:ea typeface="굴림체" panose="020B0609000101010101" pitchFamily="49" charset="-127"/>
              </a:rPr>
              <a:t>/</a:t>
            </a:r>
            <a:r>
              <a:rPr lang="en-US" altLang="ko-KR" sz="2200" dirty="0" err="1">
                <a:solidFill>
                  <a:srgbClr val="000000"/>
                </a:solidFill>
                <a:ea typeface="굴림체" panose="020B0609000101010101" pitchFamily="49" charset="-127"/>
              </a:rPr>
              <a:t>xhtml+xml,application</a:t>
            </a:r>
            <a:r>
              <a:rPr lang="en-US" altLang="ko-KR" sz="2200" dirty="0">
                <a:solidFill>
                  <a:srgbClr val="000000"/>
                </a:solidFill>
                <a:ea typeface="굴림체" panose="020B0609000101010101" pitchFamily="49" charset="-127"/>
              </a:rPr>
              <a:t>/</a:t>
            </a:r>
            <a:r>
              <a:rPr lang="en-US" altLang="ko-KR" sz="2200" dirty="0" err="1">
                <a:solidFill>
                  <a:srgbClr val="000000"/>
                </a:solidFill>
                <a:ea typeface="굴림체" panose="020B0609000101010101" pitchFamily="49" charset="-127"/>
              </a:rPr>
              <a:t>xml;q</a:t>
            </a:r>
            <a:r>
              <a:rPr lang="en-US" altLang="ko-KR" sz="2200" dirty="0">
                <a:solidFill>
                  <a:srgbClr val="000000"/>
                </a:solidFill>
                <a:ea typeface="굴림체" panose="020B0609000101010101" pitchFamily="49" charset="-127"/>
              </a:rPr>
              <a:t>=0.9,image/</a:t>
            </a:r>
            <a:r>
              <a:rPr lang="en-US" altLang="ko-KR" sz="2200" dirty="0" err="1">
                <a:solidFill>
                  <a:srgbClr val="000000"/>
                </a:solidFill>
                <a:ea typeface="굴림체" panose="020B0609000101010101" pitchFamily="49" charset="-127"/>
              </a:rPr>
              <a:t>webp</a:t>
            </a:r>
            <a:r>
              <a:rPr lang="en-US" altLang="ko-KR" sz="2200" dirty="0">
                <a:solidFill>
                  <a:srgbClr val="000000"/>
                </a:solidFill>
                <a:ea typeface="굴림체" panose="020B0609000101010101" pitchFamily="49" charset="-127"/>
              </a:rPr>
              <a:t>,*/*;q=0.8\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ko-KR" sz="2200" dirty="0">
                <a:solidFill>
                  <a:srgbClr val="000000"/>
                </a:solidFill>
                <a:ea typeface="굴림체" panose="020B0609000101010101" pitchFamily="49" charset="-127"/>
              </a:rPr>
              <a:t>(</a:t>
            </a:r>
            <a:r>
              <a:rPr lang="ko-KR" altLang="en-US" sz="2200" dirty="0">
                <a:solidFill>
                  <a:srgbClr val="000000"/>
                </a:solidFill>
                <a:ea typeface="돋움체" panose="020B0609000101010101" pitchFamily="49" charset="-127"/>
              </a:rPr>
              <a:t>받아들이고자 하는 </a:t>
            </a:r>
            <a:r>
              <a:rPr lang="en-US" altLang="ko-KR" sz="2200" dirty="0">
                <a:solidFill>
                  <a:srgbClr val="000000"/>
                </a:solidFill>
                <a:ea typeface="굴림체" panose="020B0609000101010101" pitchFamily="49" charset="-127"/>
              </a:rPr>
              <a:t>MIME</a:t>
            </a:r>
            <a:r>
              <a:rPr lang="en-US" altLang="ko-KR" sz="22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ko-KR" altLang="en-US" sz="2200" dirty="0">
                <a:solidFill>
                  <a:srgbClr val="000000"/>
                </a:solidFill>
                <a:ea typeface="돋움체" panose="020B0609000101010101" pitchFamily="49" charset="-127"/>
              </a:rPr>
              <a:t>유형</a:t>
            </a:r>
            <a:r>
              <a:rPr lang="en-US" altLang="ko-KR" sz="2200" dirty="0">
                <a:solidFill>
                  <a:srgbClr val="000000"/>
                </a:solidFill>
                <a:ea typeface="굴림체" panose="020B0609000101010101" pitchFamily="49" charset="-127"/>
              </a:rPr>
              <a:t>)</a:t>
            </a:r>
            <a:endParaRPr lang="en-US" altLang="ko-KR" sz="2200" dirty="0">
              <a:solidFill>
                <a:srgbClr val="000000"/>
              </a:solidFill>
              <a:ea typeface="바탕체" panose="02030609000101010101" pitchFamily="17" charset="-127"/>
            </a:endParaRP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ko-KR" altLang="en-US" sz="2200" dirty="0">
                <a:ea typeface="굴림체" panose="020B0609000101010101" pitchFamily="49" charset="-127"/>
              </a:rPr>
              <a:t>빈</a:t>
            </a:r>
            <a:r>
              <a:rPr lang="en-US" altLang="ko-KR" sz="2200" dirty="0">
                <a:ea typeface="굴림체" panose="020B0609000101010101" pitchFamily="49" charset="-127"/>
              </a:rPr>
              <a:t>............................................</a:t>
            </a:r>
            <a:r>
              <a:rPr lang="ko-KR" altLang="en-US" sz="2200" dirty="0">
                <a:ea typeface="돋움체" panose="020B0609000101010101" pitchFamily="49" charset="-127"/>
              </a:rPr>
              <a:t>줄 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ko-KR" sz="2200" dirty="0">
                <a:ea typeface="굴림체" panose="020B0609000101010101" pitchFamily="49" charset="-127"/>
              </a:rPr>
              <a:t>(</a:t>
            </a:r>
            <a:r>
              <a:rPr lang="ko-KR" altLang="en-US" sz="2200" dirty="0">
                <a:ea typeface="돋움체" panose="020B0609000101010101" pitchFamily="49" charset="-127"/>
              </a:rPr>
              <a:t>공백으로 헤더의 끝을 암시</a:t>
            </a:r>
            <a:r>
              <a:rPr lang="en-US" altLang="ko-KR" sz="2200" dirty="0">
                <a:ea typeface="굴림체" panose="020B0609000101010101" pitchFamily="49" charset="-127"/>
              </a:rPr>
              <a:t>).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2000" dirty="0"/>
          </a:p>
        </p:txBody>
      </p:sp>
      <p:sp>
        <p:nvSpPr>
          <p:cNvPr id="4096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5375FA8-E22A-4488-BAE5-4E6C2C4D3DDA}" type="slidenum">
              <a:rPr lang="en-US" altLang="ko-KR"/>
              <a:pPr eaLnBrk="1" hangingPunct="1"/>
              <a:t>29</a:t>
            </a:fld>
            <a:endParaRPr lang="en-US" altLang="ko-KR"/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9EB2098-D3CF-476B-A8EB-E079D5F4430A}" type="slidenum">
              <a:rPr lang="en-US" altLang="ko-KR"/>
              <a:pPr eaLnBrk="1" hangingPunct="1"/>
              <a:t>290</a:t>
            </a:fld>
            <a:endParaRPr lang="en-US" altLang="ko-KR"/>
          </a:p>
        </p:txBody>
      </p:sp>
      <p:sp>
        <p:nvSpPr>
          <p:cNvPr id="318467" name="Rectangle 2"/>
          <p:cNvSpPr>
            <a:spLocks noChangeArrowheads="1"/>
          </p:cNvSpPr>
          <p:nvPr/>
        </p:nvSpPr>
        <p:spPr bwMode="auto">
          <a:xfrm>
            <a:off x="457200" y="685800"/>
            <a:ext cx="8305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200" b="1" dirty="0" err="1">
                <a:latin typeface="Times New Roman" panose="02020603050405020304" pitchFamily="18" charset="0"/>
              </a:rPr>
              <a:t>Sendmail</a:t>
            </a:r>
            <a:r>
              <a:rPr lang="en-US" altLang="ko-KR" sz="3200" b="1" dirty="0">
                <a:latin typeface="Times New Roman" panose="02020603050405020304" pitchFamily="18" charset="0"/>
              </a:rPr>
              <a:t> </a:t>
            </a:r>
            <a:r>
              <a:rPr lang="ko-KR" altLang="en-US" sz="3200" b="1" dirty="0">
                <a:latin typeface="Times New Roman" panose="02020603050405020304" pitchFamily="18" charset="0"/>
              </a:rPr>
              <a:t>프로그램 </a:t>
            </a:r>
            <a:r>
              <a:rPr lang="en-US" altLang="ko-KR" sz="3200" b="1" dirty="0">
                <a:latin typeface="Times New Roman" panose="02020603050405020304" pitchFamily="18" charset="0"/>
              </a:rPr>
              <a:t>– </a:t>
            </a:r>
            <a:r>
              <a:rPr lang="en-US" altLang="ko-KR" sz="3200" b="1" dirty="0" err="1">
                <a:latin typeface="Times New Roman" panose="02020603050405020304" pitchFamily="18" charset="0"/>
              </a:rPr>
              <a:t>TagLib</a:t>
            </a:r>
            <a:r>
              <a:rPr lang="en-US" altLang="ko-KR" sz="3200" b="1" dirty="0">
                <a:latin typeface="Times New Roman" panose="02020603050405020304" pitchFamily="18" charset="0"/>
              </a:rPr>
              <a:t> </a:t>
            </a:r>
            <a:r>
              <a:rPr lang="ko-KR" altLang="en-US" sz="3200" b="1" dirty="0">
                <a:latin typeface="Times New Roman" panose="02020603050405020304" pitchFamily="18" charset="0"/>
              </a:rPr>
              <a:t>이용</a:t>
            </a:r>
          </a:p>
          <a:p>
            <a:pPr eaLnBrk="1" hangingPunct="1"/>
            <a:endParaRPr lang="ko-KR" altLang="en-US" sz="25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 sz="2500" dirty="0">
                <a:solidFill>
                  <a:srgbClr val="0000FF"/>
                </a:solidFill>
                <a:latin typeface="Times New Roman" panose="02020603050405020304" pitchFamily="18" charset="0"/>
              </a:rPr>
              <a:t>SendMailTagLib.html</a:t>
            </a:r>
            <a:r>
              <a:rPr lang="en-US" altLang="ko-KR" sz="2500" dirty="0">
                <a:latin typeface="Times New Roman" panose="02020603050405020304" pitchFamily="18" charset="0"/>
              </a:rPr>
              <a:t>  : HTML </a:t>
            </a:r>
            <a:r>
              <a:rPr lang="ko-KR" altLang="en-US" sz="2500" dirty="0">
                <a:latin typeface="Times New Roman" panose="02020603050405020304" pitchFamily="18" charset="0"/>
              </a:rPr>
              <a:t>파일</a:t>
            </a:r>
            <a:r>
              <a:rPr lang="en-US" altLang="ko-KR" sz="2500" dirty="0">
                <a:latin typeface="Times New Roman" panose="02020603050405020304" pitchFamily="18" charset="0"/>
              </a:rPr>
              <a:t>(</a:t>
            </a:r>
            <a:r>
              <a:rPr lang="ko-KR" altLang="en-US" sz="2500" dirty="0" err="1">
                <a:latin typeface="Times New Roman" panose="02020603050405020304" pitchFamily="18" charset="0"/>
              </a:rPr>
              <a:t>맨처음</a:t>
            </a:r>
            <a:r>
              <a:rPr lang="ko-KR" altLang="en-US" sz="2500" dirty="0">
                <a:latin typeface="Times New Roman" panose="02020603050405020304" pitchFamily="18" charset="0"/>
              </a:rPr>
              <a:t> 실행됨</a:t>
            </a:r>
            <a:r>
              <a:rPr lang="en-US" altLang="ko-KR" sz="2500" dirty="0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ko-KR" sz="25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SendMailTagLib.jsp</a:t>
            </a:r>
            <a:r>
              <a:rPr lang="en-US" altLang="ko-KR" sz="2500" dirty="0">
                <a:latin typeface="Times New Roman" panose="02020603050405020304" pitchFamily="18" charset="0"/>
              </a:rPr>
              <a:t>  : JSP </a:t>
            </a:r>
            <a:r>
              <a:rPr lang="ko-KR" altLang="en-US" sz="2500" dirty="0">
                <a:latin typeface="Times New Roman" panose="02020603050405020304" pitchFamily="18" charset="0"/>
              </a:rPr>
              <a:t>파일</a:t>
            </a:r>
            <a:endParaRPr lang="ko-KR" altLang="en-US" sz="25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 sz="25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SendMailTagLib.tld</a:t>
            </a:r>
            <a:r>
              <a:rPr lang="en-US" altLang="ko-KR" sz="2500" dirty="0">
                <a:latin typeface="Times New Roman" panose="02020603050405020304" pitchFamily="18" charset="0"/>
              </a:rPr>
              <a:t> : Tag Library  </a:t>
            </a:r>
            <a:r>
              <a:rPr lang="ko-KR" altLang="en-US" sz="2500" dirty="0">
                <a:latin typeface="Times New Roman" panose="02020603050405020304" pitchFamily="18" charset="0"/>
              </a:rPr>
              <a:t>정의파일</a:t>
            </a:r>
          </a:p>
          <a:p>
            <a:pPr eaLnBrk="1" hangingPunct="1"/>
            <a:r>
              <a:rPr lang="en-US" altLang="ko-KR" sz="2500" dirty="0">
                <a:latin typeface="Times New Roman" panose="02020603050405020304" pitchFamily="18" charset="0"/>
              </a:rPr>
              <a:t>(WEB-INF\</a:t>
            </a:r>
            <a:r>
              <a:rPr lang="en-US" altLang="ko-KR" sz="2500" dirty="0" err="1">
                <a:latin typeface="Times New Roman" panose="02020603050405020304" pitchFamily="18" charset="0"/>
              </a:rPr>
              <a:t>tlds</a:t>
            </a:r>
            <a:r>
              <a:rPr lang="en-US" altLang="ko-KR" sz="2500" dirty="0">
                <a:latin typeface="Times New Roman" panose="02020603050405020304" pitchFamily="18" charset="0"/>
              </a:rPr>
              <a:t> </a:t>
            </a:r>
            <a:r>
              <a:rPr lang="ko-KR" altLang="en-US" sz="2500" dirty="0">
                <a:latin typeface="Times New Roman" panose="02020603050405020304" pitchFamily="18" charset="0"/>
              </a:rPr>
              <a:t>아래 위치</a:t>
            </a:r>
            <a:r>
              <a:rPr lang="en-US" altLang="ko-KR" sz="2500" dirty="0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ko-KR" sz="2500" dirty="0">
                <a:solidFill>
                  <a:srgbClr val="0000FF"/>
                </a:solidFill>
                <a:latin typeface="Times New Roman" panose="02020603050405020304" pitchFamily="18" charset="0"/>
              </a:rPr>
              <a:t>SendMailTagLib.java</a:t>
            </a:r>
            <a:r>
              <a:rPr lang="en-US" altLang="ko-KR" sz="2500" dirty="0">
                <a:latin typeface="Times New Roman" panose="02020603050405020304" pitchFamily="18" charset="0"/>
              </a:rPr>
              <a:t> : Tag Handler Class</a:t>
            </a:r>
          </a:p>
          <a:p>
            <a:pPr eaLnBrk="1" hangingPunct="1"/>
            <a:endParaRPr lang="en-US" altLang="ko-KR" sz="25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ko-KR" sz="25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ko-KR" sz="25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EAFCAE31-AD9F-4959-AE84-258E981017F9}" type="slidenum">
              <a:rPr lang="en-US" altLang="ko-KR"/>
              <a:pPr eaLnBrk="1" hangingPunct="1"/>
              <a:t>291</a:t>
            </a:fld>
            <a:endParaRPr lang="en-US" altLang="ko-KR"/>
          </a:p>
        </p:txBody>
      </p:sp>
      <p:sp>
        <p:nvSpPr>
          <p:cNvPr id="319491" name="Rectangle 2"/>
          <p:cNvSpPr>
            <a:spLocks noChangeArrowheads="1"/>
          </p:cNvSpPr>
          <p:nvPr/>
        </p:nvSpPr>
        <p:spPr bwMode="auto">
          <a:xfrm>
            <a:off x="685800" y="1066800"/>
            <a:ext cx="7772400" cy="5181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&lt;form action="</a:t>
            </a:r>
            <a:r>
              <a:rPr lang="en-US" altLang="ko-KR" dirty="0" err="1">
                <a:latin typeface="Times New Roman" panose="02020603050405020304" pitchFamily="18" charset="0"/>
              </a:rPr>
              <a:t>SendMailTagLib.jsp</a:t>
            </a:r>
            <a:r>
              <a:rPr lang="en-US" altLang="ko-KR" dirty="0">
                <a:latin typeface="Times New Roman" panose="02020603050405020304" pitchFamily="18" charset="0"/>
              </a:rPr>
              <a:t>" method="POST"&gt;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&lt;table&gt;&lt;</a:t>
            </a:r>
            <a:r>
              <a:rPr lang="en-US" altLang="ko-KR" dirty="0" err="1">
                <a:latin typeface="Times New Roman" panose="02020603050405020304" pitchFamily="18" charset="0"/>
              </a:rPr>
              <a:t>tr</a:t>
            </a:r>
            <a:r>
              <a:rPr lang="en-US" altLang="ko-KR" dirty="0">
                <a:latin typeface="Times New Roman" panose="02020603050405020304" pitchFamily="18" charset="0"/>
              </a:rPr>
              <a:t>&gt; &lt;td&gt;Mail Sending Example&lt;/td&gt;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      &lt;td&gt;Examples&lt;/td&gt; &lt;/</a:t>
            </a:r>
            <a:r>
              <a:rPr lang="en-US" altLang="ko-KR" dirty="0" err="1">
                <a:latin typeface="Times New Roman" panose="02020603050405020304" pitchFamily="18" charset="0"/>
              </a:rPr>
              <a:t>tr</a:t>
            </a:r>
            <a:r>
              <a:rPr lang="en-US" altLang="ko-KR" dirty="0">
                <a:latin typeface="Times New Roman" panose="02020603050405020304" pitchFamily="18" charset="0"/>
              </a:rPr>
              <a:t>&gt;  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&lt;</a:t>
            </a:r>
            <a:r>
              <a:rPr lang="en-US" altLang="ko-KR" dirty="0" err="1">
                <a:latin typeface="Times New Roman" panose="02020603050405020304" pitchFamily="18" charset="0"/>
              </a:rPr>
              <a:t>tr</a:t>
            </a:r>
            <a:r>
              <a:rPr lang="en-US" altLang="ko-KR" dirty="0">
                <a:latin typeface="Times New Roman" panose="02020603050405020304" pitchFamily="18" charset="0"/>
              </a:rPr>
              <a:t>&gt;&lt;td&gt;From&lt;/td&gt;&lt;td&gt;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&lt;input type="text“ size= "20"name="from"&gt;&lt;/td&gt;&lt;/</a:t>
            </a:r>
            <a:r>
              <a:rPr lang="en-US" altLang="ko-KR" dirty="0" err="1">
                <a:latin typeface="Times New Roman" panose="02020603050405020304" pitchFamily="18" charset="0"/>
              </a:rPr>
              <a:t>tr</a:t>
            </a:r>
            <a:r>
              <a:rPr lang="en-US" altLang="ko-KR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  &lt;</a:t>
            </a:r>
            <a:r>
              <a:rPr lang="en-US" altLang="ko-KR" dirty="0" err="1">
                <a:latin typeface="Times New Roman" panose="02020603050405020304" pitchFamily="18" charset="0"/>
              </a:rPr>
              <a:t>tr</a:t>
            </a:r>
            <a:r>
              <a:rPr lang="en-US" altLang="ko-KR" dirty="0">
                <a:latin typeface="Times New Roman" panose="02020603050405020304" pitchFamily="18" charset="0"/>
              </a:rPr>
              <a:t>&gt;&lt;td&gt;To&lt;/td&gt;&lt;td&gt;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&lt;input type="text" size= "30"name="to"&gt;&lt;/td&gt;&lt;/</a:t>
            </a:r>
            <a:r>
              <a:rPr lang="en-US" altLang="ko-KR" dirty="0" err="1">
                <a:latin typeface="Times New Roman" panose="02020603050405020304" pitchFamily="18" charset="0"/>
              </a:rPr>
              <a:t>tr</a:t>
            </a:r>
            <a:r>
              <a:rPr lang="en-US" altLang="ko-KR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  &lt;</a:t>
            </a:r>
            <a:r>
              <a:rPr lang="en-US" altLang="ko-KR" dirty="0" err="1">
                <a:latin typeface="Times New Roman" panose="02020603050405020304" pitchFamily="18" charset="0"/>
              </a:rPr>
              <a:t>tr</a:t>
            </a:r>
            <a:r>
              <a:rPr lang="en-US" altLang="ko-KR" dirty="0">
                <a:latin typeface="Times New Roman" panose="02020603050405020304" pitchFamily="18" charset="0"/>
              </a:rPr>
              <a:t>&gt;&lt;td&gt;Subject&lt;/td&gt;     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      &lt;td&gt;&lt;input type="text" size= "40"name="subject"&gt;&lt;/td&gt;&lt;/</a:t>
            </a:r>
            <a:r>
              <a:rPr lang="en-US" altLang="ko-KR" dirty="0" err="1">
                <a:latin typeface="Times New Roman" panose="02020603050405020304" pitchFamily="18" charset="0"/>
              </a:rPr>
              <a:t>tr</a:t>
            </a:r>
            <a:r>
              <a:rPr lang="en-US" altLang="ko-KR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   &lt;</a:t>
            </a:r>
            <a:r>
              <a:rPr lang="en-US" altLang="ko-KR" dirty="0" err="1">
                <a:latin typeface="Times New Roman" panose="02020603050405020304" pitchFamily="18" charset="0"/>
              </a:rPr>
              <a:t>tr</a:t>
            </a:r>
            <a:r>
              <a:rPr lang="en-US" altLang="ko-KR" dirty="0">
                <a:latin typeface="Times New Roman" panose="02020603050405020304" pitchFamily="18" charset="0"/>
              </a:rPr>
              <a:t>&gt;&lt;td&gt;</a:t>
            </a:r>
            <a:r>
              <a:rPr lang="en-US" altLang="ko-KR" dirty="0" err="1">
                <a:latin typeface="Times New Roman" panose="02020603050405020304" pitchFamily="18" charset="0"/>
              </a:rPr>
              <a:t>Msg</a:t>
            </a:r>
            <a:r>
              <a:rPr lang="en-US" altLang="ko-KR" dirty="0">
                <a:latin typeface="Times New Roman" panose="02020603050405020304" pitchFamily="18" charset="0"/>
              </a:rPr>
              <a:t> Body&lt;/td&gt;&lt;td&gt;&lt;</a:t>
            </a:r>
            <a:r>
              <a:rPr lang="en-US" altLang="ko-KR" dirty="0" err="1">
                <a:latin typeface="Times New Roman" panose="02020603050405020304" pitchFamily="18" charset="0"/>
              </a:rPr>
              <a:t>textarea</a:t>
            </a:r>
            <a:r>
              <a:rPr lang="en-US" altLang="ko-KR" dirty="0">
                <a:latin typeface="Times New Roman" panose="02020603050405020304" pitchFamily="18" charset="0"/>
              </a:rPr>
              <a:t> name= "contents" rows="20" cols="38"&gt;&lt;/</a:t>
            </a:r>
            <a:r>
              <a:rPr lang="en-US" altLang="ko-KR" dirty="0" err="1">
                <a:latin typeface="Times New Roman" panose="02020603050405020304" pitchFamily="18" charset="0"/>
              </a:rPr>
              <a:t>textarea</a:t>
            </a:r>
            <a:r>
              <a:rPr lang="en-US" altLang="ko-KR" dirty="0">
                <a:latin typeface="Times New Roman" panose="02020603050405020304" pitchFamily="18" charset="0"/>
              </a:rPr>
              <a:t>&gt;&lt;/td&gt;&lt;/</a:t>
            </a:r>
            <a:r>
              <a:rPr lang="en-US" altLang="ko-KR" dirty="0" err="1">
                <a:latin typeface="Times New Roman" panose="02020603050405020304" pitchFamily="18" charset="0"/>
              </a:rPr>
              <a:t>tr</a:t>
            </a:r>
            <a:r>
              <a:rPr lang="en-US" altLang="ko-KR" dirty="0">
                <a:latin typeface="Times New Roman" panose="02020603050405020304" pitchFamily="18" charset="0"/>
              </a:rPr>
              <a:t>&gt;	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  &lt;</a:t>
            </a:r>
            <a:r>
              <a:rPr lang="en-US" altLang="ko-KR" dirty="0" err="1">
                <a:latin typeface="Times New Roman" panose="02020603050405020304" pitchFamily="18" charset="0"/>
              </a:rPr>
              <a:t>tr</a:t>
            </a:r>
            <a:r>
              <a:rPr lang="en-US" altLang="ko-KR" dirty="0">
                <a:latin typeface="Times New Roman" panose="02020603050405020304" pitchFamily="18" charset="0"/>
              </a:rPr>
              <a:t>&gt;&lt;td&gt;&lt;/td&gt;&lt;td&gt;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&lt;input type="submit" name= "B1"value="Submit"&gt;&lt;/td&gt;&lt;/</a:t>
            </a:r>
            <a:r>
              <a:rPr lang="en-US" altLang="ko-KR" dirty="0" err="1">
                <a:latin typeface="Times New Roman" panose="02020603050405020304" pitchFamily="18" charset="0"/>
              </a:rPr>
              <a:t>tr</a:t>
            </a:r>
            <a:r>
              <a:rPr lang="en-US" altLang="ko-KR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&lt;/table&gt;&lt;/form&gt;</a:t>
            </a:r>
          </a:p>
        </p:txBody>
      </p:sp>
      <p:sp>
        <p:nvSpPr>
          <p:cNvPr id="319492" name="Rectangle 3"/>
          <p:cNvSpPr>
            <a:spLocks noChangeArrowheads="1"/>
          </p:cNvSpPr>
          <p:nvPr/>
        </p:nvSpPr>
        <p:spPr bwMode="auto">
          <a:xfrm>
            <a:off x="609600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000" b="1">
                <a:latin typeface="Times New Roman" panose="02020603050405020304" pitchFamily="18" charset="0"/>
              </a:rPr>
              <a:t>SendMailTagLib.html (1/1)</a:t>
            </a: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0D58ED4-C187-47BE-B793-AB3C494B45B5}" type="slidenum">
              <a:rPr lang="en-US" altLang="ko-KR"/>
              <a:pPr eaLnBrk="1" hangingPunct="1"/>
              <a:t>292</a:t>
            </a:fld>
            <a:endParaRPr lang="en-US" altLang="ko-KR"/>
          </a:p>
        </p:txBody>
      </p:sp>
      <p:sp>
        <p:nvSpPr>
          <p:cNvPr id="320515" name="Rectangle 2"/>
          <p:cNvSpPr>
            <a:spLocks noChangeArrowheads="1"/>
          </p:cNvSpPr>
          <p:nvPr/>
        </p:nvSpPr>
        <p:spPr bwMode="auto">
          <a:xfrm>
            <a:off x="685800" y="1066800"/>
            <a:ext cx="7772400" cy="55054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&lt;%@ page </a:t>
            </a:r>
            <a:r>
              <a:rPr lang="en-US" altLang="ko-KR" dirty="0" err="1">
                <a:latin typeface="Times New Roman" panose="02020603050405020304" pitchFamily="18" charset="0"/>
              </a:rPr>
              <a:t>contentType</a:t>
            </a:r>
            <a:r>
              <a:rPr lang="en-US" altLang="ko-KR" dirty="0">
                <a:latin typeface="Times New Roman" panose="02020603050405020304" pitchFamily="18" charset="0"/>
              </a:rPr>
              <a:t>="text/html; charset=</a:t>
            </a:r>
            <a:r>
              <a:rPr lang="en-US" altLang="ko-KR" dirty="0" err="1">
                <a:latin typeface="Times New Roman" panose="02020603050405020304" pitchFamily="18" charset="0"/>
              </a:rPr>
              <a:t>euc-kr</a:t>
            </a:r>
            <a:r>
              <a:rPr lang="en-US" altLang="ko-KR" dirty="0">
                <a:latin typeface="Times New Roman" panose="02020603050405020304" pitchFamily="18" charset="0"/>
              </a:rPr>
              <a:t>" %&gt;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&lt;%@ </a:t>
            </a:r>
            <a:r>
              <a:rPr lang="en-US" altLang="ko-KR" dirty="0" err="1">
                <a:latin typeface="Times New Roman" panose="02020603050405020304" pitchFamily="18" charset="0"/>
              </a:rPr>
              <a:t>taglib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</a:rPr>
              <a:t>uri</a:t>
            </a:r>
            <a:r>
              <a:rPr lang="en-US" altLang="ko-KR" dirty="0">
                <a:latin typeface="Times New Roman" panose="02020603050405020304" pitchFamily="18" charset="0"/>
              </a:rPr>
              <a:t>="/WEB-INF/</a:t>
            </a:r>
            <a:r>
              <a:rPr lang="en-US" altLang="ko-KR" dirty="0" err="1">
                <a:latin typeface="Times New Roman" panose="02020603050405020304" pitchFamily="18" charset="0"/>
              </a:rPr>
              <a:t>tlds</a:t>
            </a:r>
            <a:r>
              <a:rPr lang="en-US" altLang="ko-KR" dirty="0">
                <a:latin typeface="Times New Roman" panose="02020603050405020304" pitchFamily="18" charset="0"/>
              </a:rPr>
              <a:t>/</a:t>
            </a:r>
            <a:r>
              <a:rPr lang="en-US" altLang="ko-KR" dirty="0" err="1">
                <a:latin typeface="Times New Roman" panose="02020603050405020304" pitchFamily="18" charset="0"/>
              </a:rPr>
              <a:t>SendMailTagLib.tld</a:t>
            </a:r>
            <a:r>
              <a:rPr lang="en-US" altLang="ko-KR" dirty="0">
                <a:latin typeface="Times New Roman" panose="02020603050405020304" pitchFamily="18" charset="0"/>
              </a:rPr>
              <a:t>" prefix="mail" %&gt;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&lt;HTML&gt;&lt;HEAD&gt;&lt;TITLE&gt;</a:t>
            </a:r>
            <a:r>
              <a:rPr lang="en-US" altLang="ko-KR" dirty="0" err="1">
                <a:latin typeface="Times New Roman" panose="02020603050405020304" pitchFamily="18" charset="0"/>
              </a:rPr>
              <a:t>EmailForm</a:t>
            </a:r>
            <a:r>
              <a:rPr lang="en-US" altLang="ko-KR" dirty="0">
                <a:latin typeface="Times New Roman" panose="02020603050405020304" pitchFamily="18" charset="0"/>
              </a:rPr>
              <a:t> Example&lt;/TITLE&gt;&lt;/HEAD&gt;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&lt;BODY&gt;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&lt;!-----   </a:t>
            </a:r>
            <a:r>
              <a:rPr lang="ko-KR" altLang="en-US" dirty="0" err="1">
                <a:latin typeface="Times New Roman" panose="02020603050405020304" pitchFamily="18" charset="0"/>
              </a:rPr>
              <a:t>이페이지는</a:t>
            </a:r>
            <a:r>
              <a:rPr lang="ko-KR" altLang="en-US" dirty="0">
                <a:latin typeface="Times New Roman" panose="02020603050405020304" pitchFamily="18" charset="0"/>
              </a:rPr>
              <a:t> 메일을 보내기 위한 </a:t>
            </a:r>
            <a:r>
              <a:rPr lang="en-US" altLang="ko-KR" dirty="0" err="1">
                <a:latin typeface="Times New Roman" panose="02020603050405020304" pitchFamily="18" charset="0"/>
              </a:rPr>
              <a:t>TagLib</a:t>
            </a:r>
            <a:r>
              <a:rPr lang="ko-KR" altLang="en-US" dirty="0">
                <a:latin typeface="Times New Roman" panose="02020603050405020304" pitchFamily="18" charset="0"/>
              </a:rPr>
              <a:t>을 이용한 </a:t>
            </a:r>
            <a:r>
              <a:rPr lang="en-US" altLang="ko-KR" dirty="0">
                <a:latin typeface="Times New Roman" panose="02020603050405020304" pitchFamily="18" charset="0"/>
              </a:rPr>
              <a:t>JSP </a:t>
            </a:r>
            <a:r>
              <a:rPr lang="ko-KR" altLang="en-US" dirty="0">
                <a:latin typeface="Times New Roman" panose="02020603050405020304" pitchFamily="18" charset="0"/>
              </a:rPr>
              <a:t>페이지 입니다</a:t>
            </a:r>
            <a:r>
              <a:rPr lang="en-US" altLang="ko-KR" dirty="0">
                <a:latin typeface="Times New Roman" panose="02020603050405020304" pitchFamily="18" charset="0"/>
              </a:rPr>
              <a:t>. ----&gt;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&lt;</a:t>
            </a:r>
            <a:r>
              <a:rPr lang="en-US" altLang="ko-KR" dirty="0" err="1">
                <a:latin typeface="Times New Roman" panose="02020603050405020304" pitchFamily="18" charset="0"/>
              </a:rPr>
              <a:t>mail:sendmail</a:t>
            </a:r>
            <a:r>
              <a:rPr lang="en-US" altLang="ko-KR" dirty="0">
                <a:latin typeface="Times New Roman" panose="02020603050405020304" pitchFamily="18" charset="0"/>
              </a:rPr>
              <a:t>   from='&lt;%=</a:t>
            </a:r>
            <a:r>
              <a:rPr lang="en-US" altLang="ko-KR" dirty="0" err="1">
                <a:latin typeface="Times New Roman" panose="02020603050405020304" pitchFamily="18" charset="0"/>
              </a:rPr>
              <a:t>request.getParameter</a:t>
            </a:r>
            <a:r>
              <a:rPr lang="en-US" altLang="ko-KR" dirty="0">
                <a:latin typeface="Times New Roman" panose="02020603050405020304" pitchFamily="18" charset="0"/>
              </a:rPr>
              <a:t>("from")%&gt;'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                       to='&lt;%=</a:t>
            </a:r>
            <a:r>
              <a:rPr lang="en-US" altLang="ko-KR" dirty="0" err="1">
                <a:latin typeface="Times New Roman" panose="02020603050405020304" pitchFamily="18" charset="0"/>
              </a:rPr>
              <a:t>request.getParameter</a:t>
            </a:r>
            <a:r>
              <a:rPr lang="en-US" altLang="ko-KR" dirty="0">
                <a:latin typeface="Times New Roman" panose="02020603050405020304" pitchFamily="18" charset="0"/>
              </a:rPr>
              <a:t>("to")%&gt;'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				 			subject='&lt;%=</a:t>
            </a:r>
            <a:r>
              <a:rPr lang="en-US" altLang="ko-KR" dirty="0" err="1">
                <a:latin typeface="Times New Roman" panose="02020603050405020304" pitchFamily="18" charset="0"/>
              </a:rPr>
              <a:t>request.getParameter</a:t>
            </a:r>
            <a:r>
              <a:rPr lang="en-US" altLang="ko-KR" dirty="0">
                <a:latin typeface="Times New Roman" panose="02020603050405020304" pitchFamily="18" charset="0"/>
              </a:rPr>
              <a:t>("subject")%&gt;'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				 contents='&lt;%=</a:t>
            </a:r>
            <a:r>
              <a:rPr lang="en-US" altLang="ko-KR" dirty="0" err="1">
                <a:latin typeface="Times New Roman" panose="02020603050405020304" pitchFamily="18" charset="0"/>
              </a:rPr>
              <a:t>request.getParameter</a:t>
            </a:r>
            <a:r>
              <a:rPr lang="en-US" altLang="ko-KR" dirty="0">
                <a:latin typeface="Times New Roman" panose="02020603050405020304" pitchFamily="18" charset="0"/>
              </a:rPr>
              <a:t>("contents")%&gt;'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/&gt;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&lt;/body&gt;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&lt;/html&gt;</a:t>
            </a:r>
          </a:p>
        </p:txBody>
      </p:sp>
      <p:sp>
        <p:nvSpPr>
          <p:cNvPr id="320516" name="Rectangle 3"/>
          <p:cNvSpPr>
            <a:spLocks noChangeArrowheads="1"/>
          </p:cNvSpPr>
          <p:nvPr/>
        </p:nvSpPr>
        <p:spPr bwMode="auto">
          <a:xfrm>
            <a:off x="609600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000" b="1">
                <a:latin typeface="Times New Roman" panose="02020603050405020304" pitchFamily="18" charset="0"/>
              </a:rPr>
              <a:t>SendMailTagLib.jsp (1/1)</a:t>
            </a: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3E14852-A355-401B-8743-74BF96D72F9B}" type="slidenum">
              <a:rPr lang="en-US" altLang="ko-KR"/>
              <a:pPr eaLnBrk="1" hangingPunct="1"/>
              <a:t>293</a:t>
            </a:fld>
            <a:endParaRPr lang="en-US" altLang="ko-KR"/>
          </a:p>
        </p:txBody>
      </p:sp>
      <p:sp>
        <p:nvSpPr>
          <p:cNvPr id="321539" name="Rectangle 2"/>
          <p:cNvSpPr>
            <a:spLocks noChangeArrowheads="1"/>
          </p:cNvSpPr>
          <p:nvPr/>
        </p:nvSpPr>
        <p:spPr bwMode="auto">
          <a:xfrm>
            <a:off x="685800" y="914400"/>
            <a:ext cx="7772400" cy="5334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&lt;</a:t>
            </a:r>
            <a:r>
              <a:rPr lang="en-US" altLang="ko-KR" dirty="0" err="1">
                <a:latin typeface="Times New Roman" panose="02020603050405020304" pitchFamily="18" charset="0"/>
              </a:rPr>
              <a:t>taglib</a:t>
            </a:r>
            <a:r>
              <a:rPr lang="en-US" altLang="ko-KR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&lt;</a:t>
            </a:r>
            <a:r>
              <a:rPr lang="en-US" altLang="ko-KR" dirty="0" err="1">
                <a:latin typeface="Times New Roman" panose="02020603050405020304" pitchFamily="18" charset="0"/>
              </a:rPr>
              <a:t>tlib</a:t>
            </a:r>
            <a:r>
              <a:rPr lang="en-US" altLang="ko-KR" dirty="0">
                <a:latin typeface="Times New Roman" panose="02020603050405020304" pitchFamily="18" charset="0"/>
              </a:rPr>
              <a:t>-version&gt;1.0&lt;/</a:t>
            </a:r>
            <a:r>
              <a:rPr lang="en-US" altLang="ko-KR" dirty="0" err="1">
                <a:latin typeface="Times New Roman" panose="02020603050405020304" pitchFamily="18" charset="0"/>
              </a:rPr>
              <a:t>tlib</a:t>
            </a:r>
            <a:r>
              <a:rPr lang="en-US" altLang="ko-KR" dirty="0">
                <a:latin typeface="Times New Roman" panose="02020603050405020304" pitchFamily="18" charset="0"/>
              </a:rPr>
              <a:t>-version&gt;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&lt;</a:t>
            </a:r>
            <a:r>
              <a:rPr lang="en-US" altLang="ko-KR" dirty="0" err="1">
                <a:latin typeface="Times New Roman" panose="02020603050405020304" pitchFamily="18" charset="0"/>
              </a:rPr>
              <a:t>jsp</a:t>
            </a:r>
            <a:r>
              <a:rPr lang="en-US" altLang="ko-KR" dirty="0">
                <a:latin typeface="Times New Roman" panose="02020603050405020304" pitchFamily="18" charset="0"/>
              </a:rPr>
              <a:t>-version&gt;2.0&lt;/</a:t>
            </a:r>
            <a:r>
              <a:rPr lang="en-US" altLang="ko-KR" dirty="0" err="1">
                <a:latin typeface="Times New Roman" panose="02020603050405020304" pitchFamily="18" charset="0"/>
              </a:rPr>
              <a:t>jsp</a:t>
            </a:r>
            <a:r>
              <a:rPr lang="en-US" altLang="ko-KR" dirty="0">
                <a:latin typeface="Times New Roman" panose="02020603050405020304" pitchFamily="18" charset="0"/>
              </a:rPr>
              <a:t>-version&gt;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&lt;short-name&gt;Example TLD&lt;/short-name&gt;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&lt;tag&gt;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  &lt;name&gt;</a:t>
            </a:r>
            <a:r>
              <a:rPr lang="en-US" altLang="ko-KR" dirty="0" err="1">
                <a:latin typeface="Times New Roman" panose="02020603050405020304" pitchFamily="18" charset="0"/>
              </a:rPr>
              <a:t>sendmail</a:t>
            </a:r>
            <a:r>
              <a:rPr lang="en-US" altLang="ko-KR" dirty="0">
                <a:latin typeface="Times New Roman" panose="02020603050405020304" pitchFamily="18" charset="0"/>
              </a:rPr>
              <a:t>&lt;/name&gt;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  &lt;tag-class&gt;</a:t>
            </a:r>
            <a:r>
              <a:rPr lang="en-US" altLang="ko-KR" dirty="0" err="1">
                <a:latin typeface="Times New Roman" panose="02020603050405020304" pitchFamily="18" charset="0"/>
              </a:rPr>
              <a:t>beans.SendMailTag</a:t>
            </a:r>
            <a:r>
              <a:rPr lang="en-US" altLang="ko-KR" dirty="0">
                <a:latin typeface="Times New Roman" panose="02020603050405020304" pitchFamily="18" charset="0"/>
              </a:rPr>
              <a:t>&lt;/tag-class&gt;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  &lt;body-content&gt;empty&lt;/body-content&gt;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  &lt;attribute&gt;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&lt;name&gt;from&lt;/name&gt;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&lt;required&gt;true&lt;/required&gt;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&lt;</a:t>
            </a:r>
            <a:r>
              <a:rPr lang="en-US" altLang="ko-KR" dirty="0" err="1">
                <a:latin typeface="Times New Roman" panose="02020603050405020304" pitchFamily="18" charset="0"/>
              </a:rPr>
              <a:t>rtexprvalue</a:t>
            </a:r>
            <a:r>
              <a:rPr lang="en-US" altLang="ko-KR" dirty="0">
                <a:latin typeface="Times New Roman" panose="02020603050405020304" pitchFamily="18" charset="0"/>
              </a:rPr>
              <a:t>&gt;true&lt;/</a:t>
            </a:r>
            <a:r>
              <a:rPr lang="en-US" altLang="ko-KR" dirty="0" err="1">
                <a:latin typeface="Times New Roman" panose="02020603050405020304" pitchFamily="18" charset="0"/>
              </a:rPr>
              <a:t>rtexprvalue</a:t>
            </a:r>
            <a:r>
              <a:rPr lang="en-US" altLang="ko-KR" dirty="0">
                <a:latin typeface="Times New Roman" panose="02020603050405020304" pitchFamily="18" charset="0"/>
              </a:rPr>
              <a:t> &gt;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&lt;/attribute&gt;</a:t>
            </a:r>
          </a:p>
        </p:txBody>
      </p:sp>
      <p:sp>
        <p:nvSpPr>
          <p:cNvPr id="321540" name="Rectangle 3"/>
          <p:cNvSpPr>
            <a:spLocks noChangeArrowheads="1"/>
          </p:cNvSpPr>
          <p:nvPr/>
        </p:nvSpPr>
        <p:spPr bwMode="auto">
          <a:xfrm>
            <a:off x="609600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000" b="1">
                <a:latin typeface="Times New Roman" panose="02020603050405020304" pitchFamily="18" charset="0"/>
              </a:rPr>
              <a:t>SendMailTagLib.tld (1/2)</a:t>
            </a: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E41D22EA-0C6E-42D5-B351-4D829B094F37}" type="slidenum">
              <a:rPr lang="en-US" altLang="ko-KR"/>
              <a:pPr eaLnBrk="1" hangingPunct="1"/>
              <a:t>294</a:t>
            </a:fld>
            <a:endParaRPr lang="en-US" altLang="ko-KR"/>
          </a:p>
        </p:txBody>
      </p:sp>
      <p:sp>
        <p:nvSpPr>
          <p:cNvPr id="322563" name="Rectangle 2"/>
          <p:cNvSpPr>
            <a:spLocks noChangeArrowheads="1"/>
          </p:cNvSpPr>
          <p:nvPr/>
        </p:nvSpPr>
        <p:spPr bwMode="auto">
          <a:xfrm>
            <a:off x="685800" y="914400"/>
            <a:ext cx="7772400" cy="5334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&lt;attribute&gt;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&lt;name&gt;to&lt;/name&gt;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&lt;required&gt;true&lt;/required&gt;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&lt;</a:t>
            </a:r>
            <a:r>
              <a:rPr lang="en-US" altLang="ko-KR" dirty="0" err="1">
                <a:latin typeface="Times New Roman" panose="02020603050405020304" pitchFamily="18" charset="0"/>
              </a:rPr>
              <a:t>rtexprvalue</a:t>
            </a:r>
            <a:r>
              <a:rPr lang="en-US" altLang="ko-KR" dirty="0">
                <a:latin typeface="Times New Roman" panose="02020603050405020304" pitchFamily="18" charset="0"/>
              </a:rPr>
              <a:t>&gt;true&lt;/</a:t>
            </a:r>
            <a:r>
              <a:rPr lang="en-US" altLang="ko-KR" dirty="0" err="1">
                <a:latin typeface="Times New Roman" panose="02020603050405020304" pitchFamily="18" charset="0"/>
              </a:rPr>
              <a:t>rtexprvalue</a:t>
            </a:r>
            <a:r>
              <a:rPr lang="en-US" altLang="ko-KR" dirty="0">
                <a:latin typeface="Times New Roman" panose="02020603050405020304" pitchFamily="18" charset="0"/>
              </a:rPr>
              <a:t> &gt;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&lt;/attribute&gt;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&lt;attribute&gt;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&lt;name&gt;subject&lt;/name&gt;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&lt;required&gt;true&lt;/required&gt;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&lt;</a:t>
            </a:r>
            <a:r>
              <a:rPr lang="en-US" altLang="ko-KR" dirty="0" err="1">
                <a:latin typeface="Times New Roman" panose="02020603050405020304" pitchFamily="18" charset="0"/>
              </a:rPr>
              <a:t>rtexprvalue</a:t>
            </a:r>
            <a:r>
              <a:rPr lang="en-US" altLang="ko-KR" dirty="0">
                <a:latin typeface="Times New Roman" panose="02020603050405020304" pitchFamily="18" charset="0"/>
              </a:rPr>
              <a:t>&gt;true&lt;/</a:t>
            </a:r>
            <a:r>
              <a:rPr lang="en-US" altLang="ko-KR" dirty="0" err="1">
                <a:latin typeface="Times New Roman" panose="02020603050405020304" pitchFamily="18" charset="0"/>
              </a:rPr>
              <a:t>rtexprvalue</a:t>
            </a:r>
            <a:r>
              <a:rPr lang="en-US" altLang="ko-KR" dirty="0">
                <a:latin typeface="Times New Roman" panose="02020603050405020304" pitchFamily="18" charset="0"/>
              </a:rPr>
              <a:t> &gt;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&lt;/attribute&gt;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&lt;attribute&gt;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&lt;name&gt;contents&lt;/name&gt;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&lt;required&gt;true&lt;/required&gt;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&lt;</a:t>
            </a:r>
            <a:r>
              <a:rPr lang="en-US" altLang="ko-KR" dirty="0" err="1">
                <a:latin typeface="Times New Roman" panose="02020603050405020304" pitchFamily="18" charset="0"/>
              </a:rPr>
              <a:t>rtexprvalue</a:t>
            </a:r>
            <a:r>
              <a:rPr lang="en-US" altLang="ko-KR" dirty="0">
                <a:latin typeface="Times New Roman" panose="02020603050405020304" pitchFamily="18" charset="0"/>
              </a:rPr>
              <a:t>&gt;true&lt;/</a:t>
            </a:r>
            <a:r>
              <a:rPr lang="en-US" altLang="ko-KR" dirty="0" err="1">
                <a:latin typeface="Times New Roman" panose="02020603050405020304" pitchFamily="18" charset="0"/>
              </a:rPr>
              <a:t>rtexprvalue</a:t>
            </a:r>
            <a:r>
              <a:rPr lang="en-US" altLang="ko-KR" dirty="0">
                <a:latin typeface="Times New Roman" panose="02020603050405020304" pitchFamily="18" charset="0"/>
              </a:rPr>
              <a:t> &gt;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&lt;/attribute&gt;  &lt;/tag&gt;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&lt;/</a:t>
            </a:r>
            <a:r>
              <a:rPr lang="en-US" altLang="ko-KR" dirty="0" err="1">
                <a:latin typeface="Times New Roman" panose="02020603050405020304" pitchFamily="18" charset="0"/>
              </a:rPr>
              <a:t>taglib</a:t>
            </a:r>
            <a:r>
              <a:rPr lang="en-US" altLang="ko-KR" dirty="0">
                <a:latin typeface="Times New Roman" panose="02020603050405020304" pitchFamily="18" charset="0"/>
              </a:rPr>
              <a:t>&gt;</a:t>
            </a:r>
          </a:p>
        </p:txBody>
      </p:sp>
      <p:sp>
        <p:nvSpPr>
          <p:cNvPr id="322564" name="Rectangle 3"/>
          <p:cNvSpPr>
            <a:spLocks noChangeArrowheads="1"/>
          </p:cNvSpPr>
          <p:nvPr/>
        </p:nvSpPr>
        <p:spPr bwMode="auto">
          <a:xfrm>
            <a:off x="609600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000" b="1">
                <a:latin typeface="Times New Roman" panose="02020603050405020304" pitchFamily="18" charset="0"/>
              </a:rPr>
              <a:t>SendMailTagLib.tld (2/2)</a:t>
            </a: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E3A081A-39C3-4950-9E5E-BFE39F38ABE4}" type="slidenum">
              <a:rPr lang="en-US" altLang="ko-KR"/>
              <a:pPr eaLnBrk="1" hangingPunct="1"/>
              <a:t>295</a:t>
            </a:fld>
            <a:endParaRPr lang="en-US" altLang="ko-KR"/>
          </a:p>
        </p:txBody>
      </p:sp>
      <p:sp>
        <p:nvSpPr>
          <p:cNvPr id="323587" name="Rectangle 2"/>
          <p:cNvSpPr>
            <a:spLocks noChangeArrowheads="1"/>
          </p:cNvSpPr>
          <p:nvPr/>
        </p:nvSpPr>
        <p:spPr bwMode="auto">
          <a:xfrm>
            <a:off x="685800" y="990600"/>
            <a:ext cx="7772400" cy="5334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package beans;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import </a:t>
            </a:r>
            <a:r>
              <a:rPr lang="en-US" altLang="ko-KR" dirty="0" err="1">
                <a:latin typeface="Times New Roman" panose="02020603050405020304" pitchFamily="18" charset="0"/>
              </a:rPr>
              <a:t>java.io.IOException</a:t>
            </a:r>
            <a:r>
              <a:rPr lang="en-US" altLang="ko-KR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import </a:t>
            </a:r>
            <a:r>
              <a:rPr lang="en-US" altLang="ko-KR" dirty="0" err="1">
                <a:latin typeface="Times New Roman" panose="02020603050405020304" pitchFamily="18" charset="0"/>
              </a:rPr>
              <a:t>java.util.Properties</a:t>
            </a:r>
            <a:r>
              <a:rPr lang="en-US" altLang="ko-KR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import </a:t>
            </a:r>
            <a:r>
              <a:rPr lang="en-US" altLang="ko-KR" dirty="0" err="1">
                <a:latin typeface="Times New Roman" panose="02020603050405020304" pitchFamily="18" charset="0"/>
              </a:rPr>
              <a:t>javax.servlet.jsp.tagext.SimpleTagSupport</a:t>
            </a:r>
            <a:r>
              <a:rPr lang="en-US" altLang="ko-KR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public class </a:t>
            </a:r>
            <a:r>
              <a:rPr lang="en-US" altLang="ko-KR" dirty="0" err="1">
                <a:latin typeface="Times New Roman" panose="02020603050405020304" pitchFamily="18" charset="0"/>
              </a:rPr>
              <a:t>SendMailTag</a:t>
            </a:r>
            <a:r>
              <a:rPr lang="en-US" altLang="ko-KR" dirty="0">
                <a:latin typeface="Times New Roman" panose="02020603050405020304" pitchFamily="18" charset="0"/>
              </a:rPr>
              <a:t> extends </a:t>
            </a:r>
            <a:r>
              <a:rPr lang="en-US" altLang="ko-KR" dirty="0" err="1">
                <a:latin typeface="Times New Roman" panose="02020603050405020304" pitchFamily="18" charset="0"/>
              </a:rPr>
              <a:t>SimpleTagSupport</a:t>
            </a:r>
            <a:r>
              <a:rPr lang="en-US" altLang="ko-KR" dirty="0">
                <a:latin typeface="Times New Roman" panose="02020603050405020304" pitchFamily="18" charset="0"/>
              </a:rPr>
              <a:t>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private String from="";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private String to="";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private String subject="";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private String contents="";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private String result="";</a:t>
            </a:r>
          </a:p>
        </p:txBody>
      </p:sp>
      <p:sp>
        <p:nvSpPr>
          <p:cNvPr id="323588" name="Rectangle 3"/>
          <p:cNvSpPr>
            <a:spLocks noChangeArrowheads="1"/>
          </p:cNvSpPr>
          <p:nvPr/>
        </p:nvSpPr>
        <p:spPr bwMode="auto">
          <a:xfrm>
            <a:off x="609600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000" b="1">
                <a:latin typeface="Times New Roman" panose="02020603050405020304" pitchFamily="18" charset="0"/>
              </a:rPr>
              <a:t>SendMailTagLib.java (1/5)</a:t>
            </a: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8A7F556-18C5-4688-823C-4F7122CE084A}" type="slidenum">
              <a:rPr lang="en-US" altLang="ko-KR"/>
              <a:pPr eaLnBrk="1" hangingPunct="1"/>
              <a:t>296</a:t>
            </a:fld>
            <a:endParaRPr lang="en-US" altLang="ko-KR"/>
          </a:p>
        </p:txBody>
      </p:sp>
      <p:sp>
        <p:nvSpPr>
          <p:cNvPr id="324611" name="Rectangle 2"/>
          <p:cNvSpPr>
            <a:spLocks noChangeArrowheads="1"/>
          </p:cNvSpPr>
          <p:nvPr/>
        </p:nvSpPr>
        <p:spPr bwMode="auto">
          <a:xfrm>
            <a:off x="685800" y="990600"/>
            <a:ext cx="7772400" cy="5334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public void </a:t>
            </a:r>
            <a:r>
              <a:rPr lang="en-US" altLang="ko-KR" dirty="0" err="1">
                <a:latin typeface="Times New Roman" panose="02020603050405020304" pitchFamily="18" charset="0"/>
              </a:rPr>
              <a:t>setFrom</a:t>
            </a:r>
            <a:r>
              <a:rPr lang="en-US" altLang="ko-KR" dirty="0">
                <a:latin typeface="Times New Roman" panose="02020603050405020304" pitchFamily="18" charset="0"/>
              </a:rPr>
              <a:t>(String from)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</a:t>
            </a:r>
            <a:r>
              <a:rPr lang="en-US" altLang="ko-KR" dirty="0" err="1">
                <a:latin typeface="Times New Roman" panose="02020603050405020304" pitchFamily="18" charset="0"/>
              </a:rPr>
              <a:t>this.from</a:t>
            </a:r>
            <a:r>
              <a:rPr lang="en-US" altLang="ko-KR" dirty="0">
                <a:latin typeface="Times New Roman" panose="02020603050405020304" pitchFamily="18" charset="0"/>
              </a:rPr>
              <a:t> = from;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public void </a:t>
            </a:r>
            <a:r>
              <a:rPr lang="en-US" altLang="ko-KR" dirty="0" err="1">
                <a:latin typeface="Times New Roman" panose="02020603050405020304" pitchFamily="18" charset="0"/>
              </a:rPr>
              <a:t>setTo</a:t>
            </a:r>
            <a:r>
              <a:rPr lang="en-US" altLang="ko-KR" dirty="0">
                <a:latin typeface="Times New Roman" panose="02020603050405020304" pitchFamily="18" charset="0"/>
              </a:rPr>
              <a:t>(String to)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this.to = to;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public void </a:t>
            </a:r>
            <a:r>
              <a:rPr lang="en-US" altLang="ko-KR" dirty="0" err="1">
                <a:latin typeface="Times New Roman" panose="02020603050405020304" pitchFamily="18" charset="0"/>
              </a:rPr>
              <a:t>setSubject</a:t>
            </a:r>
            <a:r>
              <a:rPr lang="en-US" altLang="ko-KR" dirty="0">
                <a:latin typeface="Times New Roman" panose="02020603050405020304" pitchFamily="18" charset="0"/>
              </a:rPr>
              <a:t>(String subject)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</a:t>
            </a:r>
            <a:r>
              <a:rPr lang="en-US" altLang="ko-KR" dirty="0" err="1">
                <a:latin typeface="Times New Roman" panose="02020603050405020304" pitchFamily="18" charset="0"/>
              </a:rPr>
              <a:t>this.subject</a:t>
            </a:r>
            <a:r>
              <a:rPr lang="en-US" altLang="ko-KR" dirty="0">
                <a:latin typeface="Times New Roman" panose="02020603050405020304" pitchFamily="18" charset="0"/>
              </a:rPr>
              <a:t> = subject;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public void </a:t>
            </a:r>
            <a:r>
              <a:rPr lang="en-US" altLang="ko-KR" dirty="0" err="1">
                <a:latin typeface="Times New Roman" panose="02020603050405020304" pitchFamily="18" charset="0"/>
              </a:rPr>
              <a:t>setContents</a:t>
            </a:r>
            <a:r>
              <a:rPr lang="en-US" altLang="ko-KR" dirty="0">
                <a:latin typeface="Times New Roman" panose="02020603050405020304" pitchFamily="18" charset="0"/>
              </a:rPr>
              <a:t>(String contents)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</a:t>
            </a:r>
            <a:r>
              <a:rPr lang="en-US" altLang="ko-KR" dirty="0" err="1">
                <a:latin typeface="Times New Roman" panose="02020603050405020304" pitchFamily="18" charset="0"/>
              </a:rPr>
              <a:t>this.contents</a:t>
            </a:r>
            <a:r>
              <a:rPr lang="en-US" altLang="ko-KR" dirty="0">
                <a:latin typeface="Times New Roman" panose="02020603050405020304" pitchFamily="18" charset="0"/>
              </a:rPr>
              <a:t> = contents;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324612" name="Rectangle 3"/>
          <p:cNvSpPr>
            <a:spLocks noChangeArrowheads="1"/>
          </p:cNvSpPr>
          <p:nvPr/>
        </p:nvSpPr>
        <p:spPr bwMode="auto">
          <a:xfrm>
            <a:off x="609600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000" b="1">
                <a:latin typeface="Times New Roman" panose="02020603050405020304" pitchFamily="18" charset="0"/>
              </a:rPr>
              <a:t>SendMailTagLib.java (2/5)</a:t>
            </a: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EB6D603-3749-42B3-8C27-1D3F4A87B450}" type="slidenum">
              <a:rPr lang="en-US" altLang="ko-KR"/>
              <a:pPr eaLnBrk="1" hangingPunct="1"/>
              <a:t>297</a:t>
            </a:fld>
            <a:endParaRPr lang="en-US" altLang="ko-KR"/>
          </a:p>
        </p:txBody>
      </p:sp>
      <p:sp>
        <p:nvSpPr>
          <p:cNvPr id="325635" name="Rectangle 2"/>
          <p:cNvSpPr>
            <a:spLocks noChangeArrowheads="1"/>
          </p:cNvSpPr>
          <p:nvPr/>
        </p:nvSpPr>
        <p:spPr bwMode="auto">
          <a:xfrm>
            <a:off x="685800" y="990600"/>
            <a:ext cx="7772400" cy="5334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1500" dirty="0">
                <a:latin typeface="Times New Roman" panose="02020603050405020304" pitchFamily="18" charset="0"/>
              </a:rPr>
              <a:t>@Override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1500" dirty="0">
                <a:latin typeface="Times New Roman" panose="02020603050405020304" pitchFamily="18" charset="0"/>
              </a:rPr>
              <a:t>	public void </a:t>
            </a:r>
            <a:r>
              <a:rPr lang="en-US" altLang="ko-KR" sz="1500" dirty="0" err="1">
                <a:latin typeface="Times New Roman" panose="02020603050405020304" pitchFamily="18" charset="0"/>
              </a:rPr>
              <a:t>doTag</a:t>
            </a:r>
            <a:r>
              <a:rPr lang="en-US" altLang="ko-KR" sz="1500" dirty="0">
                <a:latin typeface="Times New Roman" panose="02020603050405020304" pitchFamily="18" charset="0"/>
              </a:rPr>
              <a:t>() throws </a:t>
            </a:r>
            <a:r>
              <a:rPr lang="en-US" altLang="ko-KR" sz="1500" dirty="0" err="1">
                <a:latin typeface="Times New Roman" panose="02020603050405020304" pitchFamily="18" charset="0"/>
              </a:rPr>
              <a:t>JspException</a:t>
            </a:r>
            <a:r>
              <a:rPr lang="en-US" altLang="ko-KR" sz="1500" dirty="0">
                <a:latin typeface="Times New Roman" panose="02020603050405020304" pitchFamily="18" charset="0"/>
              </a:rPr>
              <a:t>, </a:t>
            </a:r>
            <a:r>
              <a:rPr lang="en-US" altLang="ko-KR" sz="1500" dirty="0" err="1">
                <a:latin typeface="Times New Roman" panose="02020603050405020304" pitchFamily="18" charset="0"/>
              </a:rPr>
              <a:t>IOException</a:t>
            </a:r>
            <a:r>
              <a:rPr lang="en-US" altLang="ko-KR" sz="1500" dirty="0">
                <a:latin typeface="Times New Roman" panose="02020603050405020304" pitchFamily="18" charset="0"/>
              </a:rPr>
              <a:t>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1500" dirty="0">
                <a:latin typeface="Times New Roman" panose="02020603050405020304" pitchFamily="18" charset="0"/>
              </a:rPr>
              <a:t>		</a:t>
            </a:r>
            <a:r>
              <a:rPr lang="en-US" altLang="ko-KR" sz="1500" dirty="0" err="1">
                <a:latin typeface="Times New Roman" panose="02020603050405020304" pitchFamily="18" charset="0"/>
              </a:rPr>
              <a:t>sendMail</a:t>
            </a:r>
            <a:r>
              <a:rPr lang="en-US" altLang="ko-KR" sz="1500" dirty="0"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1500" dirty="0">
                <a:latin typeface="Times New Roman" panose="02020603050405020304" pitchFamily="18" charset="0"/>
              </a:rPr>
              <a:t>		</a:t>
            </a:r>
            <a:r>
              <a:rPr lang="en-US" altLang="ko-KR" sz="1500" dirty="0" err="1">
                <a:latin typeface="Times New Roman" panose="02020603050405020304" pitchFamily="18" charset="0"/>
              </a:rPr>
              <a:t>JspWriter</a:t>
            </a:r>
            <a:r>
              <a:rPr lang="en-US" altLang="ko-KR" sz="1500" dirty="0">
                <a:latin typeface="Times New Roman" panose="02020603050405020304" pitchFamily="18" charset="0"/>
              </a:rPr>
              <a:t> out = </a:t>
            </a:r>
            <a:r>
              <a:rPr lang="en-US" altLang="ko-KR" sz="1500" dirty="0" err="1">
                <a:latin typeface="Times New Roman" panose="02020603050405020304" pitchFamily="18" charset="0"/>
              </a:rPr>
              <a:t>getJspContext</a:t>
            </a:r>
            <a:r>
              <a:rPr lang="en-US" altLang="ko-KR" sz="1500" dirty="0">
                <a:latin typeface="Times New Roman" panose="02020603050405020304" pitchFamily="18" charset="0"/>
              </a:rPr>
              <a:t>().</a:t>
            </a:r>
            <a:r>
              <a:rPr lang="en-US" altLang="ko-KR" sz="1500" dirty="0" err="1">
                <a:latin typeface="Times New Roman" panose="02020603050405020304" pitchFamily="18" charset="0"/>
              </a:rPr>
              <a:t>getOut</a:t>
            </a:r>
            <a:r>
              <a:rPr lang="en-US" altLang="ko-KR" sz="1500" dirty="0"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1500" dirty="0">
                <a:latin typeface="Times New Roman" panose="02020603050405020304" pitchFamily="18" charset="0"/>
              </a:rPr>
              <a:t>		</a:t>
            </a:r>
            <a:r>
              <a:rPr lang="en-US" altLang="ko-KR" sz="1500" dirty="0" err="1">
                <a:latin typeface="Times New Roman" panose="02020603050405020304" pitchFamily="18" charset="0"/>
              </a:rPr>
              <a:t>out.println</a:t>
            </a:r>
            <a:r>
              <a:rPr lang="en-US" altLang="ko-KR" sz="1500" dirty="0">
                <a:latin typeface="Times New Roman" panose="02020603050405020304" pitchFamily="18" charset="0"/>
              </a:rPr>
              <a:t>(result);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sz="1500" dirty="0">
                <a:latin typeface="Times New Roman" panose="02020603050405020304" pitchFamily="18" charset="0"/>
              </a:rPr>
              <a:t>	}</a:t>
            </a:r>
            <a:endParaRPr lang="en-US" altLang="ko-KR" dirty="0">
              <a:latin typeface="Times New Roman" panose="02020603050405020304" pitchFamily="18" charset="0"/>
            </a:endParaRPr>
          </a:p>
        </p:txBody>
      </p:sp>
      <p:sp>
        <p:nvSpPr>
          <p:cNvPr id="325636" name="Rectangle 3"/>
          <p:cNvSpPr>
            <a:spLocks noChangeArrowheads="1"/>
          </p:cNvSpPr>
          <p:nvPr/>
        </p:nvSpPr>
        <p:spPr bwMode="auto">
          <a:xfrm>
            <a:off x="609600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000" b="1">
                <a:latin typeface="Times New Roman" panose="02020603050405020304" pitchFamily="18" charset="0"/>
              </a:rPr>
              <a:t>SendMailTagLib.java (3/5)</a:t>
            </a: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B3E3741-229C-408E-92EC-F82DF2BD9BD5}" type="slidenum">
              <a:rPr lang="en-US" altLang="ko-KR"/>
              <a:pPr eaLnBrk="1" hangingPunct="1"/>
              <a:t>298</a:t>
            </a:fld>
            <a:endParaRPr lang="en-US" altLang="ko-KR"/>
          </a:p>
        </p:txBody>
      </p:sp>
      <p:sp>
        <p:nvSpPr>
          <p:cNvPr id="326659" name="Rectangle 2"/>
          <p:cNvSpPr>
            <a:spLocks noChangeArrowheads="1"/>
          </p:cNvSpPr>
          <p:nvPr/>
        </p:nvSpPr>
        <p:spPr bwMode="auto">
          <a:xfrm>
            <a:off x="685800" y="990600"/>
            <a:ext cx="7772400" cy="5181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//</a:t>
            </a:r>
            <a:r>
              <a:rPr lang="ko-KR" altLang="en-US" dirty="0">
                <a:latin typeface="Times New Roman" panose="02020603050405020304" pitchFamily="18" charset="0"/>
              </a:rPr>
              <a:t>실제 메일을 보내는 함수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ko-KR" altLang="en-US" dirty="0">
                <a:latin typeface="Times New Roman" panose="02020603050405020304" pitchFamily="18" charset="0"/>
              </a:rPr>
              <a:t>	   </a:t>
            </a:r>
            <a:r>
              <a:rPr lang="en-US" altLang="ko-KR" dirty="0">
                <a:latin typeface="Times New Roman" panose="02020603050405020304" pitchFamily="18" charset="0"/>
              </a:rPr>
              <a:t>public void </a:t>
            </a:r>
            <a:r>
              <a:rPr lang="en-US" altLang="ko-KR" dirty="0" err="1">
                <a:latin typeface="Times New Roman" panose="02020603050405020304" pitchFamily="18" charset="0"/>
              </a:rPr>
              <a:t>sendMail</a:t>
            </a:r>
            <a:r>
              <a:rPr lang="en-US" altLang="ko-KR" dirty="0">
                <a:latin typeface="Times New Roman" panose="02020603050405020304" pitchFamily="18" charset="0"/>
              </a:rPr>
              <a:t>()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   try  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	   Properties property = new Properties();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            </a:t>
            </a:r>
            <a:r>
              <a:rPr lang="en-US" altLang="ko-KR" dirty="0" err="1">
                <a:latin typeface="Times New Roman" panose="02020603050405020304" pitchFamily="18" charset="0"/>
              </a:rPr>
              <a:t>property.put</a:t>
            </a:r>
            <a:r>
              <a:rPr lang="en-US" altLang="ko-KR" dirty="0">
                <a:latin typeface="Times New Roman" panose="02020603050405020304" pitchFamily="18" charset="0"/>
              </a:rPr>
              <a:t>("</a:t>
            </a:r>
            <a:r>
              <a:rPr lang="en-US" altLang="ko-KR" dirty="0" err="1">
                <a:latin typeface="Times New Roman" panose="02020603050405020304" pitchFamily="18" charset="0"/>
              </a:rPr>
              <a:t>mail.smtp.host","smtp.gmail.com</a:t>
            </a:r>
            <a:r>
              <a:rPr lang="en-US" altLang="ko-KR" dirty="0">
                <a:latin typeface="Times New Roman" panose="02020603050405020304" pitchFamily="18" charset="0"/>
              </a:rPr>
              <a:t>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            //Gmail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            </a:t>
            </a:r>
            <a:r>
              <a:rPr lang="en-US" altLang="ko-KR" dirty="0" err="1">
                <a:latin typeface="Times New Roman" panose="02020603050405020304" pitchFamily="18" charset="0"/>
              </a:rPr>
              <a:t>property.put</a:t>
            </a:r>
            <a:r>
              <a:rPr lang="en-US" altLang="ko-KR" dirty="0">
                <a:latin typeface="Times New Roman" panose="02020603050405020304" pitchFamily="18" charset="0"/>
              </a:rPr>
              <a:t>("</a:t>
            </a:r>
            <a:r>
              <a:rPr lang="en-US" altLang="ko-KR" dirty="0" err="1">
                <a:latin typeface="Times New Roman" panose="02020603050405020304" pitchFamily="18" charset="0"/>
              </a:rPr>
              <a:t>mail.smtp.auth</a:t>
            </a:r>
            <a:r>
              <a:rPr lang="en-US" altLang="ko-KR" dirty="0">
                <a:latin typeface="Times New Roman" panose="02020603050405020304" pitchFamily="18" charset="0"/>
              </a:rPr>
              <a:t>", "true");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            </a:t>
            </a:r>
            <a:r>
              <a:rPr lang="en-US" altLang="ko-KR" dirty="0" err="1">
                <a:latin typeface="Times New Roman" panose="02020603050405020304" pitchFamily="18" charset="0"/>
              </a:rPr>
              <a:t>property.put</a:t>
            </a:r>
            <a:r>
              <a:rPr lang="en-US" altLang="ko-KR" dirty="0">
                <a:latin typeface="Times New Roman" panose="02020603050405020304" pitchFamily="18" charset="0"/>
              </a:rPr>
              <a:t>("</a:t>
            </a:r>
            <a:r>
              <a:rPr lang="en-US" altLang="ko-KR" dirty="0" err="1">
                <a:latin typeface="Times New Roman" panose="02020603050405020304" pitchFamily="18" charset="0"/>
              </a:rPr>
              <a:t>mail.smtp.starttls.enable</a:t>
            </a:r>
            <a:r>
              <a:rPr lang="en-US" altLang="ko-KR" dirty="0">
                <a:latin typeface="Times New Roman" panose="02020603050405020304" pitchFamily="18" charset="0"/>
              </a:rPr>
              <a:t>", "true");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            </a:t>
            </a:r>
            <a:r>
              <a:rPr lang="en-US" altLang="ko-KR" dirty="0" err="1">
                <a:latin typeface="Times New Roman" panose="02020603050405020304" pitchFamily="18" charset="0"/>
              </a:rPr>
              <a:t>property.put</a:t>
            </a:r>
            <a:r>
              <a:rPr lang="en-US" altLang="ko-KR" dirty="0">
                <a:latin typeface="Times New Roman" panose="02020603050405020304" pitchFamily="18" charset="0"/>
              </a:rPr>
              <a:t>("</a:t>
            </a:r>
            <a:r>
              <a:rPr lang="en-US" altLang="ko-KR" dirty="0" err="1">
                <a:latin typeface="Times New Roman" panose="02020603050405020304" pitchFamily="18" charset="0"/>
              </a:rPr>
              <a:t>mail.smtp.host</a:t>
            </a:r>
            <a:r>
              <a:rPr lang="en-US" altLang="ko-KR" dirty="0">
                <a:latin typeface="Times New Roman" panose="02020603050405020304" pitchFamily="18" charset="0"/>
              </a:rPr>
              <a:t>", "smtp.gmail.com");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            </a:t>
            </a:r>
            <a:r>
              <a:rPr lang="en-US" altLang="ko-KR" dirty="0" err="1">
                <a:latin typeface="Times New Roman" panose="02020603050405020304" pitchFamily="18" charset="0"/>
              </a:rPr>
              <a:t>property.put</a:t>
            </a:r>
            <a:r>
              <a:rPr lang="en-US" altLang="ko-KR" dirty="0">
                <a:latin typeface="Times New Roman" panose="02020603050405020304" pitchFamily="18" charset="0"/>
              </a:rPr>
              <a:t>("</a:t>
            </a:r>
            <a:r>
              <a:rPr lang="en-US" altLang="ko-KR" dirty="0" err="1">
                <a:latin typeface="Times New Roman" panose="02020603050405020304" pitchFamily="18" charset="0"/>
              </a:rPr>
              <a:t>mail.smtp.port</a:t>
            </a:r>
            <a:r>
              <a:rPr lang="en-US" altLang="ko-KR" dirty="0">
                <a:latin typeface="Times New Roman" panose="02020603050405020304" pitchFamily="18" charset="0"/>
              </a:rPr>
              <a:t>", "587");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            </a:t>
            </a:r>
            <a:r>
              <a:rPr lang="en-US" altLang="ko-KR" dirty="0" err="1">
                <a:latin typeface="Times New Roman" panose="02020603050405020304" pitchFamily="18" charset="0"/>
              </a:rPr>
              <a:t>property.put</a:t>
            </a:r>
            <a:r>
              <a:rPr lang="en-US" altLang="ko-KR" dirty="0">
                <a:latin typeface="Times New Roman" panose="02020603050405020304" pitchFamily="18" charset="0"/>
              </a:rPr>
              <a:t>("</a:t>
            </a:r>
            <a:r>
              <a:rPr lang="en-US" altLang="ko-KR" dirty="0" err="1">
                <a:latin typeface="Times New Roman" panose="02020603050405020304" pitchFamily="18" charset="0"/>
              </a:rPr>
              <a:t>mail.smtp.debug</a:t>
            </a:r>
            <a:r>
              <a:rPr lang="en-US" altLang="ko-KR" dirty="0">
                <a:latin typeface="Times New Roman" panose="02020603050405020304" pitchFamily="18" charset="0"/>
              </a:rPr>
              <a:t>", "true");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326660" name="Rectangle 3"/>
          <p:cNvSpPr>
            <a:spLocks noChangeArrowheads="1"/>
          </p:cNvSpPr>
          <p:nvPr/>
        </p:nvSpPr>
        <p:spPr bwMode="auto">
          <a:xfrm>
            <a:off x="609600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000" b="1">
                <a:latin typeface="Times New Roman" panose="02020603050405020304" pitchFamily="18" charset="0"/>
              </a:rPr>
              <a:t>SendMailTagLib.java (4/5)</a:t>
            </a: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A334273-BE11-456D-A770-89785AD8EBD2}" type="slidenum">
              <a:rPr lang="en-US" altLang="ko-KR"/>
              <a:pPr eaLnBrk="1" hangingPunct="1"/>
              <a:t>299</a:t>
            </a:fld>
            <a:endParaRPr lang="en-US" altLang="ko-KR"/>
          </a:p>
        </p:txBody>
      </p:sp>
      <p:sp>
        <p:nvSpPr>
          <p:cNvPr id="327683" name="Rectangle 2"/>
          <p:cNvSpPr>
            <a:spLocks noChangeArrowheads="1"/>
          </p:cNvSpPr>
          <p:nvPr/>
        </p:nvSpPr>
        <p:spPr bwMode="auto">
          <a:xfrm>
            <a:off x="685800" y="990600"/>
            <a:ext cx="7772400" cy="5181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Session </a:t>
            </a:r>
            <a:r>
              <a:rPr lang="en-US" altLang="ko-KR" dirty="0" err="1">
                <a:latin typeface="Times New Roman" panose="02020603050405020304" pitchFamily="18" charset="0"/>
              </a:rPr>
              <a:t>session</a:t>
            </a:r>
            <a:r>
              <a:rPr lang="en-US" altLang="ko-KR" dirty="0">
                <a:latin typeface="Times New Roman" panose="02020603050405020304" pitchFamily="18" charset="0"/>
              </a:rPr>
              <a:t> = </a:t>
            </a:r>
            <a:r>
              <a:rPr lang="en-US" altLang="ko-KR" dirty="0" err="1">
                <a:latin typeface="Times New Roman" panose="02020603050405020304" pitchFamily="18" charset="0"/>
              </a:rPr>
              <a:t>Session.getInstance</a:t>
            </a:r>
            <a:r>
              <a:rPr lang="en-US" altLang="ko-KR" dirty="0">
                <a:latin typeface="Times New Roman" panose="02020603050405020304" pitchFamily="18" charset="0"/>
              </a:rPr>
              <a:t>(property, new </a:t>
            </a:r>
            <a:r>
              <a:rPr lang="en-US" altLang="ko-KR" dirty="0" err="1">
                <a:latin typeface="Times New Roman" panose="02020603050405020304" pitchFamily="18" charset="0"/>
              </a:rPr>
              <a:t>javax.mail.Authenticator</a:t>
            </a:r>
            <a:r>
              <a:rPr lang="en-US" altLang="ko-KR" dirty="0">
                <a:latin typeface="Times New Roman" panose="02020603050405020304" pitchFamily="18" charset="0"/>
              </a:rPr>
              <a:t>(){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                protected </a:t>
            </a:r>
            <a:r>
              <a:rPr lang="en-US" altLang="ko-KR" dirty="0" err="1">
                <a:latin typeface="Times New Roman" panose="02020603050405020304" pitchFamily="18" charset="0"/>
              </a:rPr>
              <a:t>PasswordAuthentication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</a:rPr>
              <a:t>getPasswordAuthentication</a:t>
            </a:r>
            <a:r>
              <a:rPr lang="en-US" altLang="ko-KR" dirty="0">
                <a:latin typeface="Times New Roman" panose="02020603050405020304" pitchFamily="18" charset="0"/>
              </a:rPr>
              <a:t>(){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                    return new </a:t>
            </a:r>
            <a:r>
              <a:rPr lang="en-US" altLang="ko-KR" dirty="0" err="1">
                <a:latin typeface="Times New Roman" panose="02020603050405020304" pitchFamily="18" charset="0"/>
              </a:rPr>
              <a:t>PasswordAuthentication</a:t>
            </a:r>
            <a:r>
              <a:rPr lang="en-US" altLang="ko-KR" dirty="0">
                <a:latin typeface="Times New Roman" panose="02020603050405020304" pitchFamily="18" charset="0"/>
              </a:rPr>
              <a:t>("</a:t>
            </a:r>
            <a:r>
              <a:rPr lang="ko-KR" altLang="en-US" dirty="0" err="1">
                <a:latin typeface="Times New Roman" panose="02020603050405020304" pitchFamily="18" charset="0"/>
              </a:rPr>
              <a:t>지메일</a:t>
            </a:r>
            <a:r>
              <a:rPr lang="en-US" altLang="ko-KR" dirty="0">
                <a:latin typeface="Times New Roman" panose="02020603050405020304" pitchFamily="18" charset="0"/>
              </a:rPr>
              <a:t>id", "</a:t>
            </a:r>
            <a:r>
              <a:rPr lang="ko-KR" altLang="en-US" dirty="0" err="1">
                <a:latin typeface="Times New Roman" panose="02020603050405020304" pitchFamily="18" charset="0"/>
              </a:rPr>
              <a:t>지메일비번</a:t>
            </a:r>
            <a:r>
              <a:rPr lang="en-US" altLang="ko-KR" dirty="0">
                <a:latin typeface="Times New Roman" panose="02020603050405020304" pitchFamily="18" charset="0"/>
              </a:rPr>
              <a:t>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                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            });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          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            </a:t>
            </a:r>
            <a:r>
              <a:rPr lang="en-US" altLang="ko-KR" dirty="0" err="1">
                <a:latin typeface="Times New Roman" panose="02020603050405020304" pitchFamily="18" charset="0"/>
              </a:rPr>
              <a:t>MimeMessage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</a:rPr>
              <a:t>mimeMessage</a:t>
            </a:r>
            <a:r>
              <a:rPr lang="en-US" altLang="ko-KR" dirty="0">
                <a:latin typeface="Times New Roman" panose="02020603050405020304" pitchFamily="18" charset="0"/>
              </a:rPr>
              <a:t> = new </a:t>
            </a:r>
            <a:r>
              <a:rPr lang="en-US" altLang="ko-KR" dirty="0" err="1">
                <a:latin typeface="Times New Roman" panose="02020603050405020304" pitchFamily="18" charset="0"/>
              </a:rPr>
              <a:t>MimeMessage</a:t>
            </a:r>
            <a:r>
              <a:rPr lang="en-US" altLang="ko-KR" dirty="0">
                <a:latin typeface="Times New Roman" panose="02020603050405020304" pitchFamily="18" charset="0"/>
              </a:rPr>
              <a:t>(session);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            </a:t>
            </a:r>
            <a:r>
              <a:rPr lang="en-US" altLang="ko-KR" dirty="0" err="1">
                <a:latin typeface="Times New Roman" panose="02020603050405020304" pitchFamily="18" charset="0"/>
              </a:rPr>
              <a:t>InternetAddress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</a:rPr>
              <a:t>toAddress</a:t>
            </a:r>
            <a:r>
              <a:rPr lang="en-US" altLang="ko-KR" dirty="0">
                <a:latin typeface="Times New Roman" panose="02020603050405020304" pitchFamily="18" charset="0"/>
              </a:rPr>
              <a:t> =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                    new </a:t>
            </a:r>
            <a:r>
              <a:rPr lang="en-US" altLang="ko-KR" dirty="0" err="1">
                <a:latin typeface="Times New Roman" panose="02020603050405020304" pitchFamily="18" charset="0"/>
              </a:rPr>
              <a:t>InternetAddress</a:t>
            </a:r>
            <a:r>
              <a:rPr lang="en-US" altLang="ko-KR" dirty="0">
                <a:latin typeface="Times New Roman" panose="02020603050405020304" pitchFamily="18" charset="0"/>
              </a:rPr>
              <a:t>(to, to);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            </a:t>
            </a:r>
            <a:r>
              <a:rPr lang="en-US" altLang="ko-KR" dirty="0" err="1">
                <a:latin typeface="Times New Roman" panose="02020603050405020304" pitchFamily="18" charset="0"/>
              </a:rPr>
              <a:t>mimeMessage.setRecipient</a:t>
            </a:r>
            <a:r>
              <a:rPr lang="en-US" altLang="ko-KR" dirty="0">
                <a:latin typeface="Times New Roman" panose="02020603050405020304" pitchFamily="18" charset="0"/>
              </a:rPr>
              <a:t>(Message.RecipientType.TO, </a:t>
            </a:r>
            <a:r>
              <a:rPr lang="en-US" altLang="ko-KR" dirty="0" err="1">
                <a:latin typeface="Times New Roman" panose="02020603050405020304" pitchFamily="18" charset="0"/>
              </a:rPr>
              <a:t>toAddress</a:t>
            </a:r>
            <a:r>
              <a:rPr lang="en-US" altLang="ko-KR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            </a:t>
            </a:r>
            <a:r>
              <a:rPr lang="en-US" altLang="ko-KR" dirty="0" err="1">
                <a:latin typeface="Times New Roman" panose="02020603050405020304" pitchFamily="18" charset="0"/>
              </a:rPr>
              <a:t>InternetAddress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</a:rPr>
              <a:t>fromAddress</a:t>
            </a:r>
            <a:r>
              <a:rPr lang="en-US" altLang="ko-KR" dirty="0">
                <a:latin typeface="Times New Roman" panose="02020603050405020304" pitchFamily="18" charset="0"/>
              </a:rPr>
              <a:t> =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                    new </a:t>
            </a:r>
            <a:r>
              <a:rPr lang="en-US" altLang="ko-KR" dirty="0" err="1">
                <a:latin typeface="Times New Roman" panose="02020603050405020304" pitchFamily="18" charset="0"/>
              </a:rPr>
              <a:t>InternetAddress</a:t>
            </a:r>
            <a:r>
              <a:rPr lang="en-US" altLang="ko-KR" dirty="0">
                <a:latin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</a:rPr>
              <a:t>from,from</a:t>
            </a:r>
            <a:r>
              <a:rPr lang="en-US" altLang="ko-KR" dirty="0">
                <a:latin typeface="Times New Roman" panose="02020603050405020304" pitchFamily="18" charset="0"/>
              </a:rPr>
              <a:t>);</a:t>
            </a:r>
          </a:p>
        </p:txBody>
      </p:sp>
      <p:sp>
        <p:nvSpPr>
          <p:cNvPr id="327684" name="Rectangle 3"/>
          <p:cNvSpPr>
            <a:spLocks noChangeArrowheads="1"/>
          </p:cNvSpPr>
          <p:nvPr/>
        </p:nvSpPr>
        <p:spPr bwMode="auto">
          <a:xfrm>
            <a:off x="609600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000" b="1">
                <a:latin typeface="Times New Roman" panose="02020603050405020304" pitchFamily="18" charset="0"/>
              </a:rPr>
              <a:t>SendMailTagLib.java (5/5)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700213"/>
            <a:ext cx="7772400" cy="1828800"/>
          </a:xfrm>
        </p:spPr>
        <p:txBody>
          <a:bodyPr/>
          <a:lstStyle/>
          <a:p>
            <a:pPr eaLnBrk="1" hangingPunct="1"/>
            <a:r>
              <a:rPr lang="ko-KR" altLang="en-US"/>
              <a:t>웹 응용 프로그램 개요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3322D57-8A8F-49E8-9EC4-6FE06A39A0BA}" type="slidenum">
              <a:rPr lang="en-US" altLang="ko-KR"/>
              <a:pPr eaLnBrk="1" hangingPunct="1"/>
              <a:t>3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응답 구조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524000" y="1905000"/>
            <a:ext cx="3505200" cy="6096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/>
              <a:t>HTTP Version </a:t>
            </a:r>
            <a:r>
              <a:rPr lang="ko-KR" altLang="en-US" sz="2000"/>
              <a:t>상태코드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1524000" y="2667000"/>
            <a:ext cx="3505200" cy="10668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2000"/>
              <a:t>요청 헤더 정보</a:t>
            </a:r>
          </a:p>
        </p:txBody>
      </p:sp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1524000" y="3962400"/>
            <a:ext cx="3505200" cy="22098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2000"/>
              <a:t>메시지 바디</a:t>
            </a:r>
          </a:p>
        </p:txBody>
      </p:sp>
      <p:sp>
        <p:nvSpPr>
          <p:cNvPr id="41990" name="Rectangle 7"/>
          <p:cNvSpPr>
            <a:spLocks noChangeArrowheads="1"/>
          </p:cNvSpPr>
          <p:nvPr/>
        </p:nvSpPr>
        <p:spPr bwMode="auto">
          <a:xfrm>
            <a:off x="1143000" y="1600200"/>
            <a:ext cx="4191000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991" name="AutoShape 8"/>
          <p:cNvSpPr>
            <a:spLocks/>
          </p:cNvSpPr>
          <p:nvPr/>
        </p:nvSpPr>
        <p:spPr bwMode="auto">
          <a:xfrm>
            <a:off x="6096000" y="1463675"/>
            <a:ext cx="2438400" cy="406400"/>
          </a:xfrm>
          <a:prstGeom prst="borderCallout1">
            <a:avLst>
              <a:gd name="adj1" fmla="val 24491"/>
              <a:gd name="adj2" fmla="val -3125"/>
              <a:gd name="adj3" fmla="val 164968"/>
              <a:gd name="adj4" fmla="val -42190"/>
            </a:avLst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>
                <a:latin typeface="중고딕"/>
              </a:rPr>
              <a:t>HTTP/1.1 200 OK</a:t>
            </a:r>
            <a:r>
              <a:rPr lang="en-US" altLang="ko-KR" sz="2400">
                <a:latin typeface="중고딕"/>
              </a:rPr>
              <a:t> </a:t>
            </a:r>
          </a:p>
        </p:txBody>
      </p:sp>
      <p:sp>
        <p:nvSpPr>
          <p:cNvPr id="41992" name="AutoShape 9"/>
          <p:cNvSpPr>
            <a:spLocks/>
          </p:cNvSpPr>
          <p:nvPr/>
        </p:nvSpPr>
        <p:spPr bwMode="auto">
          <a:xfrm>
            <a:off x="5867400" y="2578100"/>
            <a:ext cx="2971800" cy="1016000"/>
          </a:xfrm>
          <a:prstGeom prst="borderCallout1">
            <a:avLst>
              <a:gd name="adj1" fmla="val 11250"/>
              <a:gd name="adj2" fmla="val -2565"/>
              <a:gd name="adj3" fmla="val 61407"/>
              <a:gd name="adj4" fmla="val -27833"/>
            </a:avLst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/>
            <a:r>
              <a:rPr lang="en-US" altLang="ko-KR" sz="2000" dirty="0">
                <a:latin typeface="중고딕"/>
              </a:rPr>
              <a:t>Server: Tomcat</a:t>
            </a:r>
            <a:endParaRPr lang="en-US" altLang="ko-KR" sz="2000" dirty="0">
              <a:latin typeface="신명조" charset="-127"/>
              <a:ea typeface="신명조" charset="-127"/>
            </a:endParaRPr>
          </a:p>
          <a:p>
            <a:pPr algn="just" eaLnBrk="1" hangingPunct="1"/>
            <a:r>
              <a:rPr lang="en-US" altLang="ko-KR" sz="2000" dirty="0">
                <a:latin typeface="중고딕"/>
              </a:rPr>
              <a:t>Content-type: text/html</a:t>
            </a:r>
            <a:endParaRPr lang="en-US" altLang="ko-KR" sz="2000" dirty="0">
              <a:latin typeface="신명조" charset="-127"/>
              <a:ea typeface="신명조" charset="-127"/>
            </a:endParaRPr>
          </a:p>
          <a:p>
            <a:pPr algn="just" eaLnBrk="1" hangingPunct="1"/>
            <a:r>
              <a:rPr lang="en-US" altLang="ko-KR" sz="2000" dirty="0">
                <a:latin typeface="중고딕"/>
              </a:rPr>
              <a:t>Content-length: 55</a:t>
            </a:r>
          </a:p>
        </p:txBody>
      </p:sp>
      <p:sp>
        <p:nvSpPr>
          <p:cNvPr id="41993" name="AutoShape 10"/>
          <p:cNvSpPr>
            <a:spLocks/>
          </p:cNvSpPr>
          <p:nvPr/>
        </p:nvSpPr>
        <p:spPr bwMode="auto">
          <a:xfrm>
            <a:off x="5954713" y="4240213"/>
            <a:ext cx="2884487" cy="1927225"/>
          </a:xfrm>
          <a:prstGeom prst="borderCallout1">
            <a:avLst>
              <a:gd name="adj1" fmla="val 5931"/>
              <a:gd name="adj2" fmla="val -2644"/>
              <a:gd name="adj3" fmla="val 39208"/>
              <a:gd name="adj4" fmla="val -32801"/>
            </a:avLst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400"/>
              <a:t>&lt;html&gt;</a:t>
            </a:r>
          </a:p>
          <a:p>
            <a:pPr eaLnBrk="1" hangingPunct="1"/>
            <a:r>
              <a:rPr lang="en-US" altLang="ko-KR" sz="2400"/>
              <a:t>….</a:t>
            </a:r>
          </a:p>
          <a:p>
            <a:pPr eaLnBrk="1" hangingPunct="1"/>
            <a:r>
              <a:rPr lang="en-US" altLang="ko-KR" sz="2400"/>
              <a:t>&lt;body&gt;</a:t>
            </a:r>
          </a:p>
          <a:p>
            <a:pPr eaLnBrk="1" hangingPunct="1"/>
            <a:r>
              <a:rPr lang="en-US" altLang="ko-KR" sz="2400"/>
              <a:t>…</a:t>
            </a:r>
          </a:p>
          <a:p>
            <a:pPr eaLnBrk="1" hangingPunct="1"/>
            <a:r>
              <a:rPr lang="en-US" altLang="ko-KR" sz="2400"/>
              <a:t>&lt;/html&gt;</a:t>
            </a:r>
          </a:p>
        </p:txBody>
      </p:sp>
      <p:sp>
        <p:nvSpPr>
          <p:cNvPr id="4199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1BFA374-F4EE-4FC2-9A2B-C5151A71FFC7}" type="slidenum">
              <a:rPr lang="en-US" altLang="ko-KR"/>
              <a:pPr eaLnBrk="1" hangingPunct="1"/>
              <a:t>30</a:t>
            </a:fld>
            <a:endParaRPr lang="en-US" altLang="ko-KR"/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A334273-BE11-456D-A770-89785AD8EBD2}" type="slidenum">
              <a:rPr lang="en-US" altLang="ko-KR"/>
              <a:pPr eaLnBrk="1" hangingPunct="1"/>
              <a:t>300</a:t>
            </a:fld>
            <a:endParaRPr lang="en-US" altLang="ko-KR"/>
          </a:p>
        </p:txBody>
      </p:sp>
      <p:sp>
        <p:nvSpPr>
          <p:cNvPr id="327683" name="Rectangle 2"/>
          <p:cNvSpPr>
            <a:spLocks noChangeArrowheads="1"/>
          </p:cNvSpPr>
          <p:nvPr/>
        </p:nvSpPr>
        <p:spPr bwMode="auto">
          <a:xfrm>
            <a:off x="685800" y="990600"/>
            <a:ext cx="7772400" cy="5181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 err="1">
                <a:latin typeface="Times New Roman" panose="02020603050405020304" pitchFamily="18" charset="0"/>
              </a:rPr>
              <a:t>mimeMessage.setFrom</a:t>
            </a:r>
            <a:r>
              <a:rPr lang="en-US" altLang="ko-KR" dirty="0">
                <a:latin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</a:rPr>
              <a:t>fromAddress</a:t>
            </a:r>
            <a:r>
              <a:rPr lang="en-US" altLang="ko-KR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            </a:t>
            </a:r>
            <a:r>
              <a:rPr lang="en-US" altLang="ko-KR" dirty="0" err="1">
                <a:latin typeface="Times New Roman" panose="02020603050405020304" pitchFamily="18" charset="0"/>
              </a:rPr>
              <a:t>mimeMessage.setSubject</a:t>
            </a:r>
            <a:r>
              <a:rPr lang="en-US" altLang="ko-KR" dirty="0">
                <a:latin typeface="Times New Roman" panose="02020603050405020304" pitchFamily="18" charset="0"/>
              </a:rPr>
              <a:t>(subject);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            </a:t>
            </a:r>
            <a:r>
              <a:rPr lang="en-US" altLang="ko-KR" dirty="0" err="1">
                <a:latin typeface="Times New Roman" panose="02020603050405020304" pitchFamily="18" charset="0"/>
              </a:rPr>
              <a:t>mimeMessage.setText</a:t>
            </a:r>
            <a:r>
              <a:rPr lang="en-US" altLang="ko-KR" dirty="0">
                <a:latin typeface="Times New Roman" panose="02020603050405020304" pitchFamily="18" charset="0"/>
              </a:rPr>
              <a:t>(contents);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            </a:t>
            </a:r>
            <a:r>
              <a:rPr lang="en-US" altLang="ko-KR" dirty="0" err="1">
                <a:latin typeface="Times New Roman" panose="02020603050405020304" pitchFamily="18" charset="0"/>
              </a:rPr>
              <a:t>Transport.send</a:t>
            </a:r>
            <a:r>
              <a:rPr lang="en-US" altLang="ko-KR" dirty="0">
                <a:latin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</a:rPr>
              <a:t>mimeMessage</a:t>
            </a:r>
            <a:r>
              <a:rPr lang="en-US" altLang="ko-KR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	//</a:t>
            </a:r>
            <a:r>
              <a:rPr lang="ko-KR" altLang="en-US" dirty="0">
                <a:latin typeface="Times New Roman" panose="02020603050405020304" pitchFamily="18" charset="0"/>
              </a:rPr>
              <a:t>메일 전송이 성공했다는 출력 생성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ko-KR" altLang="en-US" dirty="0">
                <a:latin typeface="Times New Roman" panose="02020603050405020304" pitchFamily="18" charset="0"/>
              </a:rPr>
              <a:t>			</a:t>
            </a:r>
            <a:r>
              <a:rPr lang="en-US" altLang="ko-KR" dirty="0">
                <a:latin typeface="Times New Roman" panose="02020603050405020304" pitchFamily="18" charset="0"/>
              </a:rPr>
              <a:t>result = "</a:t>
            </a:r>
            <a:r>
              <a:rPr lang="ko-KR" altLang="en-US" dirty="0">
                <a:latin typeface="Times New Roman" panose="02020603050405020304" pitchFamily="18" charset="0"/>
              </a:rPr>
              <a:t>메일이 성공적으로 전송되었습니다</a:t>
            </a:r>
            <a:r>
              <a:rPr lang="en-US" altLang="ko-KR" dirty="0">
                <a:latin typeface="Times New Roman" panose="02020603050405020304" pitchFamily="18" charset="0"/>
              </a:rPr>
              <a:t>...";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      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      catch (Exception e) {                          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      </a:t>
            </a:r>
            <a:r>
              <a:rPr lang="en-US" altLang="ko-KR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ko-KR" dirty="0">
                <a:latin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</a:rPr>
              <a:t>e.toString</a:t>
            </a:r>
            <a:r>
              <a:rPr lang="en-US" altLang="ko-KR" dirty="0">
                <a:latin typeface="Times New Roman" panose="02020603050405020304" pitchFamily="18" charset="0"/>
              </a:rPr>
              <a:t>());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            result ="</a:t>
            </a:r>
            <a:r>
              <a:rPr lang="ko-KR" altLang="en-US" dirty="0">
                <a:latin typeface="Times New Roman" panose="02020603050405020304" pitchFamily="18" charset="0"/>
              </a:rPr>
              <a:t>편지가 배달되지 못했습니다</a:t>
            </a:r>
            <a:r>
              <a:rPr lang="en-US" altLang="ko-KR" dirty="0">
                <a:latin typeface="Times New Roman" panose="02020603050405020304" pitchFamily="18" charset="0"/>
              </a:rPr>
              <a:t>. ";  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      } 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   }</a:t>
            </a:r>
          </a:p>
        </p:txBody>
      </p:sp>
      <p:sp>
        <p:nvSpPr>
          <p:cNvPr id="327684" name="Rectangle 3"/>
          <p:cNvSpPr>
            <a:spLocks noChangeArrowheads="1"/>
          </p:cNvSpPr>
          <p:nvPr/>
        </p:nvSpPr>
        <p:spPr bwMode="auto">
          <a:xfrm>
            <a:off x="609600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000" b="1">
                <a:latin typeface="Times New Roman" panose="02020603050405020304" pitchFamily="18" charset="0"/>
              </a:rPr>
              <a:t>SendMailTagLib.java (5/5)</a:t>
            </a:r>
          </a:p>
        </p:txBody>
      </p:sp>
    </p:spTree>
    <p:extLst>
      <p:ext uri="{BB962C8B-B14F-4D97-AF65-F5344CB8AC3E}">
        <p14:creationId xmlns:p14="http://schemas.microsoft.com/office/powerpoint/2010/main" val="1596845674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000" b="1">
                <a:latin typeface="Times New Roman" panose="02020603050405020304" pitchFamily="18" charset="0"/>
              </a:rPr>
              <a:t>실행결과 </a:t>
            </a:r>
          </a:p>
        </p:txBody>
      </p:sp>
      <p:sp>
        <p:nvSpPr>
          <p:cNvPr id="32870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821EFB5-6C6F-42A6-8534-EF3E0D10C809}" type="slidenum">
              <a:rPr lang="en-US" altLang="ko-KR"/>
              <a:pPr eaLnBrk="1" hangingPunct="1"/>
              <a:t>301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00" y="1052736"/>
            <a:ext cx="7525800" cy="5681900"/>
          </a:xfrm>
          <a:prstGeom prst="rect">
            <a:avLst/>
          </a:prstGeom>
        </p:spPr>
      </p:pic>
    </p:spTree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791B7A6-2CD0-46D9-8BAE-8A89EB27D640}" type="slidenum">
              <a:rPr lang="en-US" altLang="ko-KR"/>
              <a:pPr eaLnBrk="1" hangingPunct="1"/>
              <a:t>302</a:t>
            </a:fld>
            <a:endParaRPr lang="en-US" altLang="ko-KR"/>
          </a:p>
        </p:txBody>
      </p:sp>
      <p:sp>
        <p:nvSpPr>
          <p:cNvPr id="329731" name="Rectangle 2"/>
          <p:cNvSpPr>
            <a:spLocks noChangeArrowheads="1"/>
          </p:cNvSpPr>
          <p:nvPr/>
        </p:nvSpPr>
        <p:spPr bwMode="auto">
          <a:xfrm>
            <a:off x="457200" y="685800"/>
            <a:ext cx="8458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4000" b="1" dirty="0">
                <a:latin typeface="Times New Roman" panose="02020603050405020304" pitchFamily="18" charset="0"/>
              </a:rPr>
              <a:t>몸체를 가진 커스텀 태그</a:t>
            </a:r>
          </a:p>
          <a:p>
            <a:pPr eaLnBrk="1" hangingPunct="1"/>
            <a:endParaRPr lang="ko-KR" altLang="en-US" sz="4000" b="1" dirty="0">
              <a:latin typeface="Times New Roman" panose="02020603050405020304" pitchFamily="18" charset="0"/>
            </a:endParaRPr>
          </a:p>
          <a:p>
            <a:pPr eaLnBrk="1" hangingPunct="1"/>
            <a:endParaRPr lang="ko-KR" altLang="en-US" sz="40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 sz="25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FontTagLib.tld</a:t>
            </a:r>
            <a:r>
              <a:rPr lang="en-US" altLang="ko-KR" sz="2500" dirty="0">
                <a:latin typeface="Times New Roman" panose="02020603050405020304" pitchFamily="18" charset="0"/>
              </a:rPr>
              <a:t>  : </a:t>
            </a:r>
            <a:r>
              <a:rPr lang="ko-KR" altLang="en-US" sz="2500" dirty="0">
                <a:latin typeface="Times New Roman" panose="02020603050405020304" pitchFamily="18" charset="0"/>
              </a:rPr>
              <a:t>태그정의파일</a:t>
            </a:r>
            <a:r>
              <a:rPr lang="en-US" altLang="ko-KR" sz="2500" dirty="0">
                <a:latin typeface="Times New Roman" panose="02020603050405020304" pitchFamily="18" charset="0"/>
              </a:rPr>
              <a:t>(WEB-INF\</a:t>
            </a:r>
            <a:r>
              <a:rPr lang="en-US" altLang="ko-KR" sz="2500" dirty="0" err="1">
                <a:latin typeface="Times New Roman" panose="02020603050405020304" pitchFamily="18" charset="0"/>
              </a:rPr>
              <a:t>tlds</a:t>
            </a:r>
            <a:r>
              <a:rPr lang="en-US" altLang="ko-KR" sz="2500" dirty="0">
                <a:latin typeface="Times New Roman" panose="02020603050405020304" pitchFamily="18" charset="0"/>
              </a:rPr>
              <a:t>\</a:t>
            </a:r>
            <a:r>
              <a:rPr lang="ko-KR" altLang="en-US" sz="2500" dirty="0">
                <a:latin typeface="Times New Roman" panose="02020603050405020304" pitchFamily="18" charset="0"/>
              </a:rPr>
              <a:t>에 위치</a:t>
            </a:r>
            <a:r>
              <a:rPr lang="en-US" altLang="ko-KR" sz="2500" dirty="0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ko-KR" sz="2500" dirty="0">
                <a:solidFill>
                  <a:srgbClr val="0000FF"/>
                </a:solidFill>
                <a:latin typeface="Times New Roman" panose="02020603050405020304" pitchFamily="18" charset="0"/>
              </a:rPr>
              <a:t>FontTag.java</a:t>
            </a:r>
            <a:r>
              <a:rPr lang="en-US" altLang="ko-KR" sz="2500" dirty="0">
                <a:latin typeface="Times New Roman" panose="02020603050405020304" pitchFamily="18" charset="0"/>
              </a:rPr>
              <a:t>: </a:t>
            </a:r>
            <a:r>
              <a:rPr lang="ko-KR" altLang="en-US" sz="2500" dirty="0">
                <a:latin typeface="Times New Roman" panose="02020603050405020304" pitchFamily="18" charset="0"/>
              </a:rPr>
              <a:t>태그 </a:t>
            </a:r>
            <a:r>
              <a:rPr lang="ko-KR" altLang="en-US" sz="2500" dirty="0" err="1">
                <a:latin typeface="Times New Roman" panose="02020603050405020304" pitchFamily="18" charset="0"/>
              </a:rPr>
              <a:t>핸들러</a:t>
            </a:r>
            <a:r>
              <a:rPr lang="ko-KR" altLang="en-US" sz="2500" dirty="0">
                <a:latin typeface="Times New Roman" panose="02020603050405020304" pitchFamily="18" charset="0"/>
              </a:rPr>
              <a:t> 파일</a:t>
            </a:r>
          </a:p>
          <a:p>
            <a:pPr eaLnBrk="1" hangingPunct="1"/>
            <a:r>
              <a:rPr lang="en-US" altLang="ko-KR" sz="25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FontTagLib.jsp</a:t>
            </a:r>
            <a:r>
              <a:rPr lang="en-US" altLang="ko-KR" sz="2500" dirty="0">
                <a:latin typeface="Times New Roman" panose="02020603050405020304" pitchFamily="18" charset="0"/>
              </a:rPr>
              <a:t>: </a:t>
            </a:r>
            <a:r>
              <a:rPr lang="en-US" altLang="ko-KR" sz="2500" dirty="0" err="1">
                <a:latin typeface="Times New Roman" panose="02020603050405020304" pitchFamily="18" charset="0"/>
              </a:rPr>
              <a:t>TagLib</a:t>
            </a:r>
            <a:r>
              <a:rPr lang="ko-KR" altLang="en-US" sz="2500" dirty="0">
                <a:latin typeface="Times New Roman" panose="02020603050405020304" pitchFamily="18" charset="0"/>
              </a:rPr>
              <a:t>을 이용한 </a:t>
            </a:r>
            <a:r>
              <a:rPr lang="en-US" altLang="ko-KR" sz="2500" dirty="0">
                <a:latin typeface="Times New Roman" panose="02020603050405020304" pitchFamily="18" charset="0"/>
              </a:rPr>
              <a:t>JSP </a:t>
            </a:r>
            <a:r>
              <a:rPr lang="ko-KR" altLang="en-US" sz="2500" dirty="0">
                <a:latin typeface="Times New Roman" panose="02020603050405020304" pitchFamily="18" charset="0"/>
              </a:rPr>
              <a:t>파일</a:t>
            </a:r>
            <a:endParaRPr lang="ko-KR" altLang="en-US" sz="2500" b="1" dirty="0">
              <a:latin typeface="Times New Roman" panose="02020603050405020304" pitchFamily="18" charset="0"/>
            </a:endParaRPr>
          </a:p>
          <a:p>
            <a:pPr eaLnBrk="1" hangingPunct="1"/>
            <a:endParaRPr lang="ko-KR" altLang="en-US" sz="25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ko-KR" sz="25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8B8EF55-E407-4DF1-B421-D8A6F4BA4097}" type="slidenum">
              <a:rPr lang="en-US" altLang="ko-KR"/>
              <a:pPr eaLnBrk="1" hangingPunct="1"/>
              <a:t>303</a:t>
            </a:fld>
            <a:endParaRPr lang="en-US" altLang="ko-KR"/>
          </a:p>
        </p:txBody>
      </p:sp>
      <p:sp>
        <p:nvSpPr>
          <p:cNvPr id="330755" name="Rectangle 2"/>
          <p:cNvSpPr>
            <a:spLocks noChangeArrowheads="1"/>
          </p:cNvSpPr>
          <p:nvPr/>
        </p:nvSpPr>
        <p:spPr bwMode="auto">
          <a:xfrm>
            <a:off x="685800" y="990600"/>
            <a:ext cx="7772400" cy="5181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&lt;</a:t>
            </a:r>
            <a:r>
              <a:rPr lang="en-US" altLang="ko-KR" dirty="0" err="1">
                <a:latin typeface="Times New Roman" panose="02020603050405020304" pitchFamily="18" charset="0"/>
              </a:rPr>
              <a:t>taglib</a:t>
            </a:r>
            <a:r>
              <a:rPr lang="en-US" altLang="ko-KR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&lt;</a:t>
            </a:r>
            <a:r>
              <a:rPr lang="en-US" altLang="ko-KR" dirty="0" err="1">
                <a:latin typeface="Times New Roman" panose="02020603050405020304" pitchFamily="18" charset="0"/>
              </a:rPr>
              <a:t>tlib</a:t>
            </a:r>
            <a:r>
              <a:rPr lang="en-US" altLang="ko-KR" dirty="0">
                <a:latin typeface="Times New Roman" panose="02020603050405020304" pitchFamily="18" charset="0"/>
              </a:rPr>
              <a:t>-version&gt;1.0&lt;/</a:t>
            </a:r>
            <a:r>
              <a:rPr lang="en-US" altLang="ko-KR" dirty="0" err="1">
                <a:latin typeface="Times New Roman" panose="02020603050405020304" pitchFamily="18" charset="0"/>
              </a:rPr>
              <a:t>tlib</a:t>
            </a:r>
            <a:r>
              <a:rPr lang="en-US" altLang="ko-KR" dirty="0">
                <a:latin typeface="Times New Roman" panose="02020603050405020304" pitchFamily="18" charset="0"/>
              </a:rPr>
              <a:t>-version&gt;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&lt;</a:t>
            </a:r>
            <a:r>
              <a:rPr lang="en-US" altLang="ko-KR" dirty="0" err="1">
                <a:latin typeface="Times New Roman" panose="02020603050405020304" pitchFamily="18" charset="0"/>
              </a:rPr>
              <a:t>jsp</a:t>
            </a:r>
            <a:r>
              <a:rPr lang="en-US" altLang="ko-KR" dirty="0">
                <a:latin typeface="Times New Roman" panose="02020603050405020304" pitchFamily="18" charset="0"/>
              </a:rPr>
              <a:t>-version&gt;2.0&lt;/</a:t>
            </a:r>
            <a:r>
              <a:rPr lang="en-US" altLang="ko-KR" dirty="0" err="1">
                <a:latin typeface="Times New Roman" panose="02020603050405020304" pitchFamily="18" charset="0"/>
              </a:rPr>
              <a:t>jsp</a:t>
            </a:r>
            <a:r>
              <a:rPr lang="en-US" altLang="ko-KR" dirty="0">
                <a:latin typeface="Times New Roman" panose="02020603050405020304" pitchFamily="18" charset="0"/>
              </a:rPr>
              <a:t>-version&gt;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&lt;short-name&gt;Example TLD with Body&lt;/short-name&gt;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&lt;tag&gt;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  &lt;name&gt;Hello&lt;/name&gt;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  &lt;tag-class&gt;</a:t>
            </a:r>
            <a:r>
              <a:rPr lang="en-US" altLang="ko-KR" dirty="0" err="1">
                <a:latin typeface="Times New Roman" panose="02020603050405020304" pitchFamily="18" charset="0"/>
              </a:rPr>
              <a:t>com.oraclejava.HelloTag</a:t>
            </a:r>
            <a:r>
              <a:rPr lang="en-US" altLang="ko-KR" dirty="0">
                <a:latin typeface="Times New Roman" panose="02020603050405020304" pitchFamily="18" charset="0"/>
              </a:rPr>
              <a:t>&lt;/tag-class&gt;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  &lt;body-content&gt;</a:t>
            </a:r>
            <a:r>
              <a:rPr lang="en-US" altLang="ko-KR" dirty="0" err="1">
                <a:latin typeface="Times New Roman" panose="02020603050405020304" pitchFamily="18" charset="0"/>
              </a:rPr>
              <a:t>scriptless</a:t>
            </a:r>
            <a:r>
              <a:rPr lang="en-US" altLang="ko-KR" dirty="0">
                <a:latin typeface="Times New Roman" panose="02020603050405020304" pitchFamily="18" charset="0"/>
              </a:rPr>
              <a:t>&lt;/body-content&gt;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&lt;/tag&gt;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&lt;tag&gt;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  &lt;name&gt;font&lt;/name&gt;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  &lt;tag-class&gt;</a:t>
            </a:r>
            <a:r>
              <a:rPr lang="en-US" altLang="ko-KR" dirty="0" err="1">
                <a:latin typeface="Times New Roman" panose="02020603050405020304" pitchFamily="18" charset="0"/>
              </a:rPr>
              <a:t>com.oraclejava.FontTag</a:t>
            </a:r>
            <a:r>
              <a:rPr lang="en-US" altLang="ko-KR" dirty="0">
                <a:latin typeface="Times New Roman" panose="02020603050405020304" pitchFamily="18" charset="0"/>
              </a:rPr>
              <a:t>&lt;/tag-class&gt;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  &lt;body-content&gt;</a:t>
            </a:r>
            <a:r>
              <a:rPr lang="en-US" altLang="ko-KR" dirty="0" err="1">
                <a:latin typeface="Times New Roman" panose="02020603050405020304" pitchFamily="18" charset="0"/>
              </a:rPr>
              <a:t>scriptless</a:t>
            </a:r>
            <a:r>
              <a:rPr lang="en-US" altLang="ko-KR" dirty="0">
                <a:latin typeface="Times New Roman" panose="02020603050405020304" pitchFamily="18" charset="0"/>
              </a:rPr>
              <a:t>&lt;/body-content&gt;</a:t>
            </a:r>
          </a:p>
        </p:txBody>
      </p:sp>
      <p:sp>
        <p:nvSpPr>
          <p:cNvPr id="330756" name="Rectangle 3"/>
          <p:cNvSpPr>
            <a:spLocks noChangeArrowheads="1"/>
          </p:cNvSpPr>
          <p:nvPr/>
        </p:nvSpPr>
        <p:spPr bwMode="auto">
          <a:xfrm>
            <a:off x="609600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000" b="1">
                <a:latin typeface="Times New Roman" panose="02020603050405020304" pitchFamily="18" charset="0"/>
              </a:rPr>
              <a:t>FontTagLib.tld (1/2)</a:t>
            </a: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E9BDEA8-22FB-40AE-AC01-BA99FC9C541D}" type="slidenum">
              <a:rPr lang="en-US" altLang="ko-KR"/>
              <a:pPr eaLnBrk="1" hangingPunct="1"/>
              <a:t>304</a:t>
            </a:fld>
            <a:endParaRPr lang="en-US" altLang="ko-KR"/>
          </a:p>
        </p:txBody>
      </p:sp>
      <p:sp>
        <p:nvSpPr>
          <p:cNvPr id="331779" name="Rectangle 2"/>
          <p:cNvSpPr>
            <a:spLocks noChangeArrowheads="1"/>
          </p:cNvSpPr>
          <p:nvPr/>
        </p:nvSpPr>
        <p:spPr bwMode="auto">
          <a:xfrm>
            <a:off x="685800" y="990600"/>
            <a:ext cx="7772400" cy="5181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&lt;attribute&gt;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&lt;name&gt;size&lt;/name&gt;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&lt;required&gt;false&lt;/required&gt;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&lt;</a:t>
            </a:r>
            <a:r>
              <a:rPr lang="en-US" altLang="ko-KR" dirty="0" err="1">
                <a:latin typeface="Times New Roman" panose="02020603050405020304" pitchFamily="18" charset="0"/>
              </a:rPr>
              <a:t>rtexprvalue</a:t>
            </a:r>
            <a:r>
              <a:rPr lang="en-US" altLang="ko-KR" dirty="0">
                <a:latin typeface="Times New Roman" panose="02020603050405020304" pitchFamily="18" charset="0"/>
              </a:rPr>
              <a:t>&gt;false&lt;/</a:t>
            </a:r>
            <a:r>
              <a:rPr lang="en-US" altLang="ko-KR" dirty="0" err="1">
                <a:latin typeface="Times New Roman" panose="02020603050405020304" pitchFamily="18" charset="0"/>
              </a:rPr>
              <a:t>rtexprvalue</a:t>
            </a:r>
            <a:r>
              <a:rPr lang="en-US" altLang="ko-KR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&lt;/attribute&gt;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&lt;attribute&gt;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&lt;name&gt;face&lt;/name&gt;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&lt;required&gt;false&lt;/required&gt;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&lt;</a:t>
            </a:r>
            <a:r>
              <a:rPr lang="en-US" altLang="ko-KR" dirty="0" err="1">
                <a:latin typeface="Times New Roman" panose="02020603050405020304" pitchFamily="18" charset="0"/>
              </a:rPr>
              <a:t>rtexprvalue</a:t>
            </a:r>
            <a:r>
              <a:rPr lang="en-US" altLang="ko-KR" dirty="0">
                <a:latin typeface="Times New Roman" panose="02020603050405020304" pitchFamily="18" charset="0"/>
              </a:rPr>
              <a:t>&gt;false&lt;/</a:t>
            </a:r>
            <a:r>
              <a:rPr lang="en-US" altLang="ko-KR" dirty="0" err="1">
                <a:latin typeface="Times New Roman" panose="02020603050405020304" pitchFamily="18" charset="0"/>
              </a:rPr>
              <a:t>rtexprvalue</a:t>
            </a:r>
            <a:r>
              <a:rPr lang="en-US" altLang="ko-KR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&lt;/attribute&gt;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&lt;/tag&gt;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&lt;/</a:t>
            </a:r>
            <a:r>
              <a:rPr lang="en-US" altLang="ko-KR" dirty="0" err="1">
                <a:latin typeface="Times New Roman" panose="02020603050405020304" pitchFamily="18" charset="0"/>
              </a:rPr>
              <a:t>taglib</a:t>
            </a:r>
            <a:r>
              <a:rPr lang="en-US" altLang="ko-KR" dirty="0">
                <a:latin typeface="Times New Roman" panose="02020603050405020304" pitchFamily="18" charset="0"/>
              </a:rPr>
              <a:t>&gt;</a:t>
            </a:r>
          </a:p>
        </p:txBody>
      </p:sp>
      <p:sp>
        <p:nvSpPr>
          <p:cNvPr id="331780" name="Rectangle 3"/>
          <p:cNvSpPr>
            <a:spLocks noChangeArrowheads="1"/>
          </p:cNvSpPr>
          <p:nvPr/>
        </p:nvSpPr>
        <p:spPr bwMode="auto">
          <a:xfrm>
            <a:off x="609600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000" b="1">
                <a:latin typeface="Times New Roman" panose="02020603050405020304" pitchFamily="18" charset="0"/>
              </a:rPr>
              <a:t>FontTagLib.tld (2/2)</a:t>
            </a: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F545748-801C-4AF1-895D-654EFF822E36}" type="slidenum">
              <a:rPr lang="en-US" altLang="ko-KR"/>
              <a:pPr eaLnBrk="1" hangingPunct="1"/>
              <a:t>305</a:t>
            </a:fld>
            <a:endParaRPr lang="en-US" altLang="ko-KR"/>
          </a:p>
        </p:txBody>
      </p:sp>
      <p:sp>
        <p:nvSpPr>
          <p:cNvPr id="332803" name="Rectangle 2"/>
          <p:cNvSpPr>
            <a:spLocks noChangeArrowheads="1"/>
          </p:cNvSpPr>
          <p:nvPr/>
        </p:nvSpPr>
        <p:spPr bwMode="auto">
          <a:xfrm>
            <a:off x="685800" y="990600"/>
            <a:ext cx="7772400" cy="5181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package </a:t>
            </a:r>
            <a:r>
              <a:rPr lang="en-US" altLang="ko-KR" dirty="0" err="1">
                <a:latin typeface="Times New Roman" panose="02020603050405020304" pitchFamily="18" charset="0"/>
              </a:rPr>
              <a:t>com.oraclejava</a:t>
            </a:r>
            <a:r>
              <a:rPr lang="en-US" altLang="ko-KR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import </a:t>
            </a:r>
            <a:r>
              <a:rPr lang="en-US" altLang="ko-KR" dirty="0" err="1">
                <a:latin typeface="Times New Roman" panose="02020603050405020304" pitchFamily="18" charset="0"/>
              </a:rPr>
              <a:t>java.io.IOException</a:t>
            </a:r>
            <a:r>
              <a:rPr lang="en-US" altLang="ko-KR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import </a:t>
            </a:r>
            <a:r>
              <a:rPr lang="en-US" altLang="ko-KR" dirty="0" err="1">
                <a:latin typeface="Times New Roman" panose="02020603050405020304" pitchFamily="18" charset="0"/>
              </a:rPr>
              <a:t>java.io.StringWriter</a:t>
            </a:r>
            <a:r>
              <a:rPr lang="en-US" altLang="ko-KR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import </a:t>
            </a:r>
            <a:r>
              <a:rPr lang="en-US" altLang="ko-KR" dirty="0" err="1">
                <a:latin typeface="Times New Roman" panose="02020603050405020304" pitchFamily="18" charset="0"/>
              </a:rPr>
              <a:t>javax.servlet.jsp.JspException</a:t>
            </a:r>
            <a:r>
              <a:rPr lang="en-US" altLang="ko-KR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import </a:t>
            </a:r>
            <a:r>
              <a:rPr lang="en-US" altLang="ko-KR" dirty="0" err="1">
                <a:latin typeface="Times New Roman" panose="02020603050405020304" pitchFamily="18" charset="0"/>
              </a:rPr>
              <a:t>javax.servlet.jsp.tagext.SimpleTagSupport</a:t>
            </a:r>
            <a:r>
              <a:rPr lang="en-US" altLang="ko-KR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public class </a:t>
            </a:r>
            <a:r>
              <a:rPr lang="en-US" altLang="ko-KR" dirty="0" err="1">
                <a:latin typeface="Times New Roman" panose="02020603050405020304" pitchFamily="18" charset="0"/>
              </a:rPr>
              <a:t>FontTag</a:t>
            </a:r>
            <a:r>
              <a:rPr lang="en-US" altLang="ko-KR" dirty="0">
                <a:latin typeface="Times New Roman" panose="02020603050405020304" pitchFamily="18" charset="0"/>
              </a:rPr>
              <a:t> extends </a:t>
            </a:r>
            <a:r>
              <a:rPr lang="en-US" altLang="ko-KR" dirty="0" err="1">
                <a:latin typeface="Times New Roman" panose="02020603050405020304" pitchFamily="18" charset="0"/>
              </a:rPr>
              <a:t>SimpleTagSupport</a:t>
            </a:r>
            <a:r>
              <a:rPr lang="en-US" altLang="ko-KR" dirty="0">
                <a:latin typeface="Times New Roman" panose="02020603050405020304" pitchFamily="18" charset="0"/>
              </a:rPr>
              <a:t>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private </a:t>
            </a:r>
            <a:r>
              <a:rPr lang="en-US" altLang="ko-KR" dirty="0" err="1">
                <a:latin typeface="Times New Roman" panose="02020603050405020304" pitchFamily="18" charset="0"/>
              </a:rPr>
              <a:t>int</a:t>
            </a:r>
            <a:r>
              <a:rPr lang="en-US" altLang="ko-KR" dirty="0">
                <a:latin typeface="Times New Roman" panose="02020603050405020304" pitchFamily="18" charset="0"/>
              </a:rPr>
              <a:t> size = 0;  //</a:t>
            </a:r>
            <a:r>
              <a:rPr lang="ko-KR" altLang="en-US" dirty="0">
                <a:latin typeface="Times New Roman" panose="02020603050405020304" pitchFamily="18" charset="0"/>
              </a:rPr>
              <a:t>픽셀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ko-KR" altLang="en-US" dirty="0">
                <a:latin typeface="Times New Roman" panose="02020603050405020304" pitchFamily="18" charset="0"/>
              </a:rPr>
              <a:t>	</a:t>
            </a:r>
            <a:r>
              <a:rPr lang="en-US" altLang="ko-KR" dirty="0">
                <a:latin typeface="Times New Roman" panose="02020603050405020304" pitchFamily="18" charset="0"/>
              </a:rPr>
              <a:t>private String face = "";  //</a:t>
            </a:r>
            <a:r>
              <a:rPr lang="ko-KR" altLang="en-US" dirty="0">
                <a:latin typeface="Times New Roman" panose="02020603050405020304" pitchFamily="18" charset="0"/>
              </a:rPr>
              <a:t>글꼴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ko-KR" altLang="en-US" dirty="0">
                <a:latin typeface="Times New Roman" panose="02020603050405020304" pitchFamily="18" charset="0"/>
              </a:rPr>
              <a:t>	</a:t>
            </a:r>
            <a:r>
              <a:rPr lang="en-US" altLang="ko-KR" dirty="0">
                <a:latin typeface="Times New Roman" panose="02020603050405020304" pitchFamily="18" charset="0"/>
              </a:rPr>
              <a:t>public void </a:t>
            </a:r>
            <a:r>
              <a:rPr lang="en-US" altLang="ko-KR" dirty="0" err="1">
                <a:latin typeface="Times New Roman" panose="02020603050405020304" pitchFamily="18" charset="0"/>
              </a:rPr>
              <a:t>setSize</a:t>
            </a:r>
            <a:r>
              <a:rPr lang="en-US" altLang="ko-KR" dirty="0">
                <a:latin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</a:rPr>
              <a:t>int</a:t>
            </a:r>
            <a:r>
              <a:rPr lang="en-US" altLang="ko-KR" dirty="0">
                <a:latin typeface="Times New Roman" panose="02020603050405020304" pitchFamily="18" charset="0"/>
              </a:rPr>
              <a:t> size)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</a:t>
            </a:r>
            <a:r>
              <a:rPr lang="en-US" altLang="ko-KR" dirty="0" err="1">
                <a:latin typeface="Times New Roman" panose="02020603050405020304" pitchFamily="18" charset="0"/>
              </a:rPr>
              <a:t>this.size</a:t>
            </a:r>
            <a:r>
              <a:rPr lang="en-US" altLang="ko-KR" dirty="0">
                <a:latin typeface="Times New Roman" panose="02020603050405020304" pitchFamily="18" charset="0"/>
              </a:rPr>
              <a:t> = size;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public void </a:t>
            </a:r>
            <a:r>
              <a:rPr lang="en-US" altLang="ko-KR" dirty="0" err="1">
                <a:latin typeface="Times New Roman" panose="02020603050405020304" pitchFamily="18" charset="0"/>
              </a:rPr>
              <a:t>setFace</a:t>
            </a:r>
            <a:r>
              <a:rPr lang="en-US" altLang="ko-KR" dirty="0">
                <a:latin typeface="Times New Roman" panose="02020603050405020304" pitchFamily="18" charset="0"/>
              </a:rPr>
              <a:t>(String face)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</a:t>
            </a:r>
            <a:r>
              <a:rPr lang="en-US" altLang="ko-KR" dirty="0" err="1">
                <a:latin typeface="Times New Roman" panose="02020603050405020304" pitchFamily="18" charset="0"/>
              </a:rPr>
              <a:t>this.face</a:t>
            </a:r>
            <a:r>
              <a:rPr lang="en-US" altLang="ko-KR" dirty="0">
                <a:latin typeface="Times New Roman" panose="02020603050405020304" pitchFamily="18" charset="0"/>
              </a:rPr>
              <a:t> = face;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}</a:t>
            </a:r>
          </a:p>
        </p:txBody>
      </p:sp>
      <p:sp>
        <p:nvSpPr>
          <p:cNvPr id="332804" name="Rectangle 3"/>
          <p:cNvSpPr>
            <a:spLocks noChangeArrowheads="1"/>
          </p:cNvSpPr>
          <p:nvPr/>
        </p:nvSpPr>
        <p:spPr bwMode="auto">
          <a:xfrm>
            <a:off x="609600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000" b="1" dirty="0">
                <a:latin typeface="Times New Roman" panose="02020603050405020304" pitchFamily="18" charset="0"/>
              </a:rPr>
              <a:t>FontTag.java (1/2)</a:t>
            </a: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A694526-E56A-40A3-83D3-09B6FBCD09D9}" type="slidenum">
              <a:rPr lang="en-US" altLang="ko-KR"/>
              <a:pPr eaLnBrk="1" hangingPunct="1"/>
              <a:t>306</a:t>
            </a:fld>
            <a:endParaRPr lang="en-US" altLang="ko-KR"/>
          </a:p>
        </p:txBody>
      </p:sp>
      <p:sp>
        <p:nvSpPr>
          <p:cNvPr id="333827" name="Rectangle 2"/>
          <p:cNvSpPr>
            <a:spLocks noChangeArrowheads="1"/>
          </p:cNvSpPr>
          <p:nvPr/>
        </p:nvSpPr>
        <p:spPr bwMode="auto">
          <a:xfrm>
            <a:off x="685800" y="990600"/>
            <a:ext cx="7772400" cy="5181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err="1">
                <a:latin typeface="Times New Roman" panose="02020603050405020304" pitchFamily="18" charset="0"/>
              </a:rPr>
              <a:t>StringWriter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</a:rPr>
              <a:t>sw</a:t>
            </a:r>
            <a:r>
              <a:rPr lang="en-US" altLang="ko-KR" dirty="0">
                <a:latin typeface="Times New Roman" panose="02020603050405020304" pitchFamily="18" charset="0"/>
              </a:rPr>
              <a:t> = new </a:t>
            </a:r>
            <a:r>
              <a:rPr lang="en-US" altLang="ko-KR" dirty="0" err="1">
                <a:latin typeface="Times New Roman" panose="02020603050405020304" pitchFamily="18" charset="0"/>
              </a:rPr>
              <a:t>StringWriter</a:t>
            </a:r>
            <a:r>
              <a:rPr lang="en-US" altLang="ko-KR" dirty="0"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@Override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public void </a:t>
            </a:r>
            <a:r>
              <a:rPr lang="en-US" altLang="ko-KR" dirty="0" err="1">
                <a:latin typeface="Times New Roman" panose="02020603050405020304" pitchFamily="18" charset="0"/>
              </a:rPr>
              <a:t>doTag</a:t>
            </a:r>
            <a:r>
              <a:rPr lang="en-US" altLang="ko-KR" dirty="0">
                <a:latin typeface="Times New Roman" panose="02020603050405020304" pitchFamily="18" charset="0"/>
              </a:rPr>
              <a:t>() throws </a:t>
            </a:r>
            <a:r>
              <a:rPr lang="en-US" altLang="ko-KR" dirty="0" err="1">
                <a:latin typeface="Times New Roman" panose="02020603050405020304" pitchFamily="18" charset="0"/>
              </a:rPr>
              <a:t>JspException</a:t>
            </a:r>
            <a:r>
              <a:rPr lang="en-US" altLang="ko-KR" dirty="0">
                <a:latin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Times New Roman" panose="02020603050405020304" pitchFamily="18" charset="0"/>
              </a:rPr>
              <a:t>IOException</a:t>
            </a:r>
            <a:r>
              <a:rPr lang="en-US" altLang="ko-KR" dirty="0">
                <a:latin typeface="Times New Roman" panose="02020603050405020304" pitchFamily="18" charset="0"/>
              </a:rPr>
              <a:t>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if (size == 0) size = 12;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if ("".equals(face)) face = "</a:t>
            </a:r>
            <a:r>
              <a:rPr lang="ko-KR" altLang="en-US" dirty="0">
                <a:latin typeface="Times New Roman" panose="02020603050405020304" pitchFamily="18" charset="0"/>
              </a:rPr>
              <a:t>돋움</a:t>
            </a:r>
            <a:r>
              <a:rPr lang="en-US" altLang="ko-KR" dirty="0">
                <a:latin typeface="Times New Roman" panose="02020603050405020304" pitchFamily="18" charset="0"/>
              </a:rPr>
              <a:t>";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</a:t>
            </a:r>
            <a:r>
              <a:rPr lang="en-US" altLang="ko-KR" dirty="0" err="1">
                <a:latin typeface="Times New Roman" panose="02020603050405020304" pitchFamily="18" charset="0"/>
              </a:rPr>
              <a:t>getJspBody</a:t>
            </a:r>
            <a:r>
              <a:rPr lang="en-US" altLang="ko-KR" dirty="0">
                <a:latin typeface="Times New Roman" panose="02020603050405020304" pitchFamily="18" charset="0"/>
              </a:rPr>
              <a:t>().invoke(</a:t>
            </a:r>
            <a:r>
              <a:rPr lang="en-US" altLang="ko-KR" dirty="0" err="1">
                <a:latin typeface="Times New Roman" panose="02020603050405020304" pitchFamily="18" charset="0"/>
              </a:rPr>
              <a:t>sw</a:t>
            </a:r>
            <a:r>
              <a:rPr lang="en-US" altLang="ko-KR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</a:t>
            </a:r>
            <a:r>
              <a:rPr lang="en-US" altLang="ko-KR" dirty="0" err="1">
                <a:latin typeface="Times New Roman" panose="02020603050405020304" pitchFamily="18" charset="0"/>
              </a:rPr>
              <a:t>getJspContext</a:t>
            </a:r>
            <a:r>
              <a:rPr lang="en-US" altLang="ko-KR" dirty="0">
                <a:latin typeface="Times New Roman" panose="02020603050405020304" pitchFamily="18" charset="0"/>
              </a:rPr>
              <a:t>().</a:t>
            </a:r>
            <a:r>
              <a:rPr lang="en-US" altLang="ko-KR" dirty="0" err="1">
                <a:latin typeface="Times New Roman" panose="02020603050405020304" pitchFamily="18" charset="0"/>
              </a:rPr>
              <a:t>getOut</a:t>
            </a:r>
            <a:r>
              <a:rPr lang="en-US" altLang="ko-KR" dirty="0">
                <a:latin typeface="Times New Roman" panose="02020603050405020304" pitchFamily="18" charset="0"/>
              </a:rPr>
              <a:t>().</a:t>
            </a:r>
            <a:r>
              <a:rPr lang="en-US" altLang="ko-KR" dirty="0" err="1">
                <a:latin typeface="Times New Roman" panose="02020603050405020304" pitchFamily="18" charset="0"/>
              </a:rPr>
              <a:t>println</a:t>
            </a:r>
            <a:r>
              <a:rPr lang="en-US" altLang="ko-KR" dirty="0">
                <a:latin typeface="Times New Roman" panose="02020603050405020304" pitchFamily="18" charset="0"/>
              </a:rPr>
              <a:t>("&lt;span style=\"font-size:"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		+ size + "</a:t>
            </a:r>
            <a:r>
              <a:rPr lang="en-US" altLang="ko-KR" dirty="0" err="1">
                <a:latin typeface="Times New Roman" panose="02020603050405020304" pitchFamily="18" charset="0"/>
              </a:rPr>
              <a:t>px;font-family</a:t>
            </a:r>
            <a:r>
              <a:rPr lang="en-US" altLang="ko-KR" dirty="0">
                <a:latin typeface="Times New Roman" panose="02020603050405020304" pitchFamily="18" charset="0"/>
              </a:rPr>
              <a:t>:" + face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		+ "\"&gt;"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			+ </a:t>
            </a:r>
            <a:r>
              <a:rPr lang="en-US" altLang="ko-KR" dirty="0" err="1">
                <a:latin typeface="Times New Roman" panose="02020603050405020304" pitchFamily="18" charset="0"/>
              </a:rPr>
              <a:t>sw.toString</a:t>
            </a:r>
            <a:r>
              <a:rPr lang="en-US" altLang="ko-KR" dirty="0">
                <a:latin typeface="Times New Roman" panose="02020603050405020304" pitchFamily="18" charset="0"/>
              </a:rPr>
              <a:t>() + "&lt;/span&gt;");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333828" name="Rectangle 3"/>
          <p:cNvSpPr>
            <a:spLocks noChangeArrowheads="1"/>
          </p:cNvSpPr>
          <p:nvPr/>
        </p:nvSpPr>
        <p:spPr bwMode="auto">
          <a:xfrm>
            <a:off x="609600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000" b="1" dirty="0">
                <a:latin typeface="Times New Roman" panose="02020603050405020304" pitchFamily="18" charset="0"/>
              </a:rPr>
              <a:t>FontTagLib.java (2/2)</a:t>
            </a:r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EF2EE2C-9B03-4E9D-87CA-78C0EA91B33F}" type="slidenum">
              <a:rPr lang="en-US" altLang="ko-KR"/>
              <a:pPr eaLnBrk="1" hangingPunct="1"/>
              <a:t>307</a:t>
            </a:fld>
            <a:endParaRPr lang="en-US" altLang="ko-KR"/>
          </a:p>
        </p:txBody>
      </p:sp>
      <p:sp>
        <p:nvSpPr>
          <p:cNvPr id="335875" name="Rectangle 2"/>
          <p:cNvSpPr>
            <a:spLocks noChangeArrowheads="1"/>
          </p:cNvSpPr>
          <p:nvPr/>
        </p:nvSpPr>
        <p:spPr bwMode="auto">
          <a:xfrm>
            <a:off x="685800" y="990600"/>
            <a:ext cx="7772400" cy="5181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&lt;%@ page language="java" </a:t>
            </a:r>
            <a:r>
              <a:rPr lang="en-US" altLang="ko-KR" dirty="0" err="1">
                <a:latin typeface="Times New Roman" panose="02020603050405020304" pitchFamily="18" charset="0"/>
              </a:rPr>
              <a:t>contentType</a:t>
            </a:r>
            <a:r>
              <a:rPr lang="en-US" altLang="ko-KR" dirty="0">
                <a:latin typeface="Times New Roman" panose="02020603050405020304" pitchFamily="18" charset="0"/>
              </a:rPr>
              <a:t>="text/html; charset=UTF-8"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  </a:t>
            </a:r>
            <a:r>
              <a:rPr lang="en-US" altLang="ko-KR" dirty="0" err="1">
                <a:latin typeface="Times New Roman" panose="02020603050405020304" pitchFamily="18" charset="0"/>
              </a:rPr>
              <a:t>pageEncoding</a:t>
            </a:r>
            <a:r>
              <a:rPr lang="en-US" altLang="ko-KR" dirty="0">
                <a:latin typeface="Times New Roman" panose="02020603050405020304" pitchFamily="18" charset="0"/>
              </a:rPr>
              <a:t>="UTF-8"%&gt;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&lt;%@ </a:t>
            </a:r>
            <a:r>
              <a:rPr lang="en-US" altLang="ko-KR" dirty="0" err="1">
                <a:latin typeface="Times New Roman" panose="02020603050405020304" pitchFamily="18" charset="0"/>
              </a:rPr>
              <a:t>taglib</a:t>
            </a:r>
            <a:r>
              <a:rPr lang="en-US" altLang="ko-KR" dirty="0">
                <a:latin typeface="Times New Roman" panose="02020603050405020304" pitchFamily="18" charset="0"/>
              </a:rPr>
              <a:t> prefix="ex" </a:t>
            </a:r>
            <a:r>
              <a:rPr lang="en-US" altLang="ko-KR" dirty="0" err="1">
                <a:latin typeface="Times New Roman" panose="02020603050405020304" pitchFamily="18" charset="0"/>
              </a:rPr>
              <a:t>uri</a:t>
            </a:r>
            <a:r>
              <a:rPr lang="en-US" altLang="ko-KR" dirty="0">
                <a:latin typeface="Times New Roman" panose="02020603050405020304" pitchFamily="18" charset="0"/>
              </a:rPr>
              <a:t>="WEB-INF/</a:t>
            </a:r>
            <a:r>
              <a:rPr lang="en-US" altLang="ko-KR" dirty="0" err="1">
                <a:latin typeface="Times New Roman" panose="02020603050405020304" pitchFamily="18" charset="0"/>
              </a:rPr>
              <a:t>custom.tld</a:t>
            </a:r>
            <a:r>
              <a:rPr lang="en-US" altLang="ko-KR" dirty="0">
                <a:latin typeface="Times New Roman" panose="02020603050405020304" pitchFamily="18" charset="0"/>
              </a:rPr>
              <a:t>"%&gt;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&lt;html&gt;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&lt;head&gt;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  &lt;title&gt;A sample custom tag&lt;/title&gt;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&lt;/head&gt;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&lt;body&gt;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&lt;</a:t>
            </a:r>
            <a:r>
              <a:rPr lang="en-US" altLang="ko-KR" dirty="0" err="1">
                <a:latin typeface="Times New Roman" panose="02020603050405020304" pitchFamily="18" charset="0"/>
              </a:rPr>
              <a:t>ex:font</a:t>
            </a:r>
            <a:r>
              <a:rPr lang="en-US" altLang="ko-KR" dirty="0">
                <a:latin typeface="Times New Roman" panose="02020603050405020304" pitchFamily="18" charset="0"/>
              </a:rPr>
              <a:t> face="</a:t>
            </a:r>
            <a:r>
              <a:rPr lang="ko-KR" altLang="en-US" dirty="0">
                <a:latin typeface="Times New Roman" panose="02020603050405020304" pitchFamily="18" charset="0"/>
              </a:rPr>
              <a:t>궁서</a:t>
            </a:r>
            <a:r>
              <a:rPr lang="en-US" altLang="ko-KR" dirty="0">
                <a:latin typeface="Times New Roman" panose="02020603050405020304" pitchFamily="18" charset="0"/>
              </a:rPr>
              <a:t>" size="50"&gt;</a:t>
            </a:r>
            <a:r>
              <a:rPr lang="ko-KR" altLang="en-US" dirty="0">
                <a:latin typeface="Times New Roman" panose="02020603050405020304" pitchFamily="18" charset="0"/>
              </a:rPr>
              <a:t>갤럭시</a:t>
            </a:r>
            <a:r>
              <a:rPr lang="en-US" altLang="ko-KR" dirty="0">
                <a:latin typeface="Times New Roman" panose="02020603050405020304" pitchFamily="18" charset="0"/>
              </a:rPr>
              <a:t>S8 </a:t>
            </a:r>
            <a:r>
              <a:rPr lang="ko-KR" altLang="en-US" dirty="0">
                <a:latin typeface="Times New Roman" panose="02020603050405020304" pitchFamily="18" charset="0"/>
              </a:rPr>
              <a:t>화면 크기 </a:t>
            </a:r>
            <a:r>
              <a:rPr lang="en-US" altLang="ko-KR" dirty="0">
                <a:latin typeface="Times New Roman" panose="02020603050405020304" pitchFamily="18" charset="0"/>
              </a:rPr>
              <a:t>5.7</a:t>
            </a:r>
            <a:r>
              <a:rPr lang="ko-KR" altLang="en-US" dirty="0">
                <a:latin typeface="Times New Roman" panose="02020603050405020304" pitchFamily="18" charset="0"/>
              </a:rPr>
              <a:t>인치</a:t>
            </a:r>
            <a:r>
              <a:rPr lang="en-US" altLang="ko-KR" dirty="0">
                <a:latin typeface="Times New Roman" panose="02020603050405020304" pitchFamily="18" charset="0"/>
              </a:rPr>
              <a:t>… </a:t>
            </a:r>
            <a:r>
              <a:rPr lang="ko-KR" altLang="en-US" dirty="0">
                <a:latin typeface="Times New Roman" panose="02020603050405020304" pitchFamily="18" charset="0"/>
              </a:rPr>
              <a:t>노트 뺨치네</a:t>
            </a:r>
            <a:r>
              <a:rPr lang="en-US" altLang="ko-KR" dirty="0">
                <a:latin typeface="Times New Roman" panose="02020603050405020304" pitchFamily="18" charset="0"/>
              </a:rPr>
              <a:t>&lt;/</a:t>
            </a:r>
            <a:r>
              <a:rPr lang="en-US" altLang="ko-KR" dirty="0" err="1">
                <a:latin typeface="Times New Roman" panose="02020603050405020304" pitchFamily="18" charset="0"/>
              </a:rPr>
              <a:t>ex:font</a:t>
            </a:r>
            <a:r>
              <a:rPr lang="en-US" altLang="ko-KR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  &lt;/body&gt;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&lt;/html&gt; </a:t>
            </a:r>
          </a:p>
        </p:txBody>
      </p:sp>
      <p:sp>
        <p:nvSpPr>
          <p:cNvPr id="335876" name="Rectangle 3"/>
          <p:cNvSpPr>
            <a:spLocks noChangeArrowheads="1"/>
          </p:cNvSpPr>
          <p:nvPr/>
        </p:nvSpPr>
        <p:spPr bwMode="auto">
          <a:xfrm>
            <a:off x="609600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000" b="1">
                <a:latin typeface="Times New Roman" panose="02020603050405020304" pitchFamily="18" charset="0"/>
              </a:rPr>
              <a:t>FontTagLib.jsp (1/1)</a:t>
            </a: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0"/>
            <a:ext cx="2286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6BC5C1D-7E0E-49CE-BDE1-B18BEC6458BB}" type="slidenum">
              <a:rPr lang="en-US" altLang="ko-KR"/>
              <a:pPr eaLnBrk="1" hangingPunct="1"/>
              <a:t>308</a:t>
            </a:fld>
            <a:endParaRPr lang="en-US" altLang="ko-KR"/>
          </a:p>
        </p:txBody>
      </p:sp>
      <p:sp>
        <p:nvSpPr>
          <p:cNvPr id="336899" name="Rectangle 2"/>
          <p:cNvSpPr>
            <a:spLocks noChangeArrowheads="1"/>
          </p:cNvSpPr>
          <p:nvPr/>
        </p:nvSpPr>
        <p:spPr bwMode="auto">
          <a:xfrm>
            <a:off x="533400" y="533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000" b="1">
                <a:latin typeface="Times New Roman" panose="02020603050405020304" pitchFamily="18" charset="0"/>
              </a:rPr>
              <a:t>실행화면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84" y="1196752"/>
            <a:ext cx="7812360" cy="5160801"/>
          </a:xfrm>
          <a:prstGeom prst="rect">
            <a:avLst/>
          </a:prstGeom>
        </p:spPr>
      </p:pic>
    </p:spTree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고급 </a:t>
            </a:r>
            <a:r>
              <a:rPr lang="en-US" altLang="ko-KR"/>
              <a:t>JDBC </a:t>
            </a:r>
            <a:r>
              <a:rPr lang="ko-KR" altLang="en-US"/>
              <a:t>프로그래밍</a:t>
            </a:r>
          </a:p>
        </p:txBody>
      </p:sp>
      <p:sp>
        <p:nvSpPr>
          <p:cNvPr id="384003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28EF028-8C5D-45A6-B4D2-1C3D70A429E9}" type="slidenum">
              <a:rPr lang="en-US" altLang="ko-KR"/>
              <a:pPr eaLnBrk="1" hangingPunct="1"/>
              <a:t>309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응답 구조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HTTP/1.1</a:t>
            </a: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</a:t>
            </a: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OK</a:t>
            </a: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Date:</a:t>
            </a: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Wed, 11 Jan 2017 06:14:38 GMT</a:t>
            </a:r>
            <a:endParaRPr lang="en-US" altLang="ko-KR" sz="2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Server:</a:t>
            </a: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Tomcat</a:t>
            </a:r>
            <a:endParaRPr lang="en-US" altLang="ko-KR" sz="2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Content-type:</a:t>
            </a: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text/html</a:t>
            </a:r>
            <a:endParaRPr lang="en-US" altLang="ko-KR" sz="2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Content-length:</a:t>
            </a: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55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Last-modified:</a:t>
            </a: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Wed, 11 Jan 2017 06:14:38 GMT</a:t>
            </a:r>
            <a:endParaRPr lang="en-US" altLang="ko-KR" sz="2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빈</a:t>
            </a:r>
            <a:r>
              <a:rPr lang="en-US" altLang="ko-KR" sz="2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............................................</a:t>
            </a:r>
            <a:r>
              <a:rPr lang="ko-KR" altLang="en-US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줄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2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공백으로 헤더의 끝을 암시</a:t>
            </a:r>
            <a:r>
              <a:rPr lang="en-US" altLang="ko-KR" sz="2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).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요청이 성공인 경우 요청자료</a:t>
            </a:r>
            <a:r>
              <a:rPr lang="en-US" altLang="ko-KR" sz="2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2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거절시</a:t>
            </a:r>
            <a:r>
              <a:rPr lang="ko-KR" altLang="en-US" sz="2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거절된 </a:t>
            </a:r>
            <a:r>
              <a:rPr lang="ko-KR" altLang="en-US" sz="2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이유등의</a:t>
            </a:r>
            <a:r>
              <a:rPr lang="ko-KR" altLang="en-US" sz="2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메시지</a:t>
            </a:r>
          </a:p>
        </p:txBody>
      </p:sp>
      <p:sp>
        <p:nvSpPr>
          <p:cNvPr id="4301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E275083-6196-44D3-A527-2114D9AD2348}" type="slidenum">
              <a:rPr lang="en-US" altLang="ko-KR"/>
              <a:pPr eaLnBrk="1" hangingPunct="1"/>
              <a:t>31</a:t>
            </a:fld>
            <a:endParaRPr lang="en-US" altLang="ko-KR"/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Connection Pooling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600"/>
              <a:t>Connection Pooling?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/>
              <a:t>Connection</a:t>
            </a:r>
            <a:r>
              <a:rPr lang="ko-KR" altLang="en-US" sz="2200"/>
              <a:t>을 미리 생성하여 풀로 관리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/>
              <a:t>DB </a:t>
            </a:r>
            <a:r>
              <a:rPr lang="ko-KR" altLang="en-US" sz="2200"/>
              <a:t>작업이 필요한 클라이언트에게 </a:t>
            </a:r>
            <a:r>
              <a:rPr lang="en-US" altLang="ko-KR" sz="2200"/>
              <a:t>Connection </a:t>
            </a:r>
            <a:r>
              <a:rPr lang="ko-KR" altLang="en-US" sz="2200"/>
              <a:t>대여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200"/>
              <a:t>클라이언트가 </a:t>
            </a:r>
            <a:r>
              <a:rPr lang="en-US" altLang="ko-KR" sz="2200"/>
              <a:t>DB </a:t>
            </a:r>
            <a:r>
              <a:rPr lang="ko-KR" altLang="en-US" sz="2200"/>
              <a:t>작업을 끝내면 </a:t>
            </a:r>
            <a:r>
              <a:rPr lang="en-US" altLang="ko-KR" sz="2200"/>
              <a:t>Connection </a:t>
            </a:r>
            <a:r>
              <a:rPr lang="ko-KR" altLang="en-US" sz="2200"/>
              <a:t>반납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200"/>
              <a:t>적정수의 </a:t>
            </a:r>
            <a:r>
              <a:rPr lang="en-US" altLang="ko-KR" sz="2200"/>
              <a:t>Connection </a:t>
            </a:r>
            <a:r>
              <a:rPr lang="ko-KR" altLang="en-US" sz="2200"/>
              <a:t>관리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200"/>
              <a:t>비디오 테이프 대여와 유사</a:t>
            </a:r>
          </a:p>
          <a:p>
            <a:pPr eaLnBrk="1" hangingPunct="1">
              <a:lnSpc>
                <a:spcPct val="90000"/>
              </a:lnSpc>
            </a:pPr>
            <a:endParaRPr lang="ko-KR" altLang="en-US" sz="2600"/>
          </a:p>
          <a:p>
            <a:pPr eaLnBrk="1" hangingPunct="1">
              <a:lnSpc>
                <a:spcPct val="90000"/>
              </a:lnSpc>
            </a:pPr>
            <a:r>
              <a:rPr lang="en-US" altLang="ko-KR" sz="2600"/>
              <a:t>Connection Pooling</a:t>
            </a:r>
            <a:r>
              <a:rPr lang="ko-KR" altLang="en-US" sz="2600"/>
              <a:t>일 필요한 이유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/>
              <a:t>JDBC</a:t>
            </a:r>
            <a:r>
              <a:rPr lang="ko-KR" altLang="en-US" sz="2200"/>
              <a:t>에서 </a:t>
            </a:r>
            <a:r>
              <a:rPr lang="en-US" altLang="ko-KR" sz="2200"/>
              <a:t>Connection </a:t>
            </a:r>
            <a:r>
              <a:rPr lang="ko-KR" altLang="en-US" sz="2200"/>
              <a:t>생성시 많은 리소스 소비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200"/>
              <a:t>비즈니스 로직 처리 성능 저하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/>
              <a:t>Connection </a:t>
            </a:r>
            <a:r>
              <a:rPr lang="ko-KR" altLang="en-US" sz="2200"/>
              <a:t>수 관리가 필요</a:t>
            </a:r>
            <a:r>
              <a:rPr lang="en-US" altLang="ko-KR" sz="2200"/>
              <a:t>(</a:t>
            </a:r>
            <a:r>
              <a:rPr lang="ko-KR" altLang="en-US" sz="2200"/>
              <a:t>라이센스와 관련</a:t>
            </a:r>
            <a:r>
              <a:rPr lang="en-US" altLang="ko-KR" sz="220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ko-KR" sz="26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2600"/>
          </a:p>
        </p:txBody>
      </p:sp>
      <p:sp>
        <p:nvSpPr>
          <p:cNvPr id="38502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423DAB3-D382-4E66-AB59-DFF5C2D46BCB}" type="slidenum">
              <a:rPr lang="en-US" altLang="ko-KR"/>
              <a:pPr eaLnBrk="1" hangingPunct="1"/>
              <a:t>310</a:t>
            </a:fld>
            <a:endParaRPr lang="en-US" altLang="ko-KR"/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8"/>
          <p:cNvSpPr>
            <a:spLocks noGrp="1" noChangeArrowheads="1"/>
          </p:cNvSpPr>
          <p:nvPr>
            <p:ph idx="1"/>
          </p:nvPr>
        </p:nvSpPr>
        <p:spPr>
          <a:xfrm>
            <a:off x="457200" y="404813"/>
            <a:ext cx="8229600" cy="749300"/>
          </a:xfrm>
        </p:spPr>
        <p:txBody>
          <a:bodyPr/>
          <a:lstStyle/>
          <a:p>
            <a:pPr eaLnBrk="1" hangingPunct="1"/>
            <a:r>
              <a:rPr lang="en-US" altLang="ko-KR"/>
              <a:t>Connection </a:t>
            </a:r>
            <a:r>
              <a:rPr lang="ko-KR" altLang="en-US"/>
              <a:t>대여와 반납</a:t>
            </a:r>
          </a:p>
        </p:txBody>
      </p:sp>
      <p:sp>
        <p:nvSpPr>
          <p:cNvPr id="38605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C89F82A-1D00-40B5-8615-6ECA9DF93C8C}" type="slidenum">
              <a:rPr lang="en-US" altLang="ko-KR"/>
              <a:pPr eaLnBrk="1" hangingPunct="1"/>
              <a:t>311</a:t>
            </a:fld>
            <a:endParaRPr lang="en-US" altLang="ko-KR"/>
          </a:p>
        </p:txBody>
      </p:sp>
      <p:sp>
        <p:nvSpPr>
          <p:cNvPr id="386052" name="Oval 2"/>
          <p:cNvSpPr>
            <a:spLocks noChangeArrowheads="1"/>
          </p:cNvSpPr>
          <p:nvPr/>
        </p:nvSpPr>
        <p:spPr bwMode="auto">
          <a:xfrm>
            <a:off x="5867400" y="1844675"/>
            <a:ext cx="1296988" cy="352901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6053" name="AutoShape 3"/>
          <p:cNvSpPr>
            <a:spLocks noChangeArrowheads="1"/>
          </p:cNvSpPr>
          <p:nvPr/>
        </p:nvSpPr>
        <p:spPr bwMode="auto">
          <a:xfrm>
            <a:off x="7812088" y="2924175"/>
            <a:ext cx="792162" cy="1223963"/>
          </a:xfrm>
          <a:prstGeom prst="can">
            <a:avLst>
              <a:gd name="adj" fmla="val 3862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6054" name="AutoShape 4"/>
          <p:cNvSpPr>
            <a:spLocks noChangeArrowheads="1"/>
          </p:cNvSpPr>
          <p:nvPr/>
        </p:nvSpPr>
        <p:spPr bwMode="auto">
          <a:xfrm>
            <a:off x="3419475" y="2781300"/>
            <a:ext cx="2017713" cy="1008063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getConnection()</a:t>
            </a:r>
          </a:p>
        </p:txBody>
      </p:sp>
      <p:sp>
        <p:nvSpPr>
          <p:cNvPr id="386055" name="Oval 5"/>
          <p:cNvSpPr>
            <a:spLocks noChangeArrowheads="1"/>
          </p:cNvSpPr>
          <p:nvPr/>
        </p:nvSpPr>
        <p:spPr bwMode="auto">
          <a:xfrm>
            <a:off x="900113" y="3500438"/>
            <a:ext cx="1296987" cy="1296987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Client</a:t>
            </a:r>
          </a:p>
        </p:txBody>
      </p:sp>
      <p:sp>
        <p:nvSpPr>
          <p:cNvPr id="386056" name="Oval 6"/>
          <p:cNvSpPr>
            <a:spLocks noChangeArrowheads="1"/>
          </p:cNvSpPr>
          <p:nvPr/>
        </p:nvSpPr>
        <p:spPr bwMode="auto">
          <a:xfrm>
            <a:off x="6300788" y="350043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6057" name="Oval 7"/>
          <p:cNvSpPr>
            <a:spLocks noChangeArrowheads="1"/>
          </p:cNvSpPr>
          <p:nvPr/>
        </p:nvSpPr>
        <p:spPr bwMode="auto">
          <a:xfrm>
            <a:off x="6300788" y="4076700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6058" name="Oval 8"/>
          <p:cNvSpPr>
            <a:spLocks noChangeArrowheads="1"/>
          </p:cNvSpPr>
          <p:nvPr/>
        </p:nvSpPr>
        <p:spPr bwMode="auto">
          <a:xfrm>
            <a:off x="6300788" y="46529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6059" name="Oval 9"/>
          <p:cNvSpPr>
            <a:spLocks noChangeArrowheads="1"/>
          </p:cNvSpPr>
          <p:nvPr/>
        </p:nvSpPr>
        <p:spPr bwMode="auto">
          <a:xfrm>
            <a:off x="6300788" y="234791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6060" name="Text Box 10"/>
          <p:cNvSpPr txBox="1">
            <a:spLocks noChangeArrowheads="1"/>
          </p:cNvSpPr>
          <p:nvPr/>
        </p:nvSpPr>
        <p:spPr bwMode="auto">
          <a:xfrm>
            <a:off x="3203575" y="2349500"/>
            <a:ext cx="243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javax.sql.DataSource</a:t>
            </a:r>
          </a:p>
        </p:txBody>
      </p:sp>
      <p:sp>
        <p:nvSpPr>
          <p:cNvPr id="386061" name="Line 11"/>
          <p:cNvSpPr>
            <a:spLocks noChangeShapeType="1"/>
          </p:cNvSpPr>
          <p:nvPr/>
        </p:nvSpPr>
        <p:spPr bwMode="auto">
          <a:xfrm flipH="1">
            <a:off x="2124075" y="3357563"/>
            <a:ext cx="12954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6062" name="Oval 12"/>
          <p:cNvSpPr>
            <a:spLocks noChangeArrowheads="1"/>
          </p:cNvSpPr>
          <p:nvPr/>
        </p:nvSpPr>
        <p:spPr bwMode="auto">
          <a:xfrm>
            <a:off x="2555875" y="3429000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6063" name="Line 13"/>
          <p:cNvSpPr>
            <a:spLocks noChangeShapeType="1"/>
          </p:cNvSpPr>
          <p:nvPr/>
        </p:nvSpPr>
        <p:spPr bwMode="auto">
          <a:xfrm flipH="1">
            <a:off x="5435600" y="3141663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6064" name="Oval 14"/>
          <p:cNvSpPr>
            <a:spLocks noChangeArrowheads="1"/>
          </p:cNvSpPr>
          <p:nvPr/>
        </p:nvSpPr>
        <p:spPr bwMode="auto">
          <a:xfrm>
            <a:off x="6300788" y="292417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6065" name="Line 15"/>
          <p:cNvSpPr>
            <a:spLocks noChangeShapeType="1"/>
          </p:cNvSpPr>
          <p:nvPr/>
        </p:nvSpPr>
        <p:spPr bwMode="auto">
          <a:xfrm>
            <a:off x="2195513" y="4365625"/>
            <a:ext cx="1223962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6066" name="Line 16"/>
          <p:cNvSpPr>
            <a:spLocks noChangeShapeType="1"/>
          </p:cNvSpPr>
          <p:nvPr/>
        </p:nvSpPr>
        <p:spPr bwMode="auto">
          <a:xfrm flipV="1">
            <a:off x="5435600" y="3284538"/>
            <a:ext cx="936625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6067" name="Oval 17"/>
          <p:cNvSpPr>
            <a:spLocks noChangeArrowheads="1"/>
          </p:cNvSpPr>
          <p:nvPr/>
        </p:nvSpPr>
        <p:spPr bwMode="auto">
          <a:xfrm>
            <a:off x="2555875" y="4508500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6068" name="Text Box 18"/>
          <p:cNvSpPr txBox="1">
            <a:spLocks noChangeArrowheads="1"/>
          </p:cNvSpPr>
          <p:nvPr/>
        </p:nvSpPr>
        <p:spPr bwMode="auto">
          <a:xfrm>
            <a:off x="4932363" y="1125538"/>
            <a:ext cx="3365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Connection Pool</a:t>
            </a:r>
          </a:p>
          <a:p>
            <a:pPr algn="ctr" eaLnBrk="1" hangingPunct="1"/>
            <a:r>
              <a:rPr lang="en-US" altLang="ko-KR"/>
              <a:t>(javax.sql.DataSource </a:t>
            </a:r>
            <a:r>
              <a:rPr lang="ko-KR" altLang="en-US"/>
              <a:t>구현체</a:t>
            </a:r>
            <a:r>
              <a:rPr lang="en-US" altLang="ko-KR"/>
              <a:t>)</a:t>
            </a:r>
          </a:p>
        </p:txBody>
      </p:sp>
      <p:sp>
        <p:nvSpPr>
          <p:cNvPr id="386069" name="Line 19"/>
          <p:cNvSpPr>
            <a:spLocks noChangeShapeType="1"/>
          </p:cNvSpPr>
          <p:nvPr/>
        </p:nvSpPr>
        <p:spPr bwMode="auto">
          <a:xfrm>
            <a:off x="6732588" y="2565400"/>
            <a:ext cx="10795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6070" name="Line 20"/>
          <p:cNvSpPr>
            <a:spLocks noChangeShapeType="1"/>
          </p:cNvSpPr>
          <p:nvPr/>
        </p:nvSpPr>
        <p:spPr bwMode="auto">
          <a:xfrm>
            <a:off x="6732588" y="3141663"/>
            <a:ext cx="10795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6071" name="Line 21"/>
          <p:cNvSpPr>
            <a:spLocks noChangeShapeType="1"/>
          </p:cNvSpPr>
          <p:nvPr/>
        </p:nvSpPr>
        <p:spPr bwMode="auto">
          <a:xfrm flipV="1">
            <a:off x="6732588" y="3429000"/>
            <a:ext cx="10795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6072" name="Line 22"/>
          <p:cNvSpPr>
            <a:spLocks noChangeShapeType="1"/>
          </p:cNvSpPr>
          <p:nvPr/>
        </p:nvSpPr>
        <p:spPr bwMode="auto">
          <a:xfrm flipV="1">
            <a:off x="6732588" y="3429000"/>
            <a:ext cx="10795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6073" name="Line 23"/>
          <p:cNvSpPr>
            <a:spLocks noChangeShapeType="1"/>
          </p:cNvSpPr>
          <p:nvPr/>
        </p:nvSpPr>
        <p:spPr bwMode="auto">
          <a:xfrm flipV="1">
            <a:off x="6732588" y="3429000"/>
            <a:ext cx="1079500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6074" name="AutoShape 24"/>
          <p:cNvSpPr>
            <a:spLocks noChangeArrowheads="1"/>
          </p:cNvSpPr>
          <p:nvPr/>
        </p:nvSpPr>
        <p:spPr bwMode="auto">
          <a:xfrm>
            <a:off x="3419475" y="4868863"/>
            <a:ext cx="2016125" cy="6477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close()</a:t>
            </a:r>
          </a:p>
        </p:txBody>
      </p:sp>
      <p:sp>
        <p:nvSpPr>
          <p:cNvPr id="386075" name="Text Box 25"/>
          <p:cNvSpPr txBox="1">
            <a:spLocks noChangeArrowheads="1"/>
          </p:cNvSpPr>
          <p:nvPr/>
        </p:nvSpPr>
        <p:spPr bwMode="auto">
          <a:xfrm>
            <a:off x="3203575" y="4437063"/>
            <a:ext cx="2360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Java.sql.Connection</a:t>
            </a:r>
          </a:p>
        </p:txBody>
      </p:sp>
      <p:sp>
        <p:nvSpPr>
          <p:cNvPr id="386076" name="Text Box 26"/>
          <p:cNvSpPr txBox="1">
            <a:spLocks noChangeArrowheads="1"/>
          </p:cNvSpPr>
          <p:nvPr/>
        </p:nvSpPr>
        <p:spPr bwMode="auto">
          <a:xfrm>
            <a:off x="2339975" y="299720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/>
              <a:t>대여</a:t>
            </a:r>
          </a:p>
        </p:txBody>
      </p:sp>
      <p:sp>
        <p:nvSpPr>
          <p:cNvPr id="386077" name="Text Box 27"/>
          <p:cNvSpPr txBox="1">
            <a:spLocks noChangeArrowheads="1"/>
          </p:cNvSpPr>
          <p:nvPr/>
        </p:nvSpPr>
        <p:spPr bwMode="auto">
          <a:xfrm>
            <a:off x="2339975" y="5013325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/>
              <a:t>반납</a:t>
            </a: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04813"/>
            <a:ext cx="8229600" cy="2303462"/>
          </a:xfrm>
        </p:spPr>
        <p:txBody>
          <a:bodyPr/>
          <a:lstStyle/>
          <a:p>
            <a:pPr eaLnBrk="1" hangingPunct="1"/>
            <a:r>
              <a:rPr lang="en-US" altLang="ko-KR"/>
              <a:t>Apache DBCP </a:t>
            </a:r>
            <a:r>
              <a:rPr lang="ko-KR" altLang="en-US"/>
              <a:t>사용 방법</a:t>
            </a:r>
          </a:p>
          <a:p>
            <a:pPr lvl="1" eaLnBrk="1" hangingPunct="1"/>
            <a:r>
              <a:rPr lang="en-US" altLang="ko-KR"/>
              <a:t>javax.sql.DataSource </a:t>
            </a:r>
            <a:r>
              <a:rPr lang="ko-KR" altLang="en-US"/>
              <a:t>구현체</a:t>
            </a:r>
          </a:p>
          <a:p>
            <a:pPr lvl="1" eaLnBrk="1" hangingPunct="1"/>
            <a:r>
              <a:rPr lang="en-US" altLang="ko-KR"/>
              <a:t>/WEB-INF/lib/commons-dbcp-x.x.x.jar</a:t>
            </a:r>
          </a:p>
          <a:p>
            <a:pPr lvl="1" eaLnBrk="1" hangingPunct="1"/>
            <a:r>
              <a:rPr lang="ko-KR" altLang="en-US"/>
              <a:t>설정 </a:t>
            </a:r>
            <a:r>
              <a:rPr lang="en-US" altLang="ko-KR"/>
              <a:t>properties </a:t>
            </a:r>
            <a:r>
              <a:rPr lang="ko-KR" altLang="en-US"/>
              <a:t>파일</a:t>
            </a:r>
          </a:p>
          <a:p>
            <a:pPr eaLnBrk="1" hangingPunct="1"/>
            <a:endParaRPr lang="en-US" altLang="ko-KR"/>
          </a:p>
        </p:txBody>
      </p:sp>
      <p:sp>
        <p:nvSpPr>
          <p:cNvPr id="38707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90AD29E-E4B2-4669-B8F6-8111D5304F8C}" type="slidenum">
              <a:rPr lang="en-US" altLang="ko-KR"/>
              <a:pPr eaLnBrk="1" hangingPunct="1"/>
              <a:t>312</a:t>
            </a:fld>
            <a:endParaRPr lang="en-US" altLang="ko-KR"/>
          </a:p>
        </p:txBody>
      </p:sp>
      <p:pic>
        <p:nvPicPr>
          <p:cNvPr id="3870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781300"/>
            <a:ext cx="7200900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04813"/>
            <a:ext cx="8229600" cy="647700"/>
          </a:xfrm>
        </p:spPr>
        <p:txBody>
          <a:bodyPr/>
          <a:lstStyle/>
          <a:p>
            <a:pPr eaLnBrk="1" hangingPunct="1"/>
            <a:r>
              <a:rPr lang="en-US" altLang="ko-KR"/>
              <a:t>ConnectionManager </a:t>
            </a:r>
            <a:r>
              <a:rPr lang="ko-KR" altLang="en-US"/>
              <a:t>클래스</a:t>
            </a:r>
          </a:p>
        </p:txBody>
      </p:sp>
      <p:sp>
        <p:nvSpPr>
          <p:cNvPr id="38809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D05E4F9-796A-4A8B-AEFE-8870580CBCA7}" type="slidenum">
              <a:rPr lang="en-US" altLang="ko-KR"/>
              <a:pPr eaLnBrk="1" hangingPunct="1"/>
              <a:t>313</a:t>
            </a:fld>
            <a:endParaRPr lang="en-US" altLang="ko-KR"/>
          </a:p>
        </p:txBody>
      </p:sp>
      <p:pic>
        <p:nvPicPr>
          <p:cNvPr id="3881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6475"/>
            <a:ext cx="9144000" cy="585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DAO/DTO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/>
            <a:r>
              <a:rPr lang="en-US" altLang="ko-KR" sz="2600"/>
              <a:t>DAO (Data Access Object)</a:t>
            </a:r>
          </a:p>
          <a:p>
            <a:pPr lvl="1" eaLnBrk="1" hangingPunct="1"/>
            <a:r>
              <a:rPr lang="en-US" altLang="ko-KR" sz="2200"/>
              <a:t>DB</a:t>
            </a:r>
            <a:r>
              <a:rPr lang="ko-KR" altLang="en-US" sz="2200"/>
              <a:t>에 데이터를 검색</a:t>
            </a:r>
            <a:r>
              <a:rPr lang="en-US" altLang="ko-KR" sz="2200"/>
              <a:t>/</a:t>
            </a:r>
            <a:r>
              <a:rPr lang="ko-KR" altLang="en-US" sz="2200"/>
              <a:t>삽입</a:t>
            </a:r>
            <a:r>
              <a:rPr lang="en-US" altLang="ko-KR" sz="2200"/>
              <a:t>/</a:t>
            </a:r>
            <a:r>
              <a:rPr lang="ko-KR" altLang="en-US" sz="2200"/>
              <a:t>수정</a:t>
            </a:r>
            <a:r>
              <a:rPr lang="en-US" altLang="ko-KR" sz="2200"/>
              <a:t>/</a:t>
            </a:r>
            <a:r>
              <a:rPr lang="ko-KR" altLang="en-US" sz="2200"/>
              <a:t>삭제를 담당하는 개체</a:t>
            </a:r>
          </a:p>
          <a:p>
            <a:pPr lvl="1" eaLnBrk="1" hangingPunct="1"/>
            <a:r>
              <a:rPr lang="en-US" altLang="ko-KR" sz="2200"/>
              <a:t>MVC </a:t>
            </a:r>
            <a:r>
              <a:rPr lang="ko-KR" altLang="en-US" sz="2200"/>
              <a:t>모델에서 </a:t>
            </a:r>
            <a:r>
              <a:rPr lang="en-US" altLang="ko-KR" sz="2200"/>
              <a:t>Model </a:t>
            </a:r>
            <a:r>
              <a:rPr lang="ko-KR" altLang="en-US" sz="2200"/>
              <a:t>영역에서 사용</a:t>
            </a:r>
          </a:p>
          <a:p>
            <a:pPr lvl="1" eaLnBrk="1" hangingPunct="1"/>
            <a:r>
              <a:rPr lang="ko-KR" altLang="en-US" sz="2200"/>
              <a:t>일반적으로 </a:t>
            </a:r>
            <a:r>
              <a:rPr lang="en-US" altLang="ko-KR" sz="2200"/>
              <a:t>DAO</a:t>
            </a:r>
            <a:r>
              <a:rPr lang="ko-KR" altLang="en-US" sz="2200"/>
              <a:t>와 </a:t>
            </a:r>
            <a:r>
              <a:rPr lang="en-US" altLang="ko-KR" sz="2200"/>
              <a:t>DB </a:t>
            </a:r>
            <a:r>
              <a:rPr lang="ko-KR" altLang="en-US" sz="2200"/>
              <a:t>테이블은 </a:t>
            </a:r>
            <a:r>
              <a:rPr lang="en-US" altLang="ko-KR" sz="2200"/>
              <a:t>1:1, 1:n </a:t>
            </a:r>
            <a:r>
              <a:rPr lang="ko-KR" altLang="en-US" sz="2200"/>
              <a:t>매핑</a:t>
            </a:r>
          </a:p>
          <a:p>
            <a:pPr lvl="1" eaLnBrk="1" hangingPunct="1"/>
            <a:endParaRPr lang="ko-KR" altLang="en-US" sz="2200"/>
          </a:p>
          <a:p>
            <a:pPr eaLnBrk="1" hangingPunct="1"/>
            <a:r>
              <a:rPr lang="en-US" altLang="ko-KR" sz="2600"/>
              <a:t>DTO (Data Transfer Object)</a:t>
            </a:r>
          </a:p>
          <a:p>
            <a:pPr lvl="1" eaLnBrk="1" hangingPunct="1"/>
            <a:r>
              <a:rPr lang="en-US" altLang="ko-KR" sz="2200"/>
              <a:t>DAO</a:t>
            </a:r>
            <a:r>
              <a:rPr lang="ko-KR" altLang="en-US" sz="2200"/>
              <a:t>에서 메서드의 매개변수 또는 반환형으로 사용</a:t>
            </a:r>
          </a:p>
          <a:p>
            <a:pPr lvl="1" eaLnBrk="1" hangingPunct="1"/>
            <a:r>
              <a:rPr lang="en-US" altLang="ko-KR" sz="2200"/>
              <a:t>MVC</a:t>
            </a:r>
            <a:r>
              <a:rPr lang="ko-KR" altLang="en-US" sz="2200"/>
              <a:t>간의 데이터 전달 목적으로 사용되는 객체</a:t>
            </a:r>
          </a:p>
          <a:p>
            <a:pPr lvl="1" eaLnBrk="1" hangingPunct="1"/>
            <a:r>
              <a:rPr lang="ko-KR" altLang="en-US" sz="2200"/>
              <a:t>일반적으로 </a:t>
            </a:r>
            <a:r>
              <a:rPr lang="en-US" altLang="ko-KR" sz="2200"/>
              <a:t>DTO</a:t>
            </a:r>
            <a:r>
              <a:rPr lang="ko-KR" altLang="en-US" sz="2200"/>
              <a:t>와 </a:t>
            </a:r>
            <a:r>
              <a:rPr lang="en-US" altLang="ko-KR" sz="2200"/>
              <a:t>DB </a:t>
            </a:r>
            <a:r>
              <a:rPr lang="ko-KR" altLang="en-US" sz="2200"/>
              <a:t>테이블는 </a:t>
            </a:r>
            <a:r>
              <a:rPr lang="en-US" altLang="ko-KR" sz="2200"/>
              <a:t>1:1 </a:t>
            </a:r>
            <a:r>
              <a:rPr lang="ko-KR" altLang="en-US" sz="2200"/>
              <a:t>매핑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z="2200"/>
          </a:p>
        </p:txBody>
      </p:sp>
      <p:sp>
        <p:nvSpPr>
          <p:cNvPr id="38912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07FD314-FA64-41A5-A3B4-CF908CA8C78E}" type="slidenum">
              <a:rPr lang="en-US" altLang="ko-KR"/>
              <a:pPr eaLnBrk="1" hangingPunct="1"/>
              <a:t>314</a:t>
            </a:fld>
            <a:endParaRPr lang="en-US" altLang="ko-KR"/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0212" name="Group 4"/>
          <p:cNvGraphicFramePr>
            <a:graphicFrameLocks noGrp="1"/>
          </p:cNvGraphicFramePr>
          <p:nvPr>
            <p:ph type="tbl" idx="1"/>
          </p:nvPr>
        </p:nvGraphicFramePr>
        <p:xfrm>
          <a:off x="6154738" y="2995613"/>
          <a:ext cx="2243137" cy="830262"/>
        </p:xfrm>
        <a:graphic>
          <a:graphicData uri="http://schemas.openxmlformats.org/drawingml/2006/table">
            <a:tbl>
              <a:tblPr/>
              <a:tblGrid>
                <a:gridCol w="747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22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Table1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PK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016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2FA4051-D1C6-414E-BD92-32137BD6B28B}" type="slidenum">
              <a:rPr lang="en-US" altLang="ko-KR"/>
              <a:pPr eaLnBrk="1" hangingPunct="1"/>
              <a:t>315</a:t>
            </a:fld>
            <a:endParaRPr lang="en-US" altLang="ko-KR"/>
          </a:p>
        </p:txBody>
      </p:sp>
      <p:sp>
        <p:nvSpPr>
          <p:cNvPr id="390163" name="Rectangle 2"/>
          <p:cNvSpPr>
            <a:spLocks noChangeArrowheads="1"/>
          </p:cNvSpPr>
          <p:nvPr/>
        </p:nvSpPr>
        <p:spPr bwMode="auto">
          <a:xfrm>
            <a:off x="827088" y="2492375"/>
            <a:ext cx="1800225" cy="35290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View/Controller</a:t>
            </a:r>
          </a:p>
        </p:txBody>
      </p:sp>
      <p:sp>
        <p:nvSpPr>
          <p:cNvPr id="390164" name="Rectangle 3"/>
          <p:cNvSpPr>
            <a:spLocks noChangeArrowheads="1"/>
          </p:cNvSpPr>
          <p:nvPr/>
        </p:nvSpPr>
        <p:spPr bwMode="auto">
          <a:xfrm>
            <a:off x="3203575" y="2492375"/>
            <a:ext cx="2519363" cy="35290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Model</a:t>
            </a:r>
          </a:p>
        </p:txBody>
      </p:sp>
      <p:graphicFrame>
        <p:nvGraphicFramePr>
          <p:cNvPr id="350228" name="Group 20"/>
          <p:cNvGraphicFramePr>
            <a:graphicFrameLocks noGrp="1"/>
          </p:cNvGraphicFramePr>
          <p:nvPr/>
        </p:nvGraphicFramePr>
        <p:xfrm>
          <a:off x="6154738" y="4724400"/>
          <a:ext cx="2243137" cy="830263"/>
        </p:xfrm>
        <a:graphic>
          <a:graphicData uri="http://schemas.openxmlformats.org/drawingml/2006/table">
            <a:tbl>
              <a:tblPr/>
              <a:tblGrid>
                <a:gridCol w="747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22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Table2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0181" name="Oval 36"/>
          <p:cNvSpPr>
            <a:spLocks noChangeArrowheads="1"/>
          </p:cNvSpPr>
          <p:nvPr/>
        </p:nvSpPr>
        <p:spPr bwMode="auto">
          <a:xfrm>
            <a:off x="3562350" y="2924175"/>
            <a:ext cx="1800225" cy="863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DAO</a:t>
            </a:r>
          </a:p>
        </p:txBody>
      </p:sp>
      <p:sp>
        <p:nvSpPr>
          <p:cNvPr id="390182" name="Oval 37"/>
          <p:cNvSpPr>
            <a:spLocks noChangeArrowheads="1"/>
          </p:cNvSpPr>
          <p:nvPr/>
        </p:nvSpPr>
        <p:spPr bwMode="auto">
          <a:xfrm>
            <a:off x="969963" y="2852738"/>
            <a:ext cx="1512887" cy="10795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View</a:t>
            </a:r>
          </a:p>
        </p:txBody>
      </p:sp>
      <p:sp>
        <p:nvSpPr>
          <p:cNvPr id="390183" name="Oval 38"/>
          <p:cNvSpPr>
            <a:spLocks noChangeArrowheads="1"/>
          </p:cNvSpPr>
          <p:nvPr/>
        </p:nvSpPr>
        <p:spPr bwMode="auto">
          <a:xfrm>
            <a:off x="2122488" y="3068638"/>
            <a:ext cx="1584325" cy="6477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DTO</a:t>
            </a:r>
          </a:p>
        </p:txBody>
      </p:sp>
      <p:sp>
        <p:nvSpPr>
          <p:cNvPr id="390184" name="Line 39"/>
          <p:cNvSpPr>
            <a:spLocks noChangeShapeType="1"/>
          </p:cNvSpPr>
          <p:nvPr/>
        </p:nvSpPr>
        <p:spPr bwMode="auto">
          <a:xfrm>
            <a:off x="5362575" y="335597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0185" name="Oval 40"/>
          <p:cNvSpPr>
            <a:spLocks noChangeArrowheads="1"/>
          </p:cNvSpPr>
          <p:nvPr/>
        </p:nvSpPr>
        <p:spPr bwMode="auto">
          <a:xfrm>
            <a:off x="3562350" y="4724400"/>
            <a:ext cx="1800225" cy="863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DAO</a:t>
            </a:r>
          </a:p>
        </p:txBody>
      </p:sp>
      <p:sp>
        <p:nvSpPr>
          <p:cNvPr id="390186" name="Oval 41"/>
          <p:cNvSpPr>
            <a:spLocks noChangeArrowheads="1"/>
          </p:cNvSpPr>
          <p:nvPr/>
        </p:nvSpPr>
        <p:spPr bwMode="auto">
          <a:xfrm>
            <a:off x="969963" y="4652963"/>
            <a:ext cx="1512887" cy="10795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Controller</a:t>
            </a:r>
          </a:p>
        </p:txBody>
      </p:sp>
      <p:sp>
        <p:nvSpPr>
          <p:cNvPr id="390187" name="Oval 42"/>
          <p:cNvSpPr>
            <a:spLocks noChangeArrowheads="1"/>
          </p:cNvSpPr>
          <p:nvPr/>
        </p:nvSpPr>
        <p:spPr bwMode="auto">
          <a:xfrm>
            <a:off x="2122488" y="4868863"/>
            <a:ext cx="1584325" cy="6477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DTO</a:t>
            </a:r>
          </a:p>
        </p:txBody>
      </p:sp>
      <p:sp>
        <p:nvSpPr>
          <p:cNvPr id="390188" name="Line 43"/>
          <p:cNvSpPr>
            <a:spLocks noChangeShapeType="1"/>
          </p:cNvSpPr>
          <p:nvPr/>
        </p:nvSpPr>
        <p:spPr bwMode="auto">
          <a:xfrm>
            <a:off x="4498975" y="3787775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0189" name="Line 44"/>
          <p:cNvSpPr>
            <a:spLocks noChangeShapeType="1"/>
          </p:cNvSpPr>
          <p:nvPr/>
        </p:nvSpPr>
        <p:spPr bwMode="auto">
          <a:xfrm>
            <a:off x="5362575" y="5156200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0190" name="Rectangle 45"/>
          <p:cNvSpPr>
            <a:spLocks noChangeArrowheads="1"/>
          </p:cNvSpPr>
          <p:nvPr/>
        </p:nvSpPr>
        <p:spPr bwMode="auto">
          <a:xfrm>
            <a:off x="468313" y="571500"/>
            <a:ext cx="82296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669925" indent="-325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022350" indent="-3508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ko-KR" sz="2000"/>
              <a:t>DAO/DTO </a:t>
            </a:r>
            <a:r>
              <a:rPr lang="ko-KR" altLang="en-US" sz="2000"/>
              <a:t>테이블 매핑</a:t>
            </a:r>
            <a:r>
              <a:rPr lang="en-US" altLang="ko-KR" sz="2000"/>
              <a:t>A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ko-KR" sz="2000"/>
              <a:t>Table1</a:t>
            </a:r>
            <a:r>
              <a:rPr lang="ko-KR" altLang="en-US" sz="2000"/>
              <a:t>과 </a:t>
            </a:r>
            <a:r>
              <a:rPr lang="en-US" altLang="ko-KR" sz="2000"/>
              <a:t>Table2</a:t>
            </a:r>
            <a:r>
              <a:rPr lang="ko-KR" altLang="en-US" sz="2000"/>
              <a:t>가 이종의 데이터일 경우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ko-KR" altLang="en-US" sz="2000"/>
              <a:t>예</a:t>
            </a:r>
            <a:r>
              <a:rPr lang="en-US" altLang="ko-KR" sz="2000"/>
              <a:t>: </a:t>
            </a:r>
            <a:r>
              <a:rPr lang="ko-KR" altLang="en-US" sz="2000"/>
              <a:t>고객과 상품 주문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ko-KR" sz="2000"/>
              <a:t>PK</a:t>
            </a:r>
            <a:r>
              <a:rPr lang="ko-KR" altLang="en-US" sz="2000"/>
              <a:t>로서 대량의 </a:t>
            </a:r>
            <a:r>
              <a:rPr lang="en-US" altLang="ko-KR" sz="2000"/>
              <a:t>FK</a:t>
            </a:r>
            <a:r>
              <a:rPr lang="ko-KR" altLang="en-US" sz="2000"/>
              <a:t>를 검색할 경우</a:t>
            </a:r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F21B402-0AC1-4EE0-979B-222B4D8166F6}" type="slidenum">
              <a:rPr lang="en-US" altLang="ko-KR"/>
              <a:pPr eaLnBrk="1" hangingPunct="1"/>
              <a:t>316</a:t>
            </a:fld>
            <a:endParaRPr lang="en-US" altLang="ko-KR"/>
          </a:p>
        </p:txBody>
      </p:sp>
      <p:sp>
        <p:nvSpPr>
          <p:cNvPr id="391171" name="Rectangle 2"/>
          <p:cNvSpPr>
            <a:spLocks noChangeArrowheads="1"/>
          </p:cNvSpPr>
          <p:nvPr/>
        </p:nvSpPr>
        <p:spPr bwMode="auto">
          <a:xfrm>
            <a:off x="827088" y="2347913"/>
            <a:ext cx="1800225" cy="35290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View/Controller</a:t>
            </a:r>
          </a:p>
        </p:txBody>
      </p:sp>
      <p:sp>
        <p:nvSpPr>
          <p:cNvPr id="391172" name="Rectangle 3"/>
          <p:cNvSpPr>
            <a:spLocks noChangeArrowheads="1"/>
          </p:cNvSpPr>
          <p:nvPr/>
        </p:nvSpPr>
        <p:spPr bwMode="auto">
          <a:xfrm>
            <a:off x="3132138" y="2347913"/>
            <a:ext cx="2519362" cy="35290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Model</a:t>
            </a:r>
          </a:p>
        </p:txBody>
      </p:sp>
      <p:sp>
        <p:nvSpPr>
          <p:cNvPr id="391173" name="Oval 4"/>
          <p:cNvSpPr>
            <a:spLocks noChangeArrowheads="1"/>
          </p:cNvSpPr>
          <p:nvPr/>
        </p:nvSpPr>
        <p:spPr bwMode="auto">
          <a:xfrm>
            <a:off x="3492500" y="3643313"/>
            <a:ext cx="1800225" cy="863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DAO</a:t>
            </a:r>
          </a:p>
        </p:txBody>
      </p:sp>
      <p:sp>
        <p:nvSpPr>
          <p:cNvPr id="391174" name="Oval 5"/>
          <p:cNvSpPr>
            <a:spLocks noChangeArrowheads="1"/>
          </p:cNvSpPr>
          <p:nvPr/>
        </p:nvSpPr>
        <p:spPr bwMode="auto">
          <a:xfrm>
            <a:off x="969963" y="2708275"/>
            <a:ext cx="1512887" cy="10795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View</a:t>
            </a:r>
          </a:p>
        </p:txBody>
      </p:sp>
      <p:sp>
        <p:nvSpPr>
          <p:cNvPr id="391175" name="Oval 6"/>
          <p:cNvSpPr>
            <a:spLocks noChangeArrowheads="1"/>
          </p:cNvSpPr>
          <p:nvPr/>
        </p:nvSpPr>
        <p:spPr bwMode="auto">
          <a:xfrm>
            <a:off x="969963" y="4508500"/>
            <a:ext cx="1512887" cy="10795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Controller</a:t>
            </a:r>
          </a:p>
        </p:txBody>
      </p:sp>
      <p:sp>
        <p:nvSpPr>
          <p:cNvPr id="391176" name="Oval 7"/>
          <p:cNvSpPr>
            <a:spLocks noChangeArrowheads="1"/>
          </p:cNvSpPr>
          <p:nvPr/>
        </p:nvSpPr>
        <p:spPr bwMode="auto">
          <a:xfrm>
            <a:off x="2124075" y="2851150"/>
            <a:ext cx="1584325" cy="2592388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DTO</a:t>
            </a:r>
          </a:p>
        </p:txBody>
      </p:sp>
      <p:sp>
        <p:nvSpPr>
          <p:cNvPr id="391177" name="Line 8"/>
          <p:cNvSpPr>
            <a:spLocks noChangeShapeType="1"/>
          </p:cNvSpPr>
          <p:nvPr/>
        </p:nvSpPr>
        <p:spPr bwMode="auto">
          <a:xfrm flipV="1">
            <a:off x="5221288" y="3211513"/>
            <a:ext cx="86201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1178" name="Oval 9"/>
          <p:cNvSpPr>
            <a:spLocks noChangeArrowheads="1"/>
          </p:cNvSpPr>
          <p:nvPr/>
        </p:nvSpPr>
        <p:spPr bwMode="auto">
          <a:xfrm>
            <a:off x="2339975" y="4075113"/>
            <a:ext cx="1152525" cy="6477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DTO</a:t>
            </a:r>
          </a:p>
        </p:txBody>
      </p:sp>
      <p:sp>
        <p:nvSpPr>
          <p:cNvPr id="391179" name="Line 10"/>
          <p:cNvSpPr>
            <a:spLocks noChangeShapeType="1"/>
          </p:cNvSpPr>
          <p:nvPr/>
        </p:nvSpPr>
        <p:spPr bwMode="auto">
          <a:xfrm>
            <a:off x="5221288" y="4291013"/>
            <a:ext cx="86201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1180" name="Text Box 11"/>
          <p:cNvSpPr txBox="1">
            <a:spLocks noChangeArrowheads="1"/>
          </p:cNvSpPr>
          <p:nvPr/>
        </p:nvSpPr>
        <p:spPr bwMode="auto">
          <a:xfrm>
            <a:off x="2771775" y="4724400"/>
            <a:ext cx="26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:</a:t>
            </a:r>
          </a:p>
          <a:p>
            <a:pPr eaLnBrk="1" hangingPunct="1"/>
            <a:r>
              <a:rPr lang="en-US" altLang="ko-KR"/>
              <a:t>:</a:t>
            </a:r>
          </a:p>
        </p:txBody>
      </p:sp>
      <p:graphicFrame>
        <p:nvGraphicFramePr>
          <p:cNvPr id="351244" name="Group 12"/>
          <p:cNvGraphicFramePr>
            <a:graphicFrameLocks noGrp="1"/>
          </p:cNvGraphicFramePr>
          <p:nvPr/>
        </p:nvGraphicFramePr>
        <p:xfrm>
          <a:off x="6154738" y="2851150"/>
          <a:ext cx="2243137" cy="830263"/>
        </p:xfrm>
        <a:graphic>
          <a:graphicData uri="http://schemas.openxmlformats.org/drawingml/2006/table">
            <a:tbl>
              <a:tblPr/>
              <a:tblGrid>
                <a:gridCol w="747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22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Table1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PK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1260" name="Group 28"/>
          <p:cNvGraphicFramePr>
            <a:graphicFrameLocks noGrp="1"/>
          </p:cNvGraphicFramePr>
          <p:nvPr/>
        </p:nvGraphicFramePr>
        <p:xfrm>
          <a:off x="6154738" y="4579938"/>
          <a:ext cx="2243137" cy="830262"/>
        </p:xfrm>
        <a:graphic>
          <a:graphicData uri="http://schemas.openxmlformats.org/drawingml/2006/table">
            <a:tbl>
              <a:tblPr/>
              <a:tblGrid>
                <a:gridCol w="747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22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Table2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1213" name="Rectangle 44"/>
          <p:cNvSpPr>
            <a:spLocks noChangeArrowheads="1"/>
          </p:cNvSpPr>
          <p:nvPr/>
        </p:nvSpPr>
        <p:spPr bwMode="auto">
          <a:xfrm>
            <a:off x="468313" y="571500"/>
            <a:ext cx="82296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669925" indent="-325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022350" indent="-3508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ko-KR" sz="2000"/>
              <a:t>DAO/DTO </a:t>
            </a:r>
            <a:r>
              <a:rPr lang="ko-KR" altLang="en-US" sz="2000"/>
              <a:t>테이블 매핑</a:t>
            </a:r>
            <a:r>
              <a:rPr lang="en-US" altLang="ko-KR" sz="2000"/>
              <a:t>B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ko-KR" sz="2000"/>
              <a:t>Table2</a:t>
            </a:r>
            <a:r>
              <a:rPr lang="ko-KR" altLang="en-US" sz="2000"/>
              <a:t>가 </a:t>
            </a:r>
            <a:r>
              <a:rPr lang="en-US" altLang="ko-KR" sz="2000"/>
              <a:t>Table1</a:t>
            </a:r>
            <a:r>
              <a:rPr lang="ko-KR" altLang="en-US" sz="2000"/>
              <a:t>의 확장 데이터일 경우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ko-KR" altLang="en-US" sz="2000"/>
              <a:t>예</a:t>
            </a:r>
            <a:r>
              <a:rPr lang="en-US" altLang="ko-KR" sz="2000"/>
              <a:t>: </a:t>
            </a:r>
            <a:r>
              <a:rPr lang="ko-KR" altLang="en-US" sz="2000"/>
              <a:t>고객과 고객 취미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ko-KR" sz="2000"/>
              <a:t>PK</a:t>
            </a:r>
            <a:r>
              <a:rPr lang="ko-KR" altLang="en-US" sz="2000"/>
              <a:t>로서 소량의 </a:t>
            </a:r>
            <a:r>
              <a:rPr lang="en-US" altLang="ko-KR" sz="2000"/>
              <a:t>FK</a:t>
            </a:r>
            <a:r>
              <a:rPr lang="ko-KR" altLang="en-US" sz="2000"/>
              <a:t>를 검색할 경우</a:t>
            </a:r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04813"/>
            <a:ext cx="8229600" cy="5726112"/>
          </a:xfrm>
        </p:spPr>
        <p:txBody>
          <a:bodyPr/>
          <a:lstStyle/>
          <a:p>
            <a:pPr eaLnBrk="1" hangingPunct="1"/>
            <a:r>
              <a:rPr lang="en-US" altLang="ko-KR"/>
              <a:t>DTO </a:t>
            </a:r>
            <a:r>
              <a:rPr lang="ko-KR" altLang="en-US"/>
              <a:t>클래스 작성</a:t>
            </a:r>
          </a:p>
          <a:p>
            <a:pPr lvl="1" eaLnBrk="1" hangingPunct="1"/>
            <a:r>
              <a:rPr lang="en-US" altLang="ko-KR"/>
              <a:t>public class DB</a:t>
            </a:r>
            <a:r>
              <a:rPr lang="ko-KR" altLang="en-US"/>
              <a:t>테이블명</a:t>
            </a:r>
          </a:p>
          <a:p>
            <a:pPr eaLnBrk="1" hangingPunct="1"/>
            <a:endParaRPr lang="ko-KR" altLang="en-US"/>
          </a:p>
          <a:p>
            <a:pPr lvl="1" eaLnBrk="1" hangingPunct="1"/>
            <a:r>
              <a:rPr lang="ko-KR" altLang="en-US"/>
              <a:t>각 컬럼</a:t>
            </a:r>
          </a:p>
          <a:p>
            <a:pPr lvl="2" eaLnBrk="1" hangingPunct="1"/>
            <a:r>
              <a:rPr lang="ko-KR" altLang="en-US">
                <a:sym typeface="Wingdings" panose="05000000000000000000" pitchFamily="2" charset="2"/>
              </a:rPr>
              <a:t>프로퍼티로 정의</a:t>
            </a:r>
          </a:p>
          <a:p>
            <a:pPr lvl="3" eaLnBrk="1" hangingPunct="1"/>
            <a:r>
              <a:rPr lang="en-US" altLang="ko-KR"/>
              <a:t>private </a:t>
            </a:r>
            <a:r>
              <a:rPr lang="ko-KR" altLang="en-US"/>
              <a:t>필드</a:t>
            </a:r>
          </a:p>
          <a:p>
            <a:pPr lvl="3" eaLnBrk="1" hangingPunct="1"/>
            <a:r>
              <a:rPr lang="en-US" altLang="ko-KR"/>
              <a:t>public gettter,setter </a:t>
            </a:r>
            <a:r>
              <a:rPr lang="ko-KR" altLang="en-US"/>
              <a:t>메서드</a:t>
            </a:r>
          </a:p>
          <a:p>
            <a:pPr lvl="1" eaLnBrk="1" hangingPunct="1"/>
            <a:endParaRPr lang="ko-KR" altLang="en-US"/>
          </a:p>
          <a:p>
            <a:pPr lvl="1" eaLnBrk="1" hangingPunct="1"/>
            <a:r>
              <a:rPr lang="ko-KR" altLang="en-US"/>
              <a:t>참조 테이블</a:t>
            </a:r>
            <a:r>
              <a:rPr lang="en-US" altLang="ko-KR"/>
              <a:t>(</a:t>
            </a:r>
            <a:r>
              <a:rPr lang="ko-KR" altLang="en-US"/>
              <a:t>매핑</a:t>
            </a:r>
            <a:r>
              <a:rPr lang="en-US" altLang="ko-KR"/>
              <a:t>B</a:t>
            </a:r>
            <a:r>
              <a:rPr lang="ko-KR" altLang="en-US"/>
              <a:t>타입</a:t>
            </a:r>
            <a:r>
              <a:rPr lang="en-US" altLang="ko-KR"/>
              <a:t>)</a:t>
            </a:r>
          </a:p>
          <a:p>
            <a:pPr lvl="2" eaLnBrk="1" hangingPunct="1"/>
            <a:r>
              <a:rPr lang="en-US" altLang="ko-KR">
                <a:sym typeface="Wingdings" panose="05000000000000000000" pitchFamily="2" charset="2"/>
              </a:rPr>
              <a:t>ArrayList</a:t>
            </a:r>
            <a:r>
              <a:rPr lang="ko-KR" altLang="en-US">
                <a:sym typeface="Wingdings" panose="05000000000000000000" pitchFamily="2" charset="2"/>
              </a:rPr>
              <a:t>형의 프로퍼티로 정의</a:t>
            </a:r>
          </a:p>
          <a:p>
            <a:pPr eaLnBrk="1" hangingPunct="1"/>
            <a:endParaRPr lang="en-US" altLang="ko-KR"/>
          </a:p>
        </p:txBody>
      </p:sp>
      <p:sp>
        <p:nvSpPr>
          <p:cNvPr id="39219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28DEA66-A21D-4E49-A5D1-71EBE1E58943}" type="slidenum">
              <a:rPr lang="en-US" altLang="ko-KR"/>
              <a:pPr eaLnBrk="1" hangingPunct="1"/>
              <a:t>317</a:t>
            </a:fld>
            <a:endParaRPr lang="en-US" altLang="ko-KR"/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04813"/>
            <a:ext cx="8229600" cy="5726112"/>
          </a:xfrm>
        </p:spPr>
        <p:txBody>
          <a:bodyPr/>
          <a:lstStyle/>
          <a:p>
            <a:pPr eaLnBrk="1" hangingPunct="1"/>
            <a:r>
              <a:rPr lang="en-US" altLang="ko-KR"/>
              <a:t>DAO </a:t>
            </a:r>
            <a:r>
              <a:rPr lang="ko-KR" altLang="en-US"/>
              <a:t>클래스 작성</a:t>
            </a:r>
          </a:p>
          <a:p>
            <a:pPr lvl="1" eaLnBrk="1" hangingPunct="1"/>
            <a:r>
              <a:rPr lang="en-US" altLang="ko-KR"/>
              <a:t>public class DbtableNameDAO</a:t>
            </a:r>
          </a:p>
          <a:p>
            <a:pPr lvl="1" eaLnBrk="1" hangingPunct="1"/>
            <a:endParaRPr lang="en-US" altLang="ko-KR"/>
          </a:p>
          <a:p>
            <a:pPr lvl="1" eaLnBrk="1" hangingPunct="1"/>
            <a:r>
              <a:rPr lang="ko-KR" altLang="en-US">
                <a:sym typeface="Wingdings" panose="05000000000000000000" pitchFamily="2" charset="2"/>
              </a:rPr>
              <a:t>기본 메서드</a:t>
            </a:r>
          </a:p>
          <a:p>
            <a:pPr lvl="2" eaLnBrk="1" hangingPunct="1"/>
            <a:r>
              <a:rPr lang="en-US" altLang="ko-KR">
                <a:sym typeface="Wingdings" panose="05000000000000000000" pitchFamily="2" charset="2"/>
              </a:rPr>
              <a:t>int insert(param, </a:t>
            </a:r>
            <a:r>
              <a:rPr lang="en-US" altLang="ko-KR">
                <a:latin typeface="Arial" panose="020B0604020202020204" pitchFamily="34" charset="0"/>
                <a:sym typeface="Wingdings" panose="05000000000000000000" pitchFamily="2" charset="2"/>
              </a:rPr>
              <a:t>…</a:t>
            </a:r>
            <a:r>
              <a:rPr lang="en-US" altLang="ko-KR">
                <a:sym typeface="Wingdings" panose="05000000000000000000" pitchFamily="2" charset="2"/>
              </a:rPr>
              <a:t>) / int insert(objDTO)</a:t>
            </a:r>
          </a:p>
          <a:p>
            <a:pPr lvl="2" eaLnBrk="1" hangingPunct="1"/>
            <a:r>
              <a:rPr lang="en-US" altLang="ko-KR">
                <a:sym typeface="Wingdings" panose="05000000000000000000" pitchFamily="2" charset="2"/>
              </a:rPr>
              <a:t>int delete(param, </a:t>
            </a:r>
            <a:r>
              <a:rPr lang="en-US" altLang="ko-KR">
                <a:latin typeface="Arial" panose="020B0604020202020204" pitchFamily="34" charset="0"/>
                <a:sym typeface="Wingdings" panose="05000000000000000000" pitchFamily="2" charset="2"/>
              </a:rPr>
              <a:t>…</a:t>
            </a:r>
            <a:r>
              <a:rPr lang="en-US" altLang="ko-KR">
                <a:sym typeface="Wingdings" panose="05000000000000000000" pitchFamily="2" charset="2"/>
              </a:rPr>
              <a:t>) / int delete(objDTO)</a:t>
            </a:r>
          </a:p>
          <a:p>
            <a:pPr lvl="2" eaLnBrk="1" hangingPunct="1"/>
            <a:r>
              <a:rPr lang="en-US" altLang="ko-KR">
                <a:sym typeface="Wingdings" panose="05000000000000000000" pitchFamily="2" charset="2"/>
              </a:rPr>
              <a:t>int updateXXX(param, </a:t>
            </a:r>
            <a:r>
              <a:rPr lang="en-US" altLang="ko-KR">
                <a:latin typeface="Arial" panose="020B0604020202020204" pitchFamily="34" charset="0"/>
                <a:sym typeface="Wingdings" panose="05000000000000000000" pitchFamily="2" charset="2"/>
              </a:rPr>
              <a:t>…</a:t>
            </a:r>
            <a:r>
              <a:rPr lang="en-US" altLang="ko-KR">
                <a:sym typeface="Wingdings" panose="05000000000000000000" pitchFamily="2" charset="2"/>
              </a:rPr>
              <a:t>) / int updateXXX(objDTO)</a:t>
            </a:r>
          </a:p>
          <a:p>
            <a:pPr lvl="2" eaLnBrk="1" hangingPunct="1"/>
            <a:r>
              <a:rPr lang="en-US" altLang="ko-KR">
                <a:sym typeface="Wingdings" panose="05000000000000000000" pitchFamily="2" charset="2"/>
              </a:rPr>
              <a:t>ArrayList getList([param, </a:t>
            </a:r>
            <a:r>
              <a:rPr lang="en-US" altLang="ko-KR">
                <a:latin typeface="Arial" panose="020B0604020202020204" pitchFamily="34" charset="0"/>
                <a:sym typeface="Wingdings" panose="05000000000000000000" pitchFamily="2" charset="2"/>
              </a:rPr>
              <a:t>…</a:t>
            </a:r>
            <a:r>
              <a:rPr lang="en-US" altLang="ko-KR">
                <a:sym typeface="Wingdings" panose="05000000000000000000" pitchFamily="2" charset="2"/>
              </a:rPr>
              <a:t>])</a:t>
            </a:r>
          </a:p>
          <a:p>
            <a:pPr lvl="2" eaLnBrk="1" hangingPunct="1"/>
            <a:r>
              <a:rPr lang="en-US" altLang="ko-KR">
                <a:sym typeface="Wingdings" panose="05000000000000000000" pitchFamily="2" charset="2"/>
              </a:rPr>
              <a:t>long getCount([param, </a:t>
            </a:r>
            <a:r>
              <a:rPr lang="en-US" altLang="ko-KR">
                <a:latin typeface="Arial" panose="020B0604020202020204" pitchFamily="34" charset="0"/>
                <a:sym typeface="Wingdings" panose="05000000000000000000" pitchFamily="2" charset="2"/>
              </a:rPr>
              <a:t>…</a:t>
            </a:r>
            <a:r>
              <a:rPr lang="en-US" altLang="ko-KR">
                <a:sym typeface="Wingdings" panose="05000000000000000000" pitchFamily="2" charset="2"/>
              </a:rPr>
              <a:t>])</a:t>
            </a:r>
          </a:p>
          <a:p>
            <a:pPr lvl="2" eaLnBrk="1" hangingPunct="1"/>
            <a:endParaRPr lang="en-US" altLang="ko-KR">
              <a:sym typeface="Wingdings" panose="05000000000000000000" pitchFamily="2" charset="2"/>
            </a:endParaRPr>
          </a:p>
          <a:p>
            <a:pPr lvl="1" eaLnBrk="1" hangingPunct="1"/>
            <a:r>
              <a:rPr lang="ko-KR" altLang="en-US">
                <a:sym typeface="Wingdings" panose="05000000000000000000" pitchFamily="2" charset="2"/>
              </a:rPr>
              <a:t>기타 메서드  </a:t>
            </a:r>
          </a:p>
        </p:txBody>
      </p:sp>
      <p:sp>
        <p:nvSpPr>
          <p:cNvPr id="39321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E374997-7789-44A1-B964-94EC05D9D108}" type="slidenum">
              <a:rPr lang="en-US" altLang="ko-KR"/>
              <a:pPr eaLnBrk="1" hangingPunct="1"/>
              <a:t>318</a:t>
            </a:fld>
            <a:endParaRPr lang="en-US" altLang="ko-KR"/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페이징 처리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428750"/>
            <a:ext cx="8258175" cy="47021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1700"/>
              <a:t>페이징</a:t>
            </a:r>
            <a:r>
              <a:rPr lang="en-US" altLang="ko-KR" sz="1700"/>
              <a:t>(Paging)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500"/>
              <a:t>전체 행을 몇 개의 행으로 구성된 페이지로 나누는 것</a:t>
            </a:r>
          </a:p>
          <a:p>
            <a:pPr lvl="1" eaLnBrk="1" hangingPunct="1">
              <a:lnSpc>
                <a:spcPct val="80000"/>
              </a:lnSpc>
            </a:pPr>
            <a:endParaRPr lang="ko-KR" altLang="en-US" sz="1500"/>
          </a:p>
          <a:p>
            <a:pPr eaLnBrk="1" hangingPunct="1">
              <a:lnSpc>
                <a:spcPct val="80000"/>
              </a:lnSpc>
            </a:pPr>
            <a:r>
              <a:rPr lang="ko-KR" altLang="en-US" sz="1700"/>
              <a:t>페이징에 관련된 정보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500"/>
              <a:t>전체 행 수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500"/>
              <a:t>전체 페이지 수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500"/>
              <a:t>전체 그룹 수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500"/>
              <a:t>페이지당 행 수</a:t>
            </a:r>
            <a:r>
              <a:rPr lang="en-US" altLang="ko-KR" sz="1500"/>
              <a:t>(rowsPerPage)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500"/>
              <a:t>현재 페이지</a:t>
            </a:r>
            <a:r>
              <a:rPr lang="en-US" altLang="ko-KR" sz="1500"/>
              <a:t>(currentPage)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500"/>
              <a:t>그룹당 페이지 수</a:t>
            </a:r>
          </a:p>
        </p:txBody>
      </p:sp>
      <p:sp>
        <p:nvSpPr>
          <p:cNvPr id="39424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880423E-C4DF-4185-B680-C59E8145260F}" type="slidenum">
              <a:rPr lang="en-US" altLang="ko-KR"/>
              <a:pPr eaLnBrk="1" hangingPunct="1"/>
              <a:t>319</a:t>
            </a:fld>
            <a:endParaRPr lang="en-US" altLang="ko-KR"/>
          </a:p>
        </p:txBody>
      </p:sp>
      <p:sp>
        <p:nvSpPr>
          <p:cNvPr id="394245" name="Rectangle 4"/>
          <p:cNvSpPr>
            <a:spLocks noChangeArrowheads="1"/>
          </p:cNvSpPr>
          <p:nvPr/>
        </p:nvSpPr>
        <p:spPr bwMode="auto">
          <a:xfrm>
            <a:off x="755650" y="3932238"/>
            <a:ext cx="288925" cy="3587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1</a:t>
            </a:r>
          </a:p>
        </p:txBody>
      </p:sp>
      <p:sp>
        <p:nvSpPr>
          <p:cNvPr id="394246" name="Rectangle 5"/>
          <p:cNvSpPr>
            <a:spLocks noChangeArrowheads="1"/>
          </p:cNvSpPr>
          <p:nvPr/>
        </p:nvSpPr>
        <p:spPr bwMode="auto">
          <a:xfrm>
            <a:off x="1116013" y="3932238"/>
            <a:ext cx="288925" cy="3587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2</a:t>
            </a:r>
          </a:p>
        </p:txBody>
      </p:sp>
      <p:sp>
        <p:nvSpPr>
          <p:cNvPr id="394247" name="Rectangle 6"/>
          <p:cNvSpPr>
            <a:spLocks noChangeArrowheads="1"/>
          </p:cNvSpPr>
          <p:nvPr/>
        </p:nvSpPr>
        <p:spPr bwMode="auto">
          <a:xfrm>
            <a:off x="1474788" y="3932238"/>
            <a:ext cx="288925" cy="3587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3</a:t>
            </a:r>
          </a:p>
        </p:txBody>
      </p:sp>
      <p:sp>
        <p:nvSpPr>
          <p:cNvPr id="394248" name="Rectangle 7"/>
          <p:cNvSpPr>
            <a:spLocks noChangeArrowheads="1"/>
          </p:cNvSpPr>
          <p:nvPr/>
        </p:nvSpPr>
        <p:spPr bwMode="auto">
          <a:xfrm>
            <a:off x="1835150" y="3932238"/>
            <a:ext cx="288925" cy="3587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4</a:t>
            </a:r>
          </a:p>
        </p:txBody>
      </p:sp>
      <p:sp>
        <p:nvSpPr>
          <p:cNvPr id="394249" name="Rectangle 8"/>
          <p:cNvSpPr>
            <a:spLocks noChangeArrowheads="1"/>
          </p:cNvSpPr>
          <p:nvPr/>
        </p:nvSpPr>
        <p:spPr bwMode="auto">
          <a:xfrm>
            <a:off x="2197100" y="3932238"/>
            <a:ext cx="288925" cy="3587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5</a:t>
            </a:r>
          </a:p>
        </p:txBody>
      </p:sp>
      <p:sp>
        <p:nvSpPr>
          <p:cNvPr id="394250" name="Rectangle 9"/>
          <p:cNvSpPr>
            <a:spLocks noChangeArrowheads="1"/>
          </p:cNvSpPr>
          <p:nvPr/>
        </p:nvSpPr>
        <p:spPr bwMode="auto">
          <a:xfrm>
            <a:off x="3205163" y="4437063"/>
            <a:ext cx="28892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6</a:t>
            </a:r>
          </a:p>
        </p:txBody>
      </p:sp>
      <p:sp>
        <p:nvSpPr>
          <p:cNvPr id="394251" name="Rectangle 10"/>
          <p:cNvSpPr>
            <a:spLocks noChangeArrowheads="1"/>
          </p:cNvSpPr>
          <p:nvPr/>
        </p:nvSpPr>
        <p:spPr bwMode="auto">
          <a:xfrm>
            <a:off x="3563938" y="4437063"/>
            <a:ext cx="288925" cy="35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7</a:t>
            </a:r>
          </a:p>
        </p:txBody>
      </p:sp>
      <p:sp>
        <p:nvSpPr>
          <p:cNvPr id="394252" name="Rectangle 11"/>
          <p:cNvSpPr>
            <a:spLocks noChangeArrowheads="1"/>
          </p:cNvSpPr>
          <p:nvPr/>
        </p:nvSpPr>
        <p:spPr bwMode="auto">
          <a:xfrm>
            <a:off x="3924300" y="4437063"/>
            <a:ext cx="28892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8</a:t>
            </a:r>
          </a:p>
        </p:txBody>
      </p:sp>
      <p:sp>
        <p:nvSpPr>
          <p:cNvPr id="394253" name="Rectangle 12"/>
          <p:cNvSpPr>
            <a:spLocks noChangeArrowheads="1"/>
          </p:cNvSpPr>
          <p:nvPr/>
        </p:nvSpPr>
        <p:spPr bwMode="auto">
          <a:xfrm>
            <a:off x="4284663" y="4437063"/>
            <a:ext cx="28892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9</a:t>
            </a:r>
          </a:p>
        </p:txBody>
      </p:sp>
      <p:sp>
        <p:nvSpPr>
          <p:cNvPr id="394254" name="Rectangle 13"/>
          <p:cNvSpPr>
            <a:spLocks noChangeArrowheads="1"/>
          </p:cNvSpPr>
          <p:nvPr/>
        </p:nvSpPr>
        <p:spPr bwMode="auto">
          <a:xfrm>
            <a:off x="4645025" y="4437063"/>
            <a:ext cx="28892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10</a:t>
            </a:r>
          </a:p>
        </p:txBody>
      </p:sp>
      <p:sp>
        <p:nvSpPr>
          <p:cNvPr id="394255" name="Rectangle 14"/>
          <p:cNvSpPr>
            <a:spLocks noChangeArrowheads="1"/>
          </p:cNvSpPr>
          <p:nvPr/>
        </p:nvSpPr>
        <p:spPr bwMode="auto">
          <a:xfrm>
            <a:off x="5651500" y="3860800"/>
            <a:ext cx="288925" cy="3587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11</a:t>
            </a:r>
          </a:p>
        </p:txBody>
      </p:sp>
      <p:sp>
        <p:nvSpPr>
          <p:cNvPr id="394256" name="Rectangle 15"/>
          <p:cNvSpPr>
            <a:spLocks noChangeArrowheads="1"/>
          </p:cNvSpPr>
          <p:nvPr/>
        </p:nvSpPr>
        <p:spPr bwMode="auto">
          <a:xfrm>
            <a:off x="6011863" y="3860800"/>
            <a:ext cx="288925" cy="3587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12</a:t>
            </a:r>
          </a:p>
        </p:txBody>
      </p:sp>
      <p:sp>
        <p:nvSpPr>
          <p:cNvPr id="394257" name="Rectangle 16"/>
          <p:cNvSpPr>
            <a:spLocks noChangeArrowheads="1"/>
          </p:cNvSpPr>
          <p:nvPr/>
        </p:nvSpPr>
        <p:spPr bwMode="auto">
          <a:xfrm>
            <a:off x="6372225" y="3860800"/>
            <a:ext cx="288925" cy="3587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13</a:t>
            </a:r>
          </a:p>
        </p:txBody>
      </p:sp>
      <p:sp>
        <p:nvSpPr>
          <p:cNvPr id="394258" name="Rectangle 17"/>
          <p:cNvSpPr>
            <a:spLocks noChangeArrowheads="1"/>
          </p:cNvSpPr>
          <p:nvPr/>
        </p:nvSpPr>
        <p:spPr bwMode="auto">
          <a:xfrm>
            <a:off x="6731000" y="3860800"/>
            <a:ext cx="288925" cy="3587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14</a:t>
            </a:r>
          </a:p>
        </p:txBody>
      </p:sp>
      <p:sp>
        <p:nvSpPr>
          <p:cNvPr id="394259" name="Rectangle 18"/>
          <p:cNvSpPr>
            <a:spLocks noChangeArrowheads="1"/>
          </p:cNvSpPr>
          <p:nvPr/>
        </p:nvSpPr>
        <p:spPr bwMode="auto">
          <a:xfrm>
            <a:off x="7091363" y="3860800"/>
            <a:ext cx="288925" cy="3587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15</a:t>
            </a:r>
          </a:p>
        </p:txBody>
      </p:sp>
      <p:sp>
        <p:nvSpPr>
          <p:cNvPr id="394260" name="Rectangle 19"/>
          <p:cNvSpPr>
            <a:spLocks noChangeArrowheads="1"/>
          </p:cNvSpPr>
          <p:nvPr/>
        </p:nvSpPr>
        <p:spPr bwMode="auto">
          <a:xfrm>
            <a:off x="1906588" y="4437063"/>
            <a:ext cx="1152525" cy="3587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이전그룹</a:t>
            </a:r>
          </a:p>
        </p:txBody>
      </p:sp>
      <p:sp>
        <p:nvSpPr>
          <p:cNvPr id="394261" name="Rectangle 20"/>
          <p:cNvSpPr>
            <a:spLocks noChangeArrowheads="1"/>
          </p:cNvSpPr>
          <p:nvPr/>
        </p:nvSpPr>
        <p:spPr bwMode="auto">
          <a:xfrm>
            <a:off x="5075238" y="4437063"/>
            <a:ext cx="1152525" cy="3587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다음그룹</a:t>
            </a:r>
          </a:p>
        </p:txBody>
      </p:sp>
      <p:sp>
        <p:nvSpPr>
          <p:cNvPr id="394262" name="AutoShape 21"/>
          <p:cNvSpPr>
            <a:spLocks noChangeArrowheads="1"/>
          </p:cNvSpPr>
          <p:nvPr/>
        </p:nvSpPr>
        <p:spPr bwMode="auto">
          <a:xfrm>
            <a:off x="3708400" y="3789363"/>
            <a:ext cx="1511300" cy="360362"/>
          </a:xfrm>
          <a:prstGeom prst="wedgeRoundRectCallout">
            <a:avLst>
              <a:gd name="adj1" fmla="val -50315"/>
              <a:gd name="adj2" fmla="val 12797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현재페이지</a:t>
            </a:r>
          </a:p>
        </p:txBody>
      </p:sp>
      <p:sp>
        <p:nvSpPr>
          <p:cNvPr id="394263" name="AutoShape 22"/>
          <p:cNvSpPr>
            <a:spLocks noChangeArrowheads="1"/>
          </p:cNvSpPr>
          <p:nvPr/>
        </p:nvSpPr>
        <p:spPr bwMode="auto">
          <a:xfrm>
            <a:off x="3851275" y="5157788"/>
            <a:ext cx="2305050" cy="720725"/>
          </a:xfrm>
          <a:prstGeom prst="wedgeRectCallout">
            <a:avLst>
              <a:gd name="adj1" fmla="val -56130"/>
              <a:gd name="adj2" fmla="val -98898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xxx xxx xxx xxx xxx</a:t>
            </a:r>
          </a:p>
          <a:p>
            <a:pPr eaLnBrk="1" hangingPunct="1"/>
            <a:r>
              <a:rPr lang="en-US" altLang="ko-KR"/>
              <a:t>xxx xxx xxx xxx xxx</a:t>
            </a:r>
          </a:p>
        </p:txBody>
      </p:sp>
      <p:sp>
        <p:nvSpPr>
          <p:cNvPr id="394264" name="AutoShape 23"/>
          <p:cNvSpPr>
            <a:spLocks noChangeArrowheads="1"/>
          </p:cNvSpPr>
          <p:nvPr/>
        </p:nvSpPr>
        <p:spPr bwMode="auto">
          <a:xfrm>
            <a:off x="6372225" y="4868863"/>
            <a:ext cx="1944688" cy="360362"/>
          </a:xfrm>
          <a:prstGeom prst="wedgeRoundRectCallout">
            <a:avLst>
              <a:gd name="adj1" fmla="val -47389"/>
              <a:gd name="adj2" fmla="val 12532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페이지당 행수</a:t>
            </a:r>
          </a:p>
        </p:txBody>
      </p:sp>
      <p:sp>
        <p:nvSpPr>
          <p:cNvPr id="394265" name="AutoShape 24"/>
          <p:cNvSpPr>
            <a:spLocks/>
          </p:cNvSpPr>
          <p:nvPr/>
        </p:nvSpPr>
        <p:spPr bwMode="auto">
          <a:xfrm>
            <a:off x="6227763" y="5157788"/>
            <a:ext cx="144462" cy="719137"/>
          </a:xfrm>
          <a:prstGeom prst="rightBrace">
            <a:avLst>
              <a:gd name="adj1" fmla="val 414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Servlet</a:t>
            </a: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의 요청 처리 메서드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100"/>
              <a:t>protected void </a:t>
            </a:r>
            <a:r>
              <a:rPr lang="en-US" altLang="ko-KR" sz="2100" b="1">
                <a:solidFill>
                  <a:srgbClr val="FF3300"/>
                </a:solidFill>
              </a:rPr>
              <a:t>service</a:t>
            </a:r>
            <a:r>
              <a:rPr lang="en-US" altLang="ko-KR" sz="2100"/>
              <a:t>(HttpServletRequest request, HttpServletResponse response) throws </a:t>
            </a:r>
            <a:r>
              <a:rPr lang="en-US" altLang="ko-KR" sz="2100" u="sng"/>
              <a:t>ServletException</a:t>
            </a:r>
            <a:r>
              <a:rPr lang="en-US" altLang="ko-KR" sz="2100"/>
              <a:t>, IOException {}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/>
              <a:t>모든 요청 방식을 처리할 경우 오버라이딩</a:t>
            </a:r>
          </a:p>
          <a:p>
            <a:pPr eaLnBrk="1" hangingPunct="1">
              <a:lnSpc>
                <a:spcPct val="90000"/>
              </a:lnSpc>
            </a:pPr>
            <a:endParaRPr lang="ko-KR" altLang="en-US" sz="2100"/>
          </a:p>
          <a:p>
            <a:pPr eaLnBrk="1" hangingPunct="1">
              <a:lnSpc>
                <a:spcPct val="90000"/>
              </a:lnSpc>
            </a:pPr>
            <a:r>
              <a:rPr lang="en-US" altLang="ko-KR" sz="2100"/>
              <a:t>protected void </a:t>
            </a:r>
            <a:r>
              <a:rPr lang="en-US" altLang="ko-KR" sz="2100" b="1">
                <a:solidFill>
                  <a:srgbClr val="FF3300"/>
                </a:solidFill>
              </a:rPr>
              <a:t>doGet</a:t>
            </a:r>
            <a:r>
              <a:rPr lang="en-US" altLang="ko-KR" sz="2100"/>
              <a:t>(HttpServletRequest request, HttpServletResponse response) throws </a:t>
            </a:r>
            <a:r>
              <a:rPr lang="en-US" altLang="ko-KR" sz="2100" u="sng"/>
              <a:t>ServletException</a:t>
            </a:r>
            <a:r>
              <a:rPr lang="en-US" altLang="ko-KR" sz="2100"/>
              <a:t>, IOException {}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/>
              <a:t>GET </a:t>
            </a:r>
            <a:r>
              <a:rPr lang="ko-KR" altLang="en-US" sz="2000"/>
              <a:t>요청 방식만 처리할 경우 오버라이딩</a:t>
            </a:r>
          </a:p>
          <a:p>
            <a:pPr eaLnBrk="1" hangingPunct="1">
              <a:lnSpc>
                <a:spcPct val="90000"/>
              </a:lnSpc>
            </a:pPr>
            <a:endParaRPr lang="ko-KR" altLang="en-US" sz="2100"/>
          </a:p>
          <a:p>
            <a:pPr eaLnBrk="1" hangingPunct="1">
              <a:lnSpc>
                <a:spcPct val="90000"/>
              </a:lnSpc>
            </a:pPr>
            <a:r>
              <a:rPr lang="en-US" altLang="ko-KR" sz="2100"/>
              <a:t>protected void </a:t>
            </a:r>
            <a:r>
              <a:rPr lang="en-US" altLang="ko-KR" sz="2100" b="1">
                <a:solidFill>
                  <a:srgbClr val="FF3300"/>
                </a:solidFill>
              </a:rPr>
              <a:t>doPost</a:t>
            </a:r>
            <a:r>
              <a:rPr lang="en-US" altLang="ko-KR" sz="2100"/>
              <a:t>(HttpServletRequest request, HttpServletResponse response) throws </a:t>
            </a:r>
            <a:r>
              <a:rPr lang="en-US" altLang="ko-KR" sz="2100" u="sng"/>
              <a:t>ServletException</a:t>
            </a:r>
            <a:r>
              <a:rPr lang="en-US" altLang="ko-KR" sz="2100"/>
              <a:t>, IOException {}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/>
              <a:t>POST </a:t>
            </a:r>
            <a:r>
              <a:rPr lang="ko-KR" altLang="en-US" sz="2000"/>
              <a:t>요청 방식만 처리할 경우 오버라이딩</a:t>
            </a:r>
          </a:p>
        </p:txBody>
      </p:sp>
      <p:sp>
        <p:nvSpPr>
          <p:cNvPr id="4403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734CE9A-11A5-4446-A2CA-A7B86F45E04C}" type="slidenum">
              <a:rPr lang="en-US" altLang="ko-KR"/>
              <a:pPr eaLnBrk="1" hangingPunct="1"/>
              <a:t>32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1900"/>
              <a:t>현재 페이지의 리스트 검색 </a:t>
            </a:r>
            <a:r>
              <a:rPr lang="en-US" altLang="ko-KR" sz="1900"/>
              <a:t>SQL</a:t>
            </a:r>
          </a:p>
          <a:p>
            <a:pPr eaLnBrk="1" hangingPunct="1">
              <a:lnSpc>
                <a:spcPct val="80000"/>
              </a:lnSpc>
            </a:pPr>
            <a:endParaRPr lang="en-US" altLang="ko-KR" sz="1900"/>
          </a:p>
          <a:p>
            <a:pPr lvl="1" eaLnBrk="1" hangingPunct="1">
              <a:lnSpc>
                <a:spcPct val="80000"/>
              </a:lnSpc>
            </a:pPr>
            <a:r>
              <a:rPr lang="en-US" altLang="ko-KR" sz="1700" b="1"/>
              <a:t>Oracle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/>
              <a:t>select *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/>
              <a:t>from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/>
              <a:t>(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600"/>
              <a:t>select </a:t>
            </a:r>
            <a:r>
              <a:rPr lang="en-US" altLang="ko-KR" sz="1600" b="1">
                <a:solidFill>
                  <a:srgbClr val="0033CC"/>
                </a:solidFill>
              </a:rPr>
              <a:t>rownum </a:t>
            </a:r>
            <a:r>
              <a:rPr lang="en-US" altLang="ko-KR" sz="1600" b="1">
                <a:solidFill>
                  <a:srgbClr val="FF3300"/>
                </a:solidFill>
              </a:rPr>
              <a:t>rnum</a:t>
            </a:r>
            <a:r>
              <a:rPr lang="en-US" altLang="ko-KR" sz="1600"/>
              <a:t>, *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600"/>
              <a:t>from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600"/>
              <a:t>(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ko-KR" sz="1600"/>
              <a:t>select * 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ko-KR" sz="1600"/>
              <a:t>from board 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ko-KR" sz="1600"/>
              <a:t>order by bno desc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600"/>
              <a:t>) 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600"/>
              <a:t>where </a:t>
            </a:r>
            <a:r>
              <a:rPr lang="en-US" altLang="ko-KR" sz="1600" b="1">
                <a:solidFill>
                  <a:srgbClr val="0033CC"/>
                </a:solidFill>
              </a:rPr>
              <a:t>rownum</a:t>
            </a:r>
            <a:r>
              <a:rPr lang="en-US" altLang="ko-KR" sz="1600" b="1">
                <a:solidFill>
                  <a:srgbClr val="FF3300"/>
                </a:solidFill>
              </a:rPr>
              <a:t> &lt;= (rowsPerPage*currentPage)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/>
              <a:t>where </a:t>
            </a:r>
            <a:r>
              <a:rPr lang="en-US" altLang="ko-KR" sz="1600" b="1">
                <a:solidFill>
                  <a:srgbClr val="FF3300"/>
                </a:solidFill>
              </a:rPr>
              <a:t>rnum &gt; (rowsPerPage*(currentPage-1))</a:t>
            </a:r>
          </a:p>
          <a:p>
            <a:pPr lvl="2" eaLnBrk="1" hangingPunct="1">
              <a:lnSpc>
                <a:spcPct val="80000"/>
              </a:lnSpc>
            </a:pPr>
            <a:endParaRPr lang="en-US" altLang="ko-KR" sz="1500"/>
          </a:p>
          <a:p>
            <a:pPr lvl="1" eaLnBrk="1" hangingPunct="1">
              <a:lnSpc>
                <a:spcPct val="80000"/>
              </a:lnSpc>
            </a:pPr>
            <a:r>
              <a:rPr lang="en-US" altLang="ko-KR" sz="1700" b="1"/>
              <a:t>MySql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/>
              <a:t>select *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/>
              <a:t>from freeboard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/>
              <a:t>Where </a:t>
            </a:r>
            <a:r>
              <a:rPr lang="ko-KR" altLang="en-US" sz="1600"/>
              <a:t>조건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/>
              <a:t>order by </a:t>
            </a:r>
            <a:r>
              <a:rPr lang="ko-KR" altLang="en-US" sz="1600"/>
              <a:t>정렬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b="1">
                <a:solidFill>
                  <a:srgbClr val="0033CC"/>
                </a:solidFill>
              </a:rPr>
              <a:t>limit</a:t>
            </a:r>
            <a:r>
              <a:rPr lang="en-US" altLang="ko-KR" sz="1600"/>
              <a:t> </a:t>
            </a:r>
            <a:r>
              <a:rPr lang="en-US" altLang="ko-KR" sz="1600" b="1">
                <a:solidFill>
                  <a:srgbClr val="FF3300"/>
                </a:solidFill>
              </a:rPr>
              <a:t>rowsPerPage*(currentPage-1), rowsPerPage</a:t>
            </a:r>
            <a:r>
              <a:rPr lang="en-US" altLang="ko-KR" sz="1600"/>
              <a:t>;</a:t>
            </a:r>
          </a:p>
        </p:txBody>
      </p:sp>
      <p:sp>
        <p:nvSpPr>
          <p:cNvPr id="39526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D1C5198-5A40-4DA2-B65B-40BB07350071}" type="slidenum">
              <a:rPr lang="en-US" altLang="ko-KR"/>
              <a:pPr eaLnBrk="1" hangingPunct="1"/>
              <a:t>320</a:t>
            </a:fld>
            <a:endParaRPr lang="en-US" altLang="ko-KR"/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idx="1"/>
          </p:nvPr>
        </p:nvSpPr>
        <p:spPr>
          <a:xfrm>
            <a:off x="476250" y="44450"/>
            <a:ext cx="8229600" cy="647700"/>
          </a:xfrm>
        </p:spPr>
        <p:txBody>
          <a:bodyPr/>
          <a:lstStyle/>
          <a:p>
            <a:pPr eaLnBrk="1" hangingPunct="1"/>
            <a:r>
              <a:rPr lang="en-US" altLang="ko-KR"/>
              <a:t>DAO</a:t>
            </a:r>
            <a:r>
              <a:rPr lang="ko-KR" altLang="en-US"/>
              <a:t>의 페이지 리스트 검색 메서드</a:t>
            </a:r>
          </a:p>
        </p:txBody>
      </p:sp>
      <p:sp>
        <p:nvSpPr>
          <p:cNvPr id="39629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BC1E9DE-4D7D-4F12-9A26-42A83F82198F}" type="slidenum">
              <a:rPr lang="en-US" altLang="ko-KR"/>
              <a:pPr eaLnBrk="1" hangingPunct="1"/>
              <a:t>321</a:t>
            </a:fld>
            <a:endParaRPr lang="en-US" altLang="ko-KR"/>
          </a:p>
        </p:txBody>
      </p:sp>
      <p:pic>
        <p:nvPicPr>
          <p:cNvPr id="396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92150"/>
            <a:ext cx="9105900" cy="61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33375"/>
            <a:ext cx="8229600" cy="5797550"/>
          </a:xfrm>
        </p:spPr>
        <p:txBody>
          <a:bodyPr/>
          <a:lstStyle/>
          <a:p>
            <a:pPr eaLnBrk="1" hangingPunct="1"/>
            <a:r>
              <a:rPr lang="ko-KR" altLang="en-US"/>
              <a:t>페이징과 관련된 클래스 및 </a:t>
            </a:r>
            <a:r>
              <a:rPr lang="en-US" altLang="ko-KR"/>
              <a:t>JSP</a:t>
            </a:r>
          </a:p>
          <a:p>
            <a:pPr eaLnBrk="1" hangingPunct="1"/>
            <a:endParaRPr lang="en-US" altLang="ko-KR"/>
          </a:p>
          <a:p>
            <a:pPr lvl="1" eaLnBrk="1" hangingPunct="1"/>
            <a:r>
              <a:rPr lang="en-US" altLang="ko-KR"/>
              <a:t>util.Pager</a:t>
            </a:r>
          </a:p>
          <a:p>
            <a:pPr lvl="2" eaLnBrk="1" hangingPunct="1"/>
            <a:r>
              <a:rPr lang="ko-KR" altLang="en-US"/>
              <a:t>페이징과 관련된 정보 초기화</a:t>
            </a:r>
          </a:p>
          <a:p>
            <a:pPr lvl="2" eaLnBrk="1" hangingPunct="1"/>
            <a:r>
              <a:rPr lang="en-US" altLang="ko-KR"/>
              <a:t>Eclipse</a:t>
            </a:r>
            <a:r>
              <a:rPr lang="ko-KR" altLang="en-US"/>
              <a:t>에서 소스 확인</a:t>
            </a:r>
          </a:p>
          <a:p>
            <a:pPr lvl="2" eaLnBrk="1" hangingPunct="1"/>
            <a:endParaRPr lang="ko-KR" altLang="en-US"/>
          </a:p>
          <a:p>
            <a:pPr lvl="1" eaLnBrk="1" hangingPunct="1"/>
            <a:r>
              <a:rPr lang="en-US" altLang="ko-KR"/>
              <a:t>common/include/pager.jsp</a:t>
            </a:r>
          </a:p>
          <a:p>
            <a:pPr lvl="2" eaLnBrk="1" hangingPunct="1"/>
            <a:r>
              <a:rPr lang="ko-KR" altLang="en-US"/>
              <a:t>페이저모양을 표현</a:t>
            </a:r>
          </a:p>
          <a:p>
            <a:pPr lvl="2" eaLnBrk="1" hangingPunct="1"/>
            <a:r>
              <a:rPr lang="en-US" altLang="ko-KR"/>
              <a:t>Eclipse</a:t>
            </a:r>
            <a:r>
              <a:rPr lang="ko-KR" altLang="en-US"/>
              <a:t>에서 소스 확인</a:t>
            </a:r>
          </a:p>
        </p:txBody>
      </p:sp>
      <p:sp>
        <p:nvSpPr>
          <p:cNvPr id="39731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0AD2B07-0D39-4B9F-9969-73F0BA50C4ED}" type="slidenum">
              <a:rPr lang="en-US" altLang="ko-KR"/>
              <a:pPr eaLnBrk="1" hangingPunct="1"/>
              <a:t>322</a:t>
            </a:fld>
            <a:endParaRPr lang="en-US" altLang="ko-KR"/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내용 개체 틀 5"/>
          <p:cNvSpPr>
            <a:spLocks noGrp="1"/>
          </p:cNvSpPr>
          <p:nvPr>
            <p:ph/>
          </p:nvPr>
        </p:nvSpPr>
        <p:spPr>
          <a:xfrm>
            <a:off x="457200" y="0"/>
            <a:ext cx="8229600" cy="5853113"/>
          </a:xfrm>
        </p:spPr>
        <p:txBody>
          <a:bodyPr/>
          <a:lstStyle/>
          <a:p>
            <a:pPr eaLnBrk="1" hangingPunct="1"/>
            <a:r>
              <a:rPr lang="en-US" altLang="ko-KR"/>
              <a:t>Pager </a:t>
            </a:r>
            <a:r>
              <a:rPr lang="ko-KR" altLang="en-US"/>
              <a:t>클래스</a:t>
            </a:r>
          </a:p>
        </p:txBody>
      </p:sp>
      <p:sp>
        <p:nvSpPr>
          <p:cNvPr id="39833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CC92531-C57C-4916-8D53-129BAD7CEA5C}" type="slidenum">
              <a:rPr lang="en-US" altLang="ko-KR"/>
              <a:pPr eaLnBrk="1" hangingPunct="1"/>
              <a:t>323</a:t>
            </a:fld>
            <a:endParaRPr lang="en-US" altLang="ko-KR"/>
          </a:p>
        </p:txBody>
      </p:sp>
      <p:pic>
        <p:nvPicPr>
          <p:cNvPr id="398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9144000" cy="623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77C0D6D-853B-4338-A585-7F0823A43E75}" type="slidenum">
              <a:rPr lang="en-US" altLang="ko-KR"/>
              <a:pPr eaLnBrk="1" hangingPunct="1"/>
              <a:t>324</a:t>
            </a:fld>
            <a:endParaRPr lang="en-US" altLang="ko-KR"/>
          </a:p>
        </p:txBody>
      </p:sp>
      <p:pic>
        <p:nvPicPr>
          <p:cNvPr id="399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64" name="슬라이드 번호 개체 틀 5"/>
          <p:cNvSpPr txBox="1">
            <a:spLocks/>
          </p:cNvSpPr>
          <p:nvPr/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E2443361-3E78-4B7A-A586-16F0EF008AF1}" type="slidenum">
              <a:rPr lang="en-US" altLang="ko-KR" sz="1400" b="1"/>
              <a:pPr algn="r" eaLnBrk="1" hangingPunct="1"/>
              <a:t>324</a:t>
            </a:fld>
            <a:endParaRPr lang="en-US" altLang="ko-KR" sz="1400" b="1"/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84BC77E-0A4D-4C2A-A2F6-4D0FE0F429FA}" type="slidenum">
              <a:rPr lang="en-US" altLang="ko-KR"/>
              <a:pPr eaLnBrk="1" hangingPunct="1"/>
              <a:t>325</a:t>
            </a:fld>
            <a:endParaRPr lang="en-US" altLang="ko-KR"/>
          </a:p>
        </p:txBody>
      </p:sp>
      <p:pic>
        <p:nvPicPr>
          <p:cNvPr id="400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9023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88" name="슬라이드 번호 개체 틀 5"/>
          <p:cNvSpPr txBox="1">
            <a:spLocks/>
          </p:cNvSpPr>
          <p:nvPr/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D9367588-113B-48E4-B2D4-F9FC6FBF646A}" type="slidenum">
              <a:rPr lang="en-US" altLang="ko-KR" sz="1400" b="1"/>
              <a:pPr algn="r" eaLnBrk="1" hangingPunct="1"/>
              <a:t>325</a:t>
            </a:fld>
            <a:endParaRPr lang="en-US" altLang="ko-KR" sz="1400" b="1"/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내용 개체 틀 5"/>
          <p:cNvSpPr>
            <a:spLocks noGrp="1"/>
          </p:cNvSpPr>
          <p:nvPr>
            <p:ph sz="half" idx="2"/>
          </p:nvPr>
        </p:nvSpPr>
        <p:spPr>
          <a:xfrm>
            <a:off x="406400" y="188913"/>
            <a:ext cx="8258175" cy="5559425"/>
          </a:xfrm>
        </p:spPr>
        <p:txBody>
          <a:bodyPr/>
          <a:lstStyle/>
          <a:p>
            <a:pPr eaLnBrk="1" hangingPunct="1"/>
            <a:r>
              <a:rPr lang="en-US" altLang="ko-KR"/>
              <a:t>pager.jsp </a:t>
            </a:r>
            <a:endParaRPr lang="ko-KR" altLang="en-US"/>
          </a:p>
        </p:txBody>
      </p:sp>
      <p:sp>
        <p:nvSpPr>
          <p:cNvPr id="40141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1542873-4606-49DA-9C3E-9B051125CAAD}" type="slidenum">
              <a:rPr lang="en-US" altLang="ko-KR"/>
              <a:pPr eaLnBrk="1" hangingPunct="1"/>
              <a:t>326</a:t>
            </a:fld>
            <a:endParaRPr lang="en-US" altLang="ko-KR"/>
          </a:p>
        </p:txBody>
      </p:sp>
      <p:pic>
        <p:nvPicPr>
          <p:cNvPr id="401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9144000" cy="602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CF51E47-DD05-47F2-885A-ECC307ADD928}" type="slidenum">
              <a:rPr lang="en-US" altLang="ko-KR"/>
              <a:pPr eaLnBrk="1" hangingPunct="1"/>
              <a:t>327</a:t>
            </a:fld>
            <a:endParaRPr lang="en-US" altLang="ko-KR"/>
          </a:p>
        </p:txBody>
      </p:sp>
      <p:pic>
        <p:nvPicPr>
          <p:cNvPr id="402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76250"/>
            <a:ext cx="7993063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DDCAB20-210E-4A7E-82E7-B7721F272112}" type="slidenum">
              <a:rPr lang="en-US" altLang="ko-KR"/>
              <a:pPr eaLnBrk="1" hangingPunct="1"/>
              <a:t>328</a:t>
            </a:fld>
            <a:endParaRPr lang="en-US" altLang="ko-KR"/>
          </a:p>
        </p:txBody>
      </p:sp>
      <p:pic>
        <p:nvPicPr>
          <p:cNvPr id="403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9144000" cy="623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3460" name="Rectangle 3"/>
          <p:cNvSpPr>
            <a:spLocks noChangeArrowheads="1"/>
          </p:cNvSpPr>
          <p:nvPr/>
        </p:nvSpPr>
        <p:spPr bwMode="auto">
          <a:xfrm>
            <a:off x="250825" y="0"/>
            <a:ext cx="822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ko-KR" sz="3000"/>
              <a:t>JSP</a:t>
            </a:r>
            <a:r>
              <a:rPr lang="ko-KR" altLang="en-US" sz="3000"/>
              <a:t>에서 리스트 표현</a:t>
            </a:r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588"/>
            <a:ext cx="8229600" cy="11398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저장 프로시저와 함수 호출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68313" y="1196975"/>
            <a:ext cx="8258175" cy="48244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1600"/>
              <a:t>저장 프로시저</a:t>
            </a:r>
            <a:r>
              <a:rPr lang="en-US" altLang="ko-KR" sz="1600"/>
              <a:t>(Stored Procedure)</a:t>
            </a:r>
            <a:r>
              <a:rPr lang="ko-KR" altLang="en-US" sz="1600"/>
              <a:t>와 함수</a:t>
            </a:r>
            <a:r>
              <a:rPr lang="en-US" altLang="ko-KR" sz="1600"/>
              <a:t>(Function)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600"/>
              <a:t>호출방식으로 실행가능한 </a:t>
            </a:r>
            <a:r>
              <a:rPr lang="en-US" altLang="ko-KR" sz="1600"/>
              <a:t>SQL </a:t>
            </a:r>
            <a:r>
              <a:rPr lang="ko-KR" altLang="en-US" sz="1600"/>
              <a:t>코드 블록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/>
              <a:t>DBMS</a:t>
            </a:r>
            <a:r>
              <a:rPr lang="ko-KR" altLang="en-US" sz="1600"/>
              <a:t>에서 컴파일하여 저장한 후</a:t>
            </a:r>
            <a:r>
              <a:rPr lang="en-US" altLang="ko-KR" sz="1600"/>
              <a:t>, </a:t>
            </a:r>
            <a:r>
              <a:rPr lang="ko-KR" altLang="en-US" sz="1600"/>
              <a:t>호출 실행하는 방식</a:t>
            </a:r>
            <a:endParaRPr lang="en-US" altLang="ko-KR" sz="1600"/>
          </a:p>
          <a:p>
            <a:pPr lvl="1" eaLnBrk="1" hangingPunct="1">
              <a:lnSpc>
                <a:spcPct val="80000"/>
              </a:lnSpc>
            </a:pPr>
            <a:endParaRPr lang="ko-KR" altLang="en-US" sz="1600"/>
          </a:p>
          <a:p>
            <a:pPr eaLnBrk="1" hangingPunct="1">
              <a:lnSpc>
                <a:spcPct val="80000"/>
              </a:lnSpc>
            </a:pPr>
            <a:r>
              <a:rPr lang="ko-KR" altLang="en-US" sz="1600"/>
              <a:t>저장 프로시저와 함수의 차이점은 함수는 호출자에게 단일값</a:t>
            </a:r>
            <a:r>
              <a:rPr lang="en-US" altLang="ko-KR" sz="1600"/>
              <a:t>(single value)</a:t>
            </a:r>
            <a:r>
              <a:rPr lang="ko-KR" altLang="en-US" sz="1600"/>
              <a:t>를 반환함</a:t>
            </a:r>
            <a:r>
              <a:rPr lang="en-US" altLang="ko-KR" sz="160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1600"/>
          </a:p>
          <a:p>
            <a:pPr eaLnBrk="1" hangingPunct="1">
              <a:lnSpc>
                <a:spcPct val="80000"/>
              </a:lnSpc>
            </a:pPr>
            <a:r>
              <a:rPr lang="ko-KR" altLang="en-US" sz="1600"/>
              <a:t>각 </a:t>
            </a:r>
            <a:r>
              <a:rPr lang="en-US" altLang="ko-KR" sz="1600"/>
              <a:t>DBMS</a:t>
            </a:r>
            <a:r>
              <a:rPr lang="ko-KR" altLang="en-US" sz="1600"/>
              <a:t>마다 작성 방법이 조금씩 다름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/>
              <a:t>Oracle : PL/SQL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/>
              <a:t>SQL Server: TSQL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1600"/>
          </a:p>
          <a:p>
            <a:pPr eaLnBrk="1" hangingPunct="1">
              <a:lnSpc>
                <a:spcPct val="80000"/>
              </a:lnSpc>
            </a:pPr>
            <a:r>
              <a:rPr lang="ko-KR" altLang="en-US" sz="1600"/>
              <a:t>장점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600"/>
              <a:t>네트워크 통신량 절감 및 성능 향상</a:t>
            </a:r>
          </a:p>
          <a:p>
            <a:pPr lvl="2" eaLnBrk="1" hangingPunct="1">
              <a:lnSpc>
                <a:spcPct val="80000"/>
              </a:lnSpc>
            </a:pPr>
            <a:r>
              <a:rPr lang="ko-KR" altLang="en-US" sz="1600"/>
              <a:t>클라이언트에서 여러가지의 </a:t>
            </a:r>
            <a:r>
              <a:rPr lang="en-US" altLang="ko-KR" sz="1600"/>
              <a:t>SQL</a:t>
            </a:r>
            <a:r>
              <a:rPr lang="ko-KR" altLang="en-US" sz="1600"/>
              <a:t>문을 보내는 것 보다</a:t>
            </a:r>
            <a:r>
              <a:rPr lang="en-US" altLang="ko-KR" sz="1600"/>
              <a:t>, </a:t>
            </a:r>
            <a:r>
              <a:rPr lang="ko-KR" altLang="en-US" sz="1600"/>
              <a:t>이들 </a:t>
            </a:r>
            <a:r>
              <a:rPr lang="en-US" altLang="ko-KR" sz="1600"/>
              <a:t>SQL </a:t>
            </a:r>
            <a:r>
              <a:rPr lang="ko-KR" altLang="en-US" sz="1600"/>
              <a:t>문들이 포함된 저장 프로시저나 함수를 한번만 호출함으로서 통신량 절감</a:t>
            </a:r>
          </a:p>
          <a:p>
            <a:pPr lvl="3" eaLnBrk="1" hangingPunct="1">
              <a:lnSpc>
                <a:spcPct val="80000"/>
              </a:lnSpc>
            </a:pPr>
            <a:r>
              <a:rPr lang="ko-KR" altLang="en-US" sz="1600"/>
              <a:t>컴파일이 미리 되어 있으므로</a:t>
            </a:r>
            <a:r>
              <a:rPr lang="en-US" altLang="ko-KR" sz="1600"/>
              <a:t>, </a:t>
            </a:r>
            <a:r>
              <a:rPr lang="ko-KR" altLang="en-US" sz="1600"/>
              <a:t>재 컴파일 과정이 필요없음</a:t>
            </a:r>
          </a:p>
          <a:p>
            <a:pPr lvl="2" eaLnBrk="1" hangingPunct="1">
              <a:lnSpc>
                <a:spcPct val="80000"/>
              </a:lnSpc>
            </a:pPr>
            <a:r>
              <a:rPr lang="ko-KR" altLang="en-US" sz="1600"/>
              <a:t>데이터의 무결성 강화</a:t>
            </a:r>
          </a:p>
          <a:p>
            <a:pPr lvl="3" eaLnBrk="1" hangingPunct="1">
              <a:lnSpc>
                <a:spcPct val="80000"/>
              </a:lnSpc>
            </a:pPr>
            <a:r>
              <a:rPr lang="ko-KR" altLang="en-US" sz="1600"/>
              <a:t>테이블의 데이터를 저장 프로시저 또는 함수로만 제어하므로 무결성이 강화되고</a:t>
            </a:r>
            <a:r>
              <a:rPr lang="en-US" altLang="ko-KR" sz="1600"/>
              <a:t>, </a:t>
            </a:r>
            <a:r>
              <a:rPr lang="ko-KR" altLang="en-US" sz="1600"/>
              <a:t>보안에 유리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1600"/>
              <a:t>단점</a:t>
            </a:r>
          </a:p>
          <a:p>
            <a:pPr lvl="2" eaLnBrk="1" hangingPunct="1">
              <a:lnSpc>
                <a:spcPct val="80000"/>
              </a:lnSpc>
            </a:pPr>
            <a:r>
              <a:rPr lang="ko-KR" altLang="en-US" sz="1600"/>
              <a:t>저장 프로시저와 함수 작성 방법이 다소 어려움</a:t>
            </a:r>
          </a:p>
        </p:txBody>
      </p:sp>
      <p:sp>
        <p:nvSpPr>
          <p:cNvPr id="40448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2E09980-49CE-4161-A58B-142410DF53F2}" type="slidenum">
              <a:rPr lang="en-US" altLang="ko-KR"/>
              <a:pPr eaLnBrk="1" hangingPunct="1"/>
              <a:t>329</a:t>
            </a:fld>
            <a:endParaRPr lang="en-US" altLang="ko-K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0"/>
            <a:ext cx="8229600" cy="11398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Servlet</a:t>
            </a:r>
            <a:r>
              <a:rPr lang="ko-KR" alt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의 </a:t>
            </a:r>
            <a:r>
              <a:rPr lang="en-US" altLang="ko-KR" dirty="0" err="1">
                <a:solidFill>
                  <a:schemeClr val="accent1">
                    <a:tint val="88000"/>
                    <a:satMod val="150000"/>
                  </a:schemeClr>
                </a:solidFill>
              </a:rPr>
              <a:t>LifeCycle</a:t>
            </a:r>
            <a:endParaRPr lang="en-US" altLang="ko-KR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4505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9CC26F8-2B9F-4EA1-BE3B-5C9FD89101B9}" type="slidenum">
              <a:rPr lang="en-US" altLang="ko-KR"/>
              <a:pPr eaLnBrk="1" hangingPunct="1"/>
              <a:t>33</a:t>
            </a:fld>
            <a:endParaRPr lang="en-US" altLang="ko-KR"/>
          </a:p>
        </p:txBody>
      </p:sp>
      <p:pic>
        <p:nvPicPr>
          <p:cNvPr id="45060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96975"/>
            <a:ext cx="8280400" cy="49688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76250"/>
            <a:ext cx="8229600" cy="504825"/>
          </a:xfrm>
        </p:spPr>
        <p:txBody>
          <a:bodyPr rtlCol="0">
            <a:normAutofit lnSpcReduction="10000"/>
          </a:bodyPr>
          <a:lstStyle/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ko-KR" altLang="en-US"/>
              <a:t>테이블</a:t>
            </a:r>
          </a:p>
        </p:txBody>
      </p:sp>
      <p:sp>
        <p:nvSpPr>
          <p:cNvPr id="40550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E77747A-D8BB-4D01-A991-4140AD8A5DBD}" type="slidenum">
              <a:rPr lang="en-US" altLang="ko-KR"/>
              <a:pPr eaLnBrk="1" hangingPunct="1"/>
              <a:t>330</a:t>
            </a:fld>
            <a:endParaRPr lang="en-US" altLang="ko-KR"/>
          </a:p>
        </p:txBody>
      </p:sp>
      <p:pic>
        <p:nvPicPr>
          <p:cNvPr id="4055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7200900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8686800" cy="6130925"/>
          </a:xfrm>
        </p:spPr>
        <p:txBody>
          <a:bodyPr/>
          <a:lstStyle/>
          <a:p>
            <a:pPr eaLnBrk="1" hangingPunct="1"/>
            <a:r>
              <a:rPr lang="ko-KR" altLang="en-US"/>
              <a:t>오라클 저장 프로시저</a:t>
            </a:r>
          </a:p>
        </p:txBody>
      </p:sp>
      <p:sp>
        <p:nvSpPr>
          <p:cNvPr id="40653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1CDE726-BFB5-41BD-841B-A4F2CDA29724}" type="slidenum">
              <a:rPr lang="en-US" altLang="ko-KR"/>
              <a:pPr eaLnBrk="1" hangingPunct="1"/>
              <a:t>331</a:t>
            </a:fld>
            <a:endParaRPr lang="en-US" altLang="ko-KR"/>
          </a:p>
        </p:txBody>
      </p:sp>
      <p:pic>
        <p:nvPicPr>
          <p:cNvPr id="4065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692150"/>
            <a:ext cx="9050338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04813"/>
            <a:ext cx="8229600" cy="5726112"/>
          </a:xfrm>
        </p:spPr>
        <p:txBody>
          <a:bodyPr/>
          <a:lstStyle/>
          <a:p>
            <a:pPr eaLnBrk="1" hangingPunct="1"/>
            <a:r>
              <a:rPr lang="ko-KR" altLang="en-US"/>
              <a:t>저장 프로시저 호출</a:t>
            </a:r>
          </a:p>
        </p:txBody>
      </p:sp>
      <p:sp>
        <p:nvSpPr>
          <p:cNvPr id="40755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F9F6009-F984-424C-8855-47C6F8406922}" type="slidenum">
              <a:rPr lang="en-US" altLang="ko-KR"/>
              <a:pPr eaLnBrk="1" hangingPunct="1"/>
              <a:t>332</a:t>
            </a:fld>
            <a:endParaRPr lang="en-US" altLang="ko-KR"/>
          </a:p>
        </p:txBody>
      </p:sp>
      <p:pic>
        <p:nvPicPr>
          <p:cNvPr id="4075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84313"/>
            <a:ext cx="74168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04813"/>
            <a:ext cx="8229600" cy="5726112"/>
          </a:xfrm>
        </p:spPr>
        <p:txBody>
          <a:bodyPr/>
          <a:lstStyle/>
          <a:p>
            <a:pPr eaLnBrk="1" hangingPunct="1"/>
            <a:r>
              <a:rPr lang="ko-KR" altLang="en-US"/>
              <a:t>오라클 함수</a:t>
            </a:r>
          </a:p>
        </p:txBody>
      </p:sp>
      <p:sp>
        <p:nvSpPr>
          <p:cNvPr id="40857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E54BBB5A-99AA-4C14-BDB6-222D22EAA486}" type="slidenum">
              <a:rPr lang="en-US" altLang="ko-KR"/>
              <a:pPr eaLnBrk="1" hangingPunct="1"/>
              <a:t>333</a:t>
            </a:fld>
            <a:endParaRPr lang="en-US" altLang="ko-KR"/>
          </a:p>
        </p:txBody>
      </p:sp>
      <p:pic>
        <p:nvPicPr>
          <p:cNvPr id="4085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96975"/>
            <a:ext cx="7993062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04813"/>
            <a:ext cx="8229600" cy="5726112"/>
          </a:xfrm>
        </p:spPr>
        <p:txBody>
          <a:bodyPr/>
          <a:lstStyle/>
          <a:p>
            <a:pPr eaLnBrk="1" hangingPunct="1"/>
            <a:r>
              <a:rPr lang="ko-KR" altLang="en-US"/>
              <a:t>함수 호출</a:t>
            </a:r>
          </a:p>
        </p:txBody>
      </p:sp>
      <p:sp>
        <p:nvSpPr>
          <p:cNvPr id="40960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EC034BA-2CD9-4908-B14B-D7DD28453A37}" type="slidenum">
              <a:rPr lang="en-US" altLang="ko-KR"/>
              <a:pPr eaLnBrk="1" hangingPunct="1"/>
              <a:t>334</a:t>
            </a:fld>
            <a:endParaRPr lang="en-US" altLang="ko-KR"/>
          </a:p>
        </p:txBody>
      </p:sp>
      <p:pic>
        <p:nvPicPr>
          <p:cNvPr id="4096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68413"/>
            <a:ext cx="7775575" cy="44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트랜잭션 작업 처리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/>
            <a:r>
              <a:rPr lang="ko-KR" altLang="en-US"/>
              <a:t>트랜잭션</a:t>
            </a:r>
            <a:r>
              <a:rPr lang="en-US" altLang="ko-KR"/>
              <a:t>(Transaction) </a:t>
            </a:r>
            <a:r>
              <a:rPr lang="ko-KR" altLang="en-US"/>
              <a:t>작업</a:t>
            </a:r>
          </a:p>
          <a:p>
            <a:pPr lvl="1" eaLnBrk="1" hangingPunct="1"/>
            <a:r>
              <a:rPr lang="ko-KR" altLang="en-US"/>
              <a:t>소작업들로 이루어진 하나의 논리적 작업</a:t>
            </a:r>
          </a:p>
          <a:p>
            <a:pPr lvl="1" eaLnBrk="1" hangingPunct="1"/>
            <a:r>
              <a:rPr lang="en-US" altLang="ko-KR"/>
              <a:t>All or Nothing</a:t>
            </a:r>
          </a:p>
        </p:txBody>
      </p:sp>
      <p:sp>
        <p:nvSpPr>
          <p:cNvPr id="41062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D5FF682-F70B-4666-8218-BC1A806D7A87}" type="slidenum">
              <a:rPr lang="en-US" altLang="ko-KR"/>
              <a:pPr eaLnBrk="1" hangingPunct="1"/>
              <a:t>335</a:t>
            </a:fld>
            <a:endParaRPr lang="en-US" altLang="ko-KR"/>
          </a:p>
        </p:txBody>
      </p:sp>
      <p:sp>
        <p:nvSpPr>
          <p:cNvPr id="410629" name="Oval 4"/>
          <p:cNvSpPr>
            <a:spLocks noChangeArrowheads="1"/>
          </p:cNvSpPr>
          <p:nvPr/>
        </p:nvSpPr>
        <p:spPr bwMode="auto">
          <a:xfrm>
            <a:off x="1692275" y="3213100"/>
            <a:ext cx="5761038" cy="252095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계좌 이체</a:t>
            </a:r>
          </a:p>
          <a:p>
            <a:pPr algn="ctr" eaLnBrk="1" hangingPunct="1"/>
            <a:r>
              <a:rPr lang="en-US" altLang="ko-KR"/>
              <a:t>(</a:t>
            </a:r>
            <a:r>
              <a:rPr lang="ko-KR" altLang="en-US"/>
              <a:t>트랜잭션 작업</a:t>
            </a:r>
            <a:r>
              <a:rPr lang="en-US" altLang="ko-KR"/>
              <a:t>)</a:t>
            </a:r>
          </a:p>
        </p:txBody>
      </p:sp>
      <p:sp>
        <p:nvSpPr>
          <p:cNvPr id="410630" name="Oval 5"/>
          <p:cNvSpPr>
            <a:spLocks noChangeArrowheads="1"/>
          </p:cNvSpPr>
          <p:nvPr/>
        </p:nvSpPr>
        <p:spPr bwMode="auto">
          <a:xfrm>
            <a:off x="2413000" y="4292600"/>
            <a:ext cx="2016125" cy="9366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출금 작업</a:t>
            </a:r>
          </a:p>
        </p:txBody>
      </p:sp>
      <p:sp>
        <p:nvSpPr>
          <p:cNvPr id="410631" name="Oval 6"/>
          <p:cNvSpPr>
            <a:spLocks noChangeArrowheads="1"/>
          </p:cNvSpPr>
          <p:nvPr/>
        </p:nvSpPr>
        <p:spPr bwMode="auto">
          <a:xfrm>
            <a:off x="4789488" y="4292600"/>
            <a:ext cx="2016125" cy="93662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입금 작업</a:t>
            </a:r>
          </a:p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04813"/>
            <a:ext cx="8229600" cy="572611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600"/>
              <a:t>트랜잭션 작업의 종류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 sz="1800"/>
              <a:t>로컬 트랜잭션 작업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ko-KR" altLang="en-US" sz="1800"/>
              <a:t>하나의 데이터베이스에서 모든 작업이 진행되는 경우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ko-KR" altLang="en-US" sz="2000"/>
          </a:p>
          <a:p>
            <a:pPr lvl="2" eaLnBrk="1" fontAlgn="auto" hangingPunct="1">
              <a:spcAft>
                <a:spcPts val="0"/>
              </a:spcAft>
              <a:defRPr/>
            </a:pPr>
            <a:endParaRPr lang="ko-KR" altLang="en-US" sz="2000"/>
          </a:p>
          <a:p>
            <a:pPr lvl="2" eaLnBrk="1" fontAlgn="auto" hangingPunct="1">
              <a:spcAft>
                <a:spcPts val="0"/>
              </a:spcAft>
              <a:defRPr/>
            </a:pPr>
            <a:endParaRPr lang="ko-KR" altLang="en-US" sz="2000"/>
          </a:p>
          <a:p>
            <a:pPr lvl="2" eaLnBrk="1" fontAlgn="auto" hangingPunct="1">
              <a:spcAft>
                <a:spcPts val="0"/>
              </a:spcAft>
              <a:defRPr/>
            </a:pPr>
            <a:endParaRPr lang="ko-KR" altLang="en-US" sz="200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ko-KR" sz="220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 sz="1800"/>
              <a:t>분산 트랜잭션 작업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ko-KR" altLang="en-US" sz="1800"/>
              <a:t>여러 데이터베이스에서 작업이 진행되는 경우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ko-KR" sz="1800"/>
              <a:t>2 Phase Commit(2</a:t>
            </a:r>
            <a:r>
              <a:rPr lang="ko-KR" altLang="en-US" sz="1800"/>
              <a:t>단계 커밋</a:t>
            </a:r>
            <a:r>
              <a:rPr lang="en-US" altLang="ko-KR" sz="1800"/>
              <a:t>) </a:t>
            </a:r>
            <a:r>
              <a:rPr lang="ko-KR" altLang="en-US" sz="1800"/>
              <a:t>이용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ko-KR" altLang="en-US" sz="2000"/>
          </a:p>
          <a:p>
            <a:pPr lvl="2" eaLnBrk="1" fontAlgn="auto" hangingPunct="1">
              <a:spcAft>
                <a:spcPts val="0"/>
              </a:spcAft>
              <a:defRPr/>
            </a:pPr>
            <a:endParaRPr lang="ko-KR" altLang="en-US" sz="2000"/>
          </a:p>
          <a:p>
            <a:pPr lvl="2" eaLnBrk="1" fontAlgn="auto" hangingPunct="1">
              <a:spcAft>
                <a:spcPts val="0"/>
              </a:spcAft>
              <a:defRPr/>
            </a:pPr>
            <a:endParaRPr lang="ko-KR" altLang="en-US" sz="2000"/>
          </a:p>
          <a:p>
            <a:pPr lvl="2" eaLnBrk="1" fontAlgn="auto" hangingPunct="1">
              <a:spcAft>
                <a:spcPts val="0"/>
              </a:spcAft>
              <a:defRPr/>
            </a:pPr>
            <a:endParaRPr lang="ko-KR" altLang="en-US" sz="2000"/>
          </a:p>
          <a:p>
            <a:pPr lvl="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ko-KR" altLang="en-US" sz="2000"/>
              <a:t> </a:t>
            </a:r>
          </a:p>
        </p:txBody>
      </p:sp>
      <p:sp>
        <p:nvSpPr>
          <p:cNvPr id="41165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23F5E35-3006-42D6-8EF7-4F75E6FD65FE}" type="slidenum">
              <a:rPr lang="en-US" altLang="ko-KR"/>
              <a:pPr eaLnBrk="1" hangingPunct="1"/>
              <a:t>336</a:t>
            </a:fld>
            <a:endParaRPr lang="en-US" altLang="ko-KR"/>
          </a:p>
        </p:txBody>
      </p:sp>
      <p:sp>
        <p:nvSpPr>
          <p:cNvPr id="411652" name="Oval 3"/>
          <p:cNvSpPr>
            <a:spLocks noChangeArrowheads="1"/>
          </p:cNvSpPr>
          <p:nvPr/>
        </p:nvSpPr>
        <p:spPr bwMode="auto">
          <a:xfrm>
            <a:off x="1835150" y="2060575"/>
            <a:ext cx="1368425" cy="100806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1653" name="Oval 4"/>
          <p:cNvSpPr>
            <a:spLocks noChangeArrowheads="1"/>
          </p:cNvSpPr>
          <p:nvPr/>
        </p:nvSpPr>
        <p:spPr bwMode="auto">
          <a:xfrm>
            <a:off x="2195513" y="2133600"/>
            <a:ext cx="647700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1654" name="Oval 5"/>
          <p:cNvSpPr>
            <a:spLocks noChangeArrowheads="1"/>
          </p:cNvSpPr>
          <p:nvPr/>
        </p:nvSpPr>
        <p:spPr bwMode="auto">
          <a:xfrm>
            <a:off x="2195513" y="2565400"/>
            <a:ext cx="647700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1655" name="AutoShape 6"/>
          <p:cNvSpPr>
            <a:spLocks noChangeArrowheads="1"/>
          </p:cNvSpPr>
          <p:nvPr/>
        </p:nvSpPr>
        <p:spPr bwMode="auto">
          <a:xfrm>
            <a:off x="6011863" y="1773238"/>
            <a:ext cx="1368425" cy="1439862"/>
          </a:xfrm>
          <a:prstGeom prst="can">
            <a:avLst>
              <a:gd name="adj" fmla="val 26305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1656" name="Line 7"/>
          <p:cNvSpPr>
            <a:spLocks noChangeShapeType="1"/>
          </p:cNvSpPr>
          <p:nvPr/>
        </p:nvSpPr>
        <p:spPr bwMode="auto">
          <a:xfrm>
            <a:off x="2700338" y="2349500"/>
            <a:ext cx="331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1657" name="Line 8"/>
          <p:cNvSpPr>
            <a:spLocks noChangeShapeType="1"/>
          </p:cNvSpPr>
          <p:nvPr/>
        </p:nvSpPr>
        <p:spPr bwMode="auto">
          <a:xfrm flipV="1">
            <a:off x="2700338" y="2708275"/>
            <a:ext cx="331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1658" name="Oval 9"/>
          <p:cNvSpPr>
            <a:spLocks noChangeArrowheads="1"/>
          </p:cNvSpPr>
          <p:nvPr/>
        </p:nvSpPr>
        <p:spPr bwMode="auto">
          <a:xfrm>
            <a:off x="1474788" y="4797425"/>
            <a:ext cx="1368425" cy="100806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1659" name="Oval 10"/>
          <p:cNvSpPr>
            <a:spLocks noChangeArrowheads="1"/>
          </p:cNvSpPr>
          <p:nvPr/>
        </p:nvSpPr>
        <p:spPr bwMode="auto">
          <a:xfrm>
            <a:off x="1835150" y="4870450"/>
            <a:ext cx="647700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1660" name="Oval 11"/>
          <p:cNvSpPr>
            <a:spLocks noChangeArrowheads="1"/>
          </p:cNvSpPr>
          <p:nvPr/>
        </p:nvSpPr>
        <p:spPr bwMode="auto">
          <a:xfrm>
            <a:off x="1835150" y="5302250"/>
            <a:ext cx="647700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1661" name="AutoShape 12"/>
          <p:cNvSpPr>
            <a:spLocks noChangeArrowheads="1"/>
          </p:cNvSpPr>
          <p:nvPr/>
        </p:nvSpPr>
        <p:spPr bwMode="auto">
          <a:xfrm>
            <a:off x="6804025" y="4365625"/>
            <a:ext cx="1368425" cy="935038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/>
              <a:t>리소스 관리자</a:t>
            </a:r>
            <a:r>
              <a:rPr lang="en-US" altLang="ko-KR" sz="1000"/>
              <a:t>(DBMS)</a:t>
            </a:r>
          </a:p>
        </p:txBody>
      </p:sp>
      <p:sp>
        <p:nvSpPr>
          <p:cNvPr id="411662" name="Line 13"/>
          <p:cNvSpPr>
            <a:spLocks noChangeShapeType="1"/>
          </p:cNvSpPr>
          <p:nvPr/>
        </p:nvSpPr>
        <p:spPr bwMode="auto">
          <a:xfrm>
            <a:off x="2339975" y="5086350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1663" name="Line 14"/>
          <p:cNvSpPr>
            <a:spLocks noChangeShapeType="1"/>
          </p:cNvSpPr>
          <p:nvPr/>
        </p:nvSpPr>
        <p:spPr bwMode="auto">
          <a:xfrm>
            <a:off x="2339975" y="5445125"/>
            <a:ext cx="18716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1664" name="AutoShape 15"/>
          <p:cNvSpPr>
            <a:spLocks noChangeArrowheads="1"/>
          </p:cNvSpPr>
          <p:nvPr/>
        </p:nvSpPr>
        <p:spPr bwMode="auto">
          <a:xfrm>
            <a:off x="6804025" y="5445125"/>
            <a:ext cx="1368425" cy="935038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/>
              <a:t>리소스 관리자</a:t>
            </a:r>
            <a:r>
              <a:rPr lang="en-US" altLang="ko-KR" sz="1000"/>
              <a:t>(DBMS)</a:t>
            </a:r>
          </a:p>
        </p:txBody>
      </p:sp>
      <p:sp>
        <p:nvSpPr>
          <p:cNvPr id="411665" name="Rectangle 16"/>
          <p:cNvSpPr>
            <a:spLocks noChangeArrowheads="1"/>
          </p:cNvSpPr>
          <p:nvPr/>
        </p:nvSpPr>
        <p:spPr bwMode="auto">
          <a:xfrm>
            <a:off x="1403350" y="4365625"/>
            <a:ext cx="3960813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JTA </a:t>
            </a:r>
            <a:r>
              <a:rPr lang="ko-KR" altLang="en-US"/>
              <a:t>지원 </a:t>
            </a:r>
            <a:r>
              <a:rPr lang="en-US" altLang="ko-KR"/>
              <a:t>Application Server</a:t>
            </a:r>
          </a:p>
        </p:txBody>
      </p:sp>
      <p:sp>
        <p:nvSpPr>
          <p:cNvPr id="411666" name="Rectangle 17"/>
          <p:cNvSpPr>
            <a:spLocks noChangeArrowheads="1"/>
          </p:cNvSpPr>
          <p:nvPr/>
        </p:nvSpPr>
        <p:spPr bwMode="auto">
          <a:xfrm>
            <a:off x="1476375" y="1700213"/>
            <a:ext cx="3024188" cy="1441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/>
              <a:t>응용 프로그램</a:t>
            </a:r>
          </a:p>
        </p:txBody>
      </p:sp>
      <p:sp>
        <p:nvSpPr>
          <p:cNvPr id="411667" name="Rectangle 18"/>
          <p:cNvSpPr>
            <a:spLocks noChangeArrowheads="1"/>
          </p:cNvSpPr>
          <p:nvPr/>
        </p:nvSpPr>
        <p:spPr bwMode="auto">
          <a:xfrm>
            <a:off x="3635375" y="1916113"/>
            <a:ext cx="720725" cy="11525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JDBC</a:t>
            </a:r>
          </a:p>
          <a:p>
            <a:pPr algn="ctr" eaLnBrk="1" hangingPunct="1"/>
            <a:r>
              <a:rPr lang="en-US" altLang="ko-KR"/>
              <a:t>Driver</a:t>
            </a:r>
          </a:p>
        </p:txBody>
      </p:sp>
      <p:sp>
        <p:nvSpPr>
          <p:cNvPr id="411668" name="Rectangle 19"/>
          <p:cNvSpPr>
            <a:spLocks noChangeArrowheads="1"/>
          </p:cNvSpPr>
          <p:nvPr/>
        </p:nvSpPr>
        <p:spPr bwMode="auto">
          <a:xfrm>
            <a:off x="4211638" y="4724400"/>
            <a:ext cx="1009650" cy="14414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트랜잭션</a:t>
            </a:r>
          </a:p>
          <a:p>
            <a:pPr algn="ctr" eaLnBrk="1" hangingPunct="1"/>
            <a:r>
              <a:rPr lang="ko-KR" altLang="en-US"/>
              <a:t>관리자</a:t>
            </a:r>
          </a:p>
        </p:txBody>
      </p:sp>
      <p:sp>
        <p:nvSpPr>
          <p:cNvPr id="411669" name="Rectangle 20"/>
          <p:cNvSpPr>
            <a:spLocks noChangeArrowheads="1"/>
          </p:cNvSpPr>
          <p:nvPr/>
        </p:nvSpPr>
        <p:spPr bwMode="auto">
          <a:xfrm>
            <a:off x="3275013" y="4797425"/>
            <a:ext cx="720725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XA JDBC</a:t>
            </a:r>
          </a:p>
          <a:p>
            <a:pPr algn="ctr" eaLnBrk="1" hangingPunct="1"/>
            <a:r>
              <a:rPr lang="en-US" altLang="ko-KR" sz="1200"/>
              <a:t>Driver</a:t>
            </a:r>
          </a:p>
        </p:txBody>
      </p:sp>
      <p:sp>
        <p:nvSpPr>
          <p:cNvPr id="411670" name="Rectangle 21"/>
          <p:cNvSpPr>
            <a:spLocks noChangeArrowheads="1"/>
          </p:cNvSpPr>
          <p:nvPr/>
        </p:nvSpPr>
        <p:spPr bwMode="auto">
          <a:xfrm>
            <a:off x="3275013" y="5445125"/>
            <a:ext cx="720725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XA JDBC</a:t>
            </a:r>
          </a:p>
          <a:p>
            <a:pPr algn="ctr" eaLnBrk="1" hangingPunct="1"/>
            <a:r>
              <a:rPr lang="en-US" altLang="ko-KR" sz="1200"/>
              <a:t>Driver</a:t>
            </a:r>
          </a:p>
        </p:txBody>
      </p:sp>
      <p:sp>
        <p:nvSpPr>
          <p:cNvPr id="411671" name="Line 24"/>
          <p:cNvSpPr>
            <a:spLocks noChangeShapeType="1"/>
          </p:cNvSpPr>
          <p:nvPr/>
        </p:nvSpPr>
        <p:spPr bwMode="auto">
          <a:xfrm>
            <a:off x="5219700" y="4757738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1672" name="Text Box 25"/>
          <p:cNvSpPr txBox="1">
            <a:spLocks noChangeArrowheads="1"/>
          </p:cNvSpPr>
          <p:nvPr/>
        </p:nvSpPr>
        <p:spPr bwMode="auto">
          <a:xfrm>
            <a:off x="5414963" y="4508500"/>
            <a:ext cx="12811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000"/>
              <a:t>Prepare to commit</a:t>
            </a:r>
          </a:p>
        </p:txBody>
      </p:sp>
      <p:sp>
        <p:nvSpPr>
          <p:cNvPr id="411673" name="Line 26"/>
          <p:cNvSpPr>
            <a:spLocks noChangeShapeType="1"/>
          </p:cNvSpPr>
          <p:nvPr/>
        </p:nvSpPr>
        <p:spPr bwMode="auto">
          <a:xfrm>
            <a:off x="5219700" y="490220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1674" name="Text Box 27"/>
          <p:cNvSpPr txBox="1">
            <a:spLocks noChangeArrowheads="1"/>
          </p:cNvSpPr>
          <p:nvPr/>
        </p:nvSpPr>
        <p:spPr bwMode="auto">
          <a:xfrm>
            <a:off x="5414963" y="4697413"/>
            <a:ext cx="1133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000"/>
              <a:t>Reply(prepared)</a:t>
            </a:r>
          </a:p>
        </p:txBody>
      </p:sp>
      <p:sp>
        <p:nvSpPr>
          <p:cNvPr id="411675" name="Line 28"/>
          <p:cNvSpPr>
            <a:spLocks noChangeShapeType="1"/>
          </p:cNvSpPr>
          <p:nvPr/>
        </p:nvSpPr>
        <p:spPr bwMode="auto">
          <a:xfrm>
            <a:off x="5219700" y="511810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1676" name="Text Box 29"/>
          <p:cNvSpPr txBox="1">
            <a:spLocks noChangeArrowheads="1"/>
          </p:cNvSpPr>
          <p:nvPr/>
        </p:nvSpPr>
        <p:spPr bwMode="auto">
          <a:xfrm>
            <a:off x="5414963" y="4913313"/>
            <a:ext cx="11382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000"/>
              <a:t>commit/rollback</a:t>
            </a:r>
          </a:p>
        </p:txBody>
      </p:sp>
      <p:sp>
        <p:nvSpPr>
          <p:cNvPr id="411677" name="Line 37"/>
          <p:cNvSpPr>
            <a:spLocks noChangeShapeType="1"/>
          </p:cNvSpPr>
          <p:nvPr/>
        </p:nvSpPr>
        <p:spPr bwMode="auto">
          <a:xfrm>
            <a:off x="5219700" y="5694363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1678" name="Text Box 38"/>
          <p:cNvSpPr txBox="1">
            <a:spLocks noChangeArrowheads="1"/>
          </p:cNvSpPr>
          <p:nvPr/>
        </p:nvSpPr>
        <p:spPr bwMode="auto">
          <a:xfrm>
            <a:off x="5414963" y="5445125"/>
            <a:ext cx="12811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000"/>
              <a:t>Prepare to commit</a:t>
            </a:r>
          </a:p>
        </p:txBody>
      </p:sp>
      <p:sp>
        <p:nvSpPr>
          <p:cNvPr id="411679" name="Line 39"/>
          <p:cNvSpPr>
            <a:spLocks noChangeShapeType="1"/>
          </p:cNvSpPr>
          <p:nvPr/>
        </p:nvSpPr>
        <p:spPr bwMode="auto">
          <a:xfrm>
            <a:off x="5219700" y="583882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1680" name="Text Box 40"/>
          <p:cNvSpPr txBox="1">
            <a:spLocks noChangeArrowheads="1"/>
          </p:cNvSpPr>
          <p:nvPr/>
        </p:nvSpPr>
        <p:spPr bwMode="auto">
          <a:xfrm>
            <a:off x="5414963" y="5632450"/>
            <a:ext cx="1133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000"/>
              <a:t>Reply(prepared)</a:t>
            </a:r>
          </a:p>
        </p:txBody>
      </p:sp>
      <p:sp>
        <p:nvSpPr>
          <p:cNvPr id="411681" name="Line 41"/>
          <p:cNvSpPr>
            <a:spLocks noChangeShapeType="1"/>
          </p:cNvSpPr>
          <p:nvPr/>
        </p:nvSpPr>
        <p:spPr bwMode="auto">
          <a:xfrm>
            <a:off x="5219700" y="605472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1682" name="Text Box 42"/>
          <p:cNvSpPr txBox="1">
            <a:spLocks noChangeArrowheads="1"/>
          </p:cNvSpPr>
          <p:nvPr/>
        </p:nvSpPr>
        <p:spPr bwMode="auto">
          <a:xfrm>
            <a:off x="5414963" y="5848350"/>
            <a:ext cx="11382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000"/>
              <a:t>commit/rollback</a:t>
            </a:r>
          </a:p>
        </p:txBody>
      </p:sp>
      <p:sp>
        <p:nvSpPr>
          <p:cNvPr id="411683" name="Line 43"/>
          <p:cNvSpPr>
            <a:spLocks noChangeShapeType="1"/>
          </p:cNvSpPr>
          <p:nvPr/>
        </p:nvSpPr>
        <p:spPr bwMode="auto">
          <a:xfrm>
            <a:off x="4356100" y="2133600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1684" name="Text Box 44"/>
          <p:cNvSpPr txBox="1">
            <a:spLocks noChangeArrowheads="1"/>
          </p:cNvSpPr>
          <p:nvPr/>
        </p:nvSpPr>
        <p:spPr bwMode="auto">
          <a:xfrm>
            <a:off x="4500563" y="1844675"/>
            <a:ext cx="1466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000"/>
              <a:t>setAutoCommit(false)</a:t>
            </a:r>
          </a:p>
        </p:txBody>
      </p:sp>
      <p:sp>
        <p:nvSpPr>
          <p:cNvPr id="411685" name="Text Box 45"/>
          <p:cNvSpPr txBox="1">
            <a:spLocks noChangeArrowheads="1"/>
          </p:cNvSpPr>
          <p:nvPr/>
        </p:nvSpPr>
        <p:spPr bwMode="auto">
          <a:xfrm>
            <a:off x="4586288" y="2897188"/>
            <a:ext cx="11382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000"/>
              <a:t>commit/rollback</a:t>
            </a:r>
          </a:p>
        </p:txBody>
      </p:sp>
      <p:sp>
        <p:nvSpPr>
          <p:cNvPr id="411686" name="Line 46"/>
          <p:cNvSpPr>
            <a:spLocks noChangeShapeType="1"/>
          </p:cNvSpPr>
          <p:nvPr/>
        </p:nvSpPr>
        <p:spPr bwMode="auto">
          <a:xfrm>
            <a:off x="4356100" y="2924175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04813"/>
            <a:ext cx="8229600" cy="5726112"/>
          </a:xfrm>
        </p:spPr>
        <p:txBody>
          <a:bodyPr/>
          <a:lstStyle/>
          <a:p>
            <a:pPr eaLnBrk="1" hangingPunct="1"/>
            <a:r>
              <a:rPr lang="en-US" altLang="ko-KR" sz="2600"/>
              <a:t>JDBC </a:t>
            </a:r>
            <a:r>
              <a:rPr lang="ko-KR" altLang="en-US" sz="2600"/>
              <a:t>드라이버를 이용한 로컬 트랜잭션 구현</a:t>
            </a:r>
          </a:p>
          <a:p>
            <a:pPr eaLnBrk="1" hangingPunct="1"/>
            <a:endParaRPr lang="ko-KR" altLang="en-US" sz="2700"/>
          </a:p>
          <a:p>
            <a:pPr lvl="1" eaLnBrk="1" hangingPunct="1"/>
            <a:r>
              <a:rPr lang="en-US" altLang="ko-KR" sz="2200"/>
              <a:t>conn.setAutoCommit(false);</a:t>
            </a:r>
          </a:p>
          <a:p>
            <a:pPr lvl="2" eaLnBrk="1" hangingPunct="1"/>
            <a:r>
              <a:rPr lang="ko-KR" altLang="en-US" sz="2000"/>
              <a:t>기본적으로 </a:t>
            </a:r>
            <a:r>
              <a:rPr lang="en-US" altLang="ko-KR" sz="2000"/>
              <a:t>JDBC </a:t>
            </a:r>
            <a:r>
              <a:rPr lang="ko-KR" altLang="en-US" sz="2000"/>
              <a:t>드라이버는 단일 </a:t>
            </a:r>
            <a:r>
              <a:rPr lang="en-US" altLang="ko-KR" sz="2000"/>
              <a:t>SQL</a:t>
            </a:r>
            <a:r>
              <a:rPr lang="ko-KR" altLang="en-US" sz="2000"/>
              <a:t>문과 함께 </a:t>
            </a:r>
            <a:r>
              <a:rPr lang="en-US" altLang="ko-KR" sz="2000"/>
              <a:t>commit</a:t>
            </a:r>
            <a:r>
              <a:rPr lang="ko-KR" altLang="en-US" sz="2000"/>
              <a:t>문을 같이 전송하여 영구적 변경토록 지시</a:t>
            </a:r>
          </a:p>
          <a:p>
            <a:pPr lvl="2" eaLnBrk="1" hangingPunct="1"/>
            <a:r>
              <a:rPr lang="en-US" altLang="ko-KR" sz="2000"/>
              <a:t>setAutoCommit(false)</a:t>
            </a:r>
            <a:r>
              <a:rPr lang="ko-KR" altLang="en-US" sz="2000"/>
              <a:t>는 </a:t>
            </a:r>
            <a:r>
              <a:rPr lang="en-US" altLang="ko-KR" sz="2000"/>
              <a:t>commit</a:t>
            </a:r>
            <a:r>
              <a:rPr lang="ko-KR" altLang="en-US" sz="2000"/>
              <a:t>문을 전송하지 않도록 하여 데이터베이스 메모리에서만 작업토록 지시</a:t>
            </a:r>
          </a:p>
          <a:p>
            <a:pPr lvl="2" eaLnBrk="1" hangingPunct="1"/>
            <a:endParaRPr lang="ko-KR" altLang="en-US" sz="2000"/>
          </a:p>
          <a:p>
            <a:pPr lvl="1" eaLnBrk="1" hangingPunct="1"/>
            <a:r>
              <a:rPr lang="en-US" altLang="ko-KR" sz="2200"/>
              <a:t>conn.commit()/conn.rollback();</a:t>
            </a:r>
          </a:p>
          <a:p>
            <a:pPr lvl="2" eaLnBrk="1" hangingPunct="1"/>
            <a:r>
              <a:rPr lang="ko-KR" altLang="en-US" sz="2000"/>
              <a:t>소작업들이 모두 성공적으로 처리되면 </a:t>
            </a:r>
            <a:r>
              <a:rPr lang="en-US" altLang="ko-KR" sz="2000"/>
              <a:t>commit()</a:t>
            </a:r>
            <a:r>
              <a:rPr lang="ko-KR" altLang="en-US" sz="2000"/>
              <a:t>을 실행시켜 메모리의 모든 작업을 영구적으로 변경토록 지시</a:t>
            </a:r>
          </a:p>
          <a:p>
            <a:pPr lvl="2" eaLnBrk="1" hangingPunct="1"/>
            <a:r>
              <a:rPr lang="ko-KR" altLang="en-US" sz="2000"/>
              <a:t>만약 소작업들 중 한 개라도 실패되면 </a:t>
            </a:r>
            <a:r>
              <a:rPr lang="en-US" altLang="ko-KR" sz="2000"/>
              <a:t>rollback()</a:t>
            </a:r>
            <a:r>
              <a:rPr lang="ko-KR" altLang="en-US" sz="2000"/>
              <a:t>을 실행시켜 메모리의 모든 작업을 영구적으로 변경하지 않도록 지시</a:t>
            </a:r>
          </a:p>
        </p:txBody>
      </p:sp>
      <p:sp>
        <p:nvSpPr>
          <p:cNvPr id="41267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11176F0-BA43-47EE-B4C6-AD9C1B12A18C}" type="slidenum">
              <a:rPr lang="en-US" altLang="ko-KR"/>
              <a:pPr eaLnBrk="1" hangingPunct="1"/>
              <a:t>337</a:t>
            </a:fld>
            <a:endParaRPr lang="en-US" altLang="ko-KR"/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EC065F6-D3DE-4665-831C-2EFC80F66B9A}" type="slidenum">
              <a:rPr lang="en-US" altLang="ko-KR"/>
              <a:pPr eaLnBrk="1" hangingPunct="1"/>
              <a:t>338</a:t>
            </a:fld>
            <a:endParaRPr lang="en-US" altLang="ko-KR"/>
          </a:p>
        </p:txBody>
      </p:sp>
      <p:pic>
        <p:nvPicPr>
          <p:cNvPr id="413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92150"/>
            <a:ext cx="7818437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0AAA061-8449-420D-86DF-EAD68F055F42}" type="slidenum">
              <a:rPr lang="en-US" altLang="ko-KR"/>
              <a:pPr eaLnBrk="1" hangingPunct="1"/>
              <a:t>339</a:t>
            </a:fld>
            <a:endParaRPr lang="en-US" altLang="ko-KR"/>
          </a:p>
        </p:txBody>
      </p:sp>
      <p:pic>
        <p:nvPicPr>
          <p:cNvPr id="414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49275"/>
            <a:ext cx="7889875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초기화 정보 얻기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600" dirty="0" err="1"/>
              <a:t>init</a:t>
            </a:r>
            <a:r>
              <a:rPr lang="en-US" altLang="ko-KR" sz="2600" dirty="0"/>
              <a:t>() </a:t>
            </a:r>
            <a:r>
              <a:rPr lang="ko-KR" altLang="en-US" sz="2600" dirty="0"/>
              <a:t>메소드에서 </a:t>
            </a:r>
            <a:r>
              <a:rPr lang="ko-KR" altLang="en-US" sz="2600" dirty="0" err="1"/>
              <a:t>서블릿</a:t>
            </a:r>
            <a:r>
              <a:rPr lang="ko-KR" altLang="en-US" sz="2600" dirty="0"/>
              <a:t> 개체 초기화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600" dirty="0"/>
              <a:t>초기화 정보의 위치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200" dirty="0"/>
              <a:t>web.xml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ko-KR" sz="2200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ko-KR" sz="2200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ko-KR" sz="2200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ko-KR" sz="2200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ko-KR" sz="2200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ko-KR" sz="2200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ko-KR" sz="2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600" dirty="0"/>
              <a:t>String </a:t>
            </a:r>
            <a:r>
              <a:rPr lang="en-US" altLang="ko-KR" sz="2600" b="1" dirty="0" err="1"/>
              <a:t>getInitParameter</a:t>
            </a:r>
            <a:r>
              <a:rPr lang="en-US" altLang="ko-KR" sz="2600" dirty="0"/>
              <a:t>(String</a:t>
            </a:r>
            <a:r>
              <a:rPr lang="en-US" altLang="ko-KR" sz="2600" dirty="0">
                <a:latin typeface="Arial" pitchFamily="34" charset="0"/>
              </a:rPr>
              <a:t> </a:t>
            </a:r>
            <a:r>
              <a:rPr lang="en-US" altLang="ko-KR" sz="2600" dirty="0"/>
              <a:t>name) </a:t>
            </a:r>
          </a:p>
        </p:txBody>
      </p:sp>
      <p:sp>
        <p:nvSpPr>
          <p:cNvPr id="4608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AB84F7B-9026-40B9-9378-4847BE228F1D}" type="slidenum">
              <a:rPr lang="en-US" altLang="ko-KR"/>
              <a:pPr eaLnBrk="1" hangingPunct="1"/>
              <a:t>34</a:t>
            </a:fld>
            <a:endParaRPr lang="en-US" altLang="ko-KR"/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1357313" y="2928938"/>
            <a:ext cx="6985000" cy="25304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/>
              <a:t>&lt;servlet&gt;</a:t>
            </a:r>
          </a:p>
          <a:p>
            <a:pPr lvl="1" eaLnBrk="1" hangingPunct="1"/>
            <a:r>
              <a:rPr lang="en-US" altLang="ko-KR" sz="2000"/>
              <a:t>&lt;servlet-name&gt;~&lt;/servlet-name&gt;</a:t>
            </a:r>
          </a:p>
          <a:p>
            <a:pPr lvl="1" eaLnBrk="1" hangingPunct="1"/>
            <a:r>
              <a:rPr lang="en-US" altLang="ko-KR" sz="2000"/>
              <a:t>&lt;servlet-class&gt;~&lt;/servlet-class&gt;</a:t>
            </a:r>
          </a:p>
          <a:p>
            <a:pPr lvl="1" eaLnBrk="1" hangingPunct="1"/>
            <a:r>
              <a:rPr lang="en-US" altLang="ko-KR" sz="2000"/>
              <a:t>&lt;init-param&gt;</a:t>
            </a:r>
          </a:p>
          <a:p>
            <a:pPr lvl="2" eaLnBrk="1" hangingPunct="1"/>
            <a:r>
              <a:rPr lang="en-US" altLang="ko-KR" sz="2000"/>
              <a:t>&lt;param-name&gt;name&lt;/param-name&gt;</a:t>
            </a:r>
          </a:p>
          <a:p>
            <a:pPr lvl="2" eaLnBrk="1" hangingPunct="1"/>
            <a:r>
              <a:rPr lang="en-US" altLang="ko-KR" sz="2000"/>
              <a:t>&lt;param-value&gt;value&lt;/param-value&gt;</a:t>
            </a:r>
          </a:p>
          <a:p>
            <a:pPr lvl="1" eaLnBrk="1" hangingPunct="1"/>
            <a:r>
              <a:rPr lang="en-US" altLang="ko-KR" sz="2000"/>
              <a:t>&lt;/init-param&gt;</a:t>
            </a:r>
          </a:p>
          <a:p>
            <a:pPr eaLnBrk="1" hangingPunct="1"/>
            <a:r>
              <a:rPr lang="en-US" altLang="ko-KR" sz="2000"/>
              <a:t>&lt;/servlet&gt;</a:t>
            </a:r>
          </a:p>
        </p:txBody>
      </p:sp>
      <p:sp>
        <p:nvSpPr>
          <p:cNvPr id="2" name="생각 풍선: 구름 모양 1"/>
          <p:cNvSpPr/>
          <p:nvPr/>
        </p:nvSpPr>
        <p:spPr>
          <a:xfrm>
            <a:off x="6875016" y="1306216"/>
            <a:ext cx="2035622" cy="1440160"/>
          </a:xfrm>
          <a:prstGeom prst="cloudCallout">
            <a:avLst>
              <a:gd name="adj1" fmla="val -76826"/>
              <a:gd name="adj2" fmla="val 44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프로젝트 </a:t>
            </a:r>
            <a:r>
              <a:rPr lang="en-US" altLang="ko-KR" sz="1200" b="1" dirty="0"/>
              <a:t>Right Click-&gt;Java EE Tools -&gt; Generate Deployment Descriptor Stub</a:t>
            </a:r>
            <a:endParaRPr lang="ko-KR" altLang="en-US" sz="1200" b="1" dirty="0"/>
          </a:p>
        </p:txBody>
      </p:sp>
    </p:spTree>
  </p:cSld>
  <p:clrMapOvr>
    <a:masterClrMapping/>
  </p:clrMapOvr>
  <p:transition/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MVC </a:t>
            </a:r>
            <a:r>
              <a:rPr lang="ko-KR" altLang="en-US"/>
              <a:t>개발 패턴</a:t>
            </a:r>
          </a:p>
        </p:txBody>
      </p:sp>
      <p:sp>
        <p:nvSpPr>
          <p:cNvPr id="41574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B65B884-4A3F-433C-AD50-B3419CD87565}" type="slidenum">
              <a:rPr lang="en-US" altLang="ko-KR"/>
              <a:pPr eaLnBrk="1" hangingPunct="1"/>
              <a:t>340</a:t>
            </a:fld>
            <a:endParaRPr lang="en-US" altLang="ko-KR"/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MVC </a:t>
            </a: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소개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 rtlCol="0">
            <a:normAutofit fontScale="92500" lnSpcReduction="10000"/>
          </a:bodyPr>
          <a:lstStyle/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ko-KR" altLang="en-US" sz="1700"/>
              <a:t>초기의 웹 응용 프로그램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sz="1500"/>
              <a:t>비즈니스 로직과 프레젼태이션 로직이 서블릿 또는 </a:t>
            </a:r>
            <a:r>
              <a:rPr lang="en-US" altLang="ko-KR" sz="1500"/>
              <a:t>JSP</a:t>
            </a:r>
            <a:r>
              <a:rPr lang="ko-KR" altLang="en-US" sz="1500"/>
              <a:t>에 뒤섞여 있다</a:t>
            </a:r>
            <a:r>
              <a:rPr lang="en-US" altLang="ko-KR" sz="1500"/>
              <a:t>.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sz="1500"/>
              <a:t>개발시 디자이너와 개발자간의 역할 분담이 어렵다</a:t>
            </a:r>
            <a:r>
              <a:rPr lang="en-US" altLang="ko-KR" sz="1500"/>
              <a:t>.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sz="1500"/>
              <a:t>재 사용성이 떨어지므로 확장성이 좋지 못하다</a:t>
            </a:r>
            <a:r>
              <a:rPr lang="en-US" altLang="ko-KR" sz="1500"/>
              <a:t>.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endParaRPr lang="en-US" altLang="ko-KR" sz="1500"/>
          </a:p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ko-KR" sz="1700"/>
              <a:t>Model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sz="1500"/>
              <a:t>데이터의 계산</a:t>
            </a:r>
            <a:r>
              <a:rPr lang="en-US" altLang="ko-KR" sz="1500"/>
              <a:t>/</a:t>
            </a:r>
            <a:r>
              <a:rPr lang="ko-KR" altLang="en-US" sz="1500"/>
              <a:t>삽입</a:t>
            </a:r>
            <a:r>
              <a:rPr lang="en-US" altLang="ko-KR" sz="1500"/>
              <a:t>/</a:t>
            </a:r>
            <a:r>
              <a:rPr lang="ko-KR" altLang="en-US" sz="1500"/>
              <a:t>저장</a:t>
            </a:r>
            <a:r>
              <a:rPr lang="en-US" altLang="ko-KR" sz="1500"/>
              <a:t>/</a:t>
            </a:r>
            <a:r>
              <a:rPr lang="ko-KR" altLang="en-US" sz="1500"/>
              <a:t>삭제등의 비즈니스 로직에만 집중하는 역할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sz="1500"/>
              <a:t>DAO, DTO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endParaRPr lang="en-US" altLang="ko-KR" sz="1500"/>
          </a:p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ko-KR" sz="1700"/>
              <a:t>View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sz="1500"/>
              <a:t>클라이언트에게 보여줄 프리젠테이션</a:t>
            </a:r>
            <a:r>
              <a:rPr lang="en-US" altLang="ko-KR" sz="1500"/>
              <a:t>(</a:t>
            </a:r>
            <a:r>
              <a:rPr lang="ko-KR" altLang="en-US" sz="1500"/>
              <a:t>표현</a:t>
            </a:r>
            <a:r>
              <a:rPr lang="en-US" altLang="ko-KR" sz="1500"/>
              <a:t>)</a:t>
            </a:r>
            <a:r>
              <a:rPr lang="ko-KR" altLang="en-US" sz="1500"/>
              <a:t>에만 집중하는 역할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sz="1500"/>
              <a:t>JSP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endParaRPr lang="en-US" altLang="ko-KR" sz="1500"/>
          </a:p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ko-KR" sz="1700"/>
              <a:t>Controller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sz="1500"/>
              <a:t>클라이언트의 요청을 처리하기 위해 두 역할간의 제어 흐름을 당담하는 역할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sz="1500"/>
              <a:t>Servlet / JSP, </a:t>
            </a:r>
            <a:r>
              <a:rPr lang="ko-KR" altLang="en-US" sz="1500"/>
              <a:t>주로 </a:t>
            </a:r>
            <a:r>
              <a:rPr lang="en-US" altLang="ko-KR" sz="1500"/>
              <a:t>Servlet</a:t>
            </a:r>
            <a:r>
              <a:rPr lang="ko-KR" altLang="en-US" sz="1500"/>
              <a:t>이 담당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endParaRPr lang="ko-KR" altLang="en-US" sz="1500"/>
          </a:p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ko-KR" altLang="en-US" sz="1700"/>
              <a:t>효과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sz="1500"/>
              <a:t>Model</a:t>
            </a:r>
            <a:r>
              <a:rPr lang="ko-KR" altLang="en-US" sz="1500"/>
              <a:t>과 </a:t>
            </a:r>
            <a:r>
              <a:rPr lang="en-US" altLang="ko-KR" sz="1500"/>
              <a:t>View</a:t>
            </a:r>
            <a:r>
              <a:rPr lang="ko-KR" altLang="en-US" sz="1500"/>
              <a:t>를 따로 개발이 가능해지므로 개발 기간의 단축을 가져올 수 있다</a:t>
            </a:r>
            <a:r>
              <a:rPr lang="en-US" altLang="ko-KR" sz="1500"/>
              <a:t>.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sz="1500"/>
              <a:t>재 사용성이 높아 확장성에 유리하다</a:t>
            </a:r>
            <a:r>
              <a:rPr lang="en-US" altLang="ko-KR" sz="1500"/>
              <a:t>.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sz="1500"/>
              <a:t>초기 설계가 어렵다</a:t>
            </a:r>
            <a:r>
              <a:rPr lang="en-US" altLang="ko-KR" sz="1500"/>
              <a:t>.</a:t>
            </a:r>
          </a:p>
        </p:txBody>
      </p:sp>
      <p:sp>
        <p:nvSpPr>
          <p:cNvPr id="41677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1BCD00E-E586-4EBB-8A95-AC8606A8C9A9}" type="slidenum">
              <a:rPr lang="en-US" altLang="ko-KR"/>
              <a:pPr eaLnBrk="1" hangingPunct="1"/>
              <a:t>341</a:t>
            </a:fld>
            <a:endParaRPr lang="en-US" altLang="ko-KR"/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MVC </a:t>
            </a: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패턴 종류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 rtlCol="0">
            <a:normAutofit lnSpcReduction="10000"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ko-KR" sz="2600"/>
              <a:t>Model1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altLang="ko-KR" sz="2200"/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altLang="ko-KR" sz="2200"/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altLang="ko-KR" sz="2200"/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sz="2200"/>
              <a:t>View: JSP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sz="2200"/>
              <a:t>Controller: Bean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sz="2200"/>
              <a:t>Model: DAO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sz="2200"/>
              <a:t>비즈니스 로직의 결과에 따라 뷰를 바꿔주기가 쉽지 않다</a:t>
            </a:r>
            <a:r>
              <a:rPr lang="en-US" altLang="ko-KR" sz="2200"/>
              <a:t>.</a:t>
            </a:r>
            <a:r>
              <a:rPr lang="en-US" altLang="ko-KR" sz="2200">
                <a:sym typeface="Wingdings" pitchFamily="2" charset="2"/>
              </a:rPr>
              <a:t> </a:t>
            </a:r>
            <a:r>
              <a:rPr lang="ko-KR" altLang="en-US" sz="2200"/>
              <a:t>컨트롤러와 뷰를 분리하기 힘들다</a:t>
            </a:r>
            <a:r>
              <a:rPr lang="en-US" altLang="ko-KR" sz="2200"/>
              <a:t>.</a:t>
            </a:r>
            <a:r>
              <a:rPr lang="en-US" altLang="ko-KR" sz="2200">
                <a:sym typeface="Wingdings" pitchFamily="2" charset="2"/>
              </a:rPr>
              <a:t> </a:t>
            </a:r>
            <a:r>
              <a:rPr lang="ko-KR" altLang="en-US" sz="2200">
                <a:sym typeface="Wingdings" pitchFamily="2" charset="2"/>
              </a:rPr>
              <a:t>뷰의 재 상용성이 떨어진다</a:t>
            </a:r>
            <a:r>
              <a:rPr lang="en-US" altLang="ko-KR" sz="2200">
                <a:sym typeface="Wingdings" pitchFamily="2" charset="2"/>
              </a:rPr>
              <a:t>.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sz="2200">
                <a:sym typeface="Wingdings" pitchFamily="2" charset="2"/>
              </a:rPr>
              <a:t>구조가 간단하기 때문에 쉽고</a:t>
            </a:r>
            <a:r>
              <a:rPr lang="en-US" altLang="ko-KR" sz="2200">
                <a:sym typeface="Wingdings" pitchFamily="2" charset="2"/>
              </a:rPr>
              <a:t>, </a:t>
            </a:r>
            <a:r>
              <a:rPr lang="ko-KR" altLang="en-US" sz="2200">
                <a:sym typeface="Wingdings" pitchFamily="2" charset="2"/>
              </a:rPr>
              <a:t>빠르게 개발 가능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sz="2200"/>
              <a:t>초기 자바 웹 응용 프로그램 구축에 널리 보급</a:t>
            </a:r>
          </a:p>
        </p:txBody>
      </p:sp>
      <p:sp>
        <p:nvSpPr>
          <p:cNvPr id="41779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6CFF2FE-491D-4D2D-A9D7-A6449A7E3F04}" type="slidenum">
              <a:rPr lang="en-US" altLang="ko-KR"/>
              <a:pPr eaLnBrk="1" hangingPunct="1"/>
              <a:t>342</a:t>
            </a:fld>
            <a:endParaRPr lang="en-US" altLang="ko-KR"/>
          </a:p>
        </p:txBody>
      </p:sp>
      <p:sp>
        <p:nvSpPr>
          <p:cNvPr id="417797" name="Rectangle 4"/>
          <p:cNvSpPr>
            <a:spLocks noChangeArrowheads="1"/>
          </p:cNvSpPr>
          <p:nvPr/>
        </p:nvSpPr>
        <p:spPr bwMode="auto">
          <a:xfrm>
            <a:off x="1042988" y="2344738"/>
            <a:ext cx="1441450" cy="433387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웹브라우저</a:t>
            </a:r>
          </a:p>
        </p:txBody>
      </p:sp>
      <p:sp>
        <p:nvSpPr>
          <p:cNvPr id="417798" name="Rectangle 5"/>
          <p:cNvSpPr>
            <a:spLocks noChangeArrowheads="1"/>
          </p:cNvSpPr>
          <p:nvPr/>
        </p:nvSpPr>
        <p:spPr bwMode="auto">
          <a:xfrm>
            <a:off x="3492500" y="2344738"/>
            <a:ext cx="1008063" cy="433387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JSP</a:t>
            </a:r>
          </a:p>
        </p:txBody>
      </p:sp>
      <p:sp>
        <p:nvSpPr>
          <p:cNvPr id="417799" name="Rectangle 6"/>
          <p:cNvSpPr>
            <a:spLocks noChangeArrowheads="1"/>
          </p:cNvSpPr>
          <p:nvPr/>
        </p:nvSpPr>
        <p:spPr bwMode="auto">
          <a:xfrm>
            <a:off x="4932363" y="2344738"/>
            <a:ext cx="1441450" cy="433387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Bean</a:t>
            </a:r>
          </a:p>
        </p:txBody>
      </p:sp>
      <p:sp>
        <p:nvSpPr>
          <p:cNvPr id="417800" name="Rectangle 7"/>
          <p:cNvSpPr>
            <a:spLocks noChangeArrowheads="1"/>
          </p:cNvSpPr>
          <p:nvPr/>
        </p:nvSpPr>
        <p:spPr bwMode="auto">
          <a:xfrm>
            <a:off x="6877050" y="2344738"/>
            <a:ext cx="1441450" cy="433387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DAO</a:t>
            </a:r>
          </a:p>
        </p:txBody>
      </p:sp>
      <p:sp>
        <p:nvSpPr>
          <p:cNvPr id="417801" name="Line 8"/>
          <p:cNvSpPr>
            <a:spLocks noChangeShapeType="1"/>
          </p:cNvSpPr>
          <p:nvPr/>
        </p:nvSpPr>
        <p:spPr bwMode="auto">
          <a:xfrm>
            <a:off x="2484438" y="24892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7802" name="Line 9"/>
          <p:cNvSpPr>
            <a:spLocks noChangeShapeType="1"/>
          </p:cNvSpPr>
          <p:nvPr/>
        </p:nvSpPr>
        <p:spPr bwMode="auto">
          <a:xfrm flipH="1">
            <a:off x="2484438" y="263366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7803" name="Text Box 10"/>
          <p:cNvSpPr txBox="1">
            <a:spLocks noChangeArrowheads="1"/>
          </p:cNvSpPr>
          <p:nvPr/>
        </p:nvSpPr>
        <p:spPr bwMode="auto">
          <a:xfrm>
            <a:off x="2700338" y="205740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/>
              <a:t>요청</a:t>
            </a:r>
          </a:p>
        </p:txBody>
      </p:sp>
      <p:sp>
        <p:nvSpPr>
          <p:cNvPr id="417804" name="Text Box 11"/>
          <p:cNvSpPr txBox="1">
            <a:spLocks noChangeArrowheads="1"/>
          </p:cNvSpPr>
          <p:nvPr/>
        </p:nvSpPr>
        <p:spPr bwMode="auto">
          <a:xfrm>
            <a:off x="2700338" y="2633663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/>
              <a:t>응답</a:t>
            </a:r>
          </a:p>
        </p:txBody>
      </p:sp>
      <p:sp>
        <p:nvSpPr>
          <p:cNvPr id="417805" name="Line 12"/>
          <p:cNvSpPr>
            <a:spLocks noChangeShapeType="1"/>
          </p:cNvSpPr>
          <p:nvPr/>
        </p:nvSpPr>
        <p:spPr bwMode="auto">
          <a:xfrm>
            <a:off x="4500563" y="24892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7806" name="Line 13"/>
          <p:cNvSpPr>
            <a:spLocks noChangeShapeType="1"/>
          </p:cNvSpPr>
          <p:nvPr/>
        </p:nvSpPr>
        <p:spPr bwMode="auto">
          <a:xfrm flipH="1">
            <a:off x="4500563" y="26336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7807" name="Line 14"/>
          <p:cNvSpPr>
            <a:spLocks noChangeShapeType="1"/>
          </p:cNvSpPr>
          <p:nvPr/>
        </p:nvSpPr>
        <p:spPr bwMode="auto">
          <a:xfrm>
            <a:off x="6372225" y="24892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7808" name="Line 15"/>
          <p:cNvSpPr>
            <a:spLocks noChangeShapeType="1"/>
          </p:cNvSpPr>
          <p:nvPr/>
        </p:nvSpPr>
        <p:spPr bwMode="auto">
          <a:xfrm flipH="1">
            <a:off x="6372225" y="26336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04813"/>
            <a:ext cx="8229600" cy="60483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600"/>
              <a:t>Model2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1700"/>
          </a:p>
          <a:p>
            <a:pPr lvl="1" eaLnBrk="1" hangingPunct="1">
              <a:lnSpc>
                <a:spcPct val="80000"/>
              </a:lnSpc>
            </a:pPr>
            <a:endParaRPr lang="en-US" altLang="ko-KR" sz="1700"/>
          </a:p>
          <a:p>
            <a:pPr lvl="1" eaLnBrk="1" hangingPunct="1">
              <a:lnSpc>
                <a:spcPct val="80000"/>
              </a:lnSpc>
            </a:pPr>
            <a:endParaRPr lang="en-US" altLang="ko-KR" sz="1700"/>
          </a:p>
          <a:p>
            <a:pPr lvl="1" eaLnBrk="1" hangingPunct="1">
              <a:lnSpc>
                <a:spcPct val="80000"/>
              </a:lnSpc>
            </a:pPr>
            <a:endParaRPr lang="en-US" altLang="ko-KR" sz="1700"/>
          </a:p>
          <a:p>
            <a:pPr lvl="1" eaLnBrk="1" hangingPunct="1">
              <a:lnSpc>
                <a:spcPct val="80000"/>
              </a:lnSpc>
            </a:pPr>
            <a:endParaRPr lang="en-US" altLang="ko-KR" sz="1700"/>
          </a:p>
          <a:p>
            <a:pPr lvl="1" eaLnBrk="1" hangingPunct="1">
              <a:lnSpc>
                <a:spcPct val="80000"/>
              </a:lnSpc>
            </a:pPr>
            <a:endParaRPr lang="en-US" altLang="ko-KR" sz="1700"/>
          </a:p>
          <a:p>
            <a:pPr lvl="1" eaLnBrk="1" hangingPunct="1">
              <a:lnSpc>
                <a:spcPct val="80000"/>
              </a:lnSpc>
            </a:pPr>
            <a:endParaRPr lang="en-US" altLang="ko-KR" sz="1700"/>
          </a:p>
          <a:p>
            <a:pPr lvl="1" eaLnBrk="1" hangingPunct="1">
              <a:lnSpc>
                <a:spcPct val="80000"/>
              </a:lnSpc>
            </a:pPr>
            <a:endParaRPr lang="en-US" altLang="ko-KR" sz="1700"/>
          </a:p>
          <a:p>
            <a:pPr lvl="1" eaLnBrk="1" hangingPunct="1">
              <a:lnSpc>
                <a:spcPct val="80000"/>
              </a:lnSpc>
            </a:pPr>
            <a:endParaRPr lang="en-US" altLang="ko-KR" sz="1700"/>
          </a:p>
          <a:p>
            <a:pPr lvl="1" eaLnBrk="1" hangingPunct="1">
              <a:lnSpc>
                <a:spcPct val="80000"/>
              </a:lnSpc>
            </a:pPr>
            <a:r>
              <a:rPr lang="en-US" altLang="ko-KR" sz="1700"/>
              <a:t>Controller: </a:t>
            </a:r>
            <a:r>
              <a:rPr lang="ko-KR" altLang="en-US" sz="1700"/>
              <a:t>서블릿</a:t>
            </a:r>
            <a:r>
              <a:rPr lang="en-US" altLang="ko-KR" sz="1700"/>
              <a:t>, Action </a:t>
            </a:r>
            <a:r>
              <a:rPr lang="ko-KR" altLang="en-US" sz="1700"/>
              <a:t>개체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700"/>
              <a:t>Model: DAO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700"/>
              <a:t>View: JSP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700"/>
              <a:t>모든 클라이언트의 요청은 서블릿이 접수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700"/>
              <a:t>요청에 따라 처리 객체</a:t>
            </a:r>
            <a:r>
              <a:rPr lang="en-US" altLang="ko-KR" sz="1700"/>
              <a:t>(Action </a:t>
            </a:r>
            <a:r>
              <a:rPr lang="ko-KR" altLang="en-US" sz="1700"/>
              <a:t>개체</a:t>
            </a:r>
            <a:r>
              <a:rPr lang="en-US" altLang="ko-KR" sz="1700"/>
              <a:t>) </a:t>
            </a:r>
            <a:r>
              <a:rPr lang="ko-KR" altLang="en-US" sz="1700"/>
              <a:t>선택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700"/>
              <a:t>각 </a:t>
            </a:r>
            <a:r>
              <a:rPr lang="en-US" altLang="ko-KR" sz="1700"/>
              <a:t>Action </a:t>
            </a:r>
            <a:r>
              <a:rPr lang="ko-KR" altLang="en-US" sz="1700"/>
              <a:t>개체는 </a:t>
            </a:r>
            <a:r>
              <a:rPr lang="en-US" altLang="ko-KR" sz="1700"/>
              <a:t>Model</a:t>
            </a:r>
            <a:r>
              <a:rPr lang="ko-KR" altLang="en-US" sz="1700"/>
              <a:t>을 이용해서 비즈니스 로직 실행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700"/>
              <a:t>비즈니스 로직 수행 결과에 따라 </a:t>
            </a:r>
            <a:r>
              <a:rPr lang="en-US" altLang="ko-KR" sz="1700"/>
              <a:t>JSP </a:t>
            </a:r>
            <a:r>
              <a:rPr lang="ko-KR" altLang="en-US" sz="1700"/>
              <a:t>선택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700"/>
              <a:t>JSP</a:t>
            </a:r>
            <a:r>
              <a:rPr lang="ko-KR" altLang="en-US" sz="1700"/>
              <a:t>에서 프레젠테이션 생성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700"/>
              <a:t>각 역할별 재 사용성이 높고</a:t>
            </a:r>
            <a:r>
              <a:rPr lang="en-US" altLang="ko-KR" sz="1700"/>
              <a:t>, </a:t>
            </a:r>
            <a:r>
              <a:rPr lang="ko-KR" altLang="en-US" sz="1700"/>
              <a:t>확장성이 우수함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700"/>
              <a:t>컨트롤러 설계시 많은 주의가 필요</a:t>
            </a:r>
            <a:r>
              <a:rPr lang="ko-KR" altLang="en-US" sz="1700">
                <a:sym typeface="Wingdings" panose="05000000000000000000" pitchFamily="2" charset="2"/>
              </a:rPr>
              <a:t>프레임워크의 필요성이 증대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700"/>
              <a:t>스트럿츠 프레임워크</a:t>
            </a:r>
          </a:p>
        </p:txBody>
      </p:sp>
      <p:sp>
        <p:nvSpPr>
          <p:cNvPr id="41881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D2D4D37-12E4-4864-9489-98F0FF9C4BCB}" type="slidenum">
              <a:rPr lang="en-US" altLang="ko-KR"/>
              <a:pPr eaLnBrk="1" hangingPunct="1"/>
              <a:t>343</a:t>
            </a:fld>
            <a:endParaRPr lang="en-US" altLang="ko-KR"/>
          </a:p>
        </p:txBody>
      </p:sp>
      <p:grpSp>
        <p:nvGrpSpPr>
          <p:cNvPr id="418820" name="Group 3"/>
          <p:cNvGrpSpPr>
            <a:grpSpLocks/>
          </p:cNvGrpSpPr>
          <p:nvPr/>
        </p:nvGrpSpPr>
        <p:grpSpPr bwMode="auto">
          <a:xfrm>
            <a:off x="900113" y="981075"/>
            <a:ext cx="7058025" cy="1873250"/>
            <a:chOff x="657" y="935"/>
            <a:chExt cx="4446" cy="1180"/>
          </a:xfrm>
        </p:grpSpPr>
        <p:sp>
          <p:nvSpPr>
            <p:cNvPr id="418821" name="Rectangle 4"/>
            <p:cNvSpPr>
              <a:spLocks noChangeArrowheads="1"/>
            </p:cNvSpPr>
            <p:nvPr/>
          </p:nvSpPr>
          <p:spPr bwMode="auto">
            <a:xfrm>
              <a:off x="657" y="1071"/>
              <a:ext cx="908" cy="1044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/>
                <a:t>웹브라우저</a:t>
              </a:r>
            </a:p>
          </p:txBody>
        </p:sp>
        <p:sp>
          <p:nvSpPr>
            <p:cNvPr id="418822" name="Rectangle 5"/>
            <p:cNvSpPr>
              <a:spLocks noChangeArrowheads="1"/>
            </p:cNvSpPr>
            <p:nvPr/>
          </p:nvSpPr>
          <p:spPr bwMode="auto">
            <a:xfrm>
              <a:off x="2200" y="1071"/>
              <a:ext cx="635" cy="59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/>
                <a:t>서블릿</a:t>
              </a:r>
              <a:r>
                <a:rPr lang="en-US" altLang="ko-KR"/>
                <a:t>/</a:t>
              </a:r>
            </a:p>
            <a:p>
              <a:pPr algn="ctr" eaLnBrk="1" hangingPunct="1"/>
              <a:r>
                <a:rPr lang="en-US" altLang="ko-KR"/>
                <a:t>JSP</a:t>
              </a:r>
            </a:p>
          </p:txBody>
        </p:sp>
        <p:sp>
          <p:nvSpPr>
            <p:cNvPr id="418823" name="Rectangle 6"/>
            <p:cNvSpPr>
              <a:spLocks noChangeArrowheads="1"/>
            </p:cNvSpPr>
            <p:nvPr/>
          </p:nvSpPr>
          <p:spPr bwMode="auto">
            <a:xfrm>
              <a:off x="3152" y="1842"/>
              <a:ext cx="908" cy="273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JSP</a:t>
              </a:r>
            </a:p>
          </p:txBody>
        </p:sp>
        <p:sp>
          <p:nvSpPr>
            <p:cNvPr id="418824" name="Line 7"/>
            <p:cNvSpPr>
              <a:spLocks noChangeShapeType="1"/>
            </p:cNvSpPr>
            <p:nvPr/>
          </p:nvSpPr>
          <p:spPr bwMode="auto">
            <a:xfrm>
              <a:off x="1565" y="147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8825" name="Line 8"/>
            <p:cNvSpPr>
              <a:spLocks noChangeShapeType="1"/>
            </p:cNvSpPr>
            <p:nvPr/>
          </p:nvSpPr>
          <p:spPr bwMode="auto">
            <a:xfrm flipH="1">
              <a:off x="1565" y="2024"/>
              <a:ext cx="15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8826" name="Text Box 9"/>
            <p:cNvSpPr txBox="1">
              <a:spLocks noChangeArrowheads="1"/>
            </p:cNvSpPr>
            <p:nvPr/>
          </p:nvSpPr>
          <p:spPr bwMode="auto">
            <a:xfrm>
              <a:off x="1701" y="1207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/>
                <a:t>요청</a:t>
              </a:r>
            </a:p>
          </p:txBody>
        </p:sp>
        <p:sp>
          <p:nvSpPr>
            <p:cNvPr id="418827" name="Text Box 10"/>
            <p:cNvSpPr txBox="1">
              <a:spLocks noChangeArrowheads="1"/>
            </p:cNvSpPr>
            <p:nvPr/>
          </p:nvSpPr>
          <p:spPr bwMode="auto">
            <a:xfrm>
              <a:off x="2154" y="1798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/>
                <a:t>응답</a:t>
              </a:r>
            </a:p>
          </p:txBody>
        </p:sp>
        <p:sp>
          <p:nvSpPr>
            <p:cNvPr id="418828" name="Line 11"/>
            <p:cNvSpPr>
              <a:spLocks noChangeShapeType="1"/>
            </p:cNvSpPr>
            <p:nvPr/>
          </p:nvSpPr>
          <p:spPr bwMode="auto">
            <a:xfrm flipV="1">
              <a:off x="2835" y="134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8829" name="Line 12"/>
            <p:cNvSpPr>
              <a:spLocks noChangeShapeType="1"/>
            </p:cNvSpPr>
            <p:nvPr/>
          </p:nvSpPr>
          <p:spPr bwMode="auto">
            <a:xfrm flipH="1">
              <a:off x="2835" y="143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8830" name="Rectangle 13"/>
            <p:cNvSpPr>
              <a:spLocks noChangeArrowheads="1"/>
            </p:cNvSpPr>
            <p:nvPr/>
          </p:nvSpPr>
          <p:spPr bwMode="auto">
            <a:xfrm>
              <a:off x="3152" y="1071"/>
              <a:ext cx="998" cy="59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/>
                <a:t>요청 처리</a:t>
              </a:r>
            </a:p>
            <a:p>
              <a:pPr algn="ctr" eaLnBrk="1" hangingPunct="1"/>
              <a:r>
                <a:rPr lang="en-US" altLang="ko-KR"/>
                <a:t>(Action</a:t>
              </a:r>
              <a:r>
                <a:rPr lang="ko-KR" altLang="en-US"/>
                <a:t>개체</a:t>
              </a:r>
              <a:r>
                <a:rPr lang="en-US" altLang="ko-KR"/>
                <a:t>)</a:t>
              </a:r>
            </a:p>
          </p:txBody>
        </p:sp>
        <p:sp>
          <p:nvSpPr>
            <p:cNvPr id="418831" name="Rectangle 14"/>
            <p:cNvSpPr>
              <a:spLocks noChangeArrowheads="1"/>
            </p:cNvSpPr>
            <p:nvPr/>
          </p:nvSpPr>
          <p:spPr bwMode="auto">
            <a:xfrm>
              <a:off x="4604" y="1071"/>
              <a:ext cx="499" cy="409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DAO</a:t>
              </a:r>
            </a:p>
          </p:txBody>
        </p:sp>
        <p:sp>
          <p:nvSpPr>
            <p:cNvPr id="418832" name="Line 15"/>
            <p:cNvSpPr>
              <a:spLocks noChangeShapeType="1"/>
            </p:cNvSpPr>
            <p:nvPr/>
          </p:nvSpPr>
          <p:spPr bwMode="auto">
            <a:xfrm>
              <a:off x="2835" y="1661"/>
              <a:ext cx="31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8833" name="Line 16"/>
            <p:cNvSpPr>
              <a:spLocks noChangeShapeType="1"/>
            </p:cNvSpPr>
            <p:nvPr/>
          </p:nvSpPr>
          <p:spPr bwMode="auto">
            <a:xfrm flipV="1">
              <a:off x="4150" y="1253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8834" name="Line 17"/>
            <p:cNvSpPr>
              <a:spLocks noChangeShapeType="1"/>
            </p:cNvSpPr>
            <p:nvPr/>
          </p:nvSpPr>
          <p:spPr bwMode="auto">
            <a:xfrm flipH="1">
              <a:off x="4150" y="1343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8835" name="Rectangle 18"/>
            <p:cNvSpPr>
              <a:spLocks noChangeArrowheads="1"/>
            </p:cNvSpPr>
            <p:nvPr/>
          </p:nvSpPr>
          <p:spPr bwMode="auto">
            <a:xfrm>
              <a:off x="2109" y="935"/>
              <a:ext cx="2132" cy="8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EL </a:t>
            </a: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소개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/>
            <a:r>
              <a:rPr lang="en-US" altLang="ko-KR" sz="2600"/>
              <a:t>Expression Language</a:t>
            </a:r>
          </a:p>
          <a:p>
            <a:pPr eaLnBrk="1" hangingPunct="1"/>
            <a:r>
              <a:rPr lang="en-US" altLang="ko-KR" sz="2600"/>
              <a:t>JSP 2.0</a:t>
            </a:r>
            <a:r>
              <a:rPr lang="ko-KR" altLang="en-US" sz="2600"/>
              <a:t>에 추가됨</a:t>
            </a:r>
          </a:p>
          <a:p>
            <a:pPr eaLnBrk="1" hangingPunct="1"/>
            <a:r>
              <a:rPr lang="en-US" altLang="ko-KR" sz="2600"/>
              <a:t>JSP</a:t>
            </a:r>
            <a:r>
              <a:rPr lang="ko-KR" altLang="en-US" sz="2600"/>
              <a:t>에서 자바빈즈 내의 데이터에 좀 더 쉽게 접근하기 위한 용도로 정의된 새로운 표현식 </a:t>
            </a:r>
          </a:p>
          <a:p>
            <a:pPr eaLnBrk="1" hangingPunct="1"/>
            <a:r>
              <a:rPr lang="en-US" altLang="ko-KR" sz="2600"/>
              <a:t>JSP</a:t>
            </a:r>
            <a:r>
              <a:rPr lang="ko-KR" altLang="en-US" sz="2600"/>
              <a:t>에서 자바코드를 없애기 위함</a:t>
            </a:r>
          </a:p>
          <a:p>
            <a:pPr eaLnBrk="1" hangingPunct="1"/>
            <a:r>
              <a:rPr lang="en-US" altLang="ko-KR" sz="2600"/>
              <a:t>JSP </a:t>
            </a:r>
            <a:r>
              <a:rPr lang="ko-KR" altLang="en-US" sz="2600"/>
              <a:t>실행시 </a:t>
            </a:r>
            <a:r>
              <a:rPr lang="en-US" altLang="ko-KR" sz="2600"/>
              <a:t>EL </a:t>
            </a:r>
            <a:r>
              <a:rPr lang="ko-KR" altLang="en-US" sz="2600"/>
              <a:t>인터프리터에 의해 번역되어 실행</a:t>
            </a:r>
          </a:p>
          <a:p>
            <a:pPr eaLnBrk="1" hangingPunct="1"/>
            <a:r>
              <a:rPr lang="en-US" altLang="ko-KR" sz="2600"/>
              <a:t>JSTL </a:t>
            </a:r>
            <a:r>
              <a:rPr lang="ko-KR" altLang="en-US" sz="2600"/>
              <a:t>및 </a:t>
            </a:r>
            <a:r>
              <a:rPr lang="en-US" altLang="ko-KR" sz="2600"/>
              <a:t>JSF(Java Server Faces)</a:t>
            </a:r>
            <a:r>
              <a:rPr lang="ko-KR" altLang="en-US" sz="2600"/>
              <a:t>에서 사용</a:t>
            </a:r>
          </a:p>
        </p:txBody>
      </p:sp>
      <p:sp>
        <p:nvSpPr>
          <p:cNvPr id="41984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42C4299-2C40-4E08-B853-902EADB36C99}" type="slidenum">
              <a:rPr lang="en-US" altLang="ko-KR"/>
              <a:pPr eaLnBrk="1" hangingPunct="1"/>
              <a:t>344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-87313"/>
            <a:ext cx="8229600" cy="113982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EL </a:t>
            </a:r>
            <a:r>
              <a:rPr lang="ko-KR" alt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문법</a:t>
            </a:r>
          </a:p>
        </p:txBody>
      </p:sp>
      <p:sp>
        <p:nvSpPr>
          <p:cNvPr id="162818" name="Rectangle 2"/>
          <p:cNvSpPr>
            <a:spLocks noGrp="1" noChangeArrowheads="1"/>
          </p:cNvSpPr>
          <p:nvPr>
            <p:ph sz="half" idx="2"/>
          </p:nvPr>
        </p:nvSpPr>
        <p:spPr>
          <a:xfrm>
            <a:off x="428625" y="1052513"/>
            <a:ext cx="8258175" cy="5078412"/>
          </a:xfrm>
        </p:spPr>
        <p:txBody>
          <a:bodyPr rtlCol="0">
            <a:normAutofit/>
          </a:bodyPr>
          <a:lstStyle/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ko-KR" altLang="en-US" sz="1700" b="1" dirty="0"/>
              <a:t>도트</a:t>
            </a:r>
            <a:r>
              <a:rPr lang="en-US" altLang="ko-KR" sz="1700" b="1" dirty="0"/>
              <a:t>(.)</a:t>
            </a:r>
            <a:r>
              <a:rPr lang="ko-KR" altLang="en-US" sz="1700" b="1" dirty="0"/>
              <a:t>연산자</a:t>
            </a:r>
            <a:r>
              <a:rPr lang="en-US" altLang="ko-KR" sz="1700" dirty="0"/>
              <a:t>: </a:t>
            </a:r>
            <a:r>
              <a:rPr lang="en-US" altLang="ko-KR" sz="1700" b="1" dirty="0">
                <a:solidFill>
                  <a:srgbClr val="FF3300"/>
                </a:solidFill>
              </a:rPr>
              <a:t>${</a:t>
            </a:r>
            <a:r>
              <a:rPr lang="en-US" altLang="ko-KR" sz="1700" b="1" dirty="0" err="1">
                <a:solidFill>
                  <a:srgbClr val="FF3300"/>
                </a:solidFill>
              </a:rPr>
              <a:t>firstThing.secondThing</a:t>
            </a:r>
            <a:r>
              <a:rPr lang="en-US" altLang="ko-KR" sz="1700" b="1" dirty="0">
                <a:solidFill>
                  <a:srgbClr val="FF3300"/>
                </a:solidFill>
              </a:rPr>
              <a:t>}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sz="1500" dirty="0" err="1"/>
              <a:t>firstThing</a:t>
            </a:r>
            <a:endParaRPr lang="en-US" altLang="ko-KR" sz="1500" dirty="0"/>
          </a:p>
          <a:p>
            <a:pPr marL="786384" lvl="2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en-US" altLang="ko-KR" sz="1400" dirty="0"/>
              <a:t>EL </a:t>
            </a:r>
            <a:r>
              <a:rPr lang="ko-KR" altLang="en-US" sz="1400" dirty="0" err="1"/>
              <a:t>맵형</a:t>
            </a:r>
            <a:r>
              <a:rPr lang="ko-KR" altLang="en-US" sz="1400" dirty="0"/>
              <a:t> 내장 객체</a:t>
            </a:r>
          </a:p>
          <a:p>
            <a:pPr marL="786384" lvl="2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ko-KR" altLang="en-US" sz="1400" dirty="0" err="1"/>
              <a:t>스코프</a:t>
            </a:r>
            <a:r>
              <a:rPr lang="ko-KR" altLang="en-US" sz="1400" dirty="0"/>
              <a:t> 객체에 저장된 </a:t>
            </a:r>
            <a:r>
              <a:rPr lang="ko-KR" altLang="en-US" sz="1400" dirty="0" err="1"/>
              <a:t>속성명</a:t>
            </a:r>
            <a:r>
              <a:rPr lang="en-US" altLang="ko-KR" sz="1400" dirty="0"/>
              <a:t>(</a:t>
            </a:r>
            <a:r>
              <a:rPr lang="ko-KR" altLang="en-US" sz="1400" dirty="0"/>
              <a:t>객체 </a:t>
            </a:r>
            <a:r>
              <a:rPr lang="ko-KR" altLang="en-US" sz="1400" dirty="0" err="1"/>
              <a:t>저장명</a:t>
            </a:r>
            <a:r>
              <a:rPr lang="en-US" altLang="ko-KR" sz="1400" dirty="0"/>
              <a:t>)</a:t>
            </a:r>
          </a:p>
          <a:p>
            <a:pPr marL="1024128" lvl="3" indent="-182880" eaLnBrk="1" fontAlgn="auto" hangingPunct="1">
              <a:lnSpc>
                <a:spcPct val="80000"/>
              </a:lnSpc>
              <a:spcBef>
                <a:spcPts val="230"/>
              </a:spcBef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Verdana"/>
              <a:buChar char="◦"/>
              <a:defRPr/>
            </a:pPr>
            <a:r>
              <a:rPr lang="en-US" altLang="ko-KR" sz="1400" dirty="0"/>
              <a:t>page, request, session, application </a:t>
            </a:r>
            <a:r>
              <a:rPr lang="ko-KR" altLang="en-US" sz="1400" dirty="0"/>
              <a:t>순으로 찾음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sz="1500" dirty="0" err="1"/>
              <a:t>secondThing</a:t>
            </a:r>
            <a:endParaRPr lang="en-US" altLang="ko-KR" sz="1500" dirty="0"/>
          </a:p>
          <a:p>
            <a:pPr marL="786384" lvl="2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en-US" altLang="ko-KR" sz="1300" dirty="0" err="1"/>
              <a:t>firstThing</a:t>
            </a:r>
            <a:r>
              <a:rPr lang="ko-KR" altLang="en-US" sz="1300" dirty="0"/>
              <a:t>이 </a:t>
            </a:r>
            <a:r>
              <a:rPr lang="ko-KR" altLang="en-US" sz="1300" dirty="0" err="1"/>
              <a:t>맵</a:t>
            </a:r>
            <a:r>
              <a:rPr lang="ko-KR" altLang="en-US" sz="1300" dirty="0"/>
              <a:t> 내장 개체일 경우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secondThing</a:t>
            </a:r>
            <a:r>
              <a:rPr lang="ko-KR" altLang="en-US" sz="1300" dirty="0"/>
              <a:t>은 </a:t>
            </a:r>
            <a:r>
              <a:rPr lang="ko-KR" altLang="en-US" sz="1300" dirty="0" err="1"/>
              <a:t>키명</a:t>
            </a:r>
            <a:endParaRPr lang="ko-KR" altLang="en-US" sz="1300" dirty="0"/>
          </a:p>
          <a:p>
            <a:pPr marL="786384" lvl="2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en-US" altLang="ko-KR" sz="1300" dirty="0" err="1"/>
              <a:t>firstThing</a:t>
            </a:r>
            <a:r>
              <a:rPr lang="ko-KR" altLang="en-US" sz="1300" dirty="0"/>
              <a:t>이 </a:t>
            </a:r>
            <a:r>
              <a:rPr lang="ko-KR" altLang="en-US" sz="1300" dirty="0" err="1"/>
              <a:t>스코프</a:t>
            </a:r>
            <a:r>
              <a:rPr lang="ko-KR" altLang="en-US" sz="1300" dirty="0"/>
              <a:t> 개체의 속성일 경우</a:t>
            </a:r>
            <a:r>
              <a:rPr lang="en-US" altLang="ko-KR" sz="1300" dirty="0"/>
              <a:t>, </a:t>
            </a:r>
            <a:r>
              <a:rPr lang="ko-KR" altLang="en-US" sz="1300" dirty="0"/>
              <a:t>빈의 </a:t>
            </a:r>
            <a:r>
              <a:rPr lang="ko-KR" altLang="en-US" sz="1300" dirty="0" err="1"/>
              <a:t>프로퍼티</a:t>
            </a:r>
            <a:endParaRPr lang="ko-KR" altLang="en-US" sz="1300" dirty="0"/>
          </a:p>
          <a:p>
            <a:pPr marL="1280160" lvl="4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>
                  <a:tint val="85000"/>
                  <a:satMod val="275000"/>
                </a:schemeClr>
              </a:buClr>
              <a:buFont typeface="Wingdings 2"/>
              <a:buChar char=""/>
              <a:defRPr/>
            </a:pPr>
            <a:r>
              <a:rPr lang="en-US" altLang="ko-KR" sz="1200" dirty="0" err="1"/>
              <a:t>getSecondThing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setSecondThing</a:t>
            </a:r>
            <a:r>
              <a:rPr lang="en-US" altLang="ko-KR" sz="1200" dirty="0"/>
              <a:t>(</a:t>
            </a:r>
            <a:r>
              <a:rPr lang="en-US" altLang="ko-KR" sz="1200" dirty="0">
                <a:latin typeface="Arial"/>
              </a:rPr>
              <a:t>…</a:t>
            </a:r>
            <a:r>
              <a:rPr lang="en-US" altLang="ko-KR" sz="1200" dirty="0"/>
              <a:t>)</a:t>
            </a:r>
          </a:p>
          <a:p>
            <a:pPr marL="1280160" lvl="4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>
                  <a:tint val="85000"/>
                  <a:satMod val="275000"/>
                </a:schemeClr>
              </a:buClr>
              <a:buFont typeface="Wingdings 2"/>
              <a:buChar char=""/>
              <a:defRPr/>
            </a:pPr>
            <a:endParaRPr lang="en-US" altLang="ko-KR" sz="1200" dirty="0"/>
          </a:p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ko-KR" sz="1700" b="1" dirty="0"/>
              <a:t>[] </a:t>
            </a:r>
            <a:r>
              <a:rPr lang="ko-KR" altLang="en-US" sz="1700" b="1" dirty="0"/>
              <a:t>연산자</a:t>
            </a:r>
            <a:r>
              <a:rPr lang="en-US" altLang="ko-KR" sz="1700" b="1" dirty="0"/>
              <a:t>1</a:t>
            </a:r>
            <a:r>
              <a:rPr lang="en-US" altLang="ko-KR" sz="1700" dirty="0"/>
              <a:t>: </a:t>
            </a:r>
            <a:r>
              <a:rPr lang="en-US" altLang="ko-KR" sz="1700" b="1" dirty="0">
                <a:solidFill>
                  <a:srgbClr val="FF3300"/>
                </a:solidFill>
              </a:rPr>
              <a:t>${</a:t>
            </a:r>
            <a:r>
              <a:rPr lang="en-US" altLang="ko-KR" sz="1700" b="1" dirty="0" err="1">
                <a:solidFill>
                  <a:srgbClr val="FF3300"/>
                </a:solidFill>
              </a:rPr>
              <a:t>firstThing</a:t>
            </a:r>
            <a:r>
              <a:rPr lang="en-US" altLang="ko-KR" sz="1700" b="1" dirty="0">
                <a:solidFill>
                  <a:srgbClr val="FF3300"/>
                </a:solidFill>
              </a:rPr>
              <a:t>[</a:t>
            </a:r>
            <a:r>
              <a:rPr lang="en-US" altLang="ko-KR" sz="1700" b="1" dirty="0">
                <a:solidFill>
                  <a:srgbClr val="FF3300"/>
                </a:solidFill>
                <a:latin typeface="Arial"/>
              </a:rPr>
              <a:t>“</a:t>
            </a:r>
            <a:r>
              <a:rPr lang="en-US" altLang="ko-KR" sz="1700" b="1" dirty="0" err="1">
                <a:solidFill>
                  <a:srgbClr val="FF3300"/>
                </a:solidFill>
              </a:rPr>
              <a:t>secondThing</a:t>
            </a:r>
            <a:r>
              <a:rPr lang="en-US" altLang="ko-KR" sz="1700" b="1" dirty="0">
                <a:solidFill>
                  <a:srgbClr val="FF3300"/>
                </a:solidFill>
                <a:latin typeface="Arial"/>
              </a:rPr>
              <a:t>”</a:t>
            </a:r>
            <a:r>
              <a:rPr lang="en-US" altLang="ko-KR" sz="1700" b="1" dirty="0">
                <a:solidFill>
                  <a:srgbClr val="FF3300"/>
                </a:solidFill>
              </a:rPr>
              <a:t>]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sz="1500" dirty="0" err="1"/>
              <a:t>fistThing</a:t>
            </a:r>
            <a:endParaRPr lang="en-US" altLang="ko-KR" sz="1500" dirty="0"/>
          </a:p>
          <a:p>
            <a:pPr marL="786384" lvl="2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en-US" altLang="ko-KR" sz="1300" dirty="0"/>
              <a:t>EL </a:t>
            </a:r>
            <a:r>
              <a:rPr lang="ko-KR" altLang="en-US" sz="1300" dirty="0" err="1"/>
              <a:t>맵형</a:t>
            </a:r>
            <a:r>
              <a:rPr lang="ko-KR" altLang="en-US" sz="1300" dirty="0"/>
              <a:t> 내장 개체</a:t>
            </a:r>
          </a:p>
          <a:p>
            <a:pPr marL="786384" lvl="2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ko-KR" altLang="en-US" sz="1300" dirty="0" err="1"/>
              <a:t>스코프</a:t>
            </a:r>
            <a:r>
              <a:rPr lang="ko-KR" altLang="en-US" sz="1300" dirty="0"/>
              <a:t> 객체에 저장된 </a:t>
            </a:r>
            <a:r>
              <a:rPr lang="ko-KR" altLang="en-US" sz="1300" dirty="0" err="1"/>
              <a:t>속성명</a:t>
            </a:r>
            <a:r>
              <a:rPr lang="en-US" altLang="ko-KR" sz="1300" dirty="0"/>
              <a:t>(</a:t>
            </a:r>
            <a:r>
              <a:rPr lang="ko-KR" altLang="en-US" sz="1300" dirty="0"/>
              <a:t>객체 </a:t>
            </a:r>
            <a:r>
              <a:rPr lang="ko-KR" altLang="en-US" sz="1300" dirty="0" err="1"/>
              <a:t>저장명</a:t>
            </a:r>
            <a:r>
              <a:rPr lang="en-US" altLang="ko-KR" sz="1300" dirty="0"/>
              <a:t>)</a:t>
            </a:r>
          </a:p>
          <a:p>
            <a:pPr marL="786384" lvl="2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en-US" altLang="ko-KR" sz="1300" dirty="0"/>
              <a:t>List</a:t>
            </a:r>
            <a:r>
              <a:rPr lang="ko-KR" altLang="en-US" sz="1300" dirty="0"/>
              <a:t>형 개체</a:t>
            </a:r>
            <a:r>
              <a:rPr lang="en-US" altLang="ko-KR" sz="1300" dirty="0"/>
              <a:t>, </a:t>
            </a:r>
            <a:r>
              <a:rPr lang="ko-KR" altLang="en-US" sz="1300" dirty="0"/>
              <a:t>배열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sz="1500" dirty="0" err="1"/>
              <a:t>secondThing</a:t>
            </a:r>
            <a:endParaRPr lang="en-US" altLang="ko-KR" sz="1500" dirty="0"/>
          </a:p>
          <a:p>
            <a:pPr marL="786384" lvl="2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en-US" altLang="ko-KR" sz="1300" dirty="0" err="1"/>
              <a:t>firstThing</a:t>
            </a:r>
            <a:r>
              <a:rPr lang="ko-KR" altLang="en-US" sz="1300" dirty="0"/>
              <a:t>이 </a:t>
            </a:r>
            <a:r>
              <a:rPr lang="ko-KR" altLang="en-US" sz="1300" dirty="0" err="1"/>
              <a:t>맵</a:t>
            </a:r>
            <a:r>
              <a:rPr lang="ko-KR" altLang="en-US" sz="1300" dirty="0"/>
              <a:t> 내장 개체일 경우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secondThing</a:t>
            </a:r>
            <a:r>
              <a:rPr lang="ko-KR" altLang="en-US" sz="1300" dirty="0"/>
              <a:t>은 </a:t>
            </a:r>
            <a:r>
              <a:rPr lang="ko-KR" altLang="en-US" sz="1300" dirty="0" err="1"/>
              <a:t>키명</a:t>
            </a:r>
            <a:endParaRPr lang="ko-KR" altLang="en-US" sz="1300" dirty="0"/>
          </a:p>
          <a:p>
            <a:pPr marL="786384" lvl="2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en-US" altLang="ko-KR" sz="1300" dirty="0" err="1"/>
              <a:t>firstThing</a:t>
            </a:r>
            <a:r>
              <a:rPr lang="ko-KR" altLang="en-US" sz="1300" dirty="0"/>
              <a:t>이 </a:t>
            </a:r>
            <a:r>
              <a:rPr lang="ko-KR" altLang="en-US" sz="1300" dirty="0" err="1"/>
              <a:t>스코프</a:t>
            </a:r>
            <a:r>
              <a:rPr lang="ko-KR" altLang="en-US" sz="1300" dirty="0"/>
              <a:t> 개체의 속성일 경우</a:t>
            </a:r>
            <a:r>
              <a:rPr lang="en-US" altLang="ko-KR" sz="1300" dirty="0"/>
              <a:t>, </a:t>
            </a:r>
            <a:r>
              <a:rPr lang="ko-KR" altLang="en-US" sz="1300" dirty="0"/>
              <a:t>빈의 </a:t>
            </a:r>
            <a:r>
              <a:rPr lang="ko-KR" altLang="en-US" sz="1300" dirty="0" err="1"/>
              <a:t>프로퍼티</a:t>
            </a:r>
            <a:endParaRPr lang="ko-KR" altLang="en-US" sz="1300" dirty="0"/>
          </a:p>
          <a:p>
            <a:pPr marL="786384" lvl="2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en-US" altLang="ko-KR" sz="1300" dirty="0" err="1"/>
              <a:t>firstThing</a:t>
            </a:r>
            <a:r>
              <a:rPr lang="ko-KR" altLang="en-US" sz="1300" dirty="0"/>
              <a:t>이 </a:t>
            </a:r>
            <a:r>
              <a:rPr lang="en-US" altLang="ko-KR" sz="1300" dirty="0"/>
              <a:t>List</a:t>
            </a:r>
            <a:r>
              <a:rPr lang="ko-KR" altLang="en-US" sz="1300" dirty="0"/>
              <a:t>형 개체 또는 배열일 경우 숫자</a:t>
            </a:r>
            <a:r>
              <a:rPr lang="en-US" altLang="ko-KR" sz="1300" dirty="0"/>
              <a:t>(1 </a:t>
            </a:r>
            <a:r>
              <a:rPr lang="ko-KR" altLang="en-US" sz="1300" dirty="0"/>
              <a:t>또는 </a:t>
            </a:r>
            <a:r>
              <a:rPr lang="ko-KR" altLang="en-US" sz="1300" dirty="0">
                <a:latin typeface="Arial"/>
              </a:rPr>
              <a:t>“</a:t>
            </a:r>
            <a:r>
              <a:rPr lang="en-US" altLang="ko-KR" sz="1300" dirty="0"/>
              <a:t>1</a:t>
            </a:r>
            <a:r>
              <a:rPr lang="en-US" altLang="ko-KR" sz="1300" dirty="0">
                <a:latin typeface="Arial"/>
              </a:rPr>
              <a:t>”</a:t>
            </a:r>
            <a:r>
              <a:rPr lang="en-US" altLang="ko-KR" sz="1300" dirty="0"/>
              <a:t>)</a:t>
            </a:r>
          </a:p>
          <a:p>
            <a:pPr marL="786384" lvl="2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endParaRPr lang="en-US" altLang="ko-KR" sz="1300" dirty="0"/>
          </a:p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ko-KR" sz="1700" b="1" dirty="0"/>
              <a:t>[] </a:t>
            </a:r>
            <a:r>
              <a:rPr lang="ko-KR" altLang="en-US" sz="1700" b="1" dirty="0"/>
              <a:t>연산자</a:t>
            </a:r>
            <a:r>
              <a:rPr lang="en-US" altLang="ko-KR" sz="1700" b="1" dirty="0"/>
              <a:t>2</a:t>
            </a:r>
            <a:r>
              <a:rPr lang="en-US" altLang="ko-KR" sz="1700" dirty="0"/>
              <a:t>: </a:t>
            </a:r>
            <a:r>
              <a:rPr lang="en-US" altLang="ko-KR" sz="1700" b="1" dirty="0">
                <a:solidFill>
                  <a:srgbClr val="FF3300"/>
                </a:solidFill>
              </a:rPr>
              <a:t>${</a:t>
            </a:r>
            <a:r>
              <a:rPr lang="en-US" altLang="ko-KR" sz="1700" b="1" dirty="0" err="1">
                <a:solidFill>
                  <a:srgbClr val="FF3300"/>
                </a:solidFill>
              </a:rPr>
              <a:t>firstThing</a:t>
            </a:r>
            <a:r>
              <a:rPr lang="en-US" altLang="ko-KR" sz="1700" b="1" dirty="0">
                <a:solidFill>
                  <a:srgbClr val="FF3300"/>
                </a:solidFill>
              </a:rPr>
              <a:t>[</a:t>
            </a:r>
            <a:r>
              <a:rPr lang="en-US" altLang="ko-KR" sz="1700" b="1" dirty="0" err="1">
                <a:solidFill>
                  <a:srgbClr val="FF3300"/>
                </a:solidFill>
              </a:rPr>
              <a:t>secondThing</a:t>
            </a:r>
            <a:r>
              <a:rPr lang="en-US" altLang="ko-KR" sz="1700" b="1" dirty="0">
                <a:solidFill>
                  <a:srgbClr val="FF3300"/>
                </a:solidFill>
              </a:rPr>
              <a:t>]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sz="1500" dirty="0" err="1"/>
              <a:t>secondThing</a:t>
            </a:r>
            <a:endParaRPr lang="en-US" altLang="ko-KR" sz="1500" dirty="0"/>
          </a:p>
          <a:p>
            <a:pPr marL="786384" lvl="2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ko-KR" altLang="en-US" sz="1300" dirty="0" err="1"/>
              <a:t>스코프</a:t>
            </a:r>
            <a:r>
              <a:rPr lang="ko-KR" altLang="en-US" sz="1300" dirty="0"/>
              <a:t> 객체에 저장된 </a:t>
            </a:r>
            <a:r>
              <a:rPr lang="ko-KR" altLang="en-US" sz="1300" dirty="0" err="1"/>
              <a:t>속성명</a:t>
            </a:r>
            <a:r>
              <a:rPr lang="en-US" altLang="ko-KR" sz="1300" dirty="0"/>
              <a:t>(</a:t>
            </a:r>
            <a:r>
              <a:rPr lang="ko-KR" altLang="en-US" sz="1300" dirty="0"/>
              <a:t>객체 </a:t>
            </a:r>
            <a:r>
              <a:rPr lang="ko-KR" altLang="en-US" sz="1300" dirty="0" err="1"/>
              <a:t>저장명</a:t>
            </a:r>
            <a:r>
              <a:rPr lang="en-US" altLang="ko-KR" sz="1300" dirty="0"/>
              <a:t>)</a:t>
            </a:r>
          </a:p>
          <a:p>
            <a:pPr marL="1280160" lvl="4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>
                  <a:tint val="85000"/>
                  <a:satMod val="275000"/>
                </a:schemeClr>
              </a:buClr>
              <a:buFont typeface="Wingdings 2"/>
              <a:buChar char=""/>
              <a:defRPr/>
            </a:pPr>
            <a:endParaRPr lang="en-US" altLang="ko-KR" sz="1200" dirty="0"/>
          </a:p>
        </p:txBody>
      </p:sp>
      <p:sp>
        <p:nvSpPr>
          <p:cNvPr id="42086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554174E-781C-4F48-ABE7-12BA3F7AD2CC}" type="slidenum">
              <a:rPr lang="en-US" altLang="ko-KR"/>
              <a:pPr eaLnBrk="1" hangingPunct="1"/>
              <a:t>345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EL </a:t>
            </a: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내장 개체</a:t>
            </a:r>
          </a:p>
        </p:txBody>
      </p:sp>
      <p:sp>
        <p:nvSpPr>
          <p:cNvPr id="421891" name="Rectangle 2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600"/>
              <a:t>pageContext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/>
              <a:t>JSP</a:t>
            </a:r>
            <a:r>
              <a:rPr lang="ko-KR" altLang="en-US" sz="2200"/>
              <a:t>의 </a:t>
            </a:r>
            <a:r>
              <a:rPr lang="en-US" altLang="ko-KR" sz="2200"/>
              <a:t>pageContext </a:t>
            </a:r>
            <a:r>
              <a:rPr lang="ko-KR" altLang="en-US" sz="2200"/>
              <a:t>내장 개체에 해당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/>
              <a:t>JSP</a:t>
            </a:r>
            <a:r>
              <a:rPr lang="ko-KR" altLang="en-US" sz="2200"/>
              <a:t>에서 얻을 수 있는 대부분의 객체들은 이 객체를 통해 접근할 수 있다</a:t>
            </a:r>
            <a:r>
              <a:rPr lang="en-US" altLang="ko-KR" sz="2200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/>
              <a:t>servletContext(application), session, request, response</a:t>
            </a:r>
          </a:p>
          <a:p>
            <a:pPr lvl="3" eaLnBrk="1" hangingPunct="1">
              <a:lnSpc>
                <a:spcPct val="90000"/>
              </a:lnSpc>
            </a:pPr>
            <a:endParaRPr lang="en-US" altLang="ko-KR" sz="1800"/>
          </a:p>
          <a:p>
            <a:pPr eaLnBrk="1" hangingPunct="1">
              <a:lnSpc>
                <a:spcPct val="90000"/>
              </a:lnSpc>
            </a:pPr>
            <a:r>
              <a:rPr lang="ko-KR" altLang="en-US" sz="2600"/>
              <a:t>스코프 개체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/>
              <a:t>pageScope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/>
              <a:t>requestScope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/>
              <a:t>sessionScope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/>
              <a:t>applicationScope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/>
              <a:t>Ex) &lt;%=session.getAttribute(</a:t>
            </a:r>
            <a:r>
              <a:rPr lang="en-US" altLang="ko-KR" sz="1600">
                <a:latin typeface="Arial" panose="020B0604020202020204" pitchFamily="34" charset="0"/>
              </a:rPr>
              <a:t>“</a:t>
            </a:r>
            <a:r>
              <a:rPr lang="en-US" altLang="ko-KR" sz="1600"/>
              <a:t>name</a:t>
            </a:r>
            <a:r>
              <a:rPr lang="en-US" altLang="ko-KR" sz="1600">
                <a:latin typeface="Arial" panose="020B0604020202020204" pitchFamily="34" charset="0"/>
              </a:rPr>
              <a:t>”</a:t>
            </a:r>
            <a:r>
              <a:rPr lang="en-US" altLang="ko-KR" sz="1600"/>
              <a:t>)%&gt; </a:t>
            </a:r>
            <a:r>
              <a:rPr lang="en-US" altLang="ko-KR" sz="1600">
                <a:sym typeface="Wingdings" panose="05000000000000000000" pitchFamily="2" charset="2"/>
              </a:rPr>
              <a:t>   ${sessionScope.name}</a:t>
            </a:r>
            <a:endParaRPr lang="en-US" altLang="ko-KR" sz="1600"/>
          </a:p>
          <a:p>
            <a:pPr lvl="4" eaLnBrk="1" hangingPunct="1">
              <a:lnSpc>
                <a:spcPct val="90000"/>
              </a:lnSpc>
            </a:pPr>
            <a:endParaRPr lang="en-US" altLang="ko-KR" sz="1600"/>
          </a:p>
        </p:txBody>
      </p:sp>
      <p:sp>
        <p:nvSpPr>
          <p:cNvPr id="42189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8F7CCF1-01D8-46F1-962F-BD9FEC876928}" type="slidenum">
              <a:rPr lang="en-US" altLang="ko-KR"/>
              <a:pPr eaLnBrk="1" hangingPunct="1"/>
              <a:t>346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5294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600"/>
              <a:t>맵형 개체</a:t>
            </a:r>
            <a:r>
              <a:rPr lang="en-US" altLang="ko-KR" sz="2600"/>
              <a:t>((key,value)</a:t>
            </a:r>
            <a:r>
              <a:rPr lang="ko-KR" altLang="en-US" sz="2600"/>
              <a:t>의 쌍으로 저장하는 개체</a:t>
            </a:r>
            <a:r>
              <a:rPr lang="en-US" altLang="ko-KR" sz="26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 b="1"/>
              <a:t>param 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2000"/>
              <a:t>파라미터명에 대한 단일</a:t>
            </a:r>
            <a:r>
              <a:rPr lang="en-US" altLang="ko-KR" sz="2000"/>
              <a:t>/</a:t>
            </a:r>
            <a:r>
              <a:rPr lang="ko-KR" altLang="en-US" sz="2000"/>
              <a:t>복수 값을 조회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/>
              <a:t>Ex) </a:t>
            </a:r>
            <a:r>
              <a:rPr lang="en-US" altLang="ko-KR" sz="1600"/>
              <a:t>&lt;%=request.getParameter(</a:t>
            </a:r>
            <a:r>
              <a:rPr lang="en-US" altLang="ko-KR" sz="1600">
                <a:latin typeface="Arial" panose="020B0604020202020204" pitchFamily="34" charset="0"/>
              </a:rPr>
              <a:t>“</a:t>
            </a:r>
            <a:r>
              <a:rPr lang="en-US" altLang="ko-KR" sz="1600"/>
              <a:t>name</a:t>
            </a:r>
            <a:r>
              <a:rPr lang="en-US" altLang="ko-KR" sz="1600">
                <a:latin typeface="Arial" panose="020B0604020202020204" pitchFamily="34" charset="0"/>
              </a:rPr>
              <a:t>”</a:t>
            </a:r>
            <a:r>
              <a:rPr lang="en-US" altLang="ko-KR" sz="1600"/>
              <a:t>)%&gt; </a:t>
            </a:r>
            <a:r>
              <a:rPr lang="en-US" altLang="ko-KR" sz="1600">
                <a:sym typeface="Wingdings" panose="05000000000000000000" pitchFamily="2" charset="2"/>
              </a:rPr>
              <a:t> ${param.name}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 b="1">
                <a:sym typeface="Wingdings" panose="05000000000000000000" pitchFamily="2" charset="2"/>
              </a:rPr>
              <a:t>paramValues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2000"/>
              <a:t>파라미터명에 대한 복수 값을 조회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 b="1"/>
              <a:t>header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/>
              <a:t>HTTP </a:t>
            </a:r>
            <a:r>
              <a:rPr lang="ko-KR" altLang="en-US" sz="2000"/>
              <a:t>헤더의 단일 값을 조회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 b="1"/>
              <a:t>headerValues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/>
              <a:t>HTTP </a:t>
            </a:r>
            <a:r>
              <a:rPr lang="ko-KR" altLang="en-US" sz="2000"/>
              <a:t>헤더의 복수 값을 조회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 b="1"/>
              <a:t>cookie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2000"/>
              <a:t>쿠키값을 조회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 b="1"/>
              <a:t>initParam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2000"/>
              <a:t>컨텍스트의 초기화 파라미터를 조회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2200"/>
          </a:p>
        </p:txBody>
      </p:sp>
      <p:sp>
        <p:nvSpPr>
          <p:cNvPr id="42291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DD78C3E-5401-4C45-BDE2-65CCCA6E5DC9}" type="slidenum">
              <a:rPr lang="en-US" altLang="ko-KR"/>
              <a:pPr eaLnBrk="1" hangingPunct="1"/>
              <a:t>347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FF40401-9DBB-4EEF-90B9-189861E15F96}" type="slidenum">
              <a:rPr lang="en-US" altLang="ko-KR"/>
              <a:pPr eaLnBrk="1" hangingPunct="1"/>
              <a:t>348</a:t>
            </a:fld>
            <a:endParaRPr lang="en-US" altLang="ko-KR"/>
          </a:p>
        </p:txBody>
      </p:sp>
      <p:pic>
        <p:nvPicPr>
          <p:cNvPr id="423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52513"/>
            <a:ext cx="78486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29C3E55-48EE-44C0-831D-C03AA2E69EF9}" type="slidenum">
              <a:rPr lang="en-US" altLang="ko-KR"/>
              <a:pPr eaLnBrk="1" hangingPunct="1"/>
              <a:t>349</a:t>
            </a:fld>
            <a:endParaRPr lang="en-US" altLang="ko-KR"/>
          </a:p>
        </p:txBody>
      </p:sp>
      <p:pic>
        <p:nvPicPr>
          <p:cNvPr id="4249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836613"/>
            <a:ext cx="7673975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>
          <a:xfrm>
            <a:off x="395288" y="-242888"/>
            <a:ext cx="8507412" cy="1139826"/>
          </a:xfrm>
        </p:spPr>
        <p:txBody>
          <a:bodyPr/>
          <a:lstStyle/>
          <a:p>
            <a:pPr eaLnBrk="1" hangingPunct="1"/>
            <a:r>
              <a:rPr lang="ko-KR" altLang="en-US" sz="3000"/>
              <a:t>초기화 정보 얻기 </a:t>
            </a:r>
            <a:r>
              <a:rPr lang="en-US" altLang="ko-KR" sz="3000"/>
              <a:t>(InitParameterServlet )</a:t>
            </a:r>
            <a:endParaRPr lang="ko-KR" altLang="en-US" sz="3000"/>
          </a:p>
        </p:txBody>
      </p:sp>
      <p:sp>
        <p:nvSpPr>
          <p:cNvPr id="47107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908050"/>
            <a:ext cx="8186737" cy="5949950"/>
          </a:xfrm>
        </p:spPr>
        <p:txBody>
          <a:bodyPr/>
          <a:lstStyle/>
          <a:p>
            <a:pPr eaLnBrk="1" hangingPunct="1"/>
            <a:r>
              <a:rPr lang="en-US" altLang="ko-KR" sz="1600" dirty="0"/>
              <a:t>import java.io.*;</a:t>
            </a:r>
          </a:p>
          <a:p>
            <a:pPr eaLnBrk="1" hangingPunct="1"/>
            <a:r>
              <a:rPr lang="en-US" altLang="ko-KR" sz="1600" dirty="0"/>
              <a:t>import </a:t>
            </a:r>
            <a:r>
              <a:rPr lang="en-US" altLang="ko-KR" sz="1600" dirty="0" err="1"/>
              <a:t>java.util</a:t>
            </a:r>
            <a:r>
              <a:rPr lang="en-US" altLang="ko-KR" sz="1600" dirty="0"/>
              <a:t>.*;</a:t>
            </a:r>
          </a:p>
          <a:p>
            <a:pPr eaLnBrk="1" hangingPunct="1"/>
            <a:r>
              <a:rPr lang="en-US" altLang="ko-KR" sz="1600" dirty="0"/>
              <a:t>import </a:t>
            </a:r>
            <a:r>
              <a:rPr lang="en-US" altLang="ko-KR" sz="1600" dirty="0" err="1"/>
              <a:t>javax.servlet</a:t>
            </a:r>
            <a:r>
              <a:rPr lang="en-US" altLang="ko-KR" sz="1600" dirty="0"/>
              <a:t>.*;</a:t>
            </a:r>
          </a:p>
          <a:p>
            <a:pPr eaLnBrk="1" hangingPunct="1"/>
            <a:r>
              <a:rPr lang="en-US" altLang="ko-KR" sz="1600" dirty="0"/>
              <a:t>import </a:t>
            </a:r>
            <a:r>
              <a:rPr lang="en-US" altLang="ko-KR" sz="1600" dirty="0" err="1"/>
              <a:t>javax.servlet.http</a:t>
            </a:r>
            <a:r>
              <a:rPr lang="en-US" altLang="ko-KR" sz="1600" dirty="0"/>
              <a:t>.*;</a:t>
            </a:r>
          </a:p>
          <a:p>
            <a:pPr eaLnBrk="1" hangingPunct="1"/>
            <a:r>
              <a:rPr lang="en-US" altLang="ko-KR" sz="1600" dirty="0"/>
              <a:t>public class </a:t>
            </a:r>
            <a:r>
              <a:rPr lang="en-US" altLang="ko-KR" sz="1600" dirty="0" err="1"/>
              <a:t>InitParameterServlet</a:t>
            </a:r>
            <a:r>
              <a:rPr lang="en-US" altLang="ko-KR" sz="1600" dirty="0"/>
              <a:t> extends </a:t>
            </a:r>
            <a:r>
              <a:rPr lang="en-US" altLang="ko-KR" sz="1600" dirty="0" err="1"/>
              <a:t>HttpServlet</a:t>
            </a:r>
            <a:r>
              <a:rPr lang="en-US" altLang="ko-KR" sz="1600" dirty="0"/>
              <a:t> {</a:t>
            </a:r>
          </a:p>
          <a:p>
            <a:pPr eaLnBrk="1" hangingPunct="1"/>
            <a:r>
              <a:rPr lang="en-US" altLang="ko-KR" sz="1600" dirty="0"/>
              <a:t>  @Override</a:t>
            </a:r>
          </a:p>
          <a:p>
            <a:pPr eaLnBrk="1" hangingPunct="1"/>
            <a:r>
              <a:rPr lang="en-US" altLang="ko-KR" sz="1600" dirty="0"/>
              <a:t>	public void 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ServletConfig</a:t>
            </a:r>
            <a:r>
              <a:rPr lang="en-US" altLang="ko-KR" sz="1600" dirty="0"/>
              <a:t> config) throws </a:t>
            </a:r>
            <a:r>
              <a:rPr lang="en-US" altLang="ko-KR" sz="1600" dirty="0" err="1"/>
              <a:t>ServletException</a:t>
            </a:r>
            <a:r>
              <a:rPr lang="en-US" altLang="ko-KR" sz="1600" dirty="0"/>
              <a:t> {</a:t>
            </a:r>
          </a:p>
          <a:p>
            <a:pPr eaLnBrk="1" hangingPunct="1"/>
            <a:r>
              <a:rPr lang="en-US" altLang="ko-KR" sz="1600" dirty="0"/>
              <a:t>		</a:t>
            </a:r>
            <a:r>
              <a:rPr lang="en-US" altLang="ko-KR" sz="1600" dirty="0" err="1"/>
              <a:t>super.init</a:t>
            </a:r>
            <a:r>
              <a:rPr lang="en-US" altLang="ko-KR" sz="1600" dirty="0"/>
              <a:t>(config);</a:t>
            </a:r>
          </a:p>
          <a:p>
            <a:pPr eaLnBrk="1" hangingPunct="1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</a:t>
            </a:r>
            <a:r>
              <a:rPr lang="ko-KR" altLang="en-US" sz="1600" dirty="0"/>
              <a:t>당신의 나이는 </a:t>
            </a:r>
            <a:r>
              <a:rPr lang="en-US" altLang="ko-KR" sz="1600" dirty="0"/>
              <a:t>" + </a:t>
            </a:r>
            <a:r>
              <a:rPr lang="en-US" altLang="ko-KR" sz="1600" dirty="0" err="1"/>
              <a:t>config.getInitParameter</a:t>
            </a:r>
            <a:r>
              <a:rPr lang="en-US" altLang="ko-KR" sz="1600" dirty="0"/>
              <a:t>("age"));</a:t>
            </a:r>
          </a:p>
          <a:p>
            <a:pPr eaLnBrk="1" hangingPunct="1"/>
            <a:r>
              <a:rPr lang="en-US" altLang="ko-KR" sz="1600" dirty="0"/>
              <a:t>	}</a:t>
            </a:r>
          </a:p>
          <a:p>
            <a:pPr eaLnBrk="1" hangingPunct="1"/>
            <a:endParaRPr lang="en-US" altLang="ko-KR" sz="1600" dirty="0"/>
          </a:p>
          <a:p>
            <a:pPr eaLnBrk="1" hangingPunct="1"/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4710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1304D8F-160E-4D0D-8357-3731A2EC03A0}" type="slidenum">
              <a:rPr lang="en-US" altLang="ko-KR"/>
              <a:pPr eaLnBrk="1" hangingPunct="1"/>
              <a:t>35</a:t>
            </a:fld>
            <a:endParaRPr lang="en-US" altLang="ko-KR"/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3F769A9-873C-47DE-9867-12C337EAB985}" type="slidenum">
              <a:rPr lang="en-US" altLang="ko-KR"/>
              <a:pPr eaLnBrk="1" hangingPunct="1"/>
              <a:t>350</a:t>
            </a:fld>
            <a:endParaRPr lang="en-US" altLang="ko-KR"/>
          </a:p>
        </p:txBody>
      </p:sp>
      <p:pic>
        <p:nvPicPr>
          <p:cNvPr id="4259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836613"/>
            <a:ext cx="7531100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EL </a:t>
            </a: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연산자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642938" y="1600200"/>
            <a:ext cx="8043862" cy="4530725"/>
          </a:xfrm>
        </p:spPr>
        <p:txBody>
          <a:bodyPr rtlCol="0">
            <a:normAutofit lnSpcReduction="10000"/>
          </a:bodyPr>
          <a:lstStyle/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ko-KR" sz="2600"/>
              <a:t>Arithmetic</a:t>
            </a:r>
          </a:p>
          <a:p>
            <a:pPr marL="548640" lvl="1" indent="-201168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sz="2200">
                <a:solidFill>
                  <a:srgbClr val="FF3300"/>
                </a:solidFill>
              </a:rPr>
              <a:t>+, -, *, / and div, % and mod</a:t>
            </a:r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ko-KR" sz="2600"/>
              <a:t>Logical</a:t>
            </a:r>
          </a:p>
          <a:p>
            <a:pPr marL="548640" lvl="1" indent="-201168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sz="2200">
                <a:solidFill>
                  <a:srgbClr val="FF3300"/>
                </a:solidFill>
              </a:rPr>
              <a:t>and, &amp;&amp;, or, ||, not, !</a:t>
            </a:r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ko-KR" sz="2600"/>
              <a:t>Relational</a:t>
            </a:r>
          </a:p>
          <a:p>
            <a:pPr marL="548640" lvl="1" indent="-201168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sz="2200">
                <a:solidFill>
                  <a:srgbClr val="FF3300"/>
                </a:solidFill>
              </a:rPr>
              <a:t>==, eq, !=, ne, &lt;, lt, &gt;, gt, &lt;=, ge, &gt;=, le</a:t>
            </a:r>
            <a:r>
              <a:rPr lang="en-US" altLang="ko-KR" sz="2200"/>
              <a:t>.</a:t>
            </a:r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ko-KR" sz="2600"/>
              <a:t>Conditional</a:t>
            </a:r>
          </a:p>
          <a:p>
            <a:pPr marL="548640" lvl="1" indent="-201168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sz="2200">
                <a:solidFill>
                  <a:srgbClr val="FF3300"/>
                </a:solidFill>
              </a:rPr>
              <a:t>A ? B : C</a:t>
            </a:r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ko-KR" sz="2600">
                <a:solidFill>
                  <a:srgbClr val="FF3300"/>
                </a:solidFill>
              </a:rPr>
              <a:t>empty</a:t>
            </a:r>
          </a:p>
          <a:p>
            <a:pPr marL="548640" lvl="1" indent="-201168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sz="2200"/>
              <a:t>whether a value is null or empty.</a:t>
            </a:r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ko-KR" sz="2600">
                <a:solidFill>
                  <a:srgbClr val="FF3300"/>
                </a:solidFill>
              </a:rPr>
              <a:t>()</a:t>
            </a:r>
          </a:p>
          <a:p>
            <a:pPr marL="265176" indent="-265176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ko-KR" sz="2600">
                <a:solidFill>
                  <a:srgbClr val="FF3300"/>
                </a:solidFill>
              </a:rPr>
              <a:t>., []</a:t>
            </a:r>
          </a:p>
        </p:txBody>
      </p:sp>
      <p:sp>
        <p:nvSpPr>
          <p:cNvPr id="42701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DEB7909-0056-4441-9BEF-9DBAC37F048E}" type="slidenum">
              <a:rPr lang="en-US" altLang="ko-KR"/>
              <a:pPr eaLnBrk="1" hangingPunct="1"/>
              <a:t>351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056" name="Group 72"/>
          <p:cNvGraphicFramePr>
            <a:graphicFrameLocks noGrp="1"/>
          </p:cNvGraphicFramePr>
          <p:nvPr/>
        </p:nvGraphicFramePr>
        <p:xfrm>
          <a:off x="-20638" y="38100"/>
          <a:ext cx="9144001" cy="6819900"/>
        </p:xfrm>
        <a:graphic>
          <a:graphicData uri="http://schemas.openxmlformats.org/drawingml/2006/table">
            <a:tbl>
              <a:tblPr/>
              <a:tblGrid>
                <a:gridCol w="3611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2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0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EL Expression 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Result 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${1 &gt; (4/2)}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false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${4.0 &gt;= 3}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true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${100.0 == 100}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true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${(10*10) ne 100} </a:t>
                      </a:r>
                      <a:endParaRPr kumimoji="1" lang="en-US" altLang="ko-KR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false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${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'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a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'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 &lt; 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'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b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'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}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true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${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'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hip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'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 gt 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'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hit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'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}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false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${4 &gt; 3}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true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${1.2E4 + 1.4}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12001.4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${3 div 4}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0.75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${10 mod 4}</a:t>
                      </a: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2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${empty 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param.Add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}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True if the request parameter named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Add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is null or an empty string 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680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${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pageContext.request.contextPath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}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The context path 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68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${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sessionScope.cart.numberOfItems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}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The value of the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numberOfItems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property of the session-scoped attribute named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cart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1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${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param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[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'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mycom.productId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'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]}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The value of the request parameter named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mycom.productId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1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${header["host"]}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The host 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1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${departments[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deptName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]}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The value of the entry named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deptName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in the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departments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map 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568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${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requestScope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['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javax.servlet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.</a:t>
                      </a:r>
                      <a:b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</a:b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forward.servlet_path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']}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The value of the request-scoped attribute named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javax.servlet.forward.servlet_path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4" marR="91444" marT="45719" marB="457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2809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72B1857-5CF3-4323-BDF7-AC9035872701}" type="slidenum">
              <a:rPr lang="en-US" altLang="ko-KR"/>
              <a:pPr eaLnBrk="1" hangingPunct="1"/>
              <a:t>352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035556D-530B-42CB-BF9A-852B843B2DCC}" type="slidenum">
              <a:rPr lang="en-US" altLang="ko-KR"/>
              <a:pPr eaLnBrk="1" hangingPunct="1"/>
              <a:t>353</a:t>
            </a:fld>
            <a:endParaRPr lang="en-US" altLang="ko-KR"/>
          </a:p>
        </p:txBody>
      </p:sp>
      <p:sp>
        <p:nvSpPr>
          <p:cNvPr id="429059" name="Text Box 2"/>
          <p:cNvSpPr txBox="1">
            <a:spLocks noChangeArrowheads="1"/>
          </p:cNvSpPr>
          <p:nvPr/>
        </p:nvSpPr>
        <p:spPr bwMode="auto">
          <a:xfrm>
            <a:off x="539750" y="1196975"/>
            <a:ext cx="8083550" cy="14319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200"/>
              <a:t>&lt;%Cart cart = (Cart) session.getAttribute(</a:t>
            </a:r>
            <a:r>
              <a:rPr lang="en-US" altLang="ko-KR" sz="2200">
                <a:latin typeface="Arial" panose="020B0604020202020204" pitchFamily="34" charset="0"/>
              </a:rPr>
              <a:t>“</a:t>
            </a:r>
            <a:r>
              <a:rPr lang="en-US" altLang="ko-KR" sz="2200"/>
              <a:t>cart</a:t>
            </a:r>
            <a:r>
              <a:rPr lang="en-US" altLang="ko-KR" sz="2200">
                <a:latin typeface="Arial" panose="020B0604020202020204" pitchFamily="34" charset="0"/>
              </a:rPr>
              <a:t>”</a:t>
            </a:r>
            <a:r>
              <a:rPr lang="en-US" altLang="ko-KR" sz="2200"/>
              <a:t>);</a:t>
            </a:r>
          </a:p>
          <a:p>
            <a:pPr eaLnBrk="1" hangingPunct="1"/>
            <a:r>
              <a:rPr lang="en-US" altLang="ko-KR" sz="2200"/>
              <a:t>     if(  cart != null   &amp;&amp;   cart.getNumberOfItems()&gt;0  )  {%&gt;</a:t>
            </a:r>
          </a:p>
          <a:p>
            <a:pPr eaLnBrk="1" hangingPunct="1"/>
            <a:r>
              <a:rPr lang="en-US" altLang="ko-KR" sz="2200"/>
              <a:t>    </a:t>
            </a:r>
            <a:r>
              <a:rPr lang="en-US" altLang="ko-KR" sz="2200">
                <a:latin typeface="Arial" panose="020B0604020202020204" pitchFamily="34" charset="0"/>
              </a:rPr>
              <a:t>…</a:t>
            </a:r>
            <a:endParaRPr lang="en-US" altLang="ko-KR" sz="2200"/>
          </a:p>
          <a:p>
            <a:pPr eaLnBrk="1" hangingPunct="1"/>
            <a:r>
              <a:rPr lang="en-US" altLang="ko-KR" sz="2200"/>
              <a:t>&lt;%}%&gt;</a:t>
            </a:r>
          </a:p>
        </p:txBody>
      </p:sp>
      <p:sp>
        <p:nvSpPr>
          <p:cNvPr id="429060" name="Text Box 3"/>
          <p:cNvSpPr txBox="1">
            <a:spLocks noChangeArrowheads="1"/>
          </p:cNvSpPr>
          <p:nvPr/>
        </p:nvSpPr>
        <p:spPr bwMode="auto">
          <a:xfrm>
            <a:off x="539750" y="4149725"/>
            <a:ext cx="7993063" cy="10969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200"/>
              <a:t>&lt;</a:t>
            </a:r>
            <a:r>
              <a:rPr lang="en-US" altLang="ko-KR" sz="2200" u="sng"/>
              <a:t>c:if</a:t>
            </a:r>
            <a:r>
              <a:rPr lang="en-US" altLang="ko-KR" sz="2200"/>
              <a:t> test = </a:t>
            </a:r>
            <a:r>
              <a:rPr lang="en-US" altLang="ko-KR" sz="2200">
                <a:latin typeface="Arial" panose="020B0604020202020204" pitchFamily="34" charset="0"/>
              </a:rPr>
              <a:t>“</a:t>
            </a:r>
            <a:r>
              <a:rPr lang="en-US" altLang="ko-KR" sz="2200" u="sng"/>
              <a:t>${sessionScope.cart.numberOfItems&gt;0}</a:t>
            </a:r>
            <a:r>
              <a:rPr lang="en-US" altLang="ko-KR" sz="2200">
                <a:latin typeface="Arial" panose="020B0604020202020204" pitchFamily="34" charset="0"/>
              </a:rPr>
              <a:t>”</a:t>
            </a:r>
            <a:r>
              <a:rPr lang="en-US" altLang="ko-KR" sz="2200"/>
              <a:t>&gt;</a:t>
            </a:r>
          </a:p>
          <a:p>
            <a:pPr eaLnBrk="1" hangingPunct="1"/>
            <a:r>
              <a:rPr lang="en-US" altLang="ko-KR" sz="2200"/>
              <a:t>	</a:t>
            </a:r>
          </a:p>
          <a:p>
            <a:pPr eaLnBrk="1" hangingPunct="1"/>
            <a:r>
              <a:rPr lang="en-US" altLang="ko-KR" sz="2200"/>
              <a:t>&lt;/c&gt;</a:t>
            </a:r>
          </a:p>
        </p:txBody>
      </p:sp>
      <p:sp>
        <p:nvSpPr>
          <p:cNvPr id="429061" name="AutoShape 4"/>
          <p:cNvSpPr>
            <a:spLocks noChangeArrowheads="1"/>
          </p:cNvSpPr>
          <p:nvPr/>
        </p:nvSpPr>
        <p:spPr bwMode="auto">
          <a:xfrm>
            <a:off x="2916238" y="2852738"/>
            <a:ext cx="288925" cy="1152525"/>
          </a:xfrm>
          <a:prstGeom prst="downArrow">
            <a:avLst>
              <a:gd name="adj1" fmla="val 50000"/>
              <a:gd name="adj2" fmla="val 997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29062" name="Text Box 5"/>
          <p:cNvSpPr txBox="1">
            <a:spLocks noChangeArrowheads="1"/>
          </p:cNvSpPr>
          <p:nvPr/>
        </p:nvSpPr>
        <p:spPr bwMode="auto">
          <a:xfrm>
            <a:off x="3851275" y="3074988"/>
            <a:ext cx="426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*</a:t>
            </a:r>
            <a:r>
              <a:rPr lang="ko-KR" altLang="en-US"/>
              <a:t>간결하다</a:t>
            </a:r>
            <a:r>
              <a:rPr lang="en-US" altLang="ko-KR"/>
              <a:t>.</a:t>
            </a:r>
          </a:p>
          <a:p>
            <a:pPr eaLnBrk="1" hangingPunct="1"/>
            <a:r>
              <a:rPr lang="en-US" altLang="ko-KR"/>
              <a:t>*null </a:t>
            </a:r>
            <a:r>
              <a:rPr lang="ko-KR" altLang="en-US"/>
              <a:t>처리</a:t>
            </a:r>
            <a:r>
              <a:rPr lang="en-US" altLang="ko-KR"/>
              <a:t>/</a:t>
            </a:r>
            <a:r>
              <a:rPr lang="ko-KR" altLang="en-US"/>
              <a:t>형변환을 자동으로 처리한다</a:t>
            </a:r>
            <a:r>
              <a:rPr lang="en-US" altLang="ko-KR"/>
              <a:t>.</a:t>
            </a:r>
          </a:p>
        </p:txBody>
      </p:sp>
      <p:sp>
        <p:nvSpPr>
          <p:cNvPr id="429063" name="AutoShape 6"/>
          <p:cNvSpPr>
            <a:spLocks noChangeArrowheads="1"/>
          </p:cNvSpPr>
          <p:nvPr/>
        </p:nvSpPr>
        <p:spPr bwMode="auto">
          <a:xfrm>
            <a:off x="5076825" y="4652963"/>
            <a:ext cx="935038" cy="504825"/>
          </a:xfrm>
          <a:prstGeom prst="wedgeRoundRectCallout">
            <a:avLst>
              <a:gd name="adj1" fmla="val -110440"/>
              <a:gd name="adj2" fmla="val -8019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EL</a:t>
            </a:r>
          </a:p>
        </p:txBody>
      </p:sp>
      <p:sp>
        <p:nvSpPr>
          <p:cNvPr id="429064" name="AutoShape 7"/>
          <p:cNvSpPr>
            <a:spLocks noChangeArrowheads="1"/>
          </p:cNvSpPr>
          <p:nvPr/>
        </p:nvSpPr>
        <p:spPr bwMode="auto">
          <a:xfrm>
            <a:off x="1547813" y="4652963"/>
            <a:ext cx="935037" cy="504825"/>
          </a:xfrm>
          <a:prstGeom prst="wedgeRoundRectCallout">
            <a:avLst>
              <a:gd name="adj1" fmla="val -110440"/>
              <a:gd name="adj2" fmla="val -8019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JSTL</a:t>
            </a:r>
          </a:p>
        </p:txBody>
      </p:sp>
    </p:spTree>
  </p:cSld>
  <p:clrMapOvr>
    <a:masterClrMapping/>
  </p:clrMapOvr>
  <p:transition/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JSTL </a:t>
            </a: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구현체 다운로드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/>
              <a:t>다운로드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>
                <a:hlinkClick r:id="rId2"/>
              </a:rPr>
              <a:t>http://tomcat.apache.org/taglibs/</a:t>
            </a:r>
            <a:endParaRPr lang="en-US" altLang="ko-KR"/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Standard-1.0: JSTL 1.1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/>
              <a:t>Servlet 2.5, JSP 2.1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/>
              <a:t>Tomcat 6</a:t>
            </a:r>
            <a:r>
              <a:rPr lang="ko-KR" altLang="en-US"/>
              <a:t>이상</a:t>
            </a:r>
            <a:endParaRPr lang="en-US" altLang="ko-KR"/>
          </a:p>
          <a:p>
            <a:pPr lvl="1" eaLnBrk="1" hangingPunct="1">
              <a:lnSpc>
                <a:spcPct val="90000"/>
              </a:lnSpc>
            </a:pPr>
            <a:endParaRPr lang="en-US" altLang="ko-KR"/>
          </a:p>
        </p:txBody>
      </p:sp>
      <p:sp>
        <p:nvSpPr>
          <p:cNvPr id="43008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D1E7B77-9CEC-4A7A-946C-A66DD3267508}" type="slidenum">
              <a:rPr lang="en-US" altLang="ko-KR"/>
              <a:pPr eaLnBrk="1" hangingPunct="1"/>
              <a:t>354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Standard-1.1: JSTL 1.1 </a:t>
            </a:r>
            <a:r>
              <a:rPr lang="ko-KR" alt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설치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/>
              <a:t>WEB-INF/lib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/>
              <a:t>jstl.jar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/>
              <a:t>JSTL API classes: </a:t>
            </a:r>
            <a:r>
              <a:rPr lang="ko-KR" altLang="en-US"/>
              <a:t>인터페이스</a:t>
            </a:r>
            <a:r>
              <a:rPr lang="en-US" altLang="ko-KR"/>
              <a:t>(</a:t>
            </a:r>
            <a:r>
              <a:rPr lang="ko-KR" altLang="en-US"/>
              <a:t>스펙</a:t>
            </a:r>
            <a:r>
              <a:rPr lang="en-US" altLang="ko-KR"/>
              <a:t>)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/>
              <a:t>standard.jar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/>
              <a:t>JSTL</a:t>
            </a:r>
            <a:r>
              <a:rPr lang="ko-KR" altLang="en-US"/>
              <a:t>의 인터페이스를 구현한 클래스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ko-KR" altLang="en-US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/>
              <a:t>자바 실행 환경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/>
              <a:t>J2SE 1.4 </a:t>
            </a:r>
            <a:r>
              <a:rPr lang="ko-KR" altLang="en-US"/>
              <a:t>이상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/>
              <a:t>JAXP 1.2 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/>
              <a:t>Xalan 2.5 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/>
              <a:t>JDBC Standard Extension 2.0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/>
          </a:p>
        </p:txBody>
      </p:sp>
      <p:sp>
        <p:nvSpPr>
          <p:cNvPr id="43110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9C73B88-E25A-4BA0-AB3B-E5488B16D1EE}" type="slidenum">
              <a:rPr lang="en-US" altLang="ko-KR"/>
              <a:pPr eaLnBrk="1" hangingPunct="1"/>
              <a:t>355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398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JSTL</a:t>
            </a:r>
            <a:r>
              <a:rPr lang="ko-KR" alt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을 기능별로 분류</a:t>
            </a:r>
          </a:p>
        </p:txBody>
      </p:sp>
      <p:graphicFrame>
        <p:nvGraphicFramePr>
          <p:cNvPr id="123144" name="Group 264"/>
          <p:cNvGraphicFramePr>
            <a:graphicFrameLocks noGrp="1"/>
          </p:cNvGraphicFramePr>
          <p:nvPr>
            <p:ph type="tbl" idx="1"/>
          </p:nvPr>
        </p:nvGraphicFramePr>
        <p:xfrm>
          <a:off x="468313" y="1125538"/>
          <a:ext cx="8280400" cy="4886325"/>
        </p:xfrm>
        <a:graphic>
          <a:graphicData uri="http://schemas.openxmlformats.org/drawingml/2006/table">
            <a:tbl>
              <a:tblPr/>
              <a:tblGrid>
                <a:gridCol w="104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5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5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Area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34" marR="91434" marT="45709" marB="4570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Function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</a:p>
                  </a:txBody>
                  <a:tcPr marL="91434" marR="91434" marT="45709" marB="4570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URI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34" marR="91434" marT="45709" marB="4570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Prefix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34" marR="91434" marT="45709" marB="4570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Example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34" marR="91434" marT="45709" marB="4570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Core</a:t>
                      </a:r>
                    </a:p>
                  </a:txBody>
                  <a:tcPr marL="91434" marR="91434" marT="45709" marB="4570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-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변수 지원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-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흐름 제어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-URL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관리</a:t>
                      </a:r>
                    </a:p>
                  </a:txBody>
                  <a:tcPr marL="91434" marR="91434" marT="45709" marB="4570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http://java.sun.com/jsp/jstl/core</a:t>
                      </a:r>
                    </a:p>
                  </a:txBody>
                  <a:tcPr marL="91434" marR="91434" marT="45709" marB="4570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c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34" marR="91434" marT="45709" marB="4570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&lt;c:</a:t>
                      </a: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tagname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 ...&gt;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34" marR="91434" marT="45709" marB="4570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XML</a:t>
                      </a:r>
                    </a:p>
                  </a:txBody>
                  <a:tcPr marL="91434" marR="91434" marT="45709" marB="4570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-Core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-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흐름 제어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-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변환</a:t>
                      </a:r>
                    </a:p>
                  </a:txBody>
                  <a:tcPr marL="91434" marR="91434" marT="45709" marB="4570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http://java.sun.com/jsp/jstl/xml</a:t>
                      </a:r>
                    </a:p>
                  </a:txBody>
                  <a:tcPr marL="91434" marR="91434" marT="45709" marB="4570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x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34" marR="91434" marT="45709" marB="4570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&lt;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x:</a:t>
                      </a: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tagname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 ...&gt;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34" marR="91434" marT="45709" marB="4570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7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I18N</a:t>
                      </a:r>
                    </a:p>
                  </a:txBody>
                  <a:tcPr marL="91434" marR="91434" marT="45709" marB="4570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-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로케일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-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메시지 </a:t>
                      </a:r>
                      <a:r>
                        <a:rPr kumimoji="1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포맷팅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-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숫자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날짜 </a:t>
                      </a:r>
                      <a:r>
                        <a:rPr kumimoji="1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포맷팅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34" marR="91434" marT="45709" marB="4570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http://java.sun.com/jsp/jstl/fmt</a:t>
                      </a:r>
                    </a:p>
                  </a:txBody>
                  <a:tcPr marL="91434" marR="91434" marT="45709" marB="4570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fmt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34" marR="91434" marT="45709" marB="4570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&lt;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fmt:</a:t>
                      </a: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tagname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 ...&gt;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34" marR="91434" marT="45709" marB="4570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2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Database</a:t>
                      </a:r>
                    </a:p>
                  </a:txBody>
                  <a:tcPr marL="91434" marR="91434" marT="45709" marB="4570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-SQL</a:t>
                      </a:r>
                    </a:p>
                  </a:txBody>
                  <a:tcPr marL="91434" marR="91434" marT="45709" marB="4570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http://java.sun.com/jsp/jstl/sql</a:t>
                      </a:r>
                    </a:p>
                  </a:txBody>
                  <a:tcPr marL="91434" marR="91434" marT="45709" marB="4570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sql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34" marR="91434" marT="45709" marB="4570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&lt;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sql:</a:t>
                      </a: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tagname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 ...&gt;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34" marR="91434" marT="45709" marB="4570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2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Functions</a:t>
                      </a:r>
                    </a:p>
                  </a:txBody>
                  <a:tcPr marL="91434" marR="91434" marT="45709" marB="4570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-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컬렉션 길이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-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문자열 조작</a:t>
                      </a:r>
                    </a:p>
                  </a:txBody>
                  <a:tcPr marL="91434" marR="91434" marT="45709" marB="4570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http://java.sun.com/jsp/jstl/functions</a:t>
                      </a:r>
                    </a:p>
                  </a:txBody>
                  <a:tcPr marL="91434" marR="91434" marT="45709" marB="4570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fn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34" marR="91434" marT="45709" marB="4570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fn:</a:t>
                      </a: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functionName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(...)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34" marR="91434" marT="45709" marB="4570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217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E40AB16-A981-4771-9034-3302ADCD138C}" type="slidenum">
              <a:rPr lang="en-US" altLang="ko-KR"/>
              <a:pPr eaLnBrk="1" hangingPunct="1"/>
              <a:t>356</a:t>
            </a:fld>
            <a:endParaRPr lang="en-US" altLang="ko-KR"/>
          </a:p>
        </p:txBody>
      </p:sp>
      <p:sp>
        <p:nvSpPr>
          <p:cNvPr id="432176" name="Text Box 265"/>
          <p:cNvSpPr txBox="1">
            <a:spLocks noChangeArrowheads="1"/>
          </p:cNvSpPr>
          <p:nvPr/>
        </p:nvSpPr>
        <p:spPr bwMode="auto">
          <a:xfrm>
            <a:off x="735013" y="6092825"/>
            <a:ext cx="73834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*</a:t>
            </a:r>
            <a:r>
              <a:rPr lang="en-US" altLang="ko-KR">
                <a:hlinkClick r:id="rId2"/>
              </a:rPr>
              <a:t>http://java.sun.com/products/jsp/jstl/1.1/docs/tlddocs/index.html</a:t>
            </a:r>
            <a:endParaRPr lang="en-US" altLang="ko-KR"/>
          </a:p>
        </p:txBody>
      </p:sp>
    </p:spTree>
  </p:cSld>
  <p:clrMapOvr>
    <a:masterClrMapping/>
  </p:clrMapOvr>
  <p:transition/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@ taglib </a:t>
            </a: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지시자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250825" y="1600200"/>
            <a:ext cx="8642350" cy="4530725"/>
          </a:xfrm>
        </p:spPr>
        <p:txBody>
          <a:bodyPr/>
          <a:lstStyle/>
          <a:p>
            <a:pPr eaLnBrk="1" hangingPunct="1"/>
            <a:r>
              <a:rPr lang="en-US" altLang="ko-KR" sz="2600"/>
              <a:t>JSP</a:t>
            </a:r>
            <a:r>
              <a:rPr lang="ko-KR" altLang="en-US" sz="2600"/>
              <a:t>에서 </a:t>
            </a:r>
            <a:r>
              <a:rPr lang="en-US" altLang="ko-KR" sz="2600"/>
              <a:t>JSTL</a:t>
            </a:r>
            <a:r>
              <a:rPr lang="ko-KR" altLang="en-US" sz="2600"/>
              <a:t>을 사용하기 위해 선언</a:t>
            </a:r>
          </a:p>
          <a:p>
            <a:pPr eaLnBrk="1" hangingPunct="1"/>
            <a:endParaRPr lang="ko-KR" altLang="en-US" sz="2600"/>
          </a:p>
          <a:p>
            <a:pPr eaLnBrk="1" hangingPunct="1"/>
            <a:r>
              <a:rPr lang="en-US" altLang="ko-KR" sz="2600"/>
              <a:t>&lt;%@ taglib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600"/>
              <a:t>         uri=</a:t>
            </a:r>
            <a:r>
              <a:rPr lang="en-US" altLang="ko-KR" sz="2600">
                <a:latin typeface="Arial" panose="020B0604020202020204" pitchFamily="34" charset="0"/>
              </a:rPr>
              <a:t>“</a:t>
            </a:r>
            <a:r>
              <a:rPr lang="ko-KR" altLang="en-US" sz="2600"/>
              <a:t>태그정의</a:t>
            </a:r>
            <a:r>
              <a:rPr lang="en-US" altLang="ko-KR" sz="2600"/>
              <a:t>TLD</a:t>
            </a:r>
            <a:r>
              <a:rPr lang="ko-KR" altLang="en-US" sz="2600"/>
              <a:t>위치 및 태그</a:t>
            </a:r>
            <a:r>
              <a:rPr lang="en-US" altLang="ko-KR" sz="2600"/>
              <a:t>URI</a:t>
            </a:r>
            <a:r>
              <a:rPr lang="en-US" altLang="ko-KR" sz="2600">
                <a:latin typeface="Arial" panose="020B0604020202020204" pitchFamily="34" charset="0"/>
              </a:rPr>
              <a:t>”</a:t>
            </a:r>
            <a:endParaRPr lang="en-US" altLang="ko-KR" sz="26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600"/>
              <a:t>         prefix=</a:t>
            </a:r>
            <a:r>
              <a:rPr lang="en-US" altLang="ko-KR" sz="2600">
                <a:latin typeface="Arial" panose="020B0604020202020204" pitchFamily="34" charset="0"/>
              </a:rPr>
              <a:t>“</a:t>
            </a:r>
            <a:r>
              <a:rPr lang="ko-KR" altLang="en-US" sz="2600"/>
              <a:t>태그접두사</a:t>
            </a:r>
            <a:r>
              <a:rPr lang="ko-KR" altLang="en-US" sz="2600">
                <a:latin typeface="Arial" panose="020B0604020202020204" pitchFamily="34" charset="0"/>
              </a:rPr>
              <a:t>”</a:t>
            </a:r>
            <a:r>
              <a:rPr lang="en-US" altLang="ko-KR" sz="2600"/>
              <a:t>%&gt;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600"/>
          </a:p>
          <a:p>
            <a:pPr lvl="1" eaLnBrk="1" hangingPunct="1"/>
            <a:r>
              <a:rPr lang="en-US" altLang="ko-KR" sz="1700"/>
              <a:t>&lt;%@ taglib uri=</a:t>
            </a:r>
            <a:r>
              <a:rPr lang="en-US" altLang="ko-KR" sz="1700">
                <a:latin typeface="Arial" panose="020B0604020202020204" pitchFamily="34" charset="0"/>
              </a:rPr>
              <a:t>“</a:t>
            </a:r>
            <a:r>
              <a:rPr lang="en-US" altLang="ko-KR" sz="1700">
                <a:hlinkClick r:id="rId2"/>
              </a:rPr>
              <a:t>http://java.sun.com/jsp/jstl/core</a:t>
            </a:r>
            <a:r>
              <a:rPr lang="en-US" altLang="ko-KR" sz="1700">
                <a:latin typeface="Arial" panose="020B0604020202020204" pitchFamily="34" charset="0"/>
              </a:rPr>
              <a:t>”</a:t>
            </a:r>
            <a:r>
              <a:rPr lang="en-US" altLang="ko-KR" sz="1700"/>
              <a:t> prefix=</a:t>
            </a:r>
            <a:r>
              <a:rPr lang="en-US" altLang="ko-KR" sz="1700">
                <a:latin typeface="Arial" panose="020B0604020202020204" pitchFamily="34" charset="0"/>
              </a:rPr>
              <a:t>“</a:t>
            </a:r>
            <a:r>
              <a:rPr lang="en-US" altLang="ko-KR" sz="1700"/>
              <a:t>c</a:t>
            </a:r>
            <a:r>
              <a:rPr lang="en-US" altLang="ko-KR" sz="1700">
                <a:latin typeface="Arial" panose="020B0604020202020204" pitchFamily="34" charset="0"/>
              </a:rPr>
              <a:t>”</a:t>
            </a:r>
            <a:r>
              <a:rPr lang="en-US" altLang="ko-KR" sz="1700"/>
              <a:t>%&gt;</a:t>
            </a:r>
          </a:p>
          <a:p>
            <a:pPr lvl="1" eaLnBrk="1" hangingPunct="1"/>
            <a:r>
              <a:rPr lang="en-US" altLang="ko-KR" sz="1700"/>
              <a:t>&lt;%@ taglib uri=</a:t>
            </a:r>
            <a:r>
              <a:rPr lang="en-US" altLang="ko-KR" sz="1700">
                <a:latin typeface="Arial" panose="020B0604020202020204" pitchFamily="34" charset="0"/>
              </a:rPr>
              <a:t>“</a:t>
            </a:r>
            <a:r>
              <a:rPr lang="en-US" altLang="ko-KR" sz="1700">
                <a:hlinkClick r:id="rId2"/>
              </a:rPr>
              <a:t>http://java.sun.com/jsp/jstl/xml</a:t>
            </a:r>
            <a:r>
              <a:rPr lang="en-US" altLang="ko-KR" sz="1700">
                <a:latin typeface="Arial" panose="020B0604020202020204" pitchFamily="34" charset="0"/>
              </a:rPr>
              <a:t>”</a:t>
            </a:r>
            <a:r>
              <a:rPr lang="en-US" altLang="ko-KR" sz="1700"/>
              <a:t> prefix=</a:t>
            </a:r>
            <a:r>
              <a:rPr lang="en-US" altLang="ko-KR" sz="1700">
                <a:latin typeface="Arial" panose="020B0604020202020204" pitchFamily="34" charset="0"/>
              </a:rPr>
              <a:t>“</a:t>
            </a:r>
            <a:r>
              <a:rPr lang="en-US" altLang="ko-KR" sz="1700"/>
              <a:t>x</a:t>
            </a:r>
            <a:r>
              <a:rPr lang="en-US" altLang="ko-KR" sz="1700">
                <a:latin typeface="Arial" panose="020B0604020202020204" pitchFamily="34" charset="0"/>
              </a:rPr>
              <a:t>”</a:t>
            </a:r>
            <a:r>
              <a:rPr lang="en-US" altLang="ko-KR" sz="1700"/>
              <a:t>%&gt;</a:t>
            </a:r>
          </a:p>
          <a:p>
            <a:pPr lvl="1" eaLnBrk="1" hangingPunct="1"/>
            <a:r>
              <a:rPr lang="en-US" altLang="ko-KR" sz="1700"/>
              <a:t>&lt;%@ taglib uri=</a:t>
            </a:r>
            <a:r>
              <a:rPr lang="en-US" altLang="ko-KR" sz="1700">
                <a:latin typeface="Arial" panose="020B0604020202020204" pitchFamily="34" charset="0"/>
              </a:rPr>
              <a:t>“</a:t>
            </a:r>
            <a:r>
              <a:rPr lang="en-US" altLang="ko-KR" sz="1700">
                <a:hlinkClick r:id="rId3"/>
              </a:rPr>
              <a:t>http://java.sun.com/jsp/jstl/fmt</a:t>
            </a:r>
            <a:r>
              <a:rPr lang="en-US" altLang="ko-KR" sz="1700">
                <a:latin typeface="Arial" panose="020B0604020202020204" pitchFamily="34" charset="0"/>
                <a:hlinkClick r:id="rId3"/>
              </a:rPr>
              <a:t>”</a:t>
            </a:r>
            <a:r>
              <a:rPr lang="en-US" altLang="ko-KR" sz="1700">
                <a:hlinkClick r:id="rId3"/>
              </a:rPr>
              <a:t> prefix=</a:t>
            </a:r>
            <a:r>
              <a:rPr lang="en-US" altLang="ko-KR" sz="1700">
                <a:latin typeface="Arial" panose="020B0604020202020204" pitchFamily="34" charset="0"/>
              </a:rPr>
              <a:t>“</a:t>
            </a:r>
            <a:r>
              <a:rPr lang="en-US" altLang="ko-KR" sz="1700"/>
              <a:t>fmt</a:t>
            </a:r>
            <a:r>
              <a:rPr lang="en-US" altLang="ko-KR" sz="1700">
                <a:latin typeface="Arial" panose="020B0604020202020204" pitchFamily="34" charset="0"/>
              </a:rPr>
              <a:t>”</a:t>
            </a:r>
            <a:r>
              <a:rPr lang="en-US" altLang="ko-KR" sz="1700"/>
              <a:t>%&gt;</a:t>
            </a:r>
          </a:p>
          <a:p>
            <a:pPr lvl="1" eaLnBrk="1" hangingPunct="1"/>
            <a:r>
              <a:rPr lang="en-US" altLang="ko-KR" sz="1700"/>
              <a:t>&lt;%@ taglib uri=</a:t>
            </a:r>
            <a:r>
              <a:rPr lang="en-US" altLang="ko-KR" sz="1700">
                <a:latin typeface="Arial" panose="020B0604020202020204" pitchFamily="34" charset="0"/>
              </a:rPr>
              <a:t>“</a:t>
            </a:r>
            <a:r>
              <a:rPr lang="en-US" altLang="ko-KR" sz="1700">
                <a:hlinkClick r:id="rId4"/>
              </a:rPr>
              <a:t>http://java.sun.com/jsp/jstl/sql</a:t>
            </a:r>
            <a:r>
              <a:rPr lang="en-US" altLang="ko-KR" sz="1700">
                <a:latin typeface="Arial" panose="020B0604020202020204" pitchFamily="34" charset="0"/>
              </a:rPr>
              <a:t>”</a:t>
            </a:r>
            <a:r>
              <a:rPr lang="en-US" altLang="ko-KR" sz="1700"/>
              <a:t> prefix=</a:t>
            </a:r>
            <a:r>
              <a:rPr lang="en-US" altLang="ko-KR" sz="1700">
                <a:latin typeface="Arial" panose="020B0604020202020204" pitchFamily="34" charset="0"/>
              </a:rPr>
              <a:t>“</a:t>
            </a:r>
            <a:r>
              <a:rPr lang="en-US" altLang="ko-KR" sz="1700"/>
              <a:t>sql</a:t>
            </a:r>
            <a:r>
              <a:rPr lang="en-US" altLang="ko-KR" sz="1700">
                <a:latin typeface="Arial" panose="020B0604020202020204" pitchFamily="34" charset="0"/>
              </a:rPr>
              <a:t>”</a:t>
            </a:r>
            <a:r>
              <a:rPr lang="en-US" altLang="ko-KR" sz="1700"/>
              <a:t>%&gt;</a:t>
            </a:r>
          </a:p>
          <a:p>
            <a:pPr lvl="1" eaLnBrk="1" hangingPunct="1"/>
            <a:r>
              <a:rPr lang="en-US" altLang="ko-KR" sz="1700"/>
              <a:t>&lt;%@ taglib uri=</a:t>
            </a:r>
            <a:r>
              <a:rPr lang="en-US" altLang="ko-KR" sz="1700">
                <a:latin typeface="Arial" panose="020B0604020202020204" pitchFamily="34" charset="0"/>
              </a:rPr>
              <a:t>“</a:t>
            </a:r>
            <a:r>
              <a:rPr lang="en-US" altLang="ko-KR" sz="1700">
                <a:hlinkClick r:id="rId5"/>
              </a:rPr>
              <a:t>http://java.sun.com/jsp/jstl/functions</a:t>
            </a:r>
            <a:r>
              <a:rPr lang="en-US" altLang="ko-KR" sz="1700">
                <a:latin typeface="Arial" panose="020B0604020202020204" pitchFamily="34" charset="0"/>
              </a:rPr>
              <a:t>”</a:t>
            </a:r>
            <a:r>
              <a:rPr lang="en-US" altLang="ko-KR" sz="1700"/>
              <a:t> prefix=</a:t>
            </a:r>
            <a:r>
              <a:rPr lang="en-US" altLang="ko-KR" sz="1700">
                <a:latin typeface="Arial" panose="020B0604020202020204" pitchFamily="34" charset="0"/>
              </a:rPr>
              <a:t>“</a:t>
            </a:r>
            <a:r>
              <a:rPr lang="en-US" altLang="ko-KR" sz="1700"/>
              <a:t>fn</a:t>
            </a:r>
            <a:r>
              <a:rPr lang="en-US" altLang="ko-KR" sz="1700">
                <a:latin typeface="Arial" panose="020B0604020202020204" pitchFamily="34" charset="0"/>
              </a:rPr>
              <a:t>”</a:t>
            </a:r>
            <a:r>
              <a:rPr lang="en-US" altLang="ko-KR" sz="1700"/>
              <a:t>%&gt;</a:t>
            </a:r>
          </a:p>
          <a:p>
            <a:pPr lvl="1" eaLnBrk="1" hangingPunct="1"/>
            <a:endParaRPr lang="en-US" altLang="ko-KR" sz="1600"/>
          </a:p>
          <a:p>
            <a:pPr eaLnBrk="1" hangingPunct="1"/>
            <a:endParaRPr lang="en-US" altLang="ko-KR" sz="1800"/>
          </a:p>
          <a:p>
            <a:pPr eaLnBrk="1" hangingPunct="1"/>
            <a:endParaRPr lang="en-US" altLang="ko-KR" sz="2600"/>
          </a:p>
        </p:txBody>
      </p:sp>
      <p:sp>
        <p:nvSpPr>
          <p:cNvPr id="43315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C86D008-BFAA-48A2-9FC4-7C4836A07448}" type="slidenum">
              <a:rPr lang="en-US" altLang="ko-KR"/>
              <a:pPr eaLnBrk="1" hangingPunct="1"/>
              <a:t>357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8750"/>
            <a:ext cx="8229600" cy="11398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Core Tag Library </a:t>
            </a:r>
          </a:p>
        </p:txBody>
      </p:sp>
      <p:sp>
        <p:nvSpPr>
          <p:cNvPr id="43417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9323589-44FE-497E-8EAB-51AF0C558995}" type="slidenum">
              <a:rPr lang="en-US" altLang="ko-KR"/>
              <a:pPr eaLnBrk="1" hangingPunct="1"/>
              <a:t>358</a:t>
            </a:fld>
            <a:endParaRPr lang="en-US" altLang="ko-KR"/>
          </a:p>
        </p:txBody>
      </p:sp>
      <p:graphicFrame>
        <p:nvGraphicFramePr>
          <p:cNvPr id="143489" name="Group 129"/>
          <p:cNvGraphicFramePr>
            <a:graphicFrameLocks noGrp="1"/>
          </p:cNvGraphicFramePr>
          <p:nvPr/>
        </p:nvGraphicFramePr>
        <p:xfrm>
          <a:off x="684213" y="981075"/>
          <a:ext cx="7343775" cy="5059363"/>
        </p:xfrm>
        <a:graphic>
          <a:graphicData uri="http://schemas.openxmlformats.org/drawingml/2006/table">
            <a:tbl>
              <a:tblPr/>
              <a:tblGrid>
                <a:gridCol w="8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Area 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Function 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Tags 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Prefix 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3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Core 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Variable support 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remove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set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2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Flow control 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choose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굴림" charset="-127"/>
                          <a:cs typeface="Courier New" pitchFamily="49" charset="0"/>
                        </a:rPr>
                        <a:t>  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  when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굴림" charset="-127"/>
                          <a:cs typeface="Courier New" pitchFamily="49" charset="0"/>
                        </a:rPr>
                        <a:t>  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  otherwise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forEach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forTokens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if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72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URL management 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import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굴림" charset="-127"/>
                          <a:cs typeface="Courier New" pitchFamily="49" charset="0"/>
                        </a:rPr>
                        <a:t>  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param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redirect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굴림" charset="-127"/>
                          <a:cs typeface="Courier New" pitchFamily="49" charset="0"/>
                        </a:rPr>
                        <a:t>  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param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굴림" charset="-127"/>
                          <a:cs typeface="Courier New" pitchFamily="49" charset="0"/>
                        </a:rPr>
                        <a:t>  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param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Miscellaneous 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catch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out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1" marB="4571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04813"/>
            <a:ext cx="8229600" cy="59039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3300"/>
              <a:t>Variable Support</a:t>
            </a:r>
            <a:r>
              <a:rPr lang="en-US" altLang="ko-KR" sz="240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ko-KR" sz="2400"/>
          </a:p>
          <a:p>
            <a:pPr lvl="1" eaLnBrk="1" hangingPunct="1">
              <a:lnSpc>
                <a:spcPct val="80000"/>
              </a:lnSpc>
            </a:pPr>
            <a:r>
              <a:rPr lang="en-US" altLang="ko-KR" sz="1600"/>
              <a:t>&lt;c:set 	var=</a:t>
            </a:r>
            <a:r>
              <a:rPr lang="en-US" altLang="ko-KR" sz="1600">
                <a:latin typeface="Arial" panose="020B0604020202020204" pitchFamily="34" charset="0"/>
              </a:rPr>
              <a:t>“</a:t>
            </a:r>
            <a:r>
              <a:rPr lang="en-US" altLang="ko-KR" sz="1600"/>
              <a:t>varName</a:t>
            </a:r>
            <a:r>
              <a:rPr lang="en-US" altLang="ko-KR" sz="1600">
                <a:latin typeface="Arial" panose="020B0604020202020204" pitchFamily="34" charset="0"/>
              </a:rPr>
              <a:t>“</a:t>
            </a:r>
            <a:endParaRPr lang="en-US" altLang="ko-KR" sz="16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600"/>
              <a:t>        		[scope=</a:t>
            </a:r>
            <a:r>
              <a:rPr lang="en-US" altLang="ko-KR" sz="1600">
                <a:latin typeface="Arial" panose="020B0604020202020204" pitchFamily="34" charset="0"/>
              </a:rPr>
              <a:t>“</a:t>
            </a:r>
            <a:r>
              <a:rPr lang="en-US" altLang="ko-KR" sz="1600"/>
              <a:t>{page|request|session|application}</a:t>
            </a:r>
            <a:r>
              <a:rPr lang="en-US" altLang="ko-KR" sz="1600">
                <a:latin typeface="Arial" panose="020B0604020202020204" pitchFamily="34" charset="0"/>
              </a:rPr>
              <a:t>“</a:t>
            </a:r>
            <a:r>
              <a:rPr lang="en-US" altLang="ko-KR" sz="1600"/>
              <a:t>]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600"/>
              <a:t>			value=</a:t>
            </a:r>
            <a:r>
              <a:rPr lang="en-US" altLang="ko-KR" sz="1600">
                <a:latin typeface="Arial" panose="020B0604020202020204" pitchFamily="34" charset="0"/>
              </a:rPr>
              <a:t>“</a:t>
            </a:r>
            <a:r>
              <a:rPr lang="en-US" altLang="ko-KR" sz="1600"/>
              <a:t>value"/&gt;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1600"/>
          </a:p>
          <a:p>
            <a:pPr lvl="1" eaLnBrk="1" hangingPunct="1">
              <a:lnSpc>
                <a:spcPct val="80000"/>
              </a:lnSpc>
            </a:pPr>
            <a:r>
              <a:rPr lang="en-US" altLang="ko-KR" sz="1600"/>
              <a:t>&lt;c:set 	var=</a:t>
            </a:r>
            <a:r>
              <a:rPr lang="en-US" altLang="ko-KR" sz="1600">
                <a:latin typeface="Arial" panose="020B0604020202020204" pitchFamily="34" charset="0"/>
              </a:rPr>
              <a:t>“</a:t>
            </a:r>
            <a:r>
              <a:rPr lang="en-US" altLang="ko-KR" sz="1600"/>
              <a:t>varName</a:t>
            </a:r>
            <a:r>
              <a:rPr lang="en-US" altLang="ko-KR" sz="1600">
                <a:latin typeface="Arial" panose="020B0604020202020204" pitchFamily="34" charset="0"/>
              </a:rPr>
              <a:t>“</a:t>
            </a:r>
            <a:endParaRPr lang="en-US" altLang="ko-KR" sz="16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600"/>
              <a:t>        		[scope=</a:t>
            </a:r>
            <a:r>
              <a:rPr lang="en-US" altLang="ko-KR" sz="1600">
                <a:latin typeface="Arial" panose="020B0604020202020204" pitchFamily="34" charset="0"/>
              </a:rPr>
              <a:t>“</a:t>
            </a:r>
            <a:r>
              <a:rPr lang="en-US" altLang="ko-KR" sz="1600"/>
              <a:t>{page|request|session|application}</a:t>
            </a:r>
            <a:r>
              <a:rPr lang="en-US" altLang="ko-KR" sz="1600">
                <a:latin typeface="Arial" panose="020B0604020202020204" pitchFamily="34" charset="0"/>
              </a:rPr>
              <a:t>“</a:t>
            </a:r>
            <a:r>
              <a:rPr lang="en-US" altLang="ko-KR" sz="1600"/>
              <a:t>]&gt;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600"/>
              <a:t>			value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600"/>
              <a:t>	&lt;/c:set&gt;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1600"/>
          </a:p>
          <a:p>
            <a:pPr lvl="1" eaLnBrk="1" hangingPunct="1">
              <a:lnSpc>
                <a:spcPct val="80000"/>
              </a:lnSpc>
            </a:pPr>
            <a:r>
              <a:rPr lang="en-US" altLang="ko-KR" sz="1600"/>
              <a:t>&lt;c:set 	target=</a:t>
            </a:r>
            <a:r>
              <a:rPr lang="en-US" altLang="ko-KR" sz="1600">
                <a:latin typeface="Arial" panose="020B0604020202020204" pitchFamily="34" charset="0"/>
              </a:rPr>
              <a:t>“</a:t>
            </a:r>
            <a:r>
              <a:rPr lang="en-US" altLang="ko-KR" sz="1600"/>
              <a:t>${objectName}</a:t>
            </a:r>
            <a:r>
              <a:rPr lang="en-US" altLang="ko-KR" sz="1600">
                <a:latin typeface="Arial" panose="020B0604020202020204" pitchFamily="34" charset="0"/>
              </a:rPr>
              <a:t>”</a:t>
            </a:r>
            <a:endParaRPr lang="en-US" altLang="ko-KR" sz="16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600"/>
              <a:t>			property=</a:t>
            </a:r>
            <a:r>
              <a:rPr lang="en-US" altLang="ko-KR" sz="1600">
                <a:latin typeface="Arial" panose="020B0604020202020204" pitchFamily="34" charset="0"/>
              </a:rPr>
              <a:t>“</a:t>
            </a:r>
            <a:r>
              <a:rPr lang="en-US" altLang="ko-KR" sz="1600"/>
              <a:t>propertyName</a:t>
            </a:r>
            <a:r>
              <a:rPr lang="en-US" altLang="ko-KR" sz="1600">
                <a:latin typeface="Arial" panose="020B0604020202020204" pitchFamily="34" charset="0"/>
              </a:rPr>
              <a:t>”</a:t>
            </a:r>
            <a:endParaRPr lang="en-US" altLang="ko-KR" sz="16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600"/>
              <a:t>			value=</a:t>
            </a:r>
            <a:r>
              <a:rPr lang="en-US" altLang="ko-KR" sz="1600">
                <a:latin typeface="Arial" panose="020B0604020202020204" pitchFamily="34" charset="0"/>
              </a:rPr>
              <a:t>“</a:t>
            </a:r>
            <a:r>
              <a:rPr lang="en-US" altLang="ko-KR" sz="1600"/>
              <a:t>value"/&gt;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1600"/>
          </a:p>
          <a:p>
            <a:pPr lvl="1" eaLnBrk="1" hangingPunct="1">
              <a:lnSpc>
                <a:spcPct val="80000"/>
              </a:lnSpc>
            </a:pPr>
            <a:r>
              <a:rPr lang="en-US" altLang="ko-KR" sz="1600"/>
              <a:t>&lt;c:set 	target=</a:t>
            </a:r>
            <a:r>
              <a:rPr lang="en-US" altLang="ko-KR" sz="1600">
                <a:latin typeface="Arial" panose="020B0604020202020204" pitchFamily="34" charset="0"/>
              </a:rPr>
              <a:t>“</a:t>
            </a:r>
            <a:r>
              <a:rPr lang="en-US" altLang="ko-KR" sz="1600"/>
              <a:t>${objectName}</a:t>
            </a:r>
            <a:r>
              <a:rPr lang="en-US" altLang="ko-KR" sz="1600">
                <a:latin typeface="Arial" panose="020B0604020202020204" pitchFamily="34" charset="0"/>
              </a:rPr>
              <a:t>”</a:t>
            </a:r>
            <a:endParaRPr lang="en-US" altLang="ko-KR" sz="16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600"/>
              <a:t>			property=</a:t>
            </a:r>
            <a:r>
              <a:rPr lang="en-US" altLang="ko-KR" sz="1600">
                <a:latin typeface="Arial" panose="020B0604020202020204" pitchFamily="34" charset="0"/>
              </a:rPr>
              <a:t>“</a:t>
            </a:r>
            <a:r>
              <a:rPr lang="en-US" altLang="ko-KR" sz="1600"/>
              <a:t>propertyName</a:t>
            </a:r>
            <a:r>
              <a:rPr lang="en-US" altLang="ko-KR" sz="1600">
                <a:latin typeface="Arial" panose="020B0604020202020204" pitchFamily="34" charset="0"/>
              </a:rPr>
              <a:t>”</a:t>
            </a:r>
            <a:r>
              <a:rPr lang="en-US" altLang="ko-KR" sz="1600"/>
              <a:t>&gt;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600"/>
              <a:t>			value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600"/>
              <a:t>	&lt;/c:set&gt;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1600"/>
          </a:p>
          <a:p>
            <a:pPr lvl="1" eaLnBrk="1" hangingPunct="1">
              <a:lnSpc>
                <a:spcPct val="80000"/>
              </a:lnSpc>
            </a:pPr>
            <a:r>
              <a:rPr lang="en-US" altLang="ko-KR" sz="1600"/>
              <a:t>&lt;c:remove	var=</a:t>
            </a:r>
            <a:r>
              <a:rPr lang="en-US" altLang="ko-KR" sz="1600">
                <a:latin typeface="Arial" panose="020B0604020202020204" pitchFamily="34" charset="0"/>
              </a:rPr>
              <a:t>“</a:t>
            </a:r>
            <a:r>
              <a:rPr lang="en-US" altLang="ko-KR" sz="1600"/>
              <a:t>varName</a:t>
            </a:r>
            <a:r>
              <a:rPr lang="en-US" altLang="ko-KR" sz="1600">
                <a:latin typeface="Arial" panose="020B0604020202020204" pitchFamily="34" charset="0"/>
              </a:rPr>
              <a:t>”</a:t>
            </a:r>
            <a:endParaRPr lang="en-US" altLang="ko-KR" sz="160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600"/>
              <a:t>		[scope=</a:t>
            </a:r>
            <a:r>
              <a:rPr lang="en-US" altLang="ko-KR" sz="1600">
                <a:latin typeface="Arial" panose="020B0604020202020204" pitchFamily="34" charset="0"/>
              </a:rPr>
              <a:t>“</a:t>
            </a:r>
            <a:r>
              <a:rPr lang="en-US" altLang="ko-KR" sz="1600"/>
              <a:t>{page|request|session|application}</a:t>
            </a:r>
            <a:r>
              <a:rPr lang="en-US" altLang="ko-KR" sz="1600">
                <a:latin typeface="Arial" panose="020B0604020202020204" pitchFamily="34" charset="0"/>
              </a:rPr>
              <a:t>“</a:t>
            </a:r>
            <a:r>
              <a:rPr lang="en-US" altLang="ko-KR" sz="1600"/>
              <a:t>]/&gt;</a:t>
            </a:r>
          </a:p>
        </p:txBody>
      </p:sp>
      <p:sp>
        <p:nvSpPr>
          <p:cNvPr id="43520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1E180E7-08FA-40B2-85E2-889DB681DBB9}" type="slidenum">
              <a:rPr lang="en-US" altLang="ko-KR"/>
              <a:pPr eaLnBrk="1" hangingPunct="1"/>
              <a:t>359</a:t>
            </a:fld>
            <a:endParaRPr lang="en-US" altLang="ko-KR"/>
          </a:p>
        </p:txBody>
      </p:sp>
      <p:sp>
        <p:nvSpPr>
          <p:cNvPr id="435204" name="AutoShape 5"/>
          <p:cNvSpPr>
            <a:spLocks noChangeArrowheads="1"/>
          </p:cNvSpPr>
          <p:nvPr/>
        </p:nvSpPr>
        <p:spPr bwMode="auto">
          <a:xfrm>
            <a:off x="5013325" y="2844800"/>
            <a:ext cx="3384550" cy="431800"/>
          </a:xfrm>
          <a:prstGeom prst="wedgeRoundRectCallout">
            <a:avLst>
              <a:gd name="adj1" fmla="val -64824"/>
              <a:gd name="adj2" fmla="val 12021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모든 스코프에서 검색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39825"/>
          </a:xfrm>
        </p:spPr>
        <p:txBody>
          <a:bodyPr/>
          <a:lstStyle/>
          <a:p>
            <a:pPr eaLnBrk="1" hangingPunct="1"/>
            <a:r>
              <a:rPr lang="ko-KR" altLang="en-US"/>
              <a:t>초기화 정보 얻기 </a:t>
            </a:r>
            <a:r>
              <a:rPr lang="en-US" altLang="ko-KR"/>
              <a:t>(web.xml )</a:t>
            </a:r>
            <a:endParaRPr lang="ko-KR" altLang="en-US"/>
          </a:p>
        </p:txBody>
      </p:sp>
      <p:sp>
        <p:nvSpPr>
          <p:cNvPr id="45059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23850" y="1416050"/>
            <a:ext cx="8351838" cy="4173538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000" dirty="0"/>
              <a:t>&lt;servlet&gt;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000" dirty="0"/>
              <a:t>    &lt;servlet-name&gt;</a:t>
            </a:r>
            <a:r>
              <a:rPr lang="en-US" altLang="ko-KR" sz="2000" dirty="0" err="1"/>
              <a:t>InitParameterServlet</a:t>
            </a:r>
            <a:r>
              <a:rPr lang="en-US" altLang="ko-KR" sz="2000" dirty="0"/>
              <a:t> &lt;/servlet-name&gt;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000" dirty="0"/>
              <a:t>    &lt;servlet-class&gt;</a:t>
            </a:r>
            <a:r>
              <a:rPr lang="en-US" altLang="ko-KR" sz="2000" dirty="0" err="1"/>
              <a:t>com.oraclejava.InitParameterServlet</a:t>
            </a:r>
            <a:r>
              <a:rPr lang="en-US" altLang="ko-KR" sz="2000" dirty="0"/>
              <a:t> &lt;/servlet-class&gt;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000" dirty="0"/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000" dirty="0"/>
              <a:t>    &lt;!-- </a:t>
            </a:r>
            <a:r>
              <a:rPr lang="ko-KR" altLang="en-US" sz="2000" dirty="0"/>
              <a:t>초기화 파라미터 </a:t>
            </a:r>
            <a:r>
              <a:rPr lang="en-US" altLang="ko-KR" sz="2000" dirty="0"/>
              <a:t>--&gt;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000" dirty="0"/>
              <a:t>    &lt;</a:t>
            </a:r>
            <a:r>
              <a:rPr lang="en-US" altLang="ko-KR" sz="2000" dirty="0" err="1"/>
              <a:t>init-param</a:t>
            </a:r>
            <a:r>
              <a:rPr lang="en-US" altLang="ko-KR" sz="2000" dirty="0"/>
              <a:t>&gt;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000" dirty="0"/>
              <a:t>        &lt;</a:t>
            </a:r>
            <a:r>
              <a:rPr lang="en-US" altLang="ko-KR" sz="2000" dirty="0" err="1"/>
              <a:t>param</a:t>
            </a:r>
            <a:r>
              <a:rPr lang="en-US" altLang="ko-KR" sz="2000" dirty="0"/>
              <a:t>-name&gt;age&lt;/</a:t>
            </a:r>
            <a:r>
              <a:rPr lang="en-US" altLang="ko-KR" sz="2000" dirty="0" err="1"/>
              <a:t>param</a:t>
            </a:r>
            <a:r>
              <a:rPr lang="en-US" altLang="ko-KR" sz="2000" dirty="0"/>
              <a:t>-name&gt;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000" dirty="0"/>
              <a:t>        &lt;</a:t>
            </a:r>
            <a:r>
              <a:rPr lang="en-US" altLang="ko-KR" sz="2000" dirty="0" err="1"/>
              <a:t>param</a:t>
            </a:r>
            <a:r>
              <a:rPr lang="en-US" altLang="ko-KR" sz="2000" dirty="0"/>
              <a:t>-value&gt;100&lt;/</a:t>
            </a:r>
            <a:r>
              <a:rPr lang="en-US" altLang="ko-KR" sz="2000" dirty="0" err="1"/>
              <a:t>param</a:t>
            </a:r>
            <a:r>
              <a:rPr lang="en-US" altLang="ko-KR" sz="2000" dirty="0"/>
              <a:t>-value&gt;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000" dirty="0"/>
              <a:t>    &lt;/</a:t>
            </a:r>
            <a:r>
              <a:rPr lang="en-US" altLang="ko-KR" sz="2000" dirty="0" err="1"/>
              <a:t>init-param</a:t>
            </a:r>
            <a:r>
              <a:rPr lang="en-US" altLang="ko-KR" sz="2000" dirty="0"/>
              <a:t>&gt;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000" dirty="0"/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000" dirty="0"/>
              <a:t>    &lt;load-on-startup&gt;1&lt;/load-on-startup&gt;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000" dirty="0"/>
              <a:t>  &lt;/servlet&gt;</a:t>
            </a:r>
          </a:p>
        </p:txBody>
      </p:sp>
      <p:sp>
        <p:nvSpPr>
          <p:cNvPr id="4813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AFDECD9-655B-4DFB-A58B-6D1095B2CE07}" type="slidenum">
              <a:rPr lang="en-US" altLang="ko-KR"/>
              <a:pPr eaLnBrk="1" hangingPunct="1"/>
              <a:t>36</a:t>
            </a:fld>
            <a:endParaRPr lang="en-US" altLang="ko-KR"/>
          </a:p>
        </p:txBody>
      </p:sp>
    </p:spTree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FFE8F3C-B847-4B68-876D-0F8EB8DB3A35}" type="slidenum">
              <a:rPr lang="en-US" altLang="ko-KR"/>
              <a:pPr eaLnBrk="1" hangingPunct="1"/>
              <a:t>360</a:t>
            </a:fld>
            <a:endParaRPr lang="en-US" altLang="ko-KR"/>
          </a:p>
        </p:txBody>
      </p:sp>
      <p:pic>
        <p:nvPicPr>
          <p:cNvPr id="43622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03200"/>
            <a:ext cx="8501063" cy="45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622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4868863"/>
            <a:ext cx="838835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476250"/>
            <a:ext cx="8229600" cy="1296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3300"/>
              <a:t>Flow Control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2200"/>
          </a:p>
          <a:p>
            <a:pPr lvl="1" eaLnBrk="1" hangingPunct="1">
              <a:lnSpc>
                <a:spcPct val="90000"/>
              </a:lnSpc>
            </a:pPr>
            <a:r>
              <a:rPr lang="en-US" altLang="ko-KR" sz="2200"/>
              <a:t>&lt;c:if test=</a:t>
            </a:r>
            <a:r>
              <a:rPr lang="en-US" altLang="ko-KR" sz="2200">
                <a:latin typeface="Arial" panose="020B0604020202020204" pitchFamily="34" charset="0"/>
              </a:rPr>
              <a:t>“</a:t>
            </a:r>
            <a:r>
              <a:rPr lang="en-US" altLang="ko-KR" sz="2200"/>
              <a:t>${condition}</a:t>
            </a:r>
            <a:r>
              <a:rPr lang="en-US" altLang="ko-KR" sz="2200">
                <a:latin typeface="Arial" panose="020B0604020202020204" pitchFamily="34" charset="0"/>
              </a:rPr>
              <a:t>”</a:t>
            </a:r>
            <a:r>
              <a:rPr lang="en-US" altLang="ko-KR" sz="2200"/>
              <a:t>&gt;</a:t>
            </a:r>
            <a:r>
              <a:rPr lang="en-US" altLang="ko-KR" sz="2200">
                <a:latin typeface="Arial" panose="020B0604020202020204" pitchFamily="34" charset="0"/>
              </a:rPr>
              <a:t>…</a:t>
            </a:r>
            <a:r>
              <a:rPr lang="en-US" altLang="ko-KR" sz="2200"/>
              <a:t>&lt;/c:if&gt;</a:t>
            </a:r>
          </a:p>
        </p:txBody>
      </p:sp>
      <p:sp>
        <p:nvSpPr>
          <p:cNvPr id="43725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C74FB6D-EF29-4B77-AE99-F275FA1079BA}" type="slidenum">
              <a:rPr lang="en-US" altLang="ko-KR"/>
              <a:pPr eaLnBrk="1" hangingPunct="1"/>
              <a:t>361</a:t>
            </a:fld>
            <a:endParaRPr lang="en-US" altLang="ko-KR"/>
          </a:p>
        </p:txBody>
      </p:sp>
      <p:pic>
        <p:nvPicPr>
          <p:cNvPr id="43725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60575"/>
            <a:ext cx="7704137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476250"/>
            <a:ext cx="8229600" cy="1944688"/>
          </a:xfrm>
        </p:spPr>
        <p:txBody>
          <a:bodyPr rtlCol="0">
            <a:normAutofit fontScale="92500" lnSpcReduction="10000"/>
          </a:bodyPr>
          <a:lstStyle/>
          <a:p>
            <a:pPr indent="-366713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2600"/>
              <a:t>&lt;c:choose&gt;</a:t>
            </a:r>
          </a:p>
          <a:p>
            <a:pPr indent="-366713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600"/>
              <a:t>	   &lt;c:when test=</a:t>
            </a:r>
            <a:r>
              <a:rPr lang="en-US" altLang="ko-KR" sz="2600">
                <a:latin typeface="Arial" pitchFamily="34" charset="0"/>
              </a:rPr>
              <a:t>“</a:t>
            </a:r>
            <a:r>
              <a:rPr lang="en-US" altLang="ko-KR" sz="2600"/>
              <a:t>${condition}</a:t>
            </a:r>
            <a:r>
              <a:rPr lang="en-US" altLang="ko-KR" sz="2600">
                <a:latin typeface="Arial" pitchFamily="34" charset="0"/>
              </a:rPr>
              <a:t>”</a:t>
            </a:r>
            <a:r>
              <a:rPr lang="en-US" altLang="ko-KR" sz="2600"/>
              <a:t>&gt;</a:t>
            </a:r>
            <a:r>
              <a:rPr lang="en-US" altLang="ko-KR" sz="2600">
                <a:latin typeface="Arial" pitchFamily="34" charset="0"/>
              </a:rPr>
              <a:t>…</a:t>
            </a:r>
            <a:r>
              <a:rPr lang="en-US" altLang="ko-KR" sz="2600"/>
              <a:t>&lt;/c:when&gt;</a:t>
            </a:r>
          </a:p>
          <a:p>
            <a:pPr indent="-366713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600"/>
              <a:t>	   &lt;c:when test=</a:t>
            </a:r>
            <a:r>
              <a:rPr lang="en-US" altLang="ko-KR" sz="2600">
                <a:latin typeface="Arial" pitchFamily="34" charset="0"/>
              </a:rPr>
              <a:t>“</a:t>
            </a:r>
            <a:r>
              <a:rPr lang="en-US" altLang="ko-KR" sz="2600"/>
              <a:t>${condition}</a:t>
            </a:r>
            <a:r>
              <a:rPr lang="en-US" altLang="ko-KR" sz="2600">
                <a:latin typeface="Arial" pitchFamily="34" charset="0"/>
              </a:rPr>
              <a:t>”</a:t>
            </a:r>
            <a:r>
              <a:rPr lang="en-US" altLang="ko-KR" sz="2600"/>
              <a:t>&gt;</a:t>
            </a:r>
            <a:r>
              <a:rPr lang="en-US" altLang="ko-KR" sz="2600">
                <a:latin typeface="Arial" pitchFamily="34" charset="0"/>
              </a:rPr>
              <a:t>…</a:t>
            </a:r>
            <a:r>
              <a:rPr lang="en-US" altLang="ko-KR" sz="2600"/>
              <a:t>&lt;/c:when&gt;</a:t>
            </a:r>
          </a:p>
          <a:p>
            <a:pPr indent="-366713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600"/>
              <a:t>     &lt;c:otherwise&gt;</a:t>
            </a:r>
            <a:r>
              <a:rPr lang="en-US" altLang="ko-KR" sz="2600">
                <a:latin typeface="Arial" pitchFamily="34" charset="0"/>
              </a:rPr>
              <a:t>…</a:t>
            </a:r>
            <a:r>
              <a:rPr lang="en-US" altLang="ko-KR" sz="2600"/>
              <a:t>&lt;/c:otherwise&gt; 	</a:t>
            </a:r>
          </a:p>
          <a:p>
            <a:pPr indent="-366713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600"/>
              <a:t>	&lt;/c:choose&gt;</a:t>
            </a:r>
          </a:p>
        </p:txBody>
      </p:sp>
      <p:sp>
        <p:nvSpPr>
          <p:cNvPr id="43827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30ABC6C-299D-435B-8DEB-C498A5E5604F}" type="slidenum">
              <a:rPr lang="en-US" altLang="ko-KR"/>
              <a:pPr eaLnBrk="1" hangingPunct="1"/>
              <a:t>362</a:t>
            </a:fld>
            <a:endParaRPr lang="en-US" altLang="ko-KR"/>
          </a:p>
        </p:txBody>
      </p:sp>
      <p:pic>
        <p:nvPicPr>
          <p:cNvPr id="4382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2565400"/>
            <a:ext cx="8064500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333375"/>
            <a:ext cx="8229600" cy="6048375"/>
          </a:xfrm>
        </p:spPr>
        <p:txBody>
          <a:bodyPr rtlCol="0">
            <a:normAutofit lnSpcReduction="10000"/>
          </a:bodyPr>
          <a:lstStyle/>
          <a:p>
            <a:pPr marL="180975" lvl="1" indent="-180975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ko-KR" sz="2000"/>
              <a:t>&lt;c:forEach 	var=</a:t>
            </a:r>
            <a:r>
              <a:rPr lang="en-US" altLang="ko-KR" sz="2000">
                <a:latin typeface="Arial" pitchFamily="34" charset="0"/>
              </a:rPr>
              <a:t>“</a:t>
            </a:r>
            <a:r>
              <a:rPr lang="en-US" altLang="ko-KR" sz="2000"/>
              <a:t>varName</a:t>
            </a:r>
            <a:r>
              <a:rPr lang="en-US" altLang="ko-KR" sz="2000">
                <a:latin typeface="Arial" pitchFamily="34" charset="0"/>
              </a:rPr>
              <a:t>”</a:t>
            </a:r>
            <a:r>
              <a:rPr lang="en-US" altLang="ko-KR" sz="2000"/>
              <a:t> </a:t>
            </a:r>
          </a:p>
          <a:p>
            <a:pPr marL="180975" lvl="2" indent="-180975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700"/>
              <a:t>			items=</a:t>
            </a:r>
            <a:r>
              <a:rPr lang="en-US" altLang="ko-KR" sz="1700">
                <a:latin typeface="Arial" pitchFamily="34" charset="0"/>
              </a:rPr>
              <a:t>“</a:t>
            </a:r>
            <a:r>
              <a:rPr lang="en-US" altLang="ko-KR" sz="1700"/>
              <a:t>${collection}</a:t>
            </a:r>
            <a:r>
              <a:rPr lang="en-US" altLang="ko-KR" sz="1700">
                <a:latin typeface="Arial" pitchFamily="34" charset="0"/>
              </a:rPr>
              <a:t>”</a:t>
            </a:r>
            <a:r>
              <a:rPr lang="en-US" altLang="ko-KR" sz="1700"/>
              <a:t> </a:t>
            </a:r>
          </a:p>
          <a:p>
            <a:pPr marL="180975" lvl="2" indent="-180975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700"/>
              <a:t>			varStatus=</a:t>
            </a:r>
            <a:r>
              <a:rPr lang="en-US" altLang="ko-KR" sz="1700">
                <a:latin typeface="Arial" pitchFamily="34" charset="0"/>
              </a:rPr>
              <a:t>“</a:t>
            </a:r>
            <a:r>
              <a:rPr lang="en-US" altLang="ko-KR" sz="1700"/>
              <a:t>varStatusName</a:t>
            </a:r>
            <a:r>
              <a:rPr lang="en-US" altLang="ko-KR" sz="1700">
                <a:latin typeface="Arial" pitchFamily="34" charset="0"/>
              </a:rPr>
              <a:t>”</a:t>
            </a:r>
            <a:r>
              <a:rPr lang="en-US" altLang="ko-KR" sz="1700"/>
              <a:t>&gt;</a:t>
            </a:r>
          </a:p>
          <a:p>
            <a:pPr marL="180975" lvl="1" indent="-180975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		  </a:t>
            </a:r>
            <a:r>
              <a:rPr lang="en-US" altLang="ko-KR" sz="2000">
                <a:latin typeface="Arial" pitchFamily="34" charset="0"/>
              </a:rPr>
              <a:t>…</a:t>
            </a:r>
            <a:endParaRPr lang="en-US" altLang="ko-KR" sz="2000"/>
          </a:p>
          <a:p>
            <a:pPr marL="180975" lvl="1" indent="-180975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	&lt;/c:forEach&gt;</a:t>
            </a:r>
          </a:p>
          <a:p>
            <a:pPr marL="180975" lvl="1" indent="-180975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sz="2000"/>
          </a:p>
          <a:p>
            <a:pPr marL="180975" lvl="2" indent="-180975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ko-KR" sz="1700"/>
              <a:t>Collection, Map, Iterator, Enumeration</a:t>
            </a:r>
          </a:p>
          <a:p>
            <a:pPr marL="180975" lvl="2" indent="-180975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ko-KR" sz="1700"/>
              <a:t>Object[], </a:t>
            </a:r>
            <a:r>
              <a:rPr lang="ko-KR" altLang="en-US" sz="1700"/>
              <a:t>기본형</a:t>
            </a:r>
            <a:r>
              <a:rPr lang="en-US" altLang="ko-KR" sz="1700"/>
              <a:t>[]</a:t>
            </a:r>
          </a:p>
          <a:p>
            <a:pPr marL="180975" lvl="2" indent="-180975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ko-KR" sz="1700">
                <a:latin typeface="Arial" pitchFamily="34" charset="0"/>
              </a:rPr>
              <a:t>“</a:t>
            </a:r>
            <a:r>
              <a:rPr lang="en-US" altLang="ko-KR" sz="1700"/>
              <a:t>,</a:t>
            </a:r>
            <a:r>
              <a:rPr lang="en-US" altLang="ko-KR" sz="1700">
                <a:latin typeface="Arial" pitchFamily="34" charset="0"/>
              </a:rPr>
              <a:t>”</a:t>
            </a:r>
            <a:r>
              <a:rPr lang="ko-KR" altLang="en-US" sz="1700"/>
              <a:t>로 분리된 문자열</a:t>
            </a:r>
          </a:p>
          <a:p>
            <a:pPr marL="180975" lvl="2" indent="-180975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ko-KR" sz="1700"/>
              <a:t>javax.servlet.jsp.jstl.sql.Result</a:t>
            </a:r>
          </a:p>
          <a:p>
            <a:pPr marL="180975" lvl="1" indent="-180975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altLang="ko-KR" sz="1800"/>
          </a:p>
          <a:p>
            <a:pPr marL="180975" lvl="1" indent="-180975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ko-KR" sz="1800"/>
              <a:t>&lt;c:forEach var=</a:t>
            </a:r>
            <a:r>
              <a:rPr lang="en-US" altLang="ko-KR" sz="1800">
                <a:latin typeface="Arial" pitchFamily="34" charset="0"/>
              </a:rPr>
              <a:t>“</a:t>
            </a:r>
            <a:r>
              <a:rPr lang="en-US" altLang="ko-KR" sz="1800"/>
              <a:t>varName</a:t>
            </a:r>
            <a:r>
              <a:rPr lang="en-US" altLang="ko-KR" sz="1800">
                <a:latin typeface="Arial" pitchFamily="34" charset="0"/>
              </a:rPr>
              <a:t>”</a:t>
            </a:r>
            <a:r>
              <a:rPr lang="en-US" altLang="ko-KR" sz="1800"/>
              <a:t> begin=</a:t>
            </a:r>
            <a:r>
              <a:rPr lang="en-US" altLang="ko-KR" sz="1800">
                <a:latin typeface="Arial" pitchFamily="34" charset="0"/>
              </a:rPr>
              <a:t>“</a:t>
            </a:r>
            <a:r>
              <a:rPr lang="en-US" altLang="ko-KR" sz="1800"/>
              <a:t>0</a:t>
            </a:r>
            <a:r>
              <a:rPr lang="en-US" altLang="ko-KR" sz="1800">
                <a:latin typeface="Arial" pitchFamily="34" charset="0"/>
              </a:rPr>
              <a:t>”</a:t>
            </a:r>
            <a:r>
              <a:rPr lang="en-US" altLang="ko-KR" sz="1800"/>
              <a:t> </a:t>
            </a:r>
          </a:p>
          <a:p>
            <a:pPr marL="180975" lvl="1" indent="-180975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ko-KR" sz="1800"/>
              <a:t>end=</a:t>
            </a:r>
            <a:r>
              <a:rPr lang="en-US" altLang="ko-KR" sz="1800">
                <a:latin typeface="Arial" pitchFamily="34" charset="0"/>
              </a:rPr>
              <a:t>“</a:t>
            </a:r>
            <a:r>
              <a:rPr lang="en-US" altLang="ko-KR" sz="1800"/>
              <a:t>10</a:t>
            </a:r>
            <a:r>
              <a:rPr lang="en-US" altLang="ko-KR" sz="1800">
                <a:latin typeface="Arial" pitchFamily="34" charset="0"/>
              </a:rPr>
              <a:t>”</a:t>
            </a:r>
            <a:r>
              <a:rPr lang="en-US" altLang="ko-KR" sz="1800"/>
              <a:t> step=</a:t>
            </a:r>
            <a:r>
              <a:rPr lang="en-US" altLang="ko-KR" sz="1800">
                <a:latin typeface="Arial" pitchFamily="34" charset="0"/>
              </a:rPr>
              <a:t>“</a:t>
            </a:r>
            <a:r>
              <a:rPr lang="en-US" altLang="ko-KR" sz="1800"/>
              <a:t>1</a:t>
            </a:r>
            <a:r>
              <a:rPr lang="en-US" altLang="ko-KR" sz="1800">
                <a:latin typeface="Arial" pitchFamily="34" charset="0"/>
              </a:rPr>
              <a:t>”</a:t>
            </a:r>
            <a:r>
              <a:rPr lang="en-US" altLang="ko-KR" sz="1800"/>
              <a:t>&gt;</a:t>
            </a:r>
          </a:p>
          <a:p>
            <a:pPr marL="180975" lvl="1" indent="-180975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800"/>
              <a:t>		  </a:t>
            </a:r>
            <a:r>
              <a:rPr lang="en-US" altLang="ko-KR" sz="1800">
                <a:latin typeface="Arial" pitchFamily="34" charset="0"/>
              </a:rPr>
              <a:t>…</a:t>
            </a:r>
            <a:endParaRPr lang="en-US" altLang="ko-KR" sz="1800"/>
          </a:p>
          <a:p>
            <a:pPr marL="180975" lvl="1" indent="-180975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800"/>
              <a:t>	&lt;/c:forEach&gt;</a:t>
            </a:r>
          </a:p>
          <a:p>
            <a:pPr marL="180975" lvl="1" indent="-180975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sz="1800"/>
          </a:p>
          <a:p>
            <a:pPr marL="180975" lvl="1" indent="-180975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ko-KR" sz="1800"/>
              <a:t>&lt;c:forTokens 	var=</a:t>
            </a:r>
            <a:r>
              <a:rPr lang="en-US" altLang="ko-KR" sz="1800">
                <a:latin typeface="Arial" pitchFamily="34" charset="0"/>
              </a:rPr>
              <a:t>“</a:t>
            </a:r>
            <a:r>
              <a:rPr lang="en-US" altLang="ko-KR" sz="1800"/>
              <a:t>varName</a:t>
            </a:r>
            <a:r>
              <a:rPr lang="en-US" altLang="ko-KR" sz="1800">
                <a:latin typeface="Arial" pitchFamily="34" charset="0"/>
              </a:rPr>
              <a:t>”</a:t>
            </a:r>
            <a:r>
              <a:rPr lang="en-US" altLang="ko-KR" sz="1800"/>
              <a:t> </a:t>
            </a:r>
          </a:p>
          <a:p>
            <a:pPr marL="180975" lvl="2" indent="-180975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800"/>
              <a:t>			items=</a:t>
            </a:r>
            <a:r>
              <a:rPr lang="en-US" altLang="ko-KR" sz="1800">
                <a:latin typeface="Arial" pitchFamily="34" charset="0"/>
              </a:rPr>
              <a:t>“</a:t>
            </a:r>
            <a:r>
              <a:rPr lang="en-US" altLang="ko-KR" sz="1800"/>
              <a:t>${stringOfTokens}</a:t>
            </a:r>
            <a:r>
              <a:rPr lang="en-US" altLang="ko-KR" sz="1800">
                <a:latin typeface="Arial" pitchFamily="34" charset="0"/>
              </a:rPr>
              <a:t>”</a:t>
            </a:r>
            <a:r>
              <a:rPr lang="en-US" altLang="ko-KR" sz="1800"/>
              <a:t> </a:t>
            </a:r>
          </a:p>
          <a:p>
            <a:pPr marL="180975" lvl="2" indent="-180975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800"/>
              <a:t>			delims=</a:t>
            </a:r>
            <a:r>
              <a:rPr lang="en-US" altLang="ko-KR" sz="1800">
                <a:latin typeface="Arial" pitchFamily="34" charset="0"/>
              </a:rPr>
              <a:t>“</a:t>
            </a:r>
            <a:r>
              <a:rPr lang="en-US" altLang="ko-KR" sz="1800"/>
              <a:t>delimiters</a:t>
            </a:r>
            <a:r>
              <a:rPr lang="en-US" altLang="ko-KR" sz="1800">
                <a:latin typeface="Arial" pitchFamily="34" charset="0"/>
              </a:rPr>
              <a:t>”</a:t>
            </a:r>
            <a:endParaRPr lang="en-US" altLang="ko-KR" sz="1800"/>
          </a:p>
          <a:p>
            <a:pPr marL="180975" lvl="2" indent="-180975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800"/>
              <a:t>			</a:t>
            </a:r>
            <a:r>
              <a:rPr lang="en-US" altLang="ko-KR" sz="1700"/>
              <a:t>varStatus=</a:t>
            </a:r>
            <a:r>
              <a:rPr lang="en-US" altLang="ko-KR" sz="1700">
                <a:latin typeface="Arial" pitchFamily="34" charset="0"/>
              </a:rPr>
              <a:t>“</a:t>
            </a:r>
            <a:r>
              <a:rPr lang="en-US" altLang="ko-KR" sz="1700"/>
              <a:t>varStatusName</a:t>
            </a:r>
            <a:r>
              <a:rPr lang="en-US" altLang="ko-KR" sz="1700">
                <a:latin typeface="Arial" pitchFamily="34" charset="0"/>
              </a:rPr>
              <a:t>”</a:t>
            </a:r>
            <a:r>
              <a:rPr lang="en-US" altLang="ko-KR" sz="1700"/>
              <a:t>&gt;</a:t>
            </a:r>
            <a:endParaRPr lang="en-US" altLang="ko-KR" sz="1800"/>
          </a:p>
          <a:p>
            <a:pPr marL="180975" lvl="1" indent="-180975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800"/>
              <a:t>		  </a:t>
            </a:r>
            <a:r>
              <a:rPr lang="en-US" altLang="ko-KR" sz="1800">
                <a:latin typeface="Arial" pitchFamily="34" charset="0"/>
              </a:rPr>
              <a:t>…</a:t>
            </a:r>
            <a:endParaRPr lang="en-US" altLang="ko-KR" sz="1800"/>
          </a:p>
          <a:p>
            <a:pPr marL="180975" lvl="1" indent="-180975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800"/>
              <a:t>	&lt;/c:forTokens&gt;</a:t>
            </a:r>
            <a:endParaRPr lang="en-US" altLang="ko-KR" sz="1900"/>
          </a:p>
        </p:txBody>
      </p:sp>
      <p:sp>
        <p:nvSpPr>
          <p:cNvPr id="43929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75C6323-CEBE-4034-AFD7-C35F75B20321}" type="slidenum">
              <a:rPr lang="en-US" altLang="ko-KR"/>
              <a:pPr eaLnBrk="1" hangingPunct="1"/>
              <a:t>363</a:t>
            </a:fld>
            <a:endParaRPr lang="en-US" altLang="ko-KR"/>
          </a:p>
        </p:txBody>
      </p:sp>
      <p:sp>
        <p:nvSpPr>
          <p:cNvPr id="439300" name="AutoShape 3"/>
          <p:cNvSpPr>
            <a:spLocks noChangeArrowheads="1"/>
          </p:cNvSpPr>
          <p:nvPr/>
        </p:nvSpPr>
        <p:spPr bwMode="auto">
          <a:xfrm>
            <a:off x="2574925" y="1250950"/>
            <a:ext cx="6140450" cy="576263"/>
          </a:xfrm>
          <a:prstGeom prst="wedgeRoundRectCallout">
            <a:avLst>
              <a:gd name="adj1" fmla="val -29125"/>
              <a:gd name="adj2" fmla="val -7864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/>
              <a:t>javax.servlet.jsp.jstl.core.LoopTagStatus </a:t>
            </a:r>
            <a:r>
              <a:rPr lang="ko-KR" altLang="en-US" sz="1600"/>
              <a:t>개체 변수 참조</a:t>
            </a:r>
            <a:r>
              <a:rPr lang="en-US" altLang="ko-KR" sz="1600"/>
              <a:t>: </a:t>
            </a:r>
            <a:r>
              <a:rPr lang="en-US" altLang="ko-KR" sz="1600">
                <a:hlinkClick r:id="rId2"/>
              </a:rPr>
              <a:t>http://java.sun.com/products/jsp/jstl/1.1/docs/api/index.html</a:t>
            </a:r>
            <a:endParaRPr lang="en-US" altLang="ko-KR" sz="1600"/>
          </a:p>
        </p:txBody>
      </p:sp>
      <p:sp>
        <p:nvSpPr>
          <p:cNvPr id="439301" name="Text Box 4"/>
          <p:cNvSpPr txBox="1">
            <a:spLocks noChangeArrowheads="1"/>
          </p:cNvSpPr>
          <p:nvPr/>
        </p:nvSpPr>
        <p:spPr bwMode="auto">
          <a:xfrm>
            <a:off x="5848350" y="2309813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ko-KR" sz="1600"/>
          </a:p>
        </p:txBody>
      </p:sp>
      <p:graphicFrame>
        <p:nvGraphicFramePr>
          <p:cNvPr id="173089" name="Group 33"/>
          <p:cNvGraphicFramePr>
            <a:graphicFrameLocks noGrp="1"/>
          </p:cNvGraphicFramePr>
          <p:nvPr/>
        </p:nvGraphicFramePr>
        <p:xfrm>
          <a:off x="5219700" y="2071688"/>
          <a:ext cx="3516313" cy="1768475"/>
        </p:xfrm>
        <a:graphic>
          <a:graphicData uri="http://schemas.openxmlformats.org/drawingml/2006/table">
            <a:tbl>
              <a:tblPr/>
              <a:tblGrid>
                <a:gridCol w="100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8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프로퍼티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1443" marR="91443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설명</a:t>
                      </a:r>
                    </a:p>
                  </a:txBody>
                  <a:tcPr marL="91443" marR="91443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index</a:t>
                      </a:r>
                    </a:p>
                  </a:txBody>
                  <a:tcPr marL="91443" marR="91443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으로 시작하는 인덱스</a:t>
                      </a:r>
                    </a:p>
                  </a:txBody>
                  <a:tcPr marL="91443" marR="91443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Count</a:t>
                      </a:r>
                    </a:p>
                  </a:txBody>
                  <a:tcPr marL="91443" marR="91443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로 시작하는 인덱스</a:t>
                      </a:r>
                    </a:p>
                  </a:txBody>
                  <a:tcPr marL="91443" marR="91443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first</a:t>
                      </a:r>
                    </a:p>
                  </a:txBody>
                  <a:tcPr marL="91443" marR="91443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루프의 첫 라운드 여부</a:t>
                      </a:r>
                    </a:p>
                  </a:txBody>
                  <a:tcPr marL="91443" marR="91443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last</a:t>
                      </a:r>
                    </a:p>
                  </a:txBody>
                  <a:tcPr marL="91443" marR="91443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루프의 마지막 라운드 여부</a:t>
                      </a:r>
                    </a:p>
                  </a:txBody>
                  <a:tcPr marL="91443" marR="91443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A90AE3C-E755-4CDD-89B6-39D75836448B}" type="slidenum">
              <a:rPr lang="en-US" altLang="ko-KR"/>
              <a:pPr eaLnBrk="1" hangingPunct="1"/>
              <a:t>364</a:t>
            </a:fld>
            <a:endParaRPr lang="en-US" altLang="ko-KR"/>
          </a:p>
        </p:txBody>
      </p:sp>
      <p:pic>
        <p:nvPicPr>
          <p:cNvPr id="4403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8496300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EBD4FA3-67E7-433B-84A8-1B1A1C170235}" type="slidenum">
              <a:rPr lang="en-US" altLang="ko-KR"/>
              <a:pPr eaLnBrk="1" hangingPunct="1"/>
              <a:t>365</a:t>
            </a:fld>
            <a:endParaRPr lang="en-US" altLang="ko-KR"/>
          </a:p>
        </p:txBody>
      </p:sp>
      <p:pic>
        <p:nvPicPr>
          <p:cNvPr id="44134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8640763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476250"/>
            <a:ext cx="8229600" cy="568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4000"/>
              <a:t>URL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300"/>
              <a:t>&lt;c:import 	</a:t>
            </a:r>
            <a:r>
              <a:rPr lang="en-US" altLang="ko-KR" sz="1900"/>
              <a:t>url=</a:t>
            </a:r>
            <a:r>
              <a:rPr lang="en-US" altLang="ko-KR" sz="1900">
                <a:latin typeface="Arial" panose="020B0604020202020204" pitchFamily="34" charset="0"/>
              </a:rPr>
              <a:t>“</a:t>
            </a:r>
            <a:r>
              <a:rPr lang="en-US" altLang="ko-KR" sz="1900"/>
              <a:t>url</a:t>
            </a:r>
            <a:r>
              <a:rPr lang="en-US" altLang="ko-KR" sz="1900">
                <a:latin typeface="Arial" panose="020B0604020202020204" pitchFamily="34" charset="0"/>
              </a:rPr>
              <a:t>”</a:t>
            </a:r>
            <a:endParaRPr lang="en-US" altLang="ko-KR" sz="19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900"/>
              <a:t>				[context=</a:t>
            </a:r>
            <a:r>
              <a:rPr lang="en-US" altLang="ko-KR" sz="1900">
                <a:latin typeface="Arial" panose="020B0604020202020204" pitchFamily="34" charset="0"/>
              </a:rPr>
              <a:t>“</a:t>
            </a:r>
            <a:r>
              <a:rPr lang="en-US" altLang="ko-KR" sz="1900"/>
              <a:t>context</a:t>
            </a:r>
            <a:r>
              <a:rPr lang="en-US" altLang="ko-KR" sz="1900">
                <a:latin typeface="Arial" panose="020B0604020202020204" pitchFamily="34" charset="0"/>
              </a:rPr>
              <a:t>”</a:t>
            </a:r>
            <a:r>
              <a:rPr lang="en-US" altLang="ko-KR" sz="1900"/>
              <a:t>]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900"/>
              <a:t>				[var=</a:t>
            </a:r>
            <a:r>
              <a:rPr lang="en-US" altLang="ko-KR" sz="1900">
                <a:latin typeface="Arial" panose="020B0604020202020204" pitchFamily="34" charset="0"/>
              </a:rPr>
              <a:t>“</a:t>
            </a:r>
            <a:r>
              <a:rPr lang="en-US" altLang="ko-KR" sz="1900"/>
              <a:t>varName</a:t>
            </a:r>
            <a:r>
              <a:rPr lang="en-US" altLang="ko-KR" sz="1900">
                <a:latin typeface="Arial" panose="020B0604020202020204" pitchFamily="34" charset="0"/>
              </a:rPr>
              <a:t>”</a:t>
            </a:r>
            <a:r>
              <a:rPr lang="en-US" altLang="ko-KR" sz="1900"/>
              <a:t>]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900"/>
              <a:t>				[scope=</a:t>
            </a:r>
            <a:r>
              <a:rPr lang="en-US" altLang="ko-KR" sz="1900">
                <a:latin typeface="Arial" panose="020B0604020202020204" pitchFamily="34" charset="0"/>
              </a:rPr>
              <a:t>“</a:t>
            </a:r>
            <a:r>
              <a:rPr lang="en-US" altLang="ko-KR" sz="1900"/>
              <a:t>{</a:t>
            </a:r>
            <a:r>
              <a:rPr lang="en-US" altLang="ko-KR" sz="1900" b="1"/>
              <a:t>page</a:t>
            </a:r>
            <a:r>
              <a:rPr lang="en-US" altLang="ko-KR" sz="1900"/>
              <a:t>|request|session|application}</a:t>
            </a:r>
            <a:r>
              <a:rPr lang="en-US" altLang="ko-KR" sz="1900">
                <a:latin typeface="Arial" panose="020B0604020202020204" pitchFamily="34" charset="0"/>
              </a:rPr>
              <a:t>”</a:t>
            </a:r>
            <a:r>
              <a:rPr lang="en-US" altLang="ko-KR" sz="1900"/>
              <a:t>]&gt;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300"/>
              <a:t>		[&lt;c:param name=</a:t>
            </a:r>
            <a:r>
              <a:rPr lang="en-US" altLang="ko-KR" sz="2300">
                <a:latin typeface="Arial" panose="020B0604020202020204" pitchFamily="34" charset="0"/>
              </a:rPr>
              <a:t>“</a:t>
            </a:r>
            <a:r>
              <a:rPr lang="en-US" altLang="ko-KR" sz="2300"/>
              <a:t>name</a:t>
            </a:r>
            <a:r>
              <a:rPr lang="en-US" altLang="ko-KR" sz="2300">
                <a:latin typeface="Arial" panose="020B0604020202020204" pitchFamily="34" charset="0"/>
              </a:rPr>
              <a:t>”</a:t>
            </a:r>
            <a:r>
              <a:rPr lang="en-US" altLang="ko-KR" sz="2300"/>
              <a:t> value=</a:t>
            </a:r>
            <a:r>
              <a:rPr lang="en-US" altLang="ko-KR" sz="2300">
                <a:latin typeface="Arial" panose="020B0604020202020204" pitchFamily="34" charset="0"/>
              </a:rPr>
              <a:t>“</a:t>
            </a:r>
            <a:r>
              <a:rPr lang="en-US" altLang="ko-KR" sz="2300"/>
              <a:t>value</a:t>
            </a:r>
            <a:r>
              <a:rPr lang="en-US" altLang="ko-KR" sz="2300">
                <a:latin typeface="Arial" panose="020B0604020202020204" pitchFamily="34" charset="0"/>
              </a:rPr>
              <a:t>”</a:t>
            </a:r>
            <a:r>
              <a:rPr lang="en-US" altLang="ko-KR" sz="2300"/>
              <a:t>/&gt;]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300"/>
              <a:t>	&lt;/c:import&gt;</a:t>
            </a:r>
          </a:p>
          <a:p>
            <a:pPr lvl="2" eaLnBrk="1" hangingPunct="1">
              <a:lnSpc>
                <a:spcPct val="90000"/>
              </a:lnSpc>
            </a:pPr>
            <a:endParaRPr lang="en-US" altLang="ko-KR" sz="1800"/>
          </a:p>
          <a:p>
            <a:pPr lvl="2" eaLnBrk="1" hangingPunct="1">
              <a:lnSpc>
                <a:spcPct val="90000"/>
              </a:lnSpc>
            </a:pPr>
            <a:r>
              <a:rPr lang="en-US" altLang="ko-KR" sz="2000"/>
              <a:t>url </a:t>
            </a:r>
            <a:r>
              <a:rPr lang="ko-KR" altLang="en-US" sz="2000"/>
              <a:t>속성으로 지정된 리소스를 가져와 지정된 스코프에 저장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/>
              <a:t>var </a:t>
            </a:r>
            <a:r>
              <a:rPr lang="ko-KR" altLang="en-US" sz="2000"/>
              <a:t>속성이 지정되지 않으면 가져온 리소스를 저장하지 않고 바로 출력한다</a:t>
            </a:r>
            <a:r>
              <a:rPr lang="en-US" altLang="ko-KR" sz="2000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/>
              <a:t>url </a:t>
            </a:r>
            <a:r>
              <a:rPr lang="ko-KR" altLang="en-US" sz="2000"/>
              <a:t>속성에는 외부 웹 서버의 웹 응용 프로그램 </a:t>
            </a:r>
            <a:r>
              <a:rPr lang="en-US" altLang="ko-KR" sz="2000"/>
              <a:t>Full URL</a:t>
            </a:r>
            <a:r>
              <a:rPr lang="ko-KR" altLang="en-US" sz="2000"/>
              <a:t>을 지정할 수도 있다</a:t>
            </a:r>
            <a:r>
              <a:rPr lang="en-US" altLang="ko-KR" sz="2000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2000"/>
              <a:t>동일한 서블릿 컨테이너에 설치된 다른 웹 응용 프로그램에 리소스가 위치한다면 </a:t>
            </a:r>
            <a:r>
              <a:rPr lang="en-US" altLang="ko-KR" sz="2000"/>
              <a:t>context </a:t>
            </a:r>
            <a:r>
              <a:rPr lang="ko-KR" altLang="en-US" sz="2000"/>
              <a:t>속성에 다른 웹 응용 프로그램명을 지정해야 한다</a:t>
            </a:r>
            <a:r>
              <a:rPr lang="en-US" altLang="ko-KR" sz="2000"/>
              <a:t>.</a:t>
            </a:r>
            <a:r>
              <a:rPr lang="en-US" altLang="ko-KR" sz="1800"/>
              <a:t>	</a:t>
            </a:r>
          </a:p>
        </p:txBody>
      </p:sp>
      <p:sp>
        <p:nvSpPr>
          <p:cNvPr id="44237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746EB54-60F6-4EC5-9755-90C410E851FD}" type="slidenum">
              <a:rPr lang="en-US" altLang="ko-KR"/>
              <a:pPr eaLnBrk="1" hangingPunct="1"/>
              <a:t>366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0C9C1CA-C9BD-4D5C-B63F-A4CD192D1138}" type="slidenum">
              <a:rPr lang="en-US" altLang="ko-KR"/>
              <a:pPr eaLnBrk="1" hangingPunct="1"/>
              <a:t>367</a:t>
            </a:fld>
            <a:endParaRPr lang="en-US" altLang="ko-KR"/>
          </a:p>
        </p:txBody>
      </p:sp>
      <p:pic>
        <p:nvPicPr>
          <p:cNvPr id="4433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81075"/>
            <a:ext cx="7993062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476250"/>
            <a:ext cx="8229600" cy="1657350"/>
          </a:xfrm>
        </p:spPr>
        <p:txBody>
          <a:bodyPr/>
          <a:lstStyle/>
          <a:p>
            <a:pPr marL="547688" lvl="1" indent="-200025" eaLnBrk="1" hangingPunct="1">
              <a:buFont typeface="Verdana" panose="020B0604030504040204" pitchFamily="34" charset="0"/>
              <a:buChar char="◦"/>
            </a:pPr>
            <a:r>
              <a:rPr lang="en-US" altLang="ko-KR"/>
              <a:t>&lt;c:redirect url=</a:t>
            </a:r>
            <a:r>
              <a:rPr lang="en-US" altLang="ko-KR">
                <a:latin typeface="Arial" panose="020B0604020202020204" pitchFamily="34" charset="0"/>
              </a:rPr>
              <a:t>“</a:t>
            </a:r>
            <a:r>
              <a:rPr lang="en-US" altLang="ko-KR"/>
              <a:t>url</a:t>
            </a:r>
            <a:r>
              <a:rPr lang="en-US" altLang="ko-KR">
                <a:latin typeface="Arial" panose="020B0604020202020204" pitchFamily="34" charset="0"/>
              </a:rPr>
              <a:t>”</a:t>
            </a:r>
            <a:r>
              <a:rPr lang="en-US" altLang="ko-KR"/>
              <a:t> [context=</a:t>
            </a:r>
            <a:r>
              <a:rPr lang="en-US" altLang="ko-KR">
                <a:latin typeface="Arial" panose="020B0604020202020204" pitchFamily="34" charset="0"/>
              </a:rPr>
              <a:t>“</a:t>
            </a:r>
            <a:r>
              <a:rPr lang="en-US" altLang="ko-KR"/>
              <a:t>context</a:t>
            </a:r>
            <a:r>
              <a:rPr lang="en-US" altLang="ko-KR">
                <a:latin typeface="Arial" panose="020B0604020202020204" pitchFamily="34" charset="0"/>
              </a:rPr>
              <a:t>”</a:t>
            </a:r>
            <a:r>
              <a:rPr lang="en-US" altLang="ko-KR"/>
              <a:t>]&gt;</a:t>
            </a:r>
          </a:p>
          <a:p>
            <a:pPr marL="547688" lvl="1" indent="-200025" eaLnBrk="1" hangingPunct="1">
              <a:buFont typeface="Wingdings" panose="05000000000000000000" pitchFamily="2" charset="2"/>
              <a:buNone/>
            </a:pPr>
            <a:r>
              <a:rPr lang="en-US" altLang="ko-KR"/>
              <a:t>		  [&lt;c:param name=</a:t>
            </a:r>
            <a:r>
              <a:rPr lang="en-US" altLang="ko-KR">
                <a:latin typeface="Arial" panose="020B0604020202020204" pitchFamily="34" charset="0"/>
              </a:rPr>
              <a:t>“</a:t>
            </a:r>
            <a:r>
              <a:rPr lang="en-US" altLang="ko-KR"/>
              <a:t>name</a:t>
            </a:r>
            <a:r>
              <a:rPr lang="en-US" altLang="ko-KR">
                <a:latin typeface="Arial" panose="020B0604020202020204" pitchFamily="34" charset="0"/>
              </a:rPr>
              <a:t>”</a:t>
            </a:r>
            <a:r>
              <a:rPr lang="en-US" altLang="ko-KR"/>
              <a:t> value=</a:t>
            </a:r>
            <a:r>
              <a:rPr lang="en-US" altLang="ko-KR">
                <a:latin typeface="Arial" panose="020B0604020202020204" pitchFamily="34" charset="0"/>
              </a:rPr>
              <a:t>“</a:t>
            </a:r>
            <a:r>
              <a:rPr lang="en-US" altLang="ko-KR"/>
              <a:t>value</a:t>
            </a:r>
            <a:r>
              <a:rPr lang="en-US" altLang="ko-KR">
                <a:latin typeface="Arial" panose="020B0604020202020204" pitchFamily="34" charset="0"/>
              </a:rPr>
              <a:t>”</a:t>
            </a:r>
            <a:r>
              <a:rPr lang="en-US" altLang="ko-KR"/>
              <a:t>/&gt;]</a:t>
            </a:r>
          </a:p>
          <a:p>
            <a:pPr marL="547688" lvl="1" indent="-200025" eaLnBrk="1" hangingPunct="1">
              <a:buFont typeface="Wingdings" panose="05000000000000000000" pitchFamily="2" charset="2"/>
              <a:buNone/>
            </a:pPr>
            <a:r>
              <a:rPr lang="en-US" altLang="ko-KR"/>
              <a:t>   &lt;/c:redirect&gt;</a:t>
            </a:r>
          </a:p>
          <a:p>
            <a:pPr marL="547688" lvl="1" indent="-200025" eaLnBrk="1" hangingPunct="1">
              <a:buFont typeface="Wingdings" panose="05000000000000000000" pitchFamily="2" charset="2"/>
              <a:buNone/>
            </a:pPr>
            <a:endParaRPr lang="en-US" altLang="ko-KR"/>
          </a:p>
        </p:txBody>
      </p:sp>
      <p:sp>
        <p:nvSpPr>
          <p:cNvPr id="44441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8454FDE-A5E6-4CC9-8A16-DC9CD5FEC225}" type="slidenum">
              <a:rPr lang="en-US" altLang="ko-KR"/>
              <a:pPr eaLnBrk="1" hangingPunct="1"/>
              <a:t>368</a:t>
            </a:fld>
            <a:endParaRPr lang="en-US" altLang="ko-KR"/>
          </a:p>
        </p:txBody>
      </p:sp>
      <p:pic>
        <p:nvPicPr>
          <p:cNvPr id="4444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708275"/>
            <a:ext cx="662463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476250"/>
            <a:ext cx="8229600" cy="2952750"/>
          </a:xfrm>
        </p:spPr>
        <p:txBody>
          <a:bodyPr rtlCol="0">
            <a:normAutofit lnSpcReduction="10000"/>
          </a:bodyPr>
          <a:lstStyle/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ko-KR"/>
              <a:t>&lt;c:url 	value=</a:t>
            </a:r>
            <a:r>
              <a:rPr lang="en-US" altLang="ko-KR">
                <a:latin typeface="Arial" pitchFamily="34" charset="0"/>
              </a:rPr>
              <a:t>“</a:t>
            </a:r>
            <a:r>
              <a:rPr lang="en-US" altLang="ko-KR"/>
              <a:t>url</a:t>
            </a:r>
            <a:r>
              <a:rPr lang="en-US" altLang="ko-KR">
                <a:latin typeface="Arial" pitchFamily="34" charset="0"/>
              </a:rPr>
              <a:t>”</a:t>
            </a:r>
            <a:endParaRPr lang="en-US" altLang="ko-KR"/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/>
              <a:t>		[context=</a:t>
            </a:r>
            <a:r>
              <a:rPr lang="en-US" altLang="ko-KR">
                <a:latin typeface="Arial" pitchFamily="34" charset="0"/>
              </a:rPr>
              <a:t>“</a:t>
            </a:r>
            <a:r>
              <a:rPr lang="en-US" altLang="ko-KR"/>
              <a:t>context</a:t>
            </a:r>
            <a:r>
              <a:rPr lang="en-US" altLang="ko-KR">
                <a:latin typeface="Arial" pitchFamily="34" charset="0"/>
              </a:rPr>
              <a:t>”</a:t>
            </a:r>
            <a:r>
              <a:rPr lang="en-US" altLang="ko-KR"/>
              <a:t>]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/>
              <a:t>		[var=</a:t>
            </a:r>
            <a:r>
              <a:rPr lang="en-US" altLang="ko-KR">
                <a:latin typeface="Arial" pitchFamily="34" charset="0"/>
              </a:rPr>
              <a:t>“</a:t>
            </a:r>
            <a:r>
              <a:rPr lang="en-US" altLang="ko-KR"/>
              <a:t>varName</a:t>
            </a:r>
            <a:r>
              <a:rPr lang="en-US" altLang="ko-KR">
                <a:latin typeface="Arial" pitchFamily="34" charset="0"/>
              </a:rPr>
              <a:t>”</a:t>
            </a:r>
            <a:r>
              <a:rPr lang="en-US" altLang="ko-KR"/>
              <a:t>]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/>
              <a:t>	</a:t>
            </a:r>
            <a:r>
              <a:rPr lang="en-US" altLang="ko-KR" sz="1800"/>
              <a:t>	[scope=</a:t>
            </a:r>
            <a:r>
              <a:rPr lang="en-US" altLang="ko-KR" sz="1800">
                <a:latin typeface="Arial" pitchFamily="34" charset="0"/>
              </a:rPr>
              <a:t>“</a:t>
            </a:r>
            <a:r>
              <a:rPr lang="en-US" altLang="ko-KR" sz="1800"/>
              <a:t>{page|request|sessioin|application}</a:t>
            </a:r>
            <a:r>
              <a:rPr lang="en-US" altLang="ko-KR" sz="1800">
                <a:latin typeface="Arial" pitchFamily="34" charset="0"/>
              </a:rPr>
              <a:t>”</a:t>
            </a:r>
            <a:r>
              <a:rPr lang="en-US" altLang="ko-KR" sz="1800"/>
              <a:t>]&gt;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/>
              <a:t>		  </a:t>
            </a:r>
            <a:r>
              <a:rPr lang="en-US" altLang="ko-KR" sz="2000"/>
              <a:t>[&lt;c:param name=</a:t>
            </a:r>
            <a:r>
              <a:rPr lang="en-US" altLang="ko-KR" sz="2000">
                <a:latin typeface="Arial" pitchFamily="34" charset="0"/>
              </a:rPr>
              <a:t>“</a:t>
            </a:r>
            <a:r>
              <a:rPr lang="en-US" altLang="ko-KR" sz="2000"/>
              <a:t>name</a:t>
            </a:r>
            <a:r>
              <a:rPr lang="en-US" altLang="ko-KR" sz="2000">
                <a:latin typeface="Arial" pitchFamily="34" charset="0"/>
              </a:rPr>
              <a:t>”</a:t>
            </a:r>
            <a:r>
              <a:rPr lang="en-US" altLang="ko-KR" sz="2000"/>
              <a:t> value=</a:t>
            </a:r>
            <a:r>
              <a:rPr lang="en-US" altLang="ko-KR" sz="2000">
                <a:latin typeface="Arial" pitchFamily="34" charset="0"/>
              </a:rPr>
              <a:t>“</a:t>
            </a:r>
            <a:r>
              <a:rPr lang="en-US" altLang="ko-KR" sz="2000"/>
              <a:t>value</a:t>
            </a:r>
            <a:r>
              <a:rPr lang="en-US" altLang="ko-KR" sz="2000">
                <a:latin typeface="Arial" pitchFamily="34" charset="0"/>
              </a:rPr>
              <a:t>”</a:t>
            </a:r>
            <a:r>
              <a:rPr lang="en-US" altLang="ko-KR" sz="2000"/>
              <a:t>/&gt;]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2000"/>
              <a:t>   &lt;/c:url&gt;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sz="2000"/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ko-KR" altLang="en-US" sz="1800"/>
              <a:t>컨텍스트명이 포함된다</a:t>
            </a:r>
            <a:r>
              <a:rPr lang="en-US" altLang="ko-KR" sz="1800"/>
              <a:t>.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ko-KR" altLang="en-US" sz="1800"/>
              <a:t>요청 매개변수 이름과 값이 </a:t>
            </a:r>
            <a:r>
              <a:rPr lang="en-US" altLang="ko-KR" sz="1800"/>
              <a:t>URL </a:t>
            </a:r>
            <a:r>
              <a:rPr lang="ko-KR" altLang="en-US" sz="1800"/>
              <a:t>인코딩 된다</a:t>
            </a:r>
            <a:r>
              <a:rPr lang="en-US" altLang="ko-KR" sz="1800"/>
              <a:t>.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/>
          </a:p>
        </p:txBody>
      </p:sp>
      <p:sp>
        <p:nvSpPr>
          <p:cNvPr id="44544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1CBEFA7-51A5-487E-A727-62A4BB394E10}" type="slidenum">
              <a:rPr lang="en-US" altLang="ko-KR"/>
              <a:pPr eaLnBrk="1" hangingPunct="1"/>
              <a:t>369</a:t>
            </a:fld>
            <a:endParaRPr lang="en-US" altLang="ko-KR"/>
          </a:p>
        </p:txBody>
      </p:sp>
      <p:pic>
        <p:nvPicPr>
          <p:cNvPr id="4454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284538"/>
            <a:ext cx="7920037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요청 정보 얻기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/>
            <a:r>
              <a:rPr lang="en-US" altLang="ko-KR"/>
              <a:t>HttpServletRequest </a:t>
            </a:r>
            <a:r>
              <a:rPr lang="ko-KR" altLang="en-US"/>
              <a:t>개체</a:t>
            </a:r>
          </a:p>
          <a:p>
            <a:pPr lvl="1" eaLnBrk="1" hangingPunct="1"/>
            <a:r>
              <a:rPr lang="en-US" altLang="ko-KR"/>
              <a:t>String </a:t>
            </a:r>
            <a:r>
              <a:rPr lang="en-US" altLang="ko-KR" b="1"/>
              <a:t>getParameter</a:t>
            </a:r>
            <a:r>
              <a:rPr lang="en-US" altLang="ko-KR"/>
              <a:t>(String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en-US" altLang="ko-KR"/>
              <a:t>name) </a:t>
            </a:r>
          </a:p>
          <a:p>
            <a:pPr lvl="1" eaLnBrk="1" hangingPunct="1"/>
            <a:r>
              <a:rPr lang="en-US" altLang="ko-KR"/>
              <a:t>String[] </a:t>
            </a:r>
            <a:r>
              <a:rPr lang="en-US" altLang="ko-KR" b="1"/>
              <a:t>getParameterValues</a:t>
            </a:r>
            <a:r>
              <a:rPr lang="en-US" altLang="ko-KR"/>
              <a:t>(String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en-US" altLang="ko-KR"/>
              <a:t>name) </a:t>
            </a:r>
          </a:p>
          <a:p>
            <a:pPr lvl="1" eaLnBrk="1" hangingPunct="1"/>
            <a:r>
              <a:rPr lang="en-US" altLang="ko-KR"/>
              <a:t>String </a:t>
            </a:r>
            <a:r>
              <a:rPr lang="en-US" altLang="ko-KR" b="1"/>
              <a:t>getHeader</a:t>
            </a:r>
            <a:r>
              <a:rPr lang="en-US" altLang="ko-KR"/>
              <a:t>(String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en-US" altLang="ko-KR"/>
              <a:t>name) </a:t>
            </a:r>
          </a:p>
          <a:p>
            <a:pPr lvl="1" eaLnBrk="1" hangingPunct="1"/>
            <a:r>
              <a:rPr lang="en-US" altLang="ko-KR"/>
              <a:t>String </a:t>
            </a:r>
            <a:r>
              <a:rPr lang="en-US" altLang="ko-KR" b="1"/>
              <a:t>getRemoteAddr</a:t>
            </a:r>
            <a:r>
              <a:rPr lang="en-US" altLang="ko-KR"/>
              <a:t>() </a:t>
            </a:r>
          </a:p>
          <a:p>
            <a:pPr lvl="1" eaLnBrk="1" hangingPunct="1"/>
            <a:r>
              <a:rPr lang="en-US" altLang="ko-KR"/>
              <a:t>void </a:t>
            </a:r>
            <a:r>
              <a:rPr lang="en-US" altLang="ko-KR" b="1"/>
              <a:t>setCharacterEncoding</a:t>
            </a:r>
            <a:r>
              <a:rPr lang="en-US" altLang="ko-KR"/>
              <a:t>(String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en-US" altLang="ko-KR"/>
              <a:t>env) </a:t>
            </a:r>
          </a:p>
        </p:txBody>
      </p:sp>
      <p:sp>
        <p:nvSpPr>
          <p:cNvPr id="4915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1604DD9-A66A-4E92-A307-697CB8EC3518}" type="slidenum">
              <a:rPr lang="en-US" altLang="ko-KR"/>
              <a:pPr eaLnBrk="1" hangingPunct="1"/>
              <a:t>37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476250"/>
            <a:ext cx="8229600" cy="5689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4500"/>
              <a:t>Miscellaneous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sz="3900"/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/>
              <a:t>&lt;c:out 	value=</a:t>
            </a:r>
            <a:r>
              <a:rPr lang="en-US" altLang="ko-KR">
                <a:latin typeface="Arial" pitchFamily="34" charset="0"/>
              </a:rPr>
              <a:t>“</a:t>
            </a:r>
            <a:r>
              <a:rPr lang="en-US" altLang="ko-KR"/>
              <a:t>${..}</a:t>
            </a:r>
            <a:r>
              <a:rPr lang="en-US" altLang="ko-KR">
                <a:latin typeface="Arial" pitchFamily="34" charset="0"/>
              </a:rPr>
              <a:t>”</a:t>
            </a:r>
            <a:r>
              <a:rPr lang="en-US" altLang="ko-KR"/>
              <a:t> 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/>
              <a:t>		[excapeXml=</a:t>
            </a:r>
            <a:r>
              <a:rPr lang="en-US" altLang="ko-KR">
                <a:latin typeface="Arial" pitchFamily="34" charset="0"/>
              </a:rPr>
              <a:t>“</a:t>
            </a:r>
            <a:r>
              <a:rPr lang="en-US" altLang="ko-KR"/>
              <a:t>{</a:t>
            </a:r>
            <a:r>
              <a:rPr lang="en-US" altLang="ko-KR" b="1" u="sng"/>
              <a:t>true</a:t>
            </a:r>
            <a:r>
              <a:rPr lang="en-US" altLang="ko-KR"/>
              <a:t>|false}</a:t>
            </a:r>
            <a:r>
              <a:rPr lang="en-US" altLang="ko-KR">
                <a:latin typeface="Arial" pitchFamily="34" charset="0"/>
              </a:rPr>
              <a:t>”</a:t>
            </a:r>
            <a:r>
              <a:rPr lang="en-US" altLang="ko-KR"/>
              <a:t>]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/>
              <a:t>		[default=</a:t>
            </a:r>
            <a:r>
              <a:rPr lang="en-US" altLang="ko-KR">
                <a:latin typeface="Arial" pitchFamily="34" charset="0"/>
              </a:rPr>
              <a:t>“</a:t>
            </a:r>
            <a:r>
              <a:rPr lang="en-US" altLang="ko-KR"/>
              <a:t>defaultValue</a:t>
            </a:r>
            <a:r>
              <a:rPr lang="en-US" altLang="ko-KR">
                <a:latin typeface="Arial" pitchFamily="34" charset="0"/>
              </a:rPr>
              <a:t>”</a:t>
            </a:r>
            <a:r>
              <a:rPr lang="en-US" altLang="ko-KR"/>
              <a:t>]&gt;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/>
              <a:t>	[default value]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/>
              <a:t>&lt;/c:out&gt;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/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/>
              <a:t>&lt;%=%&gt;</a:t>
            </a:r>
            <a:r>
              <a:rPr lang="ko-KR" altLang="en-US"/>
              <a:t>와 동일하나 </a:t>
            </a:r>
            <a:r>
              <a:rPr lang="en-US" altLang="ko-KR"/>
              <a:t>EL</a:t>
            </a:r>
            <a:r>
              <a:rPr lang="ko-KR" altLang="en-US"/>
              <a:t>을 사용할 수 있다</a:t>
            </a:r>
            <a:r>
              <a:rPr lang="en-US" altLang="ko-KR"/>
              <a:t>.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/>
              <a:t>default </a:t>
            </a:r>
            <a:r>
              <a:rPr lang="ko-KR" altLang="en-US"/>
              <a:t>속성에는 </a:t>
            </a:r>
            <a:r>
              <a:rPr lang="en-US" altLang="ko-KR"/>
              <a:t>value </a:t>
            </a:r>
            <a:r>
              <a:rPr lang="ko-KR" altLang="en-US"/>
              <a:t>속성을 통해 지정된 값이 </a:t>
            </a:r>
            <a:r>
              <a:rPr lang="en-US" altLang="ko-KR"/>
              <a:t>null</a:t>
            </a:r>
            <a:r>
              <a:rPr lang="ko-KR" altLang="en-US"/>
              <a:t>일 경우 출력할 값을 지정한다</a:t>
            </a:r>
            <a:r>
              <a:rPr lang="en-US" altLang="ko-KR"/>
              <a:t>.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/>
              <a:t>escapeXml </a:t>
            </a:r>
            <a:r>
              <a:rPr lang="ko-KR" altLang="en-US"/>
              <a:t>속성을 </a:t>
            </a:r>
            <a:r>
              <a:rPr lang="en-US" altLang="ko-KR"/>
              <a:t>true</a:t>
            </a:r>
            <a:r>
              <a:rPr lang="ko-KR" altLang="en-US"/>
              <a:t>로 지정하게 되면 </a:t>
            </a:r>
            <a:r>
              <a:rPr lang="en-US" altLang="ko-KR"/>
              <a:t>XML</a:t>
            </a:r>
            <a:r>
              <a:rPr lang="ko-KR" altLang="en-US"/>
              <a:t>이나</a:t>
            </a:r>
            <a:r>
              <a:rPr lang="en-US" altLang="ko-KR"/>
              <a:t>, HTML</a:t>
            </a:r>
            <a:r>
              <a:rPr lang="ko-KR" altLang="en-US"/>
              <a:t>에서 </a:t>
            </a:r>
            <a:r>
              <a:rPr lang="en-US" altLang="ko-KR"/>
              <a:t>&lt;,&gt;,&amp;.</a:t>
            </a:r>
            <a:r>
              <a:rPr lang="en-US" altLang="ko-KR">
                <a:latin typeface="Arial" pitchFamily="34" charset="0"/>
              </a:rPr>
              <a:t>’</a:t>
            </a:r>
            <a:r>
              <a:rPr lang="en-US" altLang="ko-KR"/>
              <a:t>.</a:t>
            </a:r>
            <a:r>
              <a:rPr lang="en-US" altLang="ko-KR">
                <a:latin typeface="Arial" pitchFamily="34" charset="0"/>
              </a:rPr>
              <a:t>”</a:t>
            </a:r>
            <a:r>
              <a:rPr lang="ko-KR" altLang="en-US"/>
              <a:t>을 인코딩하여 출력한다</a:t>
            </a:r>
            <a:r>
              <a:rPr lang="en-US" altLang="ko-KR"/>
              <a:t>.	</a:t>
            </a:r>
          </a:p>
        </p:txBody>
      </p:sp>
      <p:sp>
        <p:nvSpPr>
          <p:cNvPr id="44646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0481DDC-FC52-4E6E-905D-07BAB1E43ECC}" type="slidenum">
              <a:rPr lang="en-US" altLang="ko-KR"/>
              <a:pPr eaLnBrk="1" hangingPunct="1"/>
              <a:t>370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CDBDDBB-B094-4B5F-BA7D-533537190334}" type="slidenum">
              <a:rPr lang="en-US" altLang="ko-KR"/>
              <a:pPr eaLnBrk="1" hangingPunct="1"/>
              <a:t>371</a:t>
            </a:fld>
            <a:endParaRPr lang="en-US" altLang="ko-KR"/>
          </a:p>
        </p:txBody>
      </p:sp>
      <p:pic>
        <p:nvPicPr>
          <p:cNvPr id="4474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981075"/>
            <a:ext cx="75311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476250"/>
            <a:ext cx="8229600" cy="1512888"/>
          </a:xfrm>
        </p:spPr>
        <p:txBody>
          <a:bodyPr rtlCol="0">
            <a:normAutofit fontScale="92500" lnSpcReduction="10000"/>
          </a:bodyPr>
          <a:lstStyle/>
          <a:p>
            <a:pPr marL="548640" lvl="1" indent="-201168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c:catch</a:t>
            </a:r>
            <a:r>
              <a:rPr lang="en-US" altLang="ko-KR" dirty="0"/>
              <a:t> [</a:t>
            </a:r>
            <a:r>
              <a:rPr lang="en-US" altLang="ko-KR" dirty="0" err="1"/>
              <a:t>var</a:t>
            </a:r>
            <a:r>
              <a:rPr lang="en-US" altLang="ko-KR" dirty="0"/>
              <a:t>=</a:t>
            </a:r>
            <a:r>
              <a:rPr lang="en-US" altLang="ko-KR" dirty="0">
                <a:latin typeface="Arial"/>
              </a:rPr>
              <a:t>“</a:t>
            </a:r>
            <a:r>
              <a:rPr lang="en-US" altLang="ko-KR" dirty="0" err="1"/>
              <a:t>varException</a:t>
            </a:r>
            <a:r>
              <a:rPr lang="en-US" altLang="ko-KR" dirty="0">
                <a:latin typeface="Arial"/>
              </a:rPr>
              <a:t>”</a:t>
            </a:r>
            <a:r>
              <a:rPr lang="en-US" altLang="ko-KR" dirty="0"/>
              <a:t>]&gt;</a:t>
            </a:r>
          </a:p>
          <a:p>
            <a:pPr marL="786384" lvl="2" indent="-18288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" pitchFamily="2" charset="2"/>
              <a:buNone/>
              <a:defRPr/>
            </a:pPr>
            <a:r>
              <a:rPr lang="en-US" altLang="ko-KR" dirty="0"/>
              <a:t>	</a:t>
            </a:r>
            <a:r>
              <a:rPr lang="en-US" altLang="ko-KR" dirty="0">
                <a:latin typeface="Arial"/>
              </a:rPr>
              <a:t>…</a:t>
            </a:r>
            <a:endParaRPr lang="en-US" altLang="ko-KR" dirty="0"/>
          </a:p>
          <a:p>
            <a:pPr marL="548640" lvl="1" indent="-201168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dirty="0"/>
              <a:t>	&lt;/</a:t>
            </a:r>
            <a:r>
              <a:rPr lang="en-US" altLang="ko-KR" dirty="0" err="1"/>
              <a:t>c:catch</a:t>
            </a:r>
            <a:r>
              <a:rPr lang="en-US" altLang="ko-KR" dirty="0"/>
              <a:t>&gt;</a:t>
            </a:r>
          </a:p>
          <a:p>
            <a:pPr marL="786384" lvl="2" indent="-18288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" pitchFamily="2" charset="2"/>
              <a:buNone/>
              <a:defRPr/>
            </a:pPr>
            <a:r>
              <a:rPr lang="en-US" altLang="ko-KR" dirty="0"/>
              <a:t>	</a:t>
            </a:r>
          </a:p>
        </p:txBody>
      </p:sp>
      <p:sp>
        <p:nvSpPr>
          <p:cNvPr id="44851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3143D60-024E-40B1-9D1B-13706900C9AD}" type="slidenum">
              <a:rPr lang="en-US" altLang="ko-KR"/>
              <a:pPr eaLnBrk="1" hangingPunct="1"/>
              <a:t>372</a:t>
            </a:fld>
            <a:endParaRPr lang="en-US" altLang="ko-KR"/>
          </a:p>
        </p:txBody>
      </p:sp>
      <p:pic>
        <p:nvPicPr>
          <p:cNvPr id="4485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928813"/>
            <a:ext cx="7000875" cy="330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3"/>
          <p:cNvSpPr>
            <a:spLocks noChangeArrowheads="1"/>
          </p:cNvSpPr>
          <p:nvPr/>
        </p:nvSpPr>
        <p:spPr bwMode="auto">
          <a:xfrm>
            <a:off x="457200" y="549275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91440"/>
          <a:lstStyle>
            <a:lvl1pPr marL="265113" indent="-26511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</a:pPr>
            <a:r>
              <a:rPr kumimoji="0" lang="ko-KR" altLang="en-US" sz="2600">
                <a:latin typeface="Verdana" panose="020B0604030504040204" pitchFamily="34" charset="0"/>
              </a:rPr>
              <a:t>메모 </a:t>
            </a:r>
          </a:p>
        </p:txBody>
      </p:sp>
      <p:sp>
        <p:nvSpPr>
          <p:cNvPr id="44953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E5AD743C-ADE8-4144-8A15-CAF6A4F7FEC5}" type="slidenum">
              <a:rPr lang="en-US" altLang="ko-KR"/>
              <a:pPr eaLnBrk="1" hangingPunct="1"/>
              <a:t>373</a:t>
            </a:fld>
            <a:endParaRPr lang="en-US" altLang="ko-KR"/>
          </a:p>
        </p:txBody>
      </p:sp>
    </p:spTree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AJAX </a:t>
            </a:r>
            <a:r>
              <a:rPr lang="ko-KR" altLang="en-US"/>
              <a:t>프로그래밍</a:t>
            </a:r>
          </a:p>
        </p:txBody>
      </p:sp>
      <p:sp>
        <p:nvSpPr>
          <p:cNvPr id="450563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0BD917A-68D6-4B38-B9CC-0E5237C22DC3}" type="slidenum">
              <a:rPr lang="en-US" altLang="ko-KR"/>
              <a:pPr eaLnBrk="1" hangingPunct="1"/>
              <a:t>374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AJAX </a:t>
            </a: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소개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/>
              <a:t>Asynchronous JavaScript and XML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/>
              <a:t>자바스크립트로 동적 파일 실행 요청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/>
              <a:t>응답이 오기전에 다른 작업 가능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/>
              <a:t>자바스크립트로 </a:t>
            </a:r>
            <a:r>
              <a:rPr lang="en-US" altLang="ko-KR"/>
              <a:t>HTML </a:t>
            </a:r>
            <a:r>
              <a:rPr lang="ko-KR" altLang="en-US"/>
              <a:t>요소 제어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/>
              <a:t>브라우저의 페이지 전체 갱신이 없음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ko-KR" altLang="en-US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/>
              <a:t>적용 사례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>
                <a:hlinkClick r:id="rId2"/>
              </a:rPr>
              <a:t>http://map.google.com</a:t>
            </a:r>
            <a:endParaRPr lang="en-US" altLang="ko-KR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>
                <a:hlinkClick r:id="rId3"/>
              </a:rPr>
              <a:t>http://www.naver.com</a:t>
            </a:r>
            <a:r>
              <a:rPr lang="en-US" altLang="ko-KR"/>
              <a:t> </a:t>
            </a:r>
          </a:p>
        </p:txBody>
      </p:sp>
      <p:sp>
        <p:nvSpPr>
          <p:cNvPr id="45158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E4425A10-321C-426B-8411-7785C985C96E}" type="slidenum">
              <a:rPr lang="en-US" altLang="ko-KR"/>
              <a:pPr eaLnBrk="1" hangingPunct="1"/>
              <a:t>375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3713" y="12700"/>
            <a:ext cx="8229600" cy="11398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AJAX </a:t>
            </a:r>
            <a:r>
              <a:rPr lang="ko-KR" alt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동작 방식</a:t>
            </a:r>
          </a:p>
        </p:txBody>
      </p:sp>
      <p:sp>
        <p:nvSpPr>
          <p:cNvPr id="45261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55796F2-2677-434A-B41F-71ACBFDC5754}" type="slidenum">
              <a:rPr lang="en-US" altLang="ko-KR"/>
              <a:pPr eaLnBrk="1" hangingPunct="1"/>
              <a:t>376</a:t>
            </a:fld>
            <a:endParaRPr lang="en-US" altLang="ko-KR"/>
          </a:p>
        </p:txBody>
      </p:sp>
      <p:pic>
        <p:nvPicPr>
          <p:cNvPr id="452612" name="Picture 3" descr="AJAX Intera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25538"/>
            <a:ext cx="8569325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Ajax</a:t>
            </a: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에 필요한 </a:t>
            </a: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JavaScript </a:t>
            </a: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기술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/>
            <a:r>
              <a:rPr lang="en-US" altLang="ko-KR"/>
              <a:t>JavaScript </a:t>
            </a:r>
            <a:r>
              <a:rPr lang="ko-KR" altLang="en-US"/>
              <a:t>클래스 작성법 </a:t>
            </a:r>
          </a:p>
          <a:p>
            <a:pPr eaLnBrk="1" hangingPunct="1"/>
            <a:r>
              <a:rPr lang="en-US" altLang="ko-KR"/>
              <a:t>JSON(JavaScript Object Notation) </a:t>
            </a:r>
            <a:r>
              <a:rPr lang="ko-KR" altLang="en-US"/>
              <a:t>표기법</a:t>
            </a:r>
            <a:endParaRPr lang="en-US" altLang="ko-KR"/>
          </a:p>
          <a:p>
            <a:pPr eaLnBrk="1" hangingPunct="1"/>
            <a:r>
              <a:rPr lang="en-US" altLang="ko-KR"/>
              <a:t>XMLHttpRequest </a:t>
            </a:r>
            <a:r>
              <a:rPr lang="ko-KR" altLang="en-US"/>
              <a:t>객체</a:t>
            </a:r>
          </a:p>
        </p:txBody>
      </p:sp>
      <p:sp>
        <p:nvSpPr>
          <p:cNvPr id="45363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C46710C-3729-46D9-81D3-C62332286889}" type="slidenum">
              <a:rPr lang="en-US" altLang="ko-KR"/>
              <a:pPr eaLnBrk="1" hangingPunct="1"/>
              <a:t>377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클래스 작성법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200"/>
              <a:t>//</a:t>
            </a:r>
            <a:r>
              <a:rPr lang="ko-KR" altLang="en-US" sz="2200"/>
              <a:t>클래스 선언</a:t>
            </a:r>
            <a:r>
              <a:rPr lang="en-US" altLang="ko-KR" sz="2200"/>
              <a:t>(</a:t>
            </a:r>
            <a:r>
              <a:rPr lang="ko-KR" altLang="en-US" sz="2200"/>
              <a:t>생성자 선언</a:t>
            </a:r>
            <a:r>
              <a:rPr lang="en-US" altLang="ko-KR" sz="220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2200"/>
              <a:t>클래스이름 </a:t>
            </a:r>
            <a:r>
              <a:rPr lang="en-US" altLang="ko-KR" sz="2200"/>
              <a:t>= function([</a:t>
            </a:r>
            <a:r>
              <a:rPr lang="ko-KR" altLang="en-US" sz="2200"/>
              <a:t>파라미터</a:t>
            </a:r>
            <a:r>
              <a:rPr lang="en-US" altLang="ko-KR" sz="2200"/>
              <a:t>,</a:t>
            </a:r>
            <a:r>
              <a:rPr lang="en-US" altLang="ko-KR" sz="2200">
                <a:latin typeface="Arial" panose="020B0604020202020204" pitchFamily="34" charset="0"/>
              </a:rPr>
              <a:t>…</a:t>
            </a:r>
            <a:r>
              <a:rPr lang="en-US" altLang="ko-KR" sz="2200"/>
              <a:t>])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200"/>
              <a:t>	[this.</a:t>
            </a:r>
            <a:r>
              <a:rPr lang="ko-KR" altLang="en-US" sz="2200"/>
              <a:t>속성이름 </a:t>
            </a:r>
            <a:r>
              <a:rPr lang="en-US" altLang="ko-KR" sz="2200"/>
              <a:t>= </a:t>
            </a:r>
            <a:r>
              <a:rPr lang="ko-KR" altLang="en-US" sz="2200"/>
              <a:t>파라미터</a:t>
            </a:r>
            <a:r>
              <a:rPr lang="en-US" altLang="ko-KR" sz="2200"/>
              <a:t>; ...]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20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2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200"/>
              <a:t>//</a:t>
            </a:r>
            <a:r>
              <a:rPr lang="ko-KR" altLang="en-US" sz="2200"/>
              <a:t>속성 선언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2200"/>
              <a:t>클래스이름</a:t>
            </a:r>
            <a:r>
              <a:rPr lang="en-US" altLang="ko-KR" sz="2200"/>
              <a:t>.prototype.</a:t>
            </a:r>
            <a:r>
              <a:rPr lang="ko-KR" altLang="en-US" sz="2200"/>
              <a:t>속성이름 </a:t>
            </a:r>
            <a:r>
              <a:rPr lang="en-US" altLang="ko-KR" sz="2200"/>
              <a:t>= [</a:t>
            </a:r>
            <a:r>
              <a:rPr lang="ko-KR" altLang="en-US" sz="2200"/>
              <a:t>값</a:t>
            </a:r>
            <a:r>
              <a:rPr lang="en-US" altLang="ko-KR" sz="2200"/>
              <a:t>|null];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2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200"/>
              <a:t>//</a:t>
            </a:r>
            <a:r>
              <a:rPr lang="ko-KR" altLang="en-US" sz="2200"/>
              <a:t>메서드 선언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2200"/>
              <a:t>클래스이름</a:t>
            </a:r>
            <a:r>
              <a:rPr lang="en-US" altLang="ko-KR" sz="2200"/>
              <a:t>.prototype.</a:t>
            </a:r>
            <a:r>
              <a:rPr lang="ko-KR" altLang="en-US" sz="2200"/>
              <a:t>메소드이름 </a:t>
            </a:r>
            <a:r>
              <a:rPr lang="en-US" altLang="ko-KR" sz="2200"/>
              <a:t>= function([</a:t>
            </a:r>
            <a:r>
              <a:rPr lang="ko-KR" altLang="en-US" sz="2200"/>
              <a:t>파라미터</a:t>
            </a:r>
            <a:r>
              <a:rPr lang="en-US" altLang="ko-KR" sz="2200"/>
              <a:t>,</a:t>
            </a:r>
            <a:r>
              <a:rPr lang="en-US" altLang="ko-KR" sz="2200">
                <a:latin typeface="Arial" panose="020B0604020202020204" pitchFamily="34" charset="0"/>
              </a:rPr>
              <a:t>…</a:t>
            </a:r>
            <a:r>
              <a:rPr lang="en-US" altLang="ko-KR" sz="2200"/>
              <a:t>]) 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200"/>
              <a:t>	</a:t>
            </a:r>
            <a:r>
              <a:rPr lang="en-US" altLang="ko-KR" sz="2200">
                <a:latin typeface="Arial" panose="020B0604020202020204" pitchFamily="34" charset="0"/>
              </a:rPr>
              <a:t>…</a:t>
            </a:r>
            <a:r>
              <a:rPr lang="en-US" altLang="ko-KR" sz="220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200"/>
              <a:t>}</a:t>
            </a:r>
          </a:p>
        </p:txBody>
      </p:sp>
      <p:sp>
        <p:nvSpPr>
          <p:cNvPr id="45466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B6126F3-EE6B-492E-A51B-0B269B353B93}" type="slidenum">
              <a:rPr lang="en-US" altLang="ko-KR"/>
              <a:pPr eaLnBrk="1" hangingPunct="1"/>
              <a:t>378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5CCD2BF-91EE-4B95-8A11-5AB52D8A503A}" type="slidenum">
              <a:rPr lang="en-US" altLang="ko-KR"/>
              <a:pPr eaLnBrk="1" hangingPunct="1"/>
              <a:t>379</a:t>
            </a:fld>
            <a:endParaRPr lang="en-US" altLang="ko-KR"/>
          </a:p>
        </p:txBody>
      </p:sp>
      <p:pic>
        <p:nvPicPr>
          <p:cNvPr id="45568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42938"/>
            <a:ext cx="8280400" cy="552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&lt;form&gt;</a:t>
            </a: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와 입력 양식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600"/>
              <a:t>다양한 </a:t>
            </a:r>
            <a:r>
              <a:rPr lang="en-US" altLang="ko-KR" sz="2600"/>
              <a:t>GUI(Graphic User Interface) </a:t>
            </a:r>
            <a:r>
              <a:rPr lang="ko-KR" altLang="en-US" sz="2600"/>
              <a:t>입력 양식 태그를 담고 있는 컨테이너 태그 </a:t>
            </a:r>
          </a:p>
          <a:p>
            <a:pPr eaLnBrk="1" hangingPunct="1">
              <a:lnSpc>
                <a:spcPct val="80000"/>
              </a:lnSpc>
            </a:pPr>
            <a:endParaRPr lang="ko-KR" altLang="en-US" sz="2600"/>
          </a:p>
          <a:p>
            <a:pPr eaLnBrk="1" hangingPunct="1">
              <a:lnSpc>
                <a:spcPct val="80000"/>
              </a:lnSpc>
            </a:pPr>
            <a:r>
              <a:rPr lang="en-US" altLang="ko-KR" sz="2600"/>
              <a:t>&lt;form&gt; </a:t>
            </a:r>
            <a:r>
              <a:rPr lang="ko-KR" altLang="en-US" sz="2600"/>
              <a:t>태그가 포함할 수 있는 입력 양식 태그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/>
              <a:t>&lt;input&gt;, &lt;select&gt;, &lt;textarea&gt;</a:t>
            </a:r>
          </a:p>
        </p:txBody>
      </p:sp>
      <p:sp>
        <p:nvSpPr>
          <p:cNvPr id="5018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8656A10-0DBB-4C02-A010-9C3EB661E015}" type="slidenum">
              <a:rPr lang="en-US" altLang="ko-KR"/>
              <a:pPr eaLnBrk="1" hangingPunct="1"/>
              <a:t>38</a:t>
            </a:fld>
            <a:endParaRPr lang="en-US" altLang="ko-KR"/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0" y="3001963"/>
            <a:ext cx="9144000" cy="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85359" name="Group 15"/>
          <p:cNvGraphicFramePr>
            <a:graphicFrameLocks noGrp="1"/>
          </p:cNvGraphicFramePr>
          <p:nvPr/>
        </p:nvGraphicFramePr>
        <p:xfrm>
          <a:off x="642938" y="3500438"/>
          <a:ext cx="7848600" cy="2225675"/>
        </p:xfrm>
        <a:graphic>
          <a:graphicData uri="http://schemas.openxmlformats.org/drawingml/2006/table">
            <a:tbl>
              <a:tblPr/>
              <a:tblGrid>
                <a:gridCol w="784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5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&lt;form  name=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바탕" pitchFamily="18" charset="-127"/>
                          <a:cs typeface="굴림" charset="-127"/>
                        </a:rPr>
                        <a:t>”</a:t>
                      </a:r>
                      <a:r>
                        <a:rPr kumimoji="1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양식명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바탕" pitchFamily="18" charset="-127"/>
                          <a:cs typeface="굴림" charset="-127"/>
                        </a:rPr>
                        <a:t>”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  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method=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바탕" pitchFamily="18" charset="-127"/>
                          <a:cs typeface="굴림" charset="-127"/>
                        </a:rPr>
                        <a:t>”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get|post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바탕" pitchFamily="18" charset="-127"/>
                          <a:cs typeface="굴림" charset="-127"/>
                        </a:rPr>
                        <a:t>”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          [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enctype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="multipart/form-data"]&gt;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바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   &lt;input ~/&gt;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  &lt;select ~&gt;~&lt;/select&gt;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  &lt;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textarea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~&gt;~&lt;/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textarea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&gt;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&lt;/form&gt; 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33" marB="4573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JSON </a:t>
            </a: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표기법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/>
              <a:t>JavaScript Object Notation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/>
              <a:t>JavaScript</a:t>
            </a:r>
            <a:r>
              <a:rPr lang="ko-KR" altLang="en-US" sz="2200"/>
              <a:t>로 개체를 표현하는 또다른 방법</a:t>
            </a:r>
          </a:p>
          <a:p>
            <a:pPr lvl="1" eaLnBrk="1" hangingPunct="1">
              <a:lnSpc>
                <a:spcPct val="90000"/>
              </a:lnSpc>
            </a:pPr>
            <a:endParaRPr lang="ko-KR" altLang="en-US" sz="2200"/>
          </a:p>
          <a:p>
            <a:pPr eaLnBrk="1" hangingPunct="1">
              <a:lnSpc>
                <a:spcPct val="90000"/>
              </a:lnSpc>
            </a:pPr>
            <a:r>
              <a:rPr lang="ko-KR" altLang="en-US"/>
              <a:t>개체 생성법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sz="2200"/>
              <a:t>     </a:t>
            </a:r>
            <a:r>
              <a:rPr lang="en-US" altLang="ko-KR" sz="2200"/>
              <a:t>var </a:t>
            </a:r>
            <a:r>
              <a:rPr lang="ko-KR" altLang="en-US" sz="2200"/>
              <a:t>변수 </a:t>
            </a:r>
            <a:r>
              <a:rPr lang="en-US" altLang="ko-KR" sz="2200"/>
              <a:t>= 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/>
              <a:t>      [</a:t>
            </a:r>
            <a:r>
              <a:rPr lang="ko-KR" altLang="en-US"/>
              <a:t>속성이름</a:t>
            </a:r>
            <a:r>
              <a:rPr lang="en-US" altLang="ko-KR"/>
              <a:t>:</a:t>
            </a:r>
            <a:r>
              <a:rPr lang="ko-KR" altLang="en-US"/>
              <a:t>값</a:t>
            </a:r>
            <a:r>
              <a:rPr lang="en-US" altLang="ko-KR"/>
              <a:t>, 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r>
              <a:rPr lang="en-US" altLang="ko-KR"/>
              <a:t>]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/>
              <a:t>      [</a:t>
            </a:r>
            <a:r>
              <a:rPr lang="ko-KR" altLang="en-US"/>
              <a:t>메소드이름</a:t>
            </a:r>
            <a:r>
              <a:rPr lang="en-US" altLang="ko-KR"/>
              <a:t>: function([</a:t>
            </a:r>
            <a:r>
              <a:rPr lang="ko-KR" altLang="en-US"/>
              <a:t>파라미터</a:t>
            </a:r>
            <a:r>
              <a:rPr lang="en-US" altLang="ko-KR"/>
              <a:t>]) { 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r>
              <a:rPr lang="en-US" altLang="ko-KR"/>
              <a:t> }, 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r>
              <a:rPr lang="en-US" altLang="ko-KR"/>
              <a:t>]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/>
              <a:t>배열 생성법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sz="3400"/>
              <a:t>    </a:t>
            </a:r>
            <a:r>
              <a:rPr lang="en-US" altLang="ko-KR" sz="2200"/>
              <a:t>var </a:t>
            </a:r>
            <a:r>
              <a:rPr lang="ko-KR" altLang="en-US" sz="2200"/>
              <a:t>변수 </a:t>
            </a:r>
            <a:r>
              <a:rPr lang="en-US" altLang="ko-KR" sz="2200"/>
              <a:t>= [</a:t>
            </a:r>
            <a:r>
              <a:rPr lang="ko-KR" altLang="en-US" sz="2200"/>
              <a:t>값</a:t>
            </a:r>
            <a:r>
              <a:rPr lang="en-US" altLang="ko-KR" sz="2200"/>
              <a:t>0, </a:t>
            </a:r>
            <a:r>
              <a:rPr lang="ko-KR" altLang="en-US" sz="2200"/>
              <a:t>값</a:t>
            </a:r>
            <a:r>
              <a:rPr lang="en-US" altLang="ko-KR" sz="2200"/>
              <a:t>1, </a:t>
            </a:r>
            <a:r>
              <a:rPr lang="ko-KR" altLang="en-US" sz="2200"/>
              <a:t>값</a:t>
            </a:r>
            <a:r>
              <a:rPr lang="en-US" altLang="ko-KR" sz="2200"/>
              <a:t>2, </a:t>
            </a:r>
            <a:r>
              <a:rPr lang="en-US" altLang="ko-KR" sz="2200">
                <a:latin typeface="Arial" panose="020B0604020202020204" pitchFamily="34" charset="0"/>
              </a:rPr>
              <a:t>…</a:t>
            </a:r>
            <a:r>
              <a:rPr lang="en-US" altLang="ko-KR" sz="2200"/>
              <a:t>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2200"/>
          </a:p>
        </p:txBody>
      </p:sp>
      <p:sp>
        <p:nvSpPr>
          <p:cNvPr id="45670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C29FBB7-7F9B-4FD5-91F5-708D35B26D60}" type="slidenum">
              <a:rPr lang="en-US" altLang="ko-KR"/>
              <a:pPr eaLnBrk="1" hangingPunct="1"/>
              <a:t>380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EF9B35CD-9D4B-472A-A23C-36579EFCDB6D}" type="slidenum">
              <a:rPr lang="en-US" altLang="ko-KR"/>
              <a:pPr eaLnBrk="1" hangingPunct="1"/>
              <a:t>381</a:t>
            </a:fld>
            <a:endParaRPr lang="en-US" altLang="ko-KR"/>
          </a:p>
        </p:txBody>
      </p:sp>
      <p:pic>
        <p:nvPicPr>
          <p:cNvPr id="4577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8569325" cy="589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JSON</a:t>
            </a: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을 이용한 클래스 정의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/>
              <a:t>//</a:t>
            </a:r>
            <a:r>
              <a:rPr lang="ko-KR" altLang="en-US"/>
              <a:t>클래스 선언</a:t>
            </a:r>
            <a:r>
              <a:rPr lang="en-US" altLang="ko-KR"/>
              <a:t>(</a:t>
            </a:r>
            <a:r>
              <a:rPr lang="ko-KR" altLang="en-US"/>
              <a:t>생성자 선언</a:t>
            </a:r>
            <a:r>
              <a:rPr lang="en-US" altLang="ko-KR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sz="2400"/>
              <a:t>클래스이름 </a:t>
            </a:r>
            <a:r>
              <a:rPr lang="en-US" altLang="ko-KR" sz="2400"/>
              <a:t>= function([</a:t>
            </a:r>
            <a:r>
              <a:rPr lang="ko-KR" altLang="en-US" sz="2400"/>
              <a:t>파라미터</a:t>
            </a:r>
            <a:r>
              <a:rPr lang="en-US" altLang="ko-KR" sz="2400"/>
              <a:t>,</a:t>
            </a:r>
            <a:r>
              <a:rPr lang="en-US" altLang="ko-KR" sz="2400">
                <a:latin typeface="Arial" panose="020B0604020202020204" pitchFamily="34" charset="0"/>
              </a:rPr>
              <a:t>…</a:t>
            </a:r>
            <a:r>
              <a:rPr lang="en-US" altLang="ko-KR" sz="2400"/>
              <a:t>])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400"/>
              <a:t>	[this.</a:t>
            </a:r>
            <a:r>
              <a:rPr lang="ko-KR" altLang="en-US" sz="2400"/>
              <a:t>속성이름 </a:t>
            </a:r>
            <a:r>
              <a:rPr lang="en-US" altLang="ko-KR" sz="2400"/>
              <a:t>= </a:t>
            </a:r>
            <a:r>
              <a:rPr lang="ko-KR" altLang="en-US" sz="2400"/>
              <a:t>파라미터</a:t>
            </a:r>
            <a:r>
              <a:rPr lang="en-US" altLang="ko-KR" sz="2400"/>
              <a:t>; ...]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400"/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/>
              <a:t>//</a:t>
            </a:r>
            <a:r>
              <a:rPr lang="ko-KR" altLang="en-US"/>
              <a:t>속성 및 메서드 선언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sz="2400"/>
              <a:t>클래스이름</a:t>
            </a:r>
            <a:r>
              <a:rPr lang="en-US" altLang="ko-KR" sz="2400"/>
              <a:t>.prototype =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400"/>
              <a:t>	[</a:t>
            </a:r>
            <a:r>
              <a:rPr lang="ko-KR" altLang="en-US" sz="2400"/>
              <a:t>속성이름</a:t>
            </a:r>
            <a:r>
              <a:rPr lang="en-US" altLang="ko-KR" sz="2400"/>
              <a:t>: </a:t>
            </a:r>
            <a:r>
              <a:rPr lang="ko-KR" altLang="en-US" sz="2400"/>
              <a:t>값</a:t>
            </a:r>
            <a:r>
              <a:rPr lang="en-US" altLang="ko-KR" sz="2400" b="1"/>
              <a:t>,</a:t>
            </a:r>
            <a:r>
              <a:rPr lang="en-US" altLang="ko-KR" sz="2400"/>
              <a:t> </a:t>
            </a:r>
            <a:r>
              <a:rPr lang="en-US" altLang="ko-KR" sz="2400">
                <a:latin typeface="Arial" panose="020B0604020202020204" pitchFamily="34" charset="0"/>
              </a:rPr>
              <a:t>…</a:t>
            </a:r>
            <a:r>
              <a:rPr lang="en-US" altLang="ko-KR" sz="2400"/>
              <a:t>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400"/>
              <a:t>	[</a:t>
            </a:r>
            <a:r>
              <a:rPr lang="ko-KR" altLang="en-US" sz="2400"/>
              <a:t>메소드이름</a:t>
            </a:r>
            <a:r>
              <a:rPr lang="en-US" altLang="ko-KR" sz="2400"/>
              <a:t>: function([</a:t>
            </a:r>
            <a:r>
              <a:rPr lang="ko-KR" altLang="en-US" sz="2400"/>
              <a:t>파라미터</a:t>
            </a:r>
            <a:r>
              <a:rPr lang="en-US" altLang="ko-KR" sz="2400"/>
              <a:t>,</a:t>
            </a:r>
            <a:r>
              <a:rPr lang="en-US" altLang="ko-KR" sz="2400">
                <a:latin typeface="Arial" panose="020B0604020202020204" pitchFamily="34" charset="0"/>
              </a:rPr>
              <a:t>…</a:t>
            </a:r>
            <a:r>
              <a:rPr lang="en-US" altLang="ko-KR" sz="2400"/>
              <a:t>]) { </a:t>
            </a:r>
            <a:r>
              <a:rPr lang="en-US" altLang="ko-KR" sz="2400">
                <a:latin typeface="Arial" panose="020B0604020202020204" pitchFamily="34" charset="0"/>
              </a:rPr>
              <a:t>…</a:t>
            </a:r>
            <a:r>
              <a:rPr lang="en-US" altLang="ko-KR" sz="2400"/>
              <a:t> }</a:t>
            </a:r>
            <a:r>
              <a:rPr lang="en-US" altLang="ko-KR" sz="2400" b="1"/>
              <a:t>,</a:t>
            </a:r>
            <a:r>
              <a:rPr lang="en-US" altLang="ko-KR" sz="2400"/>
              <a:t> </a:t>
            </a:r>
            <a:r>
              <a:rPr lang="en-US" altLang="ko-KR" sz="2400">
                <a:latin typeface="Arial" panose="020B0604020202020204" pitchFamily="34" charset="0"/>
              </a:rPr>
              <a:t>…</a:t>
            </a:r>
            <a:r>
              <a:rPr lang="en-US" altLang="ko-KR" sz="2400"/>
              <a:t>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400"/>
              <a:t>}</a:t>
            </a:r>
          </a:p>
        </p:txBody>
      </p:sp>
      <p:sp>
        <p:nvSpPr>
          <p:cNvPr id="45875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A320ED6-6F87-40F3-986D-1E6DE00FB169}" type="slidenum">
              <a:rPr lang="en-US" altLang="ko-KR"/>
              <a:pPr eaLnBrk="1" hangingPunct="1"/>
              <a:t>382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ED1158A0-6AD8-4D99-A1EE-375E21D22D16}" type="slidenum">
              <a:rPr lang="en-US" altLang="ko-KR"/>
              <a:pPr eaLnBrk="1" hangingPunct="1"/>
              <a:t>383</a:t>
            </a:fld>
            <a:endParaRPr lang="en-US" altLang="ko-KR"/>
          </a:p>
        </p:txBody>
      </p:sp>
      <p:pic>
        <p:nvPicPr>
          <p:cNvPr id="45977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571500"/>
            <a:ext cx="7786687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XMLHttpRequest </a:t>
            </a: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객체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/>
              <a:t>웹 서버와 데이터를 주고 받을 때 사용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/>
              <a:t>비표준</a:t>
            </a:r>
            <a:r>
              <a:rPr lang="en-US" altLang="ko-KR"/>
              <a:t>, </a:t>
            </a:r>
            <a:r>
              <a:rPr lang="ko-KR" altLang="en-US"/>
              <a:t>그러나 대부분의 브라우저에서 지원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/>
              <a:t>인터넷 익스플로러 </a:t>
            </a:r>
            <a:r>
              <a:rPr lang="en-US" altLang="ko-KR"/>
              <a:t>4.0 </a:t>
            </a:r>
            <a:r>
              <a:rPr lang="ko-KR" altLang="en-US"/>
              <a:t>이후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/>
              <a:t>파이어폭스</a:t>
            </a:r>
            <a:r>
              <a:rPr lang="en-US" altLang="ko-KR"/>
              <a:t>(Firefox) 1.0 </a:t>
            </a:r>
            <a:r>
              <a:rPr lang="ko-KR" altLang="en-US"/>
              <a:t>이후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/>
              <a:t>오페라</a:t>
            </a:r>
            <a:r>
              <a:rPr lang="en-US" altLang="ko-KR"/>
              <a:t>(Opera) 7.6 </a:t>
            </a:r>
            <a:r>
              <a:rPr lang="ko-KR" altLang="en-US"/>
              <a:t>이후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/>
              <a:t>사파리</a:t>
            </a:r>
            <a:r>
              <a:rPr lang="en-US" altLang="ko-KR"/>
              <a:t>(Safari) 1.2 </a:t>
            </a:r>
            <a:r>
              <a:rPr lang="ko-KR" altLang="en-US"/>
              <a:t>이후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/>
              <a:t>네스케이프</a:t>
            </a:r>
            <a:r>
              <a:rPr lang="en-US" altLang="ko-KR"/>
              <a:t>(Netscape) 7 </a:t>
            </a:r>
            <a:r>
              <a:rPr lang="ko-KR" altLang="en-US"/>
              <a:t>이후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/>
              <a:t>컨쿼러</a:t>
            </a:r>
            <a:r>
              <a:rPr lang="en-US" altLang="ko-KR"/>
              <a:t>(Kongqueror) 3 </a:t>
            </a:r>
            <a:r>
              <a:rPr lang="ko-KR" altLang="en-US"/>
              <a:t>이후</a:t>
            </a:r>
          </a:p>
        </p:txBody>
      </p:sp>
      <p:sp>
        <p:nvSpPr>
          <p:cNvPr id="46080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BFE0630-5331-4375-837F-93CB76A4ED89}" type="slidenum">
              <a:rPr lang="en-US" altLang="ko-KR"/>
              <a:pPr eaLnBrk="1" hangingPunct="1"/>
              <a:t>384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CCA1C21-2EB2-4A6E-A427-BE4364CD6211}" type="slidenum">
              <a:rPr lang="en-US" altLang="ko-KR"/>
              <a:pPr eaLnBrk="1" hangingPunct="1"/>
              <a:t>385</a:t>
            </a:fld>
            <a:endParaRPr lang="en-US" altLang="ko-KR"/>
          </a:p>
        </p:txBody>
      </p:sp>
      <p:pic>
        <p:nvPicPr>
          <p:cNvPr id="46182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714375"/>
            <a:ext cx="8064500" cy="50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3800">
                <a:solidFill>
                  <a:schemeClr val="accent1">
                    <a:tint val="88000"/>
                    <a:satMod val="150000"/>
                  </a:schemeClr>
                </a:solidFill>
              </a:rPr>
              <a:t>요청시 사용되는 </a:t>
            </a:r>
            <a:br>
              <a:rPr lang="ko-KR" altLang="en-US" sz="3800">
                <a:solidFill>
                  <a:schemeClr val="accent1">
                    <a:tint val="88000"/>
                    <a:satMod val="150000"/>
                  </a:schemeClr>
                </a:solidFill>
              </a:rPr>
            </a:br>
            <a:r>
              <a:rPr lang="ko-KR" altLang="en-US" sz="3800">
                <a:solidFill>
                  <a:schemeClr val="accent1">
                    <a:tint val="88000"/>
                    <a:satMod val="150000"/>
                  </a:schemeClr>
                </a:solidFill>
              </a:rPr>
              <a:t>		</a:t>
            </a:r>
            <a:r>
              <a:rPr lang="en-US" altLang="ko-KR" sz="3800">
                <a:solidFill>
                  <a:schemeClr val="accent1">
                    <a:tint val="88000"/>
                    <a:satMod val="150000"/>
                  </a:schemeClr>
                </a:solidFill>
              </a:rPr>
              <a:t>XMLHttpRequest </a:t>
            </a:r>
            <a:r>
              <a:rPr lang="ko-KR" altLang="en-US" sz="3800">
                <a:solidFill>
                  <a:schemeClr val="accent1">
                    <a:tint val="88000"/>
                    <a:satMod val="150000"/>
                  </a:schemeClr>
                </a:solidFill>
              </a:rPr>
              <a:t>주요 멤버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500063" y="1600200"/>
            <a:ext cx="8186737" cy="4530725"/>
          </a:xfrm>
        </p:spPr>
        <p:txBody>
          <a:bodyPr rtlCol="0">
            <a:normAutofit/>
          </a:bodyPr>
          <a:lstStyle/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ko-KR" sz="2600" b="1"/>
              <a:t>open(method, url [, async])</a:t>
            </a:r>
            <a:r>
              <a:rPr lang="en-US" altLang="ko-KR" sz="2600"/>
              <a:t> </a:t>
            </a:r>
            <a:r>
              <a:rPr lang="ko-KR" altLang="en-US" sz="2600"/>
              <a:t>함수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sz="2200"/>
              <a:t>요청 방식 구성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sz="2200"/>
              <a:t>method : GET/POST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sz="2200"/>
              <a:t>url : </a:t>
            </a:r>
            <a:r>
              <a:rPr lang="ko-KR" altLang="en-US" sz="2200"/>
              <a:t>접속할 </a:t>
            </a:r>
            <a:r>
              <a:rPr lang="en-US" altLang="ko-KR" sz="2200"/>
              <a:t>URL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sz="2200"/>
              <a:t>async : </a:t>
            </a:r>
            <a:r>
              <a:rPr lang="ko-KR" altLang="en-US" sz="2200"/>
              <a:t>비동기</a:t>
            </a:r>
            <a:r>
              <a:rPr lang="en-US" altLang="ko-KR" sz="2200"/>
              <a:t>(true) / </a:t>
            </a:r>
            <a:r>
              <a:rPr lang="ko-KR" altLang="en-US" sz="2200"/>
              <a:t>동기</a:t>
            </a:r>
            <a:r>
              <a:rPr lang="en-US" altLang="ko-KR" sz="2200"/>
              <a:t>(false)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sz="2200"/>
              <a:t>Ex) open(</a:t>
            </a:r>
            <a:r>
              <a:rPr lang="en-US" altLang="ko-KR" sz="2200">
                <a:latin typeface="Arial"/>
              </a:rPr>
              <a:t>“</a:t>
            </a:r>
            <a:r>
              <a:rPr lang="en-US" altLang="ko-KR" sz="2200"/>
              <a:t>POST</a:t>
            </a:r>
            <a:r>
              <a:rPr lang="en-US" altLang="ko-KR" sz="2200">
                <a:latin typeface="Arial"/>
              </a:rPr>
              <a:t>”</a:t>
            </a:r>
            <a:r>
              <a:rPr lang="en-US" altLang="ko-KR" sz="2200"/>
              <a:t>, </a:t>
            </a:r>
            <a:r>
              <a:rPr lang="en-US" altLang="ko-KR" sz="2200">
                <a:latin typeface="Arial"/>
              </a:rPr>
              <a:t>“</a:t>
            </a:r>
            <a:r>
              <a:rPr lang="en-US" altLang="ko-KR" sz="2200"/>
              <a:t>member/login.jsp</a:t>
            </a:r>
            <a:r>
              <a:rPr lang="en-US" altLang="ko-KR" sz="2200">
                <a:latin typeface="Arial"/>
              </a:rPr>
              <a:t>”</a:t>
            </a:r>
            <a:r>
              <a:rPr lang="en-US" altLang="ko-KR" sz="2200"/>
              <a:t>, true);</a:t>
            </a:r>
          </a:p>
          <a:p>
            <a:pPr marL="786384" lvl="2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endParaRPr lang="en-US" altLang="ko-KR" sz="2000"/>
          </a:p>
          <a:p>
            <a:pPr marL="265176" indent="-265176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600" b="1"/>
              <a:t>setRequestHeader</a:t>
            </a:r>
            <a:r>
              <a:rPr lang="en-US" altLang="ko-KR" sz="2600" b="1"/>
              <a:t>(name, value)</a:t>
            </a:r>
            <a:r>
              <a:rPr lang="en-US" altLang="ko-KR" sz="2600"/>
              <a:t> </a:t>
            </a:r>
            <a:r>
              <a:rPr lang="ko-KR" altLang="en-US" sz="2600"/>
              <a:t>함수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sz="2200"/>
              <a:t>요청 </a:t>
            </a:r>
            <a:r>
              <a:rPr lang="en-US" altLang="ko-KR" sz="2200"/>
              <a:t>HTTP</a:t>
            </a:r>
            <a:r>
              <a:rPr lang="ko-KR" altLang="en-US" sz="2200"/>
              <a:t>의 헤더 구성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sz="2200"/>
              <a:t>Ex) setRequestHeader("Content-Type", "application/x-www-form-urlencoded"); //</a:t>
            </a:r>
            <a:r>
              <a:rPr lang="ko-KR" altLang="en-US" sz="2200"/>
              <a:t>문자 폼 데이터 전송</a:t>
            </a:r>
          </a:p>
          <a:p>
            <a:pPr marL="548640" lvl="1" indent="-201168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ko-KR" sz="2200"/>
              <a:t>Ex) setRequestHeader("Content-Type", "multipart/form-data"); //</a:t>
            </a:r>
            <a:r>
              <a:rPr lang="ko-KR" altLang="en-US" sz="2200"/>
              <a:t>바이너리를 포함하는 폼 데이터 전송</a:t>
            </a:r>
          </a:p>
        </p:txBody>
      </p:sp>
      <p:sp>
        <p:nvSpPr>
          <p:cNvPr id="46285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CF9BA8B-7C40-4146-8DDD-A25FBFEE52D9}" type="slidenum">
              <a:rPr lang="en-US" altLang="ko-KR"/>
              <a:pPr eaLnBrk="1" hangingPunct="1"/>
              <a:t>386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908050"/>
            <a:ext cx="8229600" cy="481965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b="1"/>
              <a:t>readyState </a:t>
            </a:r>
            <a:r>
              <a:rPr lang="ko-KR" altLang="en-US" b="1"/>
              <a:t>속성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/>
              <a:t>요청 진행 상태에 대한 값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b="1"/>
              <a:t>0</a:t>
            </a:r>
            <a:r>
              <a:rPr lang="en-US" altLang="ko-KR"/>
              <a:t> (Uninitialized): </a:t>
            </a:r>
            <a:r>
              <a:rPr lang="ko-KR" altLang="en-US"/>
              <a:t>객체만 생성되고 아직 초기화되지 않은 상태</a:t>
            </a:r>
            <a:r>
              <a:rPr lang="en-US" altLang="ko-KR"/>
              <a:t>(open() </a:t>
            </a:r>
            <a:r>
              <a:rPr lang="ko-KR" altLang="en-US"/>
              <a:t>메서드가 호출되지 않은 상태</a:t>
            </a:r>
            <a:r>
              <a:rPr lang="en-US" altLang="ko-KR"/>
              <a:t>) 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b="1"/>
              <a:t>1</a:t>
            </a:r>
            <a:r>
              <a:rPr lang="en-US" altLang="ko-KR"/>
              <a:t> (Open): open() </a:t>
            </a:r>
            <a:r>
              <a:rPr lang="ko-KR" altLang="en-US"/>
              <a:t>메서드가 호출되고</a:t>
            </a:r>
            <a:r>
              <a:rPr lang="en-US" altLang="ko-KR"/>
              <a:t>, </a:t>
            </a:r>
            <a:r>
              <a:rPr lang="ko-KR" altLang="en-US"/>
              <a:t>아직 </a:t>
            </a:r>
            <a:r>
              <a:rPr lang="en-US" altLang="ko-KR"/>
              <a:t>send() </a:t>
            </a:r>
            <a:r>
              <a:rPr lang="ko-KR" altLang="en-US"/>
              <a:t>메서드가 호출되지 않은 상태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b="1"/>
              <a:t>2</a:t>
            </a:r>
            <a:r>
              <a:rPr lang="en-US" altLang="ko-KR"/>
              <a:t> (Sent): send() </a:t>
            </a:r>
            <a:r>
              <a:rPr lang="ko-KR" altLang="en-US"/>
              <a:t>메서드가 호출되었지만</a:t>
            </a:r>
            <a:r>
              <a:rPr lang="en-US" altLang="ko-KR"/>
              <a:t>, </a:t>
            </a:r>
            <a:r>
              <a:rPr lang="ko-KR" altLang="en-US"/>
              <a:t>아직 응답이 도착하지 않은 상태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b="1"/>
              <a:t>3</a:t>
            </a:r>
            <a:r>
              <a:rPr lang="en-US" altLang="ko-KR"/>
              <a:t> (Receiving): </a:t>
            </a:r>
            <a:r>
              <a:rPr lang="ko-KR" altLang="en-US"/>
              <a:t>응답의 일부를 받은 상태 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b="1"/>
              <a:t>4</a:t>
            </a:r>
            <a:r>
              <a:rPr lang="en-US" altLang="ko-KR"/>
              <a:t> (Loaded): </a:t>
            </a:r>
            <a:r>
              <a:rPr lang="ko-KR" altLang="en-US"/>
              <a:t>응답 전부가 도착</a:t>
            </a:r>
            <a:r>
              <a:rPr lang="en-US" altLang="ko-KR"/>
              <a:t>, </a:t>
            </a:r>
            <a:r>
              <a:rPr lang="ko-KR" altLang="en-US"/>
              <a:t>응답 데이터 이용가능 상태</a:t>
            </a:r>
          </a:p>
        </p:txBody>
      </p:sp>
      <p:sp>
        <p:nvSpPr>
          <p:cNvPr id="46387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2E2CECE-42FE-4C46-81E9-3EA0ACE07B4B}" type="slidenum">
              <a:rPr lang="en-US" altLang="ko-KR"/>
              <a:pPr eaLnBrk="1" hangingPunct="1"/>
              <a:t>387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8229600" cy="45307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b="1"/>
              <a:t>onreadystatechange </a:t>
            </a:r>
            <a:r>
              <a:rPr lang="ko-KR" altLang="en-US" b="1"/>
              <a:t>속성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/>
              <a:t>readyState </a:t>
            </a:r>
            <a:r>
              <a:rPr lang="ko-KR" altLang="en-US"/>
              <a:t>속성값이 변경될 때마다 호출되는 콜백 함수 지정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/>
              <a:t>Ex) onreadystatechange = callbackFun;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ko-KR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b="1"/>
              <a:t>send([body]) </a:t>
            </a:r>
            <a:r>
              <a:rPr lang="ko-KR" altLang="en-US" b="1"/>
              <a:t>함수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/>
              <a:t>요청 전송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/>
              <a:t>varBody : POST</a:t>
            </a:r>
            <a:r>
              <a:rPr lang="ko-KR" altLang="en-US"/>
              <a:t>일 경우</a:t>
            </a:r>
            <a:r>
              <a:rPr lang="en-US" altLang="ko-KR"/>
              <a:t>, </a:t>
            </a:r>
            <a:r>
              <a:rPr lang="ko-KR" altLang="en-US"/>
              <a:t>바디 내용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/>
              <a:t>Ex) send(</a:t>
            </a:r>
            <a:r>
              <a:rPr lang="en-US" altLang="ko-KR">
                <a:latin typeface="Arial" pitchFamily="34" charset="0"/>
              </a:rPr>
              <a:t>“</a:t>
            </a:r>
            <a:r>
              <a:rPr lang="en-US" altLang="ko-KR"/>
              <a:t>mid=white&amp;mpassword=123</a:t>
            </a:r>
            <a:r>
              <a:rPr lang="en-US" altLang="ko-KR">
                <a:latin typeface="Arial" pitchFamily="34" charset="0"/>
              </a:rPr>
              <a:t>”</a:t>
            </a:r>
            <a:r>
              <a:rPr lang="en-US" altLang="ko-KR"/>
              <a:t>);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/>
          </a:p>
        </p:txBody>
      </p:sp>
      <p:sp>
        <p:nvSpPr>
          <p:cNvPr id="46489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329960E-11DE-42FC-BA62-34836F59C8B3}" type="slidenum">
              <a:rPr lang="en-US" altLang="ko-KR"/>
              <a:pPr eaLnBrk="1" hangingPunct="1"/>
              <a:t>388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D6FC74D-03E4-4AF3-84E9-7AE3FEDA87D5}" type="slidenum">
              <a:rPr lang="en-US" altLang="ko-KR"/>
              <a:pPr eaLnBrk="1" hangingPunct="1"/>
              <a:t>389</a:t>
            </a:fld>
            <a:endParaRPr lang="en-US" altLang="ko-KR"/>
          </a:p>
        </p:txBody>
      </p:sp>
      <p:pic>
        <p:nvPicPr>
          <p:cNvPr id="4659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42938"/>
            <a:ext cx="8064500" cy="505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398" name="Group 30"/>
          <p:cNvGraphicFramePr>
            <a:graphicFrameLocks noGrp="1"/>
          </p:cNvGraphicFramePr>
          <p:nvPr>
            <p:ph/>
          </p:nvPr>
        </p:nvGraphicFramePr>
        <p:xfrm>
          <a:off x="0" y="5543550"/>
          <a:ext cx="9144000" cy="1311275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1275">
                <a:tc>
                  <a:txBody>
                    <a:bodyPr/>
                    <a:lstStyle/>
                    <a:p>
                      <a:pPr marL="0" marR="0" lvl="0" indent="254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&lt;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textarea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  name=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바탕" pitchFamily="18" charset="-127"/>
                          <a:cs typeface="굴림" charset="-127"/>
                        </a:rPr>
                        <a:t>”</a:t>
                      </a:r>
                      <a:r>
                        <a:rPr kumimoji="1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파라메터명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바탕" pitchFamily="18" charset="-127"/>
                          <a:cs typeface="굴림" charset="-127"/>
                        </a:rPr>
                        <a:t>”</a:t>
                      </a:r>
                      <a:endParaRPr kumimoji="1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바탕" pitchFamily="18" charset="-127"/>
                        <a:cs typeface="Times New Roman" pitchFamily="18" charset="0"/>
                      </a:endParaRPr>
                    </a:p>
                    <a:p>
                      <a:pPr marL="0" marR="0" lvl="0" indent="254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               [rows=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바탕" pitchFamily="18" charset="-127"/>
                        </a:rPr>
                        <a:t>” ”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]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254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               [cols=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바탕" pitchFamily="18" charset="-127"/>
                        </a:rPr>
                        <a:t>” ”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]&gt;&lt;/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textarea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&gt;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42" marB="4574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20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24B7177-4191-4FC7-86AB-45AF3D041448}" type="slidenum">
              <a:rPr lang="en-US" altLang="ko-KR"/>
              <a:pPr eaLnBrk="1" hangingPunct="1"/>
              <a:t>39</a:t>
            </a:fld>
            <a:endParaRPr lang="en-US" altLang="ko-KR"/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86396" name="Group 28"/>
          <p:cNvGraphicFramePr>
            <a:graphicFrameLocks noGrp="1"/>
          </p:cNvGraphicFramePr>
          <p:nvPr/>
        </p:nvGraphicFramePr>
        <p:xfrm>
          <a:off x="0" y="0"/>
          <a:ext cx="9144000" cy="3284538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4538">
                <a:tc>
                  <a:txBody>
                    <a:bodyPr/>
                    <a:lstStyle/>
                    <a:p>
                      <a:pPr marL="342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&lt;input  name=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바탕" pitchFamily="18" charset="-127"/>
                          <a:cs typeface="굴림" charset="-127"/>
                        </a:rPr>
                        <a:t>”</a:t>
                      </a:r>
                      <a:r>
                        <a:rPr kumimoji="1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파라메터명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바탕" pitchFamily="18" charset="-127"/>
                          <a:cs typeface="굴림" charset="-127"/>
                        </a:rPr>
                        <a:t>”</a:t>
                      </a:r>
                      <a:endParaRPr kumimoji="1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바탕" pitchFamily="18" charset="-127"/>
                        <a:cs typeface="Times New Roman" pitchFamily="18" charset="0"/>
                      </a:endParaRPr>
                    </a:p>
                    <a:p>
                      <a:pPr marL="342900" marR="0" lvl="0" indent="-88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           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type=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바탕" pitchFamily="18" charset="-127"/>
                          <a:cs typeface="굴림" charset="-127"/>
                        </a:rPr>
                        <a:t>”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text|password|checkbox|radio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|</a:t>
                      </a:r>
                    </a:p>
                    <a:p>
                      <a:pPr marL="342900" marR="0" lvl="0" indent="-88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                     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button|submit|reset|file|hidden|image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 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342900" marR="0" lvl="0" indent="-88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          [value=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바탕" pitchFamily="18" charset="-127"/>
                        </a:rPr>
                        <a:t>” ”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]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342900" marR="0" lvl="0" indent="-88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          [size=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바탕" pitchFamily="18" charset="-127"/>
                        </a:rPr>
                        <a:t>” ”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]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342900" marR="0" lvl="0" indent="-88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          [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maxlength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=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바탕" pitchFamily="18" charset="-127"/>
                        </a:rPr>
                        <a:t>” ”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]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342900" marR="0" lvl="0" indent="-88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          [checked=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바탕" pitchFamily="18" charset="-127"/>
                        </a:rPr>
                        <a:t>”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checked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바탕" pitchFamily="18" charset="-127"/>
                        </a:rPr>
                        <a:t>”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]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342900" marR="0" lvl="0" indent="-88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          [alt=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바탕" pitchFamily="18" charset="-127"/>
                        </a:rPr>
                        <a:t>””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] /&gt;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208" name="Rectangle 16"/>
          <p:cNvSpPr>
            <a:spLocks noChangeArrowheads="1"/>
          </p:cNvSpPr>
          <p:nvPr/>
        </p:nvSpPr>
        <p:spPr bwMode="auto">
          <a:xfrm>
            <a:off x="0" y="3078163"/>
            <a:ext cx="9144000" cy="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86407" name="Group 39"/>
          <p:cNvGraphicFramePr>
            <a:graphicFrameLocks noGrp="1"/>
          </p:cNvGraphicFramePr>
          <p:nvPr/>
        </p:nvGraphicFramePr>
        <p:xfrm>
          <a:off x="0" y="3284538"/>
          <a:ext cx="9144000" cy="2225675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56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&lt;select name=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바탕" pitchFamily="18" charset="-127"/>
                          <a:cs typeface="굴림" charset="-127"/>
                        </a:rPr>
                        <a:t>”</a:t>
                      </a:r>
                      <a:r>
                        <a:rPr kumimoji="1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파라메터명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바탕" pitchFamily="18" charset="-127"/>
                          <a:cs typeface="굴림" charset="-127"/>
                        </a:rPr>
                        <a:t>”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  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[size=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바탕" pitchFamily="18" charset="-127"/>
                          <a:cs typeface="굴림" charset="-127"/>
                        </a:rPr>
                        <a:t>” ”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] </a:t>
                      </a: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           [multiple=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바탕" pitchFamily="18" charset="-127"/>
                          <a:cs typeface="굴림" charset="-127"/>
                        </a:rPr>
                        <a:t>”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multiple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바탕" pitchFamily="18" charset="-127"/>
                          <a:cs typeface="굴림" charset="-127"/>
                        </a:rPr>
                        <a:t>”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] [alt=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바탕" pitchFamily="18" charset="-127"/>
                          <a:cs typeface="굴림" charset="-127"/>
                        </a:rPr>
                        <a:t>” ”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]&gt;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바탕" pitchFamily="18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    &lt;option [selected=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바탕" pitchFamily="18" charset="-127"/>
                          <a:cs typeface="굴림" charset="-127"/>
                        </a:rPr>
                        <a:t>”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selected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바탕" pitchFamily="18" charset="-127"/>
                          <a:cs typeface="굴림" charset="-127"/>
                        </a:rPr>
                        <a:t>”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] [value=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바탕" pitchFamily="18" charset="-127"/>
                          <a:cs typeface="굴림" charset="-127"/>
                        </a:rPr>
                        <a:t>” ”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]&gt;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         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항목문자열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    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굴림" charset="-127"/>
                        </a:rPr>
                        <a:t>&lt;/option&gt;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       :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&lt;/select&gt;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211" name="슬라이드 번호 개체 틀 5"/>
          <p:cNvSpPr txBox="1">
            <a:spLocks/>
          </p:cNvSpPr>
          <p:nvPr/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8088D162-DE94-4E51-9C5F-D67A7B9AD3C3}" type="slidenum">
              <a:rPr lang="en-US" altLang="ko-KR" sz="1400" b="1"/>
              <a:pPr algn="r" eaLnBrk="1" hangingPunct="1"/>
              <a:t>39</a:t>
            </a:fld>
            <a:endParaRPr lang="en-US" altLang="ko-KR" sz="1400" b="1"/>
          </a:p>
        </p:txBody>
      </p:sp>
    </p:spTree>
  </p:cSld>
  <p:clrMapOvr>
    <a:masterClrMapping/>
  </p:clrMapOvr>
  <p:transition/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파라미터의 한글 처리 방법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100"/>
              <a:t>XMLHttpRequest </a:t>
            </a:r>
            <a:r>
              <a:rPr lang="ko-KR" altLang="en-US" sz="2100"/>
              <a:t>객체가 웹 서버에 전송하는 요청 파라미터는 반드시 </a:t>
            </a:r>
            <a:r>
              <a:rPr lang="en-US" altLang="ko-KR" sz="2100"/>
              <a:t>UTF-8</a:t>
            </a:r>
            <a:r>
              <a:rPr lang="ko-KR" altLang="en-US" sz="2100"/>
              <a:t>로 인코딩</a:t>
            </a:r>
          </a:p>
          <a:p>
            <a:pPr eaLnBrk="1" hangingPunct="1">
              <a:lnSpc>
                <a:spcPct val="80000"/>
              </a:lnSpc>
            </a:pPr>
            <a:endParaRPr lang="ko-KR" altLang="en-US" sz="2100"/>
          </a:p>
          <a:p>
            <a:pPr eaLnBrk="1" hangingPunct="1">
              <a:lnSpc>
                <a:spcPct val="80000"/>
              </a:lnSpc>
            </a:pPr>
            <a:r>
              <a:rPr lang="en-US" altLang="ko-KR" sz="2100"/>
              <a:t>JavaScript </a:t>
            </a:r>
            <a:r>
              <a:rPr lang="ko-KR" altLang="en-US" sz="2100"/>
              <a:t>인코딩 관련 함수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/>
              <a:t>encodeURI(</a:t>
            </a:r>
            <a:r>
              <a:rPr lang="en-US" altLang="ko-KR" sz="2000">
                <a:latin typeface="Arial" panose="020B0604020202020204" pitchFamily="34" charset="0"/>
              </a:rPr>
              <a:t>“</a:t>
            </a:r>
            <a:r>
              <a:rPr lang="en-US" altLang="ko-KR" sz="2000"/>
              <a:t>xxx.jsp?name=</a:t>
            </a:r>
            <a:r>
              <a:rPr lang="ko-KR" altLang="en-US" sz="2000"/>
              <a:t>신용권</a:t>
            </a:r>
            <a:r>
              <a:rPr lang="en-US" altLang="ko-KR" sz="2000"/>
              <a:t>&amp;job=developer</a:t>
            </a:r>
            <a:r>
              <a:rPr lang="en-US" altLang="ko-KR" sz="2000">
                <a:latin typeface="Arial" panose="020B0604020202020204" pitchFamily="34" charset="0"/>
              </a:rPr>
              <a:t>”</a:t>
            </a:r>
            <a:r>
              <a:rPr lang="en-US" altLang="ko-KR" sz="200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ko-KR" altLang="en-US" sz="1800"/>
              <a:t>인코딩 제외 문자들</a:t>
            </a:r>
            <a:r>
              <a:rPr lang="en-US" altLang="ko-KR" sz="1800"/>
              <a:t>: ~!@#$&amp;*()=:/,;?+</a:t>
            </a:r>
            <a:r>
              <a:rPr lang="en-US" altLang="ko-KR" sz="1800">
                <a:latin typeface="Arial" panose="020B0604020202020204" pitchFamily="34" charset="0"/>
              </a:rPr>
              <a:t>‘</a:t>
            </a:r>
            <a:endParaRPr lang="en-US" altLang="ko-KR" sz="1800"/>
          </a:p>
          <a:p>
            <a:pPr lvl="2" eaLnBrk="1" hangingPunct="1">
              <a:lnSpc>
                <a:spcPct val="80000"/>
              </a:lnSpc>
            </a:pPr>
            <a:r>
              <a:rPr lang="ko-KR" altLang="en-US" sz="1800"/>
              <a:t>경로 전체를 인코딩할 때 사용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/>
              <a:t>encodeURIComponent(</a:t>
            </a:r>
            <a:r>
              <a:rPr lang="en-US" altLang="ko-KR" sz="2000">
                <a:latin typeface="Arial" panose="020B0604020202020204" pitchFamily="34" charset="0"/>
              </a:rPr>
              <a:t>“</a:t>
            </a:r>
            <a:r>
              <a:rPr lang="ko-KR" altLang="en-US" sz="2000"/>
              <a:t>신용권</a:t>
            </a:r>
            <a:r>
              <a:rPr lang="ko-KR" altLang="en-US" sz="2000">
                <a:latin typeface="Arial" panose="020B0604020202020204" pitchFamily="34" charset="0"/>
              </a:rPr>
              <a:t>”</a:t>
            </a:r>
            <a:r>
              <a:rPr lang="en-US" altLang="ko-KR" sz="200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ko-KR" altLang="en-US" sz="1800"/>
              <a:t>인코딩 제외 문자들</a:t>
            </a:r>
            <a:r>
              <a:rPr lang="en-US" altLang="ko-KR" sz="1800"/>
              <a:t>: ~!*()' </a:t>
            </a:r>
          </a:p>
          <a:p>
            <a:pPr lvl="2" eaLnBrk="1" hangingPunct="1">
              <a:lnSpc>
                <a:spcPct val="80000"/>
              </a:lnSpc>
            </a:pPr>
            <a:r>
              <a:rPr lang="ko-KR" altLang="en-US" sz="1800"/>
              <a:t>파라미터값만 인코딩할 때 사용</a:t>
            </a:r>
          </a:p>
          <a:p>
            <a:pPr lvl="2" eaLnBrk="1" hangingPunct="1">
              <a:lnSpc>
                <a:spcPct val="80000"/>
              </a:lnSpc>
            </a:pPr>
            <a:endParaRPr lang="ko-KR" altLang="en-US" sz="1800"/>
          </a:p>
          <a:p>
            <a:pPr eaLnBrk="1" hangingPunct="1">
              <a:lnSpc>
                <a:spcPct val="80000"/>
              </a:lnSpc>
            </a:pPr>
            <a:r>
              <a:rPr lang="ko-KR" altLang="en-US" sz="2100"/>
              <a:t> </a:t>
            </a:r>
            <a:r>
              <a:rPr lang="en-US" altLang="ko-KR" sz="2100"/>
              <a:t>JSP</a:t>
            </a:r>
            <a:r>
              <a:rPr lang="ko-KR" altLang="en-US" sz="2100"/>
              <a:t>에서 파라미터값을 얻을 때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/>
              <a:t>&lt;%request.setCharacterEncoding(</a:t>
            </a:r>
            <a:r>
              <a:rPr lang="en-US" altLang="ko-KR" sz="2000">
                <a:latin typeface="Arial" panose="020B0604020202020204" pitchFamily="34" charset="0"/>
              </a:rPr>
              <a:t>“</a:t>
            </a:r>
            <a:r>
              <a:rPr lang="en-US" altLang="ko-KR" sz="2000"/>
              <a:t>utf-8</a:t>
            </a:r>
            <a:r>
              <a:rPr lang="en-US" altLang="ko-KR" sz="2000">
                <a:latin typeface="Arial" panose="020B0604020202020204" pitchFamily="34" charset="0"/>
              </a:rPr>
              <a:t>”</a:t>
            </a:r>
            <a:r>
              <a:rPr lang="en-US" altLang="ko-KR" sz="2000"/>
              <a:t>);%&gt;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/>
              <a:t>&lt;%String name = request.getParameter(</a:t>
            </a:r>
            <a:r>
              <a:rPr lang="en-US" altLang="ko-KR" sz="2000">
                <a:latin typeface="Arial" panose="020B0604020202020204" pitchFamily="34" charset="0"/>
              </a:rPr>
              <a:t>“</a:t>
            </a:r>
            <a:r>
              <a:rPr lang="en-US" altLang="ko-KR" sz="2000"/>
              <a:t>name</a:t>
            </a:r>
            <a:r>
              <a:rPr lang="en-US" altLang="ko-KR" sz="2000">
                <a:latin typeface="Arial" panose="020B0604020202020204" pitchFamily="34" charset="0"/>
              </a:rPr>
              <a:t>”</a:t>
            </a:r>
            <a:r>
              <a:rPr lang="en-US" altLang="ko-KR" sz="2000"/>
              <a:t>);%&gt;</a:t>
            </a:r>
          </a:p>
        </p:txBody>
      </p:sp>
      <p:sp>
        <p:nvSpPr>
          <p:cNvPr id="46694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2D24FA0-5FE3-43FE-9940-59A2815631F9}" type="slidenum">
              <a:rPr lang="en-US" altLang="ko-KR"/>
              <a:pPr eaLnBrk="1" hangingPunct="1"/>
              <a:t>390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3200">
                <a:solidFill>
                  <a:schemeClr val="accent1">
                    <a:tint val="88000"/>
                    <a:satMod val="150000"/>
                  </a:schemeClr>
                </a:solidFill>
              </a:rPr>
              <a:t>응답 데이터 얻기위해 사용되는 </a:t>
            </a:r>
            <a:br>
              <a:rPr lang="ko-KR" altLang="en-US" sz="3200">
                <a:solidFill>
                  <a:schemeClr val="accent1">
                    <a:tint val="88000"/>
                    <a:satMod val="150000"/>
                  </a:schemeClr>
                </a:solidFill>
              </a:rPr>
            </a:br>
            <a:r>
              <a:rPr lang="ko-KR" altLang="en-US" sz="3200">
                <a:solidFill>
                  <a:schemeClr val="accent1">
                    <a:tint val="88000"/>
                    <a:satMod val="150000"/>
                  </a:schemeClr>
                </a:solidFill>
              </a:rPr>
              <a:t>			</a:t>
            </a:r>
            <a:r>
              <a:rPr lang="en-US" altLang="ko-KR" sz="3200">
                <a:solidFill>
                  <a:schemeClr val="accent1">
                    <a:tint val="88000"/>
                    <a:satMod val="150000"/>
                  </a:schemeClr>
                </a:solidFill>
              </a:rPr>
              <a:t>XMLHttpRequest </a:t>
            </a:r>
            <a:r>
              <a:rPr lang="ko-KR" altLang="en-US" sz="3200">
                <a:solidFill>
                  <a:schemeClr val="accent1">
                    <a:tint val="88000"/>
                    <a:satMod val="150000"/>
                  </a:schemeClr>
                </a:solidFill>
              </a:rPr>
              <a:t>주요 멤버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100" b="1"/>
              <a:t>status</a:t>
            </a:r>
            <a:r>
              <a:rPr lang="en-US" altLang="ko-KR" sz="2100"/>
              <a:t> </a:t>
            </a:r>
            <a:r>
              <a:rPr lang="ko-KR" altLang="en-US" sz="2100"/>
              <a:t>속성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2000"/>
              <a:t>응답 </a:t>
            </a:r>
            <a:r>
              <a:rPr lang="en-US" altLang="ko-KR" sz="2000"/>
              <a:t>HTTP</a:t>
            </a:r>
            <a:r>
              <a:rPr lang="ko-KR" altLang="en-US" sz="2000"/>
              <a:t>의 상태 코드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/>
              <a:t>200: </a:t>
            </a:r>
            <a:r>
              <a:rPr lang="ko-KR" altLang="en-US" sz="2000"/>
              <a:t>요청 성공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/>
              <a:t>403: </a:t>
            </a:r>
            <a:r>
              <a:rPr lang="ko-KR" altLang="en-US" sz="2000"/>
              <a:t>접근 거부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/>
              <a:t>404: </a:t>
            </a:r>
            <a:r>
              <a:rPr lang="ko-KR" altLang="en-US" sz="2000"/>
              <a:t>페이지 없음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/>
              <a:t>500: </a:t>
            </a:r>
            <a:r>
              <a:rPr lang="ko-KR" altLang="en-US" sz="2000"/>
              <a:t>서버 오류 발생</a:t>
            </a:r>
          </a:p>
          <a:p>
            <a:pPr eaLnBrk="1" hangingPunct="1">
              <a:lnSpc>
                <a:spcPct val="80000"/>
              </a:lnSpc>
            </a:pPr>
            <a:endParaRPr lang="ko-KR" altLang="en-US" sz="2100"/>
          </a:p>
          <a:p>
            <a:pPr eaLnBrk="1" hangingPunct="1">
              <a:lnSpc>
                <a:spcPct val="80000"/>
              </a:lnSpc>
            </a:pPr>
            <a:r>
              <a:rPr lang="en-US" altLang="ko-KR" sz="2100" b="1"/>
              <a:t>responseText</a:t>
            </a:r>
            <a:r>
              <a:rPr lang="en-US" altLang="ko-KR" sz="2100"/>
              <a:t> </a:t>
            </a:r>
            <a:r>
              <a:rPr lang="ko-KR" altLang="en-US" sz="2100"/>
              <a:t>속성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2000"/>
              <a:t>응답의 바디 내용을 문자열로 가지고 있음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/>
              <a:t>String </a:t>
            </a:r>
            <a:r>
              <a:rPr lang="ko-KR" altLang="en-US" sz="2000"/>
              <a:t>개체 타입</a:t>
            </a:r>
          </a:p>
          <a:p>
            <a:pPr eaLnBrk="1" hangingPunct="1">
              <a:lnSpc>
                <a:spcPct val="80000"/>
              </a:lnSpc>
            </a:pPr>
            <a:endParaRPr lang="ko-KR" altLang="en-US" sz="2100"/>
          </a:p>
          <a:p>
            <a:pPr eaLnBrk="1" hangingPunct="1">
              <a:lnSpc>
                <a:spcPct val="80000"/>
              </a:lnSpc>
            </a:pPr>
            <a:r>
              <a:rPr lang="en-US" altLang="ko-KR" sz="2100" b="1"/>
              <a:t>responseXML</a:t>
            </a:r>
            <a:r>
              <a:rPr lang="en-US" altLang="ko-KR" sz="2100"/>
              <a:t> </a:t>
            </a:r>
            <a:r>
              <a:rPr lang="ko-KR" altLang="en-US" sz="2100"/>
              <a:t>속성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2000"/>
              <a:t>응밥의 바디 내용을 </a:t>
            </a:r>
            <a:r>
              <a:rPr lang="en-US" altLang="ko-KR" sz="2000"/>
              <a:t>XML DOM </a:t>
            </a:r>
            <a:r>
              <a:rPr lang="ko-KR" altLang="en-US" sz="2000"/>
              <a:t>형태로 가지고 있음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/>
              <a:t>XMLDocument </a:t>
            </a:r>
            <a:r>
              <a:rPr lang="ko-KR" altLang="en-US" sz="2000"/>
              <a:t>개체 타입</a:t>
            </a:r>
          </a:p>
        </p:txBody>
      </p:sp>
      <p:sp>
        <p:nvSpPr>
          <p:cNvPr id="46797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D68DBFF-798A-472D-BA47-67A93E3976F9}" type="slidenum">
              <a:rPr lang="en-US" altLang="ko-KR"/>
              <a:pPr eaLnBrk="1" hangingPunct="1"/>
              <a:t>391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59AB9FD-E744-4114-86AD-B1FF33A90586}" type="slidenum">
              <a:rPr lang="en-US" altLang="ko-KR"/>
              <a:pPr eaLnBrk="1" hangingPunct="1"/>
              <a:t>392</a:t>
            </a:fld>
            <a:endParaRPr lang="en-US" altLang="ko-KR"/>
          </a:p>
        </p:txBody>
      </p:sp>
      <p:sp>
        <p:nvSpPr>
          <p:cNvPr id="468995" name="Text Box 5"/>
          <p:cNvSpPr txBox="1">
            <a:spLocks noChangeArrowheads="1"/>
          </p:cNvSpPr>
          <p:nvPr/>
        </p:nvSpPr>
        <p:spPr bwMode="auto">
          <a:xfrm>
            <a:off x="592138" y="1052513"/>
            <a:ext cx="794067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200"/>
              <a:t>function callbackFun() {</a:t>
            </a:r>
          </a:p>
          <a:p>
            <a:pPr lvl="1" eaLnBrk="1" hangingPunct="1"/>
            <a:r>
              <a:rPr lang="en-US" altLang="ko-KR" sz="2200"/>
              <a:t>if(</a:t>
            </a:r>
            <a:r>
              <a:rPr lang="en-US" altLang="ko-KR" sz="2200" b="1"/>
              <a:t>xmlHttpRequest.readyState==4 </a:t>
            </a:r>
            <a:r>
              <a:rPr lang="en-US" altLang="ko-KR" sz="2200"/>
              <a:t>&amp;&amp;</a:t>
            </a:r>
          </a:p>
          <a:p>
            <a:pPr lvl="1" eaLnBrk="1" hangingPunct="1"/>
            <a:r>
              <a:rPr lang="en-US" altLang="ko-KR" sz="2200" b="1"/>
              <a:t>   xmlHttpRequest.status==200</a:t>
            </a:r>
            <a:r>
              <a:rPr lang="en-US" altLang="ko-KR" sz="2200"/>
              <a:t>) {</a:t>
            </a:r>
          </a:p>
          <a:p>
            <a:pPr lvl="1" eaLnBrk="1" hangingPunct="1"/>
            <a:endParaRPr lang="en-US" altLang="ko-KR" sz="2200"/>
          </a:p>
          <a:p>
            <a:pPr lvl="1" eaLnBrk="1" hangingPunct="1"/>
            <a:r>
              <a:rPr lang="en-US" altLang="ko-KR" sz="2200"/>
              <a:t>	//</a:t>
            </a:r>
            <a:r>
              <a:rPr lang="ko-KR" altLang="en-US" sz="2200"/>
              <a:t>응답 내용 얻기</a:t>
            </a:r>
          </a:p>
          <a:p>
            <a:pPr lvl="1" eaLnBrk="1" hangingPunct="1"/>
            <a:r>
              <a:rPr lang="ko-KR" altLang="en-US" sz="2200"/>
              <a:t>	</a:t>
            </a:r>
            <a:r>
              <a:rPr lang="en-US" altLang="ko-KR" sz="2200"/>
              <a:t>var text = xmlHttpRequest.</a:t>
            </a:r>
            <a:r>
              <a:rPr lang="en-US" altLang="ko-KR" sz="2200" b="1"/>
              <a:t>responseText</a:t>
            </a:r>
            <a:r>
              <a:rPr lang="en-US" altLang="ko-KR" sz="2200"/>
              <a:t>;</a:t>
            </a:r>
          </a:p>
          <a:p>
            <a:pPr lvl="1" eaLnBrk="1" hangingPunct="1"/>
            <a:r>
              <a:rPr lang="en-US" altLang="ko-KR" sz="2200"/>
              <a:t>	var xmlDocument = xmlHttpRequest.</a:t>
            </a:r>
            <a:r>
              <a:rPr lang="en-US" altLang="ko-KR" sz="2200" b="1"/>
              <a:t>responseXML</a:t>
            </a:r>
            <a:r>
              <a:rPr lang="en-US" altLang="ko-KR" sz="2200"/>
              <a:t>;</a:t>
            </a:r>
          </a:p>
          <a:p>
            <a:pPr lvl="1" eaLnBrk="1" hangingPunct="1"/>
            <a:endParaRPr lang="en-US" altLang="ko-KR" sz="2200"/>
          </a:p>
          <a:p>
            <a:pPr lvl="1" eaLnBrk="1" hangingPunct="1"/>
            <a:r>
              <a:rPr lang="en-US" altLang="ko-KR" sz="2200"/>
              <a:t>	//</a:t>
            </a:r>
            <a:r>
              <a:rPr lang="ko-KR" altLang="en-US" sz="2200"/>
              <a:t>브라우저의 화면을 동적으로 변경하는 코드</a:t>
            </a:r>
          </a:p>
          <a:p>
            <a:pPr lvl="1" eaLnBrk="1" hangingPunct="1"/>
            <a:endParaRPr lang="ko-KR" altLang="en-US" sz="2200"/>
          </a:p>
          <a:p>
            <a:pPr lvl="1" eaLnBrk="1" hangingPunct="1"/>
            <a:r>
              <a:rPr lang="en-US" altLang="ko-KR" sz="2200"/>
              <a:t>}</a:t>
            </a:r>
          </a:p>
          <a:p>
            <a:pPr eaLnBrk="1" hangingPunct="1"/>
            <a:r>
              <a:rPr lang="en-US" altLang="ko-KR" sz="2200"/>
              <a:t>}</a:t>
            </a:r>
          </a:p>
        </p:txBody>
      </p:sp>
    </p:spTree>
  </p:cSld>
  <p:clrMapOvr>
    <a:masterClrMapping/>
  </p:clrMapOvr>
  <p:transition/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HTML </a:t>
            </a: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응답 처리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600"/>
              <a:t>응답이 </a:t>
            </a:r>
            <a:r>
              <a:rPr lang="en-US" altLang="ko-KR" sz="2600"/>
              <a:t>HTML </a:t>
            </a:r>
            <a:r>
              <a:rPr lang="ko-KR" altLang="en-US" sz="2600"/>
              <a:t>태그를 포함하고 있을 경우</a:t>
            </a:r>
          </a:p>
          <a:p>
            <a:pPr eaLnBrk="1" hangingPunct="1">
              <a:lnSpc>
                <a:spcPct val="80000"/>
              </a:lnSpc>
            </a:pPr>
            <a:endParaRPr lang="ko-KR" altLang="en-US" sz="2600"/>
          </a:p>
          <a:p>
            <a:pPr eaLnBrk="1" hangingPunct="1">
              <a:lnSpc>
                <a:spcPct val="80000"/>
              </a:lnSpc>
            </a:pPr>
            <a:r>
              <a:rPr lang="ko-KR" altLang="en-US" sz="2600"/>
              <a:t>컨테이너 태그의 </a:t>
            </a:r>
            <a:r>
              <a:rPr lang="en-US" altLang="ko-KR" sz="2600"/>
              <a:t>innerHTML </a:t>
            </a:r>
            <a:r>
              <a:rPr lang="ko-KR" altLang="en-US" sz="2600"/>
              <a:t>속성 </a:t>
            </a:r>
            <a:r>
              <a:rPr lang="en-US" altLang="ko-KR" sz="2600"/>
              <a:t>= 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ko-KR" sz="2600"/>
              <a:t>                        xmlHttpRequest.responseText</a:t>
            </a:r>
          </a:p>
          <a:p>
            <a:pPr eaLnBrk="1" hangingPunct="1">
              <a:lnSpc>
                <a:spcPct val="80000"/>
              </a:lnSpc>
            </a:pPr>
            <a:endParaRPr lang="en-US" altLang="ko-KR" sz="2600"/>
          </a:p>
          <a:p>
            <a:pPr eaLnBrk="1" hangingPunct="1">
              <a:lnSpc>
                <a:spcPct val="80000"/>
              </a:lnSpc>
            </a:pPr>
            <a:r>
              <a:rPr lang="ko-KR" altLang="en-US" sz="2600"/>
              <a:t>컨테이너 태그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2200"/>
              <a:t>자식 태그를 가질 수 있는 태그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/>
              <a:t>&lt;p&gt;, &lt;div&gt;, &lt;span&gt; </a:t>
            </a:r>
            <a:r>
              <a:rPr lang="en-US" altLang="ko-KR" sz="2200">
                <a:latin typeface="Arial" panose="020B0604020202020204" pitchFamily="34" charset="0"/>
              </a:rPr>
              <a:t>…</a:t>
            </a:r>
            <a:r>
              <a:rPr lang="en-US" altLang="ko-KR" sz="220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/>
              <a:t>The property is read/write for all objects except the following, for which it is read-only: </a:t>
            </a:r>
            <a:r>
              <a:rPr lang="en-US" altLang="ko-KR" sz="2200" b="1">
                <a:solidFill>
                  <a:srgbClr val="FF3300"/>
                </a:solidFill>
              </a:rPr>
              <a:t>COL, COLGROUP, FRAMESET, HTML, STYLE, TABLE, TBODY, TFOOT, THEAD, TITLE, TR</a:t>
            </a:r>
            <a:r>
              <a:rPr lang="en-US" altLang="ko-KR" sz="2200"/>
              <a:t>. The property has no default value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200"/>
          </a:p>
        </p:txBody>
      </p:sp>
      <p:sp>
        <p:nvSpPr>
          <p:cNvPr id="47002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8BC7E90-E942-48CC-8F06-B16A8AF9E742}" type="slidenum">
              <a:rPr lang="en-US" altLang="ko-KR"/>
              <a:pPr eaLnBrk="1" hangingPunct="1"/>
              <a:t>393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8B07DE3-5434-4F44-8985-F15577D46516}" type="slidenum">
              <a:rPr lang="en-US" altLang="ko-KR"/>
              <a:pPr eaLnBrk="1" hangingPunct="1"/>
              <a:t>394</a:t>
            </a:fld>
            <a:endParaRPr lang="en-US" altLang="ko-KR"/>
          </a:p>
        </p:txBody>
      </p:sp>
      <p:pic>
        <p:nvPicPr>
          <p:cNvPr id="47104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765175"/>
            <a:ext cx="6481763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4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16113"/>
            <a:ext cx="803275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45" name="Text Box 8"/>
          <p:cNvSpPr txBox="1">
            <a:spLocks noChangeArrowheads="1"/>
          </p:cNvSpPr>
          <p:nvPr/>
        </p:nvSpPr>
        <p:spPr bwMode="auto">
          <a:xfrm>
            <a:off x="339725" y="5467350"/>
            <a:ext cx="843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/>
              <a:t>☞ alert(document.documentElement.innerHTML);</a:t>
            </a:r>
            <a:r>
              <a:rPr lang="ko-KR" altLang="en-US" sz="2000"/>
              <a:t>로 변경된 소스 확인</a:t>
            </a:r>
          </a:p>
        </p:txBody>
      </p:sp>
    </p:spTree>
  </p:cSld>
  <p:clrMapOvr>
    <a:masterClrMapping/>
  </p:clrMapOvr>
  <p:transition/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XML </a:t>
            </a: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응답 처리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/>
              <a:t>응답이 </a:t>
            </a:r>
            <a:r>
              <a:rPr lang="en-US" altLang="ko-KR"/>
              <a:t>XML </a:t>
            </a:r>
            <a:r>
              <a:rPr lang="ko-KR" altLang="en-US"/>
              <a:t>태그를 포함하고 있을 경우</a:t>
            </a:r>
          </a:p>
          <a:p>
            <a:pPr eaLnBrk="1" hangingPunct="1">
              <a:lnSpc>
                <a:spcPct val="90000"/>
              </a:lnSpc>
            </a:pPr>
            <a:endParaRPr lang="ko-KR" altLang="en-US"/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DOM API</a:t>
            </a:r>
            <a:r>
              <a:rPr lang="ko-KR" altLang="en-US"/>
              <a:t>를 이용하여 </a:t>
            </a:r>
            <a:r>
              <a:rPr lang="en-US" altLang="ko-KR"/>
              <a:t>XML </a:t>
            </a:r>
            <a:r>
              <a:rPr lang="ko-KR" altLang="en-US"/>
              <a:t>정보 얻기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/>
              <a:t>var xmlDocument = xmlHttpRequest.responseXML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/>
              <a:t>var nodeList = xmlDocument.getElementsByTagName(</a:t>
            </a:r>
            <a:r>
              <a:rPr lang="en-US" altLang="ko-KR" sz="2000">
                <a:latin typeface="Arial" panose="020B0604020202020204" pitchFamily="34" charset="0"/>
              </a:rPr>
              <a:t>“</a:t>
            </a:r>
            <a:r>
              <a:rPr lang="ko-KR" altLang="en-US" sz="2000"/>
              <a:t>태그명</a:t>
            </a:r>
            <a:r>
              <a:rPr lang="ko-KR" altLang="en-US" sz="2000">
                <a:latin typeface="Arial" panose="020B0604020202020204" pitchFamily="34" charset="0"/>
              </a:rPr>
              <a:t>”</a:t>
            </a:r>
            <a:r>
              <a:rPr lang="en-US" altLang="ko-KR" sz="2000"/>
              <a:t>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/>
              <a:t>var value = nodeList.item(0).firstChild.nodeValue;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2000"/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DOM API</a:t>
            </a:r>
            <a:r>
              <a:rPr lang="ko-KR" altLang="en-US"/>
              <a:t>를 이용해서 </a:t>
            </a:r>
            <a:r>
              <a:rPr lang="en-US" altLang="ko-KR"/>
              <a:t>HTML </a:t>
            </a:r>
            <a:r>
              <a:rPr lang="ko-KR" altLang="en-US"/>
              <a:t>화면 갱신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/>
              <a:t>태그 및 </a:t>
            </a:r>
            <a:r>
              <a:rPr lang="en-US" altLang="ko-KR"/>
              <a:t>CSS </a:t>
            </a:r>
            <a:r>
              <a:rPr lang="ko-KR" altLang="en-US"/>
              <a:t>개체에 접근해서 속성값 변경</a:t>
            </a:r>
          </a:p>
        </p:txBody>
      </p:sp>
      <p:sp>
        <p:nvSpPr>
          <p:cNvPr id="47206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18F5FC2-591D-487A-945D-652FAA8545A7}" type="slidenum">
              <a:rPr lang="en-US" altLang="ko-KR"/>
              <a:pPr eaLnBrk="1" hangingPunct="1"/>
              <a:t>395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522287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/>
              <a:t>DOM(Document Object Model)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/>
              <a:t>W3c (</a:t>
            </a:r>
            <a:r>
              <a:rPr lang="en-US" altLang="ko-KR">
                <a:hlinkClick r:id="rId2"/>
              </a:rPr>
              <a:t>www.w3c.org</a:t>
            </a:r>
            <a:r>
              <a:rPr lang="en-US" altLang="ko-KR"/>
              <a:t>) </a:t>
            </a:r>
            <a:r>
              <a:rPr lang="ko-KR" altLang="en-US"/>
              <a:t>스펙화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ko-KR" altLang="en-US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/>
              <a:t>XML</a:t>
            </a:r>
            <a:r>
              <a:rPr lang="ko-KR" altLang="en-US"/>
              <a:t>과 </a:t>
            </a:r>
            <a:r>
              <a:rPr lang="en-US" altLang="ko-KR"/>
              <a:t>HTML</a:t>
            </a:r>
            <a:r>
              <a:rPr lang="ko-KR" altLang="en-US"/>
              <a:t>로 된 문서의 요소를 개체화할 때 개체의 종류와 개체가 필수적으로 가져야할 멤버</a:t>
            </a:r>
            <a:r>
              <a:rPr lang="en-US" altLang="ko-KR"/>
              <a:t>(</a:t>
            </a:r>
            <a:r>
              <a:rPr lang="ko-KR" altLang="en-US"/>
              <a:t>속성</a:t>
            </a:r>
            <a:r>
              <a:rPr lang="en-US" altLang="ko-KR"/>
              <a:t>, </a:t>
            </a:r>
            <a:r>
              <a:rPr lang="ko-KR" altLang="en-US"/>
              <a:t>메서드</a:t>
            </a:r>
            <a:r>
              <a:rPr lang="en-US" altLang="ko-KR"/>
              <a:t>)</a:t>
            </a:r>
            <a:r>
              <a:rPr lang="ko-KR" altLang="en-US"/>
              <a:t>를 정의한 것</a:t>
            </a:r>
            <a:r>
              <a:rPr lang="en-US" altLang="ko-KR"/>
              <a:t>(</a:t>
            </a:r>
            <a:r>
              <a:rPr lang="ko-KR" altLang="en-US"/>
              <a:t>언어중립언어</a:t>
            </a:r>
            <a:r>
              <a:rPr lang="en-US" altLang="ko-KR"/>
              <a:t>:IDE)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ko-KR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/>
              <a:t>프로그래머 입장에서 본다면</a:t>
            </a:r>
            <a:r>
              <a:rPr lang="ko-KR" altLang="ko-KR"/>
              <a:t>, HTML </a:t>
            </a:r>
            <a:r>
              <a:rPr lang="ko-KR" altLang="en-US"/>
              <a:t>또는 </a:t>
            </a:r>
            <a:r>
              <a:rPr lang="ko-KR" altLang="ko-KR"/>
              <a:t>XML </a:t>
            </a:r>
            <a:r>
              <a:rPr lang="ko-KR" altLang="en-US"/>
              <a:t>문서의 내용을 얻기 위해 각종 메소드와 속성들을 모아 놓은 </a:t>
            </a:r>
            <a:r>
              <a:rPr lang="ko-KR" altLang="ko-KR"/>
              <a:t>API(Application Programming Interface)</a:t>
            </a:r>
            <a:r>
              <a:rPr lang="ko-KR" altLang="en-US"/>
              <a:t>들의 집합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ko-KR"/>
          </a:p>
        </p:txBody>
      </p:sp>
      <p:sp>
        <p:nvSpPr>
          <p:cNvPr id="47309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DC815CD-6D5A-453C-9F0C-CD40A6FA5EE9}" type="slidenum">
              <a:rPr lang="en-US" altLang="ko-KR"/>
              <a:pPr eaLnBrk="1" hangingPunct="1"/>
              <a:t>396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5149850"/>
          </a:xfrm>
        </p:spPr>
        <p:txBody>
          <a:bodyPr/>
          <a:lstStyle/>
          <a:p>
            <a:pPr eaLnBrk="1" hangingPunct="1"/>
            <a:r>
              <a:rPr lang="en-US" altLang="ko-KR"/>
              <a:t>DOM Core Module </a:t>
            </a:r>
            <a:r>
              <a:rPr lang="ko-KR" altLang="en-US"/>
              <a:t>인터페이스</a:t>
            </a:r>
          </a:p>
        </p:txBody>
      </p:sp>
      <p:sp>
        <p:nvSpPr>
          <p:cNvPr id="47411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80ED3F8-9F90-4FC7-BC0B-B04367477C94}" type="slidenum">
              <a:rPr lang="en-US" altLang="ko-KR"/>
              <a:pPr eaLnBrk="1" hangingPunct="1"/>
              <a:t>397</a:t>
            </a:fld>
            <a:endParaRPr lang="en-US" altLang="ko-KR"/>
          </a:p>
        </p:txBody>
      </p:sp>
      <p:sp>
        <p:nvSpPr>
          <p:cNvPr id="468996" name="Rectangle 3"/>
          <p:cNvSpPr>
            <a:spLocks noChangeArrowheads="1"/>
          </p:cNvSpPr>
          <p:nvPr/>
        </p:nvSpPr>
        <p:spPr bwMode="auto">
          <a:xfrm>
            <a:off x="2484438" y="2276475"/>
            <a:ext cx="2879725" cy="34559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r>
              <a:rPr lang="en-US" altLang="ko-KR" dirty="0"/>
              <a:t>1. </a:t>
            </a:r>
            <a:r>
              <a:rPr lang="en-US" altLang="ko-KR" dirty="0" err="1"/>
              <a:t>DOMException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2. </a:t>
            </a:r>
            <a:r>
              <a:rPr lang="en-US" altLang="ko-KR" dirty="0" err="1"/>
              <a:t>DOMImplementation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3. </a:t>
            </a:r>
            <a:r>
              <a:rPr lang="en-US" altLang="ko-KR" dirty="0" err="1"/>
              <a:t>DocumentFragment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4. Document </a:t>
            </a:r>
          </a:p>
          <a:p>
            <a:pPr>
              <a:defRPr/>
            </a:pPr>
            <a:r>
              <a:rPr lang="en-US" altLang="ko-KR" dirty="0"/>
              <a:t>5. Node</a:t>
            </a:r>
          </a:p>
          <a:p>
            <a:pPr>
              <a:defRPr/>
            </a:pPr>
            <a:r>
              <a:rPr lang="en-US" altLang="ko-KR" dirty="0"/>
              <a:t>6. </a:t>
            </a:r>
            <a:r>
              <a:rPr lang="en-US" altLang="ko-KR" dirty="0" err="1"/>
              <a:t>NodeList</a:t>
            </a:r>
            <a:r>
              <a:rPr lang="en-US" altLang="ko-KR" dirty="0"/>
              <a:t> </a:t>
            </a:r>
          </a:p>
          <a:p>
            <a:pPr>
              <a:defRPr/>
            </a:pPr>
            <a:r>
              <a:rPr lang="en-US" altLang="ko-KR" dirty="0"/>
              <a:t>7. </a:t>
            </a:r>
            <a:r>
              <a:rPr lang="en-US" altLang="ko-KR" dirty="0" err="1"/>
              <a:t>NamedNodeMap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8. </a:t>
            </a:r>
            <a:r>
              <a:rPr lang="en-US" altLang="ko-KR" dirty="0" err="1"/>
              <a:t>CharacterData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9. </a:t>
            </a:r>
            <a:r>
              <a:rPr lang="en-US" altLang="ko-KR" dirty="0" err="1"/>
              <a:t>Attr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10. Element </a:t>
            </a:r>
          </a:p>
          <a:p>
            <a:pPr>
              <a:defRPr/>
            </a:pPr>
            <a:r>
              <a:rPr lang="en-US" altLang="ko-KR" dirty="0"/>
              <a:t>11. Text</a:t>
            </a:r>
          </a:p>
          <a:p>
            <a:pPr>
              <a:defRPr/>
            </a:pPr>
            <a:r>
              <a:rPr lang="en-US" altLang="ko-KR" dirty="0"/>
              <a:t>12. Comment</a:t>
            </a:r>
          </a:p>
        </p:txBody>
      </p:sp>
      <p:sp>
        <p:nvSpPr>
          <p:cNvPr id="468997" name="Rectangle 4"/>
          <p:cNvSpPr>
            <a:spLocks noChangeArrowheads="1"/>
          </p:cNvSpPr>
          <p:nvPr/>
        </p:nvSpPr>
        <p:spPr bwMode="auto">
          <a:xfrm>
            <a:off x="2484438" y="1916113"/>
            <a:ext cx="2879725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ko-KR" altLang="en-US" dirty="0"/>
              <a:t>기초 인터페이스</a:t>
            </a:r>
          </a:p>
        </p:txBody>
      </p:sp>
      <p:sp>
        <p:nvSpPr>
          <p:cNvPr id="468998" name="Rectangle 5"/>
          <p:cNvSpPr>
            <a:spLocks noChangeArrowheads="1"/>
          </p:cNvSpPr>
          <p:nvPr/>
        </p:nvSpPr>
        <p:spPr bwMode="auto">
          <a:xfrm>
            <a:off x="5364163" y="2276475"/>
            <a:ext cx="2879725" cy="34559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r>
              <a:rPr lang="en-US" altLang="ko-KR"/>
              <a:t>1. CDATASection</a:t>
            </a:r>
          </a:p>
          <a:p>
            <a:pPr>
              <a:defRPr/>
            </a:pPr>
            <a:r>
              <a:rPr lang="en-US" altLang="ko-KR"/>
              <a:t>2. DocumentType</a:t>
            </a:r>
          </a:p>
          <a:p>
            <a:pPr>
              <a:defRPr/>
            </a:pPr>
            <a:r>
              <a:rPr lang="en-US" altLang="ko-KR"/>
              <a:t>3. Notation</a:t>
            </a:r>
          </a:p>
          <a:p>
            <a:pPr>
              <a:defRPr/>
            </a:pPr>
            <a:r>
              <a:rPr lang="en-US" altLang="ko-KR"/>
              <a:t>4. Entity</a:t>
            </a:r>
          </a:p>
          <a:p>
            <a:pPr>
              <a:defRPr/>
            </a:pPr>
            <a:r>
              <a:rPr lang="en-US" altLang="ko-KR"/>
              <a:t>5. EntityReference</a:t>
            </a:r>
          </a:p>
          <a:p>
            <a:pPr>
              <a:defRPr/>
            </a:pPr>
            <a:r>
              <a:rPr lang="en-US" altLang="ko-KR"/>
              <a:t>6. ProcessingInstruction</a:t>
            </a:r>
          </a:p>
        </p:txBody>
      </p:sp>
      <p:sp>
        <p:nvSpPr>
          <p:cNvPr id="468999" name="Rectangle 6"/>
          <p:cNvSpPr>
            <a:spLocks noChangeArrowheads="1"/>
          </p:cNvSpPr>
          <p:nvPr/>
        </p:nvSpPr>
        <p:spPr bwMode="auto">
          <a:xfrm>
            <a:off x="5364163" y="1916113"/>
            <a:ext cx="2879725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ko-KR" altLang="en-US" dirty="0"/>
              <a:t>확장 인터페이스</a:t>
            </a:r>
          </a:p>
        </p:txBody>
      </p:sp>
      <p:sp>
        <p:nvSpPr>
          <p:cNvPr id="474120" name="AutoShape 7"/>
          <p:cNvSpPr>
            <a:spLocks/>
          </p:cNvSpPr>
          <p:nvPr/>
        </p:nvSpPr>
        <p:spPr bwMode="auto">
          <a:xfrm>
            <a:off x="1692275" y="1916113"/>
            <a:ext cx="288925" cy="3744912"/>
          </a:xfrm>
          <a:prstGeom prst="leftBrace">
            <a:avLst>
              <a:gd name="adj1" fmla="val 108013"/>
              <a:gd name="adj2" fmla="val 49602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4121" name="Text Box 8"/>
          <p:cNvSpPr txBox="1">
            <a:spLocks noChangeArrowheads="1"/>
          </p:cNvSpPr>
          <p:nvPr/>
        </p:nvSpPr>
        <p:spPr bwMode="auto">
          <a:xfrm>
            <a:off x="468313" y="3355975"/>
            <a:ext cx="12430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언어중립</a:t>
            </a:r>
          </a:p>
          <a:p>
            <a:pPr algn="ctr" eaLnBrk="1" hangingPunct="1"/>
            <a:r>
              <a:rPr lang="en-US" altLang="ko-KR"/>
              <a:t>(IDL</a:t>
            </a:r>
            <a:r>
              <a:rPr lang="ko-KR" altLang="en-US"/>
              <a:t>언어</a:t>
            </a:r>
            <a:r>
              <a:rPr lang="en-US" altLang="ko-KR"/>
              <a:t>)</a:t>
            </a:r>
          </a:p>
        </p:txBody>
      </p:sp>
    </p:spTree>
  </p:cSld>
  <p:clrMapOvr>
    <a:masterClrMapping/>
  </p:clrMapOvr>
  <p:transition/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908050"/>
            <a:ext cx="8280400" cy="792163"/>
          </a:xfrm>
        </p:spPr>
        <p:txBody>
          <a:bodyPr/>
          <a:lstStyle/>
          <a:p>
            <a:pPr eaLnBrk="1" hangingPunct="1"/>
            <a:r>
              <a:rPr lang="en-US" altLang="ko-KR"/>
              <a:t>DOM Core Module API</a:t>
            </a:r>
            <a:r>
              <a:rPr lang="ko-KR" altLang="en-US"/>
              <a:t>의 계층 구조</a:t>
            </a:r>
          </a:p>
        </p:txBody>
      </p:sp>
      <p:graphicFrame>
        <p:nvGraphicFramePr>
          <p:cNvPr id="7170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468313" y="1492250"/>
          <a:ext cx="8280400" cy="480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비트맵 이미지" r:id="rId3" imgW="5249008" imgH="3048426" progId="Paint.Picture">
                  <p:embed/>
                </p:oleObj>
              </mc:Choice>
              <mc:Fallback>
                <p:oleObj name="비트맵 이미지" r:id="rId3" imgW="5249008" imgH="3048426" progId="Paint.Picture">
                  <p:embed/>
                  <p:pic>
                    <p:nvPicPr>
                      <p:cNvPr id="717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92250"/>
                        <a:ext cx="8280400" cy="480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슬라이드 번호 개체 틀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D4689AD-B333-42FD-A7DF-59A640B2F901}" type="slidenum">
              <a:rPr lang="en-US" altLang="ko-KR"/>
              <a:pPr eaLnBrk="1" hangingPunct="1"/>
              <a:t>398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ko-KR"/>
              <a:t>HTML </a:t>
            </a:r>
            <a:r>
              <a:rPr lang="ko-KR" altLang="en-US"/>
              <a:t>및 </a:t>
            </a:r>
            <a:r>
              <a:rPr lang="en-US" altLang="ko-KR"/>
              <a:t>XML </a:t>
            </a:r>
            <a:r>
              <a:rPr lang="ko-KR" altLang="en-US"/>
              <a:t>문서를 개체화</a:t>
            </a:r>
          </a:p>
        </p:txBody>
      </p:sp>
      <p:sp>
        <p:nvSpPr>
          <p:cNvPr id="47513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E931AD3-776A-4928-B89E-AA0B337CB89B}" type="slidenum">
              <a:rPr lang="en-US" altLang="ko-KR"/>
              <a:pPr eaLnBrk="1" hangingPunct="1"/>
              <a:t>399</a:t>
            </a:fld>
            <a:endParaRPr lang="en-US" altLang="ko-KR"/>
          </a:p>
        </p:txBody>
      </p:sp>
      <p:grpSp>
        <p:nvGrpSpPr>
          <p:cNvPr id="475140" name="그룹 56"/>
          <p:cNvGrpSpPr>
            <a:grpSpLocks/>
          </p:cNvGrpSpPr>
          <p:nvPr/>
        </p:nvGrpSpPr>
        <p:grpSpPr bwMode="auto">
          <a:xfrm>
            <a:off x="1260475" y="1536700"/>
            <a:ext cx="6985000" cy="4249738"/>
            <a:chOff x="1260475" y="1536717"/>
            <a:chExt cx="6985000" cy="4249737"/>
          </a:xfrm>
        </p:grpSpPr>
        <p:grpSp>
          <p:nvGrpSpPr>
            <p:cNvPr id="475141" name="Group 3"/>
            <p:cNvGrpSpPr>
              <a:grpSpLocks/>
            </p:cNvGrpSpPr>
            <p:nvPr/>
          </p:nvGrpSpPr>
          <p:grpSpPr bwMode="auto">
            <a:xfrm>
              <a:off x="1331913" y="1825642"/>
              <a:ext cx="5761037" cy="3960812"/>
              <a:chOff x="1161" y="1490"/>
              <a:chExt cx="6030" cy="4290"/>
            </a:xfrm>
          </p:grpSpPr>
          <p:sp>
            <p:nvSpPr>
              <p:cNvPr id="475152" name="AutoShape 4"/>
              <p:cNvSpPr>
                <a:spLocks noChangeArrowheads="1"/>
              </p:cNvSpPr>
              <p:nvPr/>
            </p:nvSpPr>
            <p:spPr bwMode="auto">
              <a:xfrm>
                <a:off x="3726" y="1490"/>
                <a:ext cx="1440" cy="360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>
                    <a:solidFill>
                      <a:srgbClr val="FF0000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Document</a:t>
                </a:r>
                <a:endParaRPr lang="en-US" altLang="ko-KR"/>
              </a:p>
            </p:txBody>
          </p:sp>
          <p:sp>
            <p:nvSpPr>
              <p:cNvPr id="475153" name="AutoShape 5"/>
              <p:cNvSpPr>
                <a:spLocks noChangeArrowheads="1"/>
              </p:cNvSpPr>
              <p:nvPr/>
            </p:nvSpPr>
            <p:spPr bwMode="auto">
              <a:xfrm>
                <a:off x="3726" y="2210"/>
                <a:ext cx="1440" cy="360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>
                    <a:latin typeface="바탕" panose="02030600000101010101" pitchFamily="18" charset="-127"/>
                    <a:ea typeface="바탕" panose="02030600000101010101" pitchFamily="18" charset="-127"/>
                  </a:rPr>
                  <a:t>Element</a:t>
                </a:r>
                <a:endParaRPr lang="en-US" altLang="ko-KR"/>
              </a:p>
            </p:txBody>
          </p:sp>
          <p:sp>
            <p:nvSpPr>
              <p:cNvPr id="475154" name="Line 6"/>
              <p:cNvSpPr>
                <a:spLocks noChangeShapeType="1"/>
              </p:cNvSpPr>
              <p:nvPr/>
            </p:nvSpPr>
            <p:spPr bwMode="auto">
              <a:xfrm>
                <a:off x="4446" y="1850"/>
                <a:ext cx="0" cy="3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5155" name="Line 7"/>
              <p:cNvSpPr>
                <a:spLocks noChangeShapeType="1"/>
              </p:cNvSpPr>
              <p:nvPr/>
            </p:nvSpPr>
            <p:spPr bwMode="auto">
              <a:xfrm>
                <a:off x="4446" y="2570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475156" name="Group 8"/>
              <p:cNvGrpSpPr>
                <a:grpSpLocks/>
              </p:cNvGrpSpPr>
              <p:nvPr/>
            </p:nvGrpSpPr>
            <p:grpSpPr bwMode="auto">
              <a:xfrm>
                <a:off x="2646" y="2930"/>
                <a:ext cx="3600" cy="360"/>
                <a:chOff x="4140" y="4865"/>
                <a:chExt cx="4680" cy="360"/>
              </a:xfrm>
            </p:grpSpPr>
            <p:sp>
              <p:nvSpPr>
                <p:cNvPr id="475189" name="Line 9"/>
                <p:cNvSpPr>
                  <a:spLocks noChangeShapeType="1"/>
                </p:cNvSpPr>
                <p:nvPr/>
              </p:nvSpPr>
              <p:spPr bwMode="auto">
                <a:xfrm>
                  <a:off x="8820" y="4865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75190" name="Line 10"/>
                <p:cNvSpPr>
                  <a:spLocks noChangeShapeType="1"/>
                </p:cNvSpPr>
                <p:nvPr/>
              </p:nvSpPr>
              <p:spPr bwMode="auto">
                <a:xfrm>
                  <a:off x="4140" y="4865"/>
                  <a:ext cx="46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75191" name="Line 11"/>
                <p:cNvSpPr>
                  <a:spLocks noChangeShapeType="1"/>
                </p:cNvSpPr>
                <p:nvPr/>
              </p:nvSpPr>
              <p:spPr bwMode="auto">
                <a:xfrm>
                  <a:off x="4140" y="4865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75157" name="AutoShape 12"/>
              <p:cNvSpPr>
                <a:spLocks noChangeArrowheads="1"/>
              </p:cNvSpPr>
              <p:nvPr/>
            </p:nvSpPr>
            <p:spPr bwMode="auto">
              <a:xfrm>
                <a:off x="2106" y="3290"/>
                <a:ext cx="1080" cy="360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>
                    <a:latin typeface="바탕" panose="02030600000101010101" pitchFamily="18" charset="-127"/>
                    <a:ea typeface="바탕" panose="02030600000101010101" pitchFamily="18" charset="-127"/>
                  </a:rPr>
                  <a:t>Element</a:t>
                </a:r>
              </a:p>
              <a:p>
                <a:pPr eaLnBrk="1" hangingPunct="1"/>
                <a:endParaRPr lang="en-US" altLang="ko-KR"/>
              </a:p>
            </p:txBody>
          </p:sp>
          <p:sp>
            <p:nvSpPr>
              <p:cNvPr id="475158" name="Line 13"/>
              <p:cNvSpPr>
                <a:spLocks noChangeShapeType="1"/>
              </p:cNvSpPr>
              <p:nvPr/>
            </p:nvSpPr>
            <p:spPr bwMode="auto">
              <a:xfrm>
                <a:off x="2646" y="3650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475159" name="Group 14"/>
              <p:cNvGrpSpPr>
                <a:grpSpLocks/>
              </p:cNvGrpSpPr>
              <p:nvPr/>
            </p:nvGrpSpPr>
            <p:grpSpPr bwMode="auto">
              <a:xfrm>
                <a:off x="2151" y="4370"/>
                <a:ext cx="990" cy="360"/>
                <a:chOff x="3060" y="5945"/>
                <a:chExt cx="1620" cy="360"/>
              </a:xfrm>
            </p:grpSpPr>
            <p:sp>
              <p:nvSpPr>
                <p:cNvPr id="475186" name="Line 15"/>
                <p:cNvSpPr>
                  <a:spLocks noChangeShapeType="1"/>
                </p:cNvSpPr>
                <p:nvPr/>
              </p:nvSpPr>
              <p:spPr bwMode="auto">
                <a:xfrm>
                  <a:off x="3060" y="5945"/>
                  <a:ext cx="16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75187" name="Line 16"/>
                <p:cNvSpPr>
                  <a:spLocks noChangeShapeType="1"/>
                </p:cNvSpPr>
                <p:nvPr/>
              </p:nvSpPr>
              <p:spPr bwMode="auto">
                <a:xfrm>
                  <a:off x="3060" y="5945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75188" name="Line 17"/>
                <p:cNvSpPr>
                  <a:spLocks noChangeShapeType="1"/>
                </p:cNvSpPr>
                <p:nvPr/>
              </p:nvSpPr>
              <p:spPr bwMode="auto">
                <a:xfrm>
                  <a:off x="4680" y="5945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75160" name="AutoShape 18"/>
              <p:cNvSpPr>
                <a:spLocks noChangeArrowheads="1"/>
              </p:cNvSpPr>
              <p:nvPr/>
            </p:nvSpPr>
            <p:spPr bwMode="auto">
              <a:xfrm>
                <a:off x="1161" y="3845"/>
                <a:ext cx="1128" cy="360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>
                    <a:latin typeface="바탕" panose="02030600000101010101" pitchFamily="18" charset="-127"/>
                    <a:ea typeface="바탕" panose="02030600000101010101" pitchFamily="18" charset="-127"/>
                  </a:rPr>
                  <a:t>Attribute</a:t>
                </a:r>
                <a:endParaRPr lang="en-US" altLang="ko-KR"/>
              </a:p>
            </p:txBody>
          </p:sp>
          <p:sp>
            <p:nvSpPr>
              <p:cNvPr id="475161" name="AutoShape 19"/>
              <p:cNvSpPr>
                <a:spLocks noChangeArrowheads="1"/>
              </p:cNvSpPr>
              <p:nvPr/>
            </p:nvSpPr>
            <p:spPr bwMode="auto">
              <a:xfrm>
                <a:off x="1701" y="4685"/>
                <a:ext cx="900" cy="360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>
                    <a:latin typeface="바탕" panose="02030600000101010101" pitchFamily="18" charset="-127"/>
                    <a:ea typeface="바탕" panose="02030600000101010101" pitchFamily="18" charset="-127"/>
                  </a:rPr>
                  <a:t>Element</a:t>
                </a:r>
              </a:p>
              <a:p>
                <a:pPr eaLnBrk="1" hangingPunct="1"/>
                <a:endParaRPr lang="en-US" altLang="ko-KR"/>
              </a:p>
            </p:txBody>
          </p:sp>
          <p:sp>
            <p:nvSpPr>
              <p:cNvPr id="475162" name="AutoShape 20"/>
              <p:cNvSpPr>
                <a:spLocks noChangeArrowheads="1"/>
              </p:cNvSpPr>
              <p:nvPr/>
            </p:nvSpPr>
            <p:spPr bwMode="auto">
              <a:xfrm>
                <a:off x="2691" y="4700"/>
                <a:ext cx="900" cy="360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>
                    <a:latin typeface="바탕" panose="02030600000101010101" pitchFamily="18" charset="-127"/>
                    <a:ea typeface="바탕" panose="02030600000101010101" pitchFamily="18" charset="-127"/>
                  </a:rPr>
                  <a:t>Element</a:t>
                </a:r>
              </a:p>
              <a:p>
                <a:pPr eaLnBrk="1" hangingPunct="1"/>
                <a:endParaRPr lang="en-US" altLang="ko-KR"/>
              </a:p>
            </p:txBody>
          </p:sp>
          <p:grpSp>
            <p:nvGrpSpPr>
              <p:cNvPr id="475163" name="Group 21"/>
              <p:cNvGrpSpPr>
                <a:grpSpLocks/>
              </p:cNvGrpSpPr>
              <p:nvPr/>
            </p:nvGrpSpPr>
            <p:grpSpPr bwMode="auto">
              <a:xfrm>
                <a:off x="1806" y="5060"/>
                <a:ext cx="720" cy="720"/>
                <a:chOff x="3600" y="6845"/>
                <a:chExt cx="540" cy="720"/>
              </a:xfrm>
            </p:grpSpPr>
            <p:sp>
              <p:nvSpPr>
                <p:cNvPr id="475184" name="Line 22"/>
                <p:cNvSpPr>
                  <a:spLocks noChangeShapeType="1"/>
                </p:cNvSpPr>
                <p:nvPr/>
              </p:nvSpPr>
              <p:spPr bwMode="auto">
                <a:xfrm>
                  <a:off x="3870" y="6845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75185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0" y="7205"/>
                  <a:ext cx="540" cy="360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100" b="1">
                      <a:latin typeface="바탕" panose="02030600000101010101" pitchFamily="18" charset="-127"/>
                      <a:ea typeface="바탕" panose="02030600000101010101" pitchFamily="18" charset="-127"/>
                    </a:rPr>
                    <a:t>Text</a:t>
                  </a:r>
                  <a:endParaRPr lang="en-US" altLang="ko-KR"/>
                </a:p>
              </p:txBody>
            </p:sp>
          </p:grpSp>
          <p:sp>
            <p:nvSpPr>
              <p:cNvPr id="475164" name="Line 24"/>
              <p:cNvSpPr>
                <a:spLocks noChangeShapeType="1"/>
              </p:cNvSpPr>
              <p:nvPr/>
            </p:nvSpPr>
            <p:spPr bwMode="auto">
              <a:xfrm rot="-5400000">
                <a:off x="2466" y="3845"/>
                <a:ext cx="0" cy="3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5165" name="AutoShape 25"/>
              <p:cNvSpPr>
                <a:spLocks noChangeArrowheads="1"/>
              </p:cNvSpPr>
              <p:nvPr/>
            </p:nvSpPr>
            <p:spPr bwMode="auto">
              <a:xfrm>
                <a:off x="5706" y="3290"/>
                <a:ext cx="1080" cy="360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100" b="1">
                    <a:latin typeface="바탕" panose="02030600000101010101" pitchFamily="18" charset="-127"/>
                    <a:ea typeface="바탕" panose="02030600000101010101" pitchFamily="18" charset="-127"/>
                  </a:rPr>
                  <a:t>Element</a:t>
                </a:r>
              </a:p>
              <a:p>
                <a:pPr eaLnBrk="1" hangingPunct="1"/>
                <a:endParaRPr lang="en-US" altLang="ko-KR"/>
              </a:p>
            </p:txBody>
          </p:sp>
          <p:sp>
            <p:nvSpPr>
              <p:cNvPr id="475166" name="Line 26"/>
              <p:cNvSpPr>
                <a:spLocks noChangeShapeType="1"/>
              </p:cNvSpPr>
              <p:nvPr/>
            </p:nvSpPr>
            <p:spPr bwMode="auto">
              <a:xfrm>
                <a:off x="6246" y="3650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475167" name="Group 27"/>
              <p:cNvGrpSpPr>
                <a:grpSpLocks/>
              </p:cNvGrpSpPr>
              <p:nvPr/>
            </p:nvGrpSpPr>
            <p:grpSpPr bwMode="auto">
              <a:xfrm>
                <a:off x="5751" y="4370"/>
                <a:ext cx="990" cy="360"/>
                <a:chOff x="3060" y="5945"/>
                <a:chExt cx="1620" cy="360"/>
              </a:xfrm>
            </p:grpSpPr>
            <p:sp>
              <p:nvSpPr>
                <p:cNvPr id="475181" name="Line 28"/>
                <p:cNvSpPr>
                  <a:spLocks noChangeShapeType="1"/>
                </p:cNvSpPr>
                <p:nvPr/>
              </p:nvSpPr>
              <p:spPr bwMode="auto">
                <a:xfrm>
                  <a:off x="3060" y="5945"/>
                  <a:ext cx="16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75182" name="Line 29"/>
                <p:cNvSpPr>
                  <a:spLocks noChangeShapeType="1"/>
                </p:cNvSpPr>
                <p:nvPr/>
              </p:nvSpPr>
              <p:spPr bwMode="auto">
                <a:xfrm>
                  <a:off x="3060" y="5945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75183" name="Line 30"/>
                <p:cNvSpPr>
                  <a:spLocks noChangeShapeType="1"/>
                </p:cNvSpPr>
                <p:nvPr/>
              </p:nvSpPr>
              <p:spPr bwMode="auto">
                <a:xfrm>
                  <a:off x="4680" y="5945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75168" name="AutoShape 31"/>
              <p:cNvSpPr>
                <a:spLocks noChangeArrowheads="1"/>
              </p:cNvSpPr>
              <p:nvPr/>
            </p:nvSpPr>
            <p:spPr bwMode="auto">
              <a:xfrm>
                <a:off x="4761" y="3845"/>
                <a:ext cx="1128" cy="360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>
                    <a:latin typeface="바탕" panose="02030600000101010101" pitchFamily="18" charset="-127"/>
                    <a:ea typeface="바탕" panose="02030600000101010101" pitchFamily="18" charset="-127"/>
                  </a:rPr>
                  <a:t>Attribute</a:t>
                </a:r>
                <a:endParaRPr lang="en-US" altLang="ko-KR"/>
              </a:p>
            </p:txBody>
          </p:sp>
          <p:sp>
            <p:nvSpPr>
              <p:cNvPr id="475169" name="AutoShape 32"/>
              <p:cNvSpPr>
                <a:spLocks noChangeArrowheads="1"/>
              </p:cNvSpPr>
              <p:nvPr/>
            </p:nvSpPr>
            <p:spPr bwMode="auto">
              <a:xfrm>
                <a:off x="5301" y="4685"/>
                <a:ext cx="900" cy="360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>
                    <a:latin typeface="바탕" panose="02030600000101010101" pitchFamily="18" charset="-127"/>
                    <a:ea typeface="바탕" panose="02030600000101010101" pitchFamily="18" charset="-127"/>
                  </a:rPr>
                  <a:t>Element</a:t>
                </a:r>
              </a:p>
              <a:p>
                <a:pPr eaLnBrk="1" hangingPunct="1"/>
                <a:endParaRPr lang="en-US" altLang="ko-KR"/>
              </a:p>
            </p:txBody>
          </p:sp>
          <p:sp>
            <p:nvSpPr>
              <p:cNvPr id="475170" name="AutoShape 33"/>
              <p:cNvSpPr>
                <a:spLocks noChangeArrowheads="1"/>
              </p:cNvSpPr>
              <p:nvPr/>
            </p:nvSpPr>
            <p:spPr bwMode="auto">
              <a:xfrm>
                <a:off x="6291" y="4700"/>
                <a:ext cx="900" cy="360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200" b="1">
                    <a:latin typeface="바탕" panose="02030600000101010101" pitchFamily="18" charset="-127"/>
                    <a:ea typeface="바탕" panose="02030600000101010101" pitchFamily="18" charset="-127"/>
                  </a:rPr>
                  <a:t>Element</a:t>
                </a:r>
              </a:p>
              <a:p>
                <a:pPr eaLnBrk="1" hangingPunct="1"/>
                <a:endParaRPr lang="en-US" altLang="ko-KR"/>
              </a:p>
            </p:txBody>
          </p:sp>
          <p:sp>
            <p:nvSpPr>
              <p:cNvPr id="475171" name="Line 34"/>
              <p:cNvSpPr>
                <a:spLocks noChangeShapeType="1"/>
              </p:cNvSpPr>
              <p:nvPr/>
            </p:nvSpPr>
            <p:spPr bwMode="auto">
              <a:xfrm rot="-5400000">
                <a:off x="6066" y="3845"/>
                <a:ext cx="0" cy="3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475172" name="Group 35"/>
              <p:cNvGrpSpPr>
                <a:grpSpLocks/>
              </p:cNvGrpSpPr>
              <p:nvPr/>
            </p:nvGrpSpPr>
            <p:grpSpPr bwMode="auto">
              <a:xfrm>
                <a:off x="2781" y="5060"/>
                <a:ext cx="720" cy="720"/>
                <a:chOff x="3600" y="6845"/>
                <a:chExt cx="540" cy="720"/>
              </a:xfrm>
            </p:grpSpPr>
            <p:sp>
              <p:nvSpPr>
                <p:cNvPr id="475179" name="Line 36"/>
                <p:cNvSpPr>
                  <a:spLocks noChangeShapeType="1"/>
                </p:cNvSpPr>
                <p:nvPr/>
              </p:nvSpPr>
              <p:spPr bwMode="auto">
                <a:xfrm>
                  <a:off x="3870" y="6845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75180" name="Rectangle 37"/>
                <p:cNvSpPr>
                  <a:spLocks noChangeArrowheads="1"/>
                </p:cNvSpPr>
                <p:nvPr/>
              </p:nvSpPr>
              <p:spPr bwMode="auto">
                <a:xfrm>
                  <a:off x="3600" y="7205"/>
                  <a:ext cx="540" cy="360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>
                      <a:latin typeface="바탕" panose="02030600000101010101" pitchFamily="18" charset="-127"/>
                      <a:ea typeface="바탕" panose="02030600000101010101" pitchFamily="18" charset="-127"/>
                    </a:rPr>
                    <a:t>Text</a:t>
                  </a:r>
                  <a:endParaRPr lang="en-US" altLang="ko-KR"/>
                </a:p>
              </p:txBody>
            </p:sp>
          </p:grpSp>
          <p:grpSp>
            <p:nvGrpSpPr>
              <p:cNvPr id="475173" name="Group 38"/>
              <p:cNvGrpSpPr>
                <a:grpSpLocks/>
              </p:cNvGrpSpPr>
              <p:nvPr/>
            </p:nvGrpSpPr>
            <p:grpSpPr bwMode="auto">
              <a:xfrm>
                <a:off x="5391" y="5060"/>
                <a:ext cx="720" cy="720"/>
                <a:chOff x="3600" y="6845"/>
                <a:chExt cx="540" cy="720"/>
              </a:xfrm>
            </p:grpSpPr>
            <p:sp>
              <p:nvSpPr>
                <p:cNvPr id="475177" name="Line 39"/>
                <p:cNvSpPr>
                  <a:spLocks noChangeShapeType="1"/>
                </p:cNvSpPr>
                <p:nvPr/>
              </p:nvSpPr>
              <p:spPr bwMode="auto">
                <a:xfrm>
                  <a:off x="3870" y="6845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75178" name="Rectangle 40"/>
                <p:cNvSpPr>
                  <a:spLocks noChangeArrowheads="1"/>
                </p:cNvSpPr>
                <p:nvPr/>
              </p:nvSpPr>
              <p:spPr bwMode="auto">
                <a:xfrm>
                  <a:off x="3600" y="7205"/>
                  <a:ext cx="540" cy="360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>
                      <a:latin typeface="바탕" panose="02030600000101010101" pitchFamily="18" charset="-127"/>
                      <a:ea typeface="바탕" panose="02030600000101010101" pitchFamily="18" charset="-127"/>
                    </a:rPr>
                    <a:t>Text</a:t>
                  </a:r>
                  <a:endParaRPr lang="en-US" altLang="ko-KR"/>
                </a:p>
              </p:txBody>
            </p:sp>
          </p:grpSp>
          <p:grpSp>
            <p:nvGrpSpPr>
              <p:cNvPr id="475174" name="Group 41"/>
              <p:cNvGrpSpPr>
                <a:grpSpLocks/>
              </p:cNvGrpSpPr>
              <p:nvPr/>
            </p:nvGrpSpPr>
            <p:grpSpPr bwMode="auto">
              <a:xfrm>
                <a:off x="6381" y="5060"/>
                <a:ext cx="720" cy="720"/>
                <a:chOff x="3600" y="6845"/>
                <a:chExt cx="540" cy="720"/>
              </a:xfrm>
            </p:grpSpPr>
            <p:sp>
              <p:nvSpPr>
                <p:cNvPr id="475175" name="Line 42"/>
                <p:cNvSpPr>
                  <a:spLocks noChangeShapeType="1"/>
                </p:cNvSpPr>
                <p:nvPr/>
              </p:nvSpPr>
              <p:spPr bwMode="auto">
                <a:xfrm>
                  <a:off x="3870" y="6845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75176" name="Rectangle 43"/>
                <p:cNvSpPr>
                  <a:spLocks noChangeArrowheads="1"/>
                </p:cNvSpPr>
                <p:nvPr/>
              </p:nvSpPr>
              <p:spPr bwMode="auto">
                <a:xfrm>
                  <a:off x="3600" y="7205"/>
                  <a:ext cx="540" cy="360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 b="1">
                      <a:latin typeface="바탕" panose="02030600000101010101" pitchFamily="18" charset="-127"/>
                      <a:ea typeface="바탕" panose="02030600000101010101" pitchFamily="18" charset="-127"/>
                    </a:rPr>
                    <a:t>Text</a:t>
                  </a:r>
                  <a:endParaRPr lang="en-US" altLang="ko-KR"/>
                </a:p>
              </p:txBody>
            </p:sp>
          </p:grpSp>
        </p:grpSp>
        <p:sp>
          <p:nvSpPr>
            <p:cNvPr id="475142" name="Rectangle 44"/>
            <p:cNvSpPr>
              <a:spLocks noChangeArrowheads="1"/>
            </p:cNvSpPr>
            <p:nvPr/>
          </p:nvSpPr>
          <p:spPr bwMode="auto">
            <a:xfrm>
              <a:off x="2051050" y="3336942"/>
              <a:ext cx="4824413" cy="5762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75143" name="AutoShape 45"/>
            <p:cNvSpPr>
              <a:spLocks noChangeArrowheads="1"/>
            </p:cNvSpPr>
            <p:nvPr/>
          </p:nvSpPr>
          <p:spPr bwMode="auto">
            <a:xfrm>
              <a:off x="1260475" y="1754204"/>
              <a:ext cx="1079500" cy="287338"/>
            </a:xfrm>
            <a:prstGeom prst="wedgeRectCallout">
              <a:avLst>
                <a:gd name="adj1" fmla="val 181028"/>
                <a:gd name="adj2" fmla="val 2182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b="1"/>
                <a:t> </a:t>
              </a:r>
              <a:r>
                <a:rPr lang="ko-KR" altLang="en-US" sz="1200" b="1"/>
                <a:t>노드</a:t>
              </a:r>
            </a:p>
          </p:txBody>
        </p:sp>
        <p:sp>
          <p:nvSpPr>
            <p:cNvPr id="475144" name="AutoShape 46"/>
            <p:cNvSpPr>
              <a:spLocks noChangeArrowheads="1"/>
            </p:cNvSpPr>
            <p:nvPr/>
          </p:nvSpPr>
          <p:spPr bwMode="auto">
            <a:xfrm>
              <a:off x="1260475" y="1754204"/>
              <a:ext cx="1079500" cy="287338"/>
            </a:xfrm>
            <a:prstGeom prst="wedgeRectCallout">
              <a:avLst>
                <a:gd name="adj1" fmla="val 185148"/>
                <a:gd name="adj2" fmla="val 263259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b="1"/>
                <a:t> </a:t>
              </a:r>
              <a:r>
                <a:rPr lang="ko-KR" altLang="en-US" sz="1200" b="1"/>
                <a:t>노드</a:t>
              </a:r>
            </a:p>
          </p:txBody>
        </p:sp>
        <p:sp>
          <p:nvSpPr>
            <p:cNvPr id="475145" name="AutoShape 47"/>
            <p:cNvSpPr>
              <a:spLocks noChangeArrowheads="1"/>
            </p:cNvSpPr>
            <p:nvPr/>
          </p:nvSpPr>
          <p:spPr bwMode="auto">
            <a:xfrm>
              <a:off x="1260475" y="1754204"/>
              <a:ext cx="1079500" cy="287338"/>
            </a:xfrm>
            <a:prstGeom prst="wedgeRectCallout">
              <a:avLst>
                <a:gd name="adj1" fmla="val 56028"/>
                <a:gd name="adj2" fmla="val 5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b="1"/>
                <a:t> </a:t>
              </a:r>
              <a:r>
                <a:rPr lang="ko-KR" altLang="en-US" sz="1200" b="1"/>
                <a:t>노드</a:t>
              </a:r>
            </a:p>
          </p:txBody>
        </p:sp>
        <p:sp>
          <p:nvSpPr>
            <p:cNvPr id="475146" name="AutoShape 48"/>
            <p:cNvSpPr>
              <a:spLocks noChangeArrowheads="1"/>
            </p:cNvSpPr>
            <p:nvPr/>
          </p:nvSpPr>
          <p:spPr bwMode="auto">
            <a:xfrm>
              <a:off x="1260475" y="1754204"/>
              <a:ext cx="1079500" cy="287338"/>
            </a:xfrm>
            <a:prstGeom prst="wedgeRectCallout">
              <a:avLst>
                <a:gd name="adj1" fmla="val -11176"/>
                <a:gd name="adj2" fmla="val 73066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b="1"/>
                <a:t> </a:t>
              </a:r>
              <a:r>
                <a:rPr lang="ko-KR" altLang="en-US" sz="1200" b="1"/>
                <a:t>노드</a:t>
              </a:r>
            </a:p>
          </p:txBody>
        </p:sp>
        <p:sp>
          <p:nvSpPr>
            <p:cNvPr id="475147" name="AutoShape 49"/>
            <p:cNvSpPr>
              <a:spLocks noChangeArrowheads="1"/>
            </p:cNvSpPr>
            <p:nvPr/>
          </p:nvSpPr>
          <p:spPr bwMode="auto">
            <a:xfrm>
              <a:off x="1260475" y="1754204"/>
              <a:ext cx="1079500" cy="287338"/>
            </a:xfrm>
            <a:prstGeom prst="wedgeRectCallout">
              <a:avLst>
                <a:gd name="adj1" fmla="val 320884"/>
                <a:gd name="adj2" fmla="val 101795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b="1"/>
                <a:t>Node</a:t>
              </a:r>
            </a:p>
          </p:txBody>
        </p:sp>
        <p:sp>
          <p:nvSpPr>
            <p:cNvPr id="475148" name="AutoShape 50"/>
            <p:cNvSpPr>
              <a:spLocks noChangeArrowheads="1"/>
            </p:cNvSpPr>
            <p:nvPr/>
          </p:nvSpPr>
          <p:spPr bwMode="auto">
            <a:xfrm>
              <a:off x="7165975" y="2762267"/>
              <a:ext cx="1079500" cy="287337"/>
            </a:xfrm>
            <a:prstGeom prst="wedgeRectCallout">
              <a:avLst>
                <a:gd name="adj1" fmla="val -243676"/>
                <a:gd name="adj2" fmla="val 1544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b="1"/>
                <a:t> NodeList</a:t>
              </a:r>
            </a:p>
          </p:txBody>
        </p:sp>
        <p:sp>
          <p:nvSpPr>
            <p:cNvPr id="475149" name="AutoShape 51"/>
            <p:cNvSpPr>
              <a:spLocks noChangeArrowheads="1"/>
            </p:cNvSpPr>
            <p:nvPr/>
          </p:nvSpPr>
          <p:spPr bwMode="auto">
            <a:xfrm>
              <a:off x="1260475" y="1754204"/>
              <a:ext cx="1079500" cy="287338"/>
            </a:xfrm>
            <a:prstGeom prst="wedgeRectCallout">
              <a:avLst>
                <a:gd name="adj1" fmla="val 335736"/>
                <a:gd name="adj2" fmla="val 128536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b="1"/>
                <a:t>Node</a:t>
              </a:r>
            </a:p>
          </p:txBody>
        </p:sp>
        <p:sp>
          <p:nvSpPr>
            <p:cNvPr id="475150" name="AutoShape 52"/>
            <p:cNvSpPr>
              <a:spLocks noChangeArrowheads="1"/>
            </p:cNvSpPr>
            <p:nvPr/>
          </p:nvSpPr>
          <p:spPr bwMode="auto">
            <a:xfrm>
              <a:off x="5868988" y="1536717"/>
              <a:ext cx="1079500" cy="287337"/>
            </a:xfrm>
            <a:prstGeom prst="wedgeRectCallout">
              <a:avLst>
                <a:gd name="adj1" fmla="val -123528"/>
                <a:gd name="adj2" fmla="val 104694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b="1"/>
                <a:t>Root Node</a:t>
              </a:r>
            </a:p>
          </p:txBody>
        </p:sp>
        <p:sp>
          <p:nvSpPr>
            <p:cNvPr id="475151" name="AutoShape 53"/>
            <p:cNvSpPr>
              <a:spLocks noChangeArrowheads="1"/>
            </p:cNvSpPr>
            <p:nvPr/>
          </p:nvSpPr>
          <p:spPr bwMode="auto">
            <a:xfrm>
              <a:off x="5868988" y="2112979"/>
              <a:ext cx="1871662" cy="287338"/>
            </a:xfrm>
            <a:prstGeom prst="wedgeRectCallout">
              <a:avLst>
                <a:gd name="adj1" fmla="val -92407"/>
                <a:gd name="adj2" fmla="val 104694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b="1"/>
                <a:t>Document Element</a:t>
              </a: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웹</a:t>
            </a: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(Web)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 rtlCol="0">
            <a:normAutofit fontScale="85000" lnSpcReduction="10000"/>
          </a:bodyPr>
          <a:lstStyle/>
          <a:p>
            <a:pPr marL="265176" indent="-265176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ko-KR" altLang="en-US" dirty="0"/>
              <a:t>여러 컴퓨터에 분산되어 있는 자료를 인터넷을 통해서 쉽게 이용할 수 있도록 지원하는 정보 시스템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ko-KR" altLang="en-US" dirty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ko-KR" altLang="en-US" dirty="0"/>
              <a:t>웹 서버와 웹 클라이언트로 구성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dirty="0"/>
              <a:t>웹 서버</a:t>
            </a:r>
          </a:p>
          <a:p>
            <a:pPr marL="786384" lvl="2" indent="-182880" eaLnBrk="1" fontAlgn="auto" hangingPunct="1"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ko-KR" altLang="en-US" dirty="0"/>
              <a:t>자료를 웹 클라이언트에게 제공하는 역할</a:t>
            </a:r>
          </a:p>
          <a:p>
            <a:pPr marL="786384" lvl="2" indent="-182880" eaLnBrk="1" fontAlgn="auto" hangingPunct="1"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en-US" altLang="ko-KR" dirty="0"/>
              <a:t>IIS, Apache, Tomcat, </a:t>
            </a:r>
            <a:r>
              <a:rPr lang="en-US" altLang="ko-KR" dirty="0" err="1"/>
              <a:t>Jeus</a:t>
            </a:r>
            <a:r>
              <a:rPr lang="en-US" altLang="ko-KR" dirty="0"/>
              <a:t>, </a:t>
            </a:r>
            <a:r>
              <a:rPr lang="en-US" altLang="ko-KR" dirty="0" err="1"/>
              <a:t>Weblogic</a:t>
            </a:r>
            <a:r>
              <a:rPr lang="en-US" altLang="ko-KR" dirty="0"/>
              <a:t>, </a:t>
            </a:r>
            <a:r>
              <a:rPr lang="en-US" altLang="ko-KR" dirty="0" err="1"/>
              <a:t>Websphere</a:t>
            </a:r>
            <a:r>
              <a:rPr lang="en-US" altLang="ko-KR" dirty="0"/>
              <a:t> ....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ko-KR" altLang="en-US" dirty="0"/>
              <a:t>웹 클라이언트</a:t>
            </a:r>
          </a:p>
          <a:p>
            <a:pPr marL="786384" lvl="2" indent="-182880" eaLnBrk="1" fontAlgn="auto" hangingPunct="1"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ko-KR" altLang="en-US" dirty="0"/>
              <a:t>웹 서버의 자료를 받아 다양한 형태로 보여주는 역할</a:t>
            </a:r>
          </a:p>
          <a:p>
            <a:pPr marL="786384" lvl="2" indent="-182880" eaLnBrk="1" fontAlgn="auto" hangingPunct="1"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ko-KR" altLang="en-US" dirty="0"/>
              <a:t>웹 브라우저</a:t>
            </a:r>
            <a:r>
              <a:rPr lang="en-US" altLang="ko-KR" dirty="0"/>
              <a:t>, </a:t>
            </a:r>
            <a:r>
              <a:rPr lang="ko-KR" altLang="en-US" dirty="0"/>
              <a:t>휴대폰</a:t>
            </a:r>
            <a:r>
              <a:rPr lang="en-US" altLang="ko-KR" dirty="0"/>
              <a:t>, </a:t>
            </a:r>
            <a:r>
              <a:rPr lang="ko-KR" altLang="en-US" dirty="0"/>
              <a:t>스마트폰</a:t>
            </a:r>
            <a:r>
              <a:rPr lang="en-US" altLang="ko-KR" dirty="0"/>
              <a:t>, HTTP</a:t>
            </a:r>
            <a:r>
              <a:rPr lang="ko-KR" altLang="en-US" dirty="0"/>
              <a:t>를 사용하는 모든 장치</a:t>
            </a:r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B7D6D1E-1603-4A95-9962-6EAD05AE868C}" type="slidenum">
              <a:rPr lang="en-US" altLang="ko-KR"/>
              <a:pPr eaLnBrk="1" hangingPunct="1"/>
              <a:t>4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응답 생성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/>
            <a:r>
              <a:rPr lang="en-US" altLang="ko-KR"/>
              <a:t>HttpServletResponse </a:t>
            </a:r>
            <a:r>
              <a:rPr lang="ko-KR" altLang="en-US"/>
              <a:t>개체</a:t>
            </a:r>
          </a:p>
          <a:p>
            <a:pPr lvl="1" eaLnBrk="1" hangingPunct="1"/>
            <a:r>
              <a:rPr lang="en-US" altLang="ko-KR"/>
              <a:t>void </a:t>
            </a:r>
            <a:r>
              <a:rPr lang="en-US" altLang="ko-KR" b="1"/>
              <a:t>setContentType</a:t>
            </a:r>
            <a:r>
              <a:rPr lang="en-US" altLang="ko-KR"/>
              <a:t>(String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en-US" altLang="ko-KR"/>
              <a:t>type) </a:t>
            </a:r>
          </a:p>
          <a:p>
            <a:pPr lvl="1" eaLnBrk="1" hangingPunct="1"/>
            <a:r>
              <a:rPr lang="en-US" altLang="ko-KR"/>
              <a:t>void </a:t>
            </a:r>
            <a:r>
              <a:rPr lang="en-US" altLang="ko-KR" b="1"/>
              <a:t>addHeader</a:t>
            </a:r>
            <a:r>
              <a:rPr lang="en-US" altLang="ko-KR"/>
              <a:t>(String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en-US" altLang="ko-KR"/>
              <a:t>name, String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en-US" altLang="ko-KR"/>
              <a:t>value) </a:t>
            </a:r>
          </a:p>
          <a:p>
            <a:pPr lvl="1" eaLnBrk="1" hangingPunct="1"/>
            <a:r>
              <a:rPr lang="en-US" altLang="ko-KR"/>
              <a:t>PrintWriter </a:t>
            </a:r>
            <a:r>
              <a:rPr lang="en-US" altLang="ko-KR" b="1"/>
              <a:t>getWriter</a:t>
            </a:r>
            <a:r>
              <a:rPr lang="en-US" altLang="ko-KR"/>
              <a:t>() </a:t>
            </a:r>
          </a:p>
          <a:p>
            <a:pPr lvl="1" eaLnBrk="1" hangingPunct="1"/>
            <a:r>
              <a:rPr lang="en-US" altLang="ko-KR"/>
              <a:t>ServletOutputStream </a:t>
            </a:r>
            <a:r>
              <a:rPr lang="en-US" altLang="ko-KR" b="1"/>
              <a:t>getOutputStream</a:t>
            </a:r>
            <a:r>
              <a:rPr lang="en-US" altLang="ko-KR"/>
              <a:t>()</a:t>
            </a:r>
          </a:p>
          <a:p>
            <a:pPr lvl="1" eaLnBrk="1" hangingPunct="1"/>
            <a:endParaRPr lang="en-US" altLang="ko-KR"/>
          </a:p>
        </p:txBody>
      </p:sp>
      <p:sp>
        <p:nvSpPr>
          <p:cNvPr id="5222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EAAA8439-B5C8-4D51-A8FA-BA23F3F61660}" type="slidenum">
              <a:rPr lang="en-US" altLang="ko-KR"/>
              <a:pPr eaLnBrk="1" hangingPunct="1"/>
              <a:t>40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FB053BB-8FE9-447E-A054-D2FC1D61980B}" type="slidenum">
              <a:rPr lang="en-US" altLang="ko-KR"/>
              <a:pPr eaLnBrk="1" hangingPunct="1"/>
              <a:t>400</a:t>
            </a:fld>
            <a:endParaRPr lang="en-US" altLang="ko-KR"/>
          </a:p>
        </p:txBody>
      </p:sp>
      <p:pic>
        <p:nvPicPr>
          <p:cNvPr id="4761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33375"/>
            <a:ext cx="8642350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5222875"/>
          </a:xfrm>
        </p:spPr>
        <p:txBody>
          <a:bodyPr/>
          <a:lstStyle/>
          <a:p>
            <a:pPr eaLnBrk="1" hangingPunct="1"/>
            <a:r>
              <a:rPr lang="ko-KR" altLang="en-US"/>
              <a:t>위치에 의한 </a:t>
            </a:r>
            <a:r>
              <a:rPr lang="en-US" altLang="ko-KR"/>
              <a:t>XML DOM </a:t>
            </a:r>
            <a:r>
              <a:rPr lang="ko-KR" altLang="en-US"/>
              <a:t>객체 검색</a:t>
            </a:r>
          </a:p>
        </p:txBody>
      </p:sp>
      <p:sp>
        <p:nvSpPr>
          <p:cNvPr id="47718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B0C3707-3CB8-4851-8D25-C24EB7ABC8BF}" type="slidenum">
              <a:rPr lang="en-US" altLang="ko-KR"/>
              <a:pPr eaLnBrk="1" hangingPunct="1"/>
              <a:t>401</a:t>
            </a:fld>
            <a:endParaRPr lang="en-US" altLang="ko-KR"/>
          </a:p>
        </p:txBody>
      </p:sp>
      <p:grpSp>
        <p:nvGrpSpPr>
          <p:cNvPr id="477188" name="그룹 13"/>
          <p:cNvGrpSpPr>
            <a:grpSpLocks/>
          </p:cNvGrpSpPr>
          <p:nvPr/>
        </p:nvGrpSpPr>
        <p:grpSpPr bwMode="auto">
          <a:xfrm>
            <a:off x="468313" y="1557338"/>
            <a:ext cx="8280400" cy="4608512"/>
            <a:chOff x="755650" y="1720850"/>
            <a:chExt cx="7632700" cy="3994166"/>
          </a:xfrm>
        </p:grpSpPr>
        <p:grpSp>
          <p:nvGrpSpPr>
            <p:cNvPr id="477189" name="Group 5"/>
            <p:cNvGrpSpPr>
              <a:grpSpLocks/>
            </p:cNvGrpSpPr>
            <p:nvPr/>
          </p:nvGrpSpPr>
          <p:grpSpPr bwMode="auto">
            <a:xfrm>
              <a:off x="755650" y="1720850"/>
              <a:ext cx="7632700" cy="3994166"/>
              <a:chOff x="476" y="935"/>
              <a:chExt cx="4808" cy="2913"/>
            </a:xfrm>
          </p:grpSpPr>
          <p:pic>
            <p:nvPicPr>
              <p:cNvPr id="477192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" y="935"/>
                <a:ext cx="4808" cy="2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7193" name="Oval 7"/>
              <p:cNvSpPr>
                <a:spLocks noChangeArrowheads="1"/>
              </p:cNvSpPr>
              <p:nvPr/>
            </p:nvSpPr>
            <p:spPr bwMode="auto">
              <a:xfrm>
                <a:off x="1156" y="2024"/>
                <a:ext cx="862" cy="408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477194" name="Oval 8"/>
              <p:cNvSpPr>
                <a:spLocks noChangeArrowheads="1"/>
              </p:cNvSpPr>
              <p:nvPr/>
            </p:nvSpPr>
            <p:spPr bwMode="auto">
              <a:xfrm>
                <a:off x="2517" y="2024"/>
                <a:ext cx="862" cy="408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477195" name="Oval 9"/>
              <p:cNvSpPr>
                <a:spLocks noChangeArrowheads="1"/>
              </p:cNvSpPr>
              <p:nvPr/>
            </p:nvSpPr>
            <p:spPr bwMode="auto">
              <a:xfrm>
                <a:off x="3878" y="2024"/>
                <a:ext cx="862" cy="408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477196" name="Oval 10"/>
              <p:cNvSpPr>
                <a:spLocks noChangeArrowheads="1"/>
              </p:cNvSpPr>
              <p:nvPr/>
            </p:nvSpPr>
            <p:spPr bwMode="auto">
              <a:xfrm>
                <a:off x="2381" y="1389"/>
                <a:ext cx="1089" cy="408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477190" name="Oval 11"/>
            <p:cNvSpPr>
              <a:spLocks noChangeArrowheads="1"/>
            </p:cNvSpPr>
            <p:nvPr/>
          </p:nvSpPr>
          <p:spPr bwMode="auto">
            <a:xfrm>
              <a:off x="1042988" y="4210060"/>
              <a:ext cx="719137" cy="719138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77191" name="Oval 12"/>
            <p:cNvSpPr>
              <a:spLocks noChangeArrowheads="1"/>
            </p:cNvSpPr>
            <p:nvPr/>
          </p:nvSpPr>
          <p:spPr bwMode="auto">
            <a:xfrm>
              <a:off x="1690688" y="4857760"/>
              <a:ext cx="719137" cy="719137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</p:cSld>
  <p:clrMapOvr>
    <a:masterClrMapping/>
  </p:clrMapOvr>
  <p:transition/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EC549B7-BBDA-46E2-8A95-9FCE8CD216E8}" type="slidenum">
              <a:rPr lang="en-US" altLang="ko-KR"/>
              <a:pPr eaLnBrk="1" hangingPunct="1"/>
              <a:t>402</a:t>
            </a:fld>
            <a:endParaRPr lang="en-US" altLang="ko-KR"/>
          </a:p>
        </p:txBody>
      </p:sp>
      <p:pic>
        <p:nvPicPr>
          <p:cNvPr id="4782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80513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8212" name="슬라이드 번호 개체 틀 5"/>
          <p:cNvSpPr txBox="1">
            <a:spLocks/>
          </p:cNvSpPr>
          <p:nvPr/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A4CAC5ED-E70E-4305-849A-B188FD02FD1F}" type="slidenum">
              <a:rPr lang="en-US" altLang="ko-KR" sz="1400" b="1"/>
              <a:pPr algn="r" eaLnBrk="1" hangingPunct="1"/>
              <a:t>402</a:t>
            </a:fld>
            <a:endParaRPr lang="en-US" altLang="ko-KR" sz="1400" b="1"/>
          </a:p>
        </p:txBody>
      </p:sp>
    </p:spTree>
  </p:cSld>
  <p:clrMapOvr>
    <a:masterClrMapping/>
  </p:clrMapOvr>
  <p:transition/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5222875"/>
          </a:xfrm>
        </p:spPr>
        <p:txBody>
          <a:bodyPr/>
          <a:lstStyle/>
          <a:p>
            <a:pPr eaLnBrk="1" hangingPunct="1"/>
            <a:r>
              <a:rPr lang="ko-KR" altLang="en-US"/>
              <a:t>태그 이름으로 </a:t>
            </a:r>
            <a:r>
              <a:rPr lang="en-US" altLang="ko-KR"/>
              <a:t>XML DOM </a:t>
            </a:r>
            <a:r>
              <a:rPr lang="ko-KR" altLang="en-US"/>
              <a:t>객체 검색</a:t>
            </a:r>
          </a:p>
        </p:txBody>
      </p:sp>
      <p:sp>
        <p:nvSpPr>
          <p:cNvPr id="47923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0E3C1D3-B528-4042-BB11-8E63755D29BB}" type="slidenum">
              <a:rPr lang="en-US" altLang="ko-KR"/>
              <a:pPr eaLnBrk="1" hangingPunct="1"/>
              <a:t>403</a:t>
            </a:fld>
            <a:endParaRPr lang="en-US" altLang="ko-KR"/>
          </a:p>
        </p:txBody>
      </p:sp>
      <p:grpSp>
        <p:nvGrpSpPr>
          <p:cNvPr id="479236" name="Group 6"/>
          <p:cNvGrpSpPr>
            <a:grpSpLocks/>
          </p:cNvGrpSpPr>
          <p:nvPr/>
        </p:nvGrpSpPr>
        <p:grpSpPr bwMode="auto">
          <a:xfrm>
            <a:off x="539750" y="1500188"/>
            <a:ext cx="8135938" cy="4737100"/>
            <a:chOff x="521" y="1026"/>
            <a:chExt cx="4763" cy="2886"/>
          </a:xfrm>
        </p:grpSpPr>
        <p:pic>
          <p:nvPicPr>
            <p:cNvPr id="479237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1026"/>
              <a:ext cx="4763" cy="2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9238" name="Oval 8"/>
            <p:cNvSpPr>
              <a:spLocks noChangeArrowheads="1"/>
            </p:cNvSpPr>
            <p:nvPr/>
          </p:nvSpPr>
          <p:spPr bwMode="auto">
            <a:xfrm>
              <a:off x="1111" y="2931"/>
              <a:ext cx="453" cy="408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79239" name="Oval 9"/>
            <p:cNvSpPr>
              <a:spLocks noChangeArrowheads="1"/>
            </p:cNvSpPr>
            <p:nvPr/>
          </p:nvSpPr>
          <p:spPr bwMode="auto">
            <a:xfrm>
              <a:off x="2426" y="2931"/>
              <a:ext cx="453" cy="408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79240" name="Oval 10"/>
            <p:cNvSpPr>
              <a:spLocks noChangeArrowheads="1"/>
            </p:cNvSpPr>
            <p:nvPr/>
          </p:nvSpPr>
          <p:spPr bwMode="auto">
            <a:xfrm>
              <a:off x="3833" y="2931"/>
              <a:ext cx="453" cy="408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</p:cSld>
  <p:clrMapOvr>
    <a:masterClrMapping/>
  </p:clrMapOvr>
  <p:transition/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52228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/>
              <a:t>NodeList getElementsByTagName(String tagname);</a:t>
            </a:r>
          </a:p>
        </p:txBody>
      </p:sp>
      <p:sp>
        <p:nvSpPr>
          <p:cNvPr id="48025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0887AB8-8B35-447E-92DC-E60F7FBBD233}" type="slidenum">
              <a:rPr lang="en-US" altLang="ko-KR"/>
              <a:pPr eaLnBrk="1" hangingPunct="1"/>
              <a:t>404</a:t>
            </a:fld>
            <a:endParaRPr lang="en-US" altLang="ko-KR"/>
          </a:p>
        </p:txBody>
      </p:sp>
      <p:grpSp>
        <p:nvGrpSpPr>
          <p:cNvPr id="480260" name="Group 4"/>
          <p:cNvGrpSpPr>
            <a:grpSpLocks/>
          </p:cNvGrpSpPr>
          <p:nvPr/>
        </p:nvGrpSpPr>
        <p:grpSpPr bwMode="auto">
          <a:xfrm>
            <a:off x="1187450" y="1989138"/>
            <a:ext cx="6048375" cy="1943100"/>
            <a:chOff x="839" y="1933"/>
            <a:chExt cx="3810" cy="1224"/>
          </a:xfrm>
        </p:grpSpPr>
        <p:sp>
          <p:nvSpPr>
            <p:cNvPr id="480261" name="Rectangle 5"/>
            <p:cNvSpPr>
              <a:spLocks noChangeArrowheads="1"/>
            </p:cNvSpPr>
            <p:nvPr/>
          </p:nvSpPr>
          <p:spPr bwMode="auto">
            <a:xfrm>
              <a:off x="1292" y="1933"/>
              <a:ext cx="1179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NodeList</a:t>
              </a:r>
            </a:p>
          </p:txBody>
        </p:sp>
        <p:sp>
          <p:nvSpPr>
            <p:cNvPr id="480262" name="Rectangle 6"/>
            <p:cNvSpPr>
              <a:spLocks noChangeArrowheads="1"/>
            </p:cNvSpPr>
            <p:nvPr/>
          </p:nvSpPr>
          <p:spPr bwMode="auto">
            <a:xfrm>
              <a:off x="839" y="2885"/>
              <a:ext cx="635" cy="2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Node</a:t>
              </a:r>
            </a:p>
          </p:txBody>
        </p:sp>
        <p:sp>
          <p:nvSpPr>
            <p:cNvPr id="480263" name="Rectangle 7"/>
            <p:cNvSpPr>
              <a:spLocks noChangeArrowheads="1"/>
            </p:cNvSpPr>
            <p:nvPr/>
          </p:nvSpPr>
          <p:spPr bwMode="auto">
            <a:xfrm>
              <a:off x="1655" y="2885"/>
              <a:ext cx="635" cy="2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Node</a:t>
              </a:r>
            </a:p>
          </p:txBody>
        </p:sp>
        <p:sp>
          <p:nvSpPr>
            <p:cNvPr id="480264" name="Rectangle 8"/>
            <p:cNvSpPr>
              <a:spLocks noChangeArrowheads="1"/>
            </p:cNvSpPr>
            <p:nvPr/>
          </p:nvSpPr>
          <p:spPr bwMode="auto">
            <a:xfrm>
              <a:off x="2472" y="2885"/>
              <a:ext cx="635" cy="2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Node</a:t>
              </a:r>
            </a:p>
          </p:txBody>
        </p:sp>
        <p:sp>
          <p:nvSpPr>
            <p:cNvPr id="480265" name="Line 9"/>
            <p:cNvSpPr>
              <a:spLocks noChangeShapeType="1"/>
            </p:cNvSpPr>
            <p:nvPr/>
          </p:nvSpPr>
          <p:spPr bwMode="auto">
            <a:xfrm flipH="1">
              <a:off x="1202" y="2341"/>
              <a:ext cx="63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0266" name="Line 10"/>
            <p:cNvSpPr>
              <a:spLocks noChangeShapeType="1"/>
            </p:cNvSpPr>
            <p:nvPr/>
          </p:nvSpPr>
          <p:spPr bwMode="auto">
            <a:xfrm>
              <a:off x="1837" y="2341"/>
              <a:ext cx="9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0267" name="Line 11"/>
            <p:cNvSpPr>
              <a:spLocks noChangeShapeType="1"/>
            </p:cNvSpPr>
            <p:nvPr/>
          </p:nvSpPr>
          <p:spPr bwMode="auto">
            <a:xfrm>
              <a:off x="1837" y="2341"/>
              <a:ext cx="90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0268" name="Rectangle 12"/>
            <p:cNvSpPr>
              <a:spLocks noChangeArrowheads="1"/>
            </p:cNvSpPr>
            <p:nvPr/>
          </p:nvSpPr>
          <p:spPr bwMode="auto">
            <a:xfrm>
              <a:off x="2471" y="1933"/>
              <a:ext cx="2178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/>
                <a:t>속성</a:t>
              </a:r>
              <a:r>
                <a:rPr lang="en-US" altLang="ko-KR"/>
                <a:t>: int length;</a:t>
              </a:r>
            </a:p>
            <a:p>
              <a:pPr eaLnBrk="1" hangingPunct="1"/>
              <a:r>
                <a:rPr lang="ko-KR" altLang="en-US"/>
                <a:t>메서드</a:t>
              </a:r>
              <a:r>
                <a:rPr lang="en-US" altLang="ko-KR"/>
                <a:t>: Node item(int index)</a:t>
              </a:r>
            </a:p>
          </p:txBody>
        </p:sp>
        <p:sp>
          <p:nvSpPr>
            <p:cNvPr id="480269" name="Rectangle 13"/>
            <p:cNvSpPr>
              <a:spLocks noChangeArrowheads="1"/>
            </p:cNvSpPr>
            <p:nvPr/>
          </p:nvSpPr>
          <p:spPr bwMode="auto">
            <a:xfrm>
              <a:off x="4013" y="2885"/>
              <a:ext cx="635" cy="2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Node</a:t>
              </a:r>
            </a:p>
          </p:txBody>
        </p:sp>
        <p:sp>
          <p:nvSpPr>
            <p:cNvPr id="480270" name="Line 14"/>
            <p:cNvSpPr>
              <a:spLocks noChangeShapeType="1"/>
            </p:cNvSpPr>
            <p:nvPr/>
          </p:nvSpPr>
          <p:spPr bwMode="auto">
            <a:xfrm>
              <a:off x="1836" y="2341"/>
              <a:ext cx="249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0271" name="Text Box 15"/>
            <p:cNvSpPr txBox="1">
              <a:spLocks noChangeArrowheads="1"/>
            </p:cNvSpPr>
            <p:nvPr/>
          </p:nvSpPr>
          <p:spPr bwMode="auto">
            <a:xfrm>
              <a:off x="3469" y="284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...</a:t>
              </a:r>
            </a:p>
          </p:txBody>
        </p:sp>
      </p:grpSp>
    </p:spTree>
  </p:cSld>
  <p:clrMapOvr>
    <a:masterClrMapping/>
  </p:clrMapOvr>
  <p:transition/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B879E31-5D2C-48E1-9F14-3CBE5FAFA1D4}" type="slidenum">
              <a:rPr lang="en-US" altLang="ko-KR"/>
              <a:pPr eaLnBrk="1" hangingPunct="1"/>
              <a:t>405</a:t>
            </a:fld>
            <a:endParaRPr lang="en-US" altLang="ko-KR"/>
          </a:p>
        </p:txBody>
      </p:sp>
      <p:pic>
        <p:nvPicPr>
          <p:cNvPr id="4812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7938"/>
            <a:ext cx="9005887" cy="685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76250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ko-KR"/>
              <a:t>HTML DOM</a:t>
            </a:r>
            <a:r>
              <a:rPr lang="ko-KR" altLang="en-US"/>
              <a:t>에 자식 노드 및 속성 추가</a:t>
            </a:r>
          </a:p>
        </p:txBody>
      </p:sp>
      <p:sp>
        <p:nvSpPr>
          <p:cNvPr id="48230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6675376-F6E9-4B8C-9DE2-11FF85A198E4}" type="slidenum">
              <a:rPr lang="en-US" altLang="ko-KR"/>
              <a:pPr eaLnBrk="1" hangingPunct="1"/>
              <a:t>406</a:t>
            </a:fld>
            <a:endParaRPr lang="en-US" altLang="ko-KR"/>
          </a:p>
        </p:txBody>
      </p:sp>
      <p:sp>
        <p:nvSpPr>
          <p:cNvPr id="482308" name="Rectangle 6"/>
          <p:cNvSpPr>
            <a:spLocks noChangeArrowheads="1"/>
          </p:cNvSpPr>
          <p:nvPr/>
        </p:nvSpPr>
        <p:spPr bwMode="auto">
          <a:xfrm>
            <a:off x="5651500" y="4579938"/>
            <a:ext cx="1223963" cy="1296987"/>
          </a:xfrm>
          <a:prstGeom prst="rect">
            <a:avLst/>
          </a:prstGeom>
          <a:noFill/>
          <a:ln w="25400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2309" name="Text Box 8"/>
          <p:cNvSpPr txBox="1">
            <a:spLocks noChangeArrowheads="1"/>
          </p:cNvSpPr>
          <p:nvPr/>
        </p:nvSpPr>
        <p:spPr bwMode="auto">
          <a:xfrm>
            <a:off x="2051050" y="1268413"/>
            <a:ext cx="15049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document</a:t>
            </a:r>
          </a:p>
        </p:txBody>
      </p:sp>
      <p:sp>
        <p:nvSpPr>
          <p:cNvPr id="482310" name="Text Box 9"/>
          <p:cNvSpPr txBox="1">
            <a:spLocks noChangeArrowheads="1"/>
          </p:cNvSpPr>
          <p:nvPr/>
        </p:nvSpPr>
        <p:spPr bwMode="auto">
          <a:xfrm>
            <a:off x="2051050" y="1989138"/>
            <a:ext cx="15049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html</a:t>
            </a:r>
          </a:p>
        </p:txBody>
      </p:sp>
      <p:sp>
        <p:nvSpPr>
          <p:cNvPr id="482311" name="Text Box 10"/>
          <p:cNvSpPr txBox="1">
            <a:spLocks noChangeArrowheads="1"/>
          </p:cNvSpPr>
          <p:nvPr/>
        </p:nvSpPr>
        <p:spPr bwMode="auto">
          <a:xfrm>
            <a:off x="827088" y="2997200"/>
            <a:ext cx="15049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head</a:t>
            </a:r>
          </a:p>
        </p:txBody>
      </p:sp>
      <p:sp>
        <p:nvSpPr>
          <p:cNvPr id="482312" name="Text Box 11"/>
          <p:cNvSpPr txBox="1">
            <a:spLocks noChangeArrowheads="1"/>
          </p:cNvSpPr>
          <p:nvPr/>
        </p:nvSpPr>
        <p:spPr bwMode="auto">
          <a:xfrm>
            <a:off x="3201988" y="2997200"/>
            <a:ext cx="15049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body</a:t>
            </a:r>
          </a:p>
        </p:txBody>
      </p:sp>
      <p:sp>
        <p:nvSpPr>
          <p:cNvPr id="482313" name="Text Box 12"/>
          <p:cNvSpPr txBox="1">
            <a:spLocks noChangeArrowheads="1"/>
          </p:cNvSpPr>
          <p:nvPr/>
        </p:nvSpPr>
        <p:spPr bwMode="auto">
          <a:xfrm>
            <a:off x="827088" y="3789363"/>
            <a:ext cx="15049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title</a:t>
            </a:r>
          </a:p>
        </p:txBody>
      </p:sp>
      <p:sp>
        <p:nvSpPr>
          <p:cNvPr id="482314" name="Text Box 13"/>
          <p:cNvSpPr txBox="1">
            <a:spLocks noChangeArrowheads="1"/>
          </p:cNvSpPr>
          <p:nvPr/>
        </p:nvSpPr>
        <p:spPr bwMode="auto">
          <a:xfrm>
            <a:off x="827088" y="4510088"/>
            <a:ext cx="15049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text</a:t>
            </a:r>
          </a:p>
        </p:txBody>
      </p:sp>
      <p:sp>
        <p:nvSpPr>
          <p:cNvPr id="482315" name="Text Box 14"/>
          <p:cNvSpPr txBox="1">
            <a:spLocks noChangeArrowheads="1"/>
          </p:cNvSpPr>
          <p:nvPr/>
        </p:nvSpPr>
        <p:spPr bwMode="auto">
          <a:xfrm>
            <a:off x="3201988" y="3789363"/>
            <a:ext cx="15113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table</a:t>
            </a:r>
          </a:p>
        </p:txBody>
      </p:sp>
      <p:sp>
        <p:nvSpPr>
          <p:cNvPr id="482316" name="Text Box 15"/>
          <p:cNvSpPr txBox="1">
            <a:spLocks noChangeArrowheads="1"/>
          </p:cNvSpPr>
          <p:nvPr/>
        </p:nvSpPr>
        <p:spPr bwMode="auto">
          <a:xfrm>
            <a:off x="3203575" y="4724400"/>
            <a:ext cx="1008063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tr</a:t>
            </a:r>
          </a:p>
        </p:txBody>
      </p:sp>
      <p:sp>
        <p:nvSpPr>
          <p:cNvPr id="482317" name="Text Box 16"/>
          <p:cNvSpPr txBox="1">
            <a:spLocks noChangeArrowheads="1"/>
          </p:cNvSpPr>
          <p:nvPr/>
        </p:nvSpPr>
        <p:spPr bwMode="auto">
          <a:xfrm>
            <a:off x="4500563" y="4724400"/>
            <a:ext cx="1008062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tr</a:t>
            </a:r>
          </a:p>
        </p:txBody>
      </p:sp>
      <p:sp>
        <p:nvSpPr>
          <p:cNvPr id="482318" name="Text Box 17"/>
          <p:cNvSpPr txBox="1">
            <a:spLocks noChangeArrowheads="1"/>
          </p:cNvSpPr>
          <p:nvPr/>
        </p:nvSpPr>
        <p:spPr bwMode="auto">
          <a:xfrm>
            <a:off x="5722938" y="4724400"/>
            <a:ext cx="1008062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tr</a:t>
            </a:r>
          </a:p>
        </p:txBody>
      </p:sp>
      <p:sp>
        <p:nvSpPr>
          <p:cNvPr id="482319" name="Text Box 18"/>
          <p:cNvSpPr txBox="1">
            <a:spLocks noChangeArrowheads="1"/>
          </p:cNvSpPr>
          <p:nvPr/>
        </p:nvSpPr>
        <p:spPr bwMode="auto">
          <a:xfrm>
            <a:off x="3203575" y="5373688"/>
            <a:ext cx="1008063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latin typeface="Arial" panose="020B0604020202020204" pitchFamily="34" charset="0"/>
              </a:rPr>
              <a:t>…</a:t>
            </a:r>
            <a:endParaRPr lang="en-US" altLang="ko-KR"/>
          </a:p>
        </p:txBody>
      </p:sp>
      <p:sp>
        <p:nvSpPr>
          <p:cNvPr id="482320" name="Text Box 19"/>
          <p:cNvSpPr txBox="1">
            <a:spLocks noChangeArrowheads="1"/>
          </p:cNvSpPr>
          <p:nvPr/>
        </p:nvSpPr>
        <p:spPr bwMode="auto">
          <a:xfrm>
            <a:off x="4498975" y="5373688"/>
            <a:ext cx="1008063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latin typeface="Arial" panose="020B0604020202020204" pitchFamily="34" charset="0"/>
              </a:rPr>
              <a:t>…</a:t>
            </a:r>
            <a:endParaRPr lang="en-US" altLang="ko-KR"/>
          </a:p>
        </p:txBody>
      </p:sp>
      <p:sp>
        <p:nvSpPr>
          <p:cNvPr id="482321" name="Text Box 20"/>
          <p:cNvSpPr txBox="1">
            <a:spLocks noChangeArrowheads="1"/>
          </p:cNvSpPr>
          <p:nvPr/>
        </p:nvSpPr>
        <p:spPr bwMode="auto">
          <a:xfrm>
            <a:off x="5722938" y="5373688"/>
            <a:ext cx="1008062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latin typeface="Arial" panose="020B0604020202020204" pitchFamily="34" charset="0"/>
              </a:rPr>
              <a:t>…</a:t>
            </a:r>
            <a:endParaRPr lang="en-US" altLang="ko-KR"/>
          </a:p>
        </p:txBody>
      </p:sp>
      <p:sp>
        <p:nvSpPr>
          <p:cNvPr id="482322" name="Line 21"/>
          <p:cNvSpPr>
            <a:spLocks noChangeShapeType="1"/>
          </p:cNvSpPr>
          <p:nvPr/>
        </p:nvSpPr>
        <p:spPr bwMode="auto">
          <a:xfrm>
            <a:off x="2770188" y="16287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2323" name="Line 22"/>
          <p:cNvSpPr>
            <a:spLocks noChangeShapeType="1"/>
          </p:cNvSpPr>
          <p:nvPr/>
        </p:nvSpPr>
        <p:spPr bwMode="auto">
          <a:xfrm>
            <a:off x="1619250" y="26368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2324" name="Line 24"/>
          <p:cNvSpPr>
            <a:spLocks noChangeShapeType="1"/>
          </p:cNvSpPr>
          <p:nvPr/>
        </p:nvSpPr>
        <p:spPr bwMode="auto">
          <a:xfrm>
            <a:off x="3922713" y="26368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2325" name="Line 25"/>
          <p:cNvSpPr>
            <a:spLocks noChangeShapeType="1"/>
          </p:cNvSpPr>
          <p:nvPr/>
        </p:nvSpPr>
        <p:spPr bwMode="auto">
          <a:xfrm>
            <a:off x="1619250" y="2636838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2326" name="Line 26"/>
          <p:cNvSpPr>
            <a:spLocks noChangeShapeType="1"/>
          </p:cNvSpPr>
          <p:nvPr/>
        </p:nvSpPr>
        <p:spPr bwMode="auto">
          <a:xfrm>
            <a:off x="2770188" y="23479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2327" name="Line 27"/>
          <p:cNvSpPr>
            <a:spLocks noChangeShapeType="1"/>
          </p:cNvSpPr>
          <p:nvPr/>
        </p:nvSpPr>
        <p:spPr bwMode="auto">
          <a:xfrm>
            <a:off x="1619250" y="33559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2328" name="Line 28"/>
          <p:cNvSpPr>
            <a:spLocks noChangeShapeType="1"/>
          </p:cNvSpPr>
          <p:nvPr/>
        </p:nvSpPr>
        <p:spPr bwMode="auto">
          <a:xfrm>
            <a:off x="3922713" y="33559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2329" name="Line 29"/>
          <p:cNvSpPr>
            <a:spLocks noChangeShapeType="1"/>
          </p:cNvSpPr>
          <p:nvPr/>
        </p:nvSpPr>
        <p:spPr bwMode="auto">
          <a:xfrm>
            <a:off x="1619250" y="41481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2330" name="Line 30"/>
          <p:cNvSpPr>
            <a:spLocks noChangeShapeType="1"/>
          </p:cNvSpPr>
          <p:nvPr/>
        </p:nvSpPr>
        <p:spPr bwMode="auto">
          <a:xfrm>
            <a:off x="3635375" y="41481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2331" name="Line 31"/>
          <p:cNvSpPr>
            <a:spLocks noChangeShapeType="1"/>
          </p:cNvSpPr>
          <p:nvPr/>
        </p:nvSpPr>
        <p:spPr bwMode="auto">
          <a:xfrm flipV="1">
            <a:off x="5003800" y="44370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2332" name="Line 32"/>
          <p:cNvSpPr>
            <a:spLocks noChangeShapeType="1"/>
          </p:cNvSpPr>
          <p:nvPr/>
        </p:nvSpPr>
        <p:spPr bwMode="auto">
          <a:xfrm flipV="1">
            <a:off x="6227763" y="44370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2333" name="Line 33"/>
          <p:cNvSpPr>
            <a:spLocks noChangeShapeType="1"/>
          </p:cNvSpPr>
          <p:nvPr/>
        </p:nvSpPr>
        <p:spPr bwMode="auto">
          <a:xfrm flipH="1">
            <a:off x="3635375" y="4437063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2334" name="Line 34"/>
          <p:cNvSpPr>
            <a:spLocks noChangeShapeType="1"/>
          </p:cNvSpPr>
          <p:nvPr/>
        </p:nvSpPr>
        <p:spPr bwMode="auto">
          <a:xfrm>
            <a:off x="3706813" y="5084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2335" name="Line 35"/>
          <p:cNvSpPr>
            <a:spLocks noChangeShapeType="1"/>
          </p:cNvSpPr>
          <p:nvPr/>
        </p:nvSpPr>
        <p:spPr bwMode="auto">
          <a:xfrm>
            <a:off x="5003800" y="5084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2336" name="Line 36"/>
          <p:cNvSpPr>
            <a:spLocks noChangeShapeType="1"/>
          </p:cNvSpPr>
          <p:nvPr/>
        </p:nvSpPr>
        <p:spPr bwMode="auto">
          <a:xfrm>
            <a:off x="6227763" y="5084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2337" name="Text Box 37"/>
          <p:cNvSpPr txBox="1">
            <a:spLocks noChangeArrowheads="1"/>
          </p:cNvSpPr>
          <p:nvPr/>
        </p:nvSpPr>
        <p:spPr bwMode="auto">
          <a:xfrm>
            <a:off x="3924300" y="1341438"/>
            <a:ext cx="486727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/>
              <a:t>*node = document.createElement(</a:t>
            </a:r>
            <a:r>
              <a:rPr lang="en-US" altLang="ko-KR" sz="1600">
                <a:latin typeface="Arial" panose="020B0604020202020204" pitchFamily="34" charset="0"/>
              </a:rPr>
              <a:t>“</a:t>
            </a:r>
            <a:r>
              <a:rPr lang="en-US" altLang="ko-KR" sz="1600"/>
              <a:t>tagName</a:t>
            </a:r>
            <a:r>
              <a:rPr lang="en-US" altLang="ko-KR" sz="1600">
                <a:latin typeface="Arial" panose="020B0604020202020204" pitchFamily="34" charset="0"/>
              </a:rPr>
              <a:t>”</a:t>
            </a:r>
            <a:r>
              <a:rPr lang="en-US" altLang="ko-KR" sz="1600"/>
              <a:t>);</a:t>
            </a:r>
          </a:p>
          <a:p>
            <a:pPr eaLnBrk="1" hangingPunct="1"/>
            <a:r>
              <a:rPr lang="en-US" altLang="ko-KR" sz="1600"/>
              <a:t>*node.setAttribute(</a:t>
            </a:r>
            <a:r>
              <a:rPr lang="en-US" altLang="ko-KR" sz="1600">
                <a:latin typeface="Arial" panose="020B0604020202020204" pitchFamily="34" charset="0"/>
              </a:rPr>
              <a:t>“</a:t>
            </a:r>
            <a:r>
              <a:rPr lang="en-US" altLang="ko-KR" sz="1600"/>
              <a:t>name</a:t>
            </a:r>
            <a:r>
              <a:rPr lang="en-US" altLang="ko-KR" sz="1600">
                <a:latin typeface="Arial" panose="020B0604020202020204" pitchFamily="34" charset="0"/>
              </a:rPr>
              <a:t>”</a:t>
            </a:r>
            <a:r>
              <a:rPr lang="en-US" altLang="ko-KR" sz="1600"/>
              <a:t>, </a:t>
            </a:r>
            <a:r>
              <a:rPr lang="en-US" altLang="ko-KR" sz="1600">
                <a:latin typeface="Arial" panose="020B0604020202020204" pitchFamily="34" charset="0"/>
              </a:rPr>
              <a:t>“</a:t>
            </a:r>
            <a:r>
              <a:rPr lang="en-US" altLang="ko-KR" sz="1600"/>
              <a:t>value</a:t>
            </a:r>
            <a:r>
              <a:rPr lang="en-US" altLang="ko-KR" sz="1600">
                <a:latin typeface="Arial" panose="020B0604020202020204" pitchFamily="34" charset="0"/>
              </a:rPr>
              <a:t>”</a:t>
            </a:r>
            <a:r>
              <a:rPr lang="en-US" altLang="ko-KR" sz="1600"/>
              <a:t>);</a:t>
            </a:r>
          </a:p>
          <a:p>
            <a:pPr eaLnBrk="1" hangingPunct="1"/>
            <a:r>
              <a:rPr lang="en-US" altLang="ko-KR" sz="1600"/>
              <a:t>*document.createTextNode(</a:t>
            </a:r>
            <a:r>
              <a:rPr lang="en-US" altLang="ko-KR" sz="1600">
                <a:latin typeface="Arial" panose="020B0604020202020204" pitchFamily="34" charset="0"/>
              </a:rPr>
              <a:t>“</a:t>
            </a:r>
            <a:r>
              <a:rPr lang="en-US" altLang="ko-KR" sz="1600"/>
              <a:t>value</a:t>
            </a:r>
            <a:r>
              <a:rPr lang="en-US" altLang="ko-KR" sz="1600">
                <a:latin typeface="Arial" panose="020B0604020202020204" pitchFamily="34" charset="0"/>
              </a:rPr>
              <a:t>”</a:t>
            </a:r>
            <a:r>
              <a:rPr lang="en-US" altLang="ko-KR" sz="1600"/>
              <a:t>); </a:t>
            </a:r>
          </a:p>
          <a:p>
            <a:pPr eaLnBrk="1" hangingPunct="1"/>
            <a:r>
              <a:rPr lang="en-US" altLang="ko-KR" sz="1600"/>
              <a:t>*parentNode.appendChild(childNode)</a:t>
            </a:r>
          </a:p>
        </p:txBody>
      </p:sp>
    </p:spTree>
  </p:cSld>
  <p:clrMapOvr>
    <a:masterClrMapping/>
  </p:clrMapOvr>
  <p:transition/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F662480-DFDA-4AD3-A5DE-2E11AC4BFF27}" type="slidenum">
              <a:rPr lang="en-US" altLang="ko-KR"/>
              <a:pPr eaLnBrk="1" hangingPunct="1"/>
              <a:t>407</a:t>
            </a:fld>
            <a:endParaRPr lang="en-US" altLang="ko-KR"/>
          </a:p>
        </p:txBody>
      </p:sp>
      <p:pic>
        <p:nvPicPr>
          <p:cNvPr id="4833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9075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JSON </a:t>
            </a: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응답 처리</a:t>
            </a:r>
          </a:p>
        </p:txBody>
      </p:sp>
      <p:sp>
        <p:nvSpPr>
          <p:cNvPr id="48435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A2DC9B7-070B-443C-ACA4-35231BB0523F}" type="slidenum">
              <a:rPr lang="en-US" altLang="ko-KR"/>
              <a:pPr eaLnBrk="1" hangingPunct="1"/>
              <a:t>408</a:t>
            </a:fld>
            <a:endParaRPr lang="en-US" altLang="ko-KR"/>
          </a:p>
        </p:txBody>
      </p:sp>
      <p:pic>
        <p:nvPicPr>
          <p:cNvPr id="48435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71625"/>
            <a:ext cx="8640763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B9D1DC9-595C-4632-94A2-0240BABE0B8E}" type="slidenum">
              <a:rPr lang="en-US" altLang="ko-KR"/>
              <a:pPr eaLnBrk="1" hangingPunct="1"/>
              <a:t>409</a:t>
            </a:fld>
            <a:endParaRPr lang="en-US" altLang="ko-KR"/>
          </a:p>
        </p:txBody>
      </p:sp>
      <p:pic>
        <p:nvPicPr>
          <p:cNvPr id="4853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8569325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5000"/>
              <a:t>Cookies</a:t>
            </a:r>
            <a:endParaRPr lang="en-US" altLang="ko-KR"/>
          </a:p>
        </p:txBody>
      </p:sp>
      <p:sp>
        <p:nvSpPr>
          <p:cNvPr id="54275" name="Rectangle 105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4272DCC-C292-4CC8-A339-F5822FB0A594}" type="slidenum">
              <a:rPr lang="en-US" altLang="ko-KR"/>
              <a:pPr eaLnBrk="1" hangingPunct="1"/>
              <a:t>41</a:t>
            </a:fld>
            <a:endParaRPr lang="en-US" altLang="ko-KR"/>
          </a:p>
        </p:txBody>
      </p:sp>
    </p:spTree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XML/JSON </a:t>
            </a: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응답 처리</a:t>
            </a:r>
          </a:p>
        </p:txBody>
      </p:sp>
      <p:sp>
        <p:nvSpPr>
          <p:cNvPr id="48640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B1EBA83-BFFF-4283-BA9D-854EC527D048}" type="slidenum">
              <a:rPr lang="en-US" altLang="ko-KR"/>
              <a:pPr eaLnBrk="1" hangingPunct="1"/>
              <a:t>410</a:t>
            </a:fld>
            <a:endParaRPr lang="en-US" altLang="ko-KR"/>
          </a:p>
        </p:txBody>
      </p:sp>
      <p:pic>
        <p:nvPicPr>
          <p:cNvPr id="4864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357313"/>
            <a:ext cx="8856662" cy="51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463E311-70AC-43FF-A702-9B276E1F0A58}" type="slidenum">
              <a:rPr lang="en-US" altLang="ko-KR"/>
              <a:pPr eaLnBrk="1" hangingPunct="1"/>
              <a:t>411</a:t>
            </a:fld>
            <a:endParaRPr lang="en-US" altLang="ko-KR"/>
          </a:p>
        </p:txBody>
      </p:sp>
      <p:pic>
        <p:nvPicPr>
          <p:cNvPr id="4874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9023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7428" name="슬라이드 번호 개체 틀 5"/>
          <p:cNvSpPr txBox="1">
            <a:spLocks/>
          </p:cNvSpPr>
          <p:nvPr/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D27D6483-B73D-4410-8D7C-88F8D132949E}" type="slidenum">
              <a:rPr lang="en-US" altLang="ko-KR" sz="1400" b="1"/>
              <a:pPr algn="r" eaLnBrk="1" hangingPunct="1"/>
              <a:t>411</a:t>
            </a:fld>
            <a:endParaRPr lang="en-US" altLang="ko-KR" sz="1400" b="1"/>
          </a:p>
        </p:txBody>
      </p:sp>
    </p:spTree>
  </p:cSld>
  <p:clrMapOvr>
    <a:masterClrMapping/>
  </p:clrMapOvr>
  <p:transition/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CVS</a:t>
            </a:r>
            <a:r>
              <a:rPr lang="ko-KR" altLang="en-US"/>
              <a:t>를 이용한 공동 개발</a:t>
            </a:r>
          </a:p>
        </p:txBody>
      </p:sp>
      <p:sp>
        <p:nvSpPr>
          <p:cNvPr id="48845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C6B3F88-5D0D-4B23-BD26-13D542BCCC97}" type="slidenum">
              <a:rPr lang="en-US" altLang="ko-KR"/>
              <a:pPr eaLnBrk="1" hangingPunct="1"/>
              <a:t>412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CVS </a:t>
            </a: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소개</a:t>
            </a:r>
          </a:p>
        </p:txBody>
      </p:sp>
      <p:sp>
        <p:nvSpPr>
          <p:cNvPr id="489475" name="내용 개체 틀 3"/>
          <p:cNvSpPr>
            <a:spLocks noGrp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/>
            <a:r>
              <a:rPr lang="en-US" altLang="ko-KR"/>
              <a:t>Concurrent version system</a:t>
            </a:r>
          </a:p>
          <a:p>
            <a:pPr eaLnBrk="1" hangingPunct="1"/>
            <a:r>
              <a:rPr lang="ko-KR" altLang="en-US"/>
              <a:t>소스 버전 관리 소프트웨어</a:t>
            </a:r>
            <a:endParaRPr lang="en-US" altLang="ko-KR"/>
          </a:p>
          <a:p>
            <a:pPr eaLnBrk="1" hangingPunct="1"/>
            <a:r>
              <a:rPr lang="ko-KR" altLang="en-US"/>
              <a:t>팀 단위로 프로젝트를 개발할 때 사용</a:t>
            </a:r>
            <a:endParaRPr lang="en-US" altLang="ko-KR"/>
          </a:p>
          <a:p>
            <a:pPr eaLnBrk="1" hangingPunct="1"/>
            <a:r>
              <a:rPr lang="ko-KR" altLang="en-US"/>
              <a:t>프로젝트 소스 취합이 용이</a:t>
            </a:r>
            <a:endParaRPr lang="en-US" altLang="ko-KR"/>
          </a:p>
        </p:txBody>
      </p:sp>
      <p:sp>
        <p:nvSpPr>
          <p:cNvPr id="48947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800DC03-C78E-417A-A5C2-95170C9E7AF2}" type="slidenum">
              <a:rPr lang="en-US" altLang="ko-KR"/>
              <a:pPr eaLnBrk="1" hangingPunct="1"/>
              <a:t>413</a:t>
            </a:fld>
            <a:endParaRPr lang="en-US" altLang="ko-KR"/>
          </a:p>
        </p:txBody>
      </p:sp>
    </p:spTree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CVS </a:t>
            </a: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설치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1900"/>
              <a:t>CVS </a:t>
            </a:r>
            <a:r>
              <a:rPr lang="ko-KR" altLang="en-US" sz="1900"/>
              <a:t>서버 다운로드 및 설치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700">
                <a:hlinkClick r:id="rId2"/>
              </a:rPr>
              <a:t>http://www.cvsnt.org</a:t>
            </a:r>
            <a:endParaRPr lang="en-US" altLang="ko-KR" sz="1700"/>
          </a:p>
          <a:p>
            <a:pPr lvl="1" eaLnBrk="1" hangingPunct="1">
              <a:lnSpc>
                <a:spcPct val="80000"/>
              </a:lnSpc>
            </a:pPr>
            <a:endParaRPr lang="en-US" altLang="ko-KR" sz="1700"/>
          </a:p>
          <a:p>
            <a:pPr eaLnBrk="1" hangingPunct="1">
              <a:lnSpc>
                <a:spcPct val="80000"/>
              </a:lnSpc>
            </a:pPr>
            <a:r>
              <a:rPr lang="en-US" altLang="ko-KR" sz="1900"/>
              <a:t>Repository </a:t>
            </a:r>
            <a:r>
              <a:rPr lang="ko-KR" altLang="en-US" sz="1900"/>
              <a:t>생성 </a:t>
            </a:r>
          </a:p>
        </p:txBody>
      </p:sp>
      <p:sp>
        <p:nvSpPr>
          <p:cNvPr id="49050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9D3BCBC-DC4E-4EC6-B7EC-79A4C9431120}" type="slidenum">
              <a:rPr lang="en-US" altLang="ko-KR"/>
              <a:pPr eaLnBrk="1" hangingPunct="1"/>
              <a:t>414</a:t>
            </a:fld>
            <a:endParaRPr lang="en-US" altLang="ko-KR"/>
          </a:p>
        </p:txBody>
      </p:sp>
      <p:pic>
        <p:nvPicPr>
          <p:cNvPr id="49050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428875"/>
            <a:ext cx="531812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20713"/>
            <a:ext cx="8229600" cy="360362"/>
          </a:xfrm>
        </p:spPr>
        <p:txBody>
          <a:bodyPr/>
          <a:lstStyle/>
          <a:p>
            <a:pPr marL="265113" indent="-265113" eaLnBrk="1" hangingPunct="1">
              <a:lnSpc>
                <a:spcPct val="80000"/>
              </a:lnSpc>
              <a:buFont typeface="Wingdings 2" panose="05020102010507070707" pitchFamily="18" charset="2"/>
              <a:buChar char=""/>
            </a:pPr>
            <a:r>
              <a:rPr lang="ko-KR" altLang="en-US" sz="2100"/>
              <a:t>서버 실행 계정 설정 </a:t>
            </a:r>
          </a:p>
        </p:txBody>
      </p:sp>
      <p:sp>
        <p:nvSpPr>
          <p:cNvPr id="49152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6A2B5F2-7A26-4834-B313-B45C032C8DE7}" type="slidenum">
              <a:rPr lang="en-US" altLang="ko-KR"/>
              <a:pPr eaLnBrk="1" hangingPunct="1"/>
              <a:t>415</a:t>
            </a:fld>
            <a:endParaRPr lang="en-US" altLang="ko-KR"/>
          </a:p>
        </p:txBody>
      </p:sp>
      <p:pic>
        <p:nvPicPr>
          <p:cNvPr id="4915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38213"/>
            <a:ext cx="8640762" cy="56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981075"/>
            <a:ext cx="8229600" cy="23034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/>
              <a:t>CVS </a:t>
            </a:r>
            <a:r>
              <a:rPr lang="ko-KR" altLang="en-US"/>
              <a:t>사용자 등록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CVS </a:t>
            </a:r>
            <a:r>
              <a:rPr lang="ko-KR" altLang="en-US"/>
              <a:t>설치 폴더에서 </a:t>
            </a:r>
            <a:r>
              <a:rPr lang="en-US" altLang="ko-KR"/>
              <a:t>DOS </a:t>
            </a:r>
            <a:r>
              <a:rPr lang="ko-KR" altLang="en-US"/>
              <a:t>창으로 실행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set cvsroot=:sspi:localhost:/Repository</a:t>
            </a:r>
            <a:r>
              <a:rPr lang="ko-KR" altLang="en-US"/>
              <a:t>이름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cvs passwd </a:t>
            </a:r>
            <a:r>
              <a:rPr lang="en-US" altLang="ko-KR">
                <a:latin typeface="Arial" panose="020B0604020202020204" pitchFamily="34" charset="0"/>
              </a:rPr>
              <a:t>–</a:t>
            </a:r>
            <a:r>
              <a:rPr lang="en-US" altLang="ko-KR"/>
              <a:t>a </a:t>
            </a:r>
            <a:r>
              <a:rPr lang="ko-KR" altLang="en-US"/>
              <a:t>사용자이름</a:t>
            </a:r>
          </a:p>
        </p:txBody>
      </p:sp>
      <p:sp>
        <p:nvSpPr>
          <p:cNvPr id="49254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44B7316-6D87-4C66-A602-47BB3427C0DE}" type="slidenum">
              <a:rPr lang="en-US" altLang="ko-KR"/>
              <a:pPr eaLnBrk="1" hangingPunct="1"/>
              <a:t>416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49275"/>
            <a:ext cx="8229600" cy="431800"/>
          </a:xfrm>
        </p:spPr>
        <p:txBody>
          <a:bodyPr/>
          <a:lstStyle/>
          <a:p>
            <a:pPr marL="265113" indent="-265113" eaLnBrk="1" hangingPunct="1">
              <a:lnSpc>
                <a:spcPct val="80000"/>
              </a:lnSpc>
              <a:buFont typeface="Wingdings 2" panose="05020102010507070707" pitchFamily="18" charset="2"/>
              <a:buChar char=""/>
            </a:pPr>
            <a:r>
              <a:rPr lang="en-US" altLang="ko-KR" sz="2600"/>
              <a:t>Eclipse</a:t>
            </a:r>
            <a:r>
              <a:rPr lang="ko-KR" altLang="en-US" sz="2600"/>
              <a:t>에서 프로젝트 공유 </a:t>
            </a:r>
          </a:p>
        </p:txBody>
      </p:sp>
      <p:sp>
        <p:nvSpPr>
          <p:cNvPr id="49357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DF599D1-5D3F-4EC1-BABE-425D2375E5E0}" type="slidenum">
              <a:rPr lang="en-US" altLang="ko-KR"/>
              <a:pPr eaLnBrk="1" hangingPunct="1"/>
              <a:t>417</a:t>
            </a:fld>
            <a:endParaRPr lang="en-US" altLang="ko-KR"/>
          </a:p>
        </p:txBody>
      </p:sp>
      <p:pic>
        <p:nvPicPr>
          <p:cNvPr id="4935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6769100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35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060575"/>
            <a:ext cx="4608512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33375"/>
            <a:ext cx="8229600" cy="460375"/>
          </a:xfrm>
        </p:spPr>
        <p:txBody>
          <a:bodyPr/>
          <a:lstStyle/>
          <a:p>
            <a:pPr marL="265113" indent="-265113" eaLnBrk="1" hangingPunct="1">
              <a:lnSpc>
                <a:spcPct val="90000"/>
              </a:lnSpc>
              <a:buFont typeface="Wingdings 2" panose="05020102010507070707" pitchFamily="18" charset="2"/>
              <a:buChar char=""/>
            </a:pPr>
            <a:r>
              <a:rPr lang="en-US" altLang="ko-KR" sz="2600"/>
              <a:t>CVS </a:t>
            </a:r>
            <a:r>
              <a:rPr lang="ko-KR" altLang="en-US" sz="2600"/>
              <a:t>서버에서 프로젝트 다운로드 </a:t>
            </a:r>
          </a:p>
        </p:txBody>
      </p:sp>
      <p:sp>
        <p:nvSpPr>
          <p:cNvPr id="49459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8842A6E-4F5C-411C-AE0B-A66A7FC156ED}" type="slidenum">
              <a:rPr lang="en-US" altLang="ko-KR"/>
              <a:pPr eaLnBrk="1" hangingPunct="1"/>
              <a:t>418</a:t>
            </a:fld>
            <a:endParaRPr lang="en-US" altLang="ko-KR"/>
          </a:p>
        </p:txBody>
      </p:sp>
      <p:pic>
        <p:nvPicPr>
          <p:cNvPr id="4945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92150"/>
            <a:ext cx="582295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45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341438"/>
            <a:ext cx="4535487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45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133600"/>
            <a:ext cx="4319587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836613"/>
            <a:ext cx="8229600" cy="4105275"/>
          </a:xfrm>
        </p:spPr>
        <p:txBody>
          <a:bodyPr/>
          <a:lstStyle/>
          <a:p>
            <a:pPr eaLnBrk="1" hangingPunct="1"/>
            <a:r>
              <a:rPr lang="ko-KR" altLang="en-US" sz="2600"/>
              <a:t>다운로드 받은 로컬 버전을 수정한 후 서버로 올려 새로운 버전을 할당받기</a:t>
            </a:r>
          </a:p>
          <a:p>
            <a:pPr lvl="1" eaLnBrk="1" hangingPunct="1"/>
            <a:r>
              <a:rPr lang="en-US" altLang="ko-KR" sz="2200"/>
              <a:t>Commit</a:t>
            </a:r>
          </a:p>
          <a:p>
            <a:pPr lvl="1" eaLnBrk="1" hangingPunct="1"/>
            <a:endParaRPr lang="en-US" altLang="ko-KR" sz="2200"/>
          </a:p>
          <a:p>
            <a:pPr eaLnBrk="1" hangingPunct="1"/>
            <a:r>
              <a:rPr lang="ko-KR" altLang="en-US" sz="2600"/>
              <a:t>다운로드 받은 로컬 버전이 수정되지 않았을 경우</a:t>
            </a:r>
            <a:r>
              <a:rPr lang="en-US" altLang="ko-KR" sz="2600"/>
              <a:t>, </a:t>
            </a:r>
            <a:r>
              <a:rPr lang="ko-KR" altLang="en-US" sz="2600"/>
              <a:t>다시 서버에서 새로운 버전을 다운로드 받기하거나 서버에 새로 생성된 파일을 다운로드 받기</a:t>
            </a:r>
          </a:p>
          <a:p>
            <a:pPr lvl="1" eaLnBrk="1" hangingPunct="1"/>
            <a:r>
              <a:rPr lang="en-US" altLang="ko-KR" sz="2200"/>
              <a:t>update</a:t>
            </a:r>
          </a:p>
        </p:txBody>
      </p:sp>
      <p:sp>
        <p:nvSpPr>
          <p:cNvPr id="49561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7BDA78E-CB86-4002-A637-416536E9F7C7}" type="slidenum">
              <a:rPr lang="en-US" altLang="ko-KR"/>
              <a:pPr eaLnBrk="1" hangingPunct="1"/>
              <a:t>419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55299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D309A43-9A4F-4B9B-ABB2-254E72789E71}" type="slidenum">
              <a:rPr lang="en-US" altLang="ko-KR"/>
              <a:pPr eaLnBrk="1" hangingPunct="1"/>
              <a:t>42</a:t>
            </a:fld>
            <a:endParaRPr lang="en-US" altLang="ko-KR"/>
          </a:p>
        </p:txBody>
      </p:sp>
      <p:sp>
        <p:nvSpPr>
          <p:cNvPr id="55300" name="Rectangle 2"/>
          <p:cNvSpPr>
            <a:spLocks noChangeArrowheads="1"/>
          </p:cNvSpPr>
          <p:nvPr/>
        </p:nvSpPr>
        <p:spPr bwMode="auto">
          <a:xfrm>
            <a:off x="539750" y="333375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400">
                <a:solidFill>
                  <a:schemeClr val="tx2"/>
                </a:solidFill>
              </a:rPr>
              <a:t>Cookies</a:t>
            </a:r>
          </a:p>
        </p:txBody>
      </p:sp>
      <p:sp>
        <p:nvSpPr>
          <p:cNvPr id="55301" name="Rectangle 3"/>
          <p:cNvSpPr>
            <a:spLocks noChangeArrowheads="1"/>
          </p:cNvSpPr>
          <p:nvPr/>
        </p:nvSpPr>
        <p:spPr bwMode="auto">
          <a:xfrm>
            <a:off x="539750" y="1066800"/>
            <a:ext cx="7993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쿠키란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?</a:t>
            </a:r>
            <a:endParaRPr lang="ko-KR" altLang="en-US" sz="2500" dirty="0">
              <a:solidFill>
                <a:srgbClr val="000000"/>
              </a:solidFill>
              <a:ea typeface="굴림체" panose="020B0609000101010101" pitchFamily="49" charset="-127"/>
            </a:endParaRPr>
          </a:p>
          <a:p>
            <a:pPr lvl="1" algn="just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서버가 클라이언트에게 보내는 작은 정보의 조각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,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하나의 쿠키에는 쿠키가 어디에서 왔는지 또 언제까지 유효한지 등이 표시</a:t>
            </a:r>
          </a:p>
          <a:p>
            <a:pPr lvl="1" algn="just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원래 </a:t>
            </a: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NetScape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에서 제안했으나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,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현재는 인터넷의 한 표준    예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) </a:t>
            </a: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응답헤더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:</a:t>
            </a:r>
          </a:p>
          <a:p>
            <a:pPr lvl="1" algn="just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ko-KR" sz="2500" b="1" dirty="0">
                <a:solidFill>
                  <a:srgbClr val="000000"/>
                </a:solidFill>
                <a:ea typeface="굴림체" panose="020B0609000101010101" pitchFamily="49" charset="-127"/>
              </a:rPr>
              <a:t>    Set-Cookie : NAME=</a:t>
            </a:r>
            <a:r>
              <a:rPr lang="en-US" altLang="ko-KR" sz="2500" b="1" dirty="0" err="1">
                <a:solidFill>
                  <a:srgbClr val="000000"/>
                </a:solidFill>
                <a:ea typeface="굴림체" panose="020B0609000101010101" pitchFamily="49" charset="-127"/>
              </a:rPr>
              <a:t>VALUE;expires</a:t>
            </a:r>
            <a:r>
              <a:rPr lang="en-US" altLang="ko-KR" sz="2500" b="1" dirty="0">
                <a:solidFill>
                  <a:srgbClr val="000000"/>
                </a:solidFill>
                <a:ea typeface="굴림체" panose="020B0609000101010101" pitchFamily="49" charset="-127"/>
              </a:rPr>
              <a:t>=DATE; path=</a:t>
            </a:r>
            <a:r>
              <a:rPr lang="en-US" altLang="ko-KR" sz="2500" b="1" dirty="0" err="1">
                <a:solidFill>
                  <a:srgbClr val="000000"/>
                </a:solidFill>
                <a:ea typeface="굴림체" panose="020B0609000101010101" pitchFamily="49" charset="-127"/>
              </a:rPr>
              <a:t>PATH;domain</a:t>
            </a:r>
            <a:r>
              <a:rPr lang="en-US" altLang="ko-KR" sz="2500" b="1" dirty="0">
                <a:solidFill>
                  <a:srgbClr val="000000"/>
                </a:solidFill>
                <a:ea typeface="굴림체" panose="020B0609000101010101" pitchFamily="49" charset="-127"/>
              </a:rPr>
              <a:t>=</a:t>
            </a:r>
            <a:r>
              <a:rPr lang="en-US" altLang="ko-KR" sz="2500" b="1" dirty="0" err="1">
                <a:solidFill>
                  <a:srgbClr val="000000"/>
                </a:solidFill>
                <a:ea typeface="굴림체" panose="020B0609000101010101" pitchFamily="49" charset="-127"/>
              </a:rPr>
              <a:t>DOMAIN;secure</a:t>
            </a:r>
            <a:r>
              <a:rPr lang="en-US" altLang="ko-KR" sz="2500" b="1" dirty="0">
                <a:solidFill>
                  <a:srgbClr val="000000"/>
                </a:solidFill>
                <a:ea typeface="굴림체" panose="020B0609000101010101" pitchFamily="49" charset="-127"/>
              </a:rPr>
              <a:t>     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단점</a:t>
            </a:r>
          </a:p>
          <a:p>
            <a:pPr lvl="1" algn="just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사용자가 쿠키를 받아들이지 않을 수도 있다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lvl="1" algn="just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브라우저가 쿠키를 지원하지 않을 수도 있다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</p:txBody>
      </p:sp>
    </p:spTree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04813"/>
            <a:ext cx="8229600" cy="7921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600"/>
              <a:t>다운로드 받은 로컬 버전이 서버에 있는 버전보다 낮아 </a:t>
            </a:r>
            <a:r>
              <a:rPr lang="en-US" altLang="ko-KR" sz="2600"/>
              <a:t>commit </a:t>
            </a:r>
            <a:r>
              <a:rPr lang="ko-KR" altLang="en-US" sz="2600"/>
              <a:t>되지 않을 경우 </a:t>
            </a:r>
          </a:p>
        </p:txBody>
      </p:sp>
      <p:sp>
        <p:nvSpPr>
          <p:cNvPr id="49664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828EC0E-22DF-4988-BAA8-A5EBFAFE5C77}" type="slidenum">
              <a:rPr lang="en-US" altLang="ko-KR"/>
              <a:pPr eaLnBrk="1" hangingPunct="1"/>
              <a:t>420</a:t>
            </a:fld>
            <a:endParaRPr lang="en-US" altLang="ko-KR"/>
          </a:p>
        </p:txBody>
      </p:sp>
      <p:grpSp>
        <p:nvGrpSpPr>
          <p:cNvPr id="496644" name="그룹 7"/>
          <p:cNvGrpSpPr>
            <a:grpSpLocks/>
          </p:cNvGrpSpPr>
          <p:nvPr/>
        </p:nvGrpSpPr>
        <p:grpSpPr bwMode="auto">
          <a:xfrm>
            <a:off x="468313" y="1195388"/>
            <a:ext cx="8208962" cy="5400675"/>
            <a:chOff x="827088" y="1268413"/>
            <a:chExt cx="7489825" cy="4824412"/>
          </a:xfrm>
        </p:grpSpPr>
        <p:pic>
          <p:nvPicPr>
            <p:cNvPr id="49664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88" y="1268413"/>
              <a:ext cx="7489825" cy="4824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6646" name="Oval 5"/>
            <p:cNvSpPr>
              <a:spLocks noChangeArrowheads="1"/>
            </p:cNvSpPr>
            <p:nvPr/>
          </p:nvSpPr>
          <p:spPr bwMode="auto">
            <a:xfrm>
              <a:off x="5435600" y="4005263"/>
              <a:ext cx="342900" cy="3429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</p:cSld>
  <p:clrMapOvr>
    <a:masterClrMapping/>
  </p:clrMapOvr>
  <p:transition/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웹 응용 프로그램 개발 실습</a:t>
            </a:r>
          </a:p>
        </p:txBody>
      </p:sp>
      <p:sp>
        <p:nvSpPr>
          <p:cNvPr id="49766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1652349-31E9-4B80-B9EB-514BB9C0516A}" type="slidenum">
              <a:rPr lang="en-US" altLang="ko-KR"/>
              <a:pPr eaLnBrk="1" hangingPunct="1"/>
              <a:t>421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3"/>
          <p:cNvSpPr>
            <a:spLocks noChangeArrowheads="1"/>
          </p:cNvSpPr>
          <p:nvPr/>
        </p:nvSpPr>
        <p:spPr bwMode="auto">
          <a:xfrm>
            <a:off x="457200" y="549275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91440"/>
          <a:lstStyle>
            <a:lvl1pPr marL="265113" indent="-26511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</a:pPr>
            <a:r>
              <a:rPr kumimoji="0" lang="ko-KR" altLang="en-US" sz="2600">
                <a:latin typeface="Verdana" panose="020B0604030504040204" pitchFamily="34" charset="0"/>
              </a:rPr>
              <a:t>메모 </a:t>
            </a:r>
          </a:p>
        </p:txBody>
      </p:sp>
      <p:sp>
        <p:nvSpPr>
          <p:cNvPr id="49869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4C3A439-AA0E-44CA-9B67-A7F90303C2BB}" type="slidenum">
              <a:rPr lang="en-US" altLang="ko-KR"/>
              <a:pPr eaLnBrk="1" hangingPunct="1"/>
              <a:t>422</a:t>
            </a:fld>
            <a:endParaRPr lang="en-US" altLang="ko-K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5632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976988A-2C16-4D67-8E2A-B797E2BDA413}" type="slidenum">
              <a:rPr lang="en-US" altLang="ko-KR"/>
              <a:pPr eaLnBrk="1" hangingPunct="1"/>
              <a:t>43</a:t>
            </a:fld>
            <a:endParaRPr lang="en-US" altLang="ko-KR"/>
          </a:p>
        </p:txBody>
      </p:sp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468313" y="4572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400">
                <a:solidFill>
                  <a:schemeClr val="tx2"/>
                </a:solidFill>
              </a:rPr>
              <a:t>Cookies</a:t>
            </a:r>
          </a:p>
        </p:txBody>
      </p:sp>
      <p:sp>
        <p:nvSpPr>
          <p:cNvPr id="55301" name="Rectangle 3"/>
          <p:cNvSpPr>
            <a:spLocks noChangeArrowheads="1"/>
          </p:cNvSpPr>
          <p:nvPr/>
        </p:nvSpPr>
        <p:spPr bwMode="auto">
          <a:xfrm>
            <a:off x="755650" y="1295400"/>
            <a:ext cx="7772400" cy="48006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ko-KR" altLang="en-US" sz="2500" dirty="0">
                <a:solidFill>
                  <a:srgbClr val="000000"/>
                </a:solidFill>
                <a:ea typeface="굴림체" pitchFamily="49" charset="-127"/>
              </a:rPr>
              <a:t>제한사항</a:t>
            </a:r>
          </a:p>
          <a:p>
            <a:pPr marL="542925" lvl="1" indent="-276225" algn="just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l"/>
              <a:defRPr/>
            </a:pPr>
            <a:r>
              <a:rPr lang="ko-KR" altLang="en-US" sz="2500" dirty="0">
                <a:solidFill>
                  <a:srgbClr val="000000"/>
                </a:solidFill>
                <a:ea typeface="굴림체" pitchFamily="49" charset="-127"/>
              </a:rPr>
              <a:t>보통 하나의 쿠키에 담을 수 있는 </a:t>
            </a:r>
            <a:r>
              <a:rPr lang="en-US" altLang="ko-KR" sz="2500" dirty="0">
                <a:solidFill>
                  <a:srgbClr val="000000"/>
                </a:solidFill>
                <a:ea typeface="굴림체" pitchFamily="49" charset="-127"/>
              </a:rPr>
              <a:t>Byte</a:t>
            </a:r>
            <a:r>
              <a:rPr lang="ko-KR" altLang="en-US" sz="2500" dirty="0">
                <a:solidFill>
                  <a:srgbClr val="000000"/>
                </a:solidFill>
                <a:ea typeface="굴림체" pitchFamily="49" charset="-127"/>
              </a:rPr>
              <a:t>수는 </a:t>
            </a:r>
            <a:br>
              <a:rPr lang="en-US" altLang="ko-KR" sz="2500" dirty="0">
                <a:solidFill>
                  <a:srgbClr val="000000"/>
                </a:solidFill>
                <a:ea typeface="굴림체" pitchFamily="49" charset="-127"/>
              </a:rPr>
            </a:br>
            <a:r>
              <a:rPr lang="en-US" altLang="ko-KR" sz="2500" dirty="0">
                <a:solidFill>
                  <a:srgbClr val="000000"/>
                </a:solidFill>
                <a:ea typeface="굴림체" pitchFamily="49" charset="-127"/>
              </a:rPr>
              <a:t>4k</a:t>
            </a:r>
            <a:r>
              <a:rPr lang="ko-KR" altLang="en-US" sz="2500" dirty="0">
                <a:solidFill>
                  <a:srgbClr val="000000"/>
                </a:solidFill>
                <a:ea typeface="굴림체" pitchFamily="49" charset="-127"/>
              </a:rPr>
              <a:t>이며</a:t>
            </a:r>
            <a:r>
              <a:rPr lang="en-US" altLang="ko-KR" sz="2500" dirty="0">
                <a:solidFill>
                  <a:srgbClr val="000000"/>
                </a:solidFill>
                <a:ea typeface="굴림체" pitchFamily="49" charset="-127"/>
              </a:rPr>
              <a:t>, </a:t>
            </a:r>
            <a:r>
              <a:rPr lang="ko-KR" altLang="en-US" sz="2500" dirty="0">
                <a:solidFill>
                  <a:srgbClr val="000000"/>
                </a:solidFill>
                <a:ea typeface="굴림체" pitchFamily="49" charset="-127"/>
              </a:rPr>
              <a:t>하나의 브라우저가 도메인에 대해 저장할 수 있는 쿠키의 개수</a:t>
            </a:r>
            <a:r>
              <a:rPr lang="en-US" altLang="ko-KR" sz="2500" dirty="0">
                <a:solidFill>
                  <a:srgbClr val="000000"/>
                </a:solidFill>
                <a:ea typeface="굴림체" pitchFamily="49" charset="-127"/>
              </a:rPr>
              <a:t>(</a:t>
            </a:r>
            <a:r>
              <a:rPr lang="ko-KR" altLang="en-US" sz="2500" dirty="0">
                <a:solidFill>
                  <a:srgbClr val="000000"/>
                </a:solidFill>
                <a:ea typeface="굴림체" pitchFamily="49" charset="-127"/>
              </a:rPr>
              <a:t>보통 </a:t>
            </a:r>
            <a:r>
              <a:rPr lang="en-US" altLang="ko-KR" sz="2500" dirty="0">
                <a:solidFill>
                  <a:srgbClr val="000000"/>
                </a:solidFill>
                <a:ea typeface="굴림체" pitchFamily="49" charset="-127"/>
              </a:rPr>
              <a:t>20</a:t>
            </a:r>
            <a:r>
              <a:rPr lang="ko-KR" altLang="en-US" sz="2500" dirty="0">
                <a:solidFill>
                  <a:srgbClr val="000000"/>
                </a:solidFill>
                <a:ea typeface="굴림체" pitchFamily="49" charset="-127"/>
              </a:rPr>
              <a:t>개</a:t>
            </a:r>
            <a:r>
              <a:rPr lang="en-US" altLang="ko-KR" sz="2500" dirty="0">
                <a:solidFill>
                  <a:srgbClr val="000000"/>
                </a:solidFill>
                <a:ea typeface="굴림체" pitchFamily="49" charset="-127"/>
              </a:rPr>
              <a:t>)</a:t>
            </a:r>
            <a:r>
              <a:rPr lang="ko-KR" altLang="en-US" sz="2500" dirty="0">
                <a:solidFill>
                  <a:srgbClr val="000000"/>
                </a:solidFill>
                <a:ea typeface="굴림체" pitchFamily="49" charset="-127"/>
              </a:rPr>
              <a:t>역시 한계가 있다</a:t>
            </a:r>
            <a:r>
              <a:rPr lang="en-US" altLang="ko-KR" sz="2500" dirty="0">
                <a:solidFill>
                  <a:srgbClr val="000000"/>
                </a:solidFill>
                <a:ea typeface="굴림체" pitchFamily="49" charset="-127"/>
              </a:rPr>
              <a:t>.</a:t>
            </a:r>
            <a:r>
              <a:rPr lang="en-US" altLang="ko-KR" sz="2500" b="1" dirty="0">
                <a:solidFill>
                  <a:srgbClr val="000000"/>
                </a:solidFill>
                <a:ea typeface="굴림체" pitchFamily="49" charset="-127"/>
              </a:rPr>
              <a:t> 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ko-KR" altLang="en-US" sz="2500" dirty="0">
                <a:solidFill>
                  <a:srgbClr val="000000"/>
                </a:solidFill>
                <a:ea typeface="굴림체" pitchFamily="49" charset="-127"/>
              </a:rPr>
              <a:t>웹 서버가 쿠키를 반응 헤더로서 웹 브라우저에 전달하면</a:t>
            </a:r>
            <a:r>
              <a:rPr lang="en-US" altLang="ko-KR" sz="2500" dirty="0">
                <a:solidFill>
                  <a:srgbClr val="000000"/>
                </a:solidFill>
                <a:ea typeface="굴림체" pitchFamily="49" charset="-127"/>
              </a:rPr>
              <a:t>, </a:t>
            </a:r>
            <a:r>
              <a:rPr lang="ko-KR" altLang="en-US" sz="2500" dirty="0">
                <a:solidFill>
                  <a:srgbClr val="000000"/>
                </a:solidFill>
                <a:ea typeface="굴림체" pitchFamily="49" charset="-127"/>
              </a:rPr>
              <a:t>웹 브라우저는 쿠키를</a:t>
            </a:r>
            <a:r>
              <a:rPr lang="ko-KR" altLang="en-US" sz="2500" dirty="0">
                <a:ea typeface="굴림체" pitchFamily="49" charset="-127"/>
              </a:rPr>
              <a:t> 메모리에 기억한 후</a:t>
            </a:r>
            <a:r>
              <a:rPr lang="en-US" altLang="ko-KR" sz="2500" dirty="0">
                <a:ea typeface="굴림체" pitchFamily="49" charset="-127"/>
              </a:rPr>
              <a:t>, </a:t>
            </a:r>
            <a:r>
              <a:rPr lang="ko-KR" altLang="en-US" sz="2500" dirty="0">
                <a:ea typeface="굴림체" pitchFamily="49" charset="-127"/>
              </a:rPr>
              <a:t>차후 연결 시에 요청 헤더로서 그 쿠키 값을 서버에 전달한다</a:t>
            </a:r>
            <a:r>
              <a:rPr lang="en-US" altLang="ko-KR" sz="2500" dirty="0">
                <a:ea typeface="굴림체" pitchFamily="49" charset="-127"/>
              </a:rPr>
              <a:t>.</a:t>
            </a:r>
            <a:endParaRPr lang="en-US" altLang="ko-KR" sz="2500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l"/>
              <a:defRPr/>
            </a:pPr>
            <a:endParaRPr lang="en-US" altLang="ko-KR" sz="2500" b="1" dirty="0">
              <a:solidFill>
                <a:srgbClr val="000000"/>
              </a:solidFill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5734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6C8C0BE-7EC5-44EA-A3BD-B0359135E30A}" type="slidenum">
              <a:rPr lang="en-US" altLang="ko-KR"/>
              <a:pPr eaLnBrk="1" hangingPunct="1"/>
              <a:t>44</a:t>
            </a:fld>
            <a:endParaRPr lang="en-US" altLang="ko-KR"/>
          </a:p>
        </p:txBody>
      </p:sp>
      <p:sp>
        <p:nvSpPr>
          <p:cNvPr id="57348" name="Rectangle 1026"/>
          <p:cNvSpPr>
            <a:spLocks noChangeArrowheads="1"/>
          </p:cNvSpPr>
          <p:nvPr/>
        </p:nvSpPr>
        <p:spPr bwMode="auto">
          <a:xfrm>
            <a:off x="533400" y="1295400"/>
            <a:ext cx="8382000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indent="-1905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쿠키의 만료일</a:t>
            </a:r>
          </a:p>
          <a:p>
            <a:pPr lvl="1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다음과 같은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Set-Cookie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헤더가 브라우저에 전송되었다고 </a:t>
            </a: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할때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   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Set-Cookie: NAME=</a:t>
            </a: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OracleJava;path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=/;expires=Wednesdays, </a:t>
            </a:r>
            <a:b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</a:b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11-Jan-2017 23:00:00</a:t>
            </a:r>
          </a:p>
          <a:p>
            <a:pPr lvl="1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만료일시가 명시적으로 지정되어 있으면 쿠키는 영속적인 </a:t>
            </a: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저장메체에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 저장된다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(IE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인 경우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Temporary Internet Files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디렉토리에 개별적 파일로 저장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, </a:t>
            </a: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NetScape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인 경우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cookies.txt file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에 저장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)</a:t>
            </a:r>
          </a:p>
        </p:txBody>
      </p:sp>
      <p:sp>
        <p:nvSpPr>
          <p:cNvPr id="57349" name="Rectangle 1027"/>
          <p:cNvSpPr>
            <a:spLocks noChangeArrowheads="1"/>
          </p:cNvSpPr>
          <p:nvPr/>
        </p:nvSpPr>
        <p:spPr bwMode="auto">
          <a:xfrm>
            <a:off x="533400" y="152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400">
                <a:solidFill>
                  <a:schemeClr val="tx2"/>
                </a:solidFill>
              </a:rPr>
              <a:t>Cookies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ko-KR"/>
              <a:t>Cookies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>
          <a:xfrm>
            <a:off x="615950" y="1125538"/>
            <a:ext cx="7772400" cy="4800600"/>
          </a:xfrm>
        </p:spPr>
        <p:txBody>
          <a:bodyPr rtlCol="0">
            <a:normAutofit lnSpcReduction="10000"/>
          </a:bodyPr>
          <a:lstStyle/>
          <a:p>
            <a:pPr lvl="1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2500">
                <a:solidFill>
                  <a:srgbClr val="000000"/>
                </a:solidFill>
                <a:ea typeface="굴림체" pitchFamily="49" charset="-127"/>
              </a:rPr>
              <a:t>만료일시가 명시적으로 기술되어 있지 않으면 </a:t>
            </a:r>
            <a:br>
              <a:rPr lang="en-US" altLang="ko-KR" sz="2500">
                <a:solidFill>
                  <a:srgbClr val="000000"/>
                </a:solidFill>
                <a:ea typeface="굴림체" pitchFamily="49" charset="-127"/>
              </a:rPr>
            </a:br>
            <a:r>
              <a:rPr lang="ko-KR" altLang="en-US" sz="2500">
                <a:solidFill>
                  <a:srgbClr val="000000"/>
                </a:solidFill>
                <a:ea typeface="굴림체" pitchFamily="49" charset="-127"/>
              </a:rPr>
              <a:t>쿠키는 브라우저가 사용하는 메모리에 저장되며 브라우저가 종료되면 사라진다</a:t>
            </a:r>
          </a:p>
          <a:p>
            <a:pPr lvl="1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2500">
                <a:solidFill>
                  <a:srgbClr val="000000"/>
                </a:solidFill>
                <a:ea typeface="굴림체" pitchFamily="49" charset="-127"/>
              </a:rPr>
              <a:t>두 경우 모두 </a:t>
            </a:r>
            <a:r>
              <a:rPr lang="en-US" altLang="ko-KR" sz="2500">
                <a:solidFill>
                  <a:srgbClr val="000000"/>
                </a:solidFill>
                <a:ea typeface="굴림체" pitchFamily="49" charset="-127"/>
              </a:rPr>
              <a:t>Client</a:t>
            </a:r>
            <a:r>
              <a:rPr lang="ko-KR" altLang="en-US" sz="2500">
                <a:solidFill>
                  <a:srgbClr val="000000"/>
                </a:solidFill>
                <a:ea typeface="굴림체" pitchFamily="49" charset="-127"/>
              </a:rPr>
              <a:t>가 서버에게 보내는 </a:t>
            </a:r>
            <a:r>
              <a:rPr lang="en-US" altLang="ko-KR" sz="2500">
                <a:solidFill>
                  <a:srgbClr val="000000"/>
                </a:solidFill>
                <a:ea typeface="굴림체" pitchFamily="49" charset="-127"/>
              </a:rPr>
              <a:t>Request Header</a:t>
            </a:r>
            <a:r>
              <a:rPr lang="ko-KR" altLang="en-US" sz="2500">
                <a:solidFill>
                  <a:srgbClr val="000000"/>
                </a:solidFill>
                <a:ea typeface="굴림체" pitchFamily="49" charset="-127"/>
              </a:rPr>
              <a:t>에는 다음과 같이 포함되어 </a:t>
            </a:r>
            <a:br>
              <a:rPr lang="en-US" altLang="ko-KR" sz="2500">
                <a:solidFill>
                  <a:srgbClr val="000000"/>
                </a:solidFill>
                <a:ea typeface="굴림체" pitchFamily="49" charset="-127"/>
              </a:rPr>
            </a:br>
            <a:r>
              <a:rPr lang="ko-KR" altLang="en-US" sz="2500">
                <a:solidFill>
                  <a:srgbClr val="000000"/>
                </a:solidFill>
                <a:ea typeface="굴림체" pitchFamily="49" charset="-127"/>
              </a:rPr>
              <a:t>전송된다</a:t>
            </a:r>
            <a:r>
              <a:rPr lang="en-US" altLang="ko-KR" sz="2500">
                <a:solidFill>
                  <a:srgbClr val="000000"/>
                </a:solidFill>
                <a:ea typeface="굴림체" pitchFamily="49" charset="-127"/>
              </a:rPr>
              <a:t>. (Cookie : NAME = OracleJava)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ko-KR" altLang="en-US" sz="2500">
                <a:solidFill>
                  <a:srgbClr val="000000"/>
                </a:solidFill>
                <a:ea typeface="굴림체" pitchFamily="49" charset="-127"/>
              </a:rPr>
              <a:t>목    적 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ko-KR" altLang="en-US" sz="2500">
                <a:solidFill>
                  <a:srgbClr val="000000"/>
                </a:solidFill>
                <a:ea typeface="굴림체" pitchFamily="49" charset="-127"/>
              </a:rPr>
              <a:t>웹 서버와 웹 브라우저 사이의 </a:t>
            </a:r>
            <a:r>
              <a:rPr lang="en-US" altLang="ko-KR" sz="2500">
                <a:solidFill>
                  <a:srgbClr val="000000"/>
                </a:solidFill>
                <a:ea typeface="굴림체" pitchFamily="49" charset="-127"/>
              </a:rPr>
              <a:t>HTTP </a:t>
            </a:r>
            <a:r>
              <a:rPr lang="ko-KR" altLang="en-US" sz="2500">
                <a:solidFill>
                  <a:srgbClr val="000000"/>
                </a:solidFill>
                <a:ea typeface="굴림체" pitchFamily="49" charset="-127"/>
              </a:rPr>
              <a:t>연결들을 서로 연결시켜 주는데 있다</a:t>
            </a:r>
            <a:r>
              <a:rPr lang="en-US" altLang="ko-KR" sz="2500">
                <a:solidFill>
                  <a:srgbClr val="000000"/>
                </a:solidFill>
                <a:ea typeface="굴림체" pitchFamily="49" charset="-127"/>
              </a:rPr>
              <a:t>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ko-KR" altLang="en-US" sz="2500">
                <a:solidFill>
                  <a:srgbClr val="000000"/>
                </a:solidFill>
                <a:ea typeface="굴림체" pitchFamily="49" charset="-127"/>
              </a:rPr>
              <a:t>용    도 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ko-KR" altLang="en-US" sz="2500">
                <a:solidFill>
                  <a:srgbClr val="000000"/>
                </a:solidFill>
                <a:ea typeface="굴림체" pitchFamily="49" charset="-127"/>
              </a:rPr>
              <a:t>사용자 설정</a:t>
            </a:r>
            <a:r>
              <a:rPr lang="en-US" altLang="ko-KR" sz="2500">
                <a:solidFill>
                  <a:srgbClr val="000000"/>
                </a:solidFill>
                <a:ea typeface="굴림체" pitchFamily="49" charset="-127"/>
              </a:rPr>
              <a:t>, </a:t>
            </a:r>
            <a:r>
              <a:rPr lang="ko-KR" altLang="en-US" sz="2500">
                <a:solidFill>
                  <a:srgbClr val="000000"/>
                </a:solidFill>
                <a:ea typeface="굴림체" pitchFamily="49" charset="-127"/>
              </a:rPr>
              <a:t>간단한 로그인 기능</a:t>
            </a:r>
            <a:r>
              <a:rPr lang="en-US" altLang="ko-KR" sz="2500">
                <a:solidFill>
                  <a:srgbClr val="000000"/>
                </a:solidFill>
                <a:ea typeface="굴림체" pitchFamily="49" charset="-127"/>
              </a:rPr>
              <a:t>, </a:t>
            </a:r>
            <a:r>
              <a:rPr lang="ko-KR" altLang="en-US" sz="2500">
                <a:solidFill>
                  <a:srgbClr val="000000"/>
                </a:solidFill>
                <a:ea typeface="굴림체" pitchFamily="49" charset="-127"/>
              </a:rPr>
              <a:t>데이터 수집 등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5837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0ADAE76-CDD0-4204-8755-9A2CE096D2AF}" type="slidenum">
              <a:rPr lang="en-US" altLang="ko-KR"/>
              <a:pPr eaLnBrk="1" hangingPunct="1"/>
              <a:t>45</a:t>
            </a:fld>
            <a:endParaRPr lang="en-US" altLang="ko-K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0488"/>
            <a:ext cx="7772400" cy="1143001"/>
          </a:xfrm>
        </p:spPr>
        <p:txBody>
          <a:bodyPr/>
          <a:lstStyle/>
          <a:p>
            <a:pPr eaLnBrk="1" hangingPunct="1"/>
            <a:r>
              <a:rPr lang="en-US" altLang="ko-KR"/>
              <a:t>Cookies</a:t>
            </a:r>
          </a:p>
        </p:txBody>
      </p:sp>
      <p:sp>
        <p:nvSpPr>
          <p:cNvPr id="6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5939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274CB00-AE0A-496B-BE65-FC2425F55E1C}" type="slidenum">
              <a:rPr lang="en-US" altLang="ko-KR"/>
              <a:pPr eaLnBrk="1" hangingPunct="1"/>
              <a:t>46</a:t>
            </a:fld>
            <a:endParaRPr lang="en-US" altLang="ko-KR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0" y="1274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59398" name="Group 14"/>
          <p:cNvGrpSpPr>
            <a:grpSpLocks/>
          </p:cNvGrpSpPr>
          <p:nvPr/>
        </p:nvGrpSpPr>
        <p:grpSpPr bwMode="auto">
          <a:xfrm>
            <a:off x="420688" y="981075"/>
            <a:ext cx="8437562" cy="685800"/>
            <a:chOff x="-2" y="-2"/>
            <a:chExt cx="5765" cy="466"/>
          </a:xfrm>
        </p:grpSpPr>
        <p:grpSp>
          <p:nvGrpSpPr>
            <p:cNvPr id="59447" name="Group 12"/>
            <p:cNvGrpSpPr>
              <a:grpSpLocks/>
            </p:cNvGrpSpPr>
            <p:nvPr/>
          </p:nvGrpSpPr>
          <p:grpSpPr bwMode="auto">
            <a:xfrm>
              <a:off x="0" y="0"/>
              <a:ext cx="5761" cy="462"/>
              <a:chOff x="0" y="0"/>
              <a:chExt cx="5761" cy="462"/>
            </a:xfrm>
          </p:grpSpPr>
          <p:grpSp>
            <p:nvGrpSpPr>
              <p:cNvPr id="59449" name="Group 9"/>
              <p:cNvGrpSpPr>
                <a:grpSpLocks/>
              </p:cNvGrpSpPr>
              <p:nvPr/>
            </p:nvGrpSpPr>
            <p:grpSpPr bwMode="auto">
              <a:xfrm>
                <a:off x="0" y="0"/>
                <a:ext cx="5761" cy="212"/>
                <a:chOff x="0" y="0"/>
                <a:chExt cx="5761" cy="212"/>
              </a:xfrm>
            </p:grpSpPr>
            <p:sp>
              <p:nvSpPr>
                <p:cNvPr id="59453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6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 sz="1400" b="1"/>
                    <a:t>Constructor Summary</a:t>
                  </a:r>
                  <a:endParaRPr lang="en-US" altLang="ko-KR" sz="1400"/>
                </a:p>
              </p:txBody>
            </p:sp>
            <p:sp>
              <p:nvSpPr>
                <p:cNvPr id="59454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61" cy="2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  <p:grpSp>
            <p:nvGrpSpPr>
              <p:cNvPr id="59450" name="Group 11"/>
              <p:cNvGrpSpPr>
                <a:grpSpLocks/>
              </p:cNvGrpSpPr>
              <p:nvPr/>
            </p:nvGrpSpPr>
            <p:grpSpPr bwMode="auto">
              <a:xfrm>
                <a:off x="0" y="212"/>
                <a:ext cx="5760" cy="250"/>
                <a:chOff x="0" y="212"/>
                <a:chExt cx="5760" cy="250"/>
              </a:xfrm>
            </p:grpSpPr>
            <p:sp>
              <p:nvSpPr>
                <p:cNvPr id="59451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212"/>
                  <a:ext cx="576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 sz="1400" b="1">
                      <a:solidFill>
                        <a:srgbClr val="FF0000"/>
                      </a:solidFill>
                      <a:latin typeface="Arial Unicode MS" pitchFamily="50" charset="-127"/>
                    </a:rPr>
                    <a:t>Cookie</a:t>
                  </a:r>
                  <a:r>
                    <a:rPr lang="en-US" altLang="ko-KR" sz="1400">
                      <a:latin typeface="Arial Unicode MS" pitchFamily="50" charset="-127"/>
                    </a:rPr>
                    <a:t>(java.lang.String</a:t>
                  </a:r>
                  <a:r>
                    <a:rPr lang="en-US" altLang="ko-KR" sz="1400">
                      <a:latin typeface="Times New Roman" panose="02020603050405020304" pitchFamily="18" charset="0"/>
                    </a:rPr>
                    <a:t> </a:t>
                  </a:r>
                  <a:r>
                    <a:rPr lang="en-US" altLang="ko-KR" sz="1400">
                      <a:latin typeface="Arial Unicode MS" pitchFamily="50" charset="-127"/>
                    </a:rPr>
                    <a:t>name, java.lang.String</a:t>
                  </a:r>
                  <a:r>
                    <a:rPr lang="en-US" altLang="ko-KR" sz="1400">
                      <a:latin typeface="Times New Roman" panose="02020603050405020304" pitchFamily="18" charset="0"/>
                    </a:rPr>
                    <a:t> </a:t>
                  </a:r>
                  <a:r>
                    <a:rPr lang="en-US" altLang="ko-KR" sz="1400">
                      <a:latin typeface="Arial Unicode MS" pitchFamily="50" charset="-127"/>
                    </a:rPr>
                    <a:t>value)</a:t>
                  </a:r>
                  <a:r>
                    <a:rPr lang="en-US" altLang="ko-KR" sz="1400"/>
                    <a:t> </a:t>
                  </a:r>
                  <a:br>
                    <a:rPr lang="en-US" altLang="ko-KR" sz="1400"/>
                  </a:br>
                  <a:r>
                    <a:rPr lang="en-US" altLang="ko-KR" sz="1400"/>
                    <a:t>          Constructs a cookie with a specified name and value.</a:t>
                  </a:r>
                </a:p>
              </p:txBody>
            </p:sp>
            <p:sp>
              <p:nvSpPr>
                <p:cNvPr id="59452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212"/>
                  <a:ext cx="5760" cy="25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</p:grpSp>
        <p:sp>
          <p:nvSpPr>
            <p:cNvPr id="59448" name="Rectangle 13"/>
            <p:cNvSpPr>
              <a:spLocks noChangeArrowheads="1"/>
            </p:cNvSpPr>
            <p:nvPr/>
          </p:nvSpPr>
          <p:spPr bwMode="auto">
            <a:xfrm>
              <a:off x="-2" y="-2"/>
              <a:ext cx="5765" cy="466"/>
            </a:xfrm>
            <a:prstGeom prst="rect">
              <a:avLst/>
            </a:prstGeom>
            <a:noFill/>
            <a:ln w="793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59399" name="Group 63"/>
          <p:cNvGrpSpPr>
            <a:grpSpLocks/>
          </p:cNvGrpSpPr>
          <p:nvPr/>
        </p:nvGrpSpPr>
        <p:grpSpPr bwMode="auto">
          <a:xfrm>
            <a:off x="420688" y="1666875"/>
            <a:ext cx="8443912" cy="4572000"/>
            <a:chOff x="-2" y="750"/>
            <a:chExt cx="5763" cy="1966"/>
          </a:xfrm>
        </p:grpSpPr>
        <p:grpSp>
          <p:nvGrpSpPr>
            <p:cNvPr id="59400" name="Group 61"/>
            <p:cNvGrpSpPr>
              <a:grpSpLocks/>
            </p:cNvGrpSpPr>
            <p:nvPr/>
          </p:nvGrpSpPr>
          <p:grpSpPr bwMode="auto">
            <a:xfrm>
              <a:off x="0" y="752"/>
              <a:ext cx="5759" cy="1962"/>
              <a:chOff x="0" y="752"/>
              <a:chExt cx="5759" cy="1962"/>
            </a:xfrm>
          </p:grpSpPr>
          <p:grpSp>
            <p:nvGrpSpPr>
              <p:cNvPr id="59402" name="Group 32"/>
              <p:cNvGrpSpPr>
                <a:grpSpLocks/>
              </p:cNvGrpSpPr>
              <p:nvPr/>
            </p:nvGrpSpPr>
            <p:grpSpPr bwMode="auto">
              <a:xfrm>
                <a:off x="0" y="752"/>
                <a:ext cx="5759" cy="212"/>
                <a:chOff x="0" y="752"/>
                <a:chExt cx="5759" cy="212"/>
              </a:xfrm>
            </p:grpSpPr>
            <p:sp>
              <p:nvSpPr>
                <p:cNvPr id="59445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752"/>
                  <a:ext cx="5759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 b="1"/>
                    <a:t>Method Summary</a:t>
                  </a:r>
                  <a:endParaRPr lang="en-US" altLang="ko-KR"/>
                </a:p>
              </p:txBody>
            </p:sp>
            <p:sp>
              <p:nvSpPr>
                <p:cNvPr id="59446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752"/>
                  <a:ext cx="5759" cy="2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  <p:grpSp>
            <p:nvGrpSpPr>
              <p:cNvPr id="59403" name="Group 34"/>
              <p:cNvGrpSpPr>
                <a:grpSpLocks/>
              </p:cNvGrpSpPr>
              <p:nvPr/>
            </p:nvGrpSpPr>
            <p:grpSpPr bwMode="auto">
              <a:xfrm>
                <a:off x="0" y="964"/>
                <a:ext cx="762" cy="250"/>
                <a:chOff x="0" y="964"/>
                <a:chExt cx="762" cy="250"/>
              </a:xfrm>
            </p:grpSpPr>
            <p:sp>
              <p:nvSpPr>
                <p:cNvPr id="59443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964"/>
                  <a:ext cx="76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>
                      <a:latin typeface="Arial Unicode MS" pitchFamily="50" charset="-127"/>
                    </a:rPr>
                    <a:t>Object</a:t>
                  </a:r>
                  <a:endParaRPr lang="en-US" altLang="ko-KR"/>
                </a:p>
              </p:txBody>
            </p:sp>
            <p:sp>
              <p:nvSpPr>
                <p:cNvPr id="59444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964"/>
                  <a:ext cx="762" cy="25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  <p:grpSp>
            <p:nvGrpSpPr>
              <p:cNvPr id="59404" name="Group 36"/>
              <p:cNvGrpSpPr>
                <a:grpSpLocks/>
              </p:cNvGrpSpPr>
              <p:nvPr/>
            </p:nvGrpSpPr>
            <p:grpSpPr bwMode="auto">
              <a:xfrm>
                <a:off x="762" y="964"/>
                <a:ext cx="4997" cy="250"/>
                <a:chOff x="762" y="964"/>
                <a:chExt cx="4997" cy="250"/>
              </a:xfrm>
            </p:grpSpPr>
            <p:sp>
              <p:nvSpPr>
                <p:cNvPr id="59441" name="Rectangle 18"/>
                <p:cNvSpPr>
                  <a:spLocks noChangeArrowheads="1"/>
                </p:cNvSpPr>
                <p:nvPr/>
              </p:nvSpPr>
              <p:spPr bwMode="auto">
                <a:xfrm>
                  <a:off x="762" y="964"/>
                  <a:ext cx="49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 b="1">
                      <a:solidFill>
                        <a:srgbClr val="FF0000"/>
                      </a:solidFill>
                      <a:latin typeface="Arial Unicode MS" pitchFamily="50" charset="-127"/>
                    </a:rPr>
                    <a:t> clone</a:t>
                  </a:r>
                  <a:r>
                    <a:rPr lang="en-US" altLang="ko-KR">
                      <a:solidFill>
                        <a:srgbClr val="FF0000"/>
                      </a:solidFill>
                      <a:latin typeface="Arial Unicode MS" pitchFamily="50" charset="-127"/>
                    </a:rPr>
                    <a:t>()</a:t>
                  </a:r>
                  <a:r>
                    <a:rPr lang="en-US" altLang="ko-KR"/>
                    <a:t>           </a:t>
                  </a:r>
                  <a:r>
                    <a:rPr lang="ko-KR" altLang="en-US"/>
                    <a:t>쿠키의 복사본을 돌려준다</a:t>
                  </a:r>
                </a:p>
              </p:txBody>
            </p:sp>
            <p:sp>
              <p:nvSpPr>
                <p:cNvPr id="59442" name="Rectangle 35"/>
                <p:cNvSpPr>
                  <a:spLocks noChangeArrowheads="1"/>
                </p:cNvSpPr>
                <p:nvPr/>
              </p:nvSpPr>
              <p:spPr bwMode="auto">
                <a:xfrm>
                  <a:off x="762" y="964"/>
                  <a:ext cx="4997" cy="25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  <p:grpSp>
            <p:nvGrpSpPr>
              <p:cNvPr id="59405" name="Group 38"/>
              <p:cNvGrpSpPr>
                <a:grpSpLocks/>
              </p:cNvGrpSpPr>
              <p:nvPr/>
            </p:nvGrpSpPr>
            <p:grpSpPr bwMode="auto">
              <a:xfrm>
                <a:off x="0" y="1214"/>
                <a:ext cx="762" cy="250"/>
                <a:chOff x="0" y="1214"/>
                <a:chExt cx="762" cy="250"/>
              </a:xfrm>
            </p:grpSpPr>
            <p:sp>
              <p:nvSpPr>
                <p:cNvPr id="59439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1214"/>
                  <a:ext cx="76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>
                      <a:latin typeface="Times New Roman" panose="02020603050405020304" pitchFamily="18" charset="0"/>
                    </a:rPr>
                    <a:t> </a:t>
                  </a:r>
                  <a:r>
                    <a:rPr lang="en-US" altLang="ko-KR">
                      <a:latin typeface="Arial Unicode MS" pitchFamily="50" charset="-127"/>
                    </a:rPr>
                    <a:t>String</a:t>
                  </a:r>
                  <a:endParaRPr lang="en-US" altLang="ko-KR"/>
                </a:p>
              </p:txBody>
            </p:sp>
            <p:sp>
              <p:nvSpPr>
                <p:cNvPr id="59440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1214"/>
                  <a:ext cx="762" cy="25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  <p:grpSp>
            <p:nvGrpSpPr>
              <p:cNvPr id="59406" name="Group 40"/>
              <p:cNvGrpSpPr>
                <a:grpSpLocks/>
              </p:cNvGrpSpPr>
              <p:nvPr/>
            </p:nvGrpSpPr>
            <p:grpSpPr bwMode="auto">
              <a:xfrm>
                <a:off x="762" y="1214"/>
                <a:ext cx="4997" cy="250"/>
                <a:chOff x="762" y="1214"/>
                <a:chExt cx="4997" cy="250"/>
              </a:xfrm>
            </p:grpSpPr>
            <p:sp>
              <p:nvSpPr>
                <p:cNvPr id="59437" name="Rectangle 20"/>
                <p:cNvSpPr>
                  <a:spLocks noChangeArrowheads="1"/>
                </p:cNvSpPr>
                <p:nvPr/>
              </p:nvSpPr>
              <p:spPr bwMode="auto">
                <a:xfrm>
                  <a:off x="762" y="1214"/>
                  <a:ext cx="49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 b="1">
                      <a:solidFill>
                        <a:srgbClr val="FF0000"/>
                      </a:solidFill>
                      <a:latin typeface="Arial Unicode MS" pitchFamily="50" charset="-127"/>
                    </a:rPr>
                    <a:t> getComment</a:t>
                  </a:r>
                  <a:r>
                    <a:rPr lang="en-US" altLang="ko-KR">
                      <a:solidFill>
                        <a:srgbClr val="FF0000"/>
                      </a:solidFill>
                      <a:latin typeface="Arial Unicode MS" pitchFamily="50" charset="-127"/>
                    </a:rPr>
                    <a:t>()</a:t>
                  </a:r>
                  <a:r>
                    <a:rPr lang="en-US" altLang="ko-KR"/>
                    <a:t>  </a:t>
                  </a:r>
                  <a:r>
                    <a:rPr lang="ko-KR" altLang="en-US"/>
                    <a:t>주석이 있으면 주석을</a:t>
                  </a:r>
                  <a:r>
                    <a:rPr lang="en-US" altLang="ko-KR"/>
                    <a:t>, </a:t>
                  </a:r>
                  <a:r>
                    <a:rPr lang="ko-KR" altLang="en-US"/>
                    <a:t>없으면 </a:t>
                  </a:r>
                  <a:r>
                    <a:rPr lang="en-US" altLang="ko-KR"/>
                    <a:t>Null</a:t>
                  </a:r>
                  <a:r>
                    <a:rPr lang="ko-KR" altLang="en-US"/>
                    <a:t>을 돌려준다</a:t>
                  </a:r>
                </a:p>
              </p:txBody>
            </p:sp>
            <p:sp>
              <p:nvSpPr>
                <p:cNvPr id="59438" name="Rectangle 39"/>
                <p:cNvSpPr>
                  <a:spLocks noChangeArrowheads="1"/>
                </p:cNvSpPr>
                <p:nvPr/>
              </p:nvSpPr>
              <p:spPr bwMode="auto">
                <a:xfrm>
                  <a:off x="762" y="1214"/>
                  <a:ext cx="4997" cy="25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  <p:grpSp>
            <p:nvGrpSpPr>
              <p:cNvPr id="59407" name="Group 42"/>
              <p:cNvGrpSpPr>
                <a:grpSpLocks/>
              </p:cNvGrpSpPr>
              <p:nvPr/>
            </p:nvGrpSpPr>
            <p:grpSpPr bwMode="auto">
              <a:xfrm>
                <a:off x="0" y="1464"/>
                <a:ext cx="762" cy="250"/>
                <a:chOff x="0" y="1464"/>
                <a:chExt cx="762" cy="250"/>
              </a:xfrm>
            </p:grpSpPr>
            <p:sp>
              <p:nvSpPr>
                <p:cNvPr id="59435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1464"/>
                  <a:ext cx="76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>
                      <a:latin typeface="Arial Unicode MS" pitchFamily="50" charset="-127"/>
                    </a:rPr>
                    <a:t>String</a:t>
                  </a:r>
                  <a:endParaRPr lang="en-US" altLang="ko-KR"/>
                </a:p>
              </p:txBody>
            </p:sp>
            <p:sp>
              <p:nvSpPr>
                <p:cNvPr id="59436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1464"/>
                  <a:ext cx="762" cy="25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  <p:grpSp>
            <p:nvGrpSpPr>
              <p:cNvPr id="59408" name="Group 44"/>
              <p:cNvGrpSpPr>
                <a:grpSpLocks/>
              </p:cNvGrpSpPr>
              <p:nvPr/>
            </p:nvGrpSpPr>
            <p:grpSpPr bwMode="auto">
              <a:xfrm>
                <a:off x="762" y="1464"/>
                <a:ext cx="4997" cy="250"/>
                <a:chOff x="762" y="1464"/>
                <a:chExt cx="4997" cy="250"/>
              </a:xfrm>
            </p:grpSpPr>
            <p:sp>
              <p:nvSpPr>
                <p:cNvPr id="59433" name="Rectangle 22"/>
                <p:cNvSpPr>
                  <a:spLocks noChangeArrowheads="1"/>
                </p:cNvSpPr>
                <p:nvPr/>
              </p:nvSpPr>
              <p:spPr bwMode="auto">
                <a:xfrm>
                  <a:off x="762" y="1464"/>
                  <a:ext cx="49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 b="1">
                      <a:solidFill>
                        <a:srgbClr val="FF0000"/>
                      </a:solidFill>
                      <a:latin typeface="Arial Unicode MS" pitchFamily="50" charset="-127"/>
                    </a:rPr>
                    <a:t> getDomain</a:t>
                  </a:r>
                  <a:r>
                    <a:rPr lang="en-US" altLang="ko-KR">
                      <a:solidFill>
                        <a:srgbClr val="FF0000"/>
                      </a:solidFill>
                      <a:latin typeface="Arial Unicode MS" pitchFamily="50" charset="-127"/>
                    </a:rPr>
                    <a:t>()</a:t>
                  </a:r>
                  <a:r>
                    <a:rPr lang="en-US" altLang="ko-KR"/>
                    <a:t>     </a:t>
                  </a:r>
                  <a:r>
                    <a:rPr lang="ko-KR" altLang="en-US"/>
                    <a:t>쿠키에 대한 도메인을 돌려준다</a:t>
                  </a:r>
                </a:p>
              </p:txBody>
            </p:sp>
            <p:sp>
              <p:nvSpPr>
                <p:cNvPr id="59434" name="Rectangle 43"/>
                <p:cNvSpPr>
                  <a:spLocks noChangeArrowheads="1"/>
                </p:cNvSpPr>
                <p:nvPr/>
              </p:nvSpPr>
              <p:spPr bwMode="auto">
                <a:xfrm>
                  <a:off x="762" y="1464"/>
                  <a:ext cx="4997" cy="25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  <p:grpSp>
            <p:nvGrpSpPr>
              <p:cNvPr id="59409" name="Group 46"/>
              <p:cNvGrpSpPr>
                <a:grpSpLocks/>
              </p:cNvGrpSpPr>
              <p:nvPr/>
            </p:nvGrpSpPr>
            <p:grpSpPr bwMode="auto">
              <a:xfrm>
                <a:off x="0" y="1714"/>
                <a:ext cx="762" cy="250"/>
                <a:chOff x="0" y="1714"/>
                <a:chExt cx="762" cy="250"/>
              </a:xfrm>
            </p:grpSpPr>
            <p:sp>
              <p:nvSpPr>
                <p:cNvPr id="59431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1714"/>
                  <a:ext cx="76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>
                      <a:latin typeface="Times New Roman" panose="02020603050405020304" pitchFamily="18" charset="0"/>
                    </a:rPr>
                    <a:t> </a:t>
                  </a:r>
                  <a:r>
                    <a:rPr lang="en-US" altLang="ko-KR">
                      <a:latin typeface="Arial Unicode MS" pitchFamily="50" charset="-127"/>
                    </a:rPr>
                    <a:t>int</a:t>
                  </a:r>
                  <a:endParaRPr lang="en-US" altLang="ko-KR"/>
                </a:p>
              </p:txBody>
            </p:sp>
            <p:sp>
              <p:nvSpPr>
                <p:cNvPr id="59432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1714"/>
                  <a:ext cx="762" cy="25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  <p:grpSp>
            <p:nvGrpSpPr>
              <p:cNvPr id="59410" name="Group 48"/>
              <p:cNvGrpSpPr>
                <a:grpSpLocks/>
              </p:cNvGrpSpPr>
              <p:nvPr/>
            </p:nvGrpSpPr>
            <p:grpSpPr bwMode="auto">
              <a:xfrm>
                <a:off x="762" y="1714"/>
                <a:ext cx="4997" cy="250"/>
                <a:chOff x="762" y="1714"/>
                <a:chExt cx="4997" cy="250"/>
              </a:xfrm>
            </p:grpSpPr>
            <p:sp>
              <p:nvSpPr>
                <p:cNvPr id="59429" name="Rectangle 24"/>
                <p:cNvSpPr>
                  <a:spLocks noChangeArrowheads="1"/>
                </p:cNvSpPr>
                <p:nvPr/>
              </p:nvSpPr>
              <p:spPr bwMode="auto">
                <a:xfrm>
                  <a:off x="762" y="1714"/>
                  <a:ext cx="49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 b="1">
                      <a:solidFill>
                        <a:srgbClr val="FF0000"/>
                      </a:solidFill>
                      <a:latin typeface="Arial Unicode MS" pitchFamily="50" charset="-127"/>
                    </a:rPr>
                    <a:t> getMaxAge</a:t>
                  </a:r>
                  <a:r>
                    <a:rPr lang="en-US" altLang="ko-KR">
                      <a:solidFill>
                        <a:srgbClr val="FF0000"/>
                      </a:solidFill>
                      <a:latin typeface="Arial Unicode MS" pitchFamily="50" charset="-127"/>
                    </a:rPr>
                    <a:t>()</a:t>
                  </a:r>
                  <a:r>
                    <a:rPr lang="en-US" altLang="ko-KR"/>
                    <a:t>    </a:t>
                  </a:r>
                  <a:r>
                    <a:rPr lang="ko-KR" altLang="en-US"/>
                    <a:t>쿠키의 최대 유효시간을 초단위로 돌려준다</a:t>
                  </a:r>
                </a:p>
              </p:txBody>
            </p:sp>
            <p:sp>
              <p:nvSpPr>
                <p:cNvPr id="59430" name="Rectangle 47"/>
                <p:cNvSpPr>
                  <a:spLocks noChangeArrowheads="1"/>
                </p:cNvSpPr>
                <p:nvPr/>
              </p:nvSpPr>
              <p:spPr bwMode="auto">
                <a:xfrm>
                  <a:off x="762" y="1714"/>
                  <a:ext cx="4997" cy="25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  <p:grpSp>
            <p:nvGrpSpPr>
              <p:cNvPr id="59411" name="Group 50"/>
              <p:cNvGrpSpPr>
                <a:grpSpLocks/>
              </p:cNvGrpSpPr>
              <p:nvPr/>
            </p:nvGrpSpPr>
            <p:grpSpPr bwMode="auto">
              <a:xfrm>
                <a:off x="0" y="1964"/>
                <a:ext cx="762" cy="250"/>
                <a:chOff x="0" y="1964"/>
                <a:chExt cx="762" cy="250"/>
              </a:xfrm>
            </p:grpSpPr>
            <p:sp>
              <p:nvSpPr>
                <p:cNvPr id="59427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964"/>
                  <a:ext cx="76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>
                      <a:latin typeface="Times New Roman" panose="02020603050405020304" pitchFamily="18" charset="0"/>
                    </a:rPr>
                    <a:t> </a:t>
                  </a:r>
                  <a:r>
                    <a:rPr lang="en-US" altLang="ko-KR">
                      <a:latin typeface="Arial Unicode MS" pitchFamily="50" charset="-127"/>
                    </a:rPr>
                    <a:t>String</a:t>
                  </a:r>
                  <a:endParaRPr lang="en-US" altLang="ko-KR"/>
                </a:p>
              </p:txBody>
            </p:sp>
            <p:sp>
              <p:nvSpPr>
                <p:cNvPr id="59428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1964"/>
                  <a:ext cx="762" cy="25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  <p:grpSp>
            <p:nvGrpSpPr>
              <p:cNvPr id="59412" name="Group 52"/>
              <p:cNvGrpSpPr>
                <a:grpSpLocks/>
              </p:cNvGrpSpPr>
              <p:nvPr/>
            </p:nvGrpSpPr>
            <p:grpSpPr bwMode="auto">
              <a:xfrm>
                <a:off x="762" y="1964"/>
                <a:ext cx="4997" cy="250"/>
                <a:chOff x="762" y="1964"/>
                <a:chExt cx="4997" cy="250"/>
              </a:xfrm>
            </p:grpSpPr>
            <p:sp>
              <p:nvSpPr>
                <p:cNvPr id="59425" name="Rectangle 26"/>
                <p:cNvSpPr>
                  <a:spLocks noChangeArrowheads="1"/>
                </p:cNvSpPr>
                <p:nvPr/>
              </p:nvSpPr>
              <p:spPr bwMode="auto">
                <a:xfrm>
                  <a:off x="762" y="1964"/>
                  <a:ext cx="49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 b="1">
                      <a:solidFill>
                        <a:srgbClr val="FF0000"/>
                      </a:solidFill>
                      <a:latin typeface="Arial Unicode MS" pitchFamily="50" charset="-127"/>
                    </a:rPr>
                    <a:t> getName</a:t>
                  </a:r>
                  <a:r>
                    <a:rPr lang="en-US" altLang="ko-KR">
                      <a:solidFill>
                        <a:srgbClr val="FF0000"/>
                      </a:solidFill>
                      <a:latin typeface="Arial Unicode MS" pitchFamily="50" charset="-127"/>
                    </a:rPr>
                    <a:t>()</a:t>
                  </a:r>
                  <a:r>
                    <a:rPr lang="en-US" altLang="ko-KR"/>
                    <a:t>       </a:t>
                  </a:r>
                  <a:r>
                    <a:rPr lang="ko-KR" altLang="en-US"/>
                    <a:t>쿠키의 이름을 돌려준다</a:t>
                  </a:r>
                </a:p>
              </p:txBody>
            </p:sp>
            <p:sp>
              <p:nvSpPr>
                <p:cNvPr id="59426" name="Rectangle 51"/>
                <p:cNvSpPr>
                  <a:spLocks noChangeArrowheads="1"/>
                </p:cNvSpPr>
                <p:nvPr/>
              </p:nvSpPr>
              <p:spPr bwMode="auto">
                <a:xfrm>
                  <a:off x="762" y="1964"/>
                  <a:ext cx="4997" cy="25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  <p:grpSp>
            <p:nvGrpSpPr>
              <p:cNvPr id="59413" name="Group 54"/>
              <p:cNvGrpSpPr>
                <a:grpSpLocks/>
              </p:cNvGrpSpPr>
              <p:nvPr/>
            </p:nvGrpSpPr>
            <p:grpSpPr bwMode="auto">
              <a:xfrm>
                <a:off x="0" y="2214"/>
                <a:ext cx="762" cy="250"/>
                <a:chOff x="0" y="2214"/>
                <a:chExt cx="762" cy="250"/>
              </a:xfrm>
            </p:grpSpPr>
            <p:sp>
              <p:nvSpPr>
                <p:cNvPr id="59423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2214"/>
                  <a:ext cx="76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>
                      <a:latin typeface="Times New Roman" panose="02020603050405020304" pitchFamily="18" charset="0"/>
                    </a:rPr>
                    <a:t> </a:t>
                  </a:r>
                  <a:r>
                    <a:rPr lang="en-US" altLang="ko-KR">
                      <a:latin typeface="Arial Unicode MS" pitchFamily="50" charset="-127"/>
                    </a:rPr>
                    <a:t>String</a:t>
                  </a:r>
                  <a:endParaRPr lang="en-US" altLang="ko-KR"/>
                </a:p>
              </p:txBody>
            </p:sp>
            <p:sp>
              <p:nvSpPr>
                <p:cNvPr id="59424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2214"/>
                  <a:ext cx="762" cy="25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  <p:grpSp>
            <p:nvGrpSpPr>
              <p:cNvPr id="59414" name="Group 56"/>
              <p:cNvGrpSpPr>
                <a:grpSpLocks/>
              </p:cNvGrpSpPr>
              <p:nvPr/>
            </p:nvGrpSpPr>
            <p:grpSpPr bwMode="auto">
              <a:xfrm>
                <a:off x="762" y="2214"/>
                <a:ext cx="4997" cy="250"/>
                <a:chOff x="762" y="2214"/>
                <a:chExt cx="4997" cy="250"/>
              </a:xfrm>
            </p:grpSpPr>
            <p:sp>
              <p:nvSpPr>
                <p:cNvPr id="59421" name="Rectangle 28"/>
                <p:cNvSpPr>
                  <a:spLocks noChangeArrowheads="1"/>
                </p:cNvSpPr>
                <p:nvPr/>
              </p:nvSpPr>
              <p:spPr bwMode="auto">
                <a:xfrm>
                  <a:off x="762" y="2214"/>
                  <a:ext cx="49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 b="1">
                      <a:solidFill>
                        <a:srgbClr val="FF0000"/>
                      </a:solidFill>
                      <a:latin typeface="Arial Unicode MS" pitchFamily="50" charset="-127"/>
                    </a:rPr>
                    <a:t> getPath</a:t>
                  </a:r>
                  <a:r>
                    <a:rPr lang="en-US" altLang="ko-KR">
                      <a:solidFill>
                        <a:srgbClr val="FF0000"/>
                      </a:solidFill>
                      <a:latin typeface="Arial Unicode MS" pitchFamily="50" charset="-127"/>
                    </a:rPr>
                    <a:t>()</a:t>
                  </a:r>
                  <a:r>
                    <a:rPr lang="en-US" altLang="ko-KR"/>
                    <a:t>         Client</a:t>
                  </a:r>
                  <a:r>
                    <a:rPr lang="ko-KR" altLang="en-US"/>
                    <a:t>가 쿠키를 돌려줄 서버의 경로를 돌려준다</a:t>
                  </a:r>
                </a:p>
              </p:txBody>
            </p:sp>
            <p:sp>
              <p:nvSpPr>
                <p:cNvPr id="59422" name="Rectangle 55"/>
                <p:cNvSpPr>
                  <a:spLocks noChangeArrowheads="1"/>
                </p:cNvSpPr>
                <p:nvPr/>
              </p:nvSpPr>
              <p:spPr bwMode="auto">
                <a:xfrm>
                  <a:off x="762" y="2214"/>
                  <a:ext cx="4997" cy="25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  <p:grpSp>
            <p:nvGrpSpPr>
              <p:cNvPr id="59415" name="Group 58"/>
              <p:cNvGrpSpPr>
                <a:grpSpLocks/>
              </p:cNvGrpSpPr>
              <p:nvPr/>
            </p:nvGrpSpPr>
            <p:grpSpPr bwMode="auto">
              <a:xfrm>
                <a:off x="0" y="2464"/>
                <a:ext cx="762" cy="250"/>
                <a:chOff x="0" y="2464"/>
                <a:chExt cx="762" cy="250"/>
              </a:xfrm>
            </p:grpSpPr>
            <p:sp>
              <p:nvSpPr>
                <p:cNvPr id="59419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2464"/>
                  <a:ext cx="76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r" eaLnBrk="1" hangingPunct="1"/>
                  <a:r>
                    <a:rPr lang="en-US" altLang="ko-KR">
                      <a:latin typeface="Times New Roman" panose="02020603050405020304" pitchFamily="18" charset="0"/>
                    </a:rPr>
                    <a:t> </a:t>
                  </a:r>
                  <a:r>
                    <a:rPr lang="en-US" altLang="ko-KR">
                      <a:latin typeface="Arial Unicode MS" pitchFamily="50" charset="-127"/>
                    </a:rPr>
                    <a:t>boolean</a:t>
                  </a:r>
                  <a:endParaRPr lang="en-US" altLang="ko-KR"/>
                </a:p>
              </p:txBody>
            </p:sp>
            <p:sp>
              <p:nvSpPr>
                <p:cNvPr id="59420" name="Rectangle 57"/>
                <p:cNvSpPr>
                  <a:spLocks noChangeArrowheads="1"/>
                </p:cNvSpPr>
                <p:nvPr/>
              </p:nvSpPr>
              <p:spPr bwMode="auto">
                <a:xfrm>
                  <a:off x="0" y="2464"/>
                  <a:ext cx="762" cy="25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  <p:grpSp>
            <p:nvGrpSpPr>
              <p:cNvPr id="59416" name="Group 60"/>
              <p:cNvGrpSpPr>
                <a:grpSpLocks/>
              </p:cNvGrpSpPr>
              <p:nvPr/>
            </p:nvGrpSpPr>
            <p:grpSpPr bwMode="auto">
              <a:xfrm>
                <a:off x="762" y="2464"/>
                <a:ext cx="4997" cy="250"/>
                <a:chOff x="762" y="2464"/>
                <a:chExt cx="4997" cy="250"/>
              </a:xfrm>
            </p:grpSpPr>
            <p:sp>
              <p:nvSpPr>
                <p:cNvPr id="59417" name="Rectangle 30"/>
                <p:cNvSpPr>
                  <a:spLocks noChangeArrowheads="1"/>
                </p:cNvSpPr>
                <p:nvPr/>
              </p:nvSpPr>
              <p:spPr bwMode="auto">
                <a:xfrm>
                  <a:off x="762" y="2464"/>
                  <a:ext cx="49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en-US" altLang="ko-KR" b="1">
                    <a:solidFill>
                      <a:srgbClr val="FF0000"/>
                    </a:solidFill>
                    <a:latin typeface="Arial Unicode MS" pitchFamily="50" charset="-127"/>
                  </a:endParaRPr>
                </a:p>
                <a:p>
                  <a:pPr eaLnBrk="1" hangingPunct="1"/>
                  <a:r>
                    <a:rPr lang="en-US" altLang="ko-KR" b="1">
                      <a:solidFill>
                        <a:srgbClr val="FF0000"/>
                      </a:solidFill>
                      <a:latin typeface="Arial Unicode MS" pitchFamily="50" charset="-127"/>
                    </a:rPr>
                    <a:t> getSecure</a:t>
                  </a:r>
                  <a:r>
                    <a:rPr lang="en-US" altLang="ko-KR">
                      <a:solidFill>
                        <a:srgbClr val="FF0000"/>
                      </a:solidFill>
                      <a:latin typeface="Arial Unicode MS" pitchFamily="50" charset="-127"/>
                    </a:rPr>
                    <a:t>()</a:t>
                  </a:r>
                  <a:r>
                    <a:rPr lang="en-US" altLang="ko-KR"/>
                    <a:t>     </a:t>
                  </a:r>
                  <a:r>
                    <a:rPr lang="ko-KR" altLang="en-US"/>
                    <a:t>브라우저가 쿠키를 보안 프로토콜로 보내야 하면 </a:t>
                  </a:r>
                  <a:r>
                    <a:rPr lang="en-US" altLang="ko-KR"/>
                    <a:t>true,</a:t>
                  </a:r>
                  <a:br>
                    <a:rPr lang="en-US" altLang="ko-KR"/>
                  </a:br>
                  <a:r>
                    <a:rPr lang="en-US" altLang="ko-KR"/>
                    <a:t>                      </a:t>
                  </a:r>
                  <a:r>
                    <a:rPr lang="ko-KR" altLang="en-US"/>
                    <a:t>아니면 </a:t>
                  </a:r>
                  <a:r>
                    <a:rPr lang="en-US" altLang="ko-KR"/>
                    <a:t>false</a:t>
                  </a:r>
                  <a:r>
                    <a:rPr lang="ko-KR" altLang="en-US"/>
                    <a:t>를 돌려준다</a:t>
                  </a:r>
                  <a:r>
                    <a:rPr lang="en-US" altLang="ko-KR"/>
                    <a:t>.</a:t>
                  </a:r>
                </a:p>
                <a:p>
                  <a:pPr eaLnBrk="1" hangingPunct="1"/>
                  <a:endParaRPr lang="en-US" altLang="ko-KR"/>
                </a:p>
              </p:txBody>
            </p:sp>
            <p:sp>
              <p:nvSpPr>
                <p:cNvPr id="59418" name="Rectangle 59"/>
                <p:cNvSpPr>
                  <a:spLocks noChangeArrowheads="1"/>
                </p:cNvSpPr>
                <p:nvPr/>
              </p:nvSpPr>
              <p:spPr bwMode="auto">
                <a:xfrm>
                  <a:off x="762" y="2464"/>
                  <a:ext cx="4997" cy="25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</p:grpSp>
        <p:sp>
          <p:nvSpPr>
            <p:cNvPr id="59401" name="Rectangle 62"/>
            <p:cNvSpPr>
              <a:spLocks noChangeArrowheads="1"/>
            </p:cNvSpPr>
            <p:nvPr/>
          </p:nvSpPr>
          <p:spPr bwMode="auto">
            <a:xfrm>
              <a:off x="-2" y="750"/>
              <a:ext cx="5763" cy="1966"/>
            </a:xfrm>
            <a:prstGeom prst="rect">
              <a:avLst/>
            </a:prstGeom>
            <a:noFill/>
            <a:ln w="793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60419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B1B7F6D-1A74-4147-B201-FF284617B86C}" type="slidenum">
              <a:rPr lang="en-US" altLang="ko-KR"/>
              <a:pPr eaLnBrk="1" hangingPunct="1"/>
              <a:t>47</a:t>
            </a:fld>
            <a:endParaRPr lang="en-US" altLang="ko-KR"/>
          </a:p>
        </p:txBody>
      </p:sp>
      <p:sp>
        <p:nvSpPr>
          <p:cNvPr id="60420" name="Rectangle 2"/>
          <p:cNvSpPr>
            <a:spLocks noChangeArrowheads="1"/>
          </p:cNvSpPr>
          <p:nvPr/>
        </p:nvSpPr>
        <p:spPr bwMode="auto">
          <a:xfrm>
            <a:off x="4572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400">
                <a:solidFill>
                  <a:schemeClr val="tx2"/>
                </a:solidFill>
              </a:rPr>
              <a:t>Cookies</a:t>
            </a:r>
          </a:p>
        </p:txBody>
      </p:sp>
      <p:sp>
        <p:nvSpPr>
          <p:cNvPr id="60421" name="Rectangle 3"/>
          <p:cNvSpPr>
            <a:spLocks noChangeArrowheads="1"/>
          </p:cNvSpPr>
          <p:nvPr/>
        </p:nvSpPr>
        <p:spPr bwMode="auto">
          <a:xfrm>
            <a:off x="1588" y="1566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57200" y="981075"/>
          <a:ext cx="8435975" cy="5400675"/>
        </p:xfrm>
        <a:graphic>
          <a:graphicData uri="http://schemas.openxmlformats.org/drawingml/2006/table">
            <a:tbl>
              <a:tblPr/>
              <a:tblGrid>
                <a:gridCol w="889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6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4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0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String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935" marR="43935" marT="12145" marB="121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altLang="ko-KR" sz="1500" b="1" kern="0" spc="0" dirty="0" err="1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getValue</a:t>
                      </a:r>
                      <a:r>
                        <a:rPr lang="en-US" altLang="ko-KR" sz="1500" kern="0" spc="0" dirty="0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()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 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쿠키의 값을 돌려준다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935" marR="43935" marT="12145" marB="121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0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935" marR="43935" marT="12145" marB="121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altLang="ko-KR" sz="1500" b="1" kern="0" spc="0" dirty="0" err="1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getVersion</a:t>
                      </a:r>
                      <a:r>
                        <a:rPr lang="en-US" altLang="ko-KR" sz="1500" kern="0" spc="0" dirty="0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()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 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쿠키가 만족하는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Protocol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의 버전을 돌려준다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935" marR="43935" marT="12145" marB="121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4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void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935" marR="43935" marT="12145" marB="121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altLang="ko-KR" sz="1500" b="1" kern="0" spc="0" dirty="0" err="1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setComment</a:t>
                      </a:r>
                      <a:r>
                        <a:rPr lang="en-US" altLang="ko-KR" sz="1500" b="1" kern="0" spc="0" dirty="0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5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java.lang.String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 purpose) 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쿠키의 목적을 설명하는 주석을 설정한다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935" marR="43935" marT="12145" marB="121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7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0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935" marR="43935" marT="12145" marB="121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altLang="ko-KR" sz="1500" b="1" kern="0" spc="0" dirty="0" err="1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setDomain</a:t>
                      </a:r>
                      <a:r>
                        <a:rPr lang="en-US" altLang="ko-KR" sz="1500" b="1" kern="0" spc="0" dirty="0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 </a:t>
                      </a:r>
                      <a:r>
                        <a:rPr lang="en-US" altLang="ko-KR" sz="15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java.lang.String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 pattern ) 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도메인 한정 패턴을 기술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점으로 시작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최소한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개의 점을 포함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예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 .oraclejava.co.kr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이라고 했다면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www.oraclejava.co.kr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은 유효하나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  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    www.mail.oraclejava.co.kr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은 유효하지 않다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935" marR="43935" marT="12145" marB="121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96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0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935" marR="43935" marT="12145" marB="121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altLang="ko-KR" sz="1500" b="1" kern="0" spc="0" dirty="0" err="1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setMaxAge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5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 expiry)  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초단위로 쿠키의 최대시간을 기술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이 값 이전에 브라우저를 </a:t>
                      </a:r>
                      <a:endParaRPr lang="en-US" altLang="ko-KR" sz="1500" kern="0" spc="0" dirty="0">
                        <a:solidFill>
                          <a:srgbClr val="000000"/>
                        </a:solidFill>
                        <a:effectLst/>
                        <a:ea typeface="굴림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종료시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HDD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에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쿠키값을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보관한다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음수값은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브라우저를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종료시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쿠키삭제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0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인경우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 </a:t>
                      </a:r>
                      <a:endParaRPr lang="en-US" altLang="ko-KR" sz="1500" kern="0" spc="0" dirty="0">
                        <a:solidFill>
                          <a:srgbClr val="000000"/>
                        </a:solidFill>
                        <a:effectLst/>
                        <a:ea typeface="굴림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쿠키를 즉시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삭제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935" marR="43935" marT="12145" marB="121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0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935" marR="43935" marT="12145" marB="121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altLang="ko-KR" sz="1500" b="1" kern="0" spc="0" dirty="0" err="1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setPath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5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java.lang.String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 </a:t>
                      </a:r>
                      <a:r>
                        <a:rPr lang="en-US" altLang="ko-KR" sz="15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uri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 Client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가 쿠키를 돌려줄 서버의 경로를 설정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935" marR="43935" marT="12145" marB="121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1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0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935" marR="43935" marT="12145" marB="121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altLang="ko-KR" sz="1500" b="1" kern="0" spc="0" dirty="0" err="1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setSecure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5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boolean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 flag)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브라우저가 쿠키를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Https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나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SSL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와 같은 보안 프로토콜로 보내야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하는지를 결정한다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935" marR="43935" marT="12145" marB="121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6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0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935" marR="43935" marT="12145" marB="121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1500" b="1" kern="0" spc="0" dirty="0" err="1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setValue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java.lang.String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 </a:t>
                      </a:r>
                      <a:r>
                        <a:rPr 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newValue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 </a:t>
                      </a:r>
                      <a:b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쿠키가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만들어진후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쿠키에 새로운 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Value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를 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setting, 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935" marR="43935" marT="12145" marB="121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0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935" marR="43935" marT="12145" marB="121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kern="0" spc="0" dirty="0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altLang="ko-KR" sz="1500" b="1" kern="0" spc="0" dirty="0" err="1">
                          <a:solidFill>
                            <a:srgbClr val="FF0000"/>
                          </a:solidFill>
                          <a:effectLst/>
                          <a:latin typeface="굴림"/>
                        </a:rPr>
                        <a:t>setVersion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5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 v)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쿠키의 버전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Setting,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새롭게 만들어지는 쿠키는 기본적으로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935" marR="43935" marT="12145" marB="1214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0454" name="Rectangle 63"/>
          <p:cNvSpPr>
            <a:spLocks noChangeArrowheads="1"/>
          </p:cNvSpPr>
          <p:nvPr/>
        </p:nvSpPr>
        <p:spPr bwMode="auto">
          <a:xfrm>
            <a:off x="2787650" y="5302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/>
              <a:t>Cookies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algn="just" eaLnBrk="1" hangingPunct="1"/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HttpServletResponse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인터페이스의 메소드</a:t>
            </a:r>
          </a:p>
          <a:p>
            <a:pPr lvl="1" algn="just" eaLnBrk="1" hangingPunct="1"/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addCookie(Cookie cookie)</a:t>
            </a:r>
          </a:p>
          <a:p>
            <a:pPr lvl="2" algn="just" eaLnBrk="1" hangingPunct="1"/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웹 브라우저에 전송할 쿠키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,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여러 개를 전송할 수 있다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algn="just" eaLnBrk="1" hangingPunct="1"/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HttpServletRequest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인터페이스의 메소드</a:t>
            </a:r>
          </a:p>
          <a:p>
            <a:pPr lvl="1" algn="just" eaLnBrk="1" hangingPunct="1"/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Cookie[] getCookies()</a:t>
            </a:r>
          </a:p>
          <a:p>
            <a:pPr lvl="2" algn="just" eaLnBrk="1" hangingPunct="1"/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웹 브라우저가 전송한 쿠키들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eaLnBrk="1" hangingPunct="1"/>
            <a:endParaRPr lang="en-US" altLang="ko-KR" sz="2500">
              <a:ea typeface="굴림체" panose="020B0609000101010101" pitchFamily="49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6144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D50467B-38B3-4713-9624-B7F4E1C49BDC}" type="slidenum">
              <a:rPr lang="en-US" altLang="ko-KR"/>
              <a:pPr eaLnBrk="1" hangingPunct="1"/>
              <a:t>48</a:t>
            </a:fld>
            <a:endParaRPr lang="en-US" altLang="ko-K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6246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CEBC941-86DE-4D15-BBE1-3964101E705B}" type="slidenum">
              <a:rPr lang="en-US" altLang="ko-KR"/>
              <a:pPr eaLnBrk="1" hangingPunct="1"/>
              <a:t>49</a:t>
            </a:fld>
            <a:endParaRPr lang="en-US" altLang="ko-KR"/>
          </a:p>
        </p:txBody>
      </p:sp>
      <p:sp>
        <p:nvSpPr>
          <p:cNvPr id="62468" name="Rectangle 2"/>
          <p:cNvSpPr>
            <a:spLocks noChangeArrowheads="1"/>
          </p:cNvSpPr>
          <p:nvPr/>
        </p:nvSpPr>
        <p:spPr bwMode="auto">
          <a:xfrm>
            <a:off x="457200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400">
                <a:solidFill>
                  <a:schemeClr val="tx2"/>
                </a:solidFill>
              </a:rPr>
              <a:t>CookieTest.java(1)</a:t>
            </a:r>
          </a:p>
        </p:txBody>
      </p:sp>
      <p:sp>
        <p:nvSpPr>
          <p:cNvPr id="62469" name="Rectangle 3"/>
          <p:cNvSpPr>
            <a:spLocks noChangeArrowheads="1"/>
          </p:cNvSpPr>
          <p:nvPr/>
        </p:nvSpPr>
        <p:spPr bwMode="auto">
          <a:xfrm>
            <a:off x="457200" y="838200"/>
            <a:ext cx="83820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/* </a:t>
            </a:r>
            <a:r>
              <a:rPr lang="ko-KR" altLang="en-US" sz="1300" dirty="0"/>
              <a:t>클라이언트의 </a:t>
            </a:r>
            <a:r>
              <a:rPr lang="ko-KR" altLang="en-US" sz="1300" dirty="0" err="1"/>
              <a:t>요청시</a:t>
            </a:r>
            <a:r>
              <a:rPr lang="ko-KR" altLang="en-US" sz="1300" dirty="0"/>
              <a:t> 이미 쿠키가 </a:t>
            </a:r>
            <a:r>
              <a:rPr lang="en-US" altLang="ko-KR" sz="1300" dirty="0"/>
              <a:t>Setting</a:t>
            </a:r>
            <a:r>
              <a:rPr lang="ko-KR" altLang="en-US" sz="1300" dirty="0"/>
              <a:t>되어 있으면</a:t>
            </a:r>
            <a:r>
              <a:rPr lang="en-US" altLang="ko-KR" sz="1300" dirty="0"/>
              <a:t>, </a:t>
            </a:r>
            <a:r>
              <a:rPr lang="ko-KR" altLang="en-US" sz="1300" dirty="0"/>
              <a:t>인증된 형태를 보여주는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300" dirty="0"/>
              <a:t>   </a:t>
            </a:r>
            <a:r>
              <a:rPr lang="en-US" altLang="ko-KR" sz="1300" dirty="0"/>
              <a:t>HTML</a:t>
            </a:r>
            <a:r>
              <a:rPr lang="ko-KR" altLang="en-US" sz="1300" dirty="0"/>
              <a:t>을 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아닌경우</a:t>
            </a:r>
            <a:r>
              <a:rPr lang="ko-KR" altLang="en-US" sz="1300" dirty="0"/>
              <a:t> 인증창이 있는 </a:t>
            </a:r>
            <a:r>
              <a:rPr lang="en-US" altLang="ko-KR" sz="1300" dirty="0"/>
              <a:t>HTML</a:t>
            </a:r>
            <a:r>
              <a:rPr lang="ko-KR" altLang="en-US" sz="1300" dirty="0"/>
              <a:t>을 보여준다 *</a:t>
            </a:r>
            <a:r>
              <a:rPr lang="en-US" altLang="ko-KR" sz="1300" dirty="0"/>
              <a:t>/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import ...;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...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@</a:t>
            </a:r>
            <a:r>
              <a:rPr lang="en-US" altLang="ko-KR" sz="1300" dirty="0" err="1"/>
              <a:t>WebServlet</a:t>
            </a:r>
            <a:r>
              <a:rPr lang="en-US" altLang="ko-KR" sz="1300" dirty="0"/>
              <a:t>("/</a:t>
            </a:r>
            <a:r>
              <a:rPr lang="en-US" altLang="ko-KR" sz="1300" dirty="0" err="1"/>
              <a:t>CookieTest</a:t>
            </a:r>
            <a:r>
              <a:rPr lang="en-US" altLang="ko-KR" sz="1300" dirty="0"/>
              <a:t>")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public class </a:t>
            </a:r>
            <a:r>
              <a:rPr lang="en-US" altLang="ko-KR" sz="1300" dirty="0" err="1"/>
              <a:t>CookieTest</a:t>
            </a:r>
            <a:r>
              <a:rPr lang="en-US" altLang="ko-KR" sz="1300" dirty="0"/>
              <a:t> extends </a:t>
            </a:r>
            <a:r>
              <a:rPr lang="en-US" altLang="ko-KR" sz="1300" dirty="0" err="1"/>
              <a:t>HttpServlet</a:t>
            </a:r>
            <a:r>
              <a:rPr lang="en-US" altLang="ko-KR" sz="1300" dirty="0"/>
              <a:t>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  public void </a:t>
            </a:r>
            <a:r>
              <a:rPr lang="en-US" altLang="ko-KR" sz="1300" dirty="0" err="1"/>
              <a:t>doGet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HttpServletRequest</a:t>
            </a:r>
            <a:r>
              <a:rPr lang="en-US" altLang="ko-KR" sz="1300" dirty="0"/>
              <a:t> </a:t>
            </a:r>
            <a:r>
              <a:rPr lang="en-US" altLang="ko-KR" sz="1300" dirty="0" err="1"/>
              <a:t>req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HttpServletResponse</a:t>
            </a:r>
            <a:r>
              <a:rPr lang="en-US" altLang="ko-KR" sz="1300" dirty="0"/>
              <a:t> res) throws </a:t>
            </a:r>
            <a:r>
              <a:rPr lang="en-US" altLang="ko-KR" sz="1300" dirty="0" err="1"/>
              <a:t>IOException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ServletException</a:t>
            </a:r>
            <a:r>
              <a:rPr lang="en-US" altLang="ko-KR" sz="1300" dirty="0"/>
              <a:t> {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    </a:t>
            </a:r>
            <a:r>
              <a:rPr lang="en-US" altLang="ko-KR" sz="1300" dirty="0" err="1"/>
              <a:t>res.setContentType</a:t>
            </a:r>
            <a:r>
              <a:rPr lang="en-US" altLang="ko-KR" sz="1300" dirty="0"/>
              <a:t>("text/html; charset=utf-8");    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    </a:t>
            </a:r>
            <a:r>
              <a:rPr lang="en-US" altLang="ko-KR" sz="1300" dirty="0" err="1"/>
              <a:t>PrintWriter</a:t>
            </a:r>
            <a:r>
              <a:rPr lang="en-US" altLang="ko-KR" sz="1300" dirty="0"/>
              <a:t> out = </a:t>
            </a:r>
            <a:r>
              <a:rPr lang="en-US" altLang="ko-KR" sz="1300" dirty="0" err="1"/>
              <a:t>res.getWriter</a:t>
            </a:r>
            <a:r>
              <a:rPr lang="en-US" altLang="ko-KR" sz="1300" dirty="0"/>
              <a:t>();    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    	          String ID = " ";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		String </a:t>
            </a:r>
            <a:r>
              <a:rPr lang="en-US" altLang="ko-KR" sz="1300" dirty="0" err="1"/>
              <a:t>Passwd</a:t>
            </a:r>
            <a:r>
              <a:rPr lang="en-US" altLang="ko-KR" sz="1300" dirty="0"/>
              <a:t> = " ";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		String n = null;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		// </a:t>
            </a:r>
            <a:r>
              <a:rPr lang="ko-KR" altLang="en-US" sz="1300" dirty="0"/>
              <a:t>이미 </a:t>
            </a:r>
            <a:r>
              <a:rPr lang="en-US" altLang="ko-KR" sz="1300" dirty="0"/>
              <a:t>Cookie</a:t>
            </a:r>
            <a:r>
              <a:rPr lang="ko-KR" altLang="en-US" sz="1300" dirty="0"/>
              <a:t>가 </a:t>
            </a:r>
            <a:r>
              <a:rPr lang="en-US" altLang="ko-KR" sz="1300" dirty="0" err="1"/>
              <a:t>Setitng</a:t>
            </a:r>
            <a:r>
              <a:rPr lang="ko-KR" altLang="en-US" sz="1300" dirty="0"/>
              <a:t>되어 있는지 확인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300" dirty="0"/>
              <a:t>		</a:t>
            </a:r>
            <a:r>
              <a:rPr lang="en-US" altLang="ko-KR" sz="1300" dirty="0"/>
              <a:t>if (</a:t>
            </a:r>
            <a:r>
              <a:rPr lang="en-US" altLang="ko-KR" sz="1300" dirty="0" err="1"/>
              <a:t>req.getCookies</a:t>
            </a:r>
            <a:r>
              <a:rPr lang="en-US" altLang="ko-KR" sz="1300" dirty="0"/>
              <a:t>() != null)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			Cookie[] cookies = </a:t>
            </a:r>
            <a:r>
              <a:rPr lang="en-US" altLang="ko-KR" sz="1300" dirty="0" err="1"/>
              <a:t>req.getCookies</a:t>
            </a:r>
            <a:r>
              <a:rPr lang="en-US" altLang="ko-KR" sz="1300" dirty="0"/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			for (</a:t>
            </a:r>
            <a:r>
              <a:rPr lang="en-US" altLang="ko-KR" sz="1300" dirty="0" err="1"/>
              <a:t>int</a:t>
            </a:r>
            <a:r>
              <a:rPr lang="en-US" altLang="ko-KR" sz="1300" dirty="0"/>
              <a:t> </a:t>
            </a:r>
            <a:r>
              <a:rPr lang="en-US" altLang="ko-KR" sz="1300" dirty="0" err="1"/>
              <a:t>i</a:t>
            </a:r>
            <a:r>
              <a:rPr lang="en-US" altLang="ko-KR" sz="1300" dirty="0"/>
              <a:t> = 0; </a:t>
            </a:r>
            <a:r>
              <a:rPr lang="en-US" altLang="ko-KR" sz="1300" dirty="0" err="1"/>
              <a:t>i</a:t>
            </a:r>
            <a:r>
              <a:rPr lang="en-US" altLang="ko-KR" sz="1300" dirty="0"/>
              <a:t> &lt; </a:t>
            </a:r>
            <a:r>
              <a:rPr lang="en-US" altLang="ko-KR" sz="1300" dirty="0" err="1"/>
              <a:t>cookies.length</a:t>
            </a:r>
            <a:r>
              <a:rPr lang="en-US" altLang="ko-KR" sz="1300" dirty="0"/>
              <a:t>; </a:t>
            </a:r>
            <a:r>
              <a:rPr lang="en-US" altLang="ko-KR" sz="1300" dirty="0" err="1"/>
              <a:t>i</a:t>
            </a:r>
            <a:r>
              <a:rPr lang="en-US" altLang="ko-KR" sz="1300" dirty="0"/>
              <a:t>++)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				Cookie </a:t>
            </a:r>
            <a:r>
              <a:rPr lang="en-US" altLang="ko-KR" sz="1300" dirty="0" err="1"/>
              <a:t>thisCookie</a:t>
            </a:r>
            <a:r>
              <a:rPr lang="en-US" altLang="ko-KR" sz="1300" dirty="0"/>
              <a:t> = cookies[</a:t>
            </a:r>
            <a:r>
              <a:rPr lang="en-US" altLang="ko-KR" sz="1300" dirty="0" err="1"/>
              <a:t>i</a:t>
            </a:r>
            <a:r>
              <a:rPr lang="en-US" altLang="ko-KR" sz="1300" dirty="0"/>
              <a:t>];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				n = </a:t>
            </a:r>
            <a:r>
              <a:rPr lang="en-US" altLang="ko-KR" sz="1300" dirty="0" err="1"/>
              <a:t>thisCookie.getName</a:t>
            </a:r>
            <a:r>
              <a:rPr lang="en-US" altLang="ko-KR" sz="1300" dirty="0"/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				if (</a:t>
            </a:r>
            <a:r>
              <a:rPr lang="en-US" altLang="ko-KR" sz="1300" dirty="0" err="1"/>
              <a:t>n.equals</a:t>
            </a:r>
            <a:r>
              <a:rPr lang="en-US" altLang="ko-KR" sz="1300" dirty="0"/>
              <a:t>("id")) ID = </a:t>
            </a:r>
            <a:r>
              <a:rPr lang="en-US" altLang="ko-KR" sz="1300" dirty="0" err="1"/>
              <a:t>thisCookie.getValue</a:t>
            </a:r>
            <a:r>
              <a:rPr lang="en-US" altLang="ko-KR" sz="1300" dirty="0"/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				if (</a:t>
            </a:r>
            <a:r>
              <a:rPr lang="en-US" altLang="ko-KR" sz="1300" dirty="0" err="1"/>
              <a:t>n.equals</a:t>
            </a:r>
            <a:r>
              <a:rPr lang="en-US" altLang="ko-KR" sz="1300" dirty="0"/>
              <a:t>("</a:t>
            </a:r>
            <a:r>
              <a:rPr lang="en-US" altLang="ko-KR" sz="1300" dirty="0" err="1"/>
              <a:t>passwd</a:t>
            </a:r>
            <a:r>
              <a:rPr lang="en-US" altLang="ko-KR" sz="1300" dirty="0"/>
              <a:t>")) </a:t>
            </a:r>
            <a:r>
              <a:rPr lang="en-US" altLang="ko-KR" sz="1300" dirty="0" err="1"/>
              <a:t>Passwd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thisCookie.getValue</a:t>
            </a:r>
            <a:r>
              <a:rPr lang="en-US" altLang="ko-KR" sz="1300" dirty="0"/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			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		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웹 응용 프로그램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웹 서버에서 실행되는 응용 프로그램이다</a:t>
            </a:r>
            <a:r>
              <a:rPr lang="en-US" altLang="ko-KR" dirty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클라이언트가 요청하는 자료를 가지고 있다</a:t>
            </a:r>
            <a:r>
              <a:rPr lang="en-US" altLang="ko-KR" dirty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정적파일과 동적파일로 구성된다</a:t>
            </a:r>
            <a:r>
              <a:rPr lang="en-US" altLang="ko-KR" dirty="0"/>
              <a:t>.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정적파일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HTML </a:t>
            </a:r>
            <a:r>
              <a:rPr lang="ko-KR" altLang="en-US" dirty="0"/>
              <a:t>파일 및 멀티미디어 파일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동적파일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실행이 필요한 코드를 가지고 있는 파일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Servlet, JSP, ASP, PHP, ASPX </a:t>
            </a:r>
            <a:r>
              <a:rPr lang="ko-KR" altLang="en-US" dirty="0"/>
              <a:t>파일</a:t>
            </a:r>
            <a:endParaRPr lang="en-US" altLang="ko-KR" dirty="0"/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9034CC0-AF34-43FF-90A1-0F8D9A245363}" type="slidenum">
              <a:rPr lang="en-US" altLang="ko-KR"/>
              <a:pPr eaLnBrk="1" hangingPunct="1"/>
              <a:t>5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63491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36ADC93-9424-4E3E-B1E6-713C3F0FCBD1}" type="slidenum">
              <a:rPr lang="en-US" altLang="ko-KR"/>
              <a:pPr eaLnBrk="1" hangingPunct="1"/>
              <a:t>50</a:t>
            </a:fld>
            <a:endParaRPr lang="en-US" altLang="ko-KR"/>
          </a:p>
        </p:txBody>
      </p:sp>
      <p:sp>
        <p:nvSpPr>
          <p:cNvPr id="63492" name="Rectangle 2"/>
          <p:cNvSpPr>
            <a:spLocks noChangeArrowheads="1"/>
          </p:cNvSpPr>
          <p:nvPr/>
        </p:nvSpPr>
        <p:spPr bwMode="auto">
          <a:xfrm>
            <a:off x="457200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400">
                <a:solidFill>
                  <a:schemeClr val="tx2"/>
                </a:solidFill>
              </a:rPr>
              <a:t>CookieTest.java(2)</a:t>
            </a:r>
          </a:p>
        </p:txBody>
      </p:sp>
      <p:sp>
        <p:nvSpPr>
          <p:cNvPr id="63493" name="Rectangle 3"/>
          <p:cNvSpPr>
            <a:spLocks noChangeArrowheads="1"/>
          </p:cNvSpPr>
          <p:nvPr/>
        </p:nvSpPr>
        <p:spPr bwMode="auto">
          <a:xfrm>
            <a:off x="381000" y="838200"/>
            <a:ext cx="8534400" cy="601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// </a:t>
            </a:r>
            <a:r>
              <a:rPr lang="ko-KR" altLang="en-US" sz="1300" dirty="0"/>
              <a:t>이미 쿠키가 </a:t>
            </a:r>
            <a:r>
              <a:rPr lang="en-US" altLang="ko-KR" sz="1300" dirty="0"/>
              <a:t>Client</a:t>
            </a:r>
            <a:r>
              <a:rPr lang="ko-KR" altLang="en-US" sz="1300" dirty="0"/>
              <a:t>에 </a:t>
            </a:r>
            <a:r>
              <a:rPr lang="en-US" altLang="ko-KR" sz="1300" dirty="0"/>
              <a:t>Setting</a:t>
            </a:r>
            <a:r>
              <a:rPr lang="ko-KR" altLang="en-US" sz="1300" dirty="0"/>
              <a:t>되어 있는지 확인</a:t>
            </a:r>
            <a:r>
              <a:rPr lang="en-US" altLang="ko-KR" sz="1300" dirty="0"/>
              <a:t>,</a:t>
            </a:r>
            <a:r>
              <a:rPr lang="ko-KR" altLang="en-US" sz="1300" dirty="0"/>
              <a:t>인증되어 있다면 인증박스가 없는 </a:t>
            </a:r>
            <a:r>
              <a:rPr lang="en-US" altLang="ko-KR" sz="1300" dirty="0"/>
              <a:t>html </a:t>
            </a:r>
            <a:r>
              <a:rPr lang="ko-KR" altLang="en-US" sz="1300" dirty="0"/>
              <a:t>표시</a:t>
            </a:r>
            <a:r>
              <a:rPr lang="en-US" altLang="ko-KR" sz="1300" dirty="0"/>
              <a:t>, </a:t>
            </a:r>
            <a:r>
              <a:rPr lang="ko-KR" altLang="en-US" sz="1300" dirty="0"/>
              <a:t>아니면 인증창이 있는 </a:t>
            </a:r>
            <a:r>
              <a:rPr lang="en-US" altLang="ko-KR" sz="1300" dirty="0"/>
              <a:t>html </a:t>
            </a:r>
            <a:r>
              <a:rPr lang="ko-KR" altLang="en-US" sz="1300" dirty="0"/>
              <a:t>표시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300" dirty="0"/>
              <a:t>    </a:t>
            </a:r>
            <a:r>
              <a:rPr lang="en-US" altLang="ko-KR" sz="1300" dirty="0"/>
              <a:t>if ((</a:t>
            </a:r>
            <a:r>
              <a:rPr lang="en-US" altLang="ko-KR" sz="1300" dirty="0" err="1"/>
              <a:t>ID.equals</a:t>
            </a:r>
            <a:r>
              <a:rPr lang="en-US" altLang="ko-KR" sz="1300" dirty="0"/>
              <a:t>("</a:t>
            </a:r>
            <a:r>
              <a:rPr lang="en-US" altLang="ko-KR" sz="1300" dirty="0" err="1"/>
              <a:t>oraclejava</a:t>
            </a:r>
            <a:r>
              <a:rPr lang="en-US" altLang="ko-KR" sz="1300" dirty="0"/>
              <a:t>")) &amp;&amp; (</a:t>
            </a:r>
            <a:r>
              <a:rPr lang="en-US" altLang="ko-KR" sz="1300" dirty="0" err="1"/>
              <a:t>Passwd.equals</a:t>
            </a:r>
            <a:r>
              <a:rPr lang="en-US" altLang="ko-KR" sz="1300" dirty="0"/>
              <a:t>("</a:t>
            </a:r>
            <a:r>
              <a:rPr lang="en-US" altLang="ko-KR" sz="1300" dirty="0" err="1"/>
              <a:t>oraclejava</a:t>
            </a:r>
            <a:r>
              <a:rPr lang="en-US" altLang="ko-KR" sz="1300" dirty="0"/>
              <a:t>")))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			</a:t>
            </a:r>
            <a:r>
              <a:rPr lang="en-US" altLang="ko-KR" sz="1300" dirty="0" err="1"/>
              <a:t>out.println</a:t>
            </a:r>
            <a:r>
              <a:rPr lang="en-US" altLang="ko-KR" sz="1300" dirty="0"/>
              <a:t>("&lt;html&gt;&lt;head&gt;&lt;title&gt;Cookie Test Program&lt;/title&gt;&lt;/head&gt;");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			</a:t>
            </a:r>
            <a:r>
              <a:rPr lang="en-US" altLang="ko-KR" sz="1300" dirty="0" err="1"/>
              <a:t>out.println</a:t>
            </a:r>
            <a:r>
              <a:rPr lang="en-US" altLang="ko-KR" sz="1300" dirty="0"/>
              <a:t>("&lt;body&gt;&lt;table width=\"500\"&gt;&lt;</a:t>
            </a:r>
            <a:r>
              <a:rPr lang="en-US" altLang="ko-KR" sz="1300" dirty="0" err="1"/>
              <a:t>tr</a:t>
            </a:r>
            <a:r>
              <a:rPr lang="en-US" altLang="ko-KR" sz="1300" dirty="0"/>
              <a:t>&gt;");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			</a:t>
            </a:r>
            <a:r>
              <a:rPr lang="en-US" altLang="ko-KR" sz="1300" dirty="0" err="1"/>
              <a:t>out.println</a:t>
            </a:r>
            <a:r>
              <a:rPr lang="en-US" altLang="ko-KR" sz="1300" dirty="0"/>
              <a:t>("&lt;form method=\"get\" action=\"/test/Expire\" name=\"logout\"&gt;");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			</a:t>
            </a:r>
            <a:r>
              <a:rPr lang="en-US" altLang="ko-KR" sz="1300" dirty="0" err="1"/>
              <a:t>out.println</a:t>
            </a:r>
            <a:r>
              <a:rPr lang="en-US" altLang="ko-KR" sz="1300" dirty="0"/>
              <a:t>("Id : " + ID + "    </a:t>
            </a:r>
            <a:r>
              <a:rPr lang="en-US" altLang="ko-KR" sz="1300" dirty="0" err="1"/>
              <a:t>Passwd</a:t>
            </a:r>
            <a:r>
              <a:rPr lang="en-US" altLang="ko-KR" sz="1300" dirty="0"/>
              <a:t> : " + </a:t>
            </a:r>
            <a:r>
              <a:rPr lang="en-US" altLang="ko-KR" sz="1300" dirty="0" err="1"/>
              <a:t>Passwd</a:t>
            </a:r>
            <a:r>
              <a:rPr lang="en-US" altLang="ko-KR" sz="1300" dirty="0"/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			</a:t>
            </a:r>
            <a:r>
              <a:rPr lang="en-US" altLang="ko-KR" sz="1300" dirty="0" err="1"/>
              <a:t>out.println</a:t>
            </a:r>
            <a:r>
              <a:rPr lang="en-US" altLang="ko-KR" sz="1300" dirty="0"/>
              <a:t>("&lt;input type=\"submit\" name=\"Submit\" value=\"</a:t>
            </a:r>
            <a:r>
              <a:rPr lang="en-US" altLang="ko-KR" sz="1300" dirty="0" err="1"/>
              <a:t>LogOut</a:t>
            </a:r>
            <a:r>
              <a:rPr lang="en-US" altLang="ko-KR" sz="1300" dirty="0"/>
              <a:t>\"&gt;&lt;/</a:t>
            </a:r>
            <a:r>
              <a:rPr lang="en-US" altLang="ko-KR" sz="1300" dirty="0" err="1"/>
              <a:t>tr</a:t>
            </a:r>
            <a:r>
              <a:rPr lang="en-US" altLang="ko-KR" sz="1300" dirty="0"/>
              <a:t>&gt;&lt;</a:t>
            </a:r>
            <a:r>
              <a:rPr lang="en-US" altLang="ko-KR" sz="1300" dirty="0" err="1"/>
              <a:t>tr</a:t>
            </a:r>
            <a:r>
              <a:rPr lang="en-US" altLang="ko-KR" sz="1300" dirty="0"/>
              <a:t>&gt;&lt;/form&gt;&lt;</a:t>
            </a:r>
            <a:r>
              <a:rPr lang="en-US" altLang="ko-KR" sz="1300" dirty="0" err="1"/>
              <a:t>hr</a:t>
            </a:r>
            <a:r>
              <a:rPr lang="en-US" altLang="ko-KR" sz="1300" dirty="0"/>
              <a:t>&gt;");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			</a:t>
            </a:r>
            <a:r>
              <a:rPr lang="en-US" altLang="ko-KR" sz="1300" dirty="0" err="1"/>
              <a:t>out.println</a:t>
            </a:r>
            <a:r>
              <a:rPr lang="en-US" altLang="ko-KR" sz="1300" dirty="0"/>
              <a:t>("This is Cookie sample program&lt;p&gt;");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			</a:t>
            </a:r>
            <a:r>
              <a:rPr lang="en-US" altLang="ko-KR" sz="1300" dirty="0" err="1"/>
              <a:t>out.println</a:t>
            </a:r>
            <a:r>
              <a:rPr lang="en-US" altLang="ko-KR" sz="1300" dirty="0"/>
              <a:t>("[02/28]&lt;a </a:t>
            </a:r>
            <a:r>
              <a:rPr lang="en-US" altLang="ko-KR" sz="1300" dirty="0" err="1"/>
              <a:t>href</a:t>
            </a:r>
            <a:r>
              <a:rPr lang="en-US" altLang="ko-KR" sz="1300" dirty="0"/>
              <a:t>=\"/test/</a:t>
            </a:r>
            <a:r>
              <a:rPr lang="en-US" altLang="ko-KR" sz="1300" dirty="0" err="1"/>
              <a:t>NewsDetail</a:t>
            </a:r>
            <a:r>
              <a:rPr lang="en-US" altLang="ko-KR" sz="1300" dirty="0"/>
              <a:t>\"&gt;</a:t>
            </a:r>
            <a:r>
              <a:rPr lang="ko-KR" altLang="en-US" sz="1300" dirty="0"/>
              <a:t>아이폰 차기 모델 몸체 </a:t>
            </a:r>
            <a:r>
              <a:rPr lang="en-US" altLang="ko-KR" sz="1300" dirty="0"/>
              <a:t>&lt;/a&gt;");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			</a:t>
            </a:r>
            <a:r>
              <a:rPr lang="en-US" altLang="ko-KR" sz="1300" dirty="0" err="1"/>
              <a:t>out.println</a:t>
            </a:r>
            <a:r>
              <a:rPr lang="en-US" altLang="ko-KR" sz="1300" dirty="0"/>
              <a:t>("&lt;/</a:t>
            </a:r>
            <a:r>
              <a:rPr lang="en-US" altLang="ko-KR" sz="1300" dirty="0" err="1"/>
              <a:t>tr</a:t>
            </a:r>
            <a:r>
              <a:rPr lang="en-US" altLang="ko-KR" sz="1300" dirty="0"/>
              <a:t>&gt;&lt;/table&gt;&lt;/body&gt;&lt;/html&gt;");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		} else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			</a:t>
            </a:r>
            <a:r>
              <a:rPr lang="en-US" altLang="ko-KR" sz="1300" dirty="0" err="1"/>
              <a:t>out.println</a:t>
            </a:r>
            <a:r>
              <a:rPr lang="en-US" altLang="ko-KR" sz="1300" dirty="0"/>
              <a:t>("&lt;html&gt;&lt;head&gt;&lt;title&gt;Cookie Test Program&lt;/title&gt;&lt;/head&gt;");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			</a:t>
            </a:r>
            <a:r>
              <a:rPr lang="en-US" altLang="ko-KR" sz="1300" dirty="0" err="1"/>
              <a:t>out.println</a:t>
            </a:r>
            <a:r>
              <a:rPr lang="en-US" altLang="ko-KR" sz="1300" dirty="0"/>
              <a:t>("&lt;body&gt;&lt;table width=\"500\"&gt;&lt;</a:t>
            </a:r>
            <a:r>
              <a:rPr lang="en-US" altLang="ko-KR" sz="1300" dirty="0" err="1"/>
              <a:t>tr</a:t>
            </a:r>
            <a:r>
              <a:rPr lang="en-US" altLang="ko-KR" sz="1300" dirty="0"/>
              <a:t>&gt;&lt;form method=\"post\" action=\"/test/</a:t>
            </a:r>
            <a:r>
              <a:rPr lang="en-US" altLang="ko-KR" sz="1300" dirty="0" err="1"/>
              <a:t>IsOk</a:t>
            </a:r>
            <a:r>
              <a:rPr lang="en-US" altLang="ko-KR" sz="1300" dirty="0"/>
              <a:t>\" name=\"login\"&gt;");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			</a:t>
            </a:r>
            <a:r>
              <a:rPr lang="en-US" altLang="ko-KR" sz="1300" dirty="0" err="1"/>
              <a:t>out.println</a:t>
            </a:r>
            <a:r>
              <a:rPr lang="en-US" altLang="ko-KR" sz="1300" dirty="0"/>
              <a:t>("&lt;input type=\"text\" size=\"10\"  </a:t>
            </a:r>
            <a:r>
              <a:rPr lang="en-US" altLang="ko-KR" sz="1300" dirty="0" err="1"/>
              <a:t>maxlength</a:t>
            </a:r>
            <a:r>
              <a:rPr lang="en-US" altLang="ko-KR" sz="1300" dirty="0"/>
              <a:t>=\"40\" name=\"id\"&gt; </a:t>
            </a:r>
            <a:r>
              <a:rPr lang="en-US" altLang="ko-KR" sz="1300" dirty="0" err="1"/>
              <a:t>PassWord</a:t>
            </a:r>
            <a:r>
              <a:rPr lang="en-US" altLang="ko-KR" sz="1300" dirty="0"/>
              <a:t> : 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			</a:t>
            </a:r>
            <a:r>
              <a:rPr lang="en-US" altLang="ko-KR" sz="1300" dirty="0" err="1"/>
              <a:t>out.println</a:t>
            </a:r>
            <a:r>
              <a:rPr lang="en-US" altLang="ko-KR" sz="1300" dirty="0"/>
              <a:t>("&lt;input type=\"password\" size=\"10\"  </a:t>
            </a:r>
            <a:r>
              <a:rPr lang="en-US" altLang="ko-KR" sz="1300" dirty="0" err="1"/>
              <a:t>maxlength</a:t>
            </a:r>
            <a:r>
              <a:rPr lang="en-US" altLang="ko-KR" sz="1300" dirty="0"/>
              <a:t>=\"40\" name=\"</a:t>
            </a:r>
            <a:r>
              <a:rPr lang="en-US" altLang="ko-KR" sz="1300" dirty="0" err="1"/>
              <a:t>passwd</a:t>
            </a:r>
            <a:r>
              <a:rPr lang="en-US" altLang="ko-KR" sz="1300" dirty="0"/>
              <a:t>\"&gt;");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			</a:t>
            </a:r>
            <a:r>
              <a:rPr lang="en-US" altLang="ko-KR" sz="1300" dirty="0" err="1"/>
              <a:t>out.println</a:t>
            </a:r>
            <a:r>
              <a:rPr lang="en-US" altLang="ko-KR" sz="1300" dirty="0"/>
              <a:t>("&lt;input type=\"submit\" name=\"Submit\" value=\"OK\"&gt;&lt;/form&gt;&lt;/</a:t>
            </a:r>
            <a:r>
              <a:rPr lang="en-US" altLang="ko-KR" sz="1300" dirty="0" err="1"/>
              <a:t>tr</a:t>
            </a:r>
            <a:r>
              <a:rPr lang="en-US" altLang="ko-KR" sz="1300" dirty="0"/>
              <a:t>&gt;&lt;</a:t>
            </a:r>
            <a:r>
              <a:rPr lang="en-US" altLang="ko-KR" sz="1300" dirty="0" err="1"/>
              <a:t>hr</a:t>
            </a:r>
            <a:r>
              <a:rPr lang="en-US" altLang="ko-KR" sz="1300" dirty="0"/>
              <a:t>&gt;");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			</a:t>
            </a:r>
            <a:r>
              <a:rPr lang="en-US" altLang="ko-KR" sz="1300" dirty="0" err="1"/>
              <a:t>out.println</a:t>
            </a:r>
            <a:r>
              <a:rPr lang="en-US" altLang="ko-KR" sz="1300" dirty="0"/>
              <a:t>("This is Cookie sample program&lt;p&gt;&lt;/</a:t>
            </a:r>
            <a:r>
              <a:rPr lang="en-US" altLang="ko-KR" sz="1300" dirty="0" err="1"/>
              <a:t>tr</a:t>
            </a:r>
            <a:r>
              <a:rPr lang="en-US" altLang="ko-KR" sz="1300" dirty="0"/>
              <a:t>&gt;&lt;</a:t>
            </a:r>
            <a:r>
              <a:rPr lang="en-US" altLang="ko-KR" sz="1300" dirty="0" err="1"/>
              <a:t>tr</a:t>
            </a:r>
            <a:r>
              <a:rPr lang="en-US" altLang="ko-KR" sz="1300" dirty="0"/>
              <a:t>&gt;");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			</a:t>
            </a:r>
            <a:r>
              <a:rPr lang="en-US" altLang="ko-KR" sz="1300" dirty="0" err="1"/>
              <a:t>out.println</a:t>
            </a:r>
            <a:r>
              <a:rPr lang="en-US" altLang="ko-KR" sz="1300" dirty="0"/>
              <a:t>("[02/28]&lt;a </a:t>
            </a:r>
            <a:r>
              <a:rPr lang="en-US" altLang="ko-KR" sz="1300" dirty="0" err="1"/>
              <a:t>href</a:t>
            </a:r>
            <a:r>
              <a:rPr lang="en-US" altLang="ko-KR" sz="1300" dirty="0"/>
              <a:t>=\"/test/</a:t>
            </a:r>
            <a:r>
              <a:rPr lang="en-US" altLang="ko-KR" sz="1300" dirty="0" err="1"/>
              <a:t>NewsDetail</a:t>
            </a:r>
            <a:r>
              <a:rPr lang="en-US" altLang="ko-KR" sz="1300" dirty="0"/>
              <a:t>\"&gt;</a:t>
            </a:r>
            <a:r>
              <a:rPr lang="ko-KR" altLang="en-US" sz="1300" dirty="0"/>
              <a:t> 아이폰 차기 모델 몸체 </a:t>
            </a:r>
            <a:r>
              <a:rPr lang="en-US" altLang="ko-KR" sz="1300" dirty="0"/>
              <a:t>&lt;/a&gt;");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			</a:t>
            </a:r>
            <a:r>
              <a:rPr lang="en-US" altLang="ko-KR" sz="1300" dirty="0" err="1"/>
              <a:t>out.println</a:t>
            </a:r>
            <a:r>
              <a:rPr lang="en-US" altLang="ko-KR" sz="1300" dirty="0"/>
              <a:t>("&lt;/td&gt;&lt;/</a:t>
            </a:r>
            <a:r>
              <a:rPr lang="en-US" altLang="ko-KR" sz="1300" dirty="0" err="1"/>
              <a:t>tr</a:t>
            </a:r>
            <a:r>
              <a:rPr lang="en-US" altLang="ko-KR" sz="1300" dirty="0"/>
              <a:t>&gt;&lt;/table&gt;&lt;/body&gt;&lt;/html&gt;");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		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   }  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300" dirty="0"/>
              <a:t>} 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64515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BADEC05-266E-4A4A-8F18-68234658A467}" type="slidenum">
              <a:rPr lang="en-US" altLang="ko-KR"/>
              <a:pPr eaLnBrk="1" hangingPunct="1"/>
              <a:t>51</a:t>
            </a:fld>
            <a:endParaRPr lang="en-US" altLang="ko-KR"/>
          </a:p>
        </p:txBody>
      </p:sp>
      <p:sp>
        <p:nvSpPr>
          <p:cNvPr id="64516" name="Rectangle 2"/>
          <p:cNvSpPr>
            <a:spLocks noChangeArrowheads="1"/>
          </p:cNvSpPr>
          <p:nvPr/>
        </p:nvSpPr>
        <p:spPr bwMode="auto">
          <a:xfrm>
            <a:off x="457200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400">
                <a:solidFill>
                  <a:schemeClr val="tx2"/>
                </a:solidFill>
              </a:rPr>
              <a:t>IsOk.java(1)</a:t>
            </a:r>
          </a:p>
        </p:txBody>
      </p:sp>
      <p:sp>
        <p:nvSpPr>
          <p:cNvPr id="64517" name="Rectangle 3"/>
          <p:cNvSpPr>
            <a:spLocks noChangeArrowheads="1"/>
          </p:cNvSpPr>
          <p:nvPr/>
        </p:nvSpPr>
        <p:spPr bwMode="auto">
          <a:xfrm>
            <a:off x="323850" y="762000"/>
            <a:ext cx="8534400" cy="609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/* cookieTest.java</a:t>
            </a:r>
            <a:r>
              <a:rPr lang="ko-KR" altLang="en-US" sz="1400" dirty="0"/>
              <a:t>에서 넘어 오는 </a:t>
            </a:r>
            <a:r>
              <a:rPr lang="en-US" altLang="ko-KR" sz="1400" dirty="0"/>
              <a:t>ID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passwd</a:t>
            </a:r>
            <a:r>
              <a:rPr lang="ko-KR" altLang="en-US" sz="1400" dirty="0"/>
              <a:t>를 </a:t>
            </a:r>
            <a:r>
              <a:rPr lang="en-US" altLang="ko-KR" sz="1400" dirty="0"/>
              <a:t>parameter</a:t>
            </a:r>
            <a:r>
              <a:rPr lang="ko-KR" altLang="en-US" sz="1400" dirty="0"/>
              <a:t>로 받아   인증된 사용자인지의 여부를 판단 *</a:t>
            </a:r>
            <a:r>
              <a:rPr lang="en-US" altLang="ko-KR" sz="1400" dirty="0"/>
              <a:t>/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import ...;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...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@</a:t>
            </a:r>
            <a:r>
              <a:rPr lang="en-US" altLang="ko-KR" sz="1400" dirty="0" err="1"/>
              <a:t>WebServlet</a:t>
            </a:r>
            <a:r>
              <a:rPr lang="en-US" altLang="ko-KR" sz="1400" dirty="0"/>
              <a:t>("/</a:t>
            </a:r>
            <a:r>
              <a:rPr lang="en-US" altLang="ko-KR" sz="1400" dirty="0" err="1"/>
              <a:t>IsOk</a:t>
            </a:r>
            <a:r>
              <a:rPr lang="en-US" altLang="ko-KR" sz="1400" dirty="0"/>
              <a:t>")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IsOk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HttpServlet</a:t>
            </a:r>
            <a:r>
              <a:rPr lang="en-US" altLang="ko-KR" sz="1400" dirty="0"/>
              <a:t> {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  public void </a:t>
            </a:r>
            <a:r>
              <a:rPr lang="en-US" altLang="ko-KR" sz="1400" dirty="0" err="1"/>
              <a:t>doPost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HttpServletRequest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req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HttpServletResponse</a:t>
            </a:r>
            <a:r>
              <a:rPr lang="en-US" altLang="ko-KR" sz="1400" dirty="0"/>
              <a:t> res) throws </a:t>
            </a:r>
            <a:r>
              <a:rPr lang="en-US" altLang="ko-KR" sz="1400" dirty="0" err="1"/>
              <a:t>IOException</a:t>
            </a:r>
            <a:r>
              <a:rPr lang="en-US" altLang="ko-KR" sz="1400" dirty="0"/>
              <a:t>,  </a:t>
            </a:r>
            <a:r>
              <a:rPr lang="en-US" altLang="ko-KR" sz="1400" dirty="0" err="1"/>
              <a:t>ServletException</a:t>
            </a:r>
            <a:r>
              <a:rPr lang="en-US" altLang="ko-KR" sz="1400" dirty="0"/>
              <a:t> {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res.setContentType</a:t>
            </a:r>
            <a:r>
              <a:rPr lang="en-US" altLang="ko-KR" sz="1400" dirty="0"/>
              <a:t>("text/html; charset=utf-8");    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PrintWriter</a:t>
            </a:r>
            <a:r>
              <a:rPr lang="en-US" altLang="ko-KR" sz="1400" dirty="0"/>
              <a:t> out = </a:t>
            </a:r>
            <a:r>
              <a:rPr lang="en-US" altLang="ko-KR" sz="1400" dirty="0" err="1"/>
              <a:t>res.getWriter</a:t>
            </a:r>
            <a:r>
              <a:rPr lang="en-US" altLang="ko-KR" sz="1400" dirty="0"/>
              <a:t>();    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      	String ID = null;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      	String </a:t>
            </a:r>
            <a:r>
              <a:rPr lang="en-US" altLang="ko-KR" sz="1400" dirty="0" err="1"/>
              <a:t>Passwd</a:t>
            </a:r>
            <a:r>
              <a:rPr lang="en-US" altLang="ko-KR" sz="1400" dirty="0"/>
              <a:t> = null;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		if (</a:t>
            </a:r>
            <a:r>
              <a:rPr lang="en-US" altLang="ko-KR" sz="1400" dirty="0" err="1"/>
              <a:t>req.getParameter</a:t>
            </a:r>
            <a:r>
              <a:rPr lang="en-US" altLang="ko-KR" sz="1400" dirty="0"/>
              <a:t>("id") != null) ID = </a:t>
            </a:r>
            <a:r>
              <a:rPr lang="en-US" altLang="ko-KR" sz="1400" dirty="0" err="1"/>
              <a:t>req.getParameter</a:t>
            </a:r>
            <a:r>
              <a:rPr lang="en-US" altLang="ko-KR" sz="1400" dirty="0"/>
              <a:t>("id");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		if (</a:t>
            </a:r>
            <a:r>
              <a:rPr lang="en-US" altLang="ko-KR" sz="1400" dirty="0" err="1"/>
              <a:t>req.getParameter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passwd</a:t>
            </a:r>
            <a:r>
              <a:rPr lang="en-US" altLang="ko-KR" sz="1400" dirty="0"/>
              <a:t>") != null) </a:t>
            </a:r>
            <a:r>
              <a:rPr lang="en-US" altLang="ko-KR" sz="1400" dirty="0" err="1"/>
              <a:t>Passwd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req.getParameter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passwd</a:t>
            </a:r>
            <a:r>
              <a:rPr lang="en-US" altLang="ko-KR" sz="1400" dirty="0"/>
              <a:t>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dirty="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      // </a:t>
            </a:r>
            <a:r>
              <a:rPr lang="ko-KR" altLang="en-US" sz="1400" dirty="0"/>
              <a:t>인증이 성공이라면</a:t>
            </a:r>
            <a:r>
              <a:rPr lang="en-US" altLang="ko-KR" sz="1400" dirty="0"/>
              <a:t>, </a:t>
            </a:r>
            <a:r>
              <a:rPr lang="ko-KR" altLang="en-US" sz="1400" dirty="0"/>
              <a:t>흔히 이부분의 인증을 </a:t>
            </a:r>
            <a:r>
              <a:rPr lang="en-US" altLang="ko-KR" sz="1400" dirty="0"/>
              <a:t>DB</a:t>
            </a:r>
            <a:r>
              <a:rPr lang="ko-KR" altLang="en-US" sz="1400" dirty="0"/>
              <a:t>의 사용자 </a:t>
            </a:r>
            <a:r>
              <a:rPr lang="en-US" altLang="ko-KR" sz="1400" dirty="0"/>
              <a:t>Table</a:t>
            </a:r>
            <a:r>
              <a:rPr lang="ko-KR" altLang="en-US" sz="1400" dirty="0"/>
              <a:t>등의 </a:t>
            </a:r>
            <a:r>
              <a:rPr lang="en-US" altLang="ko-KR" sz="1400" dirty="0"/>
              <a:t>ID/</a:t>
            </a:r>
            <a:r>
              <a:rPr lang="en-US" altLang="ko-KR" sz="1400" dirty="0" err="1"/>
              <a:t>PassWd</a:t>
            </a:r>
            <a:r>
              <a:rPr lang="ko-KR" altLang="en-US" sz="1400" dirty="0"/>
              <a:t>를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 dirty="0"/>
              <a:t>      </a:t>
            </a:r>
            <a:r>
              <a:rPr lang="en-US" altLang="ko-KR" sz="1400" dirty="0"/>
              <a:t>// </a:t>
            </a:r>
            <a:r>
              <a:rPr lang="ko-KR" altLang="en-US" sz="1400" dirty="0"/>
              <a:t>비교하여 인증이 성공인지의 여부를 판단한다</a:t>
            </a:r>
            <a:r>
              <a:rPr lang="en-US" altLang="ko-KR" sz="1400" dirty="0"/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                if ((</a:t>
            </a:r>
            <a:r>
              <a:rPr lang="en-US" altLang="ko-KR" sz="1400" dirty="0" err="1"/>
              <a:t>ID.equals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oraclejava</a:t>
            </a:r>
            <a:r>
              <a:rPr lang="en-US" altLang="ko-KR" sz="1400" dirty="0"/>
              <a:t>")) &amp;&amp; (</a:t>
            </a:r>
            <a:r>
              <a:rPr lang="en-US" altLang="ko-KR" sz="1400" dirty="0" err="1"/>
              <a:t>Passwd.equals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oraclejava</a:t>
            </a:r>
            <a:r>
              <a:rPr lang="en-US" altLang="ko-KR" sz="1400" dirty="0"/>
              <a:t>")))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			Cookie </a:t>
            </a:r>
            <a:r>
              <a:rPr lang="en-US" altLang="ko-KR" sz="1400" dirty="0" err="1"/>
              <a:t>idCookie</a:t>
            </a:r>
            <a:r>
              <a:rPr lang="en-US" altLang="ko-KR" sz="1400" dirty="0"/>
              <a:t> = new Cookie("id", "</a:t>
            </a:r>
            <a:r>
              <a:rPr lang="en-US" altLang="ko-KR" sz="1400" dirty="0" err="1"/>
              <a:t>oraclejava</a:t>
            </a:r>
            <a:r>
              <a:rPr lang="en-US" altLang="ko-KR" sz="1400" dirty="0"/>
              <a:t>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			Cookie </a:t>
            </a:r>
            <a:r>
              <a:rPr lang="en-US" altLang="ko-KR" sz="1400" dirty="0" err="1"/>
              <a:t>passwdCookie</a:t>
            </a:r>
            <a:r>
              <a:rPr lang="en-US" altLang="ko-KR" sz="1400" dirty="0"/>
              <a:t> = new Cookie("</a:t>
            </a:r>
            <a:r>
              <a:rPr lang="en-US" altLang="ko-KR" sz="1400" dirty="0" err="1"/>
              <a:t>passwd</a:t>
            </a:r>
            <a:r>
              <a:rPr lang="en-US" altLang="ko-KR" sz="1400" dirty="0"/>
              <a:t>", "</a:t>
            </a:r>
            <a:r>
              <a:rPr lang="en-US" altLang="ko-KR" sz="1400" dirty="0" err="1"/>
              <a:t>oraclejava</a:t>
            </a:r>
            <a:r>
              <a:rPr lang="en-US" altLang="ko-KR" sz="1400" dirty="0"/>
              <a:t>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65539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7B6B551-F34B-40B3-B3CE-5860776A5132}" type="slidenum">
              <a:rPr lang="en-US" altLang="ko-KR"/>
              <a:pPr eaLnBrk="1" hangingPunct="1"/>
              <a:t>52</a:t>
            </a:fld>
            <a:endParaRPr lang="en-US" altLang="ko-KR"/>
          </a:p>
        </p:txBody>
      </p:sp>
      <p:sp>
        <p:nvSpPr>
          <p:cNvPr id="65540" name="Rectangle 2"/>
          <p:cNvSpPr>
            <a:spLocks noChangeArrowheads="1"/>
          </p:cNvSpPr>
          <p:nvPr/>
        </p:nvSpPr>
        <p:spPr bwMode="auto">
          <a:xfrm>
            <a:off x="457200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400">
                <a:solidFill>
                  <a:schemeClr val="tx2"/>
                </a:solidFill>
              </a:rPr>
              <a:t>IsOk.java(2)</a:t>
            </a:r>
          </a:p>
        </p:txBody>
      </p:sp>
      <p:sp>
        <p:nvSpPr>
          <p:cNvPr id="65541" name="Rectangle 3"/>
          <p:cNvSpPr>
            <a:spLocks noChangeArrowheads="1"/>
          </p:cNvSpPr>
          <p:nvPr/>
        </p:nvSpPr>
        <p:spPr bwMode="auto">
          <a:xfrm>
            <a:off x="381000" y="838200"/>
            <a:ext cx="8534400" cy="601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dirty="0"/>
              <a:t>      		</a:t>
            </a:r>
            <a:r>
              <a:rPr lang="en-US" altLang="ko-KR" sz="1400" dirty="0" err="1"/>
              <a:t>res.addCookie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idCookie</a:t>
            </a:r>
            <a:r>
              <a:rPr lang="en-US" altLang="ko-KR" sz="1400" dirty="0"/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res.addCookie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passwdCookie</a:t>
            </a:r>
            <a:r>
              <a:rPr lang="en-US" altLang="ko-KR" sz="1400" dirty="0"/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dirty="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out.println</a:t>
            </a:r>
            <a:r>
              <a:rPr lang="en-US" altLang="ko-KR" sz="1400" dirty="0"/>
              <a:t>("&lt;html&gt;&lt;head&gt;");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res.setHeader</a:t>
            </a:r>
            <a:r>
              <a:rPr lang="en-US" altLang="ko-KR" sz="1400" dirty="0"/>
              <a:t>("Refresh", "3; URL=http://localhost:8080/test/CookieTest");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out.println</a:t>
            </a:r>
            <a:r>
              <a:rPr lang="en-US" altLang="ko-KR" sz="1400" dirty="0"/>
              <a:t>("Cookie Setting OK!! 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out.println</a:t>
            </a:r>
            <a:r>
              <a:rPr lang="en-US" altLang="ko-KR" sz="1400" dirty="0"/>
              <a:t>("3</a:t>
            </a:r>
            <a:r>
              <a:rPr lang="ko-KR" altLang="en-US" sz="1400" dirty="0" err="1"/>
              <a:t>초후면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첫페이지로</a:t>
            </a:r>
            <a:r>
              <a:rPr lang="ko-KR" altLang="en-US" sz="1400" dirty="0"/>
              <a:t> 이동합니다</a:t>
            </a:r>
            <a:r>
              <a:rPr lang="en-US" altLang="ko-KR" sz="1400" dirty="0"/>
              <a:t>.");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out.println</a:t>
            </a:r>
            <a:r>
              <a:rPr lang="en-US" altLang="ko-KR" sz="1400" dirty="0"/>
              <a:t>("&lt;/head&gt;&lt;/html&gt;");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		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		// Id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PassWord</a:t>
            </a:r>
            <a:r>
              <a:rPr lang="ko-KR" altLang="en-US" sz="1400" dirty="0"/>
              <a:t>가 맞지 않는 경우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 dirty="0"/>
              <a:t>		</a:t>
            </a:r>
            <a:r>
              <a:rPr lang="en-US" altLang="ko-KR" sz="1400" dirty="0"/>
              <a:t>else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out.println</a:t>
            </a:r>
            <a:r>
              <a:rPr lang="en-US" altLang="ko-KR" sz="1400" dirty="0"/>
              <a:t>("&lt;html&gt;&lt;head&gt;");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res.setHeader</a:t>
            </a:r>
            <a:r>
              <a:rPr lang="en-US" altLang="ko-KR" sz="1400" dirty="0"/>
              <a:t>("Refresh", "3; URL=http://localhost:8080/test/CookieTest");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out.println</a:t>
            </a:r>
            <a:r>
              <a:rPr lang="en-US" altLang="ko-KR" sz="1400" dirty="0"/>
              <a:t>("ID </a:t>
            </a:r>
            <a:r>
              <a:rPr lang="en-US" altLang="ko-KR" sz="1400" dirty="0" err="1"/>
              <a:t>PassWord</a:t>
            </a:r>
            <a:r>
              <a:rPr lang="en-US" altLang="ko-KR" sz="1400" dirty="0"/>
              <a:t> not correct...&lt;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/&gt;");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out.println</a:t>
            </a:r>
            <a:r>
              <a:rPr lang="en-US" altLang="ko-KR" sz="1400" dirty="0"/>
              <a:t>("3</a:t>
            </a:r>
            <a:r>
              <a:rPr lang="ko-KR" altLang="en-US" sz="1400" dirty="0" err="1"/>
              <a:t>초후면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첫페이지로</a:t>
            </a:r>
            <a:r>
              <a:rPr lang="ko-KR" altLang="en-US" sz="1400" dirty="0"/>
              <a:t> 이동합니다</a:t>
            </a:r>
            <a:r>
              <a:rPr lang="en-US" altLang="ko-KR" sz="1400" dirty="0"/>
              <a:t>.");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out.println</a:t>
            </a:r>
            <a:r>
              <a:rPr lang="en-US" altLang="ko-KR" sz="1400" dirty="0"/>
              <a:t>("&lt;/html&gt;&lt;/head&gt;");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		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                              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}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}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6656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6F41CCF-9DB7-4565-8428-5C0B070C5934}" type="slidenum">
              <a:rPr lang="en-US" altLang="ko-KR"/>
              <a:pPr eaLnBrk="1" hangingPunct="1"/>
              <a:t>53</a:t>
            </a:fld>
            <a:endParaRPr lang="en-US" altLang="ko-KR"/>
          </a:p>
        </p:txBody>
      </p:sp>
      <p:sp>
        <p:nvSpPr>
          <p:cNvPr id="66564" name="Rectangle 2"/>
          <p:cNvSpPr>
            <a:spLocks noChangeArrowheads="1"/>
          </p:cNvSpPr>
          <p:nvPr/>
        </p:nvSpPr>
        <p:spPr bwMode="auto">
          <a:xfrm>
            <a:off x="457200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400">
                <a:solidFill>
                  <a:schemeClr val="tx2"/>
                </a:solidFill>
              </a:rPr>
              <a:t>Expire.java</a:t>
            </a:r>
          </a:p>
        </p:txBody>
      </p:sp>
      <p:sp>
        <p:nvSpPr>
          <p:cNvPr id="66565" name="Rectangle 3"/>
          <p:cNvSpPr>
            <a:spLocks noChangeArrowheads="1"/>
          </p:cNvSpPr>
          <p:nvPr/>
        </p:nvSpPr>
        <p:spPr bwMode="auto">
          <a:xfrm>
            <a:off x="381000" y="766763"/>
            <a:ext cx="8534400" cy="6091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8001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7145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/*</a:t>
            </a:r>
            <a:r>
              <a:rPr lang="en-US" altLang="ko-KR" sz="1600" dirty="0" err="1"/>
              <a:t>CookieTest</a:t>
            </a:r>
            <a:r>
              <a:rPr lang="ko-KR" altLang="en-US" sz="1600" dirty="0"/>
              <a:t>에서  </a:t>
            </a:r>
            <a:r>
              <a:rPr lang="en-US" altLang="ko-KR" sz="1600" dirty="0" err="1"/>
              <a:t>LogOut</a:t>
            </a:r>
            <a:r>
              <a:rPr lang="ko-KR" altLang="en-US" sz="1600" dirty="0"/>
              <a:t>을 </a:t>
            </a:r>
            <a:r>
              <a:rPr lang="en-US" altLang="ko-KR" sz="1600" dirty="0"/>
              <a:t>Click</a:t>
            </a:r>
            <a:r>
              <a:rPr lang="ko-KR" altLang="en-US" sz="1600" dirty="0"/>
              <a:t>시 쿠키를 해제한다 *</a:t>
            </a:r>
            <a:r>
              <a:rPr lang="en-US" altLang="ko-KR" sz="1600" dirty="0"/>
              <a:t>/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import ...;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...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@</a:t>
            </a:r>
            <a:r>
              <a:rPr lang="en-US" altLang="ko-KR" sz="1600" dirty="0" err="1"/>
              <a:t>WebServlet</a:t>
            </a:r>
            <a:r>
              <a:rPr lang="en-US" altLang="ko-KR" sz="1600" dirty="0"/>
              <a:t>("/Expire")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public class Expire extends </a:t>
            </a:r>
            <a:r>
              <a:rPr lang="en-US" altLang="ko-KR" sz="1600" dirty="0" err="1"/>
              <a:t>HttpServlet</a:t>
            </a:r>
            <a:r>
              <a:rPr lang="en-US" altLang="ko-KR" sz="1600" dirty="0"/>
              <a:t> { 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public void </a:t>
            </a:r>
            <a:r>
              <a:rPr lang="en-US" altLang="ko-KR" sz="1600" dirty="0" err="1"/>
              <a:t>doGet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HttpServletRequest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req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HttpServletResponse</a:t>
            </a:r>
            <a:r>
              <a:rPr lang="en-US" altLang="ko-KR" sz="1600" dirty="0"/>
              <a:t> res) throws </a:t>
            </a:r>
            <a:r>
              <a:rPr lang="en-US" altLang="ko-KR" sz="1600" dirty="0" err="1"/>
              <a:t>IOException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ServletException</a:t>
            </a:r>
            <a:r>
              <a:rPr lang="en-US" altLang="ko-KR" sz="1600" dirty="0"/>
              <a:t> {       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Cookie[] cookies = </a:t>
            </a:r>
            <a:r>
              <a:rPr lang="en-US" altLang="ko-KR" sz="1600" dirty="0" err="1"/>
              <a:t>req.getCookies</a:t>
            </a:r>
            <a:r>
              <a:rPr lang="en-US" altLang="ko-KR" sz="1600" dirty="0"/>
              <a:t>();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 </a:t>
            </a:r>
            <a:r>
              <a:rPr lang="en-US" altLang="ko-KR" sz="1600" dirty="0" err="1"/>
              <a:t>cookies.length</a:t>
            </a:r>
            <a:r>
              <a:rPr lang="en-US" altLang="ko-KR" sz="1600" dirty="0"/>
              <a:t>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 {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	Cookie </a:t>
            </a:r>
            <a:r>
              <a:rPr lang="en-US" altLang="ko-KR" sz="1600" dirty="0" err="1"/>
              <a:t>thisCookie</a:t>
            </a:r>
            <a:r>
              <a:rPr lang="en-US" altLang="ko-KR" sz="1600" dirty="0"/>
              <a:t> = cookies[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];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	</a:t>
            </a:r>
            <a:r>
              <a:rPr lang="en-US" altLang="ko-KR" sz="1600" dirty="0" err="1"/>
              <a:t>thisCookie.setMaxAge</a:t>
            </a:r>
            <a:r>
              <a:rPr lang="en-US" altLang="ko-KR" sz="1600" dirty="0"/>
              <a:t>(0);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	</a:t>
            </a:r>
            <a:r>
              <a:rPr lang="en-US" altLang="ko-KR" sz="1600" dirty="0" err="1"/>
              <a:t>res.addCookie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thisCookie</a:t>
            </a:r>
            <a:r>
              <a:rPr lang="en-US" altLang="ko-KR" sz="1600" dirty="0"/>
              <a:t>);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}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res.sendRedirect</a:t>
            </a:r>
            <a:r>
              <a:rPr lang="en-US" altLang="ko-KR" sz="1600" dirty="0"/>
              <a:t>("/test/</a:t>
            </a:r>
            <a:r>
              <a:rPr lang="en-US" altLang="ko-KR" sz="1600" dirty="0" err="1"/>
              <a:t>CookieTest</a:t>
            </a:r>
            <a:r>
              <a:rPr lang="en-US" altLang="ko-KR" sz="1600" dirty="0"/>
              <a:t>");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dirty="0"/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}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}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dirty="0"/>
              <a:t>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675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E4AC351D-915A-4339-ADFE-4BFC6ACF37A0}" type="slidenum">
              <a:rPr lang="en-US" altLang="ko-KR"/>
              <a:pPr eaLnBrk="1" hangingPunct="1"/>
              <a:t>54</a:t>
            </a:fld>
            <a:endParaRPr lang="en-US" altLang="ko-KR"/>
          </a:p>
        </p:txBody>
      </p:sp>
      <p:sp>
        <p:nvSpPr>
          <p:cNvPr id="67588" name="Rectangle 2"/>
          <p:cNvSpPr>
            <a:spLocks noChangeArrowheads="1"/>
          </p:cNvSpPr>
          <p:nvPr/>
        </p:nvSpPr>
        <p:spPr bwMode="auto">
          <a:xfrm>
            <a:off x="457200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400">
                <a:solidFill>
                  <a:schemeClr val="tx2"/>
                </a:solidFill>
              </a:rPr>
              <a:t>NewsDetail.java(1)</a:t>
            </a:r>
          </a:p>
        </p:txBody>
      </p:sp>
      <p:sp>
        <p:nvSpPr>
          <p:cNvPr id="67589" name="Rectangle 3"/>
          <p:cNvSpPr>
            <a:spLocks noChangeArrowheads="1"/>
          </p:cNvSpPr>
          <p:nvPr/>
        </p:nvSpPr>
        <p:spPr bwMode="auto">
          <a:xfrm>
            <a:off x="381000" y="838200"/>
            <a:ext cx="8534400" cy="601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8001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7145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1717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/* </a:t>
            </a:r>
            <a:r>
              <a:rPr lang="ko-KR" altLang="en-US" sz="1400" dirty="0"/>
              <a:t>사용자가 </a:t>
            </a:r>
            <a:r>
              <a:rPr lang="en-US" altLang="ko-KR" sz="1400" dirty="0" err="1"/>
              <a:t>CookieTest</a:t>
            </a:r>
            <a:r>
              <a:rPr lang="ko-KR" altLang="en-US" sz="1400" dirty="0"/>
              <a:t>에서 뉴스를 보고자 </a:t>
            </a:r>
            <a:r>
              <a:rPr lang="ko-KR" altLang="en-US" sz="1400" dirty="0" err="1"/>
              <a:t>할때</a:t>
            </a:r>
            <a:r>
              <a:rPr lang="ko-KR" altLang="en-US" sz="1400" dirty="0"/>
              <a:t> 이미 인증이 되어 있는지의 여부를 판단한 후 인증된 사용자만   뉴스를 보여준다*</a:t>
            </a:r>
            <a:r>
              <a:rPr lang="en-US" altLang="ko-KR" sz="1400" dirty="0"/>
              <a:t>/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import ...;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...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@</a:t>
            </a:r>
            <a:r>
              <a:rPr lang="en-US" altLang="ko-KR" sz="1400" dirty="0" err="1"/>
              <a:t>WebServlet</a:t>
            </a:r>
            <a:r>
              <a:rPr lang="en-US" altLang="ko-KR" sz="1400" dirty="0"/>
              <a:t>("/</a:t>
            </a:r>
            <a:r>
              <a:rPr lang="en-US" altLang="ko-KR" sz="1400" dirty="0" err="1"/>
              <a:t>NewsDetail</a:t>
            </a:r>
            <a:r>
              <a:rPr lang="en-US" altLang="ko-KR" sz="1400" dirty="0"/>
              <a:t>")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NewsDetail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HttpServlet</a:t>
            </a:r>
            <a:r>
              <a:rPr lang="en-US" altLang="ko-KR" sz="1400" dirty="0"/>
              <a:t> { 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  public void </a:t>
            </a:r>
            <a:r>
              <a:rPr lang="en-US" altLang="ko-KR" sz="1400" dirty="0" err="1"/>
              <a:t>doGet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HttpServletRequest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req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HttpServletResponse</a:t>
            </a:r>
            <a:r>
              <a:rPr lang="en-US" altLang="ko-KR" sz="1400" dirty="0"/>
              <a:t> res) throws </a:t>
            </a:r>
            <a:r>
              <a:rPr lang="en-US" altLang="ko-KR" sz="1400" dirty="0" err="1"/>
              <a:t>IOException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ServletException</a:t>
            </a:r>
            <a:r>
              <a:rPr lang="en-US" altLang="ko-KR" sz="1400" dirty="0"/>
              <a:t> { 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res.setContentType</a:t>
            </a:r>
            <a:r>
              <a:rPr lang="en-US" altLang="ko-KR" sz="1400" dirty="0"/>
              <a:t>("text/html; charset=utf-8");      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PrintWriter</a:t>
            </a:r>
            <a:r>
              <a:rPr lang="en-US" altLang="ko-KR" sz="1400" dirty="0"/>
              <a:t> out = </a:t>
            </a:r>
            <a:r>
              <a:rPr lang="en-US" altLang="ko-KR" sz="1400" dirty="0" err="1"/>
              <a:t>res.getWriter</a:t>
            </a:r>
            <a:r>
              <a:rPr lang="en-US" altLang="ko-KR" sz="1400" dirty="0"/>
              <a:t>();      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    String ID=" "; 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	    String </a:t>
            </a:r>
            <a:r>
              <a:rPr lang="en-US" altLang="ko-KR" sz="1400" dirty="0" err="1"/>
              <a:t>Passwd</a:t>
            </a:r>
            <a:r>
              <a:rPr lang="en-US" altLang="ko-KR" sz="1400" dirty="0"/>
              <a:t>=" "; 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	    String n=null;    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	   // Cookie Setting </a:t>
            </a:r>
            <a:r>
              <a:rPr lang="ko-KR" altLang="en-US" sz="1400" dirty="0"/>
              <a:t>여부를 파악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 dirty="0"/>
              <a:t>	    </a:t>
            </a:r>
            <a:r>
              <a:rPr lang="en-US" altLang="ko-KR" sz="1400" dirty="0"/>
              <a:t>if (</a:t>
            </a:r>
            <a:r>
              <a:rPr lang="en-US" altLang="ko-KR" sz="1400" dirty="0" err="1"/>
              <a:t>req.getCookies</a:t>
            </a:r>
            <a:r>
              <a:rPr lang="en-US" altLang="ko-KR" sz="1400" dirty="0"/>
              <a:t>() != null) { 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	       Cookie[] cookies=</a:t>
            </a:r>
            <a:r>
              <a:rPr lang="en-US" altLang="ko-KR" sz="1400" dirty="0" err="1"/>
              <a:t>req.getCookies</a:t>
            </a:r>
            <a:r>
              <a:rPr lang="en-US" altLang="ko-KR" sz="1400" dirty="0"/>
              <a:t>();                   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	      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=0;i&lt;</a:t>
            </a:r>
            <a:r>
              <a:rPr lang="en-US" altLang="ko-KR" sz="1400" dirty="0" err="1"/>
              <a:t>cookies.length;i</a:t>
            </a:r>
            <a:r>
              <a:rPr lang="en-US" altLang="ko-KR" sz="1400" dirty="0"/>
              <a:t>++) {      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	        Cookie </a:t>
            </a:r>
            <a:r>
              <a:rPr lang="en-US" altLang="ko-KR" sz="1400" dirty="0" err="1"/>
              <a:t>thisCookie</a:t>
            </a:r>
            <a:r>
              <a:rPr lang="en-US" altLang="ko-KR" sz="1400" dirty="0"/>
              <a:t> = cookies[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        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	        n=</a:t>
            </a:r>
            <a:r>
              <a:rPr lang="en-US" altLang="ko-KR" sz="1400" dirty="0" err="1"/>
              <a:t>thisCookie.getName</a:t>
            </a:r>
            <a:r>
              <a:rPr lang="en-US" altLang="ko-KR" sz="1400" dirty="0"/>
              <a:t>(); 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	        if (</a:t>
            </a:r>
            <a:r>
              <a:rPr lang="en-US" altLang="ko-KR" sz="1400" dirty="0" err="1"/>
              <a:t>n.equals</a:t>
            </a:r>
            <a:r>
              <a:rPr lang="en-US" altLang="ko-KR" sz="1400" dirty="0"/>
              <a:t>("id"))           ID = </a:t>
            </a:r>
            <a:r>
              <a:rPr lang="en-US" altLang="ko-KR" sz="1400" dirty="0" err="1"/>
              <a:t>thisCookie.getValue</a:t>
            </a:r>
            <a:r>
              <a:rPr lang="en-US" altLang="ko-KR" sz="1400" dirty="0"/>
              <a:t>(); 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	        if (</a:t>
            </a:r>
            <a:r>
              <a:rPr lang="en-US" altLang="ko-KR" sz="1400" dirty="0" err="1"/>
              <a:t>n.equals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passwd</a:t>
            </a:r>
            <a:r>
              <a:rPr lang="en-US" altLang="ko-KR" sz="1400" dirty="0"/>
              <a:t>"))   </a:t>
            </a:r>
            <a:r>
              <a:rPr lang="en-US" altLang="ko-KR" sz="1400" dirty="0" err="1"/>
              <a:t>Passwd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thisCookie.getValue</a:t>
            </a:r>
            <a:r>
              <a:rPr lang="en-US" altLang="ko-KR" sz="1400" dirty="0"/>
              <a:t>();          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	      } //for       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	   } //if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dirty="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dirty="0"/>
              <a:t>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68611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65225D9-04E6-43B1-8089-D4E159A2689B}" type="slidenum">
              <a:rPr lang="en-US" altLang="ko-KR"/>
              <a:pPr eaLnBrk="1" hangingPunct="1"/>
              <a:t>55</a:t>
            </a:fld>
            <a:endParaRPr lang="en-US" altLang="ko-KR"/>
          </a:p>
        </p:txBody>
      </p:sp>
      <p:sp>
        <p:nvSpPr>
          <p:cNvPr id="68612" name="Rectangle 2"/>
          <p:cNvSpPr>
            <a:spLocks noChangeArrowheads="1"/>
          </p:cNvSpPr>
          <p:nvPr/>
        </p:nvSpPr>
        <p:spPr bwMode="auto">
          <a:xfrm>
            <a:off x="457200" y="152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400">
                <a:solidFill>
                  <a:schemeClr val="tx2"/>
                </a:solidFill>
              </a:rPr>
              <a:t>NewsDetail.java(2)</a:t>
            </a:r>
          </a:p>
        </p:txBody>
      </p:sp>
      <p:sp>
        <p:nvSpPr>
          <p:cNvPr id="67589" name="Rectangle 3"/>
          <p:cNvSpPr>
            <a:spLocks noChangeArrowheads="1"/>
          </p:cNvSpPr>
          <p:nvPr/>
        </p:nvSpPr>
        <p:spPr bwMode="auto">
          <a:xfrm>
            <a:off x="381000" y="838200"/>
            <a:ext cx="8439150" cy="601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/>
              <a:t>	//</a:t>
            </a:r>
            <a:r>
              <a:rPr lang="ko-KR" altLang="en-US" sz="1600" dirty="0"/>
              <a:t>이미 인증이 되어 있는 경우라면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ko-KR" altLang="en-US" sz="1600" dirty="0"/>
              <a:t>    </a:t>
            </a:r>
            <a:r>
              <a:rPr lang="en-US" altLang="ko-KR" sz="1600" dirty="0"/>
              <a:t>if ((</a:t>
            </a:r>
            <a:r>
              <a:rPr lang="en-US" altLang="ko-KR" sz="1600" dirty="0" err="1"/>
              <a:t>ID.equals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oraclejava</a:t>
            </a:r>
            <a:r>
              <a:rPr lang="en-US" altLang="ko-KR" sz="1600" dirty="0"/>
              <a:t>")) &amp;&amp;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/>
              <a:t>	       (</a:t>
            </a:r>
            <a:r>
              <a:rPr lang="en-US" altLang="ko-KR" sz="1600" dirty="0" err="1"/>
              <a:t>Passwd.equals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oraclejava</a:t>
            </a:r>
            <a:r>
              <a:rPr lang="en-US" altLang="ko-KR" sz="1600" dirty="0"/>
              <a:t>"))) {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/>
              <a:t>	       </a:t>
            </a:r>
            <a:r>
              <a:rPr lang="en-US" altLang="ko-KR" sz="1600" dirty="0" err="1"/>
              <a:t>out.println</a:t>
            </a:r>
            <a:r>
              <a:rPr lang="en-US" altLang="ko-KR" sz="1600" dirty="0"/>
              <a:t>("&lt;html&gt;&lt;head&gt;&lt;title&gt;Cookie Test Program&lt;/title&gt;");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/>
              <a:t>	       </a:t>
            </a:r>
            <a:r>
              <a:rPr lang="en-US" altLang="ko-KR" sz="1600" dirty="0" err="1"/>
              <a:t>out.println</a:t>
            </a:r>
            <a:r>
              <a:rPr lang="en-US" altLang="ko-KR" sz="1600" dirty="0"/>
              <a:t>("&lt;/head&gt;&lt;body&gt;&lt;table&gt;&lt;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&gt;&lt;td&gt;&lt;center&gt;");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/>
              <a:t>	       </a:t>
            </a:r>
            <a:r>
              <a:rPr lang="en-US" altLang="ko-KR" sz="1600" dirty="0" err="1"/>
              <a:t>out.println</a:t>
            </a:r>
            <a:r>
              <a:rPr lang="en-US" altLang="ko-KR" sz="1600" dirty="0"/>
              <a:t>("&lt;b&gt;</a:t>
            </a:r>
            <a:r>
              <a:rPr lang="ko-KR" altLang="en-US" sz="1600" dirty="0"/>
              <a:t> 아이폰 차기 모델 몸체는 유리</a:t>
            </a:r>
            <a:r>
              <a:rPr lang="en-US" altLang="ko-KR" sz="1600" dirty="0"/>
              <a:t>?＂+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/>
              <a:t>	        ＂&lt;/b&gt;&lt;</a:t>
            </a:r>
            <a:r>
              <a:rPr lang="en-US" altLang="ko-KR" sz="1600" dirty="0" err="1"/>
              <a:t>hr</a:t>
            </a:r>
            <a:r>
              <a:rPr lang="en-US" altLang="ko-KR" sz="1600" dirty="0"/>
              <a:t>&gt;＂);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/>
              <a:t>	       </a:t>
            </a:r>
            <a:r>
              <a:rPr lang="en-US" altLang="ko-KR" sz="1600" dirty="0" err="1"/>
              <a:t>out.println</a:t>
            </a:r>
            <a:r>
              <a:rPr lang="en-US" altLang="ko-KR" sz="1600" dirty="0"/>
              <a:t>(＂</a:t>
            </a:r>
            <a:r>
              <a:rPr lang="ko-KR" altLang="en-US" sz="1600" dirty="0"/>
              <a:t>입력일 </a:t>
            </a:r>
            <a:r>
              <a:rPr lang="en-US" altLang="ko-KR" sz="1600" dirty="0"/>
              <a:t>: 2017/01/11 &lt;</a:t>
            </a:r>
            <a:r>
              <a:rPr lang="en-US" altLang="ko-KR" sz="1600" dirty="0" err="1"/>
              <a:t>hr</a:t>
            </a:r>
            <a:r>
              <a:rPr lang="en-US" altLang="ko-KR" sz="1600" dirty="0"/>
              <a:t>&gt;&lt;/center&gt;＂);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/>
              <a:t>	       </a:t>
            </a:r>
            <a:r>
              <a:rPr lang="en-US" altLang="ko-KR" sz="1600" dirty="0" err="1"/>
              <a:t>out.println</a:t>
            </a:r>
            <a:r>
              <a:rPr lang="en-US" altLang="ko-KR" sz="1600" dirty="0"/>
              <a:t>(＂</a:t>
            </a:r>
            <a:r>
              <a:rPr lang="ko-KR" altLang="en-US" sz="1600" dirty="0"/>
              <a:t>아이폰 차기 모델의 몸체의 소재는 유리일 가능성</a:t>
            </a:r>
            <a:r>
              <a:rPr lang="en-US" altLang="ko-KR" sz="1600" dirty="0"/>
              <a:t> </a:t>
            </a:r>
            <a:r>
              <a:rPr lang="ko-KR" altLang="en-US" sz="1600" dirty="0"/>
              <a:t>높아</a:t>
            </a:r>
            <a:r>
              <a:rPr lang="en-US" altLang="ko-KR" sz="1600" dirty="0"/>
              <a:t>. ＂+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/>
              <a:t>	       ＂</a:t>
            </a:r>
            <a:r>
              <a:rPr lang="ko-KR" altLang="en-US" sz="1600" dirty="0"/>
              <a:t>기존의 알루미늄이 아닌 유리 판넬과 </a:t>
            </a:r>
            <a:r>
              <a:rPr lang="ko-KR" altLang="en-US" sz="1600" dirty="0" err="1"/>
              <a:t>스테인레스스틸</a:t>
            </a:r>
            <a:r>
              <a:rPr lang="ko-KR" altLang="en-US" sz="1600" dirty="0"/>
              <a:t> 테두리 디자인</a:t>
            </a:r>
            <a:r>
              <a:rPr lang="en-US" altLang="ko-KR" sz="1600" dirty="0"/>
              <a:t> 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&gt;＂);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/>
              <a:t>	      </a:t>
            </a:r>
            <a:r>
              <a:rPr lang="en-US" altLang="ko-KR" sz="1600" dirty="0" err="1"/>
              <a:t>out.println</a:t>
            </a:r>
            <a:r>
              <a:rPr lang="en-US" altLang="ko-KR" sz="1600" dirty="0"/>
              <a:t>(＂&lt;/body&gt;&lt;/html&gt;＂);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/>
              <a:t>	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/>
              <a:t>	    else 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/>
              <a:t>	       </a:t>
            </a:r>
            <a:r>
              <a:rPr lang="en-US" altLang="ko-KR" sz="1600" dirty="0" err="1"/>
              <a:t>res.setHeader</a:t>
            </a:r>
            <a:r>
              <a:rPr lang="en-US" altLang="ko-KR" sz="1600" dirty="0"/>
              <a:t>(＂Refresh＂,＂3; URL=http://localhost:8080/test/</a:t>
            </a:r>
            <a:r>
              <a:rPr lang="en-US" altLang="ko-KR" sz="1600" dirty="0" err="1"/>
              <a:t>CookieTest</a:t>
            </a:r>
            <a:r>
              <a:rPr lang="en-US" altLang="ko-KR" sz="1600" dirty="0"/>
              <a:t>＂);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/>
              <a:t>	       </a:t>
            </a:r>
            <a:r>
              <a:rPr lang="en-US" altLang="ko-KR" sz="1600" dirty="0" err="1"/>
              <a:t>out.println</a:t>
            </a:r>
            <a:r>
              <a:rPr lang="en-US" altLang="ko-KR" sz="1600" dirty="0"/>
              <a:t>(＂</a:t>
            </a:r>
            <a:r>
              <a:rPr lang="ko-KR" altLang="en-US" sz="1600" dirty="0" err="1"/>
              <a:t>첫페이로</a:t>
            </a:r>
            <a:r>
              <a:rPr lang="ko-KR" altLang="en-US" sz="1600" dirty="0"/>
              <a:t> 가서 인증을 해주시기 바랍니다</a:t>
            </a:r>
            <a:r>
              <a:rPr lang="en-US" altLang="ko-KR" sz="1600" dirty="0"/>
              <a:t>.&lt;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&gt;＂);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/>
              <a:t>	       </a:t>
            </a:r>
            <a:r>
              <a:rPr lang="en-US" altLang="ko-KR" sz="1600" dirty="0" err="1"/>
              <a:t>out.println</a:t>
            </a:r>
            <a:r>
              <a:rPr lang="en-US" altLang="ko-KR" sz="1600" dirty="0"/>
              <a:t>(＂3</a:t>
            </a:r>
            <a:r>
              <a:rPr lang="ko-KR" altLang="en-US" sz="1600" dirty="0" err="1"/>
              <a:t>초후면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첫페이지로</a:t>
            </a:r>
            <a:r>
              <a:rPr lang="ko-KR" altLang="en-US" sz="1600" dirty="0"/>
              <a:t> 이동합니다</a:t>
            </a:r>
            <a:r>
              <a:rPr lang="en-US" altLang="ko-KR" sz="1600" dirty="0"/>
              <a:t>.＂);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/>
              <a:t>	    } 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/>
              <a:t>  }//method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/>
              <a:t>} //class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5000"/>
              <a:t>Session Tracking</a:t>
            </a:r>
            <a:endParaRPr lang="en-US" altLang="ko-KR"/>
          </a:p>
        </p:txBody>
      </p:sp>
      <p:sp>
        <p:nvSpPr>
          <p:cNvPr id="69635" name="Rectangle 105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15188" y="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E7CFDF56-56B8-4D0B-B5CB-1C881750A684}" type="slidenum">
              <a:rPr lang="en-US" altLang="ko-KR"/>
              <a:pPr eaLnBrk="1" hangingPunct="1"/>
              <a:t>56</a:t>
            </a:fld>
            <a:endParaRPr lang="en-US" altLang="ko-KR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/>
              <a:t>Session Tracking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7772400" cy="4114800"/>
          </a:xfrm>
        </p:spPr>
        <p:txBody>
          <a:bodyPr/>
          <a:lstStyle/>
          <a:p>
            <a:pPr algn="just" eaLnBrk="1" hangingPunct="1"/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목   적	</a:t>
            </a:r>
          </a:p>
          <a:p>
            <a:pPr lvl="1" algn="just" eaLnBrk="1" hangingPunct="1"/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특정 웹 브라우저 사용자와 웹 서버와의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HTTP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연결들을 하나로 이어 준다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algn="just" eaLnBrk="1" hangingPunct="1"/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세션은 쿠키 혹은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URL </a:t>
            </a: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리라이팅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(rewriting)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을 </a:t>
            </a:r>
            <a:b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</a:b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적절히 사용하여 구현된다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lvl="1" algn="just" eaLnBrk="1" hangingPunct="1"/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Java Webserver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의 경우 쿠키들이 </a:t>
            </a: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실패할경우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URL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재작성을 사용하여 변경하며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,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서버가 </a:t>
            </a:r>
            <a:b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</a:b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정지시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 </a:t>
            </a: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디스크등에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 세션객체를 출력하는 기능을 제공한다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7066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D7F2F7A-194A-4C97-98B4-8938F78DA1D7}" type="slidenum">
              <a:rPr lang="en-US" altLang="ko-KR"/>
              <a:pPr eaLnBrk="1" hangingPunct="1"/>
              <a:t>57</a:t>
            </a:fld>
            <a:endParaRPr lang="en-US" altLang="ko-KR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7168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6951BD9-38BD-49FB-BD63-6C3A39CF1509}" type="slidenum">
              <a:rPr lang="en-US" altLang="ko-KR"/>
              <a:pPr eaLnBrk="1" hangingPunct="1"/>
              <a:t>58</a:t>
            </a:fld>
            <a:endParaRPr lang="en-US" altLang="ko-KR"/>
          </a:p>
        </p:txBody>
      </p:sp>
      <p:sp>
        <p:nvSpPr>
          <p:cNvPr id="71684" name="Rectangle 1026"/>
          <p:cNvSpPr>
            <a:spLocks noChangeArrowheads="1"/>
          </p:cNvSpPr>
          <p:nvPr/>
        </p:nvSpPr>
        <p:spPr bwMode="auto">
          <a:xfrm>
            <a:off x="7620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400">
                <a:solidFill>
                  <a:schemeClr val="tx2"/>
                </a:solidFill>
              </a:rPr>
              <a:t>Session Tracking</a:t>
            </a:r>
          </a:p>
        </p:txBody>
      </p:sp>
      <p:sp>
        <p:nvSpPr>
          <p:cNvPr id="71685" name="Rectangle 1027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서블릿을 지원하는 모든 웹서버는 최소한 쿠키기반의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Session Tracking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을 지원해야하며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,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여기에서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Session ID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등은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Client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의 지속적인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Cookie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안에 저장된다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. 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즉 서버에서 새로운 세션객체가 생성되면 세션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ID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라고 하는 고유한 식별자가 서버에 의해 생성되어 부여되고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,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또한 쿠키등을 통해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Client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에 해당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ID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가 주어진다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서블릿등이 서버에 접속시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Session Id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에 해당되는 세션객체를 얻은후 거기에 담긴 정보를 뽑아낸다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7270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B84ABA7-ECDD-4107-AF08-922C57433C05}" type="slidenum">
              <a:rPr lang="en-US" altLang="ko-KR"/>
              <a:pPr eaLnBrk="1" hangingPunct="1"/>
              <a:t>59</a:t>
            </a:fld>
            <a:endParaRPr lang="en-US" altLang="ko-KR"/>
          </a:p>
        </p:txBody>
      </p:sp>
      <p:sp>
        <p:nvSpPr>
          <p:cNvPr id="72708" name="Rectangle 2"/>
          <p:cNvSpPr>
            <a:spLocks noChangeArrowheads="1"/>
          </p:cNvSpPr>
          <p:nvPr/>
        </p:nvSpPr>
        <p:spPr bwMode="auto">
          <a:xfrm>
            <a:off x="7620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400">
                <a:solidFill>
                  <a:schemeClr val="tx2"/>
                </a:solidFill>
              </a:rPr>
              <a:t>Session Tracking</a:t>
            </a:r>
          </a:p>
        </p:txBody>
      </p:sp>
      <p:sp>
        <p:nvSpPr>
          <p:cNvPr id="72709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브라우저가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Cookie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를 받아들이지 않게 설정되었다면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URL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재작성에 기반한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Session Tracking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을 지원한다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하나의 사용자가 </a:t>
            </a: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여러자원들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(HTML,</a:t>
            </a: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서블릿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,</a:t>
            </a: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JSP,JavaBean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등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)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을 사용하는 하나의 사이트를 </a:t>
            </a: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방문할경우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 각 자원들마다 세션이 </a:t>
            </a: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생기는것이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 아니라 사이트 자체에 대한 하나의 세션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ID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와 세션이 만들어 지는 것이다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F3CDC47-47E9-4687-A11C-B2C1D3D0CB2F}" type="slidenum">
              <a:rPr lang="en-US" altLang="ko-KR"/>
              <a:pPr eaLnBrk="1" hangingPunct="1"/>
              <a:t>6</a:t>
            </a:fld>
            <a:endParaRPr lang="en-US" altLang="ko-KR"/>
          </a:p>
        </p:txBody>
      </p:sp>
      <p:pic>
        <p:nvPicPr>
          <p:cNvPr id="18435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000125"/>
            <a:ext cx="72723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24893"/>
            <a:ext cx="2016224" cy="13770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236617"/>
            <a:ext cx="1173510" cy="9170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112" y="4121621"/>
            <a:ext cx="1268760" cy="113013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/>
              <a:t>Session Tracking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81200"/>
            <a:ext cx="7772400" cy="4114800"/>
          </a:xfrm>
        </p:spPr>
        <p:txBody>
          <a:bodyPr/>
          <a:lstStyle/>
          <a:p>
            <a:pPr eaLnBrk="1" hangingPunct="1"/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처음 로그인 시에만 사용자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ID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와 암호 등을 검증하고 세션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ID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를 발급 하여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,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이후에는 발급된 세션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ID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만 검증함으로써 기존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HTTP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인증 방법보다 효율적이다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eaLnBrk="1" hangingPunct="1"/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HTML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폼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hidden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속성을 사용하는 것보다 세션 데이터를 서버측에서 관리 함으로서 교환되는 자료의 양이 적어 보다 효율적이다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  <a:endParaRPr lang="en-US" altLang="ko-KR" sz="2500"/>
          </a:p>
          <a:p>
            <a:pPr eaLnBrk="1" hangingPunct="1"/>
            <a:endParaRPr lang="en-US" altLang="ko-KR" sz="25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7373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E397F94C-D2BB-4DED-9313-C1516C579B37}" type="slidenum">
              <a:rPr lang="en-US" altLang="ko-KR"/>
              <a:pPr eaLnBrk="1" hangingPunct="1"/>
              <a:t>60</a:t>
            </a:fld>
            <a:endParaRPr lang="en-US" altLang="ko-KR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500" dirty="0"/>
              <a:t>Session Tracking</a:t>
            </a:r>
            <a:r>
              <a:rPr lang="en-US" altLang="ko-KR" sz="3400" dirty="0"/>
              <a:t>(</a:t>
            </a:r>
            <a:r>
              <a:rPr lang="en-US" altLang="ko-KR" sz="3400" dirty="0" err="1"/>
              <a:t>HttpSession</a:t>
            </a:r>
            <a:r>
              <a:rPr lang="en-US" altLang="ko-KR" sz="3400" dirty="0"/>
              <a:t> </a:t>
            </a:r>
            <a:r>
              <a:rPr lang="ko-KR" altLang="en-US" sz="3000" dirty="0"/>
              <a:t>인터페이스</a:t>
            </a:r>
            <a:r>
              <a:rPr lang="en-US" altLang="ko-KR" sz="3200" dirty="0"/>
              <a:t>)</a:t>
            </a:r>
            <a:endParaRPr lang="en-US" altLang="ko-KR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848600" cy="4267200"/>
          </a:xfrm>
        </p:spPr>
        <p:txBody>
          <a:bodyPr/>
          <a:lstStyle/>
          <a:p>
            <a:pPr algn="just" eaLnBrk="1" hangingPunct="1"/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booleam isNew()</a:t>
            </a:r>
          </a:p>
          <a:p>
            <a:pPr lvl="1" algn="just" eaLnBrk="1" hangingPunct="1"/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세션이 새로운 것인지의 여부를 알려줌</a:t>
            </a:r>
          </a:p>
          <a:p>
            <a:pPr lvl="1" algn="just" eaLnBrk="1" hangingPunct="1"/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서버에 의해 세션이 만들어졌으나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Client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가 인식하지 못해 참여하지 않았다면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true</a:t>
            </a:r>
          </a:p>
          <a:p>
            <a:pPr lvl="1" algn="just" eaLnBrk="1" hangingPunct="1"/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서버가 단지 쿠키기반의 세션만 지원하고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, Client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가 완전히 쿠키의 사용을 금한다면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, HttpServletRequest.getSession Method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는 항상 새로운 세션을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Return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한다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7475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1D14965-4260-4198-8F05-6191BE8D4357}" type="slidenum">
              <a:rPr lang="en-US" altLang="ko-KR"/>
              <a:pPr eaLnBrk="1" hangingPunct="1"/>
              <a:t>61</a:t>
            </a:fld>
            <a:endParaRPr lang="en-US" altLang="ko-KR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75779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A00A1F4-2B1B-4CC1-9CE6-FF955A93C17D}" type="slidenum">
              <a:rPr lang="en-US" altLang="ko-KR"/>
              <a:pPr eaLnBrk="1" hangingPunct="1"/>
              <a:t>62</a:t>
            </a:fld>
            <a:endParaRPr lang="en-US" altLang="ko-KR"/>
          </a:p>
        </p:txBody>
      </p:sp>
      <p:sp>
        <p:nvSpPr>
          <p:cNvPr id="75780" name="Rectangle 2"/>
          <p:cNvSpPr>
            <a:spLocks noChangeArrowheads="1"/>
          </p:cNvSpPr>
          <p:nvPr/>
        </p:nvSpPr>
        <p:spPr bwMode="auto">
          <a:xfrm>
            <a:off x="762000" y="4572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500">
                <a:solidFill>
                  <a:schemeClr val="tx2"/>
                </a:solidFill>
              </a:rPr>
              <a:t>Session Tracking</a:t>
            </a:r>
            <a:r>
              <a:rPr lang="en-US" altLang="ko-KR" sz="3400">
                <a:solidFill>
                  <a:schemeClr val="tx2"/>
                </a:solidFill>
              </a:rPr>
              <a:t>(HttpSession </a:t>
            </a:r>
            <a:r>
              <a:rPr lang="ko-KR" altLang="en-US" sz="3000">
                <a:solidFill>
                  <a:schemeClr val="tx2"/>
                </a:solidFill>
              </a:rPr>
              <a:t>인터페이스</a:t>
            </a:r>
            <a:r>
              <a:rPr lang="en-US" altLang="ko-KR" sz="3200">
                <a:solidFill>
                  <a:schemeClr val="tx2"/>
                </a:solidFill>
              </a:rPr>
              <a:t>)</a:t>
            </a:r>
            <a:endParaRPr lang="en-US" altLang="ko-KR" sz="4400">
              <a:solidFill>
                <a:schemeClr val="tx2"/>
              </a:solidFill>
            </a:endParaRPr>
          </a:p>
        </p:txBody>
      </p:sp>
      <p:sp>
        <p:nvSpPr>
          <p:cNvPr id="75781" name="Rectangle 3"/>
          <p:cNvSpPr>
            <a:spLocks noChangeArrowheads="1"/>
          </p:cNvSpPr>
          <p:nvPr/>
        </p:nvSpPr>
        <p:spPr bwMode="auto">
          <a:xfrm>
            <a:off x="685800" y="1600200"/>
            <a:ext cx="7848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800">
                <a:solidFill>
                  <a:srgbClr val="000000"/>
                </a:solidFill>
                <a:ea typeface="굴림체" panose="020B0609000101010101" pitchFamily="49" charset="-127"/>
              </a:rPr>
              <a:t>String getId()</a:t>
            </a: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세션 식별자를 리턴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800">
                <a:solidFill>
                  <a:srgbClr val="000000"/>
                </a:solidFill>
                <a:ea typeface="굴림체" panose="020B0609000101010101" pitchFamily="49" charset="-127"/>
              </a:rPr>
              <a:t>long getCreationTime()</a:t>
            </a: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세션이 생성된 시각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,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단위는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1970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년 자정을 기준으로 흐른 밀리초의 개수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(long type)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800">
                <a:solidFill>
                  <a:srgbClr val="000000"/>
                </a:solidFill>
                <a:ea typeface="굴림체" panose="020B0609000101010101" pitchFamily="49" charset="-127"/>
              </a:rPr>
              <a:t>long getLastAccessedTime()</a:t>
            </a: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사용자가 마지막으로 세션을 사용한 시각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,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오래된 세션을 닫는 등 세션 관리에 사용될 수 있다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단위는 단위는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1970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년 자정을 기준으로 흐른 밀리초의 개수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(long type)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285750"/>
            <a:ext cx="9001125" cy="971550"/>
          </a:xfrm>
        </p:spPr>
        <p:txBody>
          <a:bodyPr/>
          <a:lstStyle/>
          <a:p>
            <a:pPr eaLnBrk="1" hangingPunct="1"/>
            <a:r>
              <a:rPr lang="en-US" altLang="ko-KR" sz="3500"/>
              <a:t>Session Tracking</a:t>
            </a:r>
            <a:r>
              <a:rPr lang="en-US" altLang="ko-KR" sz="3400"/>
              <a:t>(HttpSession </a:t>
            </a:r>
            <a:r>
              <a:rPr lang="ko-KR" altLang="en-US" sz="3000"/>
              <a:t>인터페이스</a:t>
            </a:r>
            <a:r>
              <a:rPr lang="en-US" altLang="ko-KR" sz="3200"/>
              <a:t>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412875"/>
            <a:ext cx="80645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putValue(String name, Object value)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세션객체에 데이터를 첨가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,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이미 존재시 새값으로 대체된다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Object getValue(String name)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이 세션에서 유지되는 데이터의 이름과 값을 검색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removeValue(String name)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이름이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name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인 세션 데이터 객체가 삭제</a:t>
            </a:r>
          </a:p>
          <a:p>
            <a:pPr lvl="1" eaLnBrk="1" hangingPunct="1">
              <a:lnSpc>
                <a:spcPct val="90000"/>
              </a:lnSpc>
            </a:pPr>
            <a:endParaRPr lang="ko-KR" altLang="en-US" sz="2500">
              <a:solidFill>
                <a:srgbClr val="000000"/>
              </a:solidFill>
              <a:ea typeface="굴림체" panose="020B0609000101010101" pitchFamily="49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위의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3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가지 메소드는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Servlet2.2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부터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Deprecate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됨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sz="2500" i="1">
                <a:solidFill>
                  <a:srgbClr val="000000"/>
                </a:solidFill>
                <a:latin typeface="Arial Unicode MS" pitchFamily="50" charset="-127"/>
                <a:ea typeface="굴림체" panose="020B0609000101010101" pitchFamily="49" charset="-127"/>
              </a:rPr>
              <a:t>    </a:t>
            </a:r>
            <a:r>
              <a:rPr lang="en-US" altLang="ko-KR" sz="2500" i="1">
                <a:solidFill>
                  <a:srgbClr val="000000"/>
                </a:solidFill>
                <a:latin typeface="Arial Unicode MS" pitchFamily="50" charset="-127"/>
                <a:ea typeface="굴림체" panose="020B0609000101010101" pitchFamily="49" charset="-127"/>
              </a:rPr>
              <a:t>setAttribute(java.lang.String, java.lang.Object)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, </a:t>
            </a:r>
            <a:r>
              <a:rPr lang="en-US" altLang="ko-KR" sz="2500" i="1">
                <a:solidFill>
                  <a:srgbClr val="000000"/>
                </a:solidFill>
                <a:latin typeface="Arial Unicode MS" pitchFamily="50" charset="-127"/>
                <a:ea typeface="굴림체" panose="020B0609000101010101" pitchFamily="49" charset="-127"/>
              </a:rPr>
              <a:t>getAttribute(java.lang.String)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로 대체됨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ko-KR" altLang="en-US" sz="2500">
              <a:solidFill>
                <a:srgbClr val="000000"/>
              </a:solidFill>
              <a:ea typeface="굴림체" panose="020B0609000101010101" pitchFamily="49" charset="-127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25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7680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EE4597C-C503-454F-A3DC-33B9890F989E}" type="slidenum">
              <a:rPr lang="en-US" altLang="ko-KR"/>
              <a:pPr eaLnBrk="1" hangingPunct="1"/>
              <a:t>63</a:t>
            </a:fld>
            <a:endParaRPr lang="en-US" altLang="ko-KR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500"/>
              <a:t>Session Tracking</a:t>
            </a:r>
            <a:r>
              <a:rPr lang="en-US" altLang="ko-KR" sz="3400"/>
              <a:t>(HttpSession </a:t>
            </a:r>
            <a:r>
              <a:rPr lang="ko-KR" altLang="en-US" sz="3000"/>
              <a:t>인터페이스</a:t>
            </a:r>
            <a:r>
              <a:rPr lang="en-US" altLang="ko-KR" sz="3200"/>
              <a:t>)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153400" cy="43434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2500">
                <a:solidFill>
                  <a:srgbClr val="000000"/>
                </a:solidFill>
                <a:ea typeface="굴림체" pitchFamily="49" charset="-127"/>
              </a:rPr>
              <a:t>String[] getValueName()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2500">
                <a:solidFill>
                  <a:srgbClr val="000000"/>
                </a:solidFill>
                <a:ea typeface="굴림체" pitchFamily="49" charset="-127"/>
              </a:rPr>
              <a:t>이 세션에서 유지되고 있는 </a:t>
            </a:r>
            <a:r>
              <a:rPr lang="en-US" altLang="ko-KR" sz="2500">
                <a:solidFill>
                  <a:srgbClr val="000000"/>
                </a:solidFill>
                <a:ea typeface="굴림체" pitchFamily="49" charset="-127"/>
              </a:rPr>
              <a:t>value</a:t>
            </a:r>
            <a:r>
              <a:rPr lang="ko-KR" altLang="en-US" sz="2500">
                <a:solidFill>
                  <a:srgbClr val="000000"/>
                </a:solidFill>
                <a:ea typeface="굴림체" pitchFamily="49" charset="-127"/>
              </a:rPr>
              <a:t>의 </a:t>
            </a:r>
            <a:r>
              <a:rPr lang="en-US" altLang="ko-KR" sz="2500">
                <a:solidFill>
                  <a:srgbClr val="000000"/>
                </a:solidFill>
                <a:ea typeface="굴림체" pitchFamily="49" charset="-127"/>
              </a:rPr>
              <a:t>name</a:t>
            </a:r>
            <a:r>
              <a:rPr lang="ko-KR" altLang="en-US" sz="2500">
                <a:solidFill>
                  <a:srgbClr val="000000"/>
                </a:solidFill>
                <a:ea typeface="굴림체" pitchFamily="49" charset="-127"/>
              </a:rPr>
              <a:t>을 </a:t>
            </a:r>
            <a:r>
              <a:rPr lang="en-US" altLang="ko-KR" sz="2500">
                <a:solidFill>
                  <a:srgbClr val="000000"/>
                </a:solidFill>
                <a:ea typeface="굴림체" pitchFamily="49" charset="-127"/>
              </a:rPr>
              <a:t>String</a:t>
            </a:r>
            <a:r>
              <a:rPr lang="ko-KR" altLang="en-US" sz="2500">
                <a:solidFill>
                  <a:srgbClr val="000000"/>
                </a:solidFill>
                <a:ea typeface="굴림체" pitchFamily="49" charset="-127"/>
              </a:rPr>
              <a:t>의 배열로 </a:t>
            </a:r>
            <a:r>
              <a:rPr lang="en-US" altLang="ko-KR" sz="2500">
                <a:solidFill>
                  <a:srgbClr val="000000"/>
                </a:solidFill>
                <a:ea typeface="굴림체" pitchFamily="49" charset="-127"/>
              </a:rPr>
              <a:t>return.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2500">
                <a:solidFill>
                  <a:srgbClr val="000000"/>
                </a:solidFill>
                <a:ea typeface="굴림체" pitchFamily="49" charset="-127"/>
              </a:rPr>
              <a:t>public int getMaxInactiveInterval()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2500">
                <a:solidFill>
                  <a:srgbClr val="000000"/>
                </a:solidFill>
                <a:ea typeface="굴림체" pitchFamily="49" charset="-127"/>
              </a:rPr>
              <a:t>세션을 유지하는 최대단위</a:t>
            </a:r>
            <a:r>
              <a:rPr lang="en-US" altLang="ko-KR" sz="2500">
                <a:solidFill>
                  <a:srgbClr val="000000"/>
                </a:solidFill>
                <a:ea typeface="굴림체" pitchFamily="49" charset="-127"/>
              </a:rPr>
              <a:t>(</a:t>
            </a:r>
            <a:r>
              <a:rPr lang="ko-KR" altLang="en-US" sz="2500">
                <a:solidFill>
                  <a:srgbClr val="000000"/>
                </a:solidFill>
                <a:ea typeface="굴림체" pitchFamily="49" charset="-127"/>
              </a:rPr>
              <a:t>초</a:t>
            </a:r>
            <a:r>
              <a:rPr lang="en-US" altLang="ko-KR" sz="2500">
                <a:solidFill>
                  <a:srgbClr val="000000"/>
                </a:solidFill>
                <a:ea typeface="굴림체" pitchFamily="49" charset="-127"/>
              </a:rPr>
              <a:t>)</a:t>
            </a:r>
            <a:r>
              <a:rPr lang="ko-KR" altLang="en-US" sz="2500">
                <a:solidFill>
                  <a:srgbClr val="000000"/>
                </a:solidFill>
                <a:ea typeface="굴림체" pitchFamily="49" charset="-127"/>
              </a:rPr>
              <a:t>를 </a:t>
            </a:r>
            <a:r>
              <a:rPr lang="en-US" altLang="ko-KR" sz="2500">
                <a:solidFill>
                  <a:srgbClr val="000000"/>
                </a:solidFill>
                <a:ea typeface="굴림체" pitchFamily="49" charset="-127"/>
              </a:rPr>
              <a:t>Return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2500">
                <a:solidFill>
                  <a:srgbClr val="000000"/>
                </a:solidFill>
                <a:ea typeface="굴림체" pitchFamily="49" charset="-127"/>
              </a:rPr>
              <a:t>public void setMaxInactiveInterval(int seconds)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2500">
                <a:solidFill>
                  <a:srgbClr val="000000"/>
                </a:solidFill>
                <a:ea typeface="굴림체" pitchFamily="49" charset="-127"/>
              </a:rPr>
              <a:t>세션을 유지하는 최대단위</a:t>
            </a:r>
            <a:r>
              <a:rPr lang="en-US" altLang="ko-KR" sz="2500">
                <a:solidFill>
                  <a:srgbClr val="000000"/>
                </a:solidFill>
                <a:ea typeface="굴림체" pitchFamily="49" charset="-127"/>
              </a:rPr>
              <a:t>(</a:t>
            </a:r>
            <a:r>
              <a:rPr lang="ko-KR" altLang="en-US" sz="2500">
                <a:solidFill>
                  <a:srgbClr val="000000"/>
                </a:solidFill>
                <a:ea typeface="굴림체" pitchFamily="49" charset="-127"/>
              </a:rPr>
              <a:t>초</a:t>
            </a:r>
            <a:r>
              <a:rPr lang="en-US" altLang="ko-KR" sz="2500">
                <a:solidFill>
                  <a:srgbClr val="000000"/>
                </a:solidFill>
                <a:ea typeface="굴림체" pitchFamily="49" charset="-127"/>
              </a:rPr>
              <a:t>)</a:t>
            </a:r>
            <a:r>
              <a:rPr lang="ko-KR" altLang="en-US" sz="2500">
                <a:solidFill>
                  <a:srgbClr val="000000"/>
                </a:solidFill>
                <a:ea typeface="굴림체" pitchFamily="49" charset="-127"/>
              </a:rPr>
              <a:t>를 설정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2500">
                <a:solidFill>
                  <a:srgbClr val="000000"/>
                </a:solidFill>
                <a:ea typeface="굴림체" pitchFamily="49" charset="-127"/>
              </a:rPr>
              <a:t>이 시간을 넘기면 서버는 세션을 종료한다</a:t>
            </a:r>
            <a:r>
              <a:rPr lang="en-US" altLang="ko-KR" sz="2500">
                <a:solidFill>
                  <a:srgbClr val="000000"/>
                </a:solidFill>
                <a:ea typeface="굴림체" pitchFamily="49" charset="-127"/>
              </a:rPr>
              <a:t>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2500">
                <a:solidFill>
                  <a:srgbClr val="000000"/>
                </a:solidFill>
                <a:ea typeface="굴림체" pitchFamily="49" charset="-127"/>
              </a:rPr>
              <a:t>public void invalidate()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2500">
                <a:solidFill>
                  <a:srgbClr val="000000"/>
                </a:solidFill>
                <a:ea typeface="굴림체" pitchFamily="49" charset="-127"/>
              </a:rPr>
              <a:t>세션을 제거한다</a:t>
            </a:r>
            <a:r>
              <a:rPr lang="en-US" altLang="ko-KR" sz="2500">
                <a:solidFill>
                  <a:srgbClr val="000000"/>
                </a:solidFill>
                <a:ea typeface="굴림체" pitchFamily="49" charset="-127"/>
              </a:rPr>
              <a:t>. </a:t>
            </a:r>
            <a:r>
              <a:rPr lang="ko-KR" altLang="en-US" sz="2500">
                <a:solidFill>
                  <a:srgbClr val="000000"/>
                </a:solidFill>
                <a:ea typeface="굴림체" pitchFamily="49" charset="-127"/>
              </a:rPr>
              <a:t>세션에 관련된 모든 객체를 해제한다</a:t>
            </a:r>
            <a:r>
              <a:rPr lang="en-US" altLang="ko-KR" sz="2500">
                <a:solidFill>
                  <a:srgbClr val="000000"/>
                </a:solidFill>
                <a:ea typeface="굴림체" pitchFamily="49" charset="-127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7782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F84C251-B2A7-4A14-9084-4469D381FF3C}" type="slidenum">
              <a:rPr lang="en-US" altLang="ko-KR"/>
              <a:pPr eaLnBrk="1" hangingPunct="1"/>
              <a:t>64</a:t>
            </a:fld>
            <a:endParaRPr lang="en-US" altLang="ko-KR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3" name="Rectangle 5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4582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500" dirty="0" err="1">
                <a:solidFill>
                  <a:srgbClr val="FFC000"/>
                </a:solidFill>
              </a:rPr>
              <a:t>Javax.servlet.http</a:t>
            </a:r>
            <a:r>
              <a:rPr lang="en-US" altLang="ko-KR" sz="3500" dirty="0">
                <a:solidFill>
                  <a:srgbClr val="FFC000"/>
                </a:solidFill>
              </a:rPr>
              <a:t>.</a:t>
            </a:r>
            <a:br>
              <a:rPr lang="en-US" altLang="ko-KR" sz="3500" dirty="0">
                <a:solidFill>
                  <a:srgbClr val="FFC000"/>
                </a:solidFill>
              </a:rPr>
            </a:br>
            <a:r>
              <a:rPr lang="en-US" altLang="ko-KR" sz="3500" dirty="0" err="1">
                <a:solidFill>
                  <a:srgbClr val="FFC000"/>
                </a:solidFill>
              </a:rPr>
              <a:t>H</a:t>
            </a:r>
            <a:r>
              <a:rPr lang="en-US" altLang="ko-KR" sz="3500" dirty="0" err="1">
                <a:solidFill>
                  <a:srgbClr val="FFC000"/>
                </a:solidFill>
                <a:ea typeface="굴림체" pitchFamily="49" charset="-127"/>
              </a:rPr>
              <a:t>ttpSessionBindingListener</a:t>
            </a:r>
            <a:r>
              <a:rPr lang="en-US" altLang="ko-KR" sz="3500" dirty="0">
                <a:solidFill>
                  <a:srgbClr val="FFC000"/>
                </a:solidFill>
                <a:ea typeface="굴림체" pitchFamily="49" charset="-127"/>
              </a:rPr>
              <a:t> Interface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7772400" cy="4114800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몇몇객체가 세션에 바인딩 되거나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, 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해제될때 어떤 행위등을 하고자 할때 사용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valueBound(HttpSessionBindingEvent event) Method</a:t>
            </a:r>
          </a:p>
          <a:p>
            <a:pPr lvl="1" algn="just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ko-KR" altLang="en-US" sz="2900">
                <a:solidFill>
                  <a:srgbClr val="000000"/>
                </a:solidFill>
                <a:ea typeface="굴림체" pitchFamily="49" charset="-127"/>
              </a:rPr>
              <a:t>리스너가 세션에 바인딩 될때 호출됨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valueUnbound(HttpSessionBindingEvent event) Method</a:t>
            </a:r>
          </a:p>
          <a:p>
            <a:pPr lvl="1" algn="just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ko-KR" altLang="en-US" sz="2900">
                <a:solidFill>
                  <a:srgbClr val="000000"/>
                </a:solidFill>
                <a:ea typeface="굴림체" pitchFamily="49" charset="-127"/>
              </a:rPr>
              <a:t>리스너가 세션으로 부터 해제시 호출된다</a:t>
            </a:r>
          </a:p>
          <a:p>
            <a:pPr lvl="1" algn="just" eaLnBrk="1" fontAlgn="auto" hangingPunct="1">
              <a:spcAft>
                <a:spcPts val="0"/>
              </a:spcAft>
              <a:buFontTx/>
              <a:buNone/>
              <a:defRPr/>
            </a:pPr>
            <a:endParaRPr lang="ko-KR" altLang="en-US" sz="2900">
              <a:solidFill>
                <a:srgbClr val="000000"/>
              </a:solidFill>
              <a:ea typeface="굴림체" pitchFamily="49" charset="-127"/>
            </a:endParaRPr>
          </a:p>
          <a:p>
            <a:pPr lvl="1" algn="just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ko-KR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7885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39DAACF-222D-4624-AFF7-3DBA3F32C2BC}" type="slidenum">
              <a:rPr lang="en-US" altLang="ko-KR"/>
              <a:pPr eaLnBrk="1" hangingPunct="1"/>
              <a:t>65</a:t>
            </a:fld>
            <a:endParaRPr lang="en-US" altLang="ko-KR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79875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0B6D3AA-EB7F-46BF-83EC-BD3987BF2A70}" type="slidenum">
              <a:rPr lang="en-US" altLang="ko-KR"/>
              <a:pPr eaLnBrk="1" hangingPunct="1"/>
              <a:t>66</a:t>
            </a:fld>
            <a:endParaRPr lang="en-US" altLang="ko-KR"/>
          </a:p>
        </p:txBody>
      </p:sp>
      <p:sp>
        <p:nvSpPr>
          <p:cNvPr id="79876" name="Rectangle 2"/>
          <p:cNvSpPr>
            <a:spLocks noChangeArrowheads="1"/>
          </p:cNvSpPr>
          <p:nvPr/>
        </p:nvSpPr>
        <p:spPr bwMode="auto">
          <a:xfrm>
            <a:off x="609600" y="1676400"/>
            <a:ext cx="8001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getName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 Method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를 이용해 </a:t>
            </a: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바인딩된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 객체에서의 이름에 </a:t>
            </a: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접근할수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 있도록 </a:t>
            </a: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해줌</a:t>
            </a:r>
            <a:endParaRPr lang="ko-KR" altLang="en-US" sz="2500" dirty="0">
              <a:solidFill>
                <a:srgbClr val="000000"/>
              </a:solidFill>
              <a:ea typeface="굴림체" panose="020B0609000101010101" pitchFamily="49" charset="-127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public String  </a:t>
            </a: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HttpSessionBindingEvent.getName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()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Tx/>
              <a:buChar char="•"/>
            </a:pP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바인딩된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 객체에서의 이름에 </a:t>
            </a: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접근할수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 있도록 </a:t>
            </a: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해줌</a:t>
            </a:r>
            <a:endParaRPr lang="ko-KR" altLang="en-US" sz="2500" dirty="0">
              <a:solidFill>
                <a:srgbClr val="000000"/>
              </a:solidFill>
              <a:ea typeface="굴림체" panose="020B0609000101010101" pitchFamily="49" charset="-127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public String  </a:t>
            </a: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HttpSessionBindingEvent.getSession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()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Tx/>
              <a:buChar char="•"/>
            </a:pP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리스너가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 </a:t>
            </a: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바인딩된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 </a:t>
            </a: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HttpSession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객체에 접근</a:t>
            </a:r>
          </a:p>
        </p:txBody>
      </p:sp>
      <p:sp>
        <p:nvSpPr>
          <p:cNvPr id="79877" name="Rectangle 3"/>
          <p:cNvSpPr>
            <a:spLocks noChangeArrowheads="1"/>
          </p:cNvSpPr>
          <p:nvPr/>
        </p:nvSpPr>
        <p:spPr bwMode="auto">
          <a:xfrm>
            <a:off x="381000" y="533400"/>
            <a:ext cx="845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500" dirty="0" err="1">
                <a:solidFill>
                  <a:schemeClr val="tx2"/>
                </a:solidFill>
              </a:rPr>
              <a:t>Javax.servlet.http.HttpSessionBindingEvent</a:t>
            </a:r>
            <a:r>
              <a:rPr lang="en-US" altLang="ko-KR" sz="3500" dirty="0">
                <a:solidFill>
                  <a:schemeClr val="tx2"/>
                </a:solidFill>
              </a:rPr>
              <a:t> Class</a:t>
            </a:r>
            <a:br>
              <a:rPr lang="en-US" altLang="ko-KR" sz="3500" dirty="0">
                <a:solidFill>
                  <a:srgbClr val="000000"/>
                </a:solidFill>
                <a:ea typeface="굴림체" panose="020B0609000101010101" pitchFamily="49" charset="-127"/>
              </a:rPr>
            </a:br>
            <a:endParaRPr lang="en-US" altLang="ko-KR" sz="3500" dirty="0">
              <a:solidFill>
                <a:srgbClr val="000000"/>
              </a:solidFill>
              <a:ea typeface="굴림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735013"/>
            <a:ext cx="8247063" cy="10509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200" dirty="0"/>
              <a:t>Session Tracking</a:t>
            </a:r>
            <a:br>
              <a:rPr lang="en-US" altLang="ko-KR" sz="3200" dirty="0"/>
            </a:br>
            <a:r>
              <a:rPr lang="en-US" altLang="ko-KR" sz="3200" dirty="0"/>
              <a:t>(</a:t>
            </a:r>
            <a:r>
              <a:rPr lang="en-US" altLang="ko-KR" sz="3200" dirty="0" err="1">
                <a:ea typeface="굴림체" pitchFamily="49" charset="-127"/>
              </a:rPr>
              <a:t>HttpServletRequest</a:t>
            </a:r>
            <a:r>
              <a:rPr lang="en-US" altLang="ko-KR" sz="3200" dirty="0">
                <a:ea typeface="굴림체" pitchFamily="49" charset="-127"/>
              </a:rPr>
              <a:t> </a:t>
            </a:r>
            <a:r>
              <a:rPr lang="ko-KR" altLang="en-US" sz="3200" dirty="0">
                <a:ea typeface="굴림체" pitchFamily="49" charset="-127"/>
              </a:rPr>
              <a:t>인터페이스와 </a:t>
            </a:r>
            <a:r>
              <a:rPr lang="ko-KR" altLang="en-US" sz="3200" dirty="0" err="1">
                <a:ea typeface="굴림체" pitchFamily="49" charset="-127"/>
              </a:rPr>
              <a:t>메소드</a:t>
            </a:r>
            <a:r>
              <a:rPr lang="en-US" altLang="ko-KR" sz="3200" dirty="0">
                <a:ea typeface="굴림체" pitchFamily="49" charset="-127"/>
              </a:rPr>
              <a:t>)</a:t>
            </a:r>
            <a:endParaRPr lang="en-US" altLang="ko-KR" dirty="0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76805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981200"/>
            <a:ext cx="7772400" cy="3505200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HttpSession getSession()</a:t>
            </a:r>
          </a:p>
          <a:p>
            <a:pPr lvl="1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2600">
                <a:solidFill>
                  <a:srgbClr val="000000"/>
                </a:solidFill>
                <a:ea typeface="굴림체" pitchFamily="49" charset="-127"/>
              </a:rPr>
              <a:t>이 요청에 연관된 현재 세션을 돌려줌</a:t>
            </a:r>
          </a:p>
          <a:p>
            <a:pPr lvl="1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2600">
                <a:solidFill>
                  <a:srgbClr val="000000"/>
                </a:solidFill>
                <a:ea typeface="굴림체" pitchFamily="49" charset="-127"/>
              </a:rPr>
              <a:t>없으면 새로 만듬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HttpSession getSession(boolean create)</a:t>
            </a:r>
          </a:p>
          <a:p>
            <a:pPr lvl="1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2600">
                <a:solidFill>
                  <a:srgbClr val="000000"/>
                </a:solidFill>
                <a:ea typeface="굴림체" pitchFamily="49" charset="-127"/>
              </a:rPr>
              <a:t>이 요청에 연관된 현재 세션을 돌려줌</a:t>
            </a:r>
          </a:p>
          <a:p>
            <a:pPr lvl="1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2600">
                <a:solidFill>
                  <a:srgbClr val="000000"/>
                </a:solidFill>
                <a:ea typeface="굴림체" pitchFamily="49" charset="-127"/>
              </a:rPr>
              <a:t>사용자가 유효한 세션을 가지고 있지 않다면 </a:t>
            </a:r>
            <a:r>
              <a:rPr lang="en-US" altLang="ko-KR" sz="2600">
                <a:solidFill>
                  <a:srgbClr val="000000"/>
                </a:solidFill>
                <a:ea typeface="굴림체" pitchFamily="49" charset="-127"/>
              </a:rPr>
              <a:t>Create </a:t>
            </a:r>
            <a:r>
              <a:rPr lang="ko-KR" altLang="en-US" sz="2600">
                <a:solidFill>
                  <a:srgbClr val="000000"/>
                </a:solidFill>
                <a:ea typeface="굴림체" pitchFamily="49" charset="-127"/>
              </a:rPr>
              <a:t>인자가 </a:t>
            </a:r>
            <a:r>
              <a:rPr lang="en-US" altLang="ko-KR" sz="2600">
                <a:solidFill>
                  <a:srgbClr val="000000"/>
                </a:solidFill>
                <a:ea typeface="굴림체" pitchFamily="49" charset="-127"/>
              </a:rPr>
              <a:t>true</a:t>
            </a:r>
            <a:r>
              <a:rPr lang="ko-KR" altLang="en-US" sz="2600">
                <a:solidFill>
                  <a:srgbClr val="000000"/>
                </a:solidFill>
                <a:ea typeface="굴림체" pitchFamily="49" charset="-127"/>
              </a:rPr>
              <a:t>면 새로운 세션을 돌려주며</a:t>
            </a:r>
            <a:r>
              <a:rPr lang="en-US" altLang="ko-KR" sz="2600">
                <a:solidFill>
                  <a:srgbClr val="000000"/>
                </a:solidFill>
                <a:ea typeface="굴림체" pitchFamily="49" charset="-127"/>
              </a:rPr>
              <a:t>, False</a:t>
            </a:r>
            <a:r>
              <a:rPr lang="ko-KR" altLang="en-US" sz="2600">
                <a:solidFill>
                  <a:srgbClr val="000000"/>
                </a:solidFill>
                <a:ea typeface="굴림체" pitchFamily="49" charset="-127"/>
              </a:rPr>
              <a:t>이면 </a:t>
            </a:r>
            <a:r>
              <a:rPr lang="en-US" altLang="ko-KR" sz="2600">
                <a:solidFill>
                  <a:srgbClr val="000000"/>
                </a:solidFill>
                <a:ea typeface="굴림체" pitchFamily="49" charset="-127"/>
              </a:rPr>
              <a:t>null</a:t>
            </a:r>
            <a:r>
              <a:rPr lang="ko-KR" altLang="en-US" sz="2600">
                <a:solidFill>
                  <a:srgbClr val="000000"/>
                </a:solidFill>
                <a:ea typeface="굴림체" pitchFamily="49" charset="-127"/>
              </a:rPr>
              <a:t>을 돌려줌</a:t>
            </a:r>
            <a:endParaRPr lang="ko-KR" altLang="en-US"/>
          </a:p>
          <a:p>
            <a:pPr lvl="1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8090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2601D18-3D7A-4B12-93A1-AF1250C1101C}" type="slidenum">
              <a:rPr lang="en-US" altLang="ko-KR"/>
              <a:pPr eaLnBrk="1" hangingPunct="1"/>
              <a:t>67</a:t>
            </a:fld>
            <a:endParaRPr lang="en-US" altLang="ko-KR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8192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E15A9540-00A6-4BF5-B288-607253BCFA5E}" type="slidenum">
              <a:rPr lang="en-US" altLang="ko-KR"/>
              <a:pPr eaLnBrk="1" hangingPunct="1"/>
              <a:t>68</a:t>
            </a:fld>
            <a:endParaRPr lang="en-US" altLang="ko-KR"/>
          </a:p>
        </p:txBody>
      </p:sp>
      <p:sp>
        <p:nvSpPr>
          <p:cNvPr id="81924" name="Rectangle 2"/>
          <p:cNvSpPr>
            <a:spLocks noChangeArrowheads="1"/>
          </p:cNvSpPr>
          <p:nvPr/>
        </p:nvSpPr>
        <p:spPr bwMode="auto">
          <a:xfrm>
            <a:off x="539750" y="304800"/>
            <a:ext cx="8070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200">
                <a:solidFill>
                  <a:schemeClr val="tx2"/>
                </a:solidFill>
              </a:rPr>
              <a:t>Session Tracking</a:t>
            </a:r>
            <a:br>
              <a:rPr lang="en-US" altLang="ko-KR" sz="3200">
                <a:solidFill>
                  <a:schemeClr val="tx2"/>
                </a:solidFill>
              </a:rPr>
            </a:br>
            <a:r>
              <a:rPr lang="en-US" altLang="ko-KR" sz="3200">
                <a:solidFill>
                  <a:schemeClr val="tx2"/>
                </a:solidFill>
              </a:rPr>
              <a:t>(</a:t>
            </a:r>
            <a:r>
              <a:rPr lang="en-US" altLang="ko-KR" sz="3200">
                <a:solidFill>
                  <a:schemeClr val="tx2"/>
                </a:solidFill>
                <a:ea typeface="굴림체" panose="020B0609000101010101" pitchFamily="49" charset="-127"/>
              </a:rPr>
              <a:t>HttpServletRequest </a:t>
            </a:r>
            <a:r>
              <a:rPr lang="ko-KR" altLang="en-US" sz="3200">
                <a:solidFill>
                  <a:schemeClr val="tx2"/>
                </a:solidFill>
                <a:ea typeface="굴림체" panose="020B0609000101010101" pitchFamily="49" charset="-127"/>
              </a:rPr>
              <a:t>인터페이스와 메소드</a:t>
            </a:r>
            <a:r>
              <a:rPr lang="en-US" altLang="ko-KR" sz="3200">
                <a:solidFill>
                  <a:schemeClr val="tx2"/>
                </a:solidFill>
                <a:ea typeface="굴림체" panose="020B0609000101010101" pitchFamily="49" charset="-127"/>
              </a:rPr>
              <a:t>)</a:t>
            </a:r>
            <a:endParaRPr lang="en-US" altLang="ko-KR" sz="4400">
              <a:solidFill>
                <a:srgbClr val="000000"/>
              </a:solidFill>
              <a:ea typeface="굴림체" panose="020B0609000101010101" pitchFamily="49" charset="-127"/>
            </a:endParaRPr>
          </a:p>
        </p:txBody>
      </p:sp>
      <p:sp>
        <p:nvSpPr>
          <p:cNvPr id="81925" name="Rectangle 3"/>
          <p:cNvSpPr>
            <a:spLocks noChangeArrowheads="1"/>
          </p:cNvSpPr>
          <p:nvPr/>
        </p:nvSpPr>
        <p:spPr bwMode="auto">
          <a:xfrm>
            <a:off x="990600" y="1752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800">
                <a:solidFill>
                  <a:srgbClr val="000000"/>
                </a:solidFill>
                <a:ea typeface="굴림체" panose="020B0609000101010101" pitchFamily="49" charset="-127"/>
              </a:rPr>
              <a:t>boolean isRequestedSessionIdValid()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2800"/>
              <a:t>세션이 유효하면 </a:t>
            </a:r>
            <a:r>
              <a:rPr lang="en-US" altLang="ko-KR" sz="2800"/>
              <a:t>true Retuen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800">
                <a:solidFill>
                  <a:srgbClr val="000000"/>
                </a:solidFill>
                <a:ea typeface="굴림체" panose="020B0609000101010101" pitchFamily="49" charset="-127"/>
              </a:rPr>
              <a:t>boolean isRequestedSessionIdFromCookie()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2800"/>
              <a:t>이 세션에 연관된 세션</a:t>
            </a:r>
            <a:r>
              <a:rPr lang="en-US" altLang="ko-KR" sz="2800"/>
              <a:t>ID</a:t>
            </a:r>
            <a:r>
              <a:rPr lang="ko-KR" altLang="en-US" sz="2800"/>
              <a:t>가 </a:t>
            </a:r>
            <a:r>
              <a:rPr lang="en-US" altLang="ko-KR" sz="2800"/>
              <a:t>Cookie</a:t>
            </a:r>
            <a:r>
              <a:rPr lang="ko-KR" altLang="en-US" sz="2800"/>
              <a:t>를 통해 전달된것이면 </a:t>
            </a:r>
            <a:r>
              <a:rPr lang="en-US" altLang="ko-KR" sz="2800"/>
              <a:t>true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800">
                <a:solidFill>
                  <a:srgbClr val="000000"/>
                </a:solidFill>
                <a:ea typeface="굴림체" panose="020B0609000101010101" pitchFamily="49" charset="-127"/>
              </a:rPr>
              <a:t>boolean isRequestedSessionIdFromUrl()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l"/>
            </a:pPr>
            <a:r>
              <a:rPr lang="ko-KR" altLang="en-US" sz="2800"/>
              <a:t>이 세션에 연관된 세션</a:t>
            </a:r>
            <a:r>
              <a:rPr lang="en-US" altLang="ko-KR" sz="2800"/>
              <a:t>ID</a:t>
            </a:r>
            <a:r>
              <a:rPr lang="ko-KR" altLang="en-US" sz="2800"/>
              <a:t>가 </a:t>
            </a:r>
            <a:r>
              <a:rPr lang="en-US" altLang="ko-KR" sz="2800"/>
              <a:t>URL</a:t>
            </a:r>
            <a:r>
              <a:rPr lang="ko-KR" altLang="en-US" sz="2800"/>
              <a:t>를 통해 전달된것이면 </a:t>
            </a:r>
            <a:r>
              <a:rPr lang="en-US" altLang="ko-KR" sz="2800"/>
              <a:t>true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8294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133708F-B070-4F47-811E-DEFE61FDC5A3}" type="slidenum">
              <a:rPr lang="en-US" altLang="ko-KR"/>
              <a:pPr eaLnBrk="1" hangingPunct="1"/>
              <a:t>69</a:t>
            </a:fld>
            <a:endParaRPr lang="en-US" altLang="ko-KR"/>
          </a:p>
        </p:txBody>
      </p:sp>
      <p:sp>
        <p:nvSpPr>
          <p:cNvPr id="82948" name="Rectangle 2"/>
          <p:cNvSpPr>
            <a:spLocks noChangeArrowheads="1"/>
          </p:cNvSpPr>
          <p:nvPr/>
        </p:nvSpPr>
        <p:spPr bwMode="auto">
          <a:xfrm>
            <a:off x="304800" y="152400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500">
                <a:solidFill>
                  <a:schemeClr val="tx2"/>
                </a:solidFill>
              </a:rPr>
              <a:t>간단한 </a:t>
            </a:r>
            <a:r>
              <a:rPr lang="en-US" altLang="ko-KR" sz="3500">
                <a:solidFill>
                  <a:schemeClr val="tx2"/>
                </a:solidFill>
              </a:rPr>
              <a:t>Session </a:t>
            </a:r>
            <a:r>
              <a:rPr lang="ko-KR" altLang="en-US" sz="3500">
                <a:solidFill>
                  <a:schemeClr val="tx2"/>
                </a:solidFill>
              </a:rPr>
              <a:t>인증예제</a:t>
            </a:r>
            <a:r>
              <a:rPr lang="en-US" altLang="ko-KR" sz="3500">
                <a:solidFill>
                  <a:schemeClr val="tx2"/>
                </a:solidFill>
              </a:rPr>
              <a:t>(1)</a:t>
            </a:r>
            <a:endParaRPr lang="en-US" altLang="ko-KR" sz="3500">
              <a:solidFill>
                <a:srgbClr val="000000"/>
              </a:solidFill>
              <a:ea typeface="굴림체" panose="020B0609000101010101" pitchFamily="49" charset="-127"/>
            </a:endParaRPr>
          </a:p>
        </p:txBody>
      </p:sp>
      <p:sp>
        <p:nvSpPr>
          <p:cNvPr id="82949" name="Rectangle 3"/>
          <p:cNvSpPr>
            <a:spLocks noChangeArrowheads="1"/>
          </p:cNvSpPr>
          <p:nvPr/>
        </p:nvSpPr>
        <p:spPr bwMode="auto">
          <a:xfrm>
            <a:off x="304800" y="838200"/>
            <a:ext cx="8515350" cy="5614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8001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dirty="0"/>
              <a:t> </a:t>
            </a:r>
            <a:r>
              <a:rPr lang="en-US" altLang="ko-KR" sz="1600" dirty="0"/>
              <a:t>/* </a:t>
            </a:r>
            <a:r>
              <a:rPr lang="ko-KR" altLang="en-US" sz="1600" dirty="0"/>
              <a:t>간단한 세션인증 예제 입니다</a:t>
            </a:r>
            <a:r>
              <a:rPr lang="en-US" altLang="ko-KR" sz="1600" dirty="0"/>
              <a:t>. */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import ...;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...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@</a:t>
            </a:r>
            <a:r>
              <a:rPr lang="en-US" altLang="ko-KR" sz="1600" dirty="0" err="1"/>
              <a:t>WebServlet</a:t>
            </a:r>
            <a:r>
              <a:rPr lang="en-US" altLang="ko-KR" sz="1600" dirty="0"/>
              <a:t>("/</a:t>
            </a:r>
            <a:r>
              <a:rPr lang="en-US" altLang="ko-KR" sz="1600" dirty="0" err="1"/>
              <a:t>SessionAuth</a:t>
            </a:r>
            <a:r>
              <a:rPr lang="en-US" altLang="ko-KR" sz="1600" dirty="0"/>
              <a:t>")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public final class </a:t>
            </a:r>
            <a:r>
              <a:rPr lang="en-US" altLang="ko-KR" sz="1600" dirty="0" err="1"/>
              <a:t>SessionAuth</a:t>
            </a:r>
            <a:r>
              <a:rPr lang="en-US" altLang="ko-KR" sz="1600" dirty="0"/>
              <a:t> extends </a:t>
            </a:r>
            <a:r>
              <a:rPr lang="en-US" altLang="ko-KR" sz="1600" dirty="0" err="1"/>
              <a:t>HttpServlet</a:t>
            </a:r>
            <a:endParaRPr lang="en-US" altLang="ko-KR" sz="1600" dirty="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protected void </a:t>
            </a:r>
            <a:r>
              <a:rPr lang="en-US" altLang="ko-KR" sz="1600" dirty="0" err="1"/>
              <a:t>doGet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HttpServletRequest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req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HttpServletResponse</a:t>
            </a:r>
            <a:r>
              <a:rPr lang="en-US" altLang="ko-KR" sz="1600" dirty="0"/>
              <a:t> res)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         throws </a:t>
            </a:r>
            <a:r>
              <a:rPr lang="en-US" altLang="ko-KR" sz="1600" dirty="0" err="1"/>
              <a:t>ServletException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IOException</a:t>
            </a:r>
            <a:r>
              <a:rPr lang="en-US" altLang="ko-KR" sz="1600" dirty="0"/>
              <a:t>    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                 </a:t>
            </a:r>
            <a:r>
              <a:rPr lang="en-US" altLang="ko-KR" sz="1600" dirty="0" err="1"/>
              <a:t>sendPage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req</a:t>
            </a:r>
            <a:r>
              <a:rPr lang="en-US" altLang="ko-KR" sz="1600" dirty="0"/>
              <a:t>, res, </a:t>
            </a:r>
            <a:r>
              <a:rPr lang="en-US" altLang="ko-KR" sz="1600" dirty="0" err="1"/>
              <a:t>req.getSession</a:t>
            </a:r>
            <a:r>
              <a:rPr lang="en-US" altLang="ko-KR" sz="1600" dirty="0"/>
              <a:t>(false));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dirty="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protected void </a:t>
            </a:r>
            <a:r>
              <a:rPr lang="en-US" altLang="ko-KR" sz="1600" dirty="0" err="1"/>
              <a:t>doPost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HttpServletRequest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req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HttpServletResponse</a:t>
            </a:r>
            <a:r>
              <a:rPr lang="en-US" altLang="ko-KR" sz="1600" dirty="0"/>
              <a:t> res) throws </a:t>
            </a:r>
            <a:r>
              <a:rPr lang="en-US" altLang="ko-KR" sz="1600" dirty="0" err="1"/>
              <a:t>ServletException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IOException</a:t>
            </a:r>
            <a:r>
              <a:rPr lang="en-US" altLang="ko-KR" sz="1600" dirty="0"/>
              <a:t> {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//login button</a:t>
            </a:r>
            <a:r>
              <a:rPr lang="ko-KR" altLang="en-US" sz="1600" dirty="0"/>
              <a:t>을 </a:t>
            </a:r>
            <a:r>
              <a:rPr lang="ko-KR" altLang="en-US" sz="1600" dirty="0" err="1"/>
              <a:t>누른경우</a:t>
            </a:r>
            <a:endParaRPr lang="ko-KR" altLang="en-US" sz="1600" dirty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600" dirty="0"/>
              <a:t>      </a:t>
            </a:r>
            <a:r>
              <a:rPr lang="en-US" altLang="ko-KR" sz="1600" dirty="0"/>
              <a:t>if (</a:t>
            </a:r>
            <a:r>
              <a:rPr lang="en-US" altLang="ko-KR" sz="1600" dirty="0" err="1"/>
              <a:t>req.getParameter</a:t>
            </a:r>
            <a:r>
              <a:rPr lang="en-US" altLang="ko-KR" sz="1600" dirty="0"/>
              <a:t>("login") != null) {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	</a:t>
            </a:r>
            <a:r>
              <a:rPr lang="en-US" altLang="ko-KR" sz="1600" dirty="0" err="1"/>
              <a:t>HttpSession</a:t>
            </a:r>
            <a:r>
              <a:rPr lang="en-US" altLang="ko-KR" sz="1600" dirty="0"/>
              <a:t> session = </a:t>
            </a:r>
            <a:r>
              <a:rPr lang="en-US" altLang="ko-KR" sz="1600" dirty="0" err="1"/>
              <a:t>req.getSession</a:t>
            </a:r>
            <a:r>
              <a:rPr lang="en-US" altLang="ko-KR" sz="1600" dirty="0"/>
              <a:t>(true);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	String name = </a:t>
            </a:r>
            <a:r>
              <a:rPr lang="en-US" altLang="ko-KR" sz="1600" dirty="0" err="1"/>
              <a:t>req.getParameter</a:t>
            </a:r>
            <a:r>
              <a:rPr lang="en-US" altLang="ko-KR" sz="1600" dirty="0"/>
              <a:t>("name");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71500"/>
            <a:ext cx="8229600" cy="5559425"/>
          </a:xfrm>
        </p:spPr>
        <p:txBody>
          <a:bodyPr/>
          <a:lstStyle/>
          <a:p>
            <a:pPr eaLnBrk="1" hangingPunct="1"/>
            <a:r>
              <a:rPr lang="ko-KR" altLang="en-US"/>
              <a:t>하나의 웹 서버에는 여러 개의 웹 응용 프로그램들이 존재할 수 있다</a:t>
            </a:r>
            <a:r>
              <a:rPr lang="en-US" altLang="ko-KR"/>
              <a:t>. </a:t>
            </a:r>
          </a:p>
        </p:txBody>
      </p:sp>
      <p:sp>
        <p:nvSpPr>
          <p:cNvPr id="1945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B2DE86C-FA63-48C0-A771-CD4C17F11058}" type="slidenum">
              <a:rPr lang="en-US" altLang="ko-KR"/>
              <a:pPr eaLnBrk="1" hangingPunct="1"/>
              <a:t>7</a:t>
            </a:fld>
            <a:endParaRPr lang="en-US" altLang="ko-KR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857375"/>
            <a:ext cx="7416800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83971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8397601-DE07-44CF-B6FF-D59866277BE6}" type="slidenum">
              <a:rPr lang="en-US" altLang="ko-KR"/>
              <a:pPr eaLnBrk="1" hangingPunct="1"/>
              <a:t>70</a:t>
            </a:fld>
            <a:endParaRPr lang="en-US" altLang="ko-KR"/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304800" y="152400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500">
                <a:solidFill>
                  <a:schemeClr val="tx2"/>
                </a:solidFill>
              </a:rPr>
              <a:t>간단한 </a:t>
            </a:r>
            <a:r>
              <a:rPr lang="en-US" altLang="ko-KR" sz="3500">
                <a:solidFill>
                  <a:schemeClr val="tx2"/>
                </a:solidFill>
              </a:rPr>
              <a:t>Session </a:t>
            </a:r>
            <a:r>
              <a:rPr lang="ko-KR" altLang="en-US" sz="3500">
                <a:solidFill>
                  <a:schemeClr val="tx2"/>
                </a:solidFill>
              </a:rPr>
              <a:t>인증예제</a:t>
            </a:r>
            <a:r>
              <a:rPr lang="en-US" altLang="ko-KR" sz="3500">
                <a:solidFill>
                  <a:schemeClr val="tx2"/>
                </a:solidFill>
              </a:rPr>
              <a:t>(2)</a:t>
            </a:r>
            <a:endParaRPr lang="en-US" altLang="ko-KR" sz="3500">
              <a:solidFill>
                <a:srgbClr val="000000"/>
              </a:solidFill>
              <a:ea typeface="굴림체" panose="020B0609000101010101" pitchFamily="49" charset="-127"/>
            </a:endParaRP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323850" y="990600"/>
            <a:ext cx="8534400" cy="5462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8001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//</a:t>
            </a:r>
            <a:r>
              <a:rPr lang="ko-KR" altLang="en-US" sz="1600" dirty="0"/>
              <a:t>이름이 </a:t>
            </a:r>
            <a:r>
              <a:rPr lang="ko-KR" altLang="en-US" sz="1600" dirty="0" err="1"/>
              <a:t>비어있는경우</a:t>
            </a:r>
            <a:r>
              <a:rPr lang="ko-KR" altLang="en-US" sz="1600" dirty="0"/>
              <a:t> </a:t>
            </a:r>
            <a:r>
              <a:rPr lang="en-US" altLang="ko-KR" sz="1600" dirty="0"/>
              <a:t>Anonymous</a:t>
            </a:r>
            <a:r>
              <a:rPr lang="ko-KR" altLang="en-US" sz="1600" dirty="0"/>
              <a:t>로 </a:t>
            </a:r>
            <a:r>
              <a:rPr lang="en-US" altLang="ko-KR" sz="1600" dirty="0"/>
              <a:t>Setting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  if (name == null || </a:t>
            </a:r>
            <a:r>
              <a:rPr lang="en-US" altLang="ko-KR" sz="1600" dirty="0" err="1"/>
              <a:t>name.length</a:t>
            </a:r>
            <a:r>
              <a:rPr lang="en-US" altLang="ko-KR" sz="1600" dirty="0"/>
              <a:t>() == 0)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		name = "Anonymous";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	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	</a:t>
            </a:r>
            <a:r>
              <a:rPr lang="en-US" altLang="ko-KR" sz="1600" dirty="0" err="1"/>
              <a:t>session.setAttribute</a:t>
            </a:r>
            <a:r>
              <a:rPr lang="en-US" altLang="ko-KR" sz="1600" dirty="0"/>
              <a:t>("name", name);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	</a:t>
            </a:r>
            <a:r>
              <a:rPr lang="en-US" altLang="ko-KR" sz="1600" dirty="0" err="1"/>
              <a:t>sendPage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req</a:t>
            </a:r>
            <a:r>
              <a:rPr lang="en-US" altLang="ko-KR" sz="1600" dirty="0"/>
              <a:t>, res, session);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  //</a:t>
            </a:r>
            <a:r>
              <a:rPr lang="en-US" altLang="ko-KR" sz="1600" dirty="0" err="1"/>
              <a:t>LogOut</a:t>
            </a:r>
            <a:r>
              <a:rPr lang="ko-KR" altLang="en-US" sz="1600" dirty="0"/>
              <a:t>을 </a:t>
            </a:r>
            <a:r>
              <a:rPr lang="ko-KR" altLang="en-US" sz="1600" dirty="0" err="1"/>
              <a:t>누른경우</a:t>
            </a:r>
            <a:endParaRPr lang="ko-KR" altLang="en-US" sz="1600" dirty="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600" dirty="0"/>
              <a:t>      </a:t>
            </a:r>
            <a:r>
              <a:rPr lang="en-US" altLang="ko-KR" sz="1600" dirty="0"/>
              <a:t>else  {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HttpSession</a:t>
            </a:r>
            <a:r>
              <a:rPr lang="en-US" altLang="ko-KR" sz="1600" dirty="0"/>
              <a:t> session = </a:t>
            </a:r>
            <a:r>
              <a:rPr lang="en-US" altLang="ko-KR" sz="1600" dirty="0" err="1"/>
              <a:t>req.getSession</a:t>
            </a:r>
            <a:r>
              <a:rPr lang="en-US" altLang="ko-KR" sz="1600" dirty="0"/>
              <a:t>(false);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	if (session != null) {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		</a:t>
            </a:r>
            <a:r>
              <a:rPr lang="en-US" altLang="ko-KR" sz="1600" dirty="0" err="1"/>
              <a:t>session.invalidate</a:t>
            </a:r>
            <a:r>
              <a:rPr lang="en-US" altLang="ko-KR" sz="1600" dirty="0"/>
              <a:t>();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	}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	</a:t>
            </a:r>
            <a:r>
              <a:rPr lang="en-US" altLang="ko-KR" sz="1600" dirty="0" err="1"/>
              <a:t>sendPage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req</a:t>
            </a:r>
            <a:r>
              <a:rPr lang="en-US" altLang="ko-KR" sz="1600" dirty="0"/>
              <a:t>, res, null);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//session</a:t>
            </a:r>
            <a:r>
              <a:rPr lang="ko-KR" altLang="en-US" sz="1600" dirty="0"/>
              <a:t>이 </a:t>
            </a:r>
            <a:r>
              <a:rPr lang="ko-KR" altLang="en-US" sz="1600" dirty="0" err="1"/>
              <a:t>생성된경우와</a:t>
            </a:r>
            <a:r>
              <a:rPr lang="ko-KR" altLang="en-US" sz="1600" dirty="0"/>
              <a:t> 생성되지 않은 경우 다르게 </a:t>
            </a:r>
            <a:r>
              <a:rPr lang="en-US" altLang="ko-KR" sz="1600" dirty="0"/>
              <a:t>html</a:t>
            </a:r>
            <a:r>
              <a:rPr lang="ko-KR" altLang="en-US" sz="1600" dirty="0"/>
              <a:t>구성 </a:t>
            </a:r>
            <a:r>
              <a:rPr lang="en-US" altLang="ko-KR" sz="1600" dirty="0"/>
              <a:t>Method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private void </a:t>
            </a:r>
            <a:r>
              <a:rPr lang="en-US" altLang="ko-KR" sz="1600" dirty="0" err="1"/>
              <a:t>sendPage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HttpServletRequest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req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HttpServletResponse</a:t>
            </a:r>
            <a:r>
              <a:rPr lang="en-US" altLang="ko-KR" sz="1600" dirty="0"/>
              <a:t> res,</a:t>
            </a:r>
            <a:br>
              <a:rPr lang="en-US" altLang="ko-KR" sz="1600" dirty="0"/>
            </a:br>
            <a:r>
              <a:rPr lang="en-US" altLang="ko-KR" sz="1600" dirty="0"/>
              <a:t>      </a:t>
            </a:r>
            <a:r>
              <a:rPr lang="en-US" altLang="ko-KR" sz="1600" dirty="0" err="1"/>
              <a:t>HttpSession</a:t>
            </a:r>
            <a:r>
              <a:rPr lang="en-US" altLang="ko-KR" sz="1600" dirty="0"/>
              <a:t> session) throws </a:t>
            </a:r>
            <a:r>
              <a:rPr lang="en-US" altLang="ko-KR" sz="1600" dirty="0" err="1"/>
              <a:t>ServletException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IOException</a:t>
            </a:r>
            <a:r>
              <a:rPr lang="en-US" altLang="ko-KR" sz="1600" dirty="0"/>
              <a:t> {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84995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5CAF04A-5651-4BEE-BAB0-B0681D3010D2}" type="slidenum">
              <a:rPr lang="en-US" altLang="ko-KR"/>
              <a:pPr eaLnBrk="1" hangingPunct="1"/>
              <a:t>71</a:t>
            </a:fld>
            <a:endParaRPr lang="en-US" altLang="ko-KR"/>
          </a:p>
        </p:txBody>
      </p:sp>
      <p:sp>
        <p:nvSpPr>
          <p:cNvPr id="84996" name="Rectangle 2"/>
          <p:cNvSpPr>
            <a:spLocks noChangeArrowheads="1"/>
          </p:cNvSpPr>
          <p:nvPr/>
        </p:nvSpPr>
        <p:spPr bwMode="auto">
          <a:xfrm>
            <a:off x="304800" y="152400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500">
                <a:solidFill>
                  <a:schemeClr val="tx2"/>
                </a:solidFill>
              </a:rPr>
              <a:t>간단한 </a:t>
            </a:r>
            <a:r>
              <a:rPr lang="en-US" altLang="ko-KR" sz="3500">
                <a:solidFill>
                  <a:schemeClr val="tx2"/>
                </a:solidFill>
              </a:rPr>
              <a:t>Session </a:t>
            </a:r>
            <a:r>
              <a:rPr lang="ko-KR" altLang="en-US" sz="3500">
                <a:solidFill>
                  <a:schemeClr val="tx2"/>
                </a:solidFill>
              </a:rPr>
              <a:t>인증예제</a:t>
            </a:r>
            <a:r>
              <a:rPr lang="en-US" altLang="ko-KR" sz="3500">
                <a:solidFill>
                  <a:schemeClr val="tx2"/>
                </a:solidFill>
              </a:rPr>
              <a:t>(3)</a:t>
            </a:r>
            <a:endParaRPr lang="en-US" altLang="ko-KR" sz="3500">
              <a:solidFill>
                <a:srgbClr val="000000"/>
              </a:solidFill>
              <a:ea typeface="굴림체" panose="020B0609000101010101" pitchFamily="49" charset="-127"/>
            </a:endParaRPr>
          </a:p>
        </p:txBody>
      </p:sp>
      <p:sp>
        <p:nvSpPr>
          <p:cNvPr id="84997" name="Rectangle 3"/>
          <p:cNvSpPr>
            <a:spLocks noChangeArrowheads="1"/>
          </p:cNvSpPr>
          <p:nvPr/>
        </p:nvSpPr>
        <p:spPr bwMode="auto">
          <a:xfrm>
            <a:off x="381000" y="990600"/>
            <a:ext cx="8439150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8001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dirty="0"/>
              <a:t>     </a:t>
            </a:r>
            <a:r>
              <a:rPr lang="en-US" altLang="ko-KR" sz="1600" dirty="0" err="1"/>
              <a:t>res.setContentType</a:t>
            </a:r>
            <a:r>
              <a:rPr lang="en-US" altLang="ko-KR" sz="1600" dirty="0"/>
              <a:t>("text/</a:t>
            </a:r>
            <a:r>
              <a:rPr lang="en-US" altLang="ko-KR" sz="1600" dirty="0" err="1"/>
              <a:t>html;charset</a:t>
            </a:r>
            <a:r>
              <a:rPr lang="en-US" altLang="ko-KR" sz="1600" dirty="0"/>
              <a:t>=utf-8");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res.setHeader</a:t>
            </a:r>
            <a:r>
              <a:rPr lang="en-US" altLang="ko-KR" sz="1600" dirty="0"/>
              <a:t>("pragma", "no-cache");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</a:t>
            </a:r>
            <a:r>
              <a:rPr lang="en-US" altLang="ko-KR" sz="1600" dirty="0" err="1"/>
              <a:t>PrintWriter</a:t>
            </a:r>
            <a:r>
              <a:rPr lang="en-US" altLang="ko-KR" sz="1600" dirty="0"/>
              <a:t> out = </a:t>
            </a:r>
            <a:r>
              <a:rPr lang="en-US" altLang="ko-KR" sz="1600" dirty="0" err="1"/>
              <a:t>res.getWriter</a:t>
            </a:r>
            <a:r>
              <a:rPr lang="en-US" altLang="ko-KR" sz="1600" dirty="0"/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out.println</a:t>
            </a:r>
            <a:r>
              <a:rPr lang="en-US" altLang="ko-KR" sz="1600" dirty="0"/>
              <a:t>("&lt;html&gt;");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if (session == null)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	</a:t>
            </a:r>
            <a:r>
              <a:rPr lang="en-US" altLang="ko-KR" sz="1600" dirty="0" err="1"/>
              <a:t>out.println</a:t>
            </a:r>
            <a:r>
              <a:rPr lang="en-US" altLang="ko-KR" sz="1600" dirty="0"/>
              <a:t>("&lt;form method=\"post\"&gt;Please enter your name:"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		+ "&lt;input type=\"text\" name=\"name\"&gt;"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		+ "&lt;input type=\"submit\" name=\"login\" value=\"Log in\"&gt;&lt;/form&gt;");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} else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	</a:t>
            </a:r>
            <a:r>
              <a:rPr lang="en-US" altLang="ko-KR" sz="1600" dirty="0" err="1"/>
              <a:t>out.println</a:t>
            </a:r>
            <a:r>
              <a:rPr lang="en-US" altLang="ko-KR" sz="1600" dirty="0"/>
              <a:t>("Hi " + </a:t>
            </a:r>
            <a:r>
              <a:rPr lang="en-US" altLang="ko-KR" sz="1600" dirty="0" err="1"/>
              <a:t>session.getAttribute</a:t>
            </a:r>
            <a:r>
              <a:rPr lang="en-US" altLang="ko-KR" sz="1600" dirty="0"/>
              <a:t>("name")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		+ "&lt;p&gt;&lt;form method=\"post\"&gt;"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</a:t>
            </a:r>
            <a:r>
              <a:rPr lang="en-US" altLang="ko-KR" sz="1600"/>
              <a:t>		+ </a:t>
            </a:r>
            <a:r>
              <a:rPr lang="en-US" altLang="ko-KR" sz="1600" dirty="0"/>
              <a:t>"&lt;input type=\"submit\" name=\"logout\" value=\"Log out\"&gt;&lt;/form&gt;&lt;/p&gt;");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out.println</a:t>
            </a:r>
            <a:r>
              <a:rPr lang="en-US" altLang="ko-KR" sz="1600" dirty="0"/>
              <a:t>("&lt;/html&gt;");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out.close</a:t>
            </a:r>
            <a:r>
              <a:rPr lang="en-US" altLang="ko-KR" sz="1600" dirty="0"/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      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dirty="0"/>
              <a:t> }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86019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78A1A27-2122-444A-ACF1-600326409745}" type="slidenum">
              <a:rPr lang="en-US" altLang="ko-KR"/>
              <a:pPr eaLnBrk="1" hangingPunct="1"/>
              <a:t>72</a:t>
            </a:fld>
            <a:endParaRPr lang="en-US" altLang="ko-KR"/>
          </a:p>
        </p:txBody>
      </p:sp>
      <p:sp>
        <p:nvSpPr>
          <p:cNvPr id="86020" name="Rectangle 2"/>
          <p:cNvSpPr>
            <a:spLocks noChangeArrowheads="1"/>
          </p:cNvSpPr>
          <p:nvPr/>
        </p:nvSpPr>
        <p:spPr bwMode="auto">
          <a:xfrm>
            <a:off x="762000" y="457200"/>
            <a:ext cx="3581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500">
                <a:solidFill>
                  <a:schemeClr val="tx2"/>
                </a:solidFill>
              </a:rPr>
              <a:t>실행결과</a:t>
            </a:r>
            <a:endParaRPr lang="ko-KR" altLang="en-US" sz="3500">
              <a:solidFill>
                <a:srgbClr val="000000"/>
              </a:solidFill>
              <a:ea typeface="굴림체" panose="020B0609000101010101" pitchFamily="49" charset="-127"/>
            </a:endParaRPr>
          </a:p>
        </p:txBody>
      </p:sp>
      <p:grpSp>
        <p:nvGrpSpPr>
          <p:cNvPr id="86021" name="그룹 1"/>
          <p:cNvGrpSpPr>
            <a:grpSpLocks/>
          </p:cNvGrpSpPr>
          <p:nvPr/>
        </p:nvGrpSpPr>
        <p:grpSpPr bwMode="auto">
          <a:xfrm>
            <a:off x="1763713" y="1700213"/>
            <a:ext cx="5616575" cy="3879850"/>
            <a:chOff x="1763688" y="1916832"/>
            <a:chExt cx="5616624" cy="3663016"/>
          </a:xfrm>
        </p:grpSpPr>
        <p:pic>
          <p:nvPicPr>
            <p:cNvPr id="8602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916832"/>
              <a:ext cx="5616624" cy="3663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02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2938264"/>
              <a:ext cx="5328592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8704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5F46D06-60C5-4630-9F6C-3EA1F7241F27}" type="slidenum">
              <a:rPr lang="en-US" altLang="ko-KR"/>
              <a:pPr eaLnBrk="1" hangingPunct="1"/>
              <a:t>73</a:t>
            </a:fld>
            <a:endParaRPr lang="en-US" altLang="ko-KR"/>
          </a:p>
        </p:txBody>
      </p:sp>
      <p:sp>
        <p:nvSpPr>
          <p:cNvPr id="87044" name="Rectangle 2"/>
          <p:cNvSpPr>
            <a:spLocks noChangeArrowheads="1"/>
          </p:cNvSpPr>
          <p:nvPr/>
        </p:nvSpPr>
        <p:spPr bwMode="auto">
          <a:xfrm>
            <a:off x="762000" y="457200"/>
            <a:ext cx="304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500">
                <a:solidFill>
                  <a:schemeClr val="tx2"/>
                </a:solidFill>
              </a:rPr>
              <a:t>URL Rewrite </a:t>
            </a:r>
            <a:endParaRPr lang="en-US" altLang="ko-KR" sz="3500">
              <a:solidFill>
                <a:srgbClr val="000000"/>
              </a:solidFill>
              <a:ea typeface="굴림체" panose="020B0609000101010101" pitchFamily="49" charset="-127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609600" y="1219200"/>
            <a:ext cx="8001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사용자가 </a:t>
            </a: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웹브라우저에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 쿠키를 사용하게 하지 </a:t>
            </a: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못했을때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,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쿠키를 이용한 </a:t>
            </a: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세션트래킹은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 불가능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,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이때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URL Rewriting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을 이용한다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    </a:t>
            </a:r>
            <a:r>
              <a:rPr lang="en-US" altLang="ko-KR" sz="2500" dirty="0">
                <a:solidFill>
                  <a:srgbClr val="0000FF"/>
                </a:solidFill>
                <a:ea typeface="굴림체" panose="020B0609000101010101" pitchFamily="49" charset="-127"/>
              </a:rPr>
              <a:t>Explorer : </a:t>
            </a:r>
            <a:r>
              <a:rPr lang="ko-KR" altLang="en-US" sz="2500" dirty="0">
                <a:solidFill>
                  <a:srgbClr val="0000FF"/>
                </a:solidFill>
                <a:ea typeface="굴림체" panose="020B0609000101010101" pitchFamily="49" charset="-127"/>
              </a:rPr>
              <a:t>도구</a:t>
            </a:r>
            <a:r>
              <a:rPr lang="en-US" altLang="ko-KR" sz="2500" dirty="0">
                <a:solidFill>
                  <a:srgbClr val="0000FF"/>
                </a:solidFill>
                <a:ea typeface="굴림체" panose="020B0609000101010101" pitchFamily="49" charset="-127"/>
              </a:rPr>
              <a:t>/</a:t>
            </a:r>
            <a:r>
              <a:rPr lang="ko-KR" altLang="en-US" sz="2500" dirty="0">
                <a:solidFill>
                  <a:srgbClr val="0000FF"/>
                </a:solidFill>
                <a:ea typeface="굴림체" panose="020B0609000101010101" pitchFamily="49" charset="-127"/>
              </a:rPr>
              <a:t>인터넷옵션 메뉴에서 개인정보 </a:t>
            </a:r>
            <a:endParaRPr lang="en-US" altLang="ko-KR" sz="2500" dirty="0">
              <a:solidFill>
                <a:srgbClr val="0000FF"/>
              </a:solidFill>
              <a:ea typeface="굴림체" panose="020B0609000101010101" pitchFamily="49" charset="-127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500" dirty="0">
                <a:solidFill>
                  <a:srgbClr val="0000FF"/>
                </a:solidFill>
                <a:ea typeface="굴림체" panose="020B0609000101010101" pitchFamily="49" charset="-127"/>
              </a:rPr>
              <a:t>    </a:t>
            </a:r>
            <a:r>
              <a:rPr lang="ko-KR" altLang="en-US" sz="2500" dirty="0">
                <a:solidFill>
                  <a:srgbClr val="0000FF"/>
                </a:solidFill>
                <a:ea typeface="굴림체" panose="020B0609000101010101" pitchFamily="49" charset="-127"/>
              </a:rPr>
              <a:t>부분</a:t>
            </a:r>
            <a:r>
              <a:rPr lang="en-US" altLang="ko-KR" sz="2500" dirty="0">
                <a:solidFill>
                  <a:srgbClr val="0000FF"/>
                </a:solidFill>
                <a:ea typeface="굴림체" panose="020B0609000101010101" pitchFamily="49" charset="-127"/>
              </a:rPr>
              <a:t>...."</a:t>
            </a:r>
            <a:r>
              <a:rPr lang="ko-KR" altLang="en-US" sz="2500" dirty="0" err="1">
                <a:solidFill>
                  <a:srgbClr val="0000FF"/>
                </a:solidFill>
                <a:ea typeface="굴림체" panose="020B0609000101010101" pitchFamily="49" charset="-127"/>
              </a:rPr>
              <a:t>쿠키사용하지않음</a:t>
            </a:r>
            <a:r>
              <a:rPr lang="en-US" altLang="ko-KR" sz="2500" dirty="0">
                <a:solidFill>
                  <a:srgbClr val="0000FF"/>
                </a:solidFill>
                <a:ea typeface="굴림체" panose="020B0609000101010101" pitchFamily="49" charset="-127"/>
              </a:rPr>
              <a:t>"</a:t>
            </a:r>
            <a:r>
              <a:rPr lang="ko-KR" altLang="en-US" sz="2500" dirty="0">
                <a:solidFill>
                  <a:srgbClr val="0000FF"/>
                </a:solidFill>
                <a:ea typeface="굴림체" panose="020B0609000101010101" pitchFamily="49" charset="-127"/>
              </a:rPr>
              <a:t>으로 설정</a:t>
            </a:r>
            <a:br>
              <a:rPr lang="ko-KR" altLang="en-US" sz="2500" dirty="0">
                <a:solidFill>
                  <a:srgbClr val="0000FF"/>
                </a:solidFill>
                <a:ea typeface="굴림체" panose="020B0609000101010101" pitchFamily="49" charset="-127"/>
              </a:rPr>
            </a:b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&lt;Form&gt; Tag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을 기술하는 부분에 </a:t>
            </a:r>
            <a:r>
              <a:rPr lang="ko-KR" altLang="en-US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인코딩된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 </a:t>
            </a: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SessionID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를 포함하는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Action URL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을 설정해야 한다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. 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이때 </a:t>
            </a: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HttpServletResponse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의 </a:t>
            </a:r>
            <a:r>
              <a:rPr lang="en-US" altLang="ko-KR" sz="2500" dirty="0" err="1">
                <a:solidFill>
                  <a:srgbClr val="000000"/>
                </a:solidFill>
                <a:ea typeface="굴림체" panose="020B0609000101010101" pitchFamily="49" charset="-127"/>
              </a:rPr>
              <a:t>encodeURL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함수를 사용한다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Session ID</a:t>
            </a: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의 노출이라는 보안상의 위험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8806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6F36D5A-1E5E-480A-886D-CA499F173BAB}" type="slidenum">
              <a:rPr lang="en-US" altLang="ko-KR"/>
              <a:pPr eaLnBrk="1" hangingPunct="1"/>
              <a:t>74</a:t>
            </a:fld>
            <a:endParaRPr lang="en-US" altLang="ko-KR"/>
          </a:p>
        </p:txBody>
      </p:sp>
      <p:sp>
        <p:nvSpPr>
          <p:cNvPr id="88068" name="Rectangle 2"/>
          <p:cNvSpPr>
            <a:spLocks noChangeArrowheads="1"/>
          </p:cNvSpPr>
          <p:nvPr/>
        </p:nvSpPr>
        <p:spPr bwMode="auto">
          <a:xfrm>
            <a:off x="762000" y="333375"/>
            <a:ext cx="304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500">
                <a:solidFill>
                  <a:schemeClr val="tx2"/>
                </a:solidFill>
              </a:rPr>
              <a:t>URL Rewrite </a:t>
            </a:r>
            <a:endParaRPr lang="en-US" altLang="ko-KR" sz="3500">
              <a:solidFill>
                <a:srgbClr val="000000"/>
              </a:solidFill>
              <a:ea typeface="굴림체" panose="020B0609000101010101" pitchFamily="49" charset="-127"/>
            </a:endParaRPr>
          </a:p>
        </p:txBody>
      </p:sp>
      <p:sp>
        <p:nvSpPr>
          <p:cNvPr id="88069" name="Rectangle 3"/>
          <p:cNvSpPr>
            <a:spLocks noChangeArrowheads="1"/>
          </p:cNvSpPr>
          <p:nvPr/>
        </p:nvSpPr>
        <p:spPr bwMode="auto">
          <a:xfrm>
            <a:off x="457200" y="908050"/>
            <a:ext cx="800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300">
                <a:solidFill>
                  <a:srgbClr val="000000"/>
                </a:solidFill>
                <a:ea typeface="굴림체" panose="020B0609000101010101" pitchFamily="49" charset="-127"/>
              </a:rPr>
              <a:t>public class HttpServletResponse.encodeUrl(String Url)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300">
                <a:solidFill>
                  <a:srgbClr val="000000"/>
                </a:solidFill>
                <a:ea typeface="굴림체" panose="020B0609000101010101" pitchFamily="49" charset="-127"/>
              </a:rPr>
              <a:t>    </a:t>
            </a:r>
            <a:r>
              <a:rPr lang="ko-KR" altLang="en-US" sz="2300">
                <a:solidFill>
                  <a:srgbClr val="000000"/>
                </a:solidFill>
                <a:ea typeface="굴림체" panose="020B0609000101010101" pitchFamily="49" charset="-127"/>
              </a:rPr>
              <a:t>지정된 </a:t>
            </a:r>
            <a:r>
              <a:rPr lang="en-US" altLang="ko-KR" sz="2300">
                <a:solidFill>
                  <a:srgbClr val="000000"/>
                </a:solidFill>
                <a:ea typeface="굴림체" panose="020B0609000101010101" pitchFamily="49" charset="-127"/>
              </a:rPr>
              <a:t>URL</a:t>
            </a:r>
            <a:r>
              <a:rPr lang="ko-KR" altLang="en-US" sz="2300">
                <a:solidFill>
                  <a:srgbClr val="000000"/>
                </a:solidFill>
                <a:ea typeface="굴림체" panose="020B0609000101010101" pitchFamily="49" charset="-127"/>
              </a:rPr>
              <a:t>이 세션</a:t>
            </a:r>
            <a:r>
              <a:rPr lang="en-US" altLang="ko-KR" sz="2300">
                <a:solidFill>
                  <a:srgbClr val="000000"/>
                </a:solidFill>
                <a:ea typeface="굴림체" panose="020B0609000101010101" pitchFamily="49" charset="-127"/>
              </a:rPr>
              <a:t>ID</a:t>
            </a:r>
            <a:r>
              <a:rPr lang="ko-KR" altLang="en-US" sz="2300">
                <a:solidFill>
                  <a:srgbClr val="000000"/>
                </a:solidFill>
                <a:ea typeface="굴림체" panose="020B0609000101010101" pitchFamily="49" charset="-127"/>
              </a:rPr>
              <a:t>를 포함하도록 암호화한후 새로운 </a:t>
            </a:r>
            <a:r>
              <a:rPr lang="en-US" altLang="ko-KR" sz="2300">
                <a:solidFill>
                  <a:srgbClr val="000000"/>
                </a:solidFill>
                <a:ea typeface="굴림체" panose="020B0609000101010101" pitchFamily="49" charset="-127"/>
              </a:rPr>
              <a:t>URL</a:t>
            </a:r>
            <a:r>
              <a:rPr lang="ko-KR" altLang="en-US" sz="2300">
                <a:solidFill>
                  <a:srgbClr val="000000"/>
                </a:solidFill>
                <a:ea typeface="굴림체" panose="020B0609000101010101" pitchFamily="49" charset="-127"/>
              </a:rPr>
              <a:t>을 </a:t>
            </a:r>
            <a:r>
              <a:rPr lang="en-US" altLang="ko-KR" sz="2300">
                <a:solidFill>
                  <a:srgbClr val="000000"/>
                </a:solidFill>
                <a:ea typeface="굴림체" panose="020B0609000101010101" pitchFamily="49" charset="-127"/>
              </a:rPr>
              <a:t>Return,</a:t>
            </a:r>
            <a:r>
              <a:rPr lang="ko-KR" altLang="en-US" sz="2300">
                <a:solidFill>
                  <a:srgbClr val="000000"/>
                </a:solidFill>
                <a:ea typeface="굴림체" panose="020B0609000101010101" pitchFamily="49" charset="-127"/>
              </a:rPr>
              <a:t>암호화가 필요없거나 지원안한다면 </a:t>
            </a:r>
            <a:r>
              <a:rPr lang="en-US" altLang="ko-KR" sz="2300">
                <a:solidFill>
                  <a:srgbClr val="000000"/>
                </a:solidFill>
                <a:ea typeface="굴림체" panose="020B0609000101010101" pitchFamily="49" charset="-127"/>
              </a:rPr>
              <a:t>URL</a:t>
            </a:r>
            <a:r>
              <a:rPr lang="ko-KR" altLang="en-US" sz="2300">
                <a:solidFill>
                  <a:srgbClr val="000000"/>
                </a:solidFill>
                <a:ea typeface="굴림체" panose="020B0609000101010101" pitchFamily="49" charset="-127"/>
              </a:rPr>
              <a:t>은 변경되지 않는다</a:t>
            </a:r>
            <a:r>
              <a:rPr lang="en-US" altLang="ko-KR" sz="2300">
                <a:solidFill>
                  <a:srgbClr val="000000"/>
                </a:solidFill>
                <a:ea typeface="굴림체" panose="020B0609000101010101" pitchFamily="49" charset="-127"/>
              </a:rPr>
              <a:t>. </a:t>
            </a:r>
            <a:r>
              <a:rPr lang="ko-KR" altLang="en-US" sz="2300">
                <a:solidFill>
                  <a:srgbClr val="000000"/>
                </a:solidFill>
                <a:ea typeface="굴림체" panose="020B0609000101010101" pitchFamily="49" charset="-127"/>
              </a:rPr>
              <a:t>서블릿에서 만들어 지는 모든 </a:t>
            </a:r>
            <a:r>
              <a:rPr lang="en-US" altLang="ko-KR" sz="2300">
                <a:solidFill>
                  <a:srgbClr val="000000"/>
                </a:solidFill>
                <a:ea typeface="굴림체" panose="020B0609000101010101" pitchFamily="49" charset="-127"/>
              </a:rPr>
              <a:t>URL</a:t>
            </a:r>
            <a:r>
              <a:rPr lang="ko-KR" altLang="en-US" sz="2300">
                <a:solidFill>
                  <a:srgbClr val="000000"/>
                </a:solidFill>
                <a:ea typeface="굴림체" panose="020B0609000101010101" pitchFamily="49" charset="-127"/>
              </a:rPr>
              <a:t>은 이 메소드를 통해 수행되어야 한다</a:t>
            </a:r>
            <a:r>
              <a:rPr lang="en-US" altLang="ko-KR" sz="230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300">
                <a:solidFill>
                  <a:srgbClr val="000000"/>
                </a:solidFill>
                <a:ea typeface="굴림체" panose="020B0609000101010101" pitchFamily="49" charset="-127"/>
              </a:rPr>
              <a:t>    </a:t>
            </a:r>
            <a:r>
              <a:rPr lang="ko-KR" altLang="en-US" sz="2300">
                <a:solidFill>
                  <a:srgbClr val="000000"/>
                </a:solidFill>
                <a:ea typeface="굴림체" panose="020B0609000101010101" pitchFamily="49" charset="-127"/>
              </a:rPr>
              <a:t>예</a:t>
            </a:r>
            <a:r>
              <a:rPr lang="en-US" altLang="ko-KR" sz="2300">
                <a:solidFill>
                  <a:srgbClr val="000000"/>
                </a:solidFill>
                <a:ea typeface="굴림체" panose="020B0609000101010101" pitchFamily="49" charset="-127"/>
              </a:rPr>
              <a:t>)res.encodeUrl(req.getRequestURI())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300">
                <a:solidFill>
                  <a:srgbClr val="000000"/>
                </a:solidFill>
                <a:ea typeface="굴림체" panose="020B0609000101010101" pitchFamily="49" charset="-127"/>
              </a:rPr>
              <a:t>public class HttpServletResponse.encodeRedirectUrl(String Url)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300">
                <a:solidFill>
                  <a:srgbClr val="000000"/>
                </a:solidFill>
                <a:ea typeface="굴림체" panose="020B0609000101010101" pitchFamily="49" charset="-127"/>
              </a:rPr>
              <a:t>    </a:t>
            </a:r>
            <a:r>
              <a:rPr lang="ko-KR" altLang="en-US" sz="2300">
                <a:solidFill>
                  <a:srgbClr val="000000"/>
                </a:solidFill>
                <a:ea typeface="굴림체" panose="020B0609000101010101" pitchFamily="49" charset="-127"/>
              </a:rPr>
              <a:t>지정된 </a:t>
            </a:r>
            <a:r>
              <a:rPr lang="en-US" altLang="ko-KR" sz="2300">
                <a:solidFill>
                  <a:srgbClr val="000000"/>
                </a:solidFill>
                <a:ea typeface="굴림체" panose="020B0609000101010101" pitchFamily="49" charset="-127"/>
              </a:rPr>
              <a:t>URL</a:t>
            </a:r>
            <a:r>
              <a:rPr lang="ko-KR" altLang="en-US" sz="2300">
                <a:solidFill>
                  <a:srgbClr val="000000"/>
                </a:solidFill>
                <a:ea typeface="굴림체" panose="020B0609000101010101" pitchFamily="49" charset="-127"/>
              </a:rPr>
              <a:t>이 세션</a:t>
            </a:r>
            <a:r>
              <a:rPr lang="en-US" altLang="ko-KR" sz="2300">
                <a:solidFill>
                  <a:srgbClr val="000000"/>
                </a:solidFill>
                <a:ea typeface="굴림체" panose="020B0609000101010101" pitchFamily="49" charset="-127"/>
              </a:rPr>
              <a:t>ID</a:t>
            </a:r>
            <a:r>
              <a:rPr lang="ko-KR" altLang="en-US" sz="2300">
                <a:solidFill>
                  <a:srgbClr val="000000"/>
                </a:solidFill>
                <a:ea typeface="굴림체" panose="020B0609000101010101" pitchFamily="49" charset="-127"/>
              </a:rPr>
              <a:t>를 포함하도록 암호화한후 새로운 </a:t>
            </a:r>
            <a:r>
              <a:rPr lang="en-US" altLang="ko-KR" sz="2300">
                <a:solidFill>
                  <a:srgbClr val="000000"/>
                </a:solidFill>
                <a:ea typeface="굴림체" panose="020B0609000101010101" pitchFamily="49" charset="-127"/>
              </a:rPr>
              <a:t>URL</a:t>
            </a:r>
            <a:r>
              <a:rPr lang="ko-KR" altLang="en-US" sz="2300">
                <a:solidFill>
                  <a:srgbClr val="000000"/>
                </a:solidFill>
                <a:ea typeface="굴림체" panose="020B0609000101010101" pitchFamily="49" charset="-127"/>
              </a:rPr>
              <a:t>을 </a:t>
            </a:r>
            <a:r>
              <a:rPr lang="en-US" altLang="ko-KR" sz="2300">
                <a:solidFill>
                  <a:srgbClr val="000000"/>
                </a:solidFill>
                <a:ea typeface="굴림체" panose="020B0609000101010101" pitchFamily="49" charset="-127"/>
              </a:rPr>
              <a:t>Return,</a:t>
            </a:r>
            <a:r>
              <a:rPr lang="ko-KR" altLang="en-US" sz="2300">
                <a:solidFill>
                  <a:srgbClr val="000000"/>
                </a:solidFill>
                <a:ea typeface="굴림체" panose="020B0609000101010101" pitchFamily="49" charset="-127"/>
              </a:rPr>
              <a:t>암호화가 필요없거나 지원안한다면 </a:t>
            </a:r>
            <a:r>
              <a:rPr lang="en-US" altLang="ko-KR" sz="2300">
                <a:solidFill>
                  <a:srgbClr val="000000"/>
                </a:solidFill>
                <a:ea typeface="굴림체" panose="020B0609000101010101" pitchFamily="49" charset="-127"/>
              </a:rPr>
              <a:t>URL</a:t>
            </a:r>
            <a:r>
              <a:rPr lang="ko-KR" altLang="en-US" sz="2300">
                <a:solidFill>
                  <a:srgbClr val="000000"/>
                </a:solidFill>
                <a:ea typeface="굴림체" panose="020B0609000101010101" pitchFamily="49" charset="-127"/>
              </a:rPr>
              <a:t>은 변경되지 않는다</a:t>
            </a:r>
            <a:r>
              <a:rPr lang="en-US" altLang="ko-KR" sz="2300">
                <a:solidFill>
                  <a:srgbClr val="000000"/>
                </a:solidFill>
                <a:ea typeface="굴림체" panose="020B0609000101010101" pitchFamily="49" charset="-127"/>
              </a:rPr>
              <a:t>.HttpServletResponse</a:t>
            </a:r>
            <a:r>
              <a:rPr lang="ko-KR" altLang="en-US" sz="2300">
                <a:solidFill>
                  <a:srgbClr val="000000"/>
                </a:solidFill>
                <a:ea typeface="굴림체" panose="020B0609000101010101" pitchFamily="49" charset="-127"/>
              </a:rPr>
              <a:t>의 </a:t>
            </a:r>
            <a:r>
              <a:rPr lang="en-US" altLang="ko-KR" sz="2300">
                <a:solidFill>
                  <a:srgbClr val="000000"/>
                </a:solidFill>
                <a:ea typeface="굴림체" panose="020B0609000101010101" pitchFamily="49" charset="-127"/>
              </a:rPr>
              <a:t>sendRedirect() </a:t>
            </a:r>
            <a:r>
              <a:rPr lang="ko-KR" altLang="en-US" sz="2300">
                <a:solidFill>
                  <a:srgbClr val="000000"/>
                </a:solidFill>
                <a:ea typeface="굴림체" panose="020B0609000101010101" pitchFamily="49" charset="-127"/>
              </a:rPr>
              <a:t>메소드로 </a:t>
            </a:r>
            <a:r>
              <a:rPr lang="en-US" altLang="ko-KR" sz="2300">
                <a:solidFill>
                  <a:srgbClr val="000000"/>
                </a:solidFill>
                <a:ea typeface="굴림체" panose="020B0609000101010101" pitchFamily="49" charset="-127"/>
              </a:rPr>
              <a:t>Return</a:t>
            </a:r>
            <a:r>
              <a:rPr lang="ko-KR" altLang="en-US" sz="2300">
                <a:solidFill>
                  <a:srgbClr val="000000"/>
                </a:solidFill>
                <a:ea typeface="굴림체" panose="020B0609000101010101" pitchFamily="49" charset="-127"/>
              </a:rPr>
              <a:t>되는 모든 </a:t>
            </a:r>
            <a:r>
              <a:rPr lang="en-US" altLang="ko-KR" sz="2300">
                <a:solidFill>
                  <a:srgbClr val="000000"/>
                </a:solidFill>
                <a:ea typeface="굴림체" panose="020B0609000101010101" pitchFamily="49" charset="-127"/>
              </a:rPr>
              <a:t>URL</a:t>
            </a:r>
            <a:r>
              <a:rPr lang="ko-KR" altLang="en-US" sz="2300">
                <a:solidFill>
                  <a:srgbClr val="000000"/>
                </a:solidFill>
                <a:ea typeface="굴림체" panose="020B0609000101010101" pitchFamily="49" charset="-127"/>
              </a:rPr>
              <a:t>은 이 메소드로 수행되어야 한다</a:t>
            </a:r>
            <a:r>
              <a:rPr lang="en-US" altLang="ko-KR" sz="230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300">
                <a:solidFill>
                  <a:srgbClr val="000000"/>
                </a:solidFill>
                <a:ea typeface="굴림체" panose="020B0609000101010101" pitchFamily="49" charset="-127"/>
              </a:rPr>
              <a:t>   res.sendRedirect(res.encodeRedirectUrl (“/servlet/URLRedirect”))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endParaRPr lang="en-US" altLang="ko-KR" sz="2300">
              <a:solidFill>
                <a:srgbClr val="000000"/>
              </a:solidFill>
              <a:ea typeface="굴림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89091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8096F18-9E17-48C9-BFB4-7F65D3A7091D}" type="slidenum">
              <a:rPr lang="en-US" altLang="ko-KR"/>
              <a:pPr eaLnBrk="1" hangingPunct="1"/>
              <a:t>75</a:t>
            </a:fld>
            <a:endParaRPr lang="en-US" altLang="ko-KR"/>
          </a:p>
        </p:txBody>
      </p:sp>
      <p:sp>
        <p:nvSpPr>
          <p:cNvPr id="89092" name="Rectangle 2"/>
          <p:cNvSpPr>
            <a:spLocks noChangeArrowheads="1"/>
          </p:cNvSpPr>
          <p:nvPr/>
        </p:nvSpPr>
        <p:spPr bwMode="auto">
          <a:xfrm>
            <a:off x="762000" y="457200"/>
            <a:ext cx="7391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500">
                <a:solidFill>
                  <a:schemeClr val="tx2"/>
                </a:solidFill>
              </a:rPr>
              <a:t>URL Rewrite(URLRewriting.html)</a:t>
            </a:r>
            <a:endParaRPr lang="en-US" altLang="ko-KR" sz="3500">
              <a:solidFill>
                <a:srgbClr val="000000"/>
              </a:solidFill>
              <a:ea typeface="굴림체" panose="020B0609000101010101" pitchFamily="49" charset="-127"/>
            </a:endParaRPr>
          </a:p>
        </p:txBody>
      </p:sp>
      <p:sp>
        <p:nvSpPr>
          <p:cNvPr id="89093" name="Rectangle 3"/>
          <p:cNvSpPr>
            <a:spLocks noChangeArrowheads="1"/>
          </p:cNvSpPr>
          <p:nvPr/>
        </p:nvSpPr>
        <p:spPr bwMode="auto">
          <a:xfrm>
            <a:off x="762000" y="1219200"/>
            <a:ext cx="7848600" cy="5089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/>
              <a:t>&lt;!DOCTYPE html&gt;</a:t>
            </a:r>
          </a:p>
          <a:p>
            <a:pPr eaLnBrk="1" hangingPunct="1"/>
            <a:r>
              <a:rPr lang="en-US" altLang="ko-KR" sz="1400"/>
              <a:t>&lt;html&gt;</a:t>
            </a:r>
          </a:p>
          <a:p>
            <a:pPr eaLnBrk="1" hangingPunct="1"/>
            <a:r>
              <a:rPr lang="en-US" altLang="ko-KR" sz="1400"/>
              <a:t>&lt;head&gt;</a:t>
            </a:r>
          </a:p>
          <a:p>
            <a:pPr eaLnBrk="1" hangingPunct="1"/>
            <a:r>
              <a:rPr lang="en-US" altLang="ko-KR" sz="1400"/>
              <a:t>&lt;meta charset=</a:t>
            </a:r>
            <a:r>
              <a:rPr lang="en-US" altLang="ko-KR" sz="1400" i="1"/>
              <a:t>"EUC-KR"&gt;</a:t>
            </a:r>
          </a:p>
          <a:p>
            <a:pPr eaLnBrk="1" hangingPunct="1"/>
            <a:r>
              <a:rPr lang="en-US" altLang="ko-KR" sz="1400"/>
              <a:t>&lt;title&gt;Insert title here&lt;/title&gt;</a:t>
            </a:r>
          </a:p>
          <a:p>
            <a:pPr eaLnBrk="1" hangingPunct="1"/>
            <a:r>
              <a:rPr lang="en-US" altLang="ko-KR" sz="1400"/>
              <a:t>&lt;/head&gt;</a:t>
            </a:r>
          </a:p>
          <a:p>
            <a:pPr eaLnBrk="1" hangingPunct="1"/>
            <a:r>
              <a:rPr lang="en-US" altLang="ko-KR" sz="1400"/>
              <a:t>&lt;body&gt;&lt;center&gt;</a:t>
            </a:r>
          </a:p>
          <a:p>
            <a:pPr lvl="1" eaLnBrk="1" hangingPunct="1"/>
            <a:r>
              <a:rPr lang="en-US" altLang="ko-KR" sz="1400"/>
              <a:t>&lt;font size=</a:t>
            </a:r>
            <a:r>
              <a:rPr lang="en-US" altLang="ko-KR" sz="1400" i="1"/>
              <a:t>"+1" color="blue"&gt;&lt;b&gt;Login to the Personal Information Server&lt;/b&gt;&lt;/font&gt;</a:t>
            </a:r>
          </a:p>
          <a:p>
            <a:pPr lvl="1" eaLnBrk="1" hangingPunct="1"/>
            <a:r>
              <a:rPr lang="en-US" altLang="ko-KR" sz="1400"/>
              <a:t>&lt;hr&gt;</a:t>
            </a:r>
          </a:p>
          <a:p>
            <a:pPr lvl="1" eaLnBrk="1" hangingPunct="1"/>
            <a:r>
              <a:rPr lang="en-US" altLang="ko-KR" sz="1400"/>
              <a:t>&lt;form method=</a:t>
            </a:r>
            <a:r>
              <a:rPr lang="en-US" altLang="ko-KR" sz="1400" i="1"/>
              <a:t>"post" action="URLRewriting"&gt;</a:t>
            </a:r>
          </a:p>
          <a:p>
            <a:pPr lvl="2" eaLnBrk="1" hangingPunct="1"/>
            <a:r>
              <a:rPr lang="en-US" altLang="ko-KR" sz="1400"/>
              <a:t>&lt;table border=</a:t>
            </a:r>
            <a:r>
              <a:rPr lang="en-US" altLang="ko-KR" sz="1400" i="1"/>
              <a:t>"0" align="center"&gt;</a:t>
            </a:r>
          </a:p>
          <a:p>
            <a:pPr lvl="3" eaLnBrk="1" hangingPunct="1"/>
            <a:r>
              <a:rPr lang="en-US" altLang="ko-KR" sz="1400"/>
              <a:t>&lt;tr&gt;&lt;td&gt;Your ID   &lt;/td&gt;</a:t>
            </a:r>
          </a:p>
          <a:p>
            <a:pPr lvl="3" eaLnBrk="1" hangingPunct="1"/>
            <a:r>
              <a:rPr lang="en-US" altLang="ko-KR" sz="1400"/>
              <a:t>      &lt;td&gt;&lt;input type=</a:t>
            </a:r>
            <a:r>
              <a:rPr lang="en-US" altLang="ko-KR" sz="1400" i="1"/>
              <a:t>"text" name="USER"&gt;&lt;/td&gt;</a:t>
            </a:r>
          </a:p>
          <a:p>
            <a:pPr lvl="3" eaLnBrk="1" hangingPunct="1"/>
            <a:r>
              <a:rPr lang="en-US" altLang="ko-KR" sz="1400" i="1"/>
              <a:t>&lt;/tr&gt;</a:t>
            </a:r>
          </a:p>
          <a:p>
            <a:pPr lvl="3" eaLnBrk="1" hangingPunct="1"/>
            <a:r>
              <a:rPr lang="en-US" altLang="ko-KR" sz="1400"/>
              <a:t>&lt;tr&gt;&lt;td&gt;Password  &lt;/td&gt;</a:t>
            </a:r>
          </a:p>
          <a:p>
            <a:pPr lvl="3" eaLnBrk="1" hangingPunct="1"/>
            <a:r>
              <a:rPr lang="en-US" altLang="ko-KR" sz="1400"/>
              <a:t>      &lt;td&gt;&lt;input type=</a:t>
            </a:r>
            <a:r>
              <a:rPr lang="en-US" altLang="ko-KR" sz="1400" i="1"/>
              <a:t>"password" name="PASSWORD"&gt;&lt;/td&gt;</a:t>
            </a:r>
          </a:p>
          <a:p>
            <a:pPr lvl="3" eaLnBrk="1" hangingPunct="1"/>
            <a:r>
              <a:rPr lang="en-US" altLang="ko-KR" sz="1400" i="1"/>
              <a:t>&lt;/tr&gt;</a:t>
            </a:r>
          </a:p>
          <a:p>
            <a:pPr lvl="3" eaLnBrk="1" hangingPunct="1"/>
            <a:r>
              <a:rPr lang="en-US" altLang="ko-KR" sz="1400"/>
              <a:t>&lt;tr&gt;&lt;td colospan=</a:t>
            </a:r>
            <a:r>
              <a:rPr lang="en-US" altLang="ko-KR" sz="1400" i="1"/>
              <a:t>"2"&gt;&lt;input type="submit" value="Login"&gt;&lt;/td&gt;&lt;/tr&gt;</a:t>
            </a:r>
          </a:p>
          <a:p>
            <a:pPr lvl="2" eaLnBrk="1" hangingPunct="1"/>
            <a:r>
              <a:rPr lang="en-US" altLang="ko-KR" sz="1400"/>
              <a:t>&lt;/table&gt;</a:t>
            </a:r>
          </a:p>
          <a:p>
            <a:pPr lvl="1" eaLnBrk="1" hangingPunct="1"/>
            <a:r>
              <a:rPr lang="en-US" altLang="ko-KR" sz="1400"/>
              <a:t>&lt;/form&gt;</a:t>
            </a:r>
          </a:p>
          <a:p>
            <a:pPr eaLnBrk="1" hangingPunct="1"/>
            <a:r>
              <a:rPr lang="en-US" altLang="ko-KR" sz="1400"/>
              <a:t>&lt;/center&gt;</a:t>
            </a:r>
          </a:p>
          <a:p>
            <a:pPr eaLnBrk="1" hangingPunct="1"/>
            <a:r>
              <a:rPr lang="en-US" altLang="ko-KR" sz="1400"/>
              <a:t>&lt;/body&gt;</a:t>
            </a:r>
          </a:p>
          <a:p>
            <a:pPr eaLnBrk="1" hangingPunct="1"/>
            <a:r>
              <a:rPr lang="en-US" altLang="ko-KR" sz="1400"/>
              <a:t>&lt;/html&gt;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90115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B959685-D775-40D6-BE62-144A53CE6BA3}" type="slidenum">
              <a:rPr lang="en-US" altLang="ko-KR"/>
              <a:pPr eaLnBrk="1" hangingPunct="1"/>
              <a:t>76</a:t>
            </a:fld>
            <a:endParaRPr lang="en-US" altLang="ko-KR"/>
          </a:p>
        </p:txBody>
      </p:sp>
      <p:sp>
        <p:nvSpPr>
          <p:cNvPr id="90116" name="Rectangle 2"/>
          <p:cNvSpPr>
            <a:spLocks noChangeArrowheads="1"/>
          </p:cNvSpPr>
          <p:nvPr/>
        </p:nvSpPr>
        <p:spPr bwMode="auto">
          <a:xfrm>
            <a:off x="762000" y="457200"/>
            <a:ext cx="7391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500">
                <a:solidFill>
                  <a:schemeClr val="tx2"/>
                </a:solidFill>
              </a:rPr>
              <a:t>URL Rewrite(URLRewriting.java)</a:t>
            </a:r>
            <a:endParaRPr lang="en-US" altLang="ko-KR" sz="3500">
              <a:solidFill>
                <a:srgbClr val="000000"/>
              </a:solidFill>
              <a:ea typeface="굴림체" panose="020B0609000101010101" pitchFamily="49" charset="-127"/>
            </a:endParaRPr>
          </a:p>
        </p:txBody>
      </p:sp>
      <p:sp>
        <p:nvSpPr>
          <p:cNvPr id="89093" name="Rectangle 3"/>
          <p:cNvSpPr>
            <a:spLocks noChangeArrowheads="1"/>
          </p:cNvSpPr>
          <p:nvPr/>
        </p:nvSpPr>
        <p:spPr bwMode="auto">
          <a:xfrm>
            <a:off x="762000" y="1219200"/>
            <a:ext cx="7848600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/>
              <a:t>//Other Page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누를때</a:t>
            </a:r>
            <a:r>
              <a:rPr lang="ko-KR" altLang="en-US" sz="1600" dirty="0"/>
              <a:t> </a:t>
            </a:r>
            <a:r>
              <a:rPr lang="en-US" altLang="ko-KR" sz="1600" dirty="0"/>
              <a:t>URL</a:t>
            </a:r>
            <a:r>
              <a:rPr lang="ko-KR" altLang="en-US" sz="1600" dirty="0"/>
              <a:t>이 어떻게 넘어 가는지 </a:t>
            </a:r>
            <a:r>
              <a:rPr lang="en-US" altLang="ko-KR" sz="1600" dirty="0"/>
              <a:t>Test</a:t>
            </a:r>
            <a:r>
              <a:rPr lang="ko-KR" altLang="en-US" sz="1600" dirty="0"/>
              <a:t>하는 예제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/>
              <a:t>//</a:t>
            </a:r>
            <a:r>
              <a:rPr lang="ko-KR" altLang="en-US" sz="1600" dirty="0" err="1"/>
              <a:t>웹브라우저에</a:t>
            </a:r>
            <a:r>
              <a:rPr lang="ko-KR" altLang="en-US" sz="1600" dirty="0"/>
              <a:t> 쿠키를 받게 </a:t>
            </a:r>
            <a:r>
              <a:rPr lang="en-US" altLang="ko-KR" sz="1600" dirty="0"/>
              <a:t>Setting</a:t>
            </a:r>
            <a:r>
              <a:rPr lang="ko-KR" altLang="en-US" sz="1600" dirty="0"/>
              <a:t>되어 있다면 </a:t>
            </a:r>
            <a:r>
              <a:rPr lang="en-US" altLang="ko-KR" sz="1600" dirty="0"/>
              <a:t>Cookie</a:t>
            </a:r>
            <a:r>
              <a:rPr lang="ko-KR" altLang="en-US" sz="1600" dirty="0"/>
              <a:t>를 통해서 </a:t>
            </a:r>
            <a:r>
              <a:rPr lang="en-US" altLang="ko-KR" sz="1600" dirty="0"/>
              <a:t>Session ID</a:t>
            </a:r>
            <a:r>
              <a:rPr lang="ko-KR" altLang="en-US" sz="1600" dirty="0"/>
              <a:t>등이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/>
              <a:t>//</a:t>
            </a:r>
            <a:r>
              <a:rPr lang="ko-KR" altLang="en-US" sz="1600" dirty="0"/>
              <a:t>전송되나 쿠키를 안받게 </a:t>
            </a:r>
            <a:r>
              <a:rPr lang="en-US" altLang="ko-KR" sz="1600" dirty="0"/>
              <a:t>Setting</a:t>
            </a:r>
            <a:r>
              <a:rPr lang="ko-KR" altLang="en-US" sz="1600" dirty="0"/>
              <a:t>되어 있다면 </a:t>
            </a:r>
            <a:r>
              <a:rPr lang="en-US" altLang="ko-KR" sz="1600" dirty="0"/>
              <a:t>URL</a:t>
            </a:r>
            <a:r>
              <a:rPr lang="ko-KR" altLang="en-US" sz="1600" dirty="0"/>
              <a:t>뒤에 </a:t>
            </a:r>
            <a:r>
              <a:rPr lang="en-US" altLang="ko-KR" sz="1600" dirty="0" err="1"/>
              <a:t>sesison</a:t>
            </a:r>
            <a:r>
              <a:rPr lang="en-US" altLang="ko-KR" sz="1600" dirty="0"/>
              <a:t> ID</a:t>
            </a:r>
            <a:r>
              <a:rPr lang="ko-KR" altLang="en-US" sz="1600" dirty="0"/>
              <a:t>등이 붙어서</a:t>
            </a:r>
            <a:endParaRPr lang="en-US" altLang="ko-KR" sz="1600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/>
              <a:t> </a:t>
            </a:r>
            <a:r>
              <a:rPr lang="ko-KR" altLang="en-US" sz="1600" dirty="0"/>
              <a:t>  넘어 가도록 되어있다</a:t>
            </a:r>
            <a:r>
              <a:rPr lang="en-US" altLang="ko-KR" sz="1600" dirty="0"/>
              <a:t>.</a:t>
            </a:r>
          </a:p>
          <a:p>
            <a:pPr>
              <a:defRPr/>
            </a:pPr>
            <a:r>
              <a:rPr lang="en-US" altLang="ko-KR" sz="1300" dirty="0"/>
              <a:t>import </a:t>
            </a:r>
            <a:r>
              <a:rPr lang="en-US" altLang="ko-KR" sz="1300" dirty="0" err="1"/>
              <a:t>java.io.IOException</a:t>
            </a:r>
            <a:r>
              <a:rPr lang="en-US" altLang="ko-KR" sz="1300" dirty="0"/>
              <a:t>;</a:t>
            </a:r>
          </a:p>
          <a:p>
            <a:pPr>
              <a:defRPr/>
            </a:pPr>
            <a:r>
              <a:rPr lang="en-US" altLang="ko-KR" sz="1300" dirty="0"/>
              <a:t>import </a:t>
            </a:r>
            <a:r>
              <a:rPr lang="en-US" altLang="ko-KR" sz="1300" dirty="0" err="1"/>
              <a:t>java.io.PrintWriter</a:t>
            </a:r>
            <a:r>
              <a:rPr lang="en-US" altLang="ko-KR" sz="1300" dirty="0"/>
              <a:t>;</a:t>
            </a:r>
          </a:p>
          <a:p>
            <a:pPr>
              <a:defRPr/>
            </a:pPr>
            <a:r>
              <a:rPr lang="en-US" altLang="ko-KR" sz="1300" dirty="0"/>
              <a:t>import </a:t>
            </a:r>
            <a:r>
              <a:rPr lang="en-US" altLang="ko-KR" sz="1300" dirty="0" err="1"/>
              <a:t>java.util</a:t>
            </a:r>
            <a:r>
              <a:rPr lang="en-US" altLang="ko-KR" sz="1300" dirty="0"/>
              <a:t>.*;</a:t>
            </a:r>
          </a:p>
          <a:p>
            <a:pPr>
              <a:defRPr/>
            </a:pPr>
            <a:endParaRPr lang="en-US" altLang="ko-KR" sz="1300" dirty="0"/>
          </a:p>
          <a:p>
            <a:pPr>
              <a:defRPr/>
            </a:pPr>
            <a:r>
              <a:rPr lang="en-US" altLang="ko-KR" sz="1300" dirty="0"/>
              <a:t>import </a:t>
            </a:r>
            <a:r>
              <a:rPr lang="en-US" altLang="ko-KR" sz="1300" dirty="0" err="1"/>
              <a:t>javax.servlet.ServletException</a:t>
            </a:r>
            <a:r>
              <a:rPr lang="en-US" altLang="ko-KR" sz="1300" dirty="0"/>
              <a:t>;</a:t>
            </a:r>
          </a:p>
          <a:p>
            <a:pPr>
              <a:defRPr/>
            </a:pPr>
            <a:r>
              <a:rPr lang="en-US" altLang="ko-KR" sz="1300" dirty="0"/>
              <a:t>import </a:t>
            </a:r>
            <a:r>
              <a:rPr lang="en-US" altLang="ko-KR" sz="1300" dirty="0" err="1"/>
              <a:t>javax.servlet.annotation.WebServlet</a:t>
            </a:r>
            <a:r>
              <a:rPr lang="en-US" altLang="ko-KR" sz="1300" dirty="0"/>
              <a:t>;</a:t>
            </a:r>
          </a:p>
          <a:p>
            <a:pPr>
              <a:defRPr/>
            </a:pPr>
            <a:r>
              <a:rPr lang="en-US" altLang="ko-KR" sz="1300" dirty="0"/>
              <a:t>import </a:t>
            </a:r>
            <a:r>
              <a:rPr lang="en-US" altLang="ko-KR" sz="1300" dirty="0" err="1"/>
              <a:t>javax.servlet.http.HttpServlet</a:t>
            </a:r>
            <a:r>
              <a:rPr lang="en-US" altLang="ko-KR" sz="1300" dirty="0"/>
              <a:t>;</a:t>
            </a:r>
          </a:p>
          <a:p>
            <a:pPr>
              <a:defRPr/>
            </a:pPr>
            <a:r>
              <a:rPr lang="en-US" altLang="ko-KR" sz="1300" dirty="0"/>
              <a:t>import </a:t>
            </a:r>
            <a:r>
              <a:rPr lang="en-US" altLang="ko-KR" sz="1300" dirty="0" err="1"/>
              <a:t>javax.servlet.http.HttpServletRequest</a:t>
            </a:r>
            <a:r>
              <a:rPr lang="en-US" altLang="ko-KR" sz="1300" dirty="0"/>
              <a:t>;</a:t>
            </a:r>
          </a:p>
          <a:p>
            <a:pPr>
              <a:defRPr/>
            </a:pPr>
            <a:r>
              <a:rPr lang="en-US" altLang="ko-KR" sz="1300" dirty="0"/>
              <a:t>import </a:t>
            </a:r>
            <a:r>
              <a:rPr lang="en-US" altLang="ko-KR" sz="1300" dirty="0" err="1"/>
              <a:t>javax.servlet.http.HttpServletResponse</a:t>
            </a:r>
            <a:r>
              <a:rPr lang="en-US" altLang="ko-KR" sz="1300" dirty="0"/>
              <a:t>;</a:t>
            </a:r>
          </a:p>
          <a:p>
            <a:pPr>
              <a:defRPr/>
            </a:pPr>
            <a:r>
              <a:rPr lang="en-US" altLang="ko-KR" sz="1300" dirty="0"/>
              <a:t>import </a:t>
            </a:r>
            <a:r>
              <a:rPr lang="en-US" altLang="ko-KR" sz="1300" dirty="0" err="1"/>
              <a:t>javax.servlet.http.HttpSession</a:t>
            </a:r>
            <a:r>
              <a:rPr lang="en-US" altLang="ko-KR" sz="1300" dirty="0"/>
              <a:t>;</a:t>
            </a:r>
          </a:p>
          <a:p>
            <a:pPr>
              <a:defRPr/>
            </a:pPr>
            <a:endParaRPr lang="en-US" altLang="ko-KR" sz="1300" dirty="0"/>
          </a:p>
          <a:p>
            <a:pPr>
              <a:defRPr/>
            </a:pPr>
            <a:r>
              <a:rPr lang="en-US" altLang="ko-KR" sz="1300" dirty="0"/>
              <a:t>@</a:t>
            </a:r>
            <a:r>
              <a:rPr lang="en-US" altLang="ko-KR" sz="1300" dirty="0" err="1"/>
              <a:t>WebServlet</a:t>
            </a:r>
            <a:r>
              <a:rPr lang="en-US" altLang="ko-KR" sz="1300" dirty="0"/>
              <a:t>("/</a:t>
            </a:r>
            <a:r>
              <a:rPr lang="en-US" altLang="ko-KR" sz="1300" dirty="0" err="1"/>
              <a:t>URLRewriting</a:t>
            </a:r>
            <a:r>
              <a:rPr lang="en-US" altLang="ko-KR" sz="1300" dirty="0"/>
              <a:t>")</a:t>
            </a:r>
          </a:p>
          <a:p>
            <a:pPr>
              <a:defRPr/>
            </a:pPr>
            <a:r>
              <a:rPr lang="en-US" altLang="ko-KR" sz="1300" dirty="0"/>
              <a:t>public class </a:t>
            </a:r>
            <a:r>
              <a:rPr lang="en-US" altLang="ko-KR" sz="1300" dirty="0" err="1"/>
              <a:t>URLRewriting</a:t>
            </a:r>
            <a:r>
              <a:rPr lang="en-US" altLang="ko-KR" sz="1300" dirty="0"/>
              <a:t> extends </a:t>
            </a:r>
            <a:r>
              <a:rPr lang="en-US" altLang="ko-KR" sz="1300" dirty="0" err="1"/>
              <a:t>HttpServlet</a:t>
            </a:r>
            <a:r>
              <a:rPr lang="en-US" altLang="ko-KR" sz="1300" dirty="0"/>
              <a:t> {</a:t>
            </a:r>
          </a:p>
          <a:p>
            <a:pPr>
              <a:defRPr/>
            </a:pPr>
            <a:r>
              <a:rPr lang="en-US" altLang="ko-KR" sz="1300" dirty="0"/>
              <a:t>         private static final long </a:t>
            </a:r>
            <a:r>
              <a:rPr lang="en-US" altLang="ko-KR" sz="1300" dirty="0" err="1"/>
              <a:t>serialVersionUID</a:t>
            </a:r>
            <a:r>
              <a:rPr lang="en-US" altLang="ko-KR" sz="1300" dirty="0"/>
              <a:t> = 1L;</a:t>
            </a:r>
          </a:p>
          <a:p>
            <a:pPr>
              <a:defRPr/>
            </a:pPr>
            <a:r>
              <a:rPr lang="en-US" altLang="ko-KR" sz="1300" dirty="0"/>
              <a:t>         protected void </a:t>
            </a:r>
            <a:r>
              <a:rPr lang="en-US" altLang="ko-KR" sz="1300" dirty="0" err="1"/>
              <a:t>doGet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HttpServletRequest</a:t>
            </a:r>
            <a:r>
              <a:rPr lang="en-US" altLang="ko-KR" sz="1300" dirty="0"/>
              <a:t> </a:t>
            </a:r>
            <a:r>
              <a:rPr lang="en-US" altLang="ko-KR" sz="1300" dirty="0" err="1"/>
              <a:t>req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HttpServletResponse</a:t>
            </a:r>
            <a:r>
              <a:rPr lang="en-US" altLang="ko-KR" sz="1300" dirty="0"/>
              <a:t> res) </a:t>
            </a:r>
          </a:p>
          <a:p>
            <a:pPr>
              <a:defRPr/>
            </a:pPr>
            <a:r>
              <a:rPr lang="en-US" altLang="ko-KR" sz="1300" dirty="0"/>
              <a:t>             throws </a:t>
            </a:r>
            <a:r>
              <a:rPr lang="en-US" altLang="ko-KR" sz="1300" dirty="0" err="1"/>
              <a:t>ServletException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IOException</a:t>
            </a:r>
            <a:r>
              <a:rPr lang="en-US" altLang="ko-KR" sz="1300" dirty="0"/>
              <a:t> {</a:t>
            </a:r>
          </a:p>
          <a:p>
            <a:pPr>
              <a:defRPr/>
            </a:pPr>
            <a:r>
              <a:rPr lang="en-US" altLang="ko-KR" sz="1300" dirty="0"/>
              <a:t>	  </a:t>
            </a:r>
            <a:r>
              <a:rPr lang="en-US" altLang="ko-KR" sz="1300" dirty="0" err="1"/>
              <a:t>doPost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req,res</a:t>
            </a:r>
            <a:r>
              <a:rPr lang="en-US" altLang="ko-KR" sz="1300" dirty="0"/>
              <a:t>);</a:t>
            </a:r>
          </a:p>
          <a:p>
            <a:pPr>
              <a:defRPr/>
            </a:pPr>
            <a:r>
              <a:rPr lang="en-US" altLang="ko-KR" sz="1300" dirty="0"/>
              <a:t>         }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91139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1FB9049-C599-4302-B960-6EA46F32A740}" type="slidenum">
              <a:rPr lang="en-US" altLang="ko-KR"/>
              <a:pPr eaLnBrk="1" hangingPunct="1"/>
              <a:t>77</a:t>
            </a:fld>
            <a:endParaRPr lang="en-US" altLang="ko-KR"/>
          </a:p>
        </p:txBody>
      </p:sp>
      <p:sp>
        <p:nvSpPr>
          <p:cNvPr id="91140" name="Rectangle 2"/>
          <p:cNvSpPr>
            <a:spLocks noChangeArrowheads="1"/>
          </p:cNvSpPr>
          <p:nvPr/>
        </p:nvSpPr>
        <p:spPr bwMode="auto">
          <a:xfrm>
            <a:off x="762000" y="457200"/>
            <a:ext cx="7391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500">
                <a:solidFill>
                  <a:schemeClr val="tx2"/>
                </a:solidFill>
              </a:rPr>
              <a:t>URL Rewrite(URLRewriting.java)</a:t>
            </a:r>
            <a:endParaRPr lang="en-US" altLang="ko-KR" sz="3500">
              <a:solidFill>
                <a:srgbClr val="000000"/>
              </a:solidFill>
              <a:ea typeface="굴림체" panose="020B0609000101010101" pitchFamily="49" charset="-127"/>
            </a:endParaRPr>
          </a:p>
        </p:txBody>
      </p:sp>
      <p:sp>
        <p:nvSpPr>
          <p:cNvPr id="90117" name="Rectangle 3"/>
          <p:cNvSpPr>
            <a:spLocks noChangeArrowheads="1"/>
          </p:cNvSpPr>
          <p:nvPr/>
        </p:nvSpPr>
        <p:spPr bwMode="auto">
          <a:xfrm>
            <a:off x="684213" y="1219200"/>
            <a:ext cx="8208962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altLang="ko-KR" sz="1600" b="1" dirty="0"/>
              <a:t>protected void </a:t>
            </a:r>
            <a:r>
              <a:rPr lang="en-US" altLang="ko-KR" sz="1600" b="1" dirty="0" err="1"/>
              <a:t>doPost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HttpServletRequest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req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HttpServletResponse</a:t>
            </a:r>
            <a:r>
              <a:rPr lang="en-US" altLang="ko-KR" sz="1600" b="1" dirty="0"/>
              <a:t> res) throws  </a:t>
            </a:r>
          </a:p>
          <a:p>
            <a:pPr>
              <a:defRPr/>
            </a:pPr>
            <a:r>
              <a:rPr lang="en-US" altLang="ko-KR" sz="1600" b="1" dirty="0"/>
              <a:t>           </a:t>
            </a:r>
            <a:r>
              <a:rPr lang="en-US" altLang="ko-KR" sz="1600" b="1" dirty="0" err="1"/>
              <a:t>ServletException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IOException</a:t>
            </a:r>
            <a:r>
              <a:rPr lang="en-US" altLang="ko-KR" sz="1600" b="1" dirty="0"/>
              <a:t> {</a:t>
            </a:r>
          </a:p>
          <a:p>
            <a:pPr>
              <a:defRPr/>
            </a:pPr>
            <a:endParaRPr lang="en-US" altLang="ko-KR" sz="1600" b="1" dirty="0"/>
          </a:p>
          <a:p>
            <a:pPr indent="447675">
              <a:defRPr/>
            </a:pPr>
            <a:r>
              <a:rPr lang="en-US" altLang="ko-KR" sz="1600" dirty="0" err="1"/>
              <a:t>res.setContentType</a:t>
            </a:r>
            <a:r>
              <a:rPr lang="en-US" altLang="ko-KR" sz="1600" dirty="0"/>
              <a:t>("text/html; charset=</a:t>
            </a:r>
            <a:r>
              <a:rPr lang="en-US" altLang="ko-KR" sz="1600" dirty="0" err="1"/>
              <a:t>euc-kr</a:t>
            </a:r>
            <a:r>
              <a:rPr lang="en-US" altLang="ko-KR" sz="1600" dirty="0"/>
              <a:t>");</a:t>
            </a:r>
          </a:p>
          <a:p>
            <a:pPr indent="447675">
              <a:defRPr/>
            </a:pPr>
            <a:r>
              <a:rPr lang="en-US" altLang="ko-KR" sz="1600" dirty="0" err="1"/>
              <a:t>PrintWriter</a:t>
            </a:r>
            <a:r>
              <a:rPr lang="en-US" altLang="ko-KR" sz="1600" dirty="0"/>
              <a:t> out = </a:t>
            </a:r>
            <a:r>
              <a:rPr lang="en-US" altLang="ko-KR" sz="1600" dirty="0" err="1"/>
              <a:t>res.getWriter</a:t>
            </a:r>
            <a:r>
              <a:rPr lang="en-US" altLang="ko-KR" sz="1600" dirty="0"/>
              <a:t>();</a:t>
            </a:r>
          </a:p>
          <a:p>
            <a:pPr indent="447675">
              <a:defRPr/>
            </a:pPr>
            <a:r>
              <a:rPr lang="en-US" altLang="ko-KR" sz="1600" dirty="0"/>
              <a:t>//</a:t>
            </a:r>
            <a:r>
              <a:rPr lang="ko-KR" altLang="en-US" sz="1600" dirty="0"/>
              <a:t>세션을 생성</a:t>
            </a:r>
            <a:r>
              <a:rPr lang="en-US" altLang="ko-KR" sz="1600" dirty="0"/>
              <a:t>, </a:t>
            </a:r>
            <a:r>
              <a:rPr lang="ko-KR" altLang="en-US" sz="1600" dirty="0"/>
              <a:t>없으면 </a:t>
            </a:r>
            <a:r>
              <a:rPr lang="ko-KR" altLang="en-US" sz="1600" dirty="0" err="1"/>
              <a:t>새로만듬</a:t>
            </a:r>
            <a:endParaRPr lang="ko-KR" altLang="en-US" sz="1600" dirty="0"/>
          </a:p>
          <a:p>
            <a:pPr indent="447675">
              <a:defRPr/>
            </a:pPr>
            <a:r>
              <a:rPr lang="en-US" altLang="ko-KR" sz="1600" dirty="0" err="1"/>
              <a:t>HttpSession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sess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req.getSession</a:t>
            </a:r>
            <a:r>
              <a:rPr lang="en-US" altLang="ko-KR" sz="1600" dirty="0"/>
              <a:t>();</a:t>
            </a:r>
          </a:p>
          <a:p>
            <a:pPr indent="447675">
              <a:defRPr/>
            </a:pPr>
            <a:r>
              <a:rPr lang="en-US" altLang="ko-KR" sz="1600" dirty="0"/>
              <a:t>String user=</a:t>
            </a:r>
            <a:r>
              <a:rPr lang="en-US" altLang="ko-KR" sz="1600" dirty="0" err="1"/>
              <a:t>req.getParameter</a:t>
            </a:r>
            <a:r>
              <a:rPr lang="en-US" altLang="ko-KR" sz="1600" dirty="0"/>
              <a:t>("USER");</a:t>
            </a:r>
          </a:p>
          <a:p>
            <a:pPr indent="447675">
              <a:defRPr/>
            </a:pPr>
            <a:r>
              <a:rPr lang="en-US" altLang="ko-KR" sz="1600" dirty="0"/>
              <a:t>String </a:t>
            </a:r>
            <a:r>
              <a:rPr lang="en-US" altLang="ko-KR" sz="1600" dirty="0" err="1"/>
              <a:t>pWord</a:t>
            </a:r>
            <a:r>
              <a:rPr lang="en-US" altLang="ko-KR" sz="1600" dirty="0"/>
              <a:t>=</a:t>
            </a:r>
            <a:r>
              <a:rPr lang="en-US" altLang="ko-KR" sz="1600" dirty="0" err="1"/>
              <a:t>req.getParameter</a:t>
            </a:r>
            <a:r>
              <a:rPr lang="en-US" altLang="ko-KR" sz="1600" dirty="0"/>
              <a:t>("PASSWORD");</a:t>
            </a:r>
          </a:p>
          <a:p>
            <a:pPr indent="447675">
              <a:defRPr/>
            </a:pPr>
            <a:endParaRPr lang="ko-KR" altLang="en-US" sz="1600" dirty="0"/>
          </a:p>
          <a:p>
            <a:pPr indent="447675">
              <a:defRPr/>
            </a:pPr>
            <a:r>
              <a:rPr lang="en-US" altLang="ko-KR" sz="1600" dirty="0"/>
              <a:t>//</a:t>
            </a:r>
            <a:r>
              <a:rPr lang="ko-KR" altLang="en-US" sz="1600" dirty="0"/>
              <a:t>세션에 데이터 </a:t>
            </a:r>
            <a:r>
              <a:rPr lang="en-US" altLang="ko-KR" sz="1600" dirty="0"/>
              <a:t>Put</a:t>
            </a:r>
          </a:p>
          <a:p>
            <a:pPr indent="447675">
              <a:defRPr/>
            </a:pPr>
            <a:r>
              <a:rPr lang="en-US" altLang="ko-KR" sz="1600" dirty="0" err="1"/>
              <a:t>sess.setAttribute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user,pWord</a:t>
            </a:r>
            <a:r>
              <a:rPr lang="en-US" altLang="ko-KR" sz="1600" dirty="0"/>
              <a:t>);</a:t>
            </a:r>
          </a:p>
          <a:p>
            <a:pPr indent="447675">
              <a:defRPr/>
            </a:pPr>
            <a:endParaRPr lang="ko-KR" altLang="en-US" sz="1600" dirty="0"/>
          </a:p>
          <a:p>
            <a:pPr indent="447675">
              <a:defRPr/>
            </a:pPr>
            <a:r>
              <a:rPr lang="en-US" altLang="ko-KR" sz="1600" dirty="0" err="1"/>
              <a:t>out.println</a:t>
            </a:r>
            <a:r>
              <a:rPr lang="en-US" altLang="ko-KR" sz="1600" dirty="0"/>
              <a:t>("&lt;body&gt;&lt;head&gt;&lt;title&gt;</a:t>
            </a:r>
            <a:r>
              <a:rPr lang="en-US" altLang="ko-KR" sz="1600" dirty="0" err="1"/>
              <a:t>URLRewriting</a:t>
            </a:r>
            <a:r>
              <a:rPr lang="en-US" altLang="ko-KR" sz="1600" dirty="0"/>
              <a:t> Servlet&lt;/title&gt;&lt;/head&gt;&lt;body&gt;");</a:t>
            </a:r>
          </a:p>
          <a:p>
            <a:pPr indent="447675">
              <a:defRPr/>
            </a:pPr>
            <a:r>
              <a:rPr lang="en-US" altLang="ko-KR" sz="1600" dirty="0" err="1"/>
              <a:t>out.println</a:t>
            </a:r>
            <a:r>
              <a:rPr lang="en-US" altLang="ko-KR" sz="1600" dirty="0"/>
              <a:t>("&lt;font size=+1 color=blue&gt;&lt;b&gt;</a:t>
            </a:r>
            <a:r>
              <a:rPr lang="en-US" altLang="ko-KR" sz="1600" dirty="0" err="1"/>
              <a:t>URLRewriting</a:t>
            </a:r>
            <a:r>
              <a:rPr lang="en-US" altLang="ko-KR" sz="1600" dirty="0"/>
              <a:t> Servlet&lt;/b&gt;&lt;/font&gt;");</a:t>
            </a:r>
          </a:p>
          <a:p>
            <a:pPr indent="447675">
              <a:defRPr/>
            </a:pPr>
            <a:r>
              <a:rPr lang="en-US" altLang="ko-KR" sz="1600" dirty="0" err="1"/>
              <a:t>out.println</a:t>
            </a:r>
            <a:r>
              <a:rPr lang="en-US" altLang="ko-KR" sz="1600" dirty="0"/>
              <a:t>("&lt;</a:t>
            </a:r>
            <a:r>
              <a:rPr lang="en-US" altLang="ko-KR" sz="1600" dirty="0" err="1"/>
              <a:t>hr</a:t>
            </a:r>
            <a:r>
              <a:rPr lang="en-US" altLang="ko-KR" sz="1600" dirty="0"/>
              <a:t>&gt;");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9216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372DC8B-34DD-4020-98B1-927F2F39CDA3}" type="slidenum">
              <a:rPr lang="en-US" altLang="ko-KR"/>
              <a:pPr eaLnBrk="1" hangingPunct="1"/>
              <a:t>78</a:t>
            </a:fld>
            <a:endParaRPr lang="en-US" altLang="ko-KR"/>
          </a:p>
        </p:txBody>
      </p:sp>
      <p:sp>
        <p:nvSpPr>
          <p:cNvPr id="92164" name="Rectangle 2"/>
          <p:cNvSpPr>
            <a:spLocks noChangeArrowheads="1"/>
          </p:cNvSpPr>
          <p:nvPr/>
        </p:nvSpPr>
        <p:spPr bwMode="auto">
          <a:xfrm>
            <a:off x="762000" y="457200"/>
            <a:ext cx="7391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500">
                <a:solidFill>
                  <a:schemeClr val="tx2"/>
                </a:solidFill>
              </a:rPr>
              <a:t>URL Rewrite(URLRewriting.java)</a:t>
            </a:r>
            <a:endParaRPr lang="en-US" altLang="ko-KR" sz="3500">
              <a:solidFill>
                <a:srgbClr val="000000"/>
              </a:solidFill>
              <a:ea typeface="굴림체" panose="020B0609000101010101" pitchFamily="49" charset="-127"/>
            </a:endParaRPr>
          </a:p>
        </p:txBody>
      </p:sp>
      <p:sp>
        <p:nvSpPr>
          <p:cNvPr id="91141" name="Rectangle 3"/>
          <p:cNvSpPr>
            <a:spLocks noChangeArrowheads="1"/>
          </p:cNvSpPr>
          <p:nvPr/>
        </p:nvSpPr>
        <p:spPr bwMode="auto">
          <a:xfrm>
            <a:off x="605408" y="1219200"/>
            <a:ext cx="8143056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/>
          <a:p>
            <a:pPr indent="361950">
              <a:defRPr/>
            </a:pPr>
            <a:r>
              <a:rPr lang="en-US" altLang="ko-KR" sz="1600" dirty="0" err="1"/>
              <a:t>out.println</a:t>
            </a:r>
            <a:r>
              <a:rPr lang="en-US" altLang="ko-KR" sz="1600" dirty="0"/>
              <a:t>("Session ID : " + </a:t>
            </a:r>
            <a:r>
              <a:rPr lang="en-US" altLang="ko-KR" sz="1600" dirty="0" err="1"/>
              <a:t>sess.getId</a:t>
            </a:r>
            <a:r>
              <a:rPr lang="en-US" altLang="ko-KR" sz="1600" dirty="0"/>
              <a:t>()+"&lt;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/&gt;");</a:t>
            </a:r>
          </a:p>
          <a:p>
            <a:pPr indent="361950">
              <a:defRPr/>
            </a:pPr>
            <a:r>
              <a:rPr lang="en-US" altLang="ko-KR" sz="1600" dirty="0" err="1"/>
              <a:t>out.println</a:t>
            </a:r>
            <a:r>
              <a:rPr lang="en-US" altLang="ko-KR" sz="1600" dirty="0"/>
              <a:t>("Creation Time : "+ </a:t>
            </a:r>
            <a:r>
              <a:rPr lang="en-US" altLang="ko-KR" sz="1600" b="1" dirty="0"/>
              <a:t>new Date(</a:t>
            </a:r>
            <a:r>
              <a:rPr lang="en-US" altLang="ko-KR" sz="1600" b="1" dirty="0" err="1"/>
              <a:t>sess.getCreationTime</a:t>
            </a:r>
            <a:r>
              <a:rPr lang="en-US" altLang="ko-KR" sz="1600" b="1" dirty="0"/>
              <a:t>())+"&lt;</a:t>
            </a:r>
            <a:r>
              <a:rPr lang="en-US" altLang="ko-KR" sz="1600" b="1" dirty="0" err="1"/>
              <a:t>br</a:t>
            </a:r>
            <a:r>
              <a:rPr lang="en-US" altLang="ko-KR" sz="1600" b="1" dirty="0"/>
              <a:t>/&gt;");</a:t>
            </a:r>
          </a:p>
          <a:p>
            <a:pPr indent="361950">
              <a:defRPr/>
            </a:pPr>
            <a:r>
              <a:rPr lang="en-US" altLang="ko-KR" sz="1600" dirty="0" err="1"/>
              <a:t>out.println</a:t>
            </a:r>
            <a:r>
              <a:rPr lang="en-US" altLang="ko-KR" sz="1600" dirty="0"/>
              <a:t>("Last Accessed Time : "+</a:t>
            </a:r>
          </a:p>
          <a:p>
            <a:pPr indent="361950">
              <a:defRPr/>
            </a:pPr>
            <a:r>
              <a:rPr lang="en-US" altLang="ko-KR" sz="1600" dirty="0"/>
              <a:t>             </a:t>
            </a:r>
            <a:r>
              <a:rPr lang="en-US" altLang="ko-KR" sz="1600" b="1" dirty="0"/>
              <a:t>new Date(</a:t>
            </a:r>
            <a:r>
              <a:rPr lang="en-US" altLang="ko-KR" sz="1600" b="1" dirty="0" err="1"/>
              <a:t>sess.getLastAccessedTime</a:t>
            </a:r>
            <a:r>
              <a:rPr lang="en-US" altLang="ko-KR" sz="1600" b="1" dirty="0"/>
              <a:t>())+"&lt;</a:t>
            </a:r>
            <a:r>
              <a:rPr lang="en-US" altLang="ko-KR" sz="1600" b="1" dirty="0" err="1"/>
              <a:t>br</a:t>
            </a:r>
            <a:r>
              <a:rPr lang="en-US" altLang="ko-KR" sz="1600" b="1" dirty="0"/>
              <a:t>/&gt;");</a:t>
            </a:r>
          </a:p>
          <a:p>
            <a:pPr indent="361950">
              <a:defRPr/>
            </a:pPr>
            <a:endParaRPr lang="ko-KR" altLang="en-US" sz="1600" dirty="0"/>
          </a:p>
          <a:p>
            <a:pPr indent="361950">
              <a:defRPr/>
            </a:pPr>
            <a:r>
              <a:rPr lang="en-US" altLang="ko-KR" sz="1600" dirty="0" err="1"/>
              <a:t>out.println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isRequestedSessionIdFromUrl</a:t>
            </a:r>
            <a:r>
              <a:rPr lang="en-US" altLang="ko-KR" sz="1600" dirty="0"/>
              <a:t> : "+</a:t>
            </a:r>
          </a:p>
          <a:p>
            <a:pPr indent="361950">
              <a:defRPr/>
            </a:pPr>
            <a:r>
              <a:rPr lang="en-US" altLang="ko-KR" sz="1600" dirty="0"/>
              <a:t>           </a:t>
            </a:r>
            <a:r>
              <a:rPr lang="en-US" altLang="ko-KR" sz="1600" dirty="0" err="1"/>
              <a:t>req.</a:t>
            </a:r>
            <a:r>
              <a:rPr lang="en-US" altLang="ko-KR" sz="1600" u="sng" strike="sngStrike" dirty="0" err="1"/>
              <a:t>isRequestedSessionIdFromUrl</a:t>
            </a:r>
            <a:r>
              <a:rPr lang="en-US" altLang="ko-KR" sz="1600" u="sng" strike="sngStrike" dirty="0"/>
              <a:t>()+"&lt;</a:t>
            </a:r>
            <a:r>
              <a:rPr lang="en-US" altLang="ko-KR" sz="1600" u="sng" strike="sngStrike" dirty="0" err="1"/>
              <a:t>br</a:t>
            </a:r>
            <a:r>
              <a:rPr lang="en-US" altLang="ko-KR" sz="1600" u="sng" strike="sngStrike" dirty="0"/>
              <a:t>/&gt;");</a:t>
            </a:r>
          </a:p>
          <a:p>
            <a:pPr indent="361950">
              <a:defRPr/>
            </a:pPr>
            <a:endParaRPr lang="ko-KR" altLang="en-US" sz="1600" dirty="0"/>
          </a:p>
          <a:p>
            <a:pPr indent="361950">
              <a:defRPr/>
            </a:pPr>
            <a:r>
              <a:rPr lang="en-US" altLang="ko-KR" sz="1600" dirty="0" err="1"/>
              <a:t>out.println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isRequestedSessionIdFromCookie</a:t>
            </a:r>
            <a:r>
              <a:rPr lang="en-US" altLang="ko-KR" sz="1600" dirty="0"/>
              <a:t> : "+</a:t>
            </a:r>
          </a:p>
          <a:p>
            <a:pPr indent="361950">
              <a:defRPr/>
            </a:pPr>
            <a:r>
              <a:rPr lang="en-US" altLang="ko-KR" sz="1600" dirty="0"/>
              <a:t>           </a:t>
            </a:r>
            <a:r>
              <a:rPr lang="en-US" altLang="ko-KR" sz="1600" dirty="0" err="1"/>
              <a:t>req.isRequestedSessionIdFromCookie</a:t>
            </a:r>
            <a:r>
              <a:rPr lang="en-US" altLang="ko-KR" sz="1600" dirty="0"/>
              <a:t>()+"&lt;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/&gt;");</a:t>
            </a:r>
          </a:p>
          <a:p>
            <a:pPr indent="361950">
              <a:defRPr/>
            </a:pPr>
            <a:r>
              <a:rPr lang="en-US" altLang="ko-KR" sz="1600" dirty="0" err="1"/>
              <a:t>out.println</a:t>
            </a:r>
            <a:r>
              <a:rPr lang="en-US" altLang="ko-KR" sz="1600" dirty="0"/>
              <a:t>("&lt;</a:t>
            </a:r>
            <a:r>
              <a:rPr lang="en-US" altLang="ko-KR" sz="1600" dirty="0" err="1"/>
              <a:t>hr</a:t>
            </a:r>
            <a:r>
              <a:rPr lang="en-US" altLang="ko-KR" sz="1600" dirty="0"/>
              <a:t>&gt;&lt;p/&gt;");</a:t>
            </a:r>
          </a:p>
          <a:p>
            <a:pPr indent="361950">
              <a:defRPr/>
            </a:pPr>
            <a:r>
              <a:rPr lang="en-US" altLang="ko-KR" sz="1600" dirty="0" err="1"/>
              <a:t>out.println</a:t>
            </a:r>
            <a:r>
              <a:rPr lang="en-US" altLang="ko-KR" sz="1600" dirty="0"/>
              <a:t>("&lt;b&gt;Login Information&lt;/b&gt;&lt;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/&gt;");</a:t>
            </a:r>
          </a:p>
          <a:p>
            <a:pPr indent="361950">
              <a:defRPr/>
            </a:pPr>
            <a:r>
              <a:rPr lang="en-US" altLang="ko-KR" sz="1600" dirty="0" err="1"/>
              <a:t>out.println</a:t>
            </a:r>
            <a:r>
              <a:rPr lang="en-US" altLang="ko-KR" sz="1600" dirty="0"/>
              <a:t>("Your id : "+ user+"&lt;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/&gt;");</a:t>
            </a:r>
          </a:p>
          <a:p>
            <a:pPr indent="361950">
              <a:defRPr/>
            </a:pPr>
            <a:r>
              <a:rPr lang="en-US" altLang="ko-KR" sz="1600" dirty="0" err="1"/>
              <a:t>out.println</a:t>
            </a:r>
            <a:r>
              <a:rPr lang="en-US" altLang="ko-KR" sz="1600" dirty="0"/>
              <a:t>("Your password : "+</a:t>
            </a:r>
            <a:r>
              <a:rPr lang="en-US" altLang="ko-KR" sz="1600" dirty="0" err="1"/>
              <a:t>pWord</a:t>
            </a:r>
            <a:r>
              <a:rPr lang="en-US" altLang="ko-KR" sz="1600" dirty="0"/>
              <a:t>+"&lt;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/&gt;");</a:t>
            </a:r>
          </a:p>
          <a:p>
            <a:pPr indent="361950">
              <a:defRPr/>
            </a:pPr>
            <a:r>
              <a:rPr lang="en-US" altLang="ko-KR" sz="1600" dirty="0" err="1"/>
              <a:t>out.println</a:t>
            </a:r>
            <a:r>
              <a:rPr lang="en-US" altLang="ko-KR" sz="1600" dirty="0"/>
              <a:t>("&lt;p/&gt;&lt;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/&gt;");</a:t>
            </a:r>
          </a:p>
          <a:p>
            <a:pPr indent="361950">
              <a:defRPr/>
            </a:pPr>
            <a:endParaRPr lang="en-US" altLang="ko-KR" sz="1600" dirty="0"/>
          </a:p>
          <a:p>
            <a:pPr indent="361950">
              <a:defRPr/>
            </a:pPr>
            <a:r>
              <a:rPr lang="en-US" altLang="ko-KR" sz="1600" dirty="0"/>
              <a:t>//</a:t>
            </a:r>
            <a:r>
              <a:rPr lang="ko-KR" altLang="en-US" sz="1600" dirty="0"/>
              <a:t>일반적인 </a:t>
            </a:r>
            <a:r>
              <a:rPr lang="en-US" altLang="ko-KR" sz="1600" dirty="0"/>
              <a:t>URL </a:t>
            </a:r>
            <a:r>
              <a:rPr lang="ko-KR" altLang="en-US" sz="1600" dirty="0"/>
              <a:t>링크</a:t>
            </a:r>
          </a:p>
          <a:p>
            <a:pPr indent="361950">
              <a:defRPr/>
            </a:pPr>
            <a:r>
              <a:rPr lang="en-US" altLang="ko-KR" sz="1600" dirty="0" err="1"/>
              <a:t>out.println</a:t>
            </a:r>
            <a:r>
              <a:rPr lang="en-US" altLang="ko-KR" sz="1600" dirty="0"/>
              <a:t>("1. &lt;a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='</a:t>
            </a:r>
            <a:r>
              <a:rPr lang="en-US" altLang="ko-KR" sz="1600" dirty="0" err="1"/>
              <a:t>OtherPage</a:t>
            </a:r>
            <a:r>
              <a:rPr lang="en-US" altLang="ko-KR" sz="1600" dirty="0"/>
              <a:t>'&gt;</a:t>
            </a:r>
            <a:r>
              <a:rPr lang="en-US" altLang="ko-KR" sz="1600" dirty="0" err="1"/>
              <a:t>OtherPage</a:t>
            </a:r>
            <a:r>
              <a:rPr lang="en-US" altLang="ko-KR" sz="1600" dirty="0"/>
              <a:t>(</a:t>
            </a:r>
            <a:r>
              <a:rPr lang="ko-KR" altLang="en-US" sz="1600" dirty="0"/>
              <a:t>일반적인  </a:t>
            </a:r>
            <a:r>
              <a:rPr lang="en-US" altLang="ko-KR" sz="1600" dirty="0"/>
              <a:t>URL</a:t>
            </a:r>
            <a:r>
              <a:rPr lang="ko-KR" altLang="en-US" sz="1600" dirty="0"/>
              <a:t>링크</a:t>
            </a:r>
            <a:r>
              <a:rPr lang="en-US" altLang="ko-KR" sz="1600" dirty="0"/>
              <a:t>)&gt;&lt;/a&gt;&lt;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/&gt;");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931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3F16FA1-B0A1-4A50-8067-0B4E036677BF}" type="slidenum">
              <a:rPr lang="en-US" altLang="ko-KR"/>
              <a:pPr eaLnBrk="1" hangingPunct="1"/>
              <a:t>79</a:t>
            </a:fld>
            <a:endParaRPr lang="en-US" altLang="ko-KR"/>
          </a:p>
        </p:txBody>
      </p:sp>
      <p:sp>
        <p:nvSpPr>
          <p:cNvPr id="93188" name="Rectangle 2"/>
          <p:cNvSpPr>
            <a:spLocks noChangeArrowheads="1"/>
          </p:cNvSpPr>
          <p:nvPr/>
        </p:nvSpPr>
        <p:spPr bwMode="auto">
          <a:xfrm>
            <a:off x="762000" y="457200"/>
            <a:ext cx="7391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500">
                <a:solidFill>
                  <a:schemeClr val="tx2"/>
                </a:solidFill>
              </a:rPr>
              <a:t>URL Rewrite(URLRewriting.java)</a:t>
            </a:r>
            <a:endParaRPr lang="en-US" altLang="ko-KR" sz="3500">
              <a:solidFill>
                <a:srgbClr val="000000"/>
              </a:solidFill>
              <a:ea typeface="굴림체" panose="020B0609000101010101" pitchFamily="49" charset="-127"/>
            </a:endParaRPr>
          </a:p>
        </p:txBody>
      </p:sp>
      <p:sp>
        <p:nvSpPr>
          <p:cNvPr id="92165" name="Rectangle 3"/>
          <p:cNvSpPr>
            <a:spLocks noChangeArrowheads="1"/>
          </p:cNvSpPr>
          <p:nvPr/>
        </p:nvSpPr>
        <p:spPr bwMode="auto">
          <a:xfrm>
            <a:off x="468313" y="1289050"/>
            <a:ext cx="8351837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/>
          <a:p>
            <a:pPr lvl="1">
              <a:defRPr/>
            </a:pPr>
            <a:r>
              <a:rPr lang="en-US" altLang="ko-KR" sz="1400" dirty="0"/>
              <a:t>//</a:t>
            </a:r>
            <a:r>
              <a:rPr lang="en-US" altLang="ko-KR" sz="1400" dirty="0" err="1"/>
              <a:t>encodeURL</a:t>
            </a:r>
            <a:r>
              <a:rPr lang="en-US" altLang="ko-KR" sz="1400" dirty="0"/>
              <a:t>() URL</a:t>
            </a:r>
            <a:r>
              <a:rPr lang="ko-KR" altLang="en-US" sz="1400" dirty="0"/>
              <a:t>에 </a:t>
            </a:r>
            <a:r>
              <a:rPr lang="en-US" altLang="ko-KR" sz="1400" dirty="0" err="1"/>
              <a:t>SesisonID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덧붙여전송</a:t>
            </a:r>
            <a:r>
              <a:rPr lang="ko-KR" altLang="en-US" sz="1400" dirty="0"/>
              <a:t> </a:t>
            </a:r>
          </a:p>
          <a:p>
            <a:pPr lvl="1">
              <a:defRPr/>
            </a:pPr>
            <a:r>
              <a:rPr lang="en-US" altLang="ko-KR" sz="1400" dirty="0"/>
              <a:t>//(</a:t>
            </a:r>
            <a:r>
              <a:rPr lang="ko-KR" altLang="en-US" sz="1400" dirty="0"/>
              <a:t>쿠키를 안받게 브라우저를 </a:t>
            </a:r>
            <a:r>
              <a:rPr lang="en-US" altLang="ko-KR" sz="1400" dirty="0"/>
              <a:t>Setting</a:t>
            </a:r>
            <a:r>
              <a:rPr lang="ko-KR" altLang="en-US" sz="1400" dirty="0"/>
              <a:t>시 </a:t>
            </a:r>
            <a:r>
              <a:rPr lang="en-US" altLang="ko-KR" sz="1400" dirty="0"/>
              <a:t>URL</a:t>
            </a:r>
            <a:r>
              <a:rPr lang="ko-KR" altLang="en-US" sz="1400" dirty="0"/>
              <a:t>뒤에 </a:t>
            </a:r>
            <a:r>
              <a:rPr lang="en-US" altLang="ko-KR" sz="1400" dirty="0"/>
              <a:t>session id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붙여넘김</a:t>
            </a:r>
            <a:r>
              <a:rPr lang="en-US" altLang="ko-KR" sz="1400" dirty="0"/>
              <a:t>)</a:t>
            </a:r>
          </a:p>
          <a:p>
            <a:pPr lvl="1">
              <a:defRPr/>
            </a:pPr>
            <a:r>
              <a:rPr lang="en-US" altLang="ko-KR" sz="1400" dirty="0" err="1"/>
              <a:t>out.println</a:t>
            </a:r>
            <a:r>
              <a:rPr lang="en-US" altLang="ko-KR" sz="1400" dirty="0"/>
              <a:t>("2. 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='"+</a:t>
            </a:r>
            <a:r>
              <a:rPr lang="en-US" altLang="ko-KR" sz="1400" dirty="0" err="1"/>
              <a:t>res.encodeURL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OtherPage</a:t>
            </a:r>
            <a:r>
              <a:rPr lang="en-US" altLang="ko-KR" sz="1400" dirty="0"/>
              <a:t>")+"' &gt;</a:t>
            </a:r>
            <a:r>
              <a:rPr lang="en-US" altLang="ko-KR" sz="1400" dirty="0" err="1"/>
              <a:t>OtherPage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encodeUrl</a:t>
            </a:r>
            <a:r>
              <a:rPr lang="en-US" altLang="ko-KR" sz="1400" dirty="0"/>
              <a:t>)&lt;/a&gt;&lt;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/&gt;");</a:t>
            </a:r>
          </a:p>
          <a:p>
            <a:pPr lvl="1">
              <a:defRPr/>
            </a:pPr>
            <a:endParaRPr lang="en-US" altLang="ko-KR" sz="1400" dirty="0"/>
          </a:p>
          <a:p>
            <a:pPr lvl="1">
              <a:defRPr/>
            </a:pPr>
            <a:r>
              <a:rPr lang="en-US" altLang="ko-KR" sz="1400" dirty="0"/>
              <a:t>//</a:t>
            </a:r>
            <a:r>
              <a:rPr lang="en-US" altLang="ko-KR" sz="1400" dirty="0" err="1"/>
              <a:t>encodeRedirectURL</a:t>
            </a:r>
            <a:r>
              <a:rPr lang="en-US" altLang="ko-KR" sz="1400" dirty="0"/>
              <a:t>() </a:t>
            </a:r>
            <a:r>
              <a:rPr lang="ko-KR" altLang="en-US" sz="1400" dirty="0" err="1"/>
              <a:t>괄호안에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sendRedirect</a:t>
            </a:r>
            <a:r>
              <a:rPr lang="en-US" altLang="ko-KR" sz="1400" dirty="0"/>
              <a:t>(</a:t>
            </a:r>
            <a:r>
              <a:rPr lang="en-US" altLang="ko-KR" sz="1400" u="sng" dirty="0" err="1"/>
              <a:t>Url</a:t>
            </a:r>
            <a:r>
              <a:rPr lang="en-US" altLang="ko-KR" sz="1400" u="sng" dirty="0"/>
              <a:t>)</a:t>
            </a:r>
            <a:r>
              <a:rPr lang="ko-KR" altLang="en-US" sz="1400" u="sng" dirty="0"/>
              <a:t>이나 절대</a:t>
            </a:r>
            <a:r>
              <a:rPr lang="en-US" altLang="ko-KR" sz="1400" u="sng" dirty="0"/>
              <a:t>URL</a:t>
            </a:r>
            <a:r>
              <a:rPr lang="ko-KR" altLang="en-US" sz="1400" u="sng" dirty="0"/>
              <a:t>경로를 기술</a:t>
            </a:r>
          </a:p>
          <a:p>
            <a:pPr lvl="1">
              <a:defRPr/>
            </a:pPr>
            <a:r>
              <a:rPr lang="en-US" altLang="ko-KR" sz="1400" dirty="0"/>
              <a:t>//(</a:t>
            </a:r>
            <a:r>
              <a:rPr lang="ko-KR" altLang="en-US" sz="1400" dirty="0"/>
              <a:t>쿠키를 안받게 브라우저를 </a:t>
            </a:r>
            <a:r>
              <a:rPr lang="en-US" altLang="ko-KR" sz="1400" dirty="0"/>
              <a:t>Setting</a:t>
            </a:r>
            <a:r>
              <a:rPr lang="ko-KR" altLang="en-US" sz="1400" dirty="0"/>
              <a:t>시 </a:t>
            </a:r>
            <a:r>
              <a:rPr lang="en-US" altLang="ko-KR" sz="1400" dirty="0"/>
              <a:t>URL</a:t>
            </a:r>
            <a:r>
              <a:rPr lang="ko-KR" altLang="en-US" sz="1400" dirty="0"/>
              <a:t>뒤에 </a:t>
            </a:r>
            <a:r>
              <a:rPr lang="en-US" altLang="ko-KR" sz="1400" dirty="0"/>
              <a:t>session id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붙여넘김</a:t>
            </a:r>
            <a:r>
              <a:rPr lang="en-US" altLang="ko-KR" sz="1400" dirty="0"/>
              <a:t>)</a:t>
            </a:r>
          </a:p>
          <a:p>
            <a:pPr lvl="1">
              <a:defRPr/>
            </a:pPr>
            <a:r>
              <a:rPr lang="en-US" altLang="ko-KR" sz="1400" dirty="0" err="1"/>
              <a:t>out.println</a:t>
            </a:r>
            <a:r>
              <a:rPr lang="en-US" altLang="ko-KR" sz="1400" dirty="0"/>
              <a:t>("3. 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='" + </a:t>
            </a:r>
            <a:r>
              <a:rPr lang="en-US" altLang="ko-KR" sz="1400" dirty="0" err="1"/>
              <a:t>res.encodeURL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OtherPage</a:t>
            </a:r>
            <a:r>
              <a:rPr lang="en-US" altLang="ko-KR" sz="1400" dirty="0"/>
              <a:t>“) + "'&gt;Other Page(</a:t>
            </a:r>
            <a:r>
              <a:rPr lang="en-US" altLang="ko-KR" sz="1400" dirty="0" err="1"/>
              <a:t>encodedRdirectUrl</a:t>
            </a:r>
            <a:r>
              <a:rPr lang="en-US" altLang="ko-KR" sz="1400" dirty="0"/>
              <a:t>)&lt;/a&gt;&lt;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/&gt;");</a:t>
            </a:r>
          </a:p>
          <a:p>
            <a:pPr lvl="1">
              <a:defRPr/>
            </a:pPr>
            <a:endParaRPr lang="ko-KR" altLang="en-US" sz="1400" dirty="0"/>
          </a:p>
          <a:p>
            <a:pPr lvl="1">
              <a:defRPr/>
            </a:pPr>
            <a:r>
              <a:rPr lang="en-US" altLang="ko-KR" sz="1400" dirty="0"/>
              <a:t>//</a:t>
            </a:r>
            <a:r>
              <a:rPr lang="en-US" altLang="ko-KR" sz="1400" dirty="0" err="1"/>
              <a:t>session.getId</a:t>
            </a:r>
            <a:r>
              <a:rPr lang="en-US" altLang="ko-KR" sz="1400" dirty="0"/>
              <a:t>() method</a:t>
            </a:r>
            <a:r>
              <a:rPr lang="ko-KR" altLang="en-US" sz="1400" dirty="0"/>
              <a:t>로 </a:t>
            </a:r>
            <a:r>
              <a:rPr lang="en-US" altLang="ko-KR" sz="1400" dirty="0"/>
              <a:t>URL</a:t>
            </a:r>
            <a:r>
              <a:rPr lang="ko-KR" altLang="en-US" sz="1400" dirty="0"/>
              <a:t>뒤에 임의로 </a:t>
            </a:r>
            <a:r>
              <a:rPr lang="en-US" altLang="ko-KR" sz="1400" dirty="0"/>
              <a:t>Session ID</a:t>
            </a:r>
            <a:r>
              <a:rPr lang="ko-KR" altLang="en-US" sz="1400" dirty="0"/>
              <a:t>를 붙임</a:t>
            </a:r>
          </a:p>
          <a:p>
            <a:pPr lvl="1">
              <a:defRPr/>
            </a:pPr>
            <a:r>
              <a:rPr lang="en-US" altLang="ko-KR" sz="1400" dirty="0" err="1"/>
              <a:t>out.println</a:t>
            </a:r>
            <a:r>
              <a:rPr lang="en-US" altLang="ko-KR" sz="1400" dirty="0"/>
              <a:t>("4. 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='</a:t>
            </a:r>
            <a:r>
              <a:rPr lang="en-US" altLang="ko-KR" sz="1400" dirty="0" err="1"/>
              <a:t>OtherPage</a:t>
            </a:r>
            <a:r>
              <a:rPr lang="en-US" altLang="ko-KR" sz="1400" dirty="0"/>
              <a:t>';$</a:t>
            </a:r>
            <a:r>
              <a:rPr lang="en-US" altLang="ko-KR" sz="1400" dirty="0" err="1"/>
              <a:t>sessionid</a:t>
            </a:r>
            <a:r>
              <a:rPr lang="en-US" altLang="ko-KR" sz="1400" dirty="0"/>
              <a:t>$"+</a:t>
            </a:r>
            <a:r>
              <a:rPr lang="en-US" altLang="ko-KR" sz="1400" dirty="0" err="1"/>
              <a:t>sess.getId</a:t>
            </a:r>
            <a:r>
              <a:rPr lang="en-US" altLang="ko-KR" sz="1400" dirty="0"/>
              <a:t>()+</a:t>
            </a:r>
          </a:p>
          <a:p>
            <a:pPr lvl="1">
              <a:defRPr/>
            </a:pPr>
            <a:r>
              <a:rPr lang="en-US" altLang="ko-KR" sz="1400" dirty="0"/>
              <a:t>"&gt;Other Page(</a:t>
            </a:r>
            <a:r>
              <a:rPr lang="ko-KR" altLang="en-US" sz="1400" dirty="0"/>
              <a:t>일반적인 </a:t>
            </a:r>
            <a:r>
              <a:rPr lang="en-US" altLang="ko-KR" sz="1400" dirty="0"/>
              <a:t>URL</a:t>
            </a:r>
            <a:r>
              <a:rPr lang="ko-KR" altLang="en-US" sz="1400" dirty="0"/>
              <a:t>링크</a:t>
            </a:r>
            <a:r>
              <a:rPr lang="en-US" altLang="ko-KR" sz="1400" dirty="0"/>
              <a:t>+session ID)&lt;/a&gt;&lt;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/&gt;");</a:t>
            </a:r>
          </a:p>
          <a:p>
            <a:pPr lvl="1">
              <a:defRPr/>
            </a:pPr>
            <a:endParaRPr lang="en-US" altLang="ko-KR" sz="1400" dirty="0"/>
          </a:p>
          <a:p>
            <a:pPr lvl="1">
              <a:defRPr/>
            </a:pPr>
            <a:r>
              <a:rPr lang="en-US" altLang="ko-KR" sz="1400" dirty="0" err="1"/>
              <a:t>out.println</a:t>
            </a:r>
            <a:r>
              <a:rPr lang="en-US" altLang="ko-KR" sz="1400" dirty="0"/>
              <a:t>("&lt;/body&gt;&lt;/html&gt;");</a:t>
            </a:r>
          </a:p>
          <a:p>
            <a:pPr lvl="1">
              <a:defRPr/>
            </a:pPr>
            <a:r>
              <a:rPr lang="en-US" altLang="ko-KR" sz="1400" dirty="0" err="1"/>
              <a:t>out.close</a:t>
            </a:r>
            <a:r>
              <a:rPr lang="en-US" altLang="ko-KR" sz="1400" dirty="0"/>
              <a:t>();</a:t>
            </a:r>
          </a:p>
          <a:p>
            <a:pPr lvl="1" indent="-457200"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     }//</a:t>
            </a:r>
            <a:r>
              <a:rPr lang="en-US" altLang="ko-KR" sz="1400" dirty="0" err="1"/>
              <a:t>doPost</a:t>
            </a:r>
            <a:endParaRPr lang="en-US" altLang="ko-KR" sz="1400" dirty="0"/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}//class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웹 사이트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23528" y="1268760"/>
            <a:ext cx="8258175" cy="45307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2000" dirty="0"/>
              <a:t>웹 사이트는 웹 서버의 위치와 관련된 용어이고</a:t>
            </a:r>
            <a:r>
              <a:rPr lang="en-US" altLang="ko-KR" sz="2000" dirty="0"/>
              <a:t>, </a:t>
            </a:r>
            <a:r>
              <a:rPr lang="ko-KR" altLang="en-US" sz="2000" dirty="0"/>
              <a:t>웹 응용 프로그램은 웹 사이트에서 이용 가능한 기능과 관련된 용어라고 볼 수 있다</a:t>
            </a:r>
            <a:r>
              <a:rPr lang="en-US" altLang="ko-KR" sz="2000" dirty="0"/>
              <a:t>.</a:t>
            </a:r>
          </a:p>
          <a:p>
            <a:pPr eaLnBrk="1" hangingPunct="1">
              <a:lnSpc>
                <a:spcPct val="120000"/>
              </a:lnSpc>
            </a:pPr>
            <a:endParaRPr lang="en-US" altLang="ko-KR" sz="2000" dirty="0"/>
          </a:p>
          <a:p>
            <a:pPr eaLnBrk="1" hangingPunct="1">
              <a:lnSpc>
                <a:spcPct val="120000"/>
              </a:lnSpc>
            </a:pPr>
            <a:r>
              <a:rPr lang="ko-KR" altLang="en-US" sz="2000" dirty="0"/>
              <a:t>하나의 웹 응용 프로그램으로 구성될 수도 있고 여러 개의 웹 응용 프로그램으로 구성될 수도 있다</a:t>
            </a:r>
            <a:r>
              <a:rPr lang="en-US" altLang="ko-KR" sz="2000" dirty="0"/>
              <a:t>. </a:t>
            </a:r>
          </a:p>
          <a:p>
            <a:pPr eaLnBrk="1" hangingPunct="1">
              <a:lnSpc>
                <a:spcPct val="120000"/>
              </a:lnSpc>
            </a:pPr>
            <a:endParaRPr lang="en-US" altLang="ko-KR" sz="2000" dirty="0"/>
          </a:p>
          <a:p>
            <a:pPr eaLnBrk="1" hangingPunct="1">
              <a:lnSpc>
                <a:spcPct val="120000"/>
              </a:lnSpc>
            </a:pPr>
            <a:r>
              <a:rPr lang="ko-KR" altLang="en-US" sz="2000" dirty="0"/>
              <a:t>은행 웹 사이트를 예로 들어보자</a:t>
            </a:r>
            <a:r>
              <a:rPr lang="en-US" altLang="ko-KR" sz="2000" dirty="0"/>
              <a:t>. </a:t>
            </a:r>
            <a:r>
              <a:rPr lang="ko-KR" altLang="en-US" sz="2000" dirty="0"/>
              <a:t>웹 사용자는 검색 사이트를 이용해서 은행의 웹 사이트를 주소를 찾는다</a:t>
            </a:r>
            <a:r>
              <a:rPr lang="en-US" altLang="ko-KR" sz="2000" dirty="0"/>
              <a:t>. </a:t>
            </a:r>
            <a:r>
              <a:rPr lang="ko-KR" altLang="en-US" sz="2000" dirty="0"/>
              <a:t>은행의 웹 사이트 주소는 곧 은행의 웹 서버의 주소이다</a:t>
            </a:r>
            <a:r>
              <a:rPr lang="en-US" altLang="ko-KR" sz="2000" dirty="0"/>
              <a:t>. </a:t>
            </a:r>
            <a:r>
              <a:rPr lang="ko-KR" altLang="en-US" sz="2000" dirty="0"/>
              <a:t>웹 사용자는 은행의 홈 페이지를 방문하고</a:t>
            </a:r>
            <a:r>
              <a:rPr lang="en-US" altLang="ko-KR" sz="2000" dirty="0"/>
              <a:t>, </a:t>
            </a:r>
            <a:r>
              <a:rPr lang="ko-KR" altLang="en-US" sz="2000" dirty="0"/>
              <a:t>원하는 업무를 보기 위해 메뉴를 클릭하거나</a:t>
            </a:r>
            <a:r>
              <a:rPr lang="en-US" altLang="ko-KR" sz="2000" dirty="0"/>
              <a:t>, </a:t>
            </a:r>
            <a:r>
              <a:rPr lang="ko-KR" altLang="en-US" sz="2000" dirty="0"/>
              <a:t>이미지를 클릭한다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은행의 업무는 예금 관련 업무</a:t>
            </a:r>
            <a:r>
              <a:rPr lang="en-US" altLang="ko-KR" sz="2000" dirty="0"/>
              <a:t>, </a:t>
            </a:r>
            <a:r>
              <a:rPr lang="ko-KR" altLang="en-US" sz="2000" dirty="0"/>
              <a:t>카드 관련 업무</a:t>
            </a:r>
            <a:r>
              <a:rPr lang="en-US" altLang="ko-KR" sz="2000" dirty="0"/>
              <a:t>, </a:t>
            </a:r>
            <a:r>
              <a:rPr lang="ko-KR" altLang="en-US" sz="2000" dirty="0"/>
              <a:t>투자 관련 </a:t>
            </a:r>
            <a:r>
              <a:rPr lang="ko-KR" altLang="en-US" sz="2000" dirty="0" err="1"/>
              <a:t>업무등</a:t>
            </a:r>
            <a:r>
              <a:rPr lang="ko-KR" altLang="en-US" sz="2000" dirty="0"/>
              <a:t> 여러가지가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메뉴를 클릭하면 해당 업무에 해당하는 웹 응용 프로그램이 실행된다</a:t>
            </a:r>
            <a:r>
              <a:rPr lang="en-US" altLang="ko-KR" sz="2000" dirty="0"/>
              <a:t>. </a:t>
            </a:r>
            <a:r>
              <a:rPr lang="ko-KR" altLang="en-US" sz="2000" dirty="0"/>
              <a:t>각각의 업무는 각각의 웹 응용 프로그램으로 개발된다</a:t>
            </a:r>
            <a:r>
              <a:rPr lang="en-US" altLang="ko-KR" sz="2000" dirty="0"/>
              <a:t>.</a:t>
            </a:r>
          </a:p>
        </p:txBody>
      </p:sp>
      <p:sp>
        <p:nvSpPr>
          <p:cNvPr id="2048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E837F206-35C3-499B-95B8-D8B6B6822729}" type="slidenum">
              <a:rPr lang="en-US" altLang="ko-KR"/>
              <a:pPr eaLnBrk="1" hangingPunct="1"/>
              <a:t>8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94211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3B0A9D3-4F0F-4E84-A563-F2BA567D71AE}" type="slidenum">
              <a:rPr lang="en-US" altLang="ko-KR"/>
              <a:pPr eaLnBrk="1" hangingPunct="1"/>
              <a:t>80</a:t>
            </a:fld>
            <a:endParaRPr lang="en-US" altLang="ko-KR"/>
          </a:p>
        </p:txBody>
      </p:sp>
      <p:sp>
        <p:nvSpPr>
          <p:cNvPr id="94212" name="Rectangle 1026"/>
          <p:cNvSpPr>
            <a:spLocks noChangeArrowheads="1"/>
          </p:cNvSpPr>
          <p:nvPr/>
        </p:nvSpPr>
        <p:spPr bwMode="auto">
          <a:xfrm>
            <a:off x="762000" y="457200"/>
            <a:ext cx="7391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500">
                <a:solidFill>
                  <a:schemeClr val="tx2"/>
                </a:solidFill>
              </a:rPr>
              <a:t>URL Rewrite(OtherPage.java)</a:t>
            </a:r>
            <a:endParaRPr lang="en-US" altLang="ko-KR" sz="3500">
              <a:solidFill>
                <a:srgbClr val="000000"/>
              </a:solidFill>
              <a:ea typeface="굴림체" panose="020B0609000101010101" pitchFamily="49" charset="-127"/>
            </a:endParaRPr>
          </a:p>
        </p:txBody>
      </p:sp>
      <p:sp>
        <p:nvSpPr>
          <p:cNvPr id="94213" name="Rectangle 1027"/>
          <p:cNvSpPr>
            <a:spLocks noChangeArrowheads="1"/>
          </p:cNvSpPr>
          <p:nvPr/>
        </p:nvSpPr>
        <p:spPr bwMode="auto">
          <a:xfrm>
            <a:off x="749300" y="1052513"/>
            <a:ext cx="7999413" cy="51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altLang="ko-KR" sz="1400" b="1" dirty="0">
                <a:latin typeface="+mj-ea"/>
                <a:ea typeface="+mj-ea"/>
                <a:cs typeface="Microsoft Himalaya" pitchFamily="2" charset="0"/>
              </a:rPr>
              <a:t>import </a:t>
            </a:r>
            <a:r>
              <a:rPr lang="en-US" altLang="ko-KR" sz="1400" b="1" dirty="0" err="1">
                <a:latin typeface="+mj-ea"/>
                <a:ea typeface="+mj-ea"/>
                <a:cs typeface="Microsoft Himalaya" pitchFamily="2" charset="0"/>
              </a:rPr>
              <a:t>java.io.IOException</a:t>
            </a:r>
            <a:r>
              <a:rPr lang="en-US" altLang="ko-KR" sz="1400" b="1" dirty="0">
                <a:latin typeface="+mj-ea"/>
                <a:ea typeface="+mj-ea"/>
                <a:cs typeface="Microsoft Himalaya" pitchFamily="2" charset="0"/>
              </a:rPr>
              <a:t>;</a:t>
            </a:r>
          </a:p>
          <a:p>
            <a:pPr>
              <a:defRPr/>
            </a:pPr>
            <a:r>
              <a:rPr lang="en-US" altLang="ko-KR" sz="1400" b="1" dirty="0">
                <a:latin typeface="+mj-ea"/>
                <a:ea typeface="+mj-ea"/>
                <a:cs typeface="Microsoft Himalaya" pitchFamily="2" charset="0"/>
              </a:rPr>
              <a:t>import </a:t>
            </a:r>
            <a:r>
              <a:rPr lang="en-US" altLang="ko-KR" sz="1400" b="1" dirty="0" err="1">
                <a:latin typeface="+mj-ea"/>
                <a:ea typeface="+mj-ea"/>
                <a:cs typeface="Microsoft Himalaya" pitchFamily="2" charset="0"/>
              </a:rPr>
              <a:t>java.io.PrintWriter</a:t>
            </a:r>
            <a:r>
              <a:rPr lang="en-US" altLang="ko-KR" sz="1400" b="1" dirty="0">
                <a:latin typeface="+mj-ea"/>
                <a:ea typeface="+mj-ea"/>
                <a:cs typeface="Microsoft Himalaya" pitchFamily="2" charset="0"/>
              </a:rPr>
              <a:t>;</a:t>
            </a:r>
          </a:p>
          <a:p>
            <a:pPr>
              <a:defRPr/>
            </a:pPr>
            <a:endParaRPr lang="ko-KR" altLang="en-US" sz="1400" dirty="0">
              <a:latin typeface="+mj-ea"/>
              <a:ea typeface="+mj-ea"/>
              <a:cs typeface="Microsoft Himalaya" pitchFamily="2" charset="0"/>
            </a:endParaRPr>
          </a:p>
          <a:p>
            <a:pPr>
              <a:defRPr/>
            </a:pPr>
            <a:r>
              <a:rPr lang="en-US" altLang="ko-KR" sz="1400" b="1" dirty="0">
                <a:latin typeface="+mj-ea"/>
                <a:ea typeface="+mj-ea"/>
                <a:cs typeface="Microsoft Himalaya" pitchFamily="2" charset="0"/>
              </a:rPr>
              <a:t>import </a:t>
            </a:r>
            <a:r>
              <a:rPr lang="en-US" altLang="ko-KR" sz="1400" b="1" dirty="0" err="1">
                <a:latin typeface="+mj-ea"/>
                <a:ea typeface="+mj-ea"/>
                <a:cs typeface="Microsoft Himalaya" pitchFamily="2" charset="0"/>
              </a:rPr>
              <a:t>javax.servlet.ServletException</a:t>
            </a:r>
            <a:r>
              <a:rPr lang="en-US" altLang="ko-KR" sz="1400" b="1" dirty="0">
                <a:latin typeface="+mj-ea"/>
                <a:ea typeface="+mj-ea"/>
                <a:cs typeface="Microsoft Himalaya" pitchFamily="2" charset="0"/>
              </a:rPr>
              <a:t>;</a:t>
            </a:r>
          </a:p>
          <a:p>
            <a:pPr>
              <a:defRPr/>
            </a:pPr>
            <a:r>
              <a:rPr lang="en-US" altLang="ko-KR" sz="1400" b="1" dirty="0">
                <a:latin typeface="+mj-ea"/>
                <a:ea typeface="+mj-ea"/>
                <a:cs typeface="Microsoft Himalaya" pitchFamily="2" charset="0"/>
              </a:rPr>
              <a:t>import </a:t>
            </a:r>
            <a:r>
              <a:rPr lang="en-US" altLang="ko-KR" sz="1400" b="1" dirty="0" err="1">
                <a:latin typeface="+mj-ea"/>
                <a:ea typeface="+mj-ea"/>
                <a:cs typeface="Microsoft Himalaya" pitchFamily="2" charset="0"/>
              </a:rPr>
              <a:t>javax.servlet.annotation.WebServlet</a:t>
            </a:r>
            <a:r>
              <a:rPr lang="en-US" altLang="ko-KR" sz="1400" b="1" dirty="0">
                <a:latin typeface="+mj-ea"/>
                <a:ea typeface="+mj-ea"/>
                <a:cs typeface="Microsoft Himalaya" pitchFamily="2" charset="0"/>
              </a:rPr>
              <a:t>;</a:t>
            </a:r>
          </a:p>
          <a:p>
            <a:pPr>
              <a:defRPr/>
            </a:pPr>
            <a:r>
              <a:rPr lang="en-US" altLang="ko-KR" sz="1400" b="1" dirty="0">
                <a:latin typeface="+mj-ea"/>
                <a:ea typeface="+mj-ea"/>
                <a:cs typeface="Microsoft Himalaya" pitchFamily="2" charset="0"/>
              </a:rPr>
              <a:t>import </a:t>
            </a:r>
            <a:r>
              <a:rPr lang="en-US" altLang="ko-KR" sz="1400" b="1" dirty="0" err="1">
                <a:latin typeface="+mj-ea"/>
                <a:ea typeface="+mj-ea"/>
                <a:cs typeface="Microsoft Himalaya" pitchFamily="2" charset="0"/>
              </a:rPr>
              <a:t>javax.servlet.http.HttpServlet</a:t>
            </a:r>
            <a:r>
              <a:rPr lang="en-US" altLang="ko-KR" sz="1400" b="1" dirty="0">
                <a:latin typeface="+mj-ea"/>
                <a:ea typeface="+mj-ea"/>
                <a:cs typeface="Microsoft Himalaya" pitchFamily="2" charset="0"/>
              </a:rPr>
              <a:t>;</a:t>
            </a:r>
          </a:p>
          <a:p>
            <a:pPr>
              <a:defRPr/>
            </a:pPr>
            <a:r>
              <a:rPr lang="en-US" altLang="ko-KR" sz="1400" b="1" dirty="0">
                <a:latin typeface="+mj-ea"/>
                <a:ea typeface="+mj-ea"/>
                <a:cs typeface="Microsoft Himalaya" pitchFamily="2" charset="0"/>
              </a:rPr>
              <a:t>import </a:t>
            </a:r>
            <a:r>
              <a:rPr lang="en-US" altLang="ko-KR" sz="1400" b="1" dirty="0" err="1">
                <a:latin typeface="+mj-ea"/>
                <a:ea typeface="+mj-ea"/>
                <a:cs typeface="Microsoft Himalaya" pitchFamily="2" charset="0"/>
              </a:rPr>
              <a:t>javax.servlet.http.HttpServletRequest</a:t>
            </a:r>
            <a:r>
              <a:rPr lang="en-US" altLang="ko-KR" sz="1400" b="1" dirty="0">
                <a:latin typeface="+mj-ea"/>
                <a:ea typeface="+mj-ea"/>
                <a:cs typeface="Microsoft Himalaya" pitchFamily="2" charset="0"/>
              </a:rPr>
              <a:t>;</a:t>
            </a:r>
          </a:p>
          <a:p>
            <a:pPr>
              <a:defRPr/>
            </a:pPr>
            <a:r>
              <a:rPr lang="en-US" altLang="ko-KR" sz="1400" b="1" dirty="0">
                <a:latin typeface="+mj-ea"/>
                <a:ea typeface="+mj-ea"/>
                <a:cs typeface="Microsoft Himalaya" pitchFamily="2" charset="0"/>
              </a:rPr>
              <a:t>import </a:t>
            </a:r>
            <a:r>
              <a:rPr lang="en-US" altLang="ko-KR" sz="1400" b="1" dirty="0" err="1">
                <a:latin typeface="+mj-ea"/>
                <a:ea typeface="+mj-ea"/>
                <a:cs typeface="Microsoft Himalaya" pitchFamily="2" charset="0"/>
              </a:rPr>
              <a:t>javax.servlet.http.HttpServletResponse</a:t>
            </a:r>
            <a:r>
              <a:rPr lang="en-US" altLang="ko-KR" sz="1400" b="1" dirty="0">
                <a:latin typeface="+mj-ea"/>
                <a:ea typeface="+mj-ea"/>
                <a:cs typeface="Microsoft Himalaya" pitchFamily="2" charset="0"/>
              </a:rPr>
              <a:t>;</a:t>
            </a:r>
          </a:p>
          <a:p>
            <a:pPr>
              <a:defRPr/>
            </a:pPr>
            <a:r>
              <a:rPr lang="en-US" altLang="ko-KR" sz="1400" b="1" dirty="0">
                <a:latin typeface="+mj-ea"/>
                <a:ea typeface="+mj-ea"/>
                <a:cs typeface="Microsoft Himalaya" pitchFamily="2" charset="0"/>
              </a:rPr>
              <a:t>import </a:t>
            </a:r>
            <a:r>
              <a:rPr lang="en-US" altLang="ko-KR" sz="1400" b="1" dirty="0" err="1">
                <a:latin typeface="+mj-ea"/>
                <a:ea typeface="+mj-ea"/>
                <a:cs typeface="Microsoft Himalaya" pitchFamily="2" charset="0"/>
              </a:rPr>
              <a:t>javax.servlet.http.HttpSession</a:t>
            </a:r>
            <a:r>
              <a:rPr lang="en-US" altLang="ko-KR" sz="1400" b="1" dirty="0">
                <a:latin typeface="+mj-ea"/>
                <a:ea typeface="+mj-ea"/>
                <a:cs typeface="Microsoft Himalaya" pitchFamily="2" charset="0"/>
              </a:rPr>
              <a:t>;</a:t>
            </a:r>
          </a:p>
          <a:p>
            <a:pPr>
              <a:defRPr/>
            </a:pPr>
            <a:endParaRPr lang="ko-KR" altLang="en-US" sz="1400" dirty="0">
              <a:latin typeface="+mj-ea"/>
              <a:ea typeface="+mj-ea"/>
              <a:cs typeface="Microsoft Himalaya" pitchFamily="2" charset="0"/>
            </a:endParaRPr>
          </a:p>
          <a:p>
            <a:pPr>
              <a:defRPr/>
            </a:pPr>
            <a:r>
              <a:rPr lang="en-US" altLang="ko-KR" sz="1400" dirty="0">
                <a:latin typeface="+mj-ea"/>
                <a:ea typeface="+mj-ea"/>
                <a:cs typeface="Microsoft Himalaya" pitchFamily="2" charset="0"/>
              </a:rPr>
              <a:t>@</a:t>
            </a:r>
            <a:r>
              <a:rPr lang="en-US" altLang="ko-KR" sz="1400" dirty="0" err="1">
                <a:latin typeface="+mj-ea"/>
                <a:ea typeface="+mj-ea"/>
                <a:cs typeface="Microsoft Himalaya" pitchFamily="2" charset="0"/>
              </a:rPr>
              <a:t>WebServlet</a:t>
            </a:r>
            <a:r>
              <a:rPr lang="en-US" altLang="ko-KR" sz="1400" dirty="0">
                <a:latin typeface="+mj-ea"/>
                <a:ea typeface="+mj-ea"/>
                <a:cs typeface="Microsoft Himalaya" pitchFamily="2" charset="0"/>
              </a:rPr>
              <a:t>("/</a:t>
            </a:r>
            <a:r>
              <a:rPr lang="en-US" altLang="ko-KR" sz="1400" dirty="0" err="1">
                <a:latin typeface="+mj-ea"/>
                <a:ea typeface="+mj-ea"/>
                <a:cs typeface="Microsoft Himalaya" pitchFamily="2" charset="0"/>
              </a:rPr>
              <a:t>OtherPage</a:t>
            </a:r>
            <a:r>
              <a:rPr lang="en-US" altLang="ko-KR" sz="1400" dirty="0">
                <a:latin typeface="+mj-ea"/>
                <a:ea typeface="+mj-ea"/>
                <a:cs typeface="Microsoft Himalaya" pitchFamily="2" charset="0"/>
              </a:rPr>
              <a:t>")</a:t>
            </a:r>
          </a:p>
          <a:p>
            <a:pPr>
              <a:defRPr/>
            </a:pPr>
            <a:r>
              <a:rPr lang="en-US" altLang="ko-KR" sz="1400" b="1" dirty="0">
                <a:latin typeface="+mj-ea"/>
                <a:ea typeface="+mj-ea"/>
                <a:cs typeface="Microsoft Himalaya" pitchFamily="2" charset="0"/>
              </a:rPr>
              <a:t>public class </a:t>
            </a:r>
            <a:r>
              <a:rPr lang="en-US" altLang="ko-KR" sz="1400" b="1" dirty="0" err="1">
                <a:latin typeface="+mj-ea"/>
                <a:ea typeface="+mj-ea"/>
                <a:cs typeface="Microsoft Himalaya" pitchFamily="2" charset="0"/>
              </a:rPr>
              <a:t>OtherPage</a:t>
            </a:r>
            <a:r>
              <a:rPr lang="en-US" altLang="ko-KR" sz="1400" b="1" dirty="0">
                <a:latin typeface="+mj-ea"/>
                <a:ea typeface="+mj-ea"/>
                <a:cs typeface="Microsoft Himalaya" pitchFamily="2" charset="0"/>
              </a:rPr>
              <a:t> extends </a:t>
            </a:r>
            <a:r>
              <a:rPr lang="en-US" altLang="ko-KR" sz="1400" b="1" dirty="0" err="1">
                <a:latin typeface="+mj-ea"/>
                <a:ea typeface="+mj-ea"/>
                <a:cs typeface="Microsoft Himalaya" pitchFamily="2" charset="0"/>
              </a:rPr>
              <a:t>HttpServlet</a:t>
            </a:r>
            <a:r>
              <a:rPr lang="en-US" altLang="ko-KR" sz="1400" b="1" dirty="0">
                <a:latin typeface="+mj-ea"/>
                <a:ea typeface="+mj-ea"/>
                <a:cs typeface="Microsoft Himalaya" pitchFamily="2" charset="0"/>
              </a:rPr>
              <a:t> {</a:t>
            </a:r>
          </a:p>
          <a:p>
            <a:pPr>
              <a:defRPr/>
            </a:pPr>
            <a:r>
              <a:rPr lang="en-US" altLang="ko-KR" sz="1400" b="1" dirty="0">
                <a:latin typeface="+mj-ea"/>
                <a:ea typeface="+mj-ea"/>
                <a:cs typeface="Microsoft Himalaya" pitchFamily="2" charset="0"/>
              </a:rPr>
              <a:t>      private static final long </a:t>
            </a:r>
            <a:r>
              <a:rPr lang="en-US" altLang="ko-KR" sz="1400" b="1" i="1" dirty="0" err="1">
                <a:latin typeface="+mj-ea"/>
                <a:ea typeface="+mj-ea"/>
                <a:cs typeface="Microsoft Himalaya" pitchFamily="2" charset="0"/>
              </a:rPr>
              <a:t>serialVersionUID</a:t>
            </a:r>
            <a:r>
              <a:rPr lang="en-US" altLang="ko-KR" sz="1400" b="1" i="1" dirty="0">
                <a:latin typeface="+mj-ea"/>
                <a:ea typeface="+mj-ea"/>
                <a:cs typeface="Microsoft Himalaya" pitchFamily="2" charset="0"/>
              </a:rPr>
              <a:t> = 1L;</a:t>
            </a:r>
          </a:p>
          <a:p>
            <a:pPr>
              <a:defRPr/>
            </a:pPr>
            <a:r>
              <a:rPr lang="ko-KR" altLang="en-US" sz="1400" dirty="0">
                <a:latin typeface="+mj-ea"/>
                <a:ea typeface="+mj-ea"/>
                <a:cs typeface="Microsoft Himalaya" pitchFamily="2" charset="0"/>
              </a:rPr>
              <a:t>   </a:t>
            </a:r>
          </a:p>
          <a:p>
            <a:pPr>
              <a:defRPr/>
            </a:pPr>
            <a:r>
              <a:rPr lang="en-US" altLang="ko-KR" sz="1400" b="1" dirty="0">
                <a:latin typeface="+mj-ea"/>
                <a:ea typeface="+mj-ea"/>
                <a:cs typeface="Microsoft Himalaya" pitchFamily="2" charset="0"/>
              </a:rPr>
              <a:t>       protected void </a:t>
            </a:r>
            <a:r>
              <a:rPr lang="en-US" altLang="ko-KR" sz="1400" b="1" dirty="0" err="1">
                <a:latin typeface="+mj-ea"/>
                <a:ea typeface="+mj-ea"/>
                <a:cs typeface="Microsoft Himalaya" pitchFamily="2" charset="0"/>
              </a:rPr>
              <a:t>doGet</a:t>
            </a:r>
            <a:r>
              <a:rPr lang="en-US" altLang="ko-KR" sz="1400" b="1" dirty="0">
                <a:latin typeface="+mj-ea"/>
                <a:ea typeface="+mj-ea"/>
                <a:cs typeface="Microsoft Himalaya" pitchFamily="2" charset="0"/>
              </a:rPr>
              <a:t>(</a:t>
            </a:r>
            <a:r>
              <a:rPr lang="en-US" altLang="ko-KR" sz="1400" b="1" dirty="0" err="1">
                <a:latin typeface="+mj-ea"/>
                <a:ea typeface="+mj-ea"/>
                <a:cs typeface="Microsoft Himalaya" pitchFamily="2" charset="0"/>
              </a:rPr>
              <a:t>HttpServletRequest</a:t>
            </a:r>
            <a:r>
              <a:rPr lang="en-US" altLang="ko-KR" sz="1400" b="1" dirty="0">
                <a:latin typeface="+mj-ea"/>
                <a:ea typeface="+mj-ea"/>
                <a:cs typeface="Microsoft Himalaya" pitchFamily="2" charset="0"/>
              </a:rPr>
              <a:t> </a:t>
            </a:r>
            <a:r>
              <a:rPr lang="en-US" altLang="ko-KR" sz="1400" b="1" dirty="0" err="1">
                <a:latin typeface="+mj-ea"/>
                <a:ea typeface="+mj-ea"/>
                <a:cs typeface="Microsoft Himalaya" pitchFamily="2" charset="0"/>
              </a:rPr>
              <a:t>req</a:t>
            </a:r>
            <a:r>
              <a:rPr lang="en-US" altLang="ko-KR" sz="1400" b="1" dirty="0">
                <a:latin typeface="+mj-ea"/>
                <a:ea typeface="+mj-ea"/>
                <a:cs typeface="Microsoft Himalaya" pitchFamily="2" charset="0"/>
              </a:rPr>
              <a:t>, </a:t>
            </a:r>
            <a:r>
              <a:rPr lang="en-US" altLang="ko-KR" sz="1400" b="1" dirty="0" err="1">
                <a:latin typeface="+mj-ea"/>
                <a:ea typeface="+mj-ea"/>
                <a:cs typeface="Microsoft Himalaya" pitchFamily="2" charset="0"/>
              </a:rPr>
              <a:t>HttpServletResponse</a:t>
            </a:r>
            <a:r>
              <a:rPr lang="en-US" altLang="ko-KR" sz="1400" b="1" dirty="0">
                <a:latin typeface="+mj-ea"/>
                <a:ea typeface="+mj-ea"/>
                <a:cs typeface="Microsoft Himalaya" pitchFamily="2" charset="0"/>
              </a:rPr>
              <a:t> res) throws  </a:t>
            </a:r>
          </a:p>
          <a:p>
            <a:pPr>
              <a:defRPr/>
            </a:pPr>
            <a:r>
              <a:rPr lang="en-US" altLang="ko-KR" sz="1400" b="1" dirty="0">
                <a:latin typeface="+mj-ea"/>
                <a:ea typeface="+mj-ea"/>
                <a:cs typeface="Microsoft Himalaya" pitchFamily="2" charset="0"/>
              </a:rPr>
              <a:t>            </a:t>
            </a:r>
            <a:r>
              <a:rPr lang="en-US" altLang="ko-KR" sz="1400" b="1" dirty="0" err="1">
                <a:latin typeface="+mj-ea"/>
                <a:ea typeface="+mj-ea"/>
                <a:cs typeface="Microsoft Himalaya" pitchFamily="2" charset="0"/>
              </a:rPr>
              <a:t>ServletException</a:t>
            </a:r>
            <a:r>
              <a:rPr lang="en-US" altLang="ko-KR" sz="1400" b="1" dirty="0">
                <a:latin typeface="+mj-ea"/>
                <a:ea typeface="+mj-ea"/>
                <a:cs typeface="Microsoft Himalaya" pitchFamily="2" charset="0"/>
              </a:rPr>
              <a:t>, </a:t>
            </a:r>
            <a:r>
              <a:rPr lang="en-US" altLang="ko-KR" sz="1400" b="1" dirty="0" err="1">
                <a:latin typeface="+mj-ea"/>
                <a:ea typeface="+mj-ea"/>
                <a:cs typeface="Microsoft Himalaya" pitchFamily="2" charset="0"/>
              </a:rPr>
              <a:t>IOException</a:t>
            </a:r>
            <a:r>
              <a:rPr lang="en-US" altLang="ko-KR" sz="1400" b="1" dirty="0">
                <a:latin typeface="+mj-ea"/>
                <a:ea typeface="+mj-ea"/>
                <a:cs typeface="Microsoft Himalaya" pitchFamily="2" charset="0"/>
              </a:rPr>
              <a:t> {</a:t>
            </a:r>
          </a:p>
          <a:p>
            <a:pPr>
              <a:defRPr/>
            </a:pPr>
            <a:endParaRPr lang="ko-KR" altLang="en-US" sz="1400" dirty="0"/>
          </a:p>
          <a:p>
            <a:pPr lvl="1">
              <a:defRPr/>
            </a:pPr>
            <a:r>
              <a:rPr lang="en-US" altLang="ko-KR" sz="1400" dirty="0" err="1"/>
              <a:t>res.setContentType</a:t>
            </a:r>
            <a:r>
              <a:rPr lang="en-US" altLang="ko-KR" sz="1400" dirty="0"/>
              <a:t>("text/html; charset=</a:t>
            </a:r>
            <a:r>
              <a:rPr lang="en-US" altLang="ko-KR" sz="1400" dirty="0" err="1"/>
              <a:t>euc-kr</a:t>
            </a:r>
            <a:r>
              <a:rPr lang="en-US" altLang="ko-KR" sz="1400" dirty="0"/>
              <a:t>");</a:t>
            </a:r>
          </a:p>
          <a:p>
            <a:pPr lvl="1">
              <a:defRPr/>
            </a:pPr>
            <a:r>
              <a:rPr lang="en-US" altLang="ko-KR" sz="1400" dirty="0" err="1"/>
              <a:t>PrintWriter</a:t>
            </a:r>
            <a:r>
              <a:rPr lang="en-US" altLang="ko-KR" sz="1400" dirty="0"/>
              <a:t> out = </a:t>
            </a:r>
            <a:r>
              <a:rPr lang="en-US" altLang="ko-KR" sz="1400" dirty="0" err="1"/>
              <a:t>res.getWriter</a:t>
            </a:r>
            <a:r>
              <a:rPr lang="en-US" altLang="ko-KR" sz="1400" dirty="0"/>
              <a:t>();</a:t>
            </a:r>
          </a:p>
          <a:p>
            <a:pPr lvl="1">
              <a:defRPr/>
            </a:pPr>
            <a:endParaRPr lang="ko-KR" altLang="en-US" sz="1400" dirty="0"/>
          </a:p>
          <a:p>
            <a:pPr lvl="1">
              <a:defRPr/>
            </a:pPr>
            <a:r>
              <a:rPr lang="en-US" altLang="ko-KR" sz="1400" dirty="0"/>
              <a:t>//</a:t>
            </a:r>
            <a:r>
              <a:rPr lang="ko-KR" altLang="en-US" sz="1400" dirty="0"/>
              <a:t>세션생성 있으면 </a:t>
            </a:r>
            <a:r>
              <a:rPr lang="ko-KR" altLang="en-US" sz="1400" dirty="0" err="1"/>
              <a:t>그세션을</a:t>
            </a:r>
            <a:r>
              <a:rPr lang="ko-KR" altLang="en-US" sz="1400" dirty="0"/>
              <a:t> 넘기고</a:t>
            </a:r>
            <a:r>
              <a:rPr lang="en-US" altLang="ko-KR" sz="1400" dirty="0"/>
              <a:t>, </a:t>
            </a:r>
            <a:r>
              <a:rPr lang="ko-KR" altLang="en-US" sz="1400" dirty="0"/>
              <a:t>없으면 </a:t>
            </a:r>
            <a:r>
              <a:rPr lang="en-US" altLang="ko-KR" sz="1400" dirty="0"/>
              <a:t>Null</a:t>
            </a:r>
            <a:r>
              <a:rPr lang="ko-KR" altLang="en-US" sz="1400" dirty="0"/>
              <a:t>을 넘김</a:t>
            </a:r>
          </a:p>
          <a:p>
            <a:pPr lvl="1">
              <a:defRPr/>
            </a:pPr>
            <a:r>
              <a:rPr lang="en-US" altLang="ko-KR" sz="1400" dirty="0" err="1"/>
              <a:t>HttpSession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sess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req.getSession</a:t>
            </a:r>
            <a:r>
              <a:rPr lang="en-US" altLang="ko-KR" sz="1400" dirty="0"/>
              <a:t>(</a:t>
            </a:r>
            <a:r>
              <a:rPr lang="en-US" altLang="ko-KR" sz="1400" b="1" dirty="0"/>
              <a:t>false);</a:t>
            </a:r>
          </a:p>
          <a:p>
            <a:pPr lvl="1">
              <a:defRPr/>
            </a:pPr>
            <a:r>
              <a:rPr lang="en-US" altLang="ko-KR" sz="1400" dirty="0" err="1"/>
              <a:t>out.println</a:t>
            </a:r>
            <a:r>
              <a:rPr lang="en-US" altLang="ko-KR" sz="1400" dirty="0"/>
              <a:t>("&lt;html&gt;&lt;head&gt;&lt;title&gt;</a:t>
            </a:r>
            <a:r>
              <a:rPr lang="en-US" altLang="ko-KR" sz="1400" dirty="0" err="1"/>
              <a:t>OtherPage</a:t>
            </a:r>
            <a:r>
              <a:rPr lang="en-US" altLang="ko-KR" sz="1400" dirty="0"/>
              <a:t> Servlet&lt;/title&gt;&lt;/head&gt;&lt;body&gt;");</a:t>
            </a:r>
          </a:p>
          <a:p>
            <a:pPr lvl="1">
              <a:defRPr/>
            </a:pPr>
            <a:r>
              <a:rPr lang="en-US" altLang="ko-KR" sz="1400" dirty="0" err="1"/>
              <a:t>out.println</a:t>
            </a:r>
            <a:r>
              <a:rPr lang="en-US" altLang="ko-KR" sz="1400" dirty="0"/>
              <a:t>("&lt;font size=“+1” color=“blue”&gt;&lt;b&gt;</a:t>
            </a:r>
            <a:r>
              <a:rPr lang="en-US" altLang="ko-KR" sz="1400" dirty="0" err="1"/>
              <a:t>OtherPage</a:t>
            </a:r>
            <a:r>
              <a:rPr lang="en-US" altLang="ko-KR" sz="1400" dirty="0"/>
              <a:t> Servlet&lt;/b&gt;&lt;/font&gt;&lt;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/&gt;");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95235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6EC4651-DD68-4119-B76D-D40AA09D2610}" type="slidenum">
              <a:rPr lang="en-US" altLang="ko-KR"/>
              <a:pPr eaLnBrk="1" hangingPunct="1"/>
              <a:t>81</a:t>
            </a:fld>
            <a:endParaRPr lang="en-US" altLang="ko-KR"/>
          </a:p>
        </p:txBody>
      </p:sp>
      <p:sp>
        <p:nvSpPr>
          <p:cNvPr id="95236" name="Rectangle 1026"/>
          <p:cNvSpPr>
            <a:spLocks noChangeArrowheads="1"/>
          </p:cNvSpPr>
          <p:nvPr/>
        </p:nvSpPr>
        <p:spPr bwMode="auto">
          <a:xfrm>
            <a:off x="762000" y="457200"/>
            <a:ext cx="7391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500">
                <a:solidFill>
                  <a:schemeClr val="tx2"/>
                </a:solidFill>
              </a:rPr>
              <a:t>URL Rewrite(OtherPage.java)</a:t>
            </a:r>
            <a:endParaRPr lang="en-US" altLang="ko-KR" sz="3500">
              <a:solidFill>
                <a:srgbClr val="000000"/>
              </a:solidFill>
              <a:ea typeface="굴림체" panose="020B0609000101010101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62000" y="1556792"/>
            <a:ext cx="7698432" cy="36317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/>
              <a:t> </a:t>
            </a:r>
            <a:r>
              <a:rPr lang="en-US" altLang="ko-KR" sz="1400" b="1" dirty="0"/>
              <a:t>if(</a:t>
            </a:r>
            <a:r>
              <a:rPr lang="en-US" altLang="ko-KR" sz="1400" b="1" dirty="0" err="1"/>
              <a:t>sess</a:t>
            </a:r>
            <a:r>
              <a:rPr lang="en-US" altLang="ko-KR" sz="1400" b="1" dirty="0"/>
              <a:t>==null) {</a:t>
            </a:r>
          </a:p>
          <a:p>
            <a:pPr lvl="1">
              <a:defRPr/>
            </a:pPr>
            <a:r>
              <a:rPr lang="ko-KR" altLang="en-US" sz="1400" dirty="0"/>
              <a:t>    </a:t>
            </a:r>
            <a:r>
              <a:rPr lang="en-US" altLang="ko-KR" sz="1400" dirty="0"/>
              <a:t>//</a:t>
            </a:r>
            <a:r>
              <a:rPr lang="ko-KR" altLang="en-US" sz="1400" dirty="0"/>
              <a:t>세션이 성립되어 있지 않은 경우</a:t>
            </a:r>
          </a:p>
          <a:p>
            <a:pPr lvl="1">
              <a:defRPr/>
            </a:pPr>
            <a:r>
              <a:rPr lang="ko-KR" altLang="en-US" sz="1400" dirty="0"/>
              <a:t>    </a:t>
            </a:r>
            <a:r>
              <a:rPr lang="en-US" altLang="ko-KR" sz="1400" dirty="0" err="1"/>
              <a:t>out.println</a:t>
            </a:r>
            <a:r>
              <a:rPr lang="en-US" altLang="ko-KR" sz="1400" dirty="0"/>
              <a:t>("&lt;font size=-1 color=blue&gt;</a:t>
            </a:r>
            <a:r>
              <a:rPr lang="ko-KR" altLang="en-US" sz="1400" dirty="0"/>
              <a:t>먼저 </a:t>
            </a:r>
            <a:r>
              <a:rPr lang="en-US" altLang="ko-KR" sz="1400" dirty="0" err="1"/>
              <a:t>LogIn</a:t>
            </a:r>
            <a:r>
              <a:rPr lang="ko-KR" altLang="en-US" sz="1400" dirty="0"/>
              <a:t>을 하세요</a:t>
            </a:r>
            <a:r>
              <a:rPr lang="en-US" altLang="ko-KR" sz="1400" dirty="0"/>
              <a:t>(</a:t>
            </a:r>
            <a:r>
              <a:rPr lang="ko-KR" altLang="en-US" sz="1400" dirty="0"/>
              <a:t>세션이 성립되어 있지 </a:t>
            </a:r>
            <a:r>
              <a:rPr lang="ko-KR" altLang="en-US" sz="1400" dirty="0" err="1"/>
              <a:t>않습니</a:t>
            </a:r>
            <a:r>
              <a:rPr lang="en-US" altLang="ko-KR" sz="1400" dirty="0"/>
              <a:t> </a:t>
            </a:r>
            <a:r>
              <a:rPr lang="ko-KR" altLang="en-US" sz="1400" dirty="0"/>
              <a:t>다</a:t>
            </a:r>
            <a:r>
              <a:rPr lang="en-US" altLang="ko-KR" sz="1400" dirty="0"/>
              <a:t>.)&lt;/font&gt;&lt;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lvl="1">
              <a:defRPr/>
            </a:pPr>
            <a:r>
              <a:rPr lang="en-US" altLang="ko-KR" sz="1400" dirty="0"/>
              <a:t>    } </a:t>
            </a:r>
            <a:r>
              <a:rPr lang="en-US" altLang="ko-KR" sz="1400" b="1" dirty="0"/>
              <a:t>else {</a:t>
            </a:r>
          </a:p>
          <a:p>
            <a:pPr lvl="2">
              <a:defRPr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out.println</a:t>
            </a:r>
            <a:r>
              <a:rPr lang="en-US" altLang="ko-KR" sz="1400" dirty="0"/>
              <a:t>("Session ID : "+</a:t>
            </a:r>
            <a:r>
              <a:rPr lang="en-US" altLang="ko-KR" sz="1400" dirty="0" err="1"/>
              <a:t>sess.getId</a:t>
            </a:r>
            <a:r>
              <a:rPr lang="en-US" altLang="ko-KR" sz="1400" dirty="0"/>
              <a:t>()+"&lt;b/r&gt;");</a:t>
            </a:r>
          </a:p>
          <a:p>
            <a:pPr lvl="2">
              <a:defRPr/>
            </a:pPr>
            <a:r>
              <a:rPr lang="en-US" altLang="ko-KR" sz="1400" dirty="0"/>
              <a:t>    String key[]= </a:t>
            </a:r>
            <a:r>
              <a:rPr lang="en-US" altLang="ko-KR" sz="1400" dirty="0" err="1"/>
              <a:t>sess.getValueNames</a:t>
            </a:r>
            <a:r>
              <a:rPr lang="en-US" altLang="ko-KR" sz="1400" dirty="0"/>
              <a:t>();</a:t>
            </a:r>
            <a:endParaRPr lang="en-US" altLang="ko-KR" sz="1400" u="sng" strike="sngStrike" dirty="0"/>
          </a:p>
          <a:p>
            <a:pPr lvl="2">
              <a:defRPr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out.println</a:t>
            </a:r>
            <a:r>
              <a:rPr lang="en-US" altLang="ko-KR" sz="1400" dirty="0"/>
              <a:t>(key[0]+"!!! Welcome to my site.");</a:t>
            </a:r>
          </a:p>
          <a:p>
            <a:pPr lvl="2">
              <a:defRPr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out.println</a:t>
            </a:r>
            <a:r>
              <a:rPr lang="en-US" altLang="ko-KR" sz="1400" dirty="0"/>
              <a:t>("&lt;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&gt;session # : "+</a:t>
            </a:r>
            <a:r>
              <a:rPr lang="en-US" altLang="ko-KR" sz="1400" dirty="0" err="1"/>
              <a:t>key.length</a:t>
            </a:r>
            <a:r>
              <a:rPr lang="en-US" altLang="ko-KR" sz="1400" dirty="0"/>
              <a:t>+"&lt;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/&gt;");</a:t>
            </a:r>
          </a:p>
          <a:p>
            <a:pPr lvl="2" indent="-200025">
              <a:defRPr/>
            </a:pPr>
            <a:r>
              <a:rPr lang="en-US" altLang="ko-KR" sz="1400" dirty="0"/>
              <a:t>}</a:t>
            </a:r>
          </a:p>
          <a:p>
            <a:pPr lvl="2" indent="-200025">
              <a:defRPr/>
            </a:pPr>
            <a:r>
              <a:rPr lang="en-US" altLang="ko-KR" sz="1400" dirty="0" err="1"/>
              <a:t>out.println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isRequestedSessionIdFromUrl</a:t>
            </a:r>
            <a:r>
              <a:rPr lang="en-US" altLang="ko-KR" sz="1400" dirty="0"/>
              <a:t> : "+</a:t>
            </a:r>
          </a:p>
          <a:p>
            <a:pPr lvl="2" indent="-200025">
              <a:defRPr/>
            </a:pPr>
            <a:r>
              <a:rPr lang="en-US" altLang="ko-KR" sz="1400" dirty="0" err="1"/>
              <a:t>req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req.isRequestedSessionIdFromUrl</a:t>
            </a:r>
            <a:r>
              <a:rPr lang="en-US" altLang="ko-KR" sz="1400" dirty="0"/>
              <a:t>()+"&lt;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/&gt;");</a:t>
            </a:r>
            <a:r>
              <a:rPr lang="en-US" altLang="ko-KR" sz="1400" u="sng" strike="sngStrike" dirty="0"/>
              <a:t>   </a:t>
            </a:r>
          </a:p>
          <a:p>
            <a:pPr lvl="2" indent="-200025">
              <a:defRPr/>
            </a:pPr>
            <a:r>
              <a:rPr lang="en-US" altLang="ko-KR" sz="1400" dirty="0" err="1"/>
              <a:t>out.println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isRequestedSessionIdFromCookie</a:t>
            </a:r>
            <a:r>
              <a:rPr lang="en-US" altLang="ko-KR" sz="1400" dirty="0"/>
              <a:t> : "+</a:t>
            </a:r>
            <a:r>
              <a:rPr lang="en-US" altLang="ko-KR" sz="1400" dirty="0" err="1"/>
              <a:t>req.isRequestedSessionIdFromCookie</a:t>
            </a:r>
            <a:r>
              <a:rPr lang="en-US" altLang="ko-KR" sz="1400" dirty="0"/>
              <a:t>()+"&lt;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/&gt;");</a:t>
            </a:r>
            <a:endParaRPr lang="en-US" altLang="ko-KR" sz="1400" u="sng" strike="sngStrike" dirty="0"/>
          </a:p>
          <a:p>
            <a:pPr>
              <a:defRPr/>
            </a:pPr>
            <a:r>
              <a:rPr lang="ko-KR" altLang="en-US" sz="1400" dirty="0"/>
              <a:t>    </a:t>
            </a:r>
            <a:r>
              <a:rPr lang="en-US" altLang="ko-KR" sz="1400" dirty="0"/>
              <a:t>}</a:t>
            </a:r>
          </a:p>
          <a:p>
            <a:pPr>
              <a:defRPr/>
            </a:pPr>
            <a:r>
              <a:rPr lang="en-US" altLang="ko-KR" sz="1400" dirty="0"/>
              <a:t>}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96259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EDCDF076-5B55-4054-8FFF-99CA6FAF07D7}" type="slidenum">
              <a:rPr lang="en-US" altLang="ko-KR"/>
              <a:pPr eaLnBrk="1" hangingPunct="1"/>
              <a:t>82</a:t>
            </a:fld>
            <a:endParaRPr lang="en-US" altLang="ko-KR"/>
          </a:p>
        </p:txBody>
      </p:sp>
      <p:sp>
        <p:nvSpPr>
          <p:cNvPr id="96260" name="Rectangle 1026"/>
          <p:cNvSpPr>
            <a:spLocks noChangeArrowheads="1"/>
          </p:cNvSpPr>
          <p:nvPr/>
        </p:nvSpPr>
        <p:spPr bwMode="auto">
          <a:xfrm>
            <a:off x="762000" y="457200"/>
            <a:ext cx="7391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500">
                <a:solidFill>
                  <a:schemeClr val="tx2"/>
                </a:solidFill>
              </a:rPr>
              <a:t>URL Rewrite </a:t>
            </a:r>
            <a:r>
              <a:rPr lang="ko-KR" altLang="en-US" sz="3500">
                <a:solidFill>
                  <a:schemeClr val="tx2"/>
                </a:solidFill>
              </a:rPr>
              <a:t>실행예</a:t>
            </a:r>
            <a:endParaRPr lang="ko-KR" altLang="en-US" sz="3500">
              <a:solidFill>
                <a:srgbClr val="000000"/>
              </a:solidFill>
              <a:ea typeface="굴림체" panose="020B0609000101010101" pitchFamily="49" charset="-127"/>
            </a:endParaRPr>
          </a:p>
        </p:txBody>
      </p:sp>
      <p:pic>
        <p:nvPicPr>
          <p:cNvPr id="9626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3813"/>
            <a:ext cx="3810000" cy="45751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26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268413"/>
            <a:ext cx="3887787" cy="46005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altLang="ko-KR"/>
              <a:t>JDBC </a:t>
            </a:r>
            <a:r>
              <a:rPr lang="ko-KR" altLang="en-US"/>
              <a:t>프로그래밍</a:t>
            </a:r>
          </a:p>
        </p:txBody>
      </p:sp>
      <p:sp>
        <p:nvSpPr>
          <p:cNvPr id="9830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3221B17-5DC7-4081-A500-B81C6C340C30}" type="slidenum">
              <a:rPr lang="en-US" altLang="ko-KR"/>
              <a:pPr eaLnBrk="1" hangingPunct="1"/>
              <a:t>83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자바 프로그램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&lt;--&gt;java.sql 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패키지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&lt;--&gt;JDBC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드라이버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&lt;--&gt;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데이타베이스</a:t>
            </a:r>
          </a:p>
          <a:p>
            <a:pPr algn="just" eaLnBrk="1" hangingPunct="1"/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정    의 </a:t>
            </a:r>
          </a:p>
          <a:p>
            <a:pPr lvl="1" algn="just" eaLnBrk="1" hangingPunct="1"/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관계형 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DBMS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에 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SQL 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문장을 실행시키기 위한 자바 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API</a:t>
            </a:r>
          </a:p>
          <a:p>
            <a:pPr algn="just" eaLnBrk="1" hangingPunct="1"/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java.sql 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표준 패키지 및 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JDBC</a:t>
            </a:r>
            <a:r>
              <a:rPr lang="ko-KR" altLang="en-US">
                <a:solidFill>
                  <a:srgbClr val="000000"/>
                </a:solidFill>
                <a:ea typeface="굴림체" panose="020B0609000101010101" pitchFamily="49" charset="-127"/>
              </a:rPr>
              <a:t>드라이버의 표준을 정한다</a:t>
            </a:r>
            <a:r>
              <a:rPr lang="en-US" altLang="ko-KR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9933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0221E02-7415-48BC-B749-C07127C29CA4}" type="slidenum">
              <a:rPr lang="en-US" altLang="ko-KR"/>
              <a:pPr eaLnBrk="1" hangingPunct="1"/>
              <a:t>84</a:t>
            </a:fld>
            <a:endParaRPr lang="en-US" altLang="ko-KR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530225"/>
            <a:ext cx="8291512" cy="4187825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목    적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DBMS 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종류에 독립적인 자바 프로그램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java.sql 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패키지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SQL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문장을 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JDBC 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드라이버에 전달하고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, 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그 결과를 반환하기 위한 클래스가 제공된다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이 패키지의 클래스는 내부적으로 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JDBC 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드라이버에 작업을 넘겨주어 그 결과를 자바 프로그램에 제공한다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. java.sql 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패키지의 대부분의 메소드에서 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SQLException(java.lang.Exception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의 하위 클래스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)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예외가 발생할 수 있다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JDBC 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드라이버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java.sql 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패키지로부터 요청된 데이터베이스 질의어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(SQL) 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문장을 접근하는 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DBMS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에 적절한 형태로 전달하고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, 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그 결과를 돌려준다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ko-KR" sz="2600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0035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BFC069C-BB2E-4C63-A579-9E9E1AA5A58F}" type="slidenum">
              <a:rPr lang="en-US" altLang="ko-KR"/>
              <a:pPr eaLnBrk="1" hangingPunct="1"/>
              <a:t>85</a:t>
            </a:fld>
            <a:endParaRPr lang="en-US" altLang="ko-KR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사용할 수 있는 질의어의 범위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사용된 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JDBC 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드라이버 및 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DBMS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의 능력에 의해 대부분 결정된다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데이타베이스가 지원하기만 하면 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SQL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이 아닌 임의의 문법도 가능하다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사용된 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JDBC 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드라이버에 의해 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DBMS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의 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SQL 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처리능력이 어느 정도 제한 되거나 확장될 수 있다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JDBC 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질의어 문법 표준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JDBC 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표준을 따르는 모든 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JDBC 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드라이버는 데이터베이스 질의어 문법으로 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ANSI SQL92 Entry Level(SQL-2)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을 지원한다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JDBC </a:t>
            </a:r>
            <a:r>
              <a:rPr lang="ko-KR" altLang="en-US">
                <a:solidFill>
                  <a:srgbClr val="000000"/>
                </a:solidFill>
                <a:ea typeface="굴림체" pitchFamily="49" charset="-127"/>
              </a:rPr>
              <a:t>드라이버 리스트 </a:t>
            </a:r>
            <a:r>
              <a:rPr lang="en-US" altLang="ko-KR">
                <a:solidFill>
                  <a:srgbClr val="000000"/>
                </a:solidFill>
                <a:ea typeface="굴림체" pitchFamily="49" charset="-127"/>
              </a:rPr>
              <a:t>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600">
                <a:solidFill>
                  <a:srgbClr val="000000"/>
                </a:solidFill>
                <a:ea typeface="굴림체" pitchFamily="49" charset="-127"/>
              </a:rPr>
              <a:t>http://java.sun.com/products/jdbc/jdbc.drivers.html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ko-KR">
              <a:solidFill>
                <a:srgbClr val="000000"/>
              </a:solidFill>
              <a:ea typeface="굴림체" pitchFamily="49" charset="-127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>
              <a:solidFill>
                <a:srgbClr val="000000"/>
              </a:solidFill>
              <a:ea typeface="굴림체" pitchFamily="49" charset="-127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sz="2600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0138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B91C5A7-5C31-43F3-B810-04C5B1C33E9D}" type="slidenum">
              <a:rPr lang="en-US" altLang="ko-KR"/>
              <a:pPr eaLnBrk="1" hangingPunct="1"/>
              <a:t>86</a:t>
            </a:fld>
            <a:endParaRPr lang="en-US" altLang="ko-KR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514600"/>
            <a:ext cx="6599238" cy="1143000"/>
          </a:xfrm>
        </p:spPr>
        <p:txBody>
          <a:bodyPr/>
          <a:lstStyle/>
          <a:p>
            <a:pPr eaLnBrk="1" hangingPunct="1"/>
            <a:r>
              <a:rPr lang="en-US" altLang="ko-KR" sz="5500"/>
              <a:t>JDBC Driver Type</a:t>
            </a:r>
            <a:endParaRPr lang="en-US" altLang="ko-KR"/>
          </a:p>
        </p:txBody>
      </p:sp>
      <p:sp>
        <p:nvSpPr>
          <p:cNvPr id="10240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B275429-C7AA-4848-817B-BE2BCC665CD7}" type="slidenum">
              <a:rPr lang="en-US" altLang="ko-KR"/>
              <a:pPr eaLnBrk="1" hangingPunct="1"/>
              <a:t>87</a:t>
            </a:fld>
            <a:endParaRPr lang="en-US" altLang="ko-KR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0342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5308257-D8BE-4A0E-9A31-0A122CB5C5D6}" type="slidenum">
              <a:rPr lang="en-US" altLang="ko-KR"/>
              <a:pPr eaLnBrk="1" hangingPunct="1"/>
              <a:t>88</a:t>
            </a:fld>
            <a:endParaRPr lang="en-US" altLang="ko-KR"/>
          </a:p>
        </p:txBody>
      </p:sp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762000" y="16002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JDBC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함수호출을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ODBC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함수호출로 전환하기 때문에 만약 예전에 사용하던 환경이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ODBC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를 이용해 구축되어 있다면 굳이 다른 드라이버를 사용하지 않고서도 시스템을 확장해 나갈수가 있다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ODBC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와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DB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간에 소켓을 사용하기 때문에 방화벽을 통과하지 못하기 때문에 익스트라넷 환경에서 사용할 수가 없다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.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또한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ODBC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접속부분에서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100%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자바코드를 사용하지 않기 때문에 애플릿으로도 연결할 수가 없다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.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    (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주로 *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.mdb, SQL Server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등을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Access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시 사용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)</a:t>
            </a:r>
          </a:p>
        </p:txBody>
      </p:sp>
      <p:sp>
        <p:nvSpPr>
          <p:cNvPr id="103429" name="Rectangle 4"/>
          <p:cNvSpPr>
            <a:spLocks noChangeArrowheads="1"/>
          </p:cNvSpPr>
          <p:nvPr/>
        </p:nvSpPr>
        <p:spPr bwMode="auto">
          <a:xfrm>
            <a:off x="990600" y="228600"/>
            <a:ext cx="723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400">
                <a:solidFill>
                  <a:schemeClr val="tx2"/>
                </a:solidFill>
              </a:rPr>
              <a:t>Type1:</a:t>
            </a:r>
            <a:r>
              <a:rPr lang="en-US" altLang="ko-KR" sz="4400" b="1">
                <a:solidFill>
                  <a:srgbClr val="400040"/>
                </a:solidFill>
              </a:rPr>
              <a:t>JDBC-ODBC Bridge </a:t>
            </a:r>
            <a:endParaRPr lang="en-US" altLang="ko-KR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04451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CBE589E-C4EC-4237-B5E0-FB6C0899386E}" type="slidenum">
              <a:rPr lang="en-US" altLang="ko-KR"/>
              <a:pPr eaLnBrk="1" hangingPunct="1"/>
              <a:t>89</a:t>
            </a:fld>
            <a:endParaRPr lang="en-US" altLang="ko-KR"/>
          </a:p>
        </p:txBody>
      </p:sp>
      <p:sp>
        <p:nvSpPr>
          <p:cNvPr id="104452" name="Rectangle 1026"/>
          <p:cNvSpPr>
            <a:spLocks noChangeArrowheads="1"/>
          </p:cNvSpPr>
          <p:nvPr/>
        </p:nvSpPr>
        <p:spPr bwMode="auto">
          <a:xfrm>
            <a:off x="762000" y="13716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ko-KR" altLang="en-US" sz="2100">
                <a:solidFill>
                  <a:srgbClr val="000000"/>
                </a:solidFill>
              </a:rPr>
              <a:t>주의할점은</a:t>
            </a:r>
            <a:r>
              <a:rPr lang="en-US" altLang="ko-KR" sz="2100">
                <a:solidFill>
                  <a:srgbClr val="000000"/>
                </a:solidFill>
              </a:rPr>
              <a:t>, JDBC</a:t>
            </a:r>
            <a:r>
              <a:rPr lang="ko-KR" altLang="en-US" sz="2100">
                <a:solidFill>
                  <a:srgbClr val="000000"/>
                </a:solidFill>
              </a:rPr>
              <a:t>를 사용하는 </a:t>
            </a:r>
            <a:r>
              <a:rPr lang="en-US" altLang="ko-KR" sz="2100">
                <a:solidFill>
                  <a:srgbClr val="000000"/>
                </a:solidFill>
              </a:rPr>
              <a:t>Application</a:t>
            </a:r>
            <a:r>
              <a:rPr lang="ko-KR" altLang="en-US" sz="2100">
                <a:solidFill>
                  <a:srgbClr val="000000"/>
                </a:solidFill>
              </a:rPr>
              <a:t>과 </a:t>
            </a:r>
            <a:r>
              <a:rPr lang="en-US" altLang="ko-KR" sz="2100">
                <a:solidFill>
                  <a:srgbClr val="000000"/>
                </a:solidFill>
              </a:rPr>
              <a:t>JDBC</a:t>
            </a:r>
            <a:r>
              <a:rPr lang="ko-KR" altLang="en-US" sz="2100">
                <a:solidFill>
                  <a:srgbClr val="000000"/>
                </a:solidFill>
              </a:rPr>
              <a:t>와 브릿지로 연결된 </a:t>
            </a:r>
            <a:r>
              <a:rPr lang="en-US" altLang="ko-KR" sz="2100">
                <a:solidFill>
                  <a:srgbClr val="000000"/>
                </a:solidFill>
              </a:rPr>
              <a:t>ODBC</a:t>
            </a:r>
            <a:r>
              <a:rPr lang="ko-KR" altLang="en-US" sz="2100">
                <a:solidFill>
                  <a:srgbClr val="000000"/>
                </a:solidFill>
              </a:rPr>
              <a:t>드라이버는 하나의 시스템에 같이 존재 해야한다 </a:t>
            </a:r>
            <a:endParaRPr lang="ko-KR" altLang="en-US" sz="2100">
              <a:solidFill>
                <a:srgbClr val="000000"/>
              </a:solidFill>
              <a:ea typeface="바탕" panose="02030600000101010101" pitchFamily="18" charset="-127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ko-KR" altLang="en-US" sz="2100">
                <a:solidFill>
                  <a:srgbClr val="000000"/>
                </a:solidFill>
                <a:ea typeface="굴림체" panose="020B0609000101010101" pitchFamily="49" charset="-127"/>
              </a:rPr>
              <a:t>장점 </a:t>
            </a:r>
            <a:r>
              <a:rPr lang="en-US" altLang="ko-KR" sz="2100">
                <a:solidFill>
                  <a:srgbClr val="000000"/>
                </a:solidFill>
                <a:ea typeface="굴림체" panose="020B0609000101010101" pitchFamily="49" charset="-127"/>
              </a:rPr>
              <a:t>: </a:t>
            </a:r>
            <a:r>
              <a:rPr lang="en-US" altLang="ko-KR" sz="2100">
                <a:solidFill>
                  <a:srgbClr val="000000"/>
                </a:solidFill>
              </a:rPr>
              <a:t>ODBC </a:t>
            </a:r>
            <a:r>
              <a:rPr lang="ko-KR" altLang="en-US" sz="2100">
                <a:solidFill>
                  <a:srgbClr val="000000"/>
                </a:solidFill>
              </a:rPr>
              <a:t>드라이버가 풍부하기 때문에</a:t>
            </a:r>
            <a:r>
              <a:rPr lang="en-US" altLang="ko-KR" sz="2100">
                <a:solidFill>
                  <a:srgbClr val="000000"/>
                </a:solidFill>
              </a:rPr>
              <a:t>, </a:t>
            </a:r>
            <a:r>
              <a:rPr lang="ko-KR" altLang="en-US" sz="2100">
                <a:solidFill>
                  <a:srgbClr val="000000"/>
                </a:solidFill>
              </a:rPr>
              <a:t>거의 대부분의 데이터베이스 시스템에서 사용할 수 있으며</a:t>
            </a:r>
            <a:r>
              <a:rPr lang="en-US" altLang="ko-KR" sz="2100">
                <a:solidFill>
                  <a:srgbClr val="000000"/>
                </a:solidFill>
              </a:rPr>
              <a:t>, JDBC-ODBC </a:t>
            </a:r>
            <a:r>
              <a:rPr lang="ko-KR" altLang="en-US" sz="2100">
                <a:solidFill>
                  <a:srgbClr val="000000"/>
                </a:solidFill>
              </a:rPr>
              <a:t>드라이버를 사용하는 클라이언트에 미리 </a:t>
            </a:r>
            <a:r>
              <a:rPr lang="en-US" altLang="ko-KR" sz="2100">
                <a:solidFill>
                  <a:srgbClr val="000000"/>
                </a:solidFill>
              </a:rPr>
              <a:t>ODBC</a:t>
            </a:r>
            <a:r>
              <a:rPr lang="ko-KR" altLang="en-US" sz="2100">
                <a:solidFill>
                  <a:srgbClr val="000000"/>
                </a:solidFill>
              </a:rPr>
              <a:t>드라이버가 설치되어 있는 경우에 매우 유용하게 사용할 수 있다</a:t>
            </a:r>
            <a:r>
              <a:rPr lang="en-US" altLang="ko-KR" sz="210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ko-KR" altLang="en-US" sz="2100">
                <a:solidFill>
                  <a:srgbClr val="000000"/>
                </a:solidFill>
              </a:rPr>
              <a:t>단점 </a:t>
            </a:r>
            <a:r>
              <a:rPr lang="en-US" altLang="ko-KR" sz="2100">
                <a:solidFill>
                  <a:srgbClr val="000000"/>
                </a:solidFill>
              </a:rPr>
              <a:t>: JDBC-ODBC </a:t>
            </a:r>
            <a:r>
              <a:rPr lang="ko-KR" altLang="en-US" sz="2100">
                <a:solidFill>
                  <a:srgbClr val="000000"/>
                </a:solidFill>
              </a:rPr>
              <a:t>브릿지를 사용하는 시스템에는 반드시</a:t>
            </a:r>
            <a:r>
              <a:rPr lang="en-US" altLang="ko-KR" sz="2100">
                <a:solidFill>
                  <a:srgbClr val="000000"/>
                </a:solidFill>
              </a:rPr>
              <a:t>, </a:t>
            </a:r>
            <a:r>
              <a:rPr lang="ko-KR" altLang="en-US" sz="2100">
                <a:solidFill>
                  <a:srgbClr val="000000"/>
                </a:solidFill>
              </a:rPr>
              <a:t>해당 데이터베이스에 연결하기 위한</a:t>
            </a:r>
            <a:r>
              <a:rPr lang="en-US" altLang="ko-KR" sz="2100">
                <a:solidFill>
                  <a:srgbClr val="000000"/>
                </a:solidFill>
              </a:rPr>
              <a:t>, ODBC </a:t>
            </a:r>
            <a:r>
              <a:rPr lang="ko-KR" altLang="en-US" sz="2100">
                <a:solidFill>
                  <a:srgbClr val="000000"/>
                </a:solidFill>
              </a:rPr>
              <a:t>드라이버가 설치되어야한다</a:t>
            </a:r>
            <a:r>
              <a:rPr lang="en-US" altLang="ko-KR" sz="2100">
                <a:solidFill>
                  <a:srgbClr val="000000"/>
                </a:solidFill>
              </a:rPr>
              <a:t>. </a:t>
            </a:r>
            <a:r>
              <a:rPr lang="ko-KR" altLang="en-US" sz="2100">
                <a:solidFill>
                  <a:srgbClr val="000000"/>
                </a:solidFill>
              </a:rPr>
              <a:t>결국 애플릿에서 </a:t>
            </a:r>
            <a:r>
              <a:rPr lang="en-US" altLang="ko-KR" sz="2100">
                <a:solidFill>
                  <a:srgbClr val="000000"/>
                </a:solidFill>
              </a:rPr>
              <a:t>JDBC</a:t>
            </a:r>
            <a:r>
              <a:rPr lang="ko-KR" altLang="en-US" sz="2100">
                <a:solidFill>
                  <a:srgbClr val="000000"/>
                </a:solidFill>
              </a:rPr>
              <a:t>를 사용하여 프로그래밍하는 경우에 많은 문제가 되는데 애플릿을 이용해서</a:t>
            </a:r>
            <a:r>
              <a:rPr lang="en-US" altLang="ko-KR" sz="2100">
                <a:solidFill>
                  <a:srgbClr val="000000"/>
                </a:solidFill>
              </a:rPr>
              <a:t>, JDBC-ODBC</a:t>
            </a:r>
            <a:r>
              <a:rPr lang="ko-KR" altLang="en-US" sz="2100">
                <a:solidFill>
                  <a:srgbClr val="000000"/>
                </a:solidFill>
              </a:rPr>
              <a:t>를 사용할 경우에</a:t>
            </a:r>
            <a:r>
              <a:rPr lang="en-US" altLang="ko-KR" sz="2100">
                <a:solidFill>
                  <a:srgbClr val="000000"/>
                </a:solidFill>
              </a:rPr>
              <a:t>, </a:t>
            </a:r>
            <a:r>
              <a:rPr lang="ko-KR" altLang="en-US" sz="2100">
                <a:solidFill>
                  <a:srgbClr val="000000"/>
                </a:solidFill>
              </a:rPr>
              <a:t>애플릿을 다운 받은 클라이언트에 미리 해당 </a:t>
            </a:r>
            <a:r>
              <a:rPr lang="en-US" altLang="ko-KR" sz="2100">
                <a:solidFill>
                  <a:srgbClr val="000000"/>
                </a:solidFill>
              </a:rPr>
              <a:t>ODBC </a:t>
            </a:r>
            <a:r>
              <a:rPr lang="ko-KR" altLang="en-US" sz="2100">
                <a:solidFill>
                  <a:srgbClr val="000000"/>
                </a:solidFill>
              </a:rPr>
              <a:t>드라이버가 설치되어 있어야 하기 때문에 배포등에 많은 문제가 생기게 된다</a:t>
            </a:r>
            <a:r>
              <a:rPr lang="en-US" altLang="ko-KR" sz="2100">
                <a:solidFill>
                  <a:srgbClr val="000000"/>
                </a:solidFill>
              </a:rPr>
              <a:t>.</a:t>
            </a:r>
            <a:endParaRPr lang="en-US" altLang="ko-KR" sz="210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endParaRPr lang="en-US" altLang="ko-KR" sz="210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endParaRPr lang="en-US" altLang="ko-KR" sz="2100">
              <a:solidFill>
                <a:srgbClr val="000000"/>
              </a:solidFill>
              <a:ea typeface="굴림체" panose="020B0609000101010101" pitchFamily="49" charset="-127"/>
            </a:endParaRPr>
          </a:p>
        </p:txBody>
      </p:sp>
      <p:sp>
        <p:nvSpPr>
          <p:cNvPr id="104453" name="Rectangle 1027"/>
          <p:cNvSpPr>
            <a:spLocks noChangeArrowheads="1"/>
          </p:cNvSpPr>
          <p:nvPr/>
        </p:nvSpPr>
        <p:spPr bwMode="auto">
          <a:xfrm>
            <a:off x="990600" y="76200"/>
            <a:ext cx="723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400">
                <a:solidFill>
                  <a:schemeClr val="tx2"/>
                </a:solidFill>
              </a:rPr>
              <a:t>Type1:</a:t>
            </a:r>
            <a:r>
              <a:rPr lang="en-US" altLang="ko-KR" sz="4400" b="1">
                <a:solidFill>
                  <a:srgbClr val="400040"/>
                </a:solidFill>
              </a:rPr>
              <a:t>JDBC-ODBC Bridge </a:t>
            </a:r>
            <a:endParaRPr lang="en-US" altLang="ko-KR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accent1">
                    <a:tint val="88000"/>
                    <a:satMod val="150000"/>
                  </a:schemeClr>
                </a:solidFill>
              </a:rPr>
              <a:t>URL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28625" y="1600200"/>
            <a:ext cx="8258175" cy="4530725"/>
          </a:xfrm>
        </p:spPr>
        <p:txBody>
          <a:bodyPr/>
          <a:lstStyle/>
          <a:p>
            <a:pPr eaLnBrk="1" hangingPunct="1"/>
            <a:r>
              <a:rPr lang="en-US" altLang="ko-KR" sz="2400"/>
              <a:t>Uniform Resource Locator</a:t>
            </a:r>
          </a:p>
          <a:p>
            <a:pPr eaLnBrk="1" hangingPunct="1"/>
            <a:r>
              <a:rPr lang="ko-KR" altLang="en-US" sz="2400"/>
              <a:t>웹 클라이언트가 웹 응용 프로그램의 자료를 요청하기 위해 사용</a:t>
            </a:r>
          </a:p>
          <a:p>
            <a:pPr lvl="1" eaLnBrk="1" hangingPunct="1"/>
            <a:endParaRPr lang="ko-KR" altLang="en-US" sz="2000"/>
          </a:p>
          <a:p>
            <a:pPr eaLnBrk="1" hangingPunct="1"/>
            <a:r>
              <a:rPr lang="en-US" altLang="ko-KR" sz="2400"/>
              <a:t>[</a:t>
            </a:r>
            <a:r>
              <a:rPr lang="ko-KR" altLang="en-US" sz="2400"/>
              <a:t>기본 응용 프로그램 실행</a:t>
            </a:r>
            <a:r>
              <a:rPr lang="en-US" altLang="ko-KR" sz="2400"/>
              <a:t>]</a:t>
            </a:r>
          </a:p>
          <a:p>
            <a:pPr lvl="1" eaLnBrk="1" hangingPunct="1"/>
            <a:r>
              <a:rPr lang="en-US" altLang="ko-KR" sz="2000"/>
              <a:t>http:// </a:t>
            </a:r>
            <a:r>
              <a:rPr lang="ko-KR" altLang="en-US" sz="2000"/>
              <a:t>웹서버명</a:t>
            </a:r>
            <a:r>
              <a:rPr lang="en-US" altLang="ko-KR" sz="2000"/>
              <a:t>.</a:t>
            </a:r>
            <a:r>
              <a:rPr lang="ko-KR" altLang="en-US" sz="2000"/>
              <a:t>도메인</a:t>
            </a:r>
            <a:r>
              <a:rPr lang="en-US" altLang="ko-KR" sz="2000"/>
              <a:t>[:</a:t>
            </a:r>
            <a:r>
              <a:rPr lang="ko-KR" altLang="en-US" sz="2000"/>
              <a:t>포트번호</a:t>
            </a:r>
            <a:r>
              <a:rPr lang="en-US" altLang="ko-KR" sz="2000"/>
              <a:t>]</a:t>
            </a:r>
          </a:p>
          <a:p>
            <a:pPr lvl="1" eaLnBrk="1" hangingPunct="1"/>
            <a:r>
              <a:rPr lang="en-US" altLang="ko-KR" sz="2000"/>
              <a:t>http:// </a:t>
            </a:r>
            <a:r>
              <a:rPr lang="ko-KR" altLang="en-US" sz="2000"/>
              <a:t>웹서버명</a:t>
            </a:r>
            <a:r>
              <a:rPr lang="en-US" altLang="ko-KR" sz="2000"/>
              <a:t>.</a:t>
            </a:r>
            <a:r>
              <a:rPr lang="ko-KR" altLang="en-US" sz="2000"/>
              <a:t>도메인</a:t>
            </a:r>
            <a:r>
              <a:rPr lang="en-US" altLang="ko-KR" sz="2000"/>
              <a:t>[:</a:t>
            </a:r>
            <a:r>
              <a:rPr lang="ko-KR" altLang="en-US" sz="2000"/>
              <a:t>포트번호</a:t>
            </a:r>
            <a:r>
              <a:rPr lang="en-US" altLang="ko-KR" sz="2000"/>
              <a:t>]/[</a:t>
            </a:r>
            <a:r>
              <a:rPr lang="ko-KR" altLang="en-US" sz="2000"/>
              <a:t>폴더명</a:t>
            </a:r>
            <a:r>
              <a:rPr lang="en-US" altLang="ko-KR" sz="2000">
                <a:latin typeface="Arial" panose="020B0604020202020204" pitchFamily="34" charset="0"/>
              </a:rPr>
              <a:t>…</a:t>
            </a:r>
            <a:r>
              <a:rPr lang="en-US" altLang="ko-KR" sz="2000"/>
              <a:t>/]</a:t>
            </a:r>
            <a:r>
              <a:rPr lang="ko-KR" altLang="en-US" sz="2000"/>
              <a:t>요청파일명 </a:t>
            </a:r>
          </a:p>
          <a:p>
            <a:pPr lvl="1" eaLnBrk="1" hangingPunct="1"/>
            <a:endParaRPr lang="ko-KR" altLang="en-US" sz="2000"/>
          </a:p>
          <a:p>
            <a:pPr eaLnBrk="1" hangingPunct="1"/>
            <a:r>
              <a:rPr lang="en-US" altLang="ko-KR" sz="2400"/>
              <a:t>[</a:t>
            </a:r>
            <a:r>
              <a:rPr lang="ko-KR" altLang="en-US" sz="2400"/>
              <a:t>다른 응용 프로그램 실행 </a:t>
            </a:r>
            <a:r>
              <a:rPr lang="en-US" altLang="ko-KR" sz="2400"/>
              <a:t>URL]</a:t>
            </a:r>
          </a:p>
          <a:p>
            <a:pPr lvl="1" eaLnBrk="1" hangingPunct="1"/>
            <a:r>
              <a:rPr lang="en-US" altLang="ko-KR" sz="1600"/>
              <a:t>http:// </a:t>
            </a:r>
            <a:r>
              <a:rPr lang="ko-KR" altLang="en-US" sz="1600"/>
              <a:t>웹서버명</a:t>
            </a:r>
            <a:r>
              <a:rPr lang="en-US" altLang="ko-KR" sz="1600"/>
              <a:t>.</a:t>
            </a:r>
            <a:r>
              <a:rPr lang="ko-KR" altLang="en-US" sz="1600"/>
              <a:t>도메인</a:t>
            </a:r>
            <a:r>
              <a:rPr lang="en-US" altLang="ko-KR" sz="1600"/>
              <a:t>[:</a:t>
            </a:r>
            <a:r>
              <a:rPr lang="ko-KR" altLang="en-US" sz="1600"/>
              <a:t>포트번호</a:t>
            </a:r>
            <a:r>
              <a:rPr lang="en-US" altLang="ko-KR" sz="1600"/>
              <a:t>]/</a:t>
            </a:r>
            <a:r>
              <a:rPr lang="ko-KR" altLang="en-US" sz="1600"/>
              <a:t>웹응용프로그램명</a:t>
            </a:r>
          </a:p>
          <a:p>
            <a:pPr lvl="1" eaLnBrk="1" hangingPunct="1"/>
            <a:r>
              <a:rPr lang="en-US" altLang="ko-KR" sz="1600"/>
              <a:t>http:// </a:t>
            </a:r>
            <a:r>
              <a:rPr lang="ko-KR" altLang="en-US" sz="1600"/>
              <a:t>웹서버명</a:t>
            </a:r>
            <a:r>
              <a:rPr lang="en-US" altLang="ko-KR" sz="1600"/>
              <a:t>.</a:t>
            </a:r>
            <a:r>
              <a:rPr lang="ko-KR" altLang="en-US" sz="1600"/>
              <a:t>도메인</a:t>
            </a:r>
            <a:r>
              <a:rPr lang="en-US" altLang="ko-KR" sz="1600"/>
              <a:t>[:</a:t>
            </a:r>
            <a:r>
              <a:rPr lang="ko-KR" altLang="en-US" sz="1600"/>
              <a:t>포트번호</a:t>
            </a:r>
            <a:r>
              <a:rPr lang="en-US" altLang="ko-KR" sz="1600"/>
              <a:t>]/</a:t>
            </a:r>
            <a:r>
              <a:rPr lang="ko-KR" altLang="en-US" sz="1600"/>
              <a:t>웹응용프로그램명</a:t>
            </a:r>
            <a:r>
              <a:rPr lang="en-US" altLang="ko-KR" sz="1600"/>
              <a:t>/[</a:t>
            </a:r>
            <a:r>
              <a:rPr lang="ko-KR" altLang="en-US" sz="1600"/>
              <a:t>폴더명</a:t>
            </a:r>
            <a:r>
              <a:rPr lang="en-US" altLang="ko-KR" sz="1600">
                <a:latin typeface="Arial" panose="020B0604020202020204" pitchFamily="34" charset="0"/>
              </a:rPr>
              <a:t>…</a:t>
            </a:r>
            <a:r>
              <a:rPr lang="en-US" altLang="ko-KR" sz="1600"/>
              <a:t>/]</a:t>
            </a:r>
            <a:r>
              <a:rPr lang="ko-KR" altLang="en-US" sz="1600"/>
              <a:t>요청파일명</a:t>
            </a:r>
          </a:p>
          <a:p>
            <a:pPr lvl="1" eaLnBrk="1" hangingPunct="1"/>
            <a:endParaRPr lang="ko-KR" altLang="en-US" sz="1400"/>
          </a:p>
          <a:p>
            <a:pPr lvl="1" eaLnBrk="1" hangingPunct="1"/>
            <a:endParaRPr lang="en-US" altLang="ko-KR" sz="2000"/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E1BCC1-8BE8-412C-B828-3E79749A47AD}" type="slidenum">
              <a:rPr lang="en-US" altLang="ko-KR"/>
              <a:pPr eaLnBrk="1" hangingPunct="1"/>
              <a:t>9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05475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5350EF9-AB3C-448F-B132-5FB4B4728EAC}" type="slidenum">
              <a:rPr lang="en-US" altLang="ko-KR"/>
              <a:pPr eaLnBrk="1" hangingPunct="1"/>
              <a:t>90</a:t>
            </a:fld>
            <a:endParaRPr lang="en-US" altLang="ko-KR"/>
          </a:p>
        </p:txBody>
      </p:sp>
      <p:sp>
        <p:nvSpPr>
          <p:cNvPr id="105476" name="Rectangle 2"/>
          <p:cNvSpPr>
            <a:spLocks noChangeArrowheads="1"/>
          </p:cNvSpPr>
          <p:nvPr/>
        </p:nvSpPr>
        <p:spPr bwMode="auto">
          <a:xfrm>
            <a:off x="990600" y="228600"/>
            <a:ext cx="723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400">
                <a:solidFill>
                  <a:schemeClr val="tx2"/>
                </a:solidFill>
              </a:rPr>
              <a:t>Type1:</a:t>
            </a:r>
            <a:r>
              <a:rPr lang="en-US" altLang="ko-KR" sz="4400" b="1">
                <a:solidFill>
                  <a:srgbClr val="400040"/>
                </a:solidFill>
              </a:rPr>
              <a:t>JDBC-ODBC Bridge </a:t>
            </a:r>
            <a:endParaRPr lang="en-US" altLang="ko-KR" sz="4400">
              <a:solidFill>
                <a:schemeClr val="tx2"/>
              </a:solidFill>
            </a:endParaRPr>
          </a:p>
        </p:txBody>
      </p:sp>
      <p:sp>
        <p:nvSpPr>
          <p:cNvPr id="105477" name="Rectangle 4"/>
          <p:cNvSpPr>
            <a:spLocks noChangeArrowheads="1"/>
          </p:cNvSpPr>
          <p:nvPr/>
        </p:nvSpPr>
        <p:spPr bwMode="auto">
          <a:xfrm>
            <a:off x="762000" y="1524000"/>
            <a:ext cx="7772400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78" name="Rectangle 5"/>
          <p:cNvSpPr>
            <a:spLocks noChangeArrowheads="1"/>
          </p:cNvSpPr>
          <p:nvPr/>
        </p:nvSpPr>
        <p:spPr bwMode="auto">
          <a:xfrm>
            <a:off x="1143000" y="2209800"/>
            <a:ext cx="30480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1676400" y="5257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/>
              <a:t>Java Client</a:t>
            </a:r>
          </a:p>
        </p:txBody>
      </p:sp>
      <p:sp>
        <p:nvSpPr>
          <p:cNvPr id="105480" name="Rectangle 13"/>
          <p:cNvSpPr>
            <a:spLocks noChangeArrowheads="1"/>
          </p:cNvSpPr>
          <p:nvPr/>
        </p:nvSpPr>
        <p:spPr bwMode="auto">
          <a:xfrm>
            <a:off x="1600200" y="2514600"/>
            <a:ext cx="2057400" cy="346075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/>
              <a:t>JDBC Application</a:t>
            </a:r>
          </a:p>
        </p:txBody>
      </p:sp>
      <p:sp>
        <p:nvSpPr>
          <p:cNvPr id="105481" name="Rectangle 14"/>
          <p:cNvSpPr>
            <a:spLocks noChangeArrowheads="1"/>
          </p:cNvSpPr>
          <p:nvPr/>
        </p:nvSpPr>
        <p:spPr bwMode="auto">
          <a:xfrm>
            <a:off x="1600200" y="3387725"/>
            <a:ext cx="2057400" cy="346075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/>
              <a:t>JDBC ODBC Bridge</a:t>
            </a:r>
          </a:p>
        </p:txBody>
      </p:sp>
      <p:sp>
        <p:nvSpPr>
          <p:cNvPr id="105482" name="Rectangle 15"/>
          <p:cNvSpPr>
            <a:spLocks noChangeArrowheads="1"/>
          </p:cNvSpPr>
          <p:nvPr/>
        </p:nvSpPr>
        <p:spPr bwMode="auto">
          <a:xfrm>
            <a:off x="1600200" y="4302125"/>
            <a:ext cx="2057400" cy="346075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/>
              <a:t>ODBC</a:t>
            </a:r>
          </a:p>
        </p:txBody>
      </p:sp>
      <p:sp>
        <p:nvSpPr>
          <p:cNvPr id="105483" name="Line 16"/>
          <p:cNvSpPr>
            <a:spLocks noChangeShapeType="1"/>
          </p:cNvSpPr>
          <p:nvPr/>
        </p:nvSpPr>
        <p:spPr bwMode="auto">
          <a:xfrm>
            <a:off x="2362200" y="2895600"/>
            <a:ext cx="0" cy="457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05484" name="Line 19"/>
          <p:cNvSpPr>
            <a:spLocks noChangeShapeType="1"/>
          </p:cNvSpPr>
          <p:nvPr/>
        </p:nvSpPr>
        <p:spPr bwMode="auto">
          <a:xfrm>
            <a:off x="2743200" y="2895600"/>
            <a:ext cx="0" cy="457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05485" name="Line 20"/>
          <p:cNvSpPr>
            <a:spLocks noChangeShapeType="1"/>
          </p:cNvSpPr>
          <p:nvPr/>
        </p:nvSpPr>
        <p:spPr bwMode="auto">
          <a:xfrm>
            <a:off x="2362200" y="3810000"/>
            <a:ext cx="0" cy="457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05486" name="Line 21"/>
          <p:cNvSpPr>
            <a:spLocks noChangeShapeType="1"/>
          </p:cNvSpPr>
          <p:nvPr/>
        </p:nvSpPr>
        <p:spPr bwMode="auto">
          <a:xfrm>
            <a:off x="2743200" y="3810000"/>
            <a:ext cx="0" cy="457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05487" name="Line 22"/>
          <p:cNvSpPr>
            <a:spLocks noChangeShapeType="1"/>
          </p:cNvSpPr>
          <p:nvPr/>
        </p:nvSpPr>
        <p:spPr bwMode="auto">
          <a:xfrm>
            <a:off x="3733800" y="4495800"/>
            <a:ext cx="1676400" cy="0"/>
          </a:xfrm>
          <a:prstGeom prst="line">
            <a:avLst/>
          </a:prstGeom>
          <a:noFill/>
          <a:ln w="666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grpSp>
        <p:nvGrpSpPr>
          <p:cNvPr id="105488" name="Group 24"/>
          <p:cNvGrpSpPr>
            <a:grpSpLocks/>
          </p:cNvGrpSpPr>
          <p:nvPr/>
        </p:nvGrpSpPr>
        <p:grpSpPr bwMode="auto">
          <a:xfrm>
            <a:off x="5867400" y="1905000"/>
            <a:ext cx="1828800" cy="1371600"/>
            <a:chOff x="1763" y="1330"/>
            <a:chExt cx="589" cy="513"/>
          </a:xfrm>
        </p:grpSpPr>
        <p:sp>
          <p:nvSpPr>
            <p:cNvPr id="105493" name="Oval 25"/>
            <p:cNvSpPr>
              <a:spLocks noChangeArrowheads="1"/>
            </p:cNvSpPr>
            <p:nvPr/>
          </p:nvSpPr>
          <p:spPr bwMode="auto">
            <a:xfrm>
              <a:off x="1763" y="1721"/>
              <a:ext cx="589" cy="122"/>
            </a:xfrm>
            <a:prstGeom prst="ellipse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ADADA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5494" name="Rectangle 26"/>
            <p:cNvSpPr>
              <a:spLocks noChangeArrowheads="1"/>
            </p:cNvSpPr>
            <p:nvPr/>
          </p:nvSpPr>
          <p:spPr bwMode="auto">
            <a:xfrm>
              <a:off x="1763" y="1380"/>
              <a:ext cx="589" cy="39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ADADA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5495" name="Oval 27"/>
            <p:cNvSpPr>
              <a:spLocks noChangeArrowheads="1"/>
            </p:cNvSpPr>
            <p:nvPr/>
          </p:nvSpPr>
          <p:spPr bwMode="auto">
            <a:xfrm>
              <a:off x="1763" y="1330"/>
              <a:ext cx="589" cy="122"/>
            </a:xfrm>
            <a:prstGeom prst="ellipse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858585"/>
                </a:gs>
                <a:gs pos="100000">
                  <a:srgbClr val="33333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44124" name="Rectangle 28"/>
            <p:cNvSpPr>
              <a:spLocks noChangeArrowheads="1"/>
            </p:cNvSpPr>
            <p:nvPr/>
          </p:nvSpPr>
          <p:spPr bwMode="auto">
            <a:xfrm>
              <a:off x="1793" y="1509"/>
              <a:ext cx="524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457200" indent="-457200" algn="ctr" eaLnBrk="0" latinLnBrk="0" hangingPunct="0">
                <a:lnSpc>
                  <a:spcPct val="95000"/>
                </a:lnSpc>
                <a:defRPr/>
              </a:pPr>
              <a:r>
                <a:rPr lang="en-US" altLang="ko-KR" sz="25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돋움" pitchFamily="50" charset="-127"/>
                </a:rPr>
                <a:t>DataBase</a:t>
              </a:r>
            </a:p>
          </p:txBody>
        </p:sp>
      </p:grpSp>
      <p:sp>
        <p:nvSpPr>
          <p:cNvPr id="105489" name="Oval 29"/>
          <p:cNvSpPr>
            <a:spLocks noChangeArrowheads="1"/>
          </p:cNvSpPr>
          <p:nvPr/>
        </p:nvSpPr>
        <p:spPr bwMode="auto">
          <a:xfrm>
            <a:off x="5638800" y="3495675"/>
            <a:ext cx="2359025" cy="1828800"/>
          </a:xfrm>
          <a:prstGeom prst="ellipse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/>
              <a:t>MiddleWare or DBMS Network</a:t>
            </a:r>
            <a:r>
              <a:rPr lang="ko-KR" altLang="en-US" sz="2000"/>
              <a:t>을 통한 </a:t>
            </a:r>
            <a:r>
              <a:rPr lang="en-US" altLang="ko-KR" sz="2000"/>
              <a:t>DB</a:t>
            </a:r>
            <a:r>
              <a:rPr lang="ko-KR" altLang="en-US" sz="2000"/>
              <a:t>접속</a:t>
            </a:r>
          </a:p>
        </p:txBody>
      </p:sp>
      <p:sp>
        <p:nvSpPr>
          <p:cNvPr id="105490" name="Rectangle 30"/>
          <p:cNvSpPr>
            <a:spLocks noChangeArrowheads="1"/>
          </p:cNvSpPr>
          <p:nvPr/>
        </p:nvSpPr>
        <p:spPr bwMode="auto">
          <a:xfrm>
            <a:off x="5410200" y="1828800"/>
            <a:ext cx="28194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5491" name="Line 31"/>
          <p:cNvSpPr>
            <a:spLocks noChangeShapeType="1"/>
          </p:cNvSpPr>
          <p:nvPr/>
        </p:nvSpPr>
        <p:spPr bwMode="auto">
          <a:xfrm>
            <a:off x="6781800" y="3276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05492" name="Text Box 32"/>
          <p:cNvSpPr txBox="1">
            <a:spLocks noChangeArrowheads="1"/>
          </p:cNvSpPr>
          <p:nvPr/>
        </p:nvSpPr>
        <p:spPr bwMode="auto">
          <a:xfrm>
            <a:off x="5943600" y="5334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/>
              <a:t> DB Server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06499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646A537-25C6-4FF4-8A5D-F7AC28DBF2FF}" type="slidenum">
              <a:rPr lang="en-US" altLang="ko-KR"/>
              <a:pPr eaLnBrk="1" hangingPunct="1"/>
              <a:t>91</a:t>
            </a:fld>
            <a:endParaRPr lang="en-US" altLang="ko-KR"/>
          </a:p>
        </p:txBody>
      </p:sp>
      <p:sp>
        <p:nvSpPr>
          <p:cNvPr id="106500" name="Rectangle 2"/>
          <p:cNvSpPr>
            <a:spLocks noChangeArrowheads="1"/>
          </p:cNvSpPr>
          <p:nvPr/>
        </p:nvSpPr>
        <p:spPr bwMode="auto">
          <a:xfrm>
            <a:off x="457200" y="441325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solidFill>
                  <a:schemeClr val="tx2"/>
                </a:solidFill>
              </a:rPr>
              <a:t>Type2:</a:t>
            </a:r>
            <a:r>
              <a:rPr lang="en-US" altLang="ko-KR" sz="4000" b="1">
                <a:solidFill>
                  <a:srgbClr val="400040"/>
                </a:solidFill>
              </a:rPr>
              <a:t>Native-API partly-Java Driver</a:t>
            </a:r>
            <a:endParaRPr lang="en-US" altLang="ko-KR" sz="4000">
              <a:solidFill>
                <a:schemeClr val="tx2"/>
              </a:solidFill>
            </a:endParaRPr>
          </a:p>
        </p:txBody>
      </p:sp>
      <p:sp>
        <p:nvSpPr>
          <p:cNvPr id="106501" name="Rectangle 3"/>
          <p:cNvSpPr>
            <a:spLocks noChangeArrowheads="1"/>
          </p:cNvSpPr>
          <p:nvPr/>
        </p:nvSpPr>
        <p:spPr bwMode="auto">
          <a:xfrm>
            <a:off x="762000" y="1812925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네이티브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-API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란 벤더에서 제공하는 라이브러리를 이용해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DB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를 엑세스한다는 의미이다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.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그러므로 벤더에서 제공되는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2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진 파일과 인터페이스하기 위해 자바는 부분적으로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Java Native Method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를 이용하게 된다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. (partly-Java)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이것은 클라이언트 쪽에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DB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회사에서 제공하는 라이브러리를 가지고 있어야 한다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.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이또한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Applet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에서는 작동을 하지 않는다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DB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에 따라서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Networking S/W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를 설치할 필요가 있다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endParaRPr lang="en-US" altLang="ko-KR" sz="2500">
              <a:solidFill>
                <a:srgbClr val="000000"/>
              </a:solidFill>
              <a:ea typeface="굴림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0752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0BD5366-1998-4CB0-B7F7-55B00F32A3C8}" type="slidenum">
              <a:rPr lang="en-US" altLang="ko-KR"/>
              <a:pPr eaLnBrk="1" hangingPunct="1"/>
              <a:t>92</a:t>
            </a:fld>
            <a:endParaRPr lang="en-US" altLang="ko-KR"/>
          </a:p>
        </p:txBody>
      </p:sp>
      <p:sp>
        <p:nvSpPr>
          <p:cNvPr id="107524" name="Rectangle 1026"/>
          <p:cNvSpPr>
            <a:spLocks noChangeArrowheads="1"/>
          </p:cNvSpPr>
          <p:nvPr/>
        </p:nvSpPr>
        <p:spPr bwMode="auto">
          <a:xfrm>
            <a:off x="457200" y="45085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solidFill>
                  <a:schemeClr val="tx2"/>
                </a:solidFill>
              </a:rPr>
              <a:t>Type2:</a:t>
            </a:r>
            <a:r>
              <a:rPr lang="en-US" altLang="ko-KR" sz="4000" b="1">
                <a:solidFill>
                  <a:srgbClr val="400040"/>
                </a:solidFill>
              </a:rPr>
              <a:t>Native-API partly-Java Driver</a:t>
            </a:r>
            <a:endParaRPr lang="en-US" altLang="ko-KR" sz="4000">
              <a:solidFill>
                <a:schemeClr val="tx2"/>
              </a:solidFill>
            </a:endParaRPr>
          </a:p>
        </p:txBody>
      </p:sp>
      <p:sp>
        <p:nvSpPr>
          <p:cNvPr id="107525" name="Rectangle 1027"/>
          <p:cNvSpPr>
            <a:spLocks noChangeArrowheads="1"/>
          </p:cNvSpPr>
          <p:nvPr/>
        </p:nvSpPr>
        <p:spPr bwMode="auto">
          <a:xfrm>
            <a:off x="762000" y="1812925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300">
                <a:solidFill>
                  <a:srgbClr val="000000"/>
                </a:solidFill>
              </a:rPr>
              <a:t>DBMS</a:t>
            </a:r>
            <a:r>
              <a:rPr lang="ko-KR" altLang="en-US" sz="2300">
                <a:solidFill>
                  <a:srgbClr val="000000"/>
                </a:solidFill>
              </a:rPr>
              <a:t>와 연결되는 부분은 </a:t>
            </a:r>
            <a:r>
              <a:rPr lang="en-US" altLang="ko-KR" sz="2300">
                <a:solidFill>
                  <a:srgbClr val="000000"/>
                </a:solidFill>
              </a:rPr>
              <a:t>C/C++ </a:t>
            </a:r>
            <a:r>
              <a:rPr lang="ko-KR" altLang="en-US" sz="2300">
                <a:solidFill>
                  <a:srgbClr val="000000"/>
                </a:solidFill>
              </a:rPr>
              <a:t>과 같은 </a:t>
            </a:r>
            <a:r>
              <a:rPr lang="en-US" altLang="ko-KR" sz="2300">
                <a:solidFill>
                  <a:srgbClr val="000000"/>
                </a:solidFill>
              </a:rPr>
              <a:t>Native Code</a:t>
            </a:r>
            <a:r>
              <a:rPr lang="ko-KR" altLang="en-US" sz="2300">
                <a:solidFill>
                  <a:srgbClr val="000000"/>
                </a:solidFill>
              </a:rPr>
              <a:t>로 작성되어 있고</a:t>
            </a:r>
            <a:r>
              <a:rPr lang="en-US" altLang="ko-KR" sz="2300">
                <a:solidFill>
                  <a:srgbClr val="000000"/>
                </a:solidFill>
              </a:rPr>
              <a:t>, </a:t>
            </a:r>
            <a:r>
              <a:rPr lang="ko-KR" altLang="en-US" sz="2300">
                <a:solidFill>
                  <a:srgbClr val="000000"/>
                </a:solidFill>
              </a:rPr>
              <a:t>이 </a:t>
            </a:r>
            <a:r>
              <a:rPr lang="en-US" altLang="ko-KR" sz="2300">
                <a:solidFill>
                  <a:srgbClr val="000000"/>
                </a:solidFill>
              </a:rPr>
              <a:t>Native </a:t>
            </a:r>
            <a:r>
              <a:rPr lang="ko-KR" altLang="en-US" sz="2300">
                <a:solidFill>
                  <a:srgbClr val="000000"/>
                </a:solidFill>
              </a:rPr>
              <a:t>부분과 연결하여</a:t>
            </a:r>
            <a:r>
              <a:rPr lang="en-US" altLang="ko-KR" sz="2300">
                <a:solidFill>
                  <a:srgbClr val="000000"/>
                </a:solidFill>
              </a:rPr>
              <a:t>, Java</a:t>
            </a:r>
            <a:r>
              <a:rPr lang="ko-KR" altLang="en-US" sz="2300">
                <a:solidFill>
                  <a:srgbClr val="000000"/>
                </a:solidFill>
              </a:rPr>
              <a:t>로 </a:t>
            </a:r>
            <a:r>
              <a:rPr lang="en-US" altLang="ko-KR" sz="2300">
                <a:solidFill>
                  <a:srgbClr val="000000"/>
                </a:solidFill>
              </a:rPr>
              <a:t>Wrapping </a:t>
            </a:r>
            <a:r>
              <a:rPr lang="ko-KR" altLang="en-US" sz="2300">
                <a:solidFill>
                  <a:srgbClr val="000000"/>
                </a:solidFill>
              </a:rPr>
              <a:t>해서 </a:t>
            </a:r>
            <a:r>
              <a:rPr lang="en-US" altLang="ko-KR" sz="2300">
                <a:solidFill>
                  <a:srgbClr val="000000"/>
                </a:solidFill>
              </a:rPr>
              <a:t>JDBC </a:t>
            </a:r>
            <a:r>
              <a:rPr lang="ko-KR" altLang="en-US" sz="2300">
                <a:solidFill>
                  <a:srgbClr val="000000"/>
                </a:solidFill>
              </a:rPr>
              <a:t>드라이버를 구현한다</a:t>
            </a:r>
            <a:r>
              <a:rPr lang="en-US" altLang="ko-KR" sz="2300">
                <a:solidFill>
                  <a:srgbClr val="000000"/>
                </a:solidFill>
              </a:rPr>
              <a:t>.</a:t>
            </a:r>
            <a:endParaRPr lang="en-US" altLang="ko-KR" sz="230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ko-KR" altLang="en-US" sz="2300">
                <a:solidFill>
                  <a:srgbClr val="000000"/>
                </a:solidFill>
              </a:rPr>
              <a:t>개념적으로 생각해보면</a:t>
            </a:r>
            <a:r>
              <a:rPr lang="en-US" altLang="ko-KR" sz="2300">
                <a:solidFill>
                  <a:srgbClr val="000000"/>
                </a:solidFill>
              </a:rPr>
              <a:t>, Type 1</a:t>
            </a:r>
            <a:r>
              <a:rPr lang="ko-KR" altLang="en-US" sz="2300">
                <a:solidFill>
                  <a:srgbClr val="000000"/>
                </a:solidFill>
              </a:rPr>
              <a:t>의 </a:t>
            </a:r>
            <a:r>
              <a:rPr lang="en-US" altLang="ko-KR" sz="2300">
                <a:solidFill>
                  <a:srgbClr val="000000"/>
                </a:solidFill>
              </a:rPr>
              <a:t>ODBC </a:t>
            </a:r>
            <a:r>
              <a:rPr lang="ko-KR" altLang="en-US" sz="2300">
                <a:solidFill>
                  <a:srgbClr val="000000"/>
                </a:solidFill>
              </a:rPr>
              <a:t>부분이 각 </a:t>
            </a:r>
            <a:r>
              <a:rPr lang="en-US" altLang="ko-KR" sz="2300">
                <a:solidFill>
                  <a:srgbClr val="000000"/>
                </a:solidFill>
              </a:rPr>
              <a:t>vendor</a:t>
            </a:r>
            <a:r>
              <a:rPr lang="ko-KR" altLang="en-US" sz="2300">
                <a:solidFill>
                  <a:srgbClr val="000000"/>
                </a:solidFill>
              </a:rPr>
              <a:t>에서 제공하는 </a:t>
            </a:r>
            <a:r>
              <a:rPr lang="en-US" altLang="ko-KR" sz="2300">
                <a:solidFill>
                  <a:srgbClr val="000000"/>
                </a:solidFill>
              </a:rPr>
              <a:t>Native library</a:t>
            </a:r>
            <a:r>
              <a:rPr lang="ko-KR" altLang="en-US" sz="2300">
                <a:solidFill>
                  <a:srgbClr val="000000"/>
                </a:solidFill>
              </a:rPr>
              <a:t>로 바뀌었다고 생각하면 됨</a:t>
            </a:r>
            <a:endParaRPr lang="ko-KR" altLang="en-US" sz="230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300">
                <a:solidFill>
                  <a:srgbClr val="000000"/>
                </a:solidFill>
              </a:rPr>
              <a:t>JDBC</a:t>
            </a:r>
            <a:r>
              <a:rPr lang="ko-KR" altLang="en-US" sz="2300">
                <a:solidFill>
                  <a:srgbClr val="000000"/>
                </a:solidFill>
              </a:rPr>
              <a:t>드라이버를 사용하고자 하는 각각의 클라이언트에</a:t>
            </a:r>
            <a:r>
              <a:rPr lang="en-US" altLang="ko-KR" sz="2300">
                <a:solidFill>
                  <a:srgbClr val="000000"/>
                </a:solidFill>
              </a:rPr>
              <a:t>, DBMS Vendor</a:t>
            </a:r>
            <a:r>
              <a:rPr lang="ko-KR" altLang="en-US" sz="2300">
                <a:solidFill>
                  <a:srgbClr val="000000"/>
                </a:solidFill>
              </a:rPr>
              <a:t>의 데이터베이스 라이브러리가 로드 되어야 하기 때문에</a:t>
            </a:r>
            <a:r>
              <a:rPr lang="en-US" altLang="ko-KR" sz="2300">
                <a:solidFill>
                  <a:srgbClr val="000000"/>
                </a:solidFill>
              </a:rPr>
              <a:t>, </a:t>
            </a:r>
            <a:r>
              <a:rPr lang="ko-KR" altLang="en-US" sz="2300">
                <a:solidFill>
                  <a:srgbClr val="000000"/>
                </a:solidFill>
              </a:rPr>
              <a:t>인터넷이나 </a:t>
            </a:r>
            <a:r>
              <a:rPr lang="en-US" altLang="ko-KR" sz="2300">
                <a:solidFill>
                  <a:srgbClr val="000000"/>
                </a:solidFill>
              </a:rPr>
              <a:t>CS</a:t>
            </a:r>
            <a:r>
              <a:rPr lang="ko-KR" altLang="en-US" sz="2300">
                <a:solidFill>
                  <a:srgbClr val="000000"/>
                </a:solidFill>
              </a:rPr>
              <a:t>환경에서는 사용하기 적합하지 않다</a:t>
            </a:r>
            <a:r>
              <a:rPr lang="en-US" altLang="ko-KR" sz="2300">
                <a:solidFill>
                  <a:srgbClr val="000000"/>
                </a:solidFill>
              </a:rPr>
              <a:t>. </a:t>
            </a:r>
            <a:r>
              <a:rPr lang="ko-KR" altLang="en-US" sz="2300">
                <a:solidFill>
                  <a:srgbClr val="000000"/>
                </a:solidFill>
              </a:rPr>
              <a:t>또한 </a:t>
            </a:r>
            <a:r>
              <a:rPr lang="en-US" altLang="ko-KR" sz="2300">
                <a:solidFill>
                  <a:srgbClr val="000000"/>
                </a:solidFill>
              </a:rPr>
              <a:t>Type 3,4 </a:t>
            </a:r>
            <a:r>
              <a:rPr lang="ko-KR" altLang="en-US" sz="2300">
                <a:solidFill>
                  <a:srgbClr val="000000"/>
                </a:solidFill>
              </a:rPr>
              <a:t>드라이버에 비해서 낮은 성능을 제공한다</a:t>
            </a:r>
            <a:r>
              <a:rPr lang="en-US" altLang="ko-KR" sz="2300">
                <a:solidFill>
                  <a:srgbClr val="000000"/>
                </a:solidFill>
              </a:rPr>
              <a:t>.(Oracle</a:t>
            </a:r>
            <a:r>
              <a:rPr lang="ko-KR" altLang="en-US" sz="2300">
                <a:solidFill>
                  <a:srgbClr val="000000"/>
                </a:solidFill>
              </a:rPr>
              <a:t>의 </a:t>
            </a:r>
            <a:r>
              <a:rPr lang="en-US" altLang="ko-KR" sz="2300">
                <a:solidFill>
                  <a:srgbClr val="000000"/>
                </a:solidFill>
              </a:rPr>
              <a:t>SQL*Net)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0854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7E9AA76-15DB-4712-BEE9-F284E232C80A}" type="slidenum">
              <a:rPr lang="en-US" altLang="ko-KR"/>
              <a:pPr eaLnBrk="1" hangingPunct="1"/>
              <a:t>93</a:t>
            </a:fld>
            <a:endParaRPr lang="en-US" altLang="ko-KR"/>
          </a:p>
        </p:txBody>
      </p:sp>
      <p:sp>
        <p:nvSpPr>
          <p:cNvPr id="108548" name="Rectangle 3"/>
          <p:cNvSpPr>
            <a:spLocks noChangeArrowheads="1"/>
          </p:cNvSpPr>
          <p:nvPr/>
        </p:nvSpPr>
        <p:spPr bwMode="auto">
          <a:xfrm>
            <a:off x="762000" y="1673225"/>
            <a:ext cx="7772400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8549" name="Rectangle 4"/>
          <p:cNvSpPr>
            <a:spLocks noChangeArrowheads="1"/>
          </p:cNvSpPr>
          <p:nvPr/>
        </p:nvSpPr>
        <p:spPr bwMode="auto">
          <a:xfrm>
            <a:off x="1143000" y="2209800"/>
            <a:ext cx="30480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8550" name="Text Box 5"/>
          <p:cNvSpPr txBox="1">
            <a:spLocks noChangeArrowheads="1"/>
          </p:cNvSpPr>
          <p:nvPr/>
        </p:nvSpPr>
        <p:spPr bwMode="auto">
          <a:xfrm>
            <a:off x="1676400" y="5257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/>
              <a:t>Java Client</a:t>
            </a:r>
          </a:p>
        </p:txBody>
      </p:sp>
      <p:grpSp>
        <p:nvGrpSpPr>
          <p:cNvPr id="108551" name="Group 6"/>
          <p:cNvGrpSpPr>
            <a:grpSpLocks/>
          </p:cNvGrpSpPr>
          <p:nvPr/>
        </p:nvGrpSpPr>
        <p:grpSpPr bwMode="auto">
          <a:xfrm>
            <a:off x="5867400" y="1905000"/>
            <a:ext cx="1828800" cy="1371600"/>
            <a:chOff x="1763" y="1330"/>
            <a:chExt cx="589" cy="513"/>
          </a:xfrm>
        </p:grpSpPr>
        <p:sp>
          <p:nvSpPr>
            <p:cNvPr id="108565" name="Oval 7"/>
            <p:cNvSpPr>
              <a:spLocks noChangeArrowheads="1"/>
            </p:cNvSpPr>
            <p:nvPr/>
          </p:nvSpPr>
          <p:spPr bwMode="auto">
            <a:xfrm>
              <a:off x="1763" y="1721"/>
              <a:ext cx="589" cy="122"/>
            </a:xfrm>
            <a:prstGeom prst="ellipse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ADADA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8566" name="Rectangle 8"/>
            <p:cNvSpPr>
              <a:spLocks noChangeArrowheads="1"/>
            </p:cNvSpPr>
            <p:nvPr/>
          </p:nvSpPr>
          <p:spPr bwMode="auto">
            <a:xfrm>
              <a:off x="1763" y="1380"/>
              <a:ext cx="589" cy="39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ADADA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8567" name="Oval 9"/>
            <p:cNvSpPr>
              <a:spLocks noChangeArrowheads="1"/>
            </p:cNvSpPr>
            <p:nvPr/>
          </p:nvSpPr>
          <p:spPr bwMode="auto">
            <a:xfrm>
              <a:off x="1763" y="1330"/>
              <a:ext cx="589" cy="122"/>
            </a:xfrm>
            <a:prstGeom prst="ellipse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858585"/>
                </a:gs>
                <a:gs pos="100000">
                  <a:srgbClr val="33333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46154" name="Rectangle 10"/>
            <p:cNvSpPr>
              <a:spLocks noChangeArrowheads="1"/>
            </p:cNvSpPr>
            <p:nvPr/>
          </p:nvSpPr>
          <p:spPr bwMode="auto">
            <a:xfrm>
              <a:off x="1793" y="1509"/>
              <a:ext cx="524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457200" indent="-457200" algn="ctr" eaLnBrk="0" latinLnBrk="0" hangingPunct="0">
                <a:lnSpc>
                  <a:spcPct val="95000"/>
                </a:lnSpc>
                <a:defRPr/>
              </a:pPr>
              <a:r>
                <a:rPr lang="en-US" altLang="ko-KR" sz="25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돋움" pitchFamily="50" charset="-127"/>
                </a:rPr>
                <a:t>DataBase</a:t>
              </a:r>
            </a:p>
          </p:txBody>
        </p:sp>
      </p:grpSp>
      <p:sp>
        <p:nvSpPr>
          <p:cNvPr id="108552" name="Rectangle 11"/>
          <p:cNvSpPr>
            <a:spLocks noChangeArrowheads="1"/>
          </p:cNvSpPr>
          <p:nvPr/>
        </p:nvSpPr>
        <p:spPr bwMode="auto">
          <a:xfrm>
            <a:off x="1600200" y="2514600"/>
            <a:ext cx="2057400" cy="346075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/>
              <a:t>JDBC Application</a:t>
            </a:r>
          </a:p>
        </p:txBody>
      </p:sp>
      <p:sp>
        <p:nvSpPr>
          <p:cNvPr id="108553" name="Rectangle 12"/>
          <p:cNvSpPr>
            <a:spLocks noChangeArrowheads="1"/>
          </p:cNvSpPr>
          <p:nvPr/>
        </p:nvSpPr>
        <p:spPr bwMode="auto">
          <a:xfrm>
            <a:off x="1600200" y="3387725"/>
            <a:ext cx="2057400" cy="346075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/>
              <a:t>Native JDBC Driver</a:t>
            </a:r>
          </a:p>
        </p:txBody>
      </p:sp>
      <p:sp>
        <p:nvSpPr>
          <p:cNvPr id="108554" name="Rectangle 13"/>
          <p:cNvSpPr>
            <a:spLocks noChangeArrowheads="1"/>
          </p:cNvSpPr>
          <p:nvPr/>
        </p:nvSpPr>
        <p:spPr bwMode="auto">
          <a:xfrm>
            <a:off x="1600200" y="4302125"/>
            <a:ext cx="2057400" cy="346075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/>
              <a:t>DBMS API</a:t>
            </a:r>
          </a:p>
        </p:txBody>
      </p:sp>
      <p:sp>
        <p:nvSpPr>
          <p:cNvPr id="108555" name="Line 14"/>
          <p:cNvSpPr>
            <a:spLocks noChangeShapeType="1"/>
          </p:cNvSpPr>
          <p:nvPr/>
        </p:nvSpPr>
        <p:spPr bwMode="auto">
          <a:xfrm>
            <a:off x="2362200" y="2895600"/>
            <a:ext cx="0" cy="457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08556" name="Line 15"/>
          <p:cNvSpPr>
            <a:spLocks noChangeShapeType="1"/>
          </p:cNvSpPr>
          <p:nvPr/>
        </p:nvSpPr>
        <p:spPr bwMode="auto">
          <a:xfrm>
            <a:off x="2743200" y="2895600"/>
            <a:ext cx="0" cy="457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08557" name="Line 16"/>
          <p:cNvSpPr>
            <a:spLocks noChangeShapeType="1"/>
          </p:cNvSpPr>
          <p:nvPr/>
        </p:nvSpPr>
        <p:spPr bwMode="auto">
          <a:xfrm>
            <a:off x="2362200" y="3810000"/>
            <a:ext cx="0" cy="457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08558" name="Line 17"/>
          <p:cNvSpPr>
            <a:spLocks noChangeShapeType="1"/>
          </p:cNvSpPr>
          <p:nvPr/>
        </p:nvSpPr>
        <p:spPr bwMode="auto">
          <a:xfrm>
            <a:off x="2743200" y="3810000"/>
            <a:ext cx="0" cy="457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08559" name="Line 18"/>
          <p:cNvSpPr>
            <a:spLocks noChangeShapeType="1"/>
          </p:cNvSpPr>
          <p:nvPr/>
        </p:nvSpPr>
        <p:spPr bwMode="auto">
          <a:xfrm>
            <a:off x="3733800" y="4495800"/>
            <a:ext cx="1676400" cy="0"/>
          </a:xfrm>
          <a:prstGeom prst="line">
            <a:avLst/>
          </a:prstGeom>
          <a:noFill/>
          <a:ln w="666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08560" name="Text Box 19"/>
          <p:cNvSpPr txBox="1">
            <a:spLocks noChangeArrowheads="1"/>
          </p:cNvSpPr>
          <p:nvPr/>
        </p:nvSpPr>
        <p:spPr bwMode="auto">
          <a:xfrm>
            <a:off x="5943600" y="5334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/>
              <a:t> DB Server</a:t>
            </a:r>
          </a:p>
        </p:txBody>
      </p:sp>
      <p:sp>
        <p:nvSpPr>
          <p:cNvPr id="108561" name="Oval 21"/>
          <p:cNvSpPr>
            <a:spLocks noChangeArrowheads="1"/>
          </p:cNvSpPr>
          <p:nvPr/>
        </p:nvSpPr>
        <p:spPr bwMode="auto">
          <a:xfrm>
            <a:off x="5638800" y="3429000"/>
            <a:ext cx="2359025" cy="1828800"/>
          </a:xfrm>
          <a:prstGeom prst="ellipse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/>
              <a:t>MiddleWare or DBMS Network</a:t>
            </a:r>
            <a:r>
              <a:rPr lang="ko-KR" altLang="en-US" sz="2000"/>
              <a:t>을 통한 </a:t>
            </a:r>
            <a:r>
              <a:rPr lang="en-US" altLang="ko-KR" sz="2000"/>
              <a:t>DB</a:t>
            </a:r>
            <a:r>
              <a:rPr lang="ko-KR" altLang="en-US" sz="2000"/>
              <a:t>접속</a:t>
            </a:r>
          </a:p>
        </p:txBody>
      </p:sp>
      <p:sp>
        <p:nvSpPr>
          <p:cNvPr id="108562" name="Rectangle 22"/>
          <p:cNvSpPr>
            <a:spLocks noChangeArrowheads="1"/>
          </p:cNvSpPr>
          <p:nvPr/>
        </p:nvSpPr>
        <p:spPr bwMode="auto">
          <a:xfrm>
            <a:off x="5410200" y="1828800"/>
            <a:ext cx="28194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8563" name="Line 23"/>
          <p:cNvSpPr>
            <a:spLocks noChangeShapeType="1"/>
          </p:cNvSpPr>
          <p:nvPr/>
        </p:nvSpPr>
        <p:spPr bwMode="auto">
          <a:xfrm>
            <a:off x="6781800" y="3276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08564" name="Rectangle 25"/>
          <p:cNvSpPr>
            <a:spLocks noChangeArrowheads="1"/>
          </p:cNvSpPr>
          <p:nvPr/>
        </p:nvSpPr>
        <p:spPr bwMode="auto">
          <a:xfrm>
            <a:off x="457200" y="377825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solidFill>
                  <a:schemeClr val="tx2"/>
                </a:solidFill>
              </a:rPr>
              <a:t>Type2:</a:t>
            </a:r>
            <a:r>
              <a:rPr lang="en-US" altLang="ko-KR" sz="4000" b="1">
                <a:solidFill>
                  <a:srgbClr val="400040"/>
                </a:solidFill>
              </a:rPr>
              <a:t>Native-API partly-Java Driver</a:t>
            </a:r>
            <a:endParaRPr lang="en-US" altLang="ko-KR" sz="4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09571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0CDB1F3-11E1-44C0-B64A-447F0AD7A48D}" type="slidenum">
              <a:rPr lang="en-US" altLang="ko-KR"/>
              <a:pPr eaLnBrk="1" hangingPunct="1"/>
              <a:t>94</a:t>
            </a:fld>
            <a:endParaRPr lang="en-US" altLang="ko-KR"/>
          </a:p>
        </p:txBody>
      </p:sp>
      <p:sp>
        <p:nvSpPr>
          <p:cNvPr id="109572" name="Rectangle 2"/>
          <p:cNvSpPr>
            <a:spLocks noChangeArrowheads="1"/>
          </p:cNvSpPr>
          <p:nvPr/>
        </p:nvSpPr>
        <p:spPr bwMode="auto">
          <a:xfrm>
            <a:off x="457200" y="228600"/>
            <a:ext cx="838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solidFill>
                  <a:schemeClr val="tx2"/>
                </a:solidFill>
              </a:rPr>
              <a:t>Type3:</a:t>
            </a:r>
            <a:r>
              <a:rPr lang="en-US" altLang="ko-KR" sz="4000" b="1">
                <a:solidFill>
                  <a:srgbClr val="400040"/>
                </a:solidFill>
              </a:rPr>
              <a:t>JDBC-Net pure Java Driver</a:t>
            </a:r>
            <a:r>
              <a:rPr lang="en-US" altLang="ko-KR" sz="4000">
                <a:solidFill>
                  <a:schemeClr val="tx2"/>
                </a:solidFill>
              </a:rPr>
              <a:t>  </a:t>
            </a:r>
          </a:p>
        </p:txBody>
      </p:sp>
      <p:sp>
        <p:nvSpPr>
          <p:cNvPr id="109573" name="Rectangle 3"/>
          <p:cNvSpPr>
            <a:spLocks noChangeArrowheads="1"/>
          </p:cNvSpPr>
          <p:nvPr/>
        </p:nvSpPr>
        <p:spPr bwMode="auto">
          <a:xfrm>
            <a:off x="762000" y="16002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JDBC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의 호출을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DBMS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에 비종속적인 네트웍 프로토콜로 바꾼 후 다시 서버에 의해 원하는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DBMS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의 프로토콜로 해석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서버에 존재하는 네트웍 미들웨어에 의해 자바로 만들어진 모든 클라이언트 프로그램이 다른 여러 데이터베이스에 연결되는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3-tier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아키텍처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JDBC  API 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표준에  의하여  만들어  졌기  때문에 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DBMS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의  종류에  상관없이   사용할  수  있다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. 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    4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가지 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Type 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중에서  가장  융통성이  뛰어남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10595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2BF4C2A-4AD3-4B13-98A7-8669143A04AA}" type="slidenum">
              <a:rPr lang="en-US" altLang="ko-KR"/>
              <a:pPr eaLnBrk="1" hangingPunct="1"/>
              <a:t>95</a:t>
            </a:fld>
            <a:endParaRPr lang="en-US" altLang="ko-KR"/>
          </a:p>
        </p:txBody>
      </p:sp>
      <p:sp>
        <p:nvSpPr>
          <p:cNvPr id="110596" name="Rectangle 1026"/>
          <p:cNvSpPr>
            <a:spLocks noChangeArrowheads="1"/>
          </p:cNvSpPr>
          <p:nvPr/>
        </p:nvSpPr>
        <p:spPr bwMode="auto">
          <a:xfrm>
            <a:off x="457200" y="76200"/>
            <a:ext cx="838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solidFill>
                  <a:schemeClr val="tx2"/>
                </a:solidFill>
              </a:rPr>
              <a:t>Type3:</a:t>
            </a:r>
            <a:r>
              <a:rPr lang="en-US" altLang="ko-KR" sz="4000" b="1">
                <a:solidFill>
                  <a:srgbClr val="400040"/>
                </a:solidFill>
              </a:rPr>
              <a:t>JDBC-Net pure Java Driver</a:t>
            </a:r>
            <a:r>
              <a:rPr lang="en-US" altLang="ko-KR" sz="4000">
                <a:solidFill>
                  <a:schemeClr val="tx2"/>
                </a:solidFill>
              </a:rPr>
              <a:t>  </a:t>
            </a:r>
          </a:p>
        </p:txBody>
      </p:sp>
      <p:sp>
        <p:nvSpPr>
          <p:cNvPr id="110597" name="Rectangle 1027"/>
          <p:cNvSpPr>
            <a:spLocks noChangeArrowheads="1"/>
          </p:cNvSpPr>
          <p:nvPr/>
        </p:nvSpPr>
        <p:spPr bwMode="auto">
          <a:xfrm>
            <a:off x="762000" y="13716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300">
                <a:solidFill>
                  <a:srgbClr val="000000"/>
                </a:solidFill>
              </a:rPr>
              <a:t>JDBC </a:t>
            </a:r>
            <a:r>
              <a:rPr lang="ko-KR" altLang="en-US" sz="2300">
                <a:solidFill>
                  <a:srgbClr val="000000"/>
                </a:solidFill>
              </a:rPr>
              <a:t>드라이버를 통해서 </a:t>
            </a:r>
            <a:r>
              <a:rPr lang="en-US" altLang="ko-KR" sz="2300">
                <a:solidFill>
                  <a:srgbClr val="000000"/>
                </a:solidFill>
              </a:rPr>
              <a:t>Database Command</a:t>
            </a:r>
            <a:r>
              <a:rPr lang="ko-KR" altLang="en-US" sz="2300">
                <a:solidFill>
                  <a:srgbClr val="000000"/>
                </a:solidFill>
              </a:rPr>
              <a:t>를 내리면 </a:t>
            </a:r>
            <a:r>
              <a:rPr lang="en-US" altLang="ko-KR" sz="2300">
                <a:solidFill>
                  <a:srgbClr val="000000"/>
                </a:solidFill>
              </a:rPr>
              <a:t>JDBC </a:t>
            </a:r>
            <a:r>
              <a:rPr lang="ko-KR" altLang="en-US" sz="2300">
                <a:solidFill>
                  <a:srgbClr val="000000"/>
                </a:solidFill>
              </a:rPr>
              <a:t>드라이버는 그 </a:t>
            </a:r>
            <a:r>
              <a:rPr lang="en-US" altLang="ko-KR" sz="2300">
                <a:solidFill>
                  <a:srgbClr val="000000"/>
                </a:solidFill>
              </a:rPr>
              <a:t>Command</a:t>
            </a:r>
            <a:r>
              <a:rPr lang="ko-KR" altLang="en-US" sz="2300">
                <a:solidFill>
                  <a:srgbClr val="000000"/>
                </a:solidFill>
              </a:rPr>
              <a:t>를 변경하지 않고 그대로 </a:t>
            </a:r>
            <a:r>
              <a:rPr lang="en-US" altLang="ko-KR" sz="2300">
                <a:solidFill>
                  <a:srgbClr val="000000"/>
                </a:solidFill>
              </a:rPr>
              <a:t>Middleware (Database Access Server)</a:t>
            </a:r>
            <a:r>
              <a:rPr lang="ko-KR" altLang="en-US" sz="2300">
                <a:solidFill>
                  <a:srgbClr val="000000"/>
                </a:solidFill>
              </a:rPr>
              <a:t>로 전송한다</a:t>
            </a:r>
            <a:r>
              <a:rPr lang="en-US" altLang="ko-KR" sz="2300">
                <a:solidFill>
                  <a:srgbClr val="000000"/>
                </a:solidFill>
              </a:rPr>
              <a:t>. Middleware </a:t>
            </a:r>
            <a:r>
              <a:rPr lang="ko-KR" altLang="en-US" sz="2300">
                <a:solidFill>
                  <a:srgbClr val="000000"/>
                </a:solidFill>
              </a:rPr>
              <a:t>에서는 데이터베이스에 맞는 명령어로 변환하여</a:t>
            </a:r>
            <a:r>
              <a:rPr lang="en-US" altLang="ko-KR" sz="2300">
                <a:solidFill>
                  <a:srgbClr val="000000"/>
                </a:solidFill>
              </a:rPr>
              <a:t>, </a:t>
            </a:r>
            <a:r>
              <a:rPr lang="ko-KR" altLang="en-US" sz="2300">
                <a:solidFill>
                  <a:srgbClr val="000000"/>
                </a:solidFill>
              </a:rPr>
              <a:t>데이터베이스에 </a:t>
            </a:r>
            <a:r>
              <a:rPr lang="en-US" altLang="ko-KR" sz="2300">
                <a:solidFill>
                  <a:srgbClr val="000000"/>
                </a:solidFill>
              </a:rPr>
              <a:t>Command</a:t>
            </a:r>
            <a:r>
              <a:rPr lang="ko-KR" altLang="en-US" sz="2300">
                <a:solidFill>
                  <a:srgbClr val="000000"/>
                </a:solidFill>
              </a:rPr>
              <a:t>를 전송 한 후 그 결과 값을 받아서 다시 </a:t>
            </a:r>
            <a:r>
              <a:rPr lang="en-US" altLang="ko-KR" sz="2300">
                <a:solidFill>
                  <a:srgbClr val="000000"/>
                </a:solidFill>
              </a:rPr>
              <a:t>JDBC </a:t>
            </a:r>
            <a:r>
              <a:rPr lang="ko-KR" altLang="en-US" sz="2300">
                <a:solidFill>
                  <a:srgbClr val="000000"/>
                </a:solidFill>
              </a:rPr>
              <a:t>드라이버에게로 전송</a:t>
            </a:r>
            <a:endParaRPr lang="ko-KR" altLang="en-US" sz="230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ko-KR" altLang="en-US" sz="2300">
                <a:solidFill>
                  <a:srgbClr val="000000"/>
                </a:solidFill>
                <a:ea typeface="굴림체" panose="020B0609000101010101" pitchFamily="49" charset="-127"/>
              </a:rPr>
              <a:t>장점 </a:t>
            </a:r>
            <a:r>
              <a:rPr lang="en-US" altLang="ko-KR" sz="2300">
                <a:solidFill>
                  <a:srgbClr val="000000"/>
                </a:solidFill>
                <a:ea typeface="굴림체" panose="020B0609000101010101" pitchFamily="49" charset="-127"/>
              </a:rPr>
              <a:t>:</a:t>
            </a:r>
            <a:r>
              <a:rPr lang="ko-KR" altLang="en-US" sz="2300">
                <a:solidFill>
                  <a:srgbClr val="000000"/>
                </a:solidFill>
              </a:rPr>
              <a:t>데이터베이스 접근을 </a:t>
            </a:r>
            <a:r>
              <a:rPr lang="en-US" altLang="ko-KR" sz="2300">
                <a:solidFill>
                  <a:srgbClr val="000000"/>
                </a:solidFill>
              </a:rPr>
              <a:t>Middleware</a:t>
            </a:r>
            <a:r>
              <a:rPr lang="ko-KR" altLang="en-US" sz="2300">
                <a:solidFill>
                  <a:srgbClr val="000000"/>
                </a:solidFill>
              </a:rPr>
              <a:t>를 통하기 때문에</a:t>
            </a:r>
            <a:r>
              <a:rPr lang="en-US" altLang="ko-KR" sz="2300">
                <a:solidFill>
                  <a:srgbClr val="000000"/>
                </a:solidFill>
              </a:rPr>
              <a:t>, </a:t>
            </a:r>
            <a:r>
              <a:rPr lang="ko-KR" altLang="en-US" sz="2300">
                <a:solidFill>
                  <a:srgbClr val="000000"/>
                </a:solidFill>
              </a:rPr>
              <a:t>각각의 </a:t>
            </a:r>
            <a:r>
              <a:rPr lang="en-US" altLang="ko-KR" sz="2300">
                <a:solidFill>
                  <a:srgbClr val="000000"/>
                </a:solidFill>
              </a:rPr>
              <a:t>Client</a:t>
            </a:r>
            <a:r>
              <a:rPr lang="ko-KR" altLang="en-US" sz="2300">
                <a:solidFill>
                  <a:srgbClr val="000000"/>
                </a:solidFill>
              </a:rPr>
              <a:t>에 </a:t>
            </a:r>
            <a:r>
              <a:rPr lang="en-US" altLang="ko-KR" sz="2300">
                <a:solidFill>
                  <a:srgbClr val="000000"/>
                </a:solidFill>
              </a:rPr>
              <a:t>Database </a:t>
            </a:r>
            <a:r>
              <a:rPr lang="ko-KR" altLang="en-US" sz="2300">
                <a:solidFill>
                  <a:srgbClr val="000000"/>
                </a:solidFill>
              </a:rPr>
              <a:t>별도로 </a:t>
            </a:r>
            <a:r>
              <a:rPr lang="en-US" altLang="ko-KR" sz="2300">
                <a:solidFill>
                  <a:srgbClr val="000000"/>
                </a:solidFill>
              </a:rPr>
              <a:t>Native Lib </a:t>
            </a:r>
            <a:r>
              <a:rPr lang="ko-KR" altLang="en-US" sz="2300">
                <a:solidFill>
                  <a:srgbClr val="000000"/>
                </a:solidFill>
              </a:rPr>
              <a:t>또는 </a:t>
            </a:r>
            <a:r>
              <a:rPr lang="en-US" altLang="ko-KR" sz="2300">
                <a:solidFill>
                  <a:srgbClr val="000000"/>
                </a:solidFill>
              </a:rPr>
              <a:t>ODBC </a:t>
            </a:r>
            <a:r>
              <a:rPr lang="ko-KR" altLang="en-US" sz="2300">
                <a:solidFill>
                  <a:srgbClr val="000000"/>
                </a:solidFill>
              </a:rPr>
              <a:t>드라이버를 설치할 필요가 없다</a:t>
            </a:r>
            <a:r>
              <a:rPr lang="en-US" altLang="ko-KR" sz="2300">
                <a:solidFill>
                  <a:srgbClr val="000000"/>
                </a:solidFill>
              </a:rPr>
              <a:t>.</a:t>
            </a:r>
            <a:endParaRPr lang="en-US" altLang="ko-KR" sz="230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ko-KR" altLang="en-US" sz="2300">
                <a:solidFill>
                  <a:srgbClr val="000000"/>
                </a:solidFill>
                <a:ea typeface="굴림체" panose="020B0609000101010101" pitchFamily="49" charset="-127"/>
              </a:rPr>
              <a:t>단점 </a:t>
            </a:r>
            <a:r>
              <a:rPr lang="en-US" altLang="ko-KR" sz="2300">
                <a:solidFill>
                  <a:srgbClr val="000000"/>
                </a:solidFill>
                <a:ea typeface="굴림체" panose="020B0609000101010101" pitchFamily="49" charset="-127"/>
              </a:rPr>
              <a:t>: </a:t>
            </a:r>
            <a:r>
              <a:rPr lang="ko-KR" altLang="en-US" sz="2300">
                <a:solidFill>
                  <a:srgbClr val="000000"/>
                </a:solidFill>
              </a:rPr>
              <a:t>중간에 </a:t>
            </a:r>
            <a:r>
              <a:rPr lang="en-US" altLang="ko-KR" sz="2300">
                <a:solidFill>
                  <a:srgbClr val="000000"/>
                </a:solidFill>
              </a:rPr>
              <a:t>Middleware </a:t>
            </a:r>
            <a:r>
              <a:rPr lang="ko-KR" altLang="en-US" sz="2300">
                <a:solidFill>
                  <a:srgbClr val="000000"/>
                </a:solidFill>
              </a:rPr>
              <a:t>서버를 구현해야 하며</a:t>
            </a:r>
            <a:r>
              <a:rPr lang="en-US" altLang="ko-KR" sz="2300">
                <a:solidFill>
                  <a:srgbClr val="000000"/>
                </a:solidFill>
              </a:rPr>
              <a:t>, Middleware</a:t>
            </a:r>
            <a:r>
              <a:rPr lang="ko-KR" altLang="en-US" sz="2300">
                <a:solidFill>
                  <a:srgbClr val="000000"/>
                </a:solidFill>
              </a:rPr>
              <a:t>에서 연결하고자 하는 데이터베이스 </a:t>
            </a:r>
            <a:r>
              <a:rPr lang="en-US" altLang="ko-KR" sz="2300">
                <a:solidFill>
                  <a:srgbClr val="000000"/>
                </a:solidFill>
              </a:rPr>
              <a:t>vendor</a:t>
            </a:r>
            <a:r>
              <a:rPr lang="ko-KR" altLang="en-US" sz="2300">
                <a:solidFill>
                  <a:srgbClr val="000000"/>
                </a:solidFill>
              </a:rPr>
              <a:t>별로 연결 부분을 제작해줘야한다</a:t>
            </a:r>
            <a:endParaRPr lang="ko-KR" altLang="en-US" sz="230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endParaRPr lang="en-US" altLang="ko-KR" sz="2300">
              <a:solidFill>
                <a:srgbClr val="000000"/>
              </a:solidFill>
              <a:ea typeface="굴림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11619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7DDFF05-0B9E-415E-A446-908D179E98B0}" type="slidenum">
              <a:rPr lang="en-US" altLang="ko-KR"/>
              <a:pPr eaLnBrk="1" hangingPunct="1"/>
              <a:t>96</a:t>
            </a:fld>
            <a:endParaRPr lang="en-US" altLang="ko-KR"/>
          </a:p>
        </p:txBody>
      </p:sp>
      <p:sp>
        <p:nvSpPr>
          <p:cNvPr id="111620" name="Rectangle 2"/>
          <p:cNvSpPr>
            <a:spLocks noChangeArrowheads="1"/>
          </p:cNvSpPr>
          <p:nvPr/>
        </p:nvSpPr>
        <p:spPr bwMode="auto">
          <a:xfrm>
            <a:off x="762000" y="1524000"/>
            <a:ext cx="7772400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21" name="Rectangle 3"/>
          <p:cNvSpPr>
            <a:spLocks noChangeArrowheads="1"/>
          </p:cNvSpPr>
          <p:nvPr/>
        </p:nvSpPr>
        <p:spPr bwMode="auto">
          <a:xfrm>
            <a:off x="1143000" y="2209800"/>
            <a:ext cx="30480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22" name="Text Box 4"/>
          <p:cNvSpPr txBox="1">
            <a:spLocks noChangeArrowheads="1"/>
          </p:cNvSpPr>
          <p:nvPr/>
        </p:nvSpPr>
        <p:spPr bwMode="auto">
          <a:xfrm>
            <a:off x="1676400" y="5257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/>
              <a:t>Java Client</a:t>
            </a:r>
          </a:p>
        </p:txBody>
      </p:sp>
      <p:grpSp>
        <p:nvGrpSpPr>
          <p:cNvPr id="111623" name="Group 5"/>
          <p:cNvGrpSpPr>
            <a:grpSpLocks/>
          </p:cNvGrpSpPr>
          <p:nvPr/>
        </p:nvGrpSpPr>
        <p:grpSpPr bwMode="auto">
          <a:xfrm>
            <a:off x="5867400" y="1905000"/>
            <a:ext cx="1828800" cy="1371600"/>
            <a:chOff x="1763" y="1330"/>
            <a:chExt cx="589" cy="513"/>
          </a:xfrm>
        </p:grpSpPr>
        <p:sp>
          <p:nvSpPr>
            <p:cNvPr id="111634" name="Oval 6"/>
            <p:cNvSpPr>
              <a:spLocks noChangeArrowheads="1"/>
            </p:cNvSpPr>
            <p:nvPr/>
          </p:nvSpPr>
          <p:spPr bwMode="auto">
            <a:xfrm>
              <a:off x="1763" y="1721"/>
              <a:ext cx="589" cy="122"/>
            </a:xfrm>
            <a:prstGeom prst="ellipse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ADADA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11635" name="Rectangle 7"/>
            <p:cNvSpPr>
              <a:spLocks noChangeArrowheads="1"/>
            </p:cNvSpPr>
            <p:nvPr/>
          </p:nvSpPr>
          <p:spPr bwMode="auto">
            <a:xfrm>
              <a:off x="1763" y="1380"/>
              <a:ext cx="589" cy="39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ADADA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11636" name="Oval 8"/>
            <p:cNvSpPr>
              <a:spLocks noChangeArrowheads="1"/>
            </p:cNvSpPr>
            <p:nvPr/>
          </p:nvSpPr>
          <p:spPr bwMode="auto">
            <a:xfrm>
              <a:off x="1763" y="1330"/>
              <a:ext cx="589" cy="122"/>
            </a:xfrm>
            <a:prstGeom prst="ellipse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858585"/>
                </a:gs>
                <a:gs pos="100000">
                  <a:srgbClr val="33333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48201" name="Rectangle 9"/>
            <p:cNvSpPr>
              <a:spLocks noChangeArrowheads="1"/>
            </p:cNvSpPr>
            <p:nvPr/>
          </p:nvSpPr>
          <p:spPr bwMode="auto">
            <a:xfrm>
              <a:off x="1793" y="1509"/>
              <a:ext cx="524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457200" indent="-457200" algn="ctr" eaLnBrk="0" latinLnBrk="0" hangingPunct="0">
                <a:lnSpc>
                  <a:spcPct val="95000"/>
                </a:lnSpc>
                <a:defRPr/>
              </a:pPr>
              <a:r>
                <a:rPr lang="en-US" altLang="ko-KR" sz="25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돋움" pitchFamily="50" charset="-127"/>
                </a:rPr>
                <a:t>DataBase</a:t>
              </a:r>
            </a:p>
          </p:txBody>
        </p:sp>
      </p:grpSp>
      <p:sp>
        <p:nvSpPr>
          <p:cNvPr id="111624" name="Rectangle 10"/>
          <p:cNvSpPr>
            <a:spLocks noChangeArrowheads="1"/>
          </p:cNvSpPr>
          <p:nvPr/>
        </p:nvSpPr>
        <p:spPr bwMode="auto">
          <a:xfrm>
            <a:off x="1600200" y="2514600"/>
            <a:ext cx="2057400" cy="346075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/>
              <a:t>JDBC Application</a:t>
            </a:r>
          </a:p>
        </p:txBody>
      </p:sp>
      <p:sp>
        <p:nvSpPr>
          <p:cNvPr id="111625" name="Rectangle 12"/>
          <p:cNvSpPr>
            <a:spLocks noChangeArrowheads="1"/>
          </p:cNvSpPr>
          <p:nvPr/>
        </p:nvSpPr>
        <p:spPr bwMode="auto">
          <a:xfrm>
            <a:off x="1600200" y="4408488"/>
            <a:ext cx="2057400" cy="590550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/>
              <a:t>Network Protocol Driver</a:t>
            </a:r>
          </a:p>
        </p:txBody>
      </p:sp>
      <p:sp>
        <p:nvSpPr>
          <p:cNvPr id="111626" name="Line 13"/>
          <p:cNvSpPr>
            <a:spLocks noChangeShapeType="1"/>
          </p:cNvSpPr>
          <p:nvPr/>
        </p:nvSpPr>
        <p:spPr bwMode="auto">
          <a:xfrm>
            <a:off x="2362200" y="2895600"/>
            <a:ext cx="0" cy="1600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1627" name="Line 14"/>
          <p:cNvSpPr>
            <a:spLocks noChangeShapeType="1"/>
          </p:cNvSpPr>
          <p:nvPr/>
        </p:nvSpPr>
        <p:spPr bwMode="auto">
          <a:xfrm>
            <a:off x="2743200" y="2895600"/>
            <a:ext cx="0" cy="1600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1628" name="Line 17"/>
          <p:cNvSpPr>
            <a:spLocks noChangeShapeType="1"/>
          </p:cNvSpPr>
          <p:nvPr/>
        </p:nvSpPr>
        <p:spPr bwMode="auto">
          <a:xfrm>
            <a:off x="3733800" y="4495800"/>
            <a:ext cx="1676400" cy="0"/>
          </a:xfrm>
          <a:prstGeom prst="line">
            <a:avLst/>
          </a:prstGeom>
          <a:noFill/>
          <a:ln w="666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1629" name="Text Box 18"/>
          <p:cNvSpPr txBox="1">
            <a:spLocks noChangeArrowheads="1"/>
          </p:cNvSpPr>
          <p:nvPr/>
        </p:nvSpPr>
        <p:spPr bwMode="auto">
          <a:xfrm>
            <a:off x="5943600" y="5334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/>
              <a:t> DB Server</a:t>
            </a:r>
          </a:p>
        </p:txBody>
      </p:sp>
      <p:sp>
        <p:nvSpPr>
          <p:cNvPr id="111630" name="Oval 20"/>
          <p:cNvSpPr>
            <a:spLocks noChangeArrowheads="1"/>
          </p:cNvSpPr>
          <p:nvPr/>
        </p:nvSpPr>
        <p:spPr bwMode="auto">
          <a:xfrm>
            <a:off x="5638800" y="4038600"/>
            <a:ext cx="2360613" cy="963613"/>
          </a:xfrm>
          <a:prstGeom prst="ellipse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/>
              <a:t>Middleware</a:t>
            </a:r>
            <a:r>
              <a:rPr lang="ko-KR" altLang="en-US" sz="2000"/>
              <a:t>를 통한 </a:t>
            </a:r>
            <a:r>
              <a:rPr lang="en-US" altLang="ko-KR" sz="2000"/>
              <a:t>DB</a:t>
            </a:r>
            <a:r>
              <a:rPr lang="ko-KR" altLang="en-US" sz="2000"/>
              <a:t>접속</a:t>
            </a:r>
          </a:p>
        </p:txBody>
      </p:sp>
      <p:sp>
        <p:nvSpPr>
          <p:cNvPr id="111631" name="Rectangle 21"/>
          <p:cNvSpPr>
            <a:spLocks noChangeArrowheads="1"/>
          </p:cNvSpPr>
          <p:nvPr/>
        </p:nvSpPr>
        <p:spPr bwMode="auto">
          <a:xfrm>
            <a:off x="5410200" y="1828800"/>
            <a:ext cx="28194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1632" name="Line 22"/>
          <p:cNvSpPr>
            <a:spLocks noChangeShapeType="1"/>
          </p:cNvSpPr>
          <p:nvPr/>
        </p:nvSpPr>
        <p:spPr bwMode="auto">
          <a:xfrm>
            <a:off x="6781800" y="3276600"/>
            <a:ext cx="0" cy="7620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1633" name="Rectangle 25"/>
          <p:cNvSpPr>
            <a:spLocks noChangeArrowheads="1"/>
          </p:cNvSpPr>
          <p:nvPr/>
        </p:nvSpPr>
        <p:spPr bwMode="auto">
          <a:xfrm>
            <a:off x="457200" y="228600"/>
            <a:ext cx="838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4000">
                <a:solidFill>
                  <a:schemeClr val="tx2"/>
                </a:solidFill>
              </a:rPr>
              <a:t>Type3:</a:t>
            </a:r>
            <a:r>
              <a:rPr lang="en-US" altLang="ko-KR" sz="4000" i="1">
                <a:solidFill>
                  <a:srgbClr val="000000"/>
                </a:solidFill>
              </a:rPr>
              <a:t>network-protocol driver</a:t>
            </a:r>
            <a:r>
              <a:rPr lang="en-US" altLang="ko-KR" sz="40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1264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8912B02-2B8A-4AAA-9A04-0842CABE0FE8}" type="slidenum">
              <a:rPr lang="en-US" altLang="ko-KR"/>
              <a:pPr eaLnBrk="1" hangingPunct="1"/>
              <a:t>97</a:t>
            </a:fld>
            <a:endParaRPr lang="en-US" altLang="ko-KR"/>
          </a:p>
        </p:txBody>
      </p:sp>
      <p:sp>
        <p:nvSpPr>
          <p:cNvPr id="112644" name="Rectangle 2"/>
          <p:cNvSpPr>
            <a:spLocks noChangeArrowheads="1"/>
          </p:cNvSpPr>
          <p:nvPr/>
        </p:nvSpPr>
        <p:spPr bwMode="auto">
          <a:xfrm>
            <a:off x="304800" y="7620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700">
                <a:solidFill>
                  <a:schemeClr val="tx2"/>
                </a:solidFill>
              </a:rPr>
              <a:t>Type4:</a:t>
            </a:r>
            <a:r>
              <a:rPr lang="en-US" altLang="ko-KR" sz="3700" b="1">
                <a:solidFill>
                  <a:srgbClr val="400040"/>
                </a:solidFill>
              </a:rPr>
              <a:t>Native-protocol All Java Driver</a:t>
            </a:r>
            <a:endParaRPr lang="en-US" altLang="ko-KR" sz="3700">
              <a:solidFill>
                <a:schemeClr val="tx2"/>
              </a:solidFill>
            </a:endParaRPr>
          </a:p>
        </p:txBody>
      </p:sp>
      <p:sp>
        <p:nvSpPr>
          <p:cNvPr id="112645" name="Rectangle 3"/>
          <p:cNvSpPr>
            <a:spLocks noChangeArrowheads="1"/>
          </p:cNvSpPr>
          <p:nvPr/>
        </p:nvSpPr>
        <p:spPr bwMode="auto">
          <a:xfrm>
            <a:off x="762000" y="13716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JDBC API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는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DBMS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가 사용하는 전용 프로토콜을 이용해 직접 인터페이스를 한다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.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클라이언트에서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DBMS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서버로 직접 엑세스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. </a:t>
            </a:r>
            <a:r>
              <a:rPr lang="en-US" altLang="ko-KR" sz="2500">
                <a:solidFill>
                  <a:srgbClr val="400040"/>
                </a:solidFill>
                <a:ea typeface="굴림체" panose="020B0609000101010101" pitchFamily="49" charset="-127"/>
              </a:rPr>
              <a:t>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개별적인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Database 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업체에서 지원하고 있는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JDBC driver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로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JDBC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문을 직접 특정 데이터 베이스 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Protocol</a:t>
            </a:r>
            <a:r>
              <a:rPr lang="ko-KR" altLang="en-US" sz="2500">
                <a:solidFill>
                  <a:srgbClr val="000000"/>
                </a:solidFill>
                <a:ea typeface="굴림체" panose="020B0609000101010101" pitchFamily="49" charset="-127"/>
              </a:rPr>
              <a:t>로 변환</a:t>
            </a:r>
            <a:r>
              <a:rPr lang="en-US" altLang="ko-KR" sz="2500">
                <a:solidFill>
                  <a:srgbClr val="000000"/>
                </a:solidFill>
                <a:ea typeface="굴림체" panose="020B0609000101010101" pitchFamily="49" charset="-127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ko-KR" sz="2500">
                <a:solidFill>
                  <a:srgbClr val="400040"/>
                </a:solidFill>
                <a:ea typeface="굴림체" panose="020B0609000101010101" pitchFamily="49" charset="-127"/>
              </a:rPr>
              <a:t>Type  3</a:t>
            </a:r>
            <a:r>
              <a:rPr lang="ko-KR" altLang="en-US" sz="2500">
                <a:solidFill>
                  <a:srgbClr val="400040"/>
                </a:solidFill>
                <a:ea typeface="굴림체" panose="020B0609000101010101" pitchFamily="49" charset="-127"/>
              </a:rPr>
              <a:t>와는  다르다</a:t>
            </a:r>
            <a:r>
              <a:rPr lang="en-US" altLang="ko-KR" sz="2500">
                <a:solidFill>
                  <a:srgbClr val="400040"/>
                </a:solidFill>
                <a:ea typeface="굴림체" panose="020B0609000101010101" pitchFamily="49" charset="-127"/>
              </a:rPr>
              <a:t>.  JDBC  API  </a:t>
            </a:r>
            <a:r>
              <a:rPr lang="ko-KR" altLang="en-US" sz="2500">
                <a:solidFill>
                  <a:srgbClr val="400040"/>
                </a:solidFill>
                <a:ea typeface="굴림체" panose="020B0609000101010101" pitchFamily="49" charset="-127"/>
              </a:rPr>
              <a:t>표준을  기준으로  만들었다기  보다는  </a:t>
            </a:r>
            <a:r>
              <a:rPr lang="en-US" altLang="ko-KR" sz="2500">
                <a:solidFill>
                  <a:srgbClr val="400040"/>
                </a:solidFill>
                <a:ea typeface="굴림체" panose="020B0609000101010101" pitchFamily="49" charset="-127"/>
              </a:rPr>
              <a:t>DBMS  Vendor</a:t>
            </a:r>
            <a:r>
              <a:rPr lang="ko-KR" altLang="en-US" sz="2500">
                <a:solidFill>
                  <a:srgbClr val="400040"/>
                </a:solidFill>
                <a:ea typeface="굴림체" panose="020B0609000101010101" pitchFamily="49" charset="-127"/>
              </a:rPr>
              <a:t>가 표준을  기준으로  기능을  추가  또는  삭제하여  독자적인  형태로  만든  </a:t>
            </a:r>
            <a:r>
              <a:rPr lang="en-US" altLang="ko-KR" sz="2500">
                <a:solidFill>
                  <a:srgbClr val="400040"/>
                </a:solidFill>
                <a:ea typeface="굴림체" panose="020B0609000101010101" pitchFamily="49" charset="-127"/>
              </a:rPr>
              <a:t>type</a:t>
            </a:r>
            <a:r>
              <a:rPr lang="ko-KR" altLang="en-US" sz="2500">
                <a:solidFill>
                  <a:srgbClr val="400040"/>
                </a:solidFill>
                <a:ea typeface="굴림체" panose="020B0609000101010101" pitchFamily="49" charset="-127"/>
              </a:rPr>
              <a:t>이다</a:t>
            </a:r>
            <a:r>
              <a:rPr lang="en-US" altLang="ko-KR" sz="2500">
                <a:solidFill>
                  <a:srgbClr val="400040"/>
                </a:solidFill>
                <a:ea typeface="굴림체" panose="020B0609000101010101" pitchFamily="49" charset="-127"/>
              </a:rPr>
              <a:t>. </a:t>
            </a:r>
            <a:r>
              <a:rPr lang="ko-KR" altLang="en-US" sz="2500">
                <a:solidFill>
                  <a:srgbClr val="400040"/>
                </a:solidFill>
                <a:ea typeface="굴림체" panose="020B0609000101010101" pitchFamily="49" charset="-127"/>
              </a:rPr>
              <a:t>따라서  특정  </a:t>
            </a:r>
            <a:r>
              <a:rPr lang="en-US" altLang="ko-KR" sz="2500">
                <a:solidFill>
                  <a:srgbClr val="400040"/>
                </a:solidFill>
                <a:ea typeface="굴림체" panose="020B0609000101010101" pitchFamily="49" charset="-127"/>
              </a:rPr>
              <a:t>DBMS</a:t>
            </a:r>
            <a:r>
              <a:rPr lang="ko-KR" altLang="en-US" sz="2500">
                <a:solidFill>
                  <a:srgbClr val="400040"/>
                </a:solidFill>
                <a:ea typeface="굴림체" panose="020B0609000101010101" pitchFamily="49" charset="-127"/>
              </a:rPr>
              <a:t>에  의존적인  반면에  해당  </a:t>
            </a:r>
            <a:r>
              <a:rPr lang="en-US" altLang="ko-KR" sz="2500">
                <a:solidFill>
                  <a:srgbClr val="400040"/>
                </a:solidFill>
                <a:ea typeface="굴림체" panose="020B0609000101010101" pitchFamily="49" charset="-127"/>
              </a:rPr>
              <a:t>DBMS</a:t>
            </a:r>
            <a:r>
              <a:rPr lang="ko-KR" altLang="en-US" sz="2500">
                <a:solidFill>
                  <a:srgbClr val="400040"/>
                </a:solidFill>
                <a:ea typeface="굴림체" panose="020B0609000101010101" pitchFamily="49" charset="-127"/>
              </a:rPr>
              <a:t>만이  제공하는  기능들을  사용할 수  있다는  장점</a:t>
            </a:r>
            <a:r>
              <a:rPr lang="en-US" altLang="ko-KR" sz="2500">
                <a:solidFill>
                  <a:srgbClr val="400040"/>
                </a:solidFill>
                <a:ea typeface="굴림체" panose="020B0609000101010101" pitchFamily="49" charset="-127"/>
              </a:rPr>
              <a:t>.</a:t>
            </a:r>
            <a:endParaRPr lang="en-US" altLang="ko-KR" sz="2500">
              <a:solidFill>
                <a:srgbClr val="000000"/>
              </a:solidFill>
              <a:ea typeface="굴림체" panose="020B0609000101010101" pitchFamily="49" charset="-127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endParaRPr lang="en-US" altLang="ko-KR" sz="2500">
              <a:solidFill>
                <a:srgbClr val="000000"/>
              </a:solidFill>
              <a:ea typeface="굴림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1366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618681B-872B-4130-9FDE-1D2FC8D377D0}" type="slidenum">
              <a:rPr lang="en-US" altLang="ko-KR"/>
              <a:pPr eaLnBrk="1" hangingPunct="1"/>
              <a:t>98</a:t>
            </a:fld>
            <a:endParaRPr lang="en-US" altLang="ko-KR"/>
          </a:p>
        </p:txBody>
      </p:sp>
      <p:sp>
        <p:nvSpPr>
          <p:cNvPr id="113668" name="Rectangle 1026"/>
          <p:cNvSpPr>
            <a:spLocks noChangeArrowheads="1"/>
          </p:cNvSpPr>
          <p:nvPr/>
        </p:nvSpPr>
        <p:spPr bwMode="auto">
          <a:xfrm>
            <a:off x="304800" y="341313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700">
                <a:solidFill>
                  <a:schemeClr val="tx2"/>
                </a:solidFill>
              </a:rPr>
              <a:t>Type4:</a:t>
            </a:r>
            <a:r>
              <a:rPr lang="en-US" altLang="ko-KR" sz="3700" b="1">
                <a:solidFill>
                  <a:srgbClr val="400040"/>
                </a:solidFill>
              </a:rPr>
              <a:t>Native-protocol pure Java Driver</a:t>
            </a:r>
            <a:endParaRPr lang="en-US" altLang="ko-KR" sz="3700">
              <a:solidFill>
                <a:schemeClr val="tx2"/>
              </a:solidFill>
            </a:endParaRPr>
          </a:p>
        </p:txBody>
      </p:sp>
      <p:sp>
        <p:nvSpPr>
          <p:cNvPr id="113669" name="Rectangle 1027"/>
          <p:cNvSpPr>
            <a:spLocks noChangeArrowheads="1"/>
          </p:cNvSpPr>
          <p:nvPr/>
        </p:nvSpPr>
        <p:spPr bwMode="auto">
          <a:xfrm>
            <a:off x="762000" y="167005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ko-KR" altLang="en-US" sz="2500" dirty="0">
                <a:solidFill>
                  <a:srgbClr val="400040"/>
                </a:solidFill>
              </a:rPr>
              <a:t>가장 많이 사용하고</a:t>
            </a:r>
            <a:r>
              <a:rPr lang="en-US" altLang="ko-KR" sz="2500" dirty="0">
                <a:solidFill>
                  <a:srgbClr val="400040"/>
                </a:solidFill>
              </a:rPr>
              <a:t>, </a:t>
            </a:r>
            <a:r>
              <a:rPr lang="ko-KR" altLang="en-US" sz="2500" dirty="0">
                <a:solidFill>
                  <a:srgbClr val="400040"/>
                </a:solidFill>
              </a:rPr>
              <a:t>가장 좋은 성능을 내는 </a:t>
            </a:r>
            <a:r>
              <a:rPr lang="en-US" altLang="ko-KR" sz="2500" dirty="0">
                <a:solidFill>
                  <a:srgbClr val="400040"/>
                </a:solidFill>
              </a:rPr>
              <a:t>JDBC Type</a:t>
            </a:r>
            <a:r>
              <a:rPr lang="ko-KR" altLang="en-US" sz="2500" dirty="0">
                <a:solidFill>
                  <a:srgbClr val="400040"/>
                </a:solidFill>
              </a:rPr>
              <a:t>으로 </a:t>
            </a:r>
            <a:r>
              <a:rPr lang="en-US" altLang="ko-KR" sz="2500" dirty="0">
                <a:solidFill>
                  <a:srgbClr val="400040"/>
                </a:solidFill>
              </a:rPr>
              <a:t>Type 4 </a:t>
            </a:r>
            <a:r>
              <a:rPr lang="ko-KR" altLang="en-US" sz="2500" dirty="0">
                <a:solidFill>
                  <a:srgbClr val="400040"/>
                </a:solidFill>
              </a:rPr>
              <a:t>는 </a:t>
            </a:r>
            <a:r>
              <a:rPr lang="en-US" altLang="ko-KR" sz="2500" dirty="0">
                <a:solidFill>
                  <a:srgbClr val="400040"/>
                </a:solidFill>
              </a:rPr>
              <a:t>100% Java </a:t>
            </a:r>
            <a:r>
              <a:rPr lang="ko-KR" altLang="en-US" sz="2500" dirty="0">
                <a:solidFill>
                  <a:srgbClr val="400040"/>
                </a:solidFill>
              </a:rPr>
              <a:t>로 구현된 </a:t>
            </a:r>
            <a:r>
              <a:rPr lang="en-US" altLang="ko-KR" sz="2500" dirty="0">
                <a:solidFill>
                  <a:srgbClr val="400040"/>
                </a:solidFill>
              </a:rPr>
              <a:t>JDBC</a:t>
            </a:r>
            <a:r>
              <a:rPr lang="ko-KR" altLang="en-US" sz="2500" dirty="0">
                <a:solidFill>
                  <a:srgbClr val="400040"/>
                </a:solidFill>
              </a:rPr>
              <a:t>드라이버로 네트워크를 통해서 각각의 </a:t>
            </a:r>
            <a:r>
              <a:rPr lang="en-US" altLang="ko-KR" sz="2500" dirty="0">
                <a:solidFill>
                  <a:srgbClr val="400040"/>
                </a:solidFill>
              </a:rPr>
              <a:t>DBMS</a:t>
            </a:r>
            <a:r>
              <a:rPr lang="ko-KR" altLang="en-US" sz="2500" dirty="0">
                <a:solidFill>
                  <a:srgbClr val="400040"/>
                </a:solidFill>
              </a:rPr>
              <a:t>로 직접 </a:t>
            </a:r>
            <a:r>
              <a:rPr lang="en-US" altLang="ko-KR" sz="2500" dirty="0">
                <a:solidFill>
                  <a:srgbClr val="400040"/>
                </a:solidFill>
              </a:rPr>
              <a:t>request</a:t>
            </a:r>
            <a:r>
              <a:rPr lang="ko-KR" altLang="en-US" sz="2500" dirty="0">
                <a:solidFill>
                  <a:srgbClr val="400040"/>
                </a:solidFill>
              </a:rPr>
              <a:t>를 전송하는 방법</a:t>
            </a:r>
            <a:endParaRPr lang="ko-KR" altLang="en-US" sz="2500" dirty="0">
              <a:solidFill>
                <a:srgbClr val="40004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ko-KR" altLang="en-US" sz="2500" dirty="0">
                <a:solidFill>
                  <a:srgbClr val="000000"/>
                </a:solidFill>
              </a:rPr>
              <a:t>대부분의 </a:t>
            </a:r>
            <a:r>
              <a:rPr lang="en-US" altLang="ko-KR" sz="2500" dirty="0">
                <a:solidFill>
                  <a:srgbClr val="000000"/>
                </a:solidFill>
              </a:rPr>
              <a:t>DBMS vendor</a:t>
            </a:r>
            <a:r>
              <a:rPr lang="ko-KR" altLang="en-US" sz="2500" dirty="0">
                <a:solidFill>
                  <a:srgbClr val="000000"/>
                </a:solidFill>
              </a:rPr>
              <a:t>들이 </a:t>
            </a:r>
            <a:r>
              <a:rPr lang="en-US" altLang="ko-KR" sz="2500" dirty="0">
                <a:solidFill>
                  <a:srgbClr val="000000"/>
                </a:solidFill>
              </a:rPr>
              <a:t>Type 4 </a:t>
            </a:r>
            <a:r>
              <a:rPr lang="ko-KR" altLang="en-US" sz="2500" dirty="0">
                <a:solidFill>
                  <a:srgbClr val="000000"/>
                </a:solidFill>
              </a:rPr>
              <a:t>드라이버를 무료로 제공하고 있으며</a:t>
            </a:r>
            <a:r>
              <a:rPr lang="en-US" altLang="ko-KR" sz="2500" dirty="0">
                <a:solidFill>
                  <a:srgbClr val="000000"/>
                </a:solidFill>
              </a:rPr>
              <a:t>, DBMS vendor site</a:t>
            </a:r>
            <a:r>
              <a:rPr lang="ko-KR" altLang="en-US" sz="2500" dirty="0">
                <a:solidFill>
                  <a:srgbClr val="000000"/>
                </a:solidFill>
              </a:rPr>
              <a:t>에서 대부분 무료로 다운 받을 수 있다</a:t>
            </a:r>
            <a:r>
              <a:rPr lang="en-US" altLang="ko-KR" sz="2500" dirty="0">
                <a:solidFill>
                  <a:srgbClr val="000000"/>
                </a:solidFill>
              </a:rPr>
              <a:t>.</a:t>
            </a:r>
            <a:endParaRPr lang="en-US" altLang="ko-KR" sz="2500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ko-KR" altLang="en-US" sz="2500" dirty="0">
                <a:solidFill>
                  <a:srgbClr val="000000"/>
                </a:solidFill>
              </a:rPr>
              <a:t>특별하게 </a:t>
            </a:r>
            <a:r>
              <a:rPr lang="en-US" altLang="ko-KR" sz="2500" dirty="0">
                <a:solidFill>
                  <a:srgbClr val="000000"/>
                </a:solidFill>
              </a:rPr>
              <a:t>Driver</a:t>
            </a:r>
            <a:r>
              <a:rPr lang="ko-KR" altLang="en-US" sz="2500" dirty="0">
                <a:solidFill>
                  <a:srgbClr val="000000"/>
                </a:solidFill>
              </a:rPr>
              <a:t>나 </a:t>
            </a:r>
            <a:r>
              <a:rPr lang="en-US" altLang="ko-KR" sz="2500" dirty="0">
                <a:solidFill>
                  <a:srgbClr val="000000"/>
                </a:solidFill>
              </a:rPr>
              <a:t>Lib, Middleware</a:t>
            </a:r>
            <a:r>
              <a:rPr lang="ko-KR" altLang="en-US" sz="2500" dirty="0">
                <a:solidFill>
                  <a:srgbClr val="000000"/>
                </a:solidFill>
              </a:rPr>
              <a:t>등을 설치할 필요가 없기 때문에 </a:t>
            </a:r>
            <a:r>
              <a:rPr lang="ko-KR" altLang="en-US" sz="2500" dirty="0" err="1">
                <a:solidFill>
                  <a:srgbClr val="000000"/>
                </a:solidFill>
              </a:rPr>
              <a:t>배포등이</a:t>
            </a:r>
            <a:r>
              <a:rPr lang="ko-KR" altLang="en-US" sz="2500" dirty="0">
                <a:solidFill>
                  <a:srgbClr val="000000"/>
                </a:solidFill>
              </a:rPr>
              <a:t> 매우 용이하다</a:t>
            </a:r>
            <a:r>
              <a:rPr lang="en-US" altLang="ko-KR" sz="2500" dirty="0">
                <a:solidFill>
                  <a:srgbClr val="000000"/>
                </a:solidFill>
              </a:rPr>
              <a:t>.</a:t>
            </a:r>
            <a:endParaRPr lang="en-US" altLang="ko-KR" sz="2500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ko-KR" altLang="en-US" sz="2500" dirty="0">
                <a:solidFill>
                  <a:srgbClr val="000000"/>
                </a:solidFill>
                <a:ea typeface="굴림체" panose="020B0609000101010101" pitchFamily="49" charset="-127"/>
              </a:rPr>
              <a:t>단점 </a:t>
            </a:r>
            <a:r>
              <a:rPr lang="en-US" altLang="ko-KR" sz="2500" dirty="0">
                <a:solidFill>
                  <a:srgbClr val="000000"/>
                </a:solidFill>
                <a:ea typeface="굴림체" panose="020B0609000101010101" pitchFamily="49" charset="-127"/>
              </a:rPr>
              <a:t>: </a:t>
            </a:r>
            <a:r>
              <a:rPr lang="ko-KR" altLang="en-US" sz="2500" dirty="0">
                <a:solidFill>
                  <a:srgbClr val="000000"/>
                </a:solidFill>
              </a:rPr>
              <a:t>각각의 데이터베이스마다 다른 </a:t>
            </a:r>
            <a:r>
              <a:rPr lang="en-US" altLang="ko-KR" sz="2500" dirty="0">
                <a:solidFill>
                  <a:srgbClr val="000000"/>
                </a:solidFill>
              </a:rPr>
              <a:t>JDBC </a:t>
            </a:r>
            <a:r>
              <a:rPr lang="ko-KR" altLang="en-US" sz="2500" dirty="0">
                <a:solidFill>
                  <a:srgbClr val="000000"/>
                </a:solidFill>
              </a:rPr>
              <a:t>드라이버를 사용해야한다</a:t>
            </a:r>
            <a:endParaRPr lang="ko-KR" altLang="en-US" sz="2500" dirty="0">
              <a:solidFill>
                <a:srgbClr val="000000"/>
              </a:solidFill>
              <a:ea typeface="굴림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Java Servlet Programming</a:t>
            </a:r>
          </a:p>
        </p:txBody>
      </p:sp>
      <p:sp>
        <p:nvSpPr>
          <p:cNvPr id="114691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7088EE2-00E5-410B-97EB-B9DAD71D8329}" type="slidenum">
              <a:rPr lang="en-US" altLang="ko-KR"/>
              <a:pPr eaLnBrk="1" hangingPunct="1"/>
              <a:t>99</a:t>
            </a:fld>
            <a:endParaRPr lang="en-US" altLang="ko-KR"/>
          </a:p>
        </p:txBody>
      </p:sp>
      <p:sp>
        <p:nvSpPr>
          <p:cNvPr id="114692" name="Rectangle 1026"/>
          <p:cNvSpPr>
            <a:spLocks noChangeArrowheads="1"/>
          </p:cNvSpPr>
          <p:nvPr/>
        </p:nvSpPr>
        <p:spPr bwMode="auto">
          <a:xfrm>
            <a:off x="304800" y="22860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700">
                <a:solidFill>
                  <a:schemeClr val="tx2"/>
                </a:solidFill>
              </a:rPr>
              <a:t>Type4:</a:t>
            </a:r>
            <a:r>
              <a:rPr lang="en-US" altLang="ko-KR" sz="3700" b="1">
                <a:solidFill>
                  <a:srgbClr val="400040"/>
                </a:solidFill>
              </a:rPr>
              <a:t>Native-protocol pure Java Driver</a:t>
            </a:r>
            <a:endParaRPr lang="en-US" altLang="ko-KR" sz="3700">
              <a:solidFill>
                <a:schemeClr val="tx2"/>
              </a:solidFill>
            </a:endParaRPr>
          </a:p>
        </p:txBody>
      </p:sp>
      <p:sp>
        <p:nvSpPr>
          <p:cNvPr id="114693" name="Rectangle 1028"/>
          <p:cNvSpPr>
            <a:spLocks noChangeArrowheads="1"/>
          </p:cNvSpPr>
          <p:nvPr/>
        </p:nvSpPr>
        <p:spPr bwMode="auto">
          <a:xfrm>
            <a:off x="762000" y="1524000"/>
            <a:ext cx="7772400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694" name="Rectangle 1029"/>
          <p:cNvSpPr>
            <a:spLocks noChangeArrowheads="1"/>
          </p:cNvSpPr>
          <p:nvPr/>
        </p:nvSpPr>
        <p:spPr bwMode="auto">
          <a:xfrm>
            <a:off x="1143000" y="2209800"/>
            <a:ext cx="30480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695" name="Text Box 1030"/>
          <p:cNvSpPr txBox="1">
            <a:spLocks noChangeArrowheads="1"/>
          </p:cNvSpPr>
          <p:nvPr/>
        </p:nvSpPr>
        <p:spPr bwMode="auto">
          <a:xfrm>
            <a:off x="1676400" y="5257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/>
              <a:t>Java Client</a:t>
            </a:r>
          </a:p>
        </p:txBody>
      </p:sp>
      <p:grpSp>
        <p:nvGrpSpPr>
          <p:cNvPr id="114696" name="Group 1031"/>
          <p:cNvGrpSpPr>
            <a:grpSpLocks/>
          </p:cNvGrpSpPr>
          <p:nvPr/>
        </p:nvGrpSpPr>
        <p:grpSpPr bwMode="auto">
          <a:xfrm>
            <a:off x="5867400" y="1905000"/>
            <a:ext cx="1828800" cy="1371600"/>
            <a:chOff x="1763" y="1330"/>
            <a:chExt cx="589" cy="513"/>
          </a:xfrm>
        </p:grpSpPr>
        <p:sp>
          <p:nvSpPr>
            <p:cNvPr id="114706" name="Oval 1032"/>
            <p:cNvSpPr>
              <a:spLocks noChangeArrowheads="1"/>
            </p:cNvSpPr>
            <p:nvPr/>
          </p:nvSpPr>
          <p:spPr bwMode="auto">
            <a:xfrm>
              <a:off x="1763" y="1721"/>
              <a:ext cx="589" cy="122"/>
            </a:xfrm>
            <a:prstGeom prst="ellipse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ADADA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14707" name="Rectangle 1033"/>
            <p:cNvSpPr>
              <a:spLocks noChangeArrowheads="1"/>
            </p:cNvSpPr>
            <p:nvPr/>
          </p:nvSpPr>
          <p:spPr bwMode="auto">
            <a:xfrm>
              <a:off x="1763" y="1380"/>
              <a:ext cx="589" cy="39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ADADA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14708" name="Oval 1034"/>
            <p:cNvSpPr>
              <a:spLocks noChangeArrowheads="1"/>
            </p:cNvSpPr>
            <p:nvPr/>
          </p:nvSpPr>
          <p:spPr bwMode="auto">
            <a:xfrm>
              <a:off x="1763" y="1330"/>
              <a:ext cx="589" cy="122"/>
            </a:xfrm>
            <a:prstGeom prst="ellipse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858585"/>
                </a:gs>
                <a:gs pos="100000">
                  <a:srgbClr val="33333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50251" name="Rectangle 1035"/>
            <p:cNvSpPr>
              <a:spLocks noChangeArrowheads="1"/>
            </p:cNvSpPr>
            <p:nvPr/>
          </p:nvSpPr>
          <p:spPr bwMode="auto">
            <a:xfrm>
              <a:off x="1793" y="1509"/>
              <a:ext cx="524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457200" indent="-457200" algn="ctr" eaLnBrk="0" latinLnBrk="0" hangingPunct="0">
                <a:lnSpc>
                  <a:spcPct val="95000"/>
                </a:lnSpc>
                <a:defRPr/>
              </a:pPr>
              <a:r>
                <a:rPr lang="en-US" altLang="ko-KR" sz="25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돋움" pitchFamily="50" charset="-127"/>
                </a:rPr>
                <a:t>DataBase</a:t>
              </a:r>
            </a:p>
          </p:txBody>
        </p:sp>
      </p:grpSp>
      <p:sp>
        <p:nvSpPr>
          <p:cNvPr id="114697" name="Rectangle 1036"/>
          <p:cNvSpPr>
            <a:spLocks noChangeArrowheads="1"/>
          </p:cNvSpPr>
          <p:nvPr/>
        </p:nvSpPr>
        <p:spPr bwMode="auto">
          <a:xfrm>
            <a:off x="1600200" y="2514600"/>
            <a:ext cx="2057400" cy="346075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/>
              <a:t>JDBC Application</a:t>
            </a:r>
          </a:p>
        </p:txBody>
      </p:sp>
      <p:sp>
        <p:nvSpPr>
          <p:cNvPr id="114698" name="Rectangle 1037"/>
          <p:cNvSpPr>
            <a:spLocks noChangeArrowheads="1"/>
          </p:cNvSpPr>
          <p:nvPr/>
        </p:nvSpPr>
        <p:spPr bwMode="auto">
          <a:xfrm>
            <a:off x="1600200" y="4038600"/>
            <a:ext cx="2057400" cy="835025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/>
              <a:t>All-Java JDBC&amp;Networking Protocol</a:t>
            </a:r>
          </a:p>
        </p:txBody>
      </p:sp>
      <p:sp>
        <p:nvSpPr>
          <p:cNvPr id="114699" name="Line 1038"/>
          <p:cNvSpPr>
            <a:spLocks noChangeShapeType="1"/>
          </p:cNvSpPr>
          <p:nvPr/>
        </p:nvSpPr>
        <p:spPr bwMode="auto">
          <a:xfrm>
            <a:off x="2362200" y="2895600"/>
            <a:ext cx="0" cy="1143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4700" name="Line 1039"/>
          <p:cNvSpPr>
            <a:spLocks noChangeShapeType="1"/>
          </p:cNvSpPr>
          <p:nvPr/>
        </p:nvSpPr>
        <p:spPr bwMode="auto">
          <a:xfrm>
            <a:off x="2743200" y="2895600"/>
            <a:ext cx="0" cy="1143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4701" name="Line 1040"/>
          <p:cNvSpPr>
            <a:spLocks noChangeShapeType="1"/>
          </p:cNvSpPr>
          <p:nvPr/>
        </p:nvSpPr>
        <p:spPr bwMode="auto">
          <a:xfrm>
            <a:off x="3733800" y="4495800"/>
            <a:ext cx="1676400" cy="0"/>
          </a:xfrm>
          <a:prstGeom prst="line">
            <a:avLst/>
          </a:prstGeom>
          <a:noFill/>
          <a:ln w="666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4702" name="Text Box 1041"/>
          <p:cNvSpPr txBox="1">
            <a:spLocks noChangeArrowheads="1"/>
          </p:cNvSpPr>
          <p:nvPr/>
        </p:nvSpPr>
        <p:spPr bwMode="auto">
          <a:xfrm>
            <a:off x="5943600" y="5334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/>
              <a:t> DB Server</a:t>
            </a:r>
          </a:p>
        </p:txBody>
      </p:sp>
      <p:sp>
        <p:nvSpPr>
          <p:cNvPr id="114703" name="Oval 1042"/>
          <p:cNvSpPr>
            <a:spLocks noChangeArrowheads="1"/>
          </p:cNvSpPr>
          <p:nvPr/>
        </p:nvSpPr>
        <p:spPr bwMode="auto">
          <a:xfrm>
            <a:off x="5638800" y="3822700"/>
            <a:ext cx="2359025" cy="1397000"/>
          </a:xfrm>
          <a:prstGeom prst="ellipse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/>
              <a:t>DBMS Networking</a:t>
            </a:r>
            <a:r>
              <a:rPr lang="ko-KR" altLang="en-US" sz="2000"/>
              <a:t>을 통한 </a:t>
            </a:r>
            <a:r>
              <a:rPr lang="en-US" altLang="ko-KR" sz="2000"/>
              <a:t>DB</a:t>
            </a:r>
            <a:r>
              <a:rPr lang="ko-KR" altLang="en-US" sz="2000"/>
              <a:t>접속</a:t>
            </a:r>
          </a:p>
        </p:txBody>
      </p:sp>
      <p:sp>
        <p:nvSpPr>
          <p:cNvPr id="114704" name="Rectangle 1043"/>
          <p:cNvSpPr>
            <a:spLocks noChangeArrowheads="1"/>
          </p:cNvSpPr>
          <p:nvPr/>
        </p:nvSpPr>
        <p:spPr bwMode="auto">
          <a:xfrm>
            <a:off x="5410200" y="1828800"/>
            <a:ext cx="28194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4705" name="Line 1044"/>
          <p:cNvSpPr>
            <a:spLocks noChangeShapeType="1"/>
          </p:cNvSpPr>
          <p:nvPr/>
        </p:nvSpPr>
        <p:spPr bwMode="auto">
          <a:xfrm>
            <a:off x="6781800" y="3276600"/>
            <a:ext cx="0" cy="5334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6734</TotalTime>
  <Words>19336</Words>
  <Application>Microsoft Office PowerPoint</Application>
  <PresentationFormat>화면 슬라이드 쇼(4:3)</PresentationFormat>
  <Paragraphs>4327</Paragraphs>
  <Slides>422</Slides>
  <Notes>9</Notes>
  <HiddenSlides>0</HiddenSlides>
  <MMClips>0</MMClips>
  <ScaleCrop>false</ScaleCrop>
  <HeadingPairs>
    <vt:vector size="8" baseType="variant">
      <vt:variant>
        <vt:lpstr>사용한 글꼴</vt:lpstr>
      </vt:variant>
      <vt:variant>
        <vt:i4>21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422</vt:i4>
      </vt:variant>
    </vt:vector>
  </HeadingPairs>
  <TitlesOfParts>
    <vt:vector size="447" baseType="lpstr">
      <vt:lpstr>Arial Unicode MS</vt:lpstr>
      <vt:lpstr>Courier</vt:lpstr>
      <vt:lpstr>HY헤드라인M</vt:lpstr>
      <vt:lpstr>Monotype Sorts</vt:lpstr>
      <vt:lpstr>굴림</vt:lpstr>
      <vt:lpstr>굴림체</vt:lpstr>
      <vt:lpstr>돋움</vt:lpstr>
      <vt:lpstr>돋움체</vt:lpstr>
      <vt:lpstr>맑은 고딕</vt:lpstr>
      <vt:lpstr>바탕</vt:lpstr>
      <vt:lpstr>바탕체</vt:lpstr>
      <vt:lpstr>신명조</vt:lpstr>
      <vt:lpstr>중고딕</vt:lpstr>
      <vt:lpstr>함초롬바탕</vt:lpstr>
      <vt:lpstr>Arial</vt:lpstr>
      <vt:lpstr>Courier New</vt:lpstr>
      <vt:lpstr>Microsoft Himalaya</vt:lpstr>
      <vt:lpstr>Times New Roman</vt:lpstr>
      <vt:lpstr>Verdana</vt:lpstr>
      <vt:lpstr>Wingdings</vt:lpstr>
      <vt:lpstr>Wingdings 2</vt:lpstr>
      <vt:lpstr>Office 테마</vt:lpstr>
      <vt:lpstr>클립</vt:lpstr>
      <vt:lpstr>문서</vt:lpstr>
      <vt:lpstr>비트맵 이미지</vt:lpstr>
      <vt:lpstr>Java Web &amp; JDBC  &amp; AJAX </vt:lpstr>
      <vt:lpstr>목차</vt:lpstr>
      <vt:lpstr>웹 응용 프로그램 개요</vt:lpstr>
      <vt:lpstr>웹(Web)</vt:lpstr>
      <vt:lpstr>웹 응용 프로그램</vt:lpstr>
      <vt:lpstr>PowerPoint 프레젠테이션</vt:lpstr>
      <vt:lpstr>PowerPoint 프레젠테이션</vt:lpstr>
      <vt:lpstr>웹 사이트</vt:lpstr>
      <vt:lpstr>URL</vt:lpstr>
      <vt:lpstr>HTTP</vt:lpstr>
      <vt:lpstr>요청 HTTP 구조</vt:lpstr>
      <vt:lpstr>응답 HTTP 구조</vt:lpstr>
      <vt:lpstr>웹 응용 프로그램 폴더 구조</vt:lpstr>
      <vt:lpstr>웹 응용 프로그램 생성 및 테스트</vt:lpstr>
      <vt:lpstr>Tomcat 8.X 설치하기</vt:lpstr>
      <vt:lpstr>Eclipse Neon.2 설치</vt:lpstr>
      <vt:lpstr>Tomcat과 Eclipse와의 연동 -환경설정</vt:lpstr>
      <vt:lpstr>Tomcat과 Eclipse와의 연동 -서버추가</vt:lpstr>
      <vt:lpstr>Servlet 프로그래밍</vt:lpstr>
      <vt:lpstr>Servlet 소개</vt:lpstr>
      <vt:lpstr>Servlet life cycle(1)</vt:lpstr>
      <vt:lpstr>Servlet life cycle(2)</vt:lpstr>
      <vt:lpstr>Servlet 샘플</vt:lpstr>
      <vt:lpstr>Servlet 샘플</vt:lpstr>
      <vt:lpstr>요청 방식</vt:lpstr>
      <vt:lpstr>PowerPoint 프레젠테이션</vt:lpstr>
      <vt:lpstr>PowerPoint 프레젠테이션</vt:lpstr>
      <vt:lpstr>요청 구조</vt:lpstr>
      <vt:lpstr>요청 구조(예)</vt:lpstr>
      <vt:lpstr>응답 구조</vt:lpstr>
      <vt:lpstr>응답 구조</vt:lpstr>
      <vt:lpstr>Servlet의 요청 처리 메서드</vt:lpstr>
      <vt:lpstr>Servlet의 LifeCycle</vt:lpstr>
      <vt:lpstr>초기화 정보 얻기</vt:lpstr>
      <vt:lpstr>초기화 정보 얻기 (InitParameterServlet )</vt:lpstr>
      <vt:lpstr>초기화 정보 얻기 (web.xml )</vt:lpstr>
      <vt:lpstr>요청 정보 얻기</vt:lpstr>
      <vt:lpstr>&lt;form&gt;와 입력 양식</vt:lpstr>
      <vt:lpstr>PowerPoint 프레젠테이션</vt:lpstr>
      <vt:lpstr>응답 생성</vt:lpstr>
      <vt:lpstr>Cookies</vt:lpstr>
      <vt:lpstr>PowerPoint 프레젠테이션</vt:lpstr>
      <vt:lpstr>PowerPoint 프레젠테이션</vt:lpstr>
      <vt:lpstr>PowerPoint 프레젠테이션</vt:lpstr>
      <vt:lpstr>Cookies</vt:lpstr>
      <vt:lpstr>Cookies</vt:lpstr>
      <vt:lpstr>PowerPoint 프레젠테이션</vt:lpstr>
      <vt:lpstr>Cookies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Session Tracking</vt:lpstr>
      <vt:lpstr>Session Tracking</vt:lpstr>
      <vt:lpstr>PowerPoint 프레젠테이션</vt:lpstr>
      <vt:lpstr>PowerPoint 프레젠테이션</vt:lpstr>
      <vt:lpstr>Session Tracking</vt:lpstr>
      <vt:lpstr>Session Tracking(HttpSession 인터페이스)</vt:lpstr>
      <vt:lpstr>PowerPoint 프레젠테이션</vt:lpstr>
      <vt:lpstr>Session Tracking(HttpSession 인터페이스)</vt:lpstr>
      <vt:lpstr>Session Tracking(HttpSession 인터페이스)</vt:lpstr>
      <vt:lpstr>Javax.servlet.http. HttpSessionBindingListener Interface</vt:lpstr>
      <vt:lpstr>PowerPoint 프레젠테이션</vt:lpstr>
      <vt:lpstr>Session Tracking (HttpServletRequest 인터페이스와 메소드)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JDBC 프로그래밍</vt:lpstr>
      <vt:lpstr>PowerPoint 프레젠테이션</vt:lpstr>
      <vt:lpstr>PowerPoint 프레젠테이션</vt:lpstr>
      <vt:lpstr>PowerPoint 프레젠테이션</vt:lpstr>
      <vt:lpstr>JDBC Driver Type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JDBC 연결순서</vt:lpstr>
      <vt:lpstr>PowerPoint 프레젠테이션</vt:lpstr>
      <vt:lpstr>PowerPoint 프레젠테이션</vt:lpstr>
      <vt:lpstr>PowerPoint 프레젠테이션</vt:lpstr>
      <vt:lpstr>JDBC를 연결한 서블릿 예제</vt:lpstr>
      <vt:lpstr>PowerPoint 프레젠테이션</vt:lpstr>
      <vt:lpstr>DBConnectionTest.java</vt:lpstr>
      <vt:lpstr>DBConnectionTest.java</vt:lpstr>
      <vt:lpstr>DBConnectionTest.java</vt:lpstr>
      <vt:lpstr>DBConnectionTest.java</vt:lpstr>
      <vt:lpstr>DBConnectionTest.java</vt:lpstr>
      <vt:lpstr>PowerPoint 프레젠테이션</vt:lpstr>
      <vt:lpstr>NULL 필드 다루기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ResultSet 인터페이스와  데이터 검색문</vt:lpstr>
      <vt:lpstr>ResultSet 인터페이스와 데이터 검색문</vt:lpstr>
      <vt:lpstr>PowerPoint 프레젠테이션</vt:lpstr>
      <vt:lpstr>PowerPoint 프레젠테이션</vt:lpstr>
      <vt:lpstr>ResultSet으로부터 데이터를 얻는 메소드</vt:lpstr>
      <vt:lpstr>ResultSet으로부터 데이터를 얻는 메소드</vt:lpstr>
      <vt:lpstr>ResultSet으로부터 데이터를 얻는 메소드</vt:lpstr>
      <vt:lpstr>ResultSet으로부터 데이터를 얻는 메소드</vt:lpstr>
      <vt:lpstr>PowerPoint 프레젠테이션</vt:lpstr>
      <vt:lpstr>SQL NULL값 처리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ResultSetMetaData 인터페이스</vt:lpstr>
      <vt:lpstr>ResultSetMetaData 인터페이스</vt:lpstr>
      <vt:lpstr>ResultSetMetaData 인터페이스</vt:lpstr>
      <vt:lpstr>ResultSetMetaData 인터페이스</vt:lpstr>
      <vt:lpstr>ResultSetMetaData 인터페이스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JSP 소개</vt:lpstr>
      <vt:lpstr>JSP 실행 원리</vt:lpstr>
      <vt:lpstr>JSP 샘플</vt:lpstr>
      <vt:lpstr>JSP 구성 요소</vt:lpstr>
      <vt:lpstr>지시문(Directive)</vt:lpstr>
      <vt:lpstr>PowerPoint 프레젠테이션</vt:lpstr>
      <vt:lpstr>PowerPoint 프레젠테이션</vt:lpstr>
      <vt:lpstr>PowerPoint 프레젠테이션</vt:lpstr>
      <vt:lpstr>선언(Declarations)</vt:lpstr>
      <vt:lpstr>jspInit(), jspDestroy()</vt:lpstr>
      <vt:lpstr>JSP로 만든 Counter </vt:lpstr>
      <vt:lpstr>PowerPoint 프레젠테이션</vt:lpstr>
      <vt:lpstr>PowerPoint 프레젠테이션</vt:lpstr>
      <vt:lpstr>스크립트릿(Scriptlet)</vt:lpstr>
      <vt:lpstr>표현식(Expressions)</vt:lpstr>
      <vt:lpstr>객체 사용 범위</vt:lpstr>
      <vt:lpstr>내장 객체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jspInit(), jspDestroy()</vt:lpstr>
      <vt:lpstr>JSP 표준 Action</vt:lpstr>
      <vt:lpstr>PowerPoint 프레젠테이션</vt:lpstr>
      <vt:lpstr>PowerPoint 프레젠테이션</vt:lpstr>
      <vt:lpstr>PowerPoint 프레젠테이션</vt:lpstr>
      <vt:lpstr>forward와 redirect</vt:lpstr>
      <vt:lpstr>예외처리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클라이언트 정보 유지</vt:lpstr>
      <vt:lpstr>접속간 정보 유지 기법</vt:lpstr>
      <vt:lpstr>숨김 필드</vt:lpstr>
      <vt:lpstr>쿠키</vt:lpstr>
      <vt:lpstr>PowerPoint 프레젠테이션</vt:lpstr>
      <vt:lpstr>session 객체 이용</vt:lpstr>
      <vt:lpstr>application 객체 이용</vt:lpstr>
      <vt:lpstr>Filter</vt:lpstr>
      <vt:lpstr>Filter 소개</vt:lpstr>
      <vt:lpstr>Filter Lify Cycle</vt:lpstr>
      <vt:lpstr>Filter 클래스 작성</vt:lpstr>
      <vt:lpstr>Filter 등록</vt:lpstr>
      <vt:lpstr>Filter Chain</vt:lpstr>
      <vt:lpstr>Java Bean</vt:lpstr>
      <vt:lpstr>자바 빈 소개</vt:lpstr>
      <vt:lpstr>자바 빈 프로퍼티 설계</vt:lpstr>
      <vt:lpstr>자바 빈과 관련된 JSP 표준 액션</vt:lpstr>
      <vt:lpstr>PowerPoint 프레젠테이션</vt:lpstr>
      <vt:lpstr>&lt;jsp:useBean&gt; 사용 예</vt:lpstr>
      <vt:lpstr>&lt;jsp:setProperty&gt; 사용 예</vt:lpstr>
      <vt:lpstr>Java Bean Example</vt:lpstr>
      <vt:lpstr>Java Bean Example</vt:lpstr>
      <vt:lpstr>Java Bean Example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고급 JDBC 프로그래밍</vt:lpstr>
      <vt:lpstr>Connection Pooling</vt:lpstr>
      <vt:lpstr>PowerPoint 프레젠테이션</vt:lpstr>
      <vt:lpstr>PowerPoint 프레젠테이션</vt:lpstr>
      <vt:lpstr>PowerPoint 프레젠테이션</vt:lpstr>
      <vt:lpstr>DAO/DTO</vt:lpstr>
      <vt:lpstr>PowerPoint 프레젠테이션</vt:lpstr>
      <vt:lpstr>PowerPoint 프레젠테이션</vt:lpstr>
      <vt:lpstr>PowerPoint 프레젠테이션</vt:lpstr>
      <vt:lpstr>PowerPoint 프레젠테이션</vt:lpstr>
      <vt:lpstr>페이징 처리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저장 프로시저와 함수 호출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트랜잭션 작업 처리</vt:lpstr>
      <vt:lpstr>PowerPoint 프레젠테이션</vt:lpstr>
      <vt:lpstr>PowerPoint 프레젠테이션</vt:lpstr>
      <vt:lpstr>PowerPoint 프레젠테이션</vt:lpstr>
      <vt:lpstr>PowerPoint 프레젠테이션</vt:lpstr>
      <vt:lpstr>MVC 개발 패턴</vt:lpstr>
      <vt:lpstr>MVC 소개</vt:lpstr>
      <vt:lpstr>MVC 패턴 종류</vt:lpstr>
      <vt:lpstr>PowerPoint 프레젠테이션</vt:lpstr>
      <vt:lpstr>EL 소개</vt:lpstr>
      <vt:lpstr>EL 문법</vt:lpstr>
      <vt:lpstr>EL 내장 개체</vt:lpstr>
      <vt:lpstr>PowerPoint 프레젠테이션</vt:lpstr>
      <vt:lpstr>PowerPoint 프레젠테이션</vt:lpstr>
      <vt:lpstr>PowerPoint 프레젠테이션</vt:lpstr>
      <vt:lpstr>PowerPoint 프레젠테이션</vt:lpstr>
      <vt:lpstr>EL 연산자</vt:lpstr>
      <vt:lpstr>PowerPoint 프레젠테이션</vt:lpstr>
      <vt:lpstr>PowerPoint 프레젠테이션</vt:lpstr>
      <vt:lpstr>JSTL 구현체 다운로드</vt:lpstr>
      <vt:lpstr>Standard-1.1: JSTL 1.1 설치</vt:lpstr>
      <vt:lpstr>JSTL을 기능별로 분류</vt:lpstr>
      <vt:lpstr>@ taglib 지시자</vt:lpstr>
      <vt:lpstr>Core Tag Library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AJAX 프로그래밍</vt:lpstr>
      <vt:lpstr>AJAX 소개</vt:lpstr>
      <vt:lpstr>AJAX 동작 방식</vt:lpstr>
      <vt:lpstr>Ajax에 필요한 JavaScript 기술</vt:lpstr>
      <vt:lpstr>클래스 작성법</vt:lpstr>
      <vt:lpstr>PowerPoint 프레젠테이션</vt:lpstr>
      <vt:lpstr>JSON 표기법</vt:lpstr>
      <vt:lpstr>PowerPoint 프레젠테이션</vt:lpstr>
      <vt:lpstr>JSON을 이용한 클래스 정의</vt:lpstr>
      <vt:lpstr>PowerPoint 프레젠테이션</vt:lpstr>
      <vt:lpstr>XMLHttpRequest 객체</vt:lpstr>
      <vt:lpstr>PowerPoint 프레젠테이션</vt:lpstr>
      <vt:lpstr>요청시 사용되는    XMLHttpRequest 주요 멤버</vt:lpstr>
      <vt:lpstr>PowerPoint 프레젠테이션</vt:lpstr>
      <vt:lpstr>PowerPoint 프레젠테이션</vt:lpstr>
      <vt:lpstr>PowerPoint 프레젠테이션</vt:lpstr>
      <vt:lpstr>파라미터의 한글 처리 방법</vt:lpstr>
      <vt:lpstr>응답 데이터 얻기위해 사용되는     XMLHttpRequest 주요 멤버</vt:lpstr>
      <vt:lpstr>PowerPoint 프레젠테이션</vt:lpstr>
      <vt:lpstr>HTML 응답 처리</vt:lpstr>
      <vt:lpstr>PowerPoint 프레젠테이션</vt:lpstr>
      <vt:lpstr>XML 응답 처리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JSON 응답 처리</vt:lpstr>
      <vt:lpstr>PowerPoint 프레젠테이션</vt:lpstr>
      <vt:lpstr>XML/JSON 응답 처리</vt:lpstr>
      <vt:lpstr>PowerPoint 프레젠테이션</vt:lpstr>
      <vt:lpstr>CVS를 이용한 공동 개발</vt:lpstr>
      <vt:lpstr>CVS 소개</vt:lpstr>
      <vt:lpstr>CVS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웹 응용 프로그램 개발 실습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Engineer Master STEP-2  (Java Web Application)</dc:title>
  <dc:creator>oraclajva2</dc:creator>
  <cp:lastModifiedBy>임형구</cp:lastModifiedBy>
  <cp:revision>693</cp:revision>
  <dcterms:created xsi:type="dcterms:W3CDTF">2007-06-20T09:12:35Z</dcterms:created>
  <dcterms:modified xsi:type="dcterms:W3CDTF">2017-01-18T03:10:26Z</dcterms:modified>
</cp:coreProperties>
</file>