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media/image13.svg" ContentType="image/svg+xml"/>
  <Override PartName="/ppt/media/image3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8288000" cy="10287000"/>
  <p:notesSz cx="6858000" cy="9144000"/>
  <p:embeddedFontLst>
    <p:embeddedFont>
      <p:font typeface="字由点字美玲体" panose="00020600040101000101" charset="-122"/>
      <p:regular r:id="rId14"/>
    </p:embeddedFont>
    <p:embeddedFont>
      <p:font typeface="Abhaya Libre" panose="02000503000000000000"/>
      <p:regular r:id="rId15"/>
    </p:embeddedFont>
    <p:embeddedFont>
      <p:font typeface="思源宋体 Semi-Bold Italics" panose="02020700000000000000" charset="-122"/>
      <p:bold r:id="rId16"/>
    </p:embeddedFont>
    <p:embeddedFont>
      <p:font typeface="Calibri" panose="020F0502020204030204" charset="0"/>
      <p:regular r:id="rId17"/>
      <p:bold r:id="rId18"/>
      <p:italic r:id="rId19"/>
      <p:boldItalic r:id="rId20"/>
    </p:embeddedFont>
  </p:embeddedFontLst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8.xml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9" Type="http://schemas.openxmlformats.org/officeDocument/2006/relationships/image" Target="../media/image6.png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1"/>
            <a:stretch>
              <a:fillRect l="-12837" t="-56054" r="-3041" b="-49953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529563" y="530512"/>
            <a:ext cx="17228874" cy="9225976"/>
            <a:chOff x="0" y="0"/>
            <a:chExt cx="4537646" cy="242988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37646" cy="2429887"/>
            </a:xfrm>
            <a:custGeom>
              <a:avLst/>
              <a:gdLst/>
              <a:ahLst/>
              <a:cxnLst/>
              <a:rect l="l" t="t" r="r" b="b"/>
              <a:pathLst>
                <a:path w="4537646" h="2429887">
                  <a:moveTo>
                    <a:pt x="0" y="0"/>
                  </a:moveTo>
                  <a:lnTo>
                    <a:pt x="4537646" y="0"/>
                  </a:lnTo>
                  <a:lnTo>
                    <a:pt x="4537646" y="2429887"/>
                  </a:lnTo>
                  <a:lnTo>
                    <a:pt x="0" y="24298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92A4BC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4537646" cy="2458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6" name="Freeform 6"/>
          <p:cNvSpPr/>
          <p:nvPr/>
        </p:nvSpPr>
        <p:spPr>
          <a:xfrm rot="5400000">
            <a:off x="1254374" y="561691"/>
            <a:ext cx="357365" cy="1010218"/>
          </a:xfrm>
          <a:custGeom>
            <a:avLst/>
            <a:gdLst/>
            <a:ahLst/>
            <a:cxnLst/>
            <a:rect l="l" t="t" r="r" b="b"/>
            <a:pathLst>
              <a:path w="357365" h="1010218">
                <a:moveTo>
                  <a:pt x="0" y="0"/>
                </a:moveTo>
                <a:lnTo>
                  <a:pt x="357365" y="0"/>
                </a:lnTo>
                <a:lnTo>
                  <a:pt x="357365" y="1010218"/>
                </a:lnTo>
                <a:lnTo>
                  <a:pt x="0" y="1010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AutoShape 7"/>
          <p:cNvSpPr/>
          <p:nvPr/>
        </p:nvSpPr>
        <p:spPr>
          <a:xfrm>
            <a:off x="2007509" y="6502019"/>
            <a:ext cx="14272982" cy="0"/>
          </a:xfrm>
          <a:prstGeom prst="line">
            <a:avLst/>
          </a:prstGeom>
          <a:ln w="19050" cap="flat">
            <a:solidFill>
              <a:srgbClr val="C4CC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529563" y="592425"/>
            <a:ext cx="17228874" cy="0"/>
          </a:xfrm>
          <a:prstGeom prst="line">
            <a:avLst/>
          </a:prstGeom>
          <a:ln w="123825" cap="flat">
            <a:solidFill>
              <a:srgbClr val="2240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Freeform 9"/>
          <p:cNvSpPr/>
          <p:nvPr/>
        </p:nvSpPr>
        <p:spPr>
          <a:xfrm rot="5400000">
            <a:off x="16676261" y="8715091"/>
            <a:ext cx="357365" cy="1010218"/>
          </a:xfrm>
          <a:custGeom>
            <a:avLst/>
            <a:gdLst/>
            <a:ahLst/>
            <a:cxnLst/>
            <a:rect l="l" t="t" r="r" b="b"/>
            <a:pathLst>
              <a:path w="357365" h="1010218">
                <a:moveTo>
                  <a:pt x="0" y="0"/>
                </a:moveTo>
                <a:lnTo>
                  <a:pt x="357365" y="0"/>
                </a:lnTo>
                <a:lnTo>
                  <a:pt x="357365" y="1010218"/>
                </a:lnTo>
                <a:lnTo>
                  <a:pt x="0" y="1010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921567" y="1773943"/>
            <a:ext cx="2075812" cy="1704760"/>
          </a:xfrm>
          <a:custGeom>
            <a:avLst/>
            <a:gdLst/>
            <a:ahLst/>
            <a:cxnLst/>
            <a:rect l="l" t="t" r="r" b="b"/>
            <a:pathLst>
              <a:path w="2075812" h="1704760">
                <a:moveTo>
                  <a:pt x="0" y="0"/>
                </a:moveTo>
                <a:lnTo>
                  <a:pt x="2075812" y="0"/>
                </a:lnTo>
                <a:lnTo>
                  <a:pt x="2075812" y="1704760"/>
                </a:lnTo>
                <a:lnTo>
                  <a:pt x="0" y="17047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28700" y="6980107"/>
            <a:ext cx="2179866" cy="2179866"/>
          </a:xfrm>
          <a:custGeom>
            <a:avLst/>
            <a:gdLst/>
            <a:ahLst/>
            <a:cxnLst/>
            <a:rect l="l" t="t" r="r" b="b"/>
            <a:pathLst>
              <a:path w="2179866" h="2179866">
                <a:moveTo>
                  <a:pt x="0" y="0"/>
                </a:moveTo>
                <a:lnTo>
                  <a:pt x="2179866" y="0"/>
                </a:lnTo>
                <a:lnTo>
                  <a:pt x="2179866" y="2179866"/>
                </a:lnTo>
                <a:lnTo>
                  <a:pt x="0" y="21798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333569" y="6684048"/>
            <a:ext cx="13604256" cy="2714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5"/>
              </a:lnSpc>
            </a:pPr>
            <a:r>
              <a:rPr lang="en-US" sz="2595">
                <a:solidFill>
                  <a:srgbClr val="224070"/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小组成员及分工</a:t>
            </a:r>
            <a:endParaRPr lang="en-US" sz="2595">
              <a:solidFill>
                <a:srgbClr val="224070"/>
              </a:solidFill>
              <a:latin typeface="字由点字美玲体" panose="00020600040101000101" charset="-122"/>
              <a:ea typeface="字由点字美玲体" panose="00020600040101000101" charset="-122"/>
              <a:cs typeface="字由点字美玲体" panose="00020600040101000101" charset="-122"/>
              <a:sym typeface="字由点字美玲体" panose="00020600040101000101" charset="-122"/>
            </a:endParaRPr>
          </a:p>
          <a:p>
            <a:pPr algn="ctr">
              <a:lnSpc>
                <a:spcPts val="3635"/>
              </a:lnSpc>
            </a:pPr>
            <a:r>
              <a:rPr lang="en-US" sz="2595">
                <a:solidFill>
                  <a:srgbClr val="224070"/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数据预处理与统计：李炫懿，张哲航，常欣月</a:t>
            </a:r>
            <a:endParaRPr lang="en-US" sz="2595">
              <a:solidFill>
                <a:srgbClr val="224070"/>
              </a:solidFill>
              <a:latin typeface="字由点字美玲体" panose="00020600040101000101" charset="-122"/>
              <a:ea typeface="字由点字美玲体" panose="00020600040101000101" charset="-122"/>
              <a:cs typeface="字由点字美玲体" panose="00020600040101000101" charset="-122"/>
              <a:sym typeface="字由点字美玲体" panose="00020600040101000101" charset="-122"/>
            </a:endParaRPr>
          </a:p>
          <a:p>
            <a:pPr algn="ctr">
              <a:lnSpc>
                <a:spcPts val="3635"/>
              </a:lnSpc>
            </a:pPr>
            <a:r>
              <a:rPr lang="en-US" sz="2595">
                <a:solidFill>
                  <a:srgbClr val="224070"/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环境配置：王祁山</a:t>
            </a:r>
            <a:endParaRPr lang="en-US" sz="2595">
              <a:solidFill>
                <a:srgbClr val="224070"/>
              </a:solidFill>
              <a:latin typeface="字由点字美玲体" panose="00020600040101000101" charset="-122"/>
              <a:ea typeface="字由点字美玲体" panose="00020600040101000101" charset="-122"/>
              <a:cs typeface="字由点字美玲体" panose="00020600040101000101" charset="-122"/>
              <a:sym typeface="字由点字美玲体" panose="00020600040101000101" charset="-122"/>
            </a:endParaRPr>
          </a:p>
          <a:p>
            <a:pPr algn="ctr">
              <a:lnSpc>
                <a:spcPts val="3635"/>
              </a:lnSpc>
            </a:pPr>
            <a:r>
              <a:rPr lang="en-US" sz="2595">
                <a:solidFill>
                  <a:srgbClr val="224070"/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前端可视化：林建宇</a:t>
            </a:r>
            <a:endParaRPr lang="en-US" sz="2595">
              <a:solidFill>
                <a:srgbClr val="224070"/>
              </a:solidFill>
              <a:latin typeface="字由点字美玲体" panose="00020600040101000101" charset="-122"/>
              <a:ea typeface="字由点字美玲体" panose="00020600040101000101" charset="-122"/>
              <a:cs typeface="字由点字美玲体" panose="00020600040101000101" charset="-122"/>
              <a:sym typeface="字由点字美玲体" panose="00020600040101000101" charset="-122"/>
            </a:endParaRPr>
          </a:p>
          <a:p>
            <a:pPr algn="ctr">
              <a:lnSpc>
                <a:spcPts val="3635"/>
              </a:lnSpc>
            </a:pPr>
            <a:r>
              <a:rPr lang="en-US" sz="2595">
                <a:solidFill>
                  <a:srgbClr val="224070"/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汇报：曹成德</a:t>
            </a:r>
            <a:endParaRPr lang="en-US" sz="2595">
              <a:solidFill>
                <a:srgbClr val="224070"/>
              </a:solidFill>
              <a:latin typeface="字由点字美玲体" panose="00020600040101000101" charset="-122"/>
              <a:ea typeface="字由点字美玲体" panose="00020600040101000101" charset="-122"/>
              <a:cs typeface="字由点字美玲体" panose="00020600040101000101" charset="-122"/>
              <a:sym typeface="字由点字美玲体" panose="00020600040101000101" charset="-122"/>
            </a:endParaRPr>
          </a:p>
          <a:p>
            <a:pPr algn="ctr">
              <a:lnSpc>
                <a:spcPts val="3635"/>
              </a:lnSpc>
            </a:pPr>
            <a:r>
              <a:rPr lang="en-US" sz="2595">
                <a:solidFill>
                  <a:srgbClr val="224070"/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PPT制作：罗睿杰</a:t>
            </a:r>
            <a:endParaRPr lang="en-US" sz="2595">
              <a:solidFill>
                <a:srgbClr val="224070"/>
              </a:solidFill>
              <a:latin typeface="字由点字美玲体" panose="00020600040101000101" charset="-122"/>
              <a:ea typeface="字由点字美玲体" panose="00020600040101000101" charset="-122"/>
              <a:cs typeface="字由点字美玲体" panose="00020600040101000101" charset="-122"/>
              <a:sym typeface="字由点字美玲体" panose="00020600040101000101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56231" y="5553075"/>
            <a:ext cx="14758934" cy="472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70"/>
              </a:lnSpc>
              <a:spcBef>
                <a:spcPct val="0"/>
              </a:spcBef>
            </a:pPr>
            <a:r>
              <a:rPr lang="en-US" sz="2765">
                <a:solidFill>
                  <a:srgbClr val="224070"/>
                </a:solidFill>
                <a:latin typeface="Abhaya Libre" panose="02000503000000000000"/>
                <a:ea typeface="Abhaya Libre" panose="02000503000000000000"/>
                <a:cs typeface="Abhaya Libre" panose="02000503000000000000"/>
                <a:sym typeface="Abhaya Libre" panose="02000503000000000000"/>
              </a:rPr>
              <a:t>基于</a:t>
            </a:r>
            <a:r>
              <a:rPr lang="en-US" sz="2765">
                <a:solidFill>
                  <a:srgbClr val="224070"/>
                </a:solidFill>
                <a:latin typeface="Abhaya Libre" panose="02000503000000000000"/>
                <a:ea typeface="Abhaya Libre" panose="02000503000000000000"/>
                <a:cs typeface="Abhaya Libre" panose="02000503000000000000"/>
                <a:sym typeface="Abhaya Libre" panose="02000503000000000000"/>
              </a:rPr>
              <a:t> SPARK + LINUX + MYSQL 的全栈实践</a:t>
            </a:r>
            <a:endParaRPr lang="en-US" sz="2765">
              <a:solidFill>
                <a:srgbClr val="224070"/>
              </a:solidFill>
              <a:latin typeface="Abhaya Libre" panose="02000503000000000000"/>
              <a:ea typeface="Abhaya Libre" panose="02000503000000000000"/>
              <a:cs typeface="Abhaya Libre" panose="02000503000000000000"/>
              <a:sym typeface="Abhaya Libre" panose="0200050300000000000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751566" y="4069253"/>
            <a:ext cx="13771901" cy="1074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85"/>
              </a:lnSpc>
            </a:pPr>
            <a:r>
              <a:rPr lang="en-US" sz="6275">
                <a:solidFill>
                  <a:srgbClr val="224070"/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电商用户行为</a:t>
            </a:r>
            <a:r>
              <a:rPr lang="en-US" sz="6275">
                <a:solidFill>
                  <a:srgbClr val="224070"/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数据分析与可视化平台</a:t>
            </a:r>
            <a:endParaRPr lang="en-US" sz="6275">
              <a:solidFill>
                <a:srgbClr val="224070"/>
              </a:solidFill>
              <a:latin typeface="字由点字美玲体" panose="00020600040101000101" charset="-122"/>
              <a:ea typeface="字由点字美玲体" panose="00020600040101000101" charset="-122"/>
              <a:cs typeface="字由点字美玲体" panose="00020600040101000101" charset="-122"/>
              <a:sym typeface="字由点字美玲体" panose="00020600040101000101" charset="-122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13993398" y="1245482"/>
            <a:ext cx="3117716" cy="937920"/>
          </a:xfrm>
          <a:custGeom>
            <a:avLst/>
            <a:gdLst/>
            <a:ahLst/>
            <a:cxnLst/>
            <a:rect l="l" t="t" r="r" b="b"/>
            <a:pathLst>
              <a:path w="3117716" h="937920">
                <a:moveTo>
                  <a:pt x="0" y="0"/>
                </a:moveTo>
                <a:lnTo>
                  <a:pt x="3117716" y="0"/>
                </a:lnTo>
                <a:lnTo>
                  <a:pt x="3117716" y="937920"/>
                </a:lnTo>
                <a:lnTo>
                  <a:pt x="0" y="9379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1"/>
            <a:stretch>
              <a:fillRect l="-12837" t="-56054" r="-3041" b="-49953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943991" y="3798133"/>
            <a:ext cx="3839101" cy="4973487"/>
            <a:chOff x="0" y="0"/>
            <a:chExt cx="1165085" cy="150934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65085" cy="1509347"/>
            </a:xfrm>
            <a:custGeom>
              <a:avLst/>
              <a:gdLst/>
              <a:ahLst/>
              <a:cxnLst/>
              <a:rect l="l" t="t" r="r" b="b"/>
              <a:pathLst>
                <a:path w="1165085" h="1509347">
                  <a:moveTo>
                    <a:pt x="0" y="0"/>
                  </a:moveTo>
                  <a:lnTo>
                    <a:pt x="1165085" y="0"/>
                  </a:lnTo>
                  <a:lnTo>
                    <a:pt x="1165085" y="1509347"/>
                  </a:lnTo>
                  <a:lnTo>
                    <a:pt x="0" y="15093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92A4BC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1165085" cy="15379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6" name="AutoShape 6"/>
          <p:cNvSpPr/>
          <p:nvPr/>
        </p:nvSpPr>
        <p:spPr>
          <a:xfrm>
            <a:off x="943991" y="3879095"/>
            <a:ext cx="3839101" cy="0"/>
          </a:xfrm>
          <a:prstGeom prst="line">
            <a:avLst/>
          </a:prstGeom>
          <a:ln w="123825" cap="flat">
            <a:solidFill>
              <a:srgbClr val="2240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 rot="5400000">
            <a:off x="16568472" y="8895488"/>
            <a:ext cx="357365" cy="1010218"/>
          </a:xfrm>
          <a:custGeom>
            <a:avLst/>
            <a:gdLst/>
            <a:ahLst/>
            <a:cxnLst/>
            <a:rect l="l" t="t" r="r" b="b"/>
            <a:pathLst>
              <a:path w="357365" h="1010218">
                <a:moveTo>
                  <a:pt x="0" y="0"/>
                </a:moveTo>
                <a:lnTo>
                  <a:pt x="357364" y="0"/>
                </a:lnTo>
                <a:lnTo>
                  <a:pt x="357364" y="1010218"/>
                </a:lnTo>
                <a:lnTo>
                  <a:pt x="0" y="1010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7141800" y="1069954"/>
            <a:ext cx="4004400" cy="1758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350"/>
              </a:lnSpc>
            </a:pPr>
            <a:r>
              <a:rPr lang="en-US" sz="10250" spc="2091">
                <a:solidFill>
                  <a:srgbClr val="224070"/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目录</a:t>
            </a:r>
            <a:endParaRPr lang="en-US" sz="10250" spc="2091">
              <a:solidFill>
                <a:srgbClr val="224070"/>
              </a:solidFill>
              <a:latin typeface="字由点字美玲体" panose="00020600040101000101" charset="-122"/>
              <a:ea typeface="字由点字美玲体" panose="00020600040101000101" charset="-122"/>
              <a:cs typeface="字由点字美玲体" panose="00020600040101000101" charset="-122"/>
              <a:sym typeface="字由点字美玲体" panose="00020600040101000101" charset="-122"/>
            </a:endParaRPr>
          </a:p>
        </p:txBody>
      </p:sp>
      <p:grpSp>
        <p:nvGrpSpPr>
          <p:cNvPr id="9" name="Group 9"/>
          <p:cNvGrpSpPr/>
          <p:nvPr/>
        </p:nvGrpSpPr>
        <p:grpSpPr>
          <a:xfrm rot="0">
            <a:off x="5130963" y="3798133"/>
            <a:ext cx="3839101" cy="4973487"/>
            <a:chOff x="0" y="0"/>
            <a:chExt cx="1165085" cy="150934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65085" cy="1509347"/>
            </a:xfrm>
            <a:custGeom>
              <a:avLst/>
              <a:gdLst/>
              <a:ahLst/>
              <a:cxnLst/>
              <a:rect l="l" t="t" r="r" b="b"/>
              <a:pathLst>
                <a:path w="1165085" h="1509347">
                  <a:moveTo>
                    <a:pt x="0" y="0"/>
                  </a:moveTo>
                  <a:lnTo>
                    <a:pt x="1165085" y="0"/>
                  </a:lnTo>
                  <a:lnTo>
                    <a:pt x="1165085" y="1509347"/>
                  </a:lnTo>
                  <a:lnTo>
                    <a:pt x="0" y="15093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92A4BC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1165085" cy="15379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2" name="AutoShape 12"/>
          <p:cNvSpPr/>
          <p:nvPr/>
        </p:nvSpPr>
        <p:spPr>
          <a:xfrm>
            <a:off x="5130963" y="3879095"/>
            <a:ext cx="3839101" cy="0"/>
          </a:xfrm>
          <a:prstGeom prst="line">
            <a:avLst/>
          </a:prstGeom>
          <a:ln w="123825" cap="flat">
            <a:solidFill>
              <a:srgbClr val="22407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3" name="Group 13"/>
          <p:cNvGrpSpPr/>
          <p:nvPr/>
        </p:nvGrpSpPr>
        <p:grpSpPr>
          <a:xfrm rot="0">
            <a:off x="9317936" y="3798133"/>
            <a:ext cx="3839101" cy="4973487"/>
            <a:chOff x="0" y="0"/>
            <a:chExt cx="1165085" cy="150934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65085" cy="1509347"/>
            </a:xfrm>
            <a:custGeom>
              <a:avLst/>
              <a:gdLst/>
              <a:ahLst/>
              <a:cxnLst/>
              <a:rect l="l" t="t" r="r" b="b"/>
              <a:pathLst>
                <a:path w="1165085" h="1509347">
                  <a:moveTo>
                    <a:pt x="0" y="0"/>
                  </a:moveTo>
                  <a:lnTo>
                    <a:pt x="1165085" y="0"/>
                  </a:lnTo>
                  <a:lnTo>
                    <a:pt x="1165085" y="1509347"/>
                  </a:lnTo>
                  <a:lnTo>
                    <a:pt x="0" y="15093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92A4BC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28575"/>
              <a:ext cx="1165085" cy="15379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6" name="AutoShape 16"/>
          <p:cNvSpPr/>
          <p:nvPr/>
        </p:nvSpPr>
        <p:spPr>
          <a:xfrm>
            <a:off x="9317936" y="3879095"/>
            <a:ext cx="3839101" cy="0"/>
          </a:xfrm>
          <a:prstGeom prst="line">
            <a:avLst/>
          </a:prstGeom>
          <a:ln w="123825" cap="flat">
            <a:solidFill>
              <a:srgbClr val="22407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7" name="Group 17"/>
          <p:cNvGrpSpPr/>
          <p:nvPr/>
        </p:nvGrpSpPr>
        <p:grpSpPr>
          <a:xfrm rot="0">
            <a:off x="13504908" y="3798133"/>
            <a:ext cx="3839101" cy="4973487"/>
            <a:chOff x="0" y="0"/>
            <a:chExt cx="1165085" cy="150934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165085" cy="1509347"/>
            </a:xfrm>
            <a:custGeom>
              <a:avLst/>
              <a:gdLst/>
              <a:ahLst/>
              <a:cxnLst/>
              <a:rect l="l" t="t" r="r" b="b"/>
              <a:pathLst>
                <a:path w="1165085" h="1509347">
                  <a:moveTo>
                    <a:pt x="0" y="0"/>
                  </a:moveTo>
                  <a:lnTo>
                    <a:pt x="1165085" y="0"/>
                  </a:lnTo>
                  <a:lnTo>
                    <a:pt x="1165085" y="1509347"/>
                  </a:lnTo>
                  <a:lnTo>
                    <a:pt x="0" y="15093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92A4BC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28575"/>
              <a:ext cx="1165085" cy="15379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20" name="AutoShape 20"/>
          <p:cNvSpPr/>
          <p:nvPr/>
        </p:nvSpPr>
        <p:spPr>
          <a:xfrm>
            <a:off x="13504908" y="3879095"/>
            <a:ext cx="3839101" cy="0"/>
          </a:xfrm>
          <a:prstGeom prst="line">
            <a:avLst/>
          </a:prstGeom>
          <a:ln w="123825" cap="flat">
            <a:solidFill>
              <a:srgbClr val="2240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7690827" y="2784222"/>
            <a:ext cx="2906346" cy="0"/>
          </a:xfrm>
          <a:prstGeom prst="line">
            <a:avLst/>
          </a:prstGeom>
          <a:ln w="19050" cap="flat">
            <a:solidFill>
              <a:srgbClr val="C4CC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1104818" y="6686964"/>
            <a:ext cx="3502261" cy="0"/>
          </a:xfrm>
          <a:prstGeom prst="line">
            <a:avLst/>
          </a:prstGeom>
          <a:ln w="19050" cap="flat">
            <a:solidFill>
              <a:srgbClr val="C4CC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5299383" y="6686964"/>
            <a:ext cx="3502261" cy="0"/>
          </a:xfrm>
          <a:prstGeom prst="line">
            <a:avLst/>
          </a:prstGeom>
          <a:ln w="19050" cap="flat">
            <a:solidFill>
              <a:srgbClr val="C4CC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9486356" y="6686964"/>
            <a:ext cx="3502261" cy="0"/>
          </a:xfrm>
          <a:prstGeom prst="line">
            <a:avLst/>
          </a:prstGeom>
          <a:ln w="19050" cap="flat">
            <a:solidFill>
              <a:srgbClr val="C4CC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13673329" y="6686964"/>
            <a:ext cx="3502261" cy="0"/>
          </a:xfrm>
          <a:prstGeom prst="line">
            <a:avLst/>
          </a:prstGeom>
          <a:ln w="19050" cap="flat">
            <a:solidFill>
              <a:srgbClr val="C4CC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TextBox 26"/>
          <p:cNvSpPr txBox="1"/>
          <p:nvPr/>
        </p:nvSpPr>
        <p:spPr>
          <a:xfrm>
            <a:off x="1074351" y="5151638"/>
            <a:ext cx="3578379" cy="1331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85"/>
              </a:lnSpc>
            </a:pPr>
            <a:r>
              <a:rPr lang="en-US" sz="3845">
                <a:solidFill>
                  <a:srgbClr val="224070"/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方案总览与技术栈拆解</a:t>
            </a:r>
            <a:endParaRPr lang="en-US" sz="3845">
              <a:solidFill>
                <a:srgbClr val="224070"/>
              </a:solidFill>
              <a:latin typeface="字由点字美玲体" panose="00020600040101000101" charset="-122"/>
              <a:ea typeface="字由点字美玲体" panose="00020600040101000101" charset="-122"/>
              <a:cs typeface="字由点字美玲体" panose="00020600040101000101" charset="-122"/>
              <a:sym typeface="字由点字美玲体" panose="00020600040101000101" charset="-122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939437" y="4017267"/>
            <a:ext cx="3839101" cy="1318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90"/>
              </a:lnSpc>
            </a:pPr>
            <a:r>
              <a:rPr lang="en-US" sz="7705">
                <a:solidFill>
                  <a:srgbClr val="224070">
                    <a:alpha val="34902"/>
                  </a:srgbClr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01</a:t>
            </a:r>
            <a:endParaRPr lang="en-US" sz="7705">
              <a:solidFill>
                <a:srgbClr val="224070">
                  <a:alpha val="34902"/>
                </a:srgbClr>
              </a:solidFill>
              <a:latin typeface="字由点字美玲体" panose="00020600040101000101" charset="-122"/>
              <a:ea typeface="字由点字美玲体" panose="00020600040101000101" charset="-122"/>
              <a:cs typeface="字由点字美玲体" panose="00020600040101000101" charset="-122"/>
              <a:sym typeface="字由点字美玲体" panose="00020600040101000101" charset="-122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104818" y="6891752"/>
            <a:ext cx="3578379" cy="1564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0"/>
              </a:lnSpc>
            </a:pPr>
            <a:r>
              <a:rPr lang="en-US" sz="1715" spc="176">
                <a:solidFill>
                  <a:srgbClr val="92A4BC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从电商业务需求出发，搭建「Spark 处理 + MySQL 存储 + 前后端协同」的全栈平台，实现数据 “分析→存储→可视化” 闭环，支撑业务决策。</a:t>
            </a:r>
            <a:endParaRPr lang="en-US" sz="1715" spc="176">
              <a:solidFill>
                <a:srgbClr val="92A4BC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7141800" y="2762188"/>
            <a:ext cx="4004400" cy="654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75"/>
              </a:lnSpc>
            </a:pPr>
            <a:r>
              <a:rPr lang="en-US" sz="3840" spc="629">
                <a:solidFill>
                  <a:srgbClr val="224070">
                    <a:alpha val="47843"/>
                  </a:srgbClr>
                </a:solidFill>
                <a:latin typeface="Abhaya Libre" panose="02000503000000000000"/>
                <a:ea typeface="Abhaya Libre" panose="02000503000000000000"/>
                <a:cs typeface="Abhaya Libre" panose="02000503000000000000"/>
                <a:sym typeface="Abhaya Libre" panose="02000503000000000000"/>
              </a:rPr>
              <a:t>CONTENTS</a:t>
            </a:r>
            <a:endParaRPr lang="en-US" sz="3840" spc="629">
              <a:solidFill>
                <a:srgbClr val="224070">
                  <a:alpha val="47843"/>
                </a:srgbClr>
              </a:solidFill>
              <a:latin typeface="Abhaya Libre" panose="02000503000000000000"/>
              <a:ea typeface="Abhaya Libre" panose="02000503000000000000"/>
              <a:cs typeface="Abhaya Libre" panose="02000503000000000000"/>
              <a:sym typeface="Abhaya Libre" panose="02000503000000000000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5261324" y="5259782"/>
            <a:ext cx="3578379" cy="1331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85"/>
              </a:lnSpc>
            </a:pPr>
            <a:r>
              <a:rPr lang="en-US" sz="3845">
                <a:solidFill>
                  <a:srgbClr val="224070"/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数据处理与存储核心流程</a:t>
            </a:r>
            <a:endParaRPr lang="en-US" sz="3845">
              <a:solidFill>
                <a:srgbClr val="224070"/>
              </a:solidFill>
              <a:latin typeface="字由点字美玲体" panose="00020600040101000101" charset="-122"/>
              <a:ea typeface="字由点字美玲体" panose="00020600040101000101" charset="-122"/>
              <a:cs typeface="字由点字美玲体" panose="00020600040101000101" charset="-122"/>
              <a:sym typeface="字由点字美玲体" panose="00020600040101000101" charset="-122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5126410" y="4017267"/>
            <a:ext cx="3839101" cy="1318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90"/>
              </a:lnSpc>
            </a:pPr>
            <a:r>
              <a:rPr lang="en-US" sz="7705">
                <a:solidFill>
                  <a:srgbClr val="224070">
                    <a:alpha val="34902"/>
                  </a:srgbClr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02</a:t>
            </a:r>
            <a:endParaRPr lang="en-US" sz="7705">
              <a:solidFill>
                <a:srgbClr val="224070">
                  <a:alpha val="34902"/>
                </a:srgbClr>
              </a:solidFill>
              <a:latin typeface="字由点字美玲体" panose="00020600040101000101" charset="-122"/>
              <a:ea typeface="字由点字美玲体" panose="00020600040101000101" charset="-122"/>
              <a:cs typeface="字由点字美玲体" panose="00020600040101000101" charset="-122"/>
              <a:sym typeface="字由点字美玲体" panose="00020600040101000101" charset="-122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5352611" y="6891752"/>
            <a:ext cx="3578379" cy="1564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0"/>
              </a:lnSpc>
            </a:pPr>
            <a:r>
              <a:rPr lang="en-US" sz="1715" spc="176">
                <a:solidFill>
                  <a:srgbClr val="92A4BC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聚焦电商数据 “从日志到结果” 的流转，讲清 Spark 如何高效处理海量日志、MySQL 如何适配存储需求，以及数据在 “计算→存储” 环节的交互逻辑。</a:t>
            </a:r>
            <a:endParaRPr lang="en-US" sz="1715" spc="176">
              <a:solidFill>
                <a:srgbClr val="92A4BC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9448297" y="5259782"/>
            <a:ext cx="3578379" cy="1331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85"/>
              </a:lnSpc>
            </a:pPr>
            <a:r>
              <a:rPr lang="en-US" sz="3845">
                <a:solidFill>
                  <a:srgbClr val="224070"/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前后端交互与可视化呈现</a:t>
            </a:r>
            <a:endParaRPr lang="en-US" sz="3845">
              <a:solidFill>
                <a:srgbClr val="224070"/>
              </a:solidFill>
              <a:latin typeface="字由点字美玲体" panose="00020600040101000101" charset="-122"/>
              <a:ea typeface="字由点字美玲体" panose="00020600040101000101" charset="-122"/>
              <a:cs typeface="字由点字美玲体" panose="00020600040101000101" charset="-122"/>
              <a:sym typeface="字由点字美玲体" panose="00020600040101000101" charset="-122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9322489" y="4017267"/>
            <a:ext cx="3839101" cy="1318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90"/>
              </a:lnSpc>
            </a:pPr>
            <a:r>
              <a:rPr lang="en-US" sz="7705">
                <a:solidFill>
                  <a:srgbClr val="224070">
                    <a:alpha val="34902"/>
                  </a:srgbClr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03</a:t>
            </a:r>
            <a:endParaRPr lang="en-US" sz="7705">
              <a:solidFill>
                <a:srgbClr val="224070">
                  <a:alpha val="34902"/>
                </a:srgbClr>
              </a:solidFill>
              <a:latin typeface="字由点字美玲体" panose="00020600040101000101" charset="-122"/>
              <a:ea typeface="字由点字美玲体" panose="00020600040101000101" charset="-122"/>
              <a:cs typeface="字由点字美玲体" panose="00020600040101000101" charset="-122"/>
              <a:sym typeface="字由点字美玲体" panose="00020600040101000101" charset="-122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9448297" y="6891752"/>
            <a:ext cx="3578379" cy="1564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0"/>
              </a:lnSpc>
            </a:pPr>
            <a:r>
              <a:rPr lang="en-US" sz="1715" spc="176">
                <a:solidFill>
                  <a:srgbClr val="92A4BC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拆解平台核心技术，说明 Spark（数据处理）、MySQL（存储底座）、Spring Boot（前后端桥梁）、ECharts（可视化渲染）如何协作构建稳定技术体系。</a:t>
            </a:r>
            <a:endParaRPr lang="en-US" sz="1715" spc="176">
              <a:solidFill>
                <a:srgbClr val="92A4BC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3597210" y="5259782"/>
            <a:ext cx="3578379" cy="1331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85"/>
              </a:lnSpc>
            </a:pPr>
            <a:r>
              <a:rPr lang="en-US" sz="3845">
                <a:solidFill>
                  <a:srgbClr val="224070"/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价值总结与扩展实践</a:t>
            </a:r>
            <a:endParaRPr lang="en-US" sz="3845">
              <a:solidFill>
                <a:srgbClr val="224070"/>
              </a:solidFill>
              <a:latin typeface="字由点字美玲体" panose="00020600040101000101" charset="-122"/>
              <a:ea typeface="字由点字美玲体" panose="00020600040101000101" charset="-122"/>
              <a:cs typeface="字由点字美玲体" panose="00020600040101000101" charset="-122"/>
              <a:sym typeface="字由点字美玲体" panose="00020600040101000101" charset="-122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3514015" y="4017267"/>
            <a:ext cx="3839101" cy="1318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90"/>
              </a:lnSpc>
            </a:pPr>
            <a:r>
              <a:rPr lang="en-US" sz="7705">
                <a:solidFill>
                  <a:srgbClr val="224070">
                    <a:alpha val="34902"/>
                  </a:srgbClr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04</a:t>
            </a:r>
            <a:endParaRPr lang="en-US" sz="7705">
              <a:solidFill>
                <a:srgbClr val="224070">
                  <a:alpha val="34902"/>
                </a:srgbClr>
              </a:solidFill>
              <a:latin typeface="字由点字美玲体" panose="00020600040101000101" charset="-122"/>
              <a:ea typeface="字由点字美玲体" panose="00020600040101000101" charset="-122"/>
              <a:cs typeface="字由点字美玲体" panose="00020600040101000101" charset="-122"/>
              <a:sym typeface="字由点字美玲体" panose="00020600040101000101" charset="-122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13644376" y="6891752"/>
            <a:ext cx="3578379" cy="1564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0"/>
              </a:lnSpc>
            </a:pPr>
            <a:r>
              <a:rPr lang="en-US" sz="1715" spc="176">
                <a:solidFill>
                  <a:srgbClr val="92A4BC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总结平台对电商业务（数据驱动决策）、技术建设（全栈实践、易扩展）的价值，以 “新增分析模块” 为例，演示如何低成本扩展功能，适配更多业务需求。</a:t>
            </a:r>
            <a:endParaRPr lang="en-US" sz="1715" spc="176">
              <a:solidFill>
                <a:srgbClr val="92A4BC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sp>
        <p:nvSpPr>
          <p:cNvPr id="39" name="Freeform 39"/>
          <p:cNvSpPr/>
          <p:nvPr/>
        </p:nvSpPr>
        <p:spPr>
          <a:xfrm>
            <a:off x="1142528" y="983920"/>
            <a:ext cx="3117716" cy="937920"/>
          </a:xfrm>
          <a:custGeom>
            <a:avLst/>
            <a:gdLst/>
            <a:ahLst/>
            <a:cxnLst/>
            <a:rect l="l" t="t" r="r" b="b"/>
            <a:pathLst>
              <a:path w="3117716" h="937920">
                <a:moveTo>
                  <a:pt x="0" y="0"/>
                </a:moveTo>
                <a:lnTo>
                  <a:pt x="3117716" y="0"/>
                </a:lnTo>
                <a:lnTo>
                  <a:pt x="3117716" y="937920"/>
                </a:lnTo>
                <a:lnTo>
                  <a:pt x="0" y="9379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1"/>
            <a:stretch>
              <a:fillRect l="-12837" t="-56054" r="-3041" b="-49953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529563" y="530512"/>
            <a:ext cx="17228874" cy="9225976"/>
            <a:chOff x="0" y="0"/>
            <a:chExt cx="4537646" cy="242988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37646" cy="2429887"/>
            </a:xfrm>
            <a:custGeom>
              <a:avLst/>
              <a:gdLst/>
              <a:ahLst/>
              <a:cxnLst/>
              <a:rect l="l" t="t" r="r" b="b"/>
              <a:pathLst>
                <a:path w="4537646" h="2429887">
                  <a:moveTo>
                    <a:pt x="0" y="0"/>
                  </a:moveTo>
                  <a:lnTo>
                    <a:pt x="4537646" y="0"/>
                  </a:lnTo>
                  <a:lnTo>
                    <a:pt x="4537646" y="2429887"/>
                  </a:lnTo>
                  <a:lnTo>
                    <a:pt x="0" y="24298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92A4BC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4537646" cy="2458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6" name="AutoShape 6"/>
          <p:cNvSpPr/>
          <p:nvPr/>
        </p:nvSpPr>
        <p:spPr>
          <a:xfrm>
            <a:off x="529563" y="592425"/>
            <a:ext cx="17228874" cy="0"/>
          </a:xfrm>
          <a:prstGeom prst="line">
            <a:avLst/>
          </a:prstGeom>
          <a:ln w="123825" cap="flat">
            <a:solidFill>
              <a:srgbClr val="2240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7488401" y="2067059"/>
            <a:ext cx="3311198" cy="0"/>
          </a:xfrm>
          <a:prstGeom prst="line">
            <a:avLst/>
          </a:prstGeom>
          <a:ln w="19050" cap="flat">
            <a:solidFill>
              <a:srgbClr val="C4CCD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 rot="0">
            <a:off x="9799526" y="5387858"/>
            <a:ext cx="7606969" cy="835212"/>
            <a:chOff x="0" y="0"/>
            <a:chExt cx="2003482" cy="21997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03482" cy="219973"/>
            </a:xfrm>
            <a:custGeom>
              <a:avLst/>
              <a:gdLst/>
              <a:ahLst/>
              <a:cxnLst/>
              <a:rect l="l" t="t" r="r" b="b"/>
              <a:pathLst>
                <a:path w="2003482" h="219973">
                  <a:moveTo>
                    <a:pt x="0" y="0"/>
                  </a:moveTo>
                  <a:lnTo>
                    <a:pt x="2003482" y="0"/>
                  </a:lnTo>
                  <a:lnTo>
                    <a:pt x="2003482" y="219973"/>
                  </a:lnTo>
                  <a:lnTo>
                    <a:pt x="0" y="219973"/>
                  </a:lnTo>
                  <a:close/>
                </a:path>
              </a:pathLst>
            </a:custGeom>
            <a:solidFill>
              <a:srgbClr val="22407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2003482" cy="2485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id="11" name="AutoShape 11"/>
          <p:cNvSpPr/>
          <p:nvPr/>
        </p:nvSpPr>
        <p:spPr>
          <a:xfrm flipH="1">
            <a:off x="11447311" y="6223069"/>
            <a:ext cx="0" cy="1865812"/>
          </a:xfrm>
          <a:prstGeom prst="line">
            <a:avLst/>
          </a:prstGeom>
          <a:ln w="38100" cap="flat">
            <a:solidFill>
              <a:srgbClr val="AAC0E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 rot="-10800000">
            <a:off x="11345109" y="6085158"/>
            <a:ext cx="204404" cy="204404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AAC0EB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id="15" name="AutoShape 15"/>
          <p:cNvSpPr/>
          <p:nvPr/>
        </p:nvSpPr>
        <p:spPr>
          <a:xfrm flipV="1">
            <a:off x="13541770" y="3556723"/>
            <a:ext cx="0" cy="1865812"/>
          </a:xfrm>
          <a:prstGeom prst="line">
            <a:avLst/>
          </a:prstGeom>
          <a:ln w="38100" cap="flat">
            <a:solidFill>
              <a:srgbClr val="AAC0E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6" name="Group 16"/>
          <p:cNvGrpSpPr/>
          <p:nvPr/>
        </p:nvGrpSpPr>
        <p:grpSpPr>
          <a:xfrm rot="0">
            <a:off x="13439568" y="5285656"/>
            <a:ext cx="204404" cy="204404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AAC0EB"/>
              </a:solidFill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id="19" name="AutoShape 19"/>
          <p:cNvSpPr/>
          <p:nvPr/>
        </p:nvSpPr>
        <p:spPr>
          <a:xfrm>
            <a:off x="15702099" y="6223069"/>
            <a:ext cx="0" cy="1865812"/>
          </a:xfrm>
          <a:prstGeom prst="line">
            <a:avLst/>
          </a:prstGeom>
          <a:ln w="38100" cap="flat">
            <a:solidFill>
              <a:srgbClr val="AAC0E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0" name="Group 20"/>
          <p:cNvGrpSpPr/>
          <p:nvPr/>
        </p:nvGrpSpPr>
        <p:grpSpPr>
          <a:xfrm rot="-10800000">
            <a:off x="15599898" y="6187360"/>
            <a:ext cx="204404" cy="204404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AAC0EB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6035604" y="914400"/>
            <a:ext cx="6216793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spc="632">
                <a:solidFill>
                  <a:srgbClr val="224070"/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方案总览</a:t>
            </a:r>
            <a:endParaRPr lang="en-US" sz="5600" spc="632">
              <a:solidFill>
                <a:srgbClr val="224070"/>
              </a:solidFill>
              <a:latin typeface="字由点字美玲体" panose="00020600040101000101" charset="-122"/>
              <a:ea typeface="字由点字美玲体" panose="00020600040101000101" charset="-122"/>
              <a:cs typeface="字由点字美玲体" panose="00020600040101000101" charset="-122"/>
              <a:sym typeface="字由点字美玲体" panose="00020600040101000101" charset="-122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9939559" y="7734085"/>
            <a:ext cx="1405550" cy="331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00"/>
              </a:lnSpc>
            </a:pPr>
            <a:r>
              <a:rPr lang="en-US" sz="1800">
                <a:solidFill>
                  <a:srgbClr val="92A4BC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数据自动处理</a:t>
            </a:r>
            <a:endParaRPr lang="en-US" sz="1800">
              <a:solidFill>
                <a:srgbClr val="92A4BC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9061549" y="7099369"/>
            <a:ext cx="2280987" cy="632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224070"/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Spark处理</a:t>
            </a:r>
            <a:endParaRPr lang="en-US" sz="3600">
              <a:solidFill>
                <a:srgbClr val="224070"/>
              </a:solidFill>
              <a:latin typeface="字由点字美玲体" panose="00020600040101000101" charset="-122"/>
              <a:ea typeface="字由点字美玲体" panose="00020600040101000101" charset="-122"/>
              <a:cs typeface="字由点字美玲体" panose="00020600040101000101" charset="-122"/>
              <a:sym typeface="字由点字美玲体" panose="00020600040101000101" charset="-122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0799599" y="5470161"/>
            <a:ext cx="6167037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 分析  →   存储  → 可视化</a:t>
            </a:r>
            <a:endParaRPr lang="en-US" sz="3200">
              <a:solidFill>
                <a:srgbClr val="FFFFFF"/>
              </a:solidFill>
              <a:latin typeface="字由点字美玲体" panose="00020600040101000101" charset="-122"/>
              <a:ea typeface="字由点字美玲体" panose="00020600040101000101" charset="-122"/>
              <a:cs typeface="字由点字美玲体" panose="00020600040101000101" charset="-122"/>
              <a:sym typeface="字由点字美玲体" panose="00020600040101000101" charset="-122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3722745" y="3929708"/>
            <a:ext cx="3091165" cy="331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00"/>
              </a:lnSpc>
            </a:pPr>
            <a:r>
              <a:rPr lang="en-US" sz="1800">
                <a:solidFill>
                  <a:srgbClr val="92A4BC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实时存储</a:t>
            </a:r>
            <a:endParaRPr lang="en-US" sz="1800">
              <a:solidFill>
                <a:srgbClr val="92A4BC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3722745" y="3205789"/>
            <a:ext cx="3091165" cy="632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224070"/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MySQL存储</a:t>
            </a:r>
            <a:endParaRPr lang="en-US" sz="3600">
              <a:solidFill>
                <a:srgbClr val="224070"/>
              </a:solidFill>
              <a:latin typeface="字由点字美玲体" panose="00020600040101000101" charset="-122"/>
              <a:ea typeface="字由点字美玲体" panose="00020600040101000101" charset="-122"/>
              <a:cs typeface="字由点字美玲体" panose="00020600040101000101" charset="-122"/>
              <a:sym typeface="字由点字美玲体" panose="00020600040101000101" charset="-122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3883118" y="7734085"/>
            <a:ext cx="1646352" cy="331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00"/>
              </a:lnSpc>
            </a:pPr>
            <a:r>
              <a:rPr lang="en-US" sz="1800">
                <a:solidFill>
                  <a:srgbClr val="92A4BC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可视化驱动决策</a:t>
            </a:r>
            <a:endParaRPr lang="en-US" sz="1800">
              <a:solidFill>
                <a:srgbClr val="92A4BC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3268186" y="7099369"/>
            <a:ext cx="2331712" cy="632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224070"/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前后端协同</a:t>
            </a:r>
            <a:endParaRPr lang="en-US" sz="3600">
              <a:solidFill>
                <a:srgbClr val="224070"/>
              </a:solidFill>
              <a:latin typeface="字由点字美玲体" panose="00020600040101000101" charset="-122"/>
              <a:ea typeface="字由点字美玲体" panose="00020600040101000101" charset="-122"/>
              <a:cs typeface="字由点字美玲体" panose="00020600040101000101" charset="-122"/>
              <a:sym typeface="字由点字美玲体" panose="00020600040101000101" charset="-122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905000" y="3009900"/>
            <a:ext cx="6162040" cy="583247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500" b="1">
                <a:solidFill>
                  <a:srgbClr val="000000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思源宋体 Bold" panose="02020700000000000000" charset="-122"/>
              </a:rPr>
              <a:t>业务痛点：</a:t>
            </a:r>
            <a:r>
              <a:rPr lang="en-US" sz="25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电商业务产生海量用户行为数据（日志、订单、地域信息…），但缺乏 “高效分析→数据沉淀→可视化用数” </a:t>
            </a:r>
            <a:r>
              <a:rPr lang="en-US" sz="25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的完整方案，难以及时支撑运营决策。</a:t>
            </a:r>
            <a:endParaRPr lang="en-US" sz="25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3500"/>
              </a:lnSpc>
              <a:spcBef>
                <a:spcPct val="0"/>
              </a:spcBef>
            </a:pPr>
          </a:p>
          <a:p>
            <a:pPr algn="l">
              <a:lnSpc>
                <a:spcPts val="3500"/>
              </a:lnSpc>
              <a:buClrTx/>
              <a:buSzTx/>
              <a:buFontTx/>
            </a:pPr>
            <a:r>
              <a:rPr lang="en-US" sz="2500" b="1">
                <a:solidFill>
                  <a:srgbClr val="000000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思源宋体 Bold" panose="02020700000000000000" charset="-122"/>
              </a:rPr>
              <a:t>平台定位：</a:t>
            </a:r>
            <a:r>
              <a:rPr lang="en-US" sz="25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搭建 </a:t>
            </a:r>
            <a:r>
              <a:rPr lang="en-US" sz="25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 Semi-Bold Italics" panose="02020700000000000000" charset="-122"/>
              </a:rPr>
              <a:t>「Spark 处理 + MySQL 存储 + 前后端协同」的全栈平台</a:t>
            </a:r>
            <a:r>
              <a:rPr lang="en-US" sz="25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，实现数据 “分析→存储→可视化” 闭环，让数据从 “日志文件” 变成 “业务决策依据”。</a:t>
            </a:r>
            <a:endParaRPr lang="en-US" sz="25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algn="l">
              <a:lnSpc>
                <a:spcPts val="3500"/>
              </a:lnSpc>
              <a:spcBef>
                <a:spcPct val="0"/>
              </a:spcBef>
            </a:pPr>
          </a:p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500" b="1">
                <a:solidFill>
                  <a:srgbClr val="000000"/>
                </a:solidFill>
                <a:latin typeface="思源宋体 Bold" panose="02020700000000000000" charset="-122"/>
                <a:ea typeface="思源宋体 Bold" panose="02020700000000000000" charset="-122"/>
                <a:cs typeface="思源宋体 Bold" panose="02020700000000000000" charset="-122"/>
                <a:sym typeface="思源宋体 Bold" panose="02020700000000000000" charset="-122"/>
              </a:rPr>
              <a:t>核心价值：</a:t>
            </a:r>
            <a:r>
              <a:rPr lang="en-US" sz="25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帮运营团队快速掌握 “用户分布、销售趋势”，让技术团队沉淀 “可扩展、易维护” 的全栈方案。</a:t>
            </a:r>
            <a:endParaRPr lang="en-US" sz="25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sp>
        <p:nvSpPr>
          <p:cNvPr id="33" name="Freeform 33"/>
          <p:cNvSpPr/>
          <p:nvPr/>
        </p:nvSpPr>
        <p:spPr>
          <a:xfrm>
            <a:off x="1142528" y="983920"/>
            <a:ext cx="3117716" cy="937920"/>
          </a:xfrm>
          <a:custGeom>
            <a:avLst/>
            <a:gdLst/>
            <a:ahLst/>
            <a:cxnLst/>
            <a:rect l="l" t="t" r="r" b="b"/>
            <a:pathLst>
              <a:path w="3117716" h="937920">
                <a:moveTo>
                  <a:pt x="0" y="0"/>
                </a:moveTo>
                <a:lnTo>
                  <a:pt x="3117716" y="0"/>
                </a:lnTo>
                <a:lnTo>
                  <a:pt x="3117716" y="937920"/>
                </a:lnTo>
                <a:lnTo>
                  <a:pt x="0" y="9379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1"/>
            <a:stretch>
              <a:fillRect l="-12837" t="-56054" r="-3041" b="-49953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529563" y="530512"/>
            <a:ext cx="17228874" cy="9225976"/>
            <a:chOff x="0" y="0"/>
            <a:chExt cx="4537646" cy="242988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37646" cy="2429887"/>
            </a:xfrm>
            <a:custGeom>
              <a:avLst/>
              <a:gdLst/>
              <a:ahLst/>
              <a:cxnLst/>
              <a:rect l="l" t="t" r="r" b="b"/>
              <a:pathLst>
                <a:path w="4537646" h="2429887">
                  <a:moveTo>
                    <a:pt x="0" y="0"/>
                  </a:moveTo>
                  <a:lnTo>
                    <a:pt x="4537646" y="0"/>
                  </a:lnTo>
                  <a:lnTo>
                    <a:pt x="4537646" y="2429887"/>
                  </a:lnTo>
                  <a:lnTo>
                    <a:pt x="0" y="24298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92A4BC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4537646" cy="2458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6" name="AutoShape 6"/>
          <p:cNvSpPr/>
          <p:nvPr/>
        </p:nvSpPr>
        <p:spPr>
          <a:xfrm>
            <a:off x="529563" y="592425"/>
            <a:ext cx="17228874" cy="0"/>
          </a:xfrm>
          <a:prstGeom prst="line">
            <a:avLst/>
          </a:prstGeom>
          <a:ln w="123825" cap="flat">
            <a:solidFill>
              <a:srgbClr val="2240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7488401" y="2067059"/>
            <a:ext cx="3311198" cy="0"/>
          </a:xfrm>
          <a:prstGeom prst="line">
            <a:avLst/>
          </a:prstGeom>
          <a:ln w="19050" cap="flat">
            <a:solidFill>
              <a:srgbClr val="C4CCD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 rot="-5400000">
            <a:off x="4129386" y="1238708"/>
            <a:ext cx="2454743" cy="6256997"/>
            <a:chOff x="0" y="0"/>
            <a:chExt cx="660400" cy="168332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0400" cy="1683321"/>
            </a:xfrm>
            <a:custGeom>
              <a:avLst/>
              <a:gdLst/>
              <a:ahLst/>
              <a:cxnLst/>
              <a:rect l="l" t="t" r="r" b="b"/>
              <a:pathLst>
                <a:path w="660400" h="1683321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7839"/>
                  </a:cubicBezTo>
                  <a:lnTo>
                    <a:pt x="660400" y="1683321"/>
                  </a:lnTo>
                  <a:lnTo>
                    <a:pt x="0" y="1683321"/>
                  </a:lnTo>
                  <a:lnTo>
                    <a:pt x="0" y="34883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2407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79375"/>
              <a:ext cx="660400" cy="16039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70"/>
                </a:lnSpc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-5400000">
            <a:off x="4129386" y="4437256"/>
            <a:ext cx="2454743" cy="6256997"/>
            <a:chOff x="0" y="0"/>
            <a:chExt cx="660400" cy="168332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60400" cy="1683321"/>
            </a:xfrm>
            <a:custGeom>
              <a:avLst/>
              <a:gdLst/>
              <a:ahLst/>
              <a:cxnLst/>
              <a:rect l="l" t="t" r="r" b="b"/>
              <a:pathLst>
                <a:path w="660400" h="1683321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7839"/>
                  </a:cubicBezTo>
                  <a:lnTo>
                    <a:pt x="660400" y="1683321"/>
                  </a:lnTo>
                  <a:lnTo>
                    <a:pt x="0" y="1683321"/>
                  </a:lnTo>
                  <a:lnTo>
                    <a:pt x="0" y="34883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2407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79375"/>
              <a:ext cx="660400" cy="16039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7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-5400000">
            <a:off x="11703872" y="1238708"/>
            <a:ext cx="2454743" cy="6256997"/>
            <a:chOff x="0" y="0"/>
            <a:chExt cx="660400" cy="168332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60400" cy="1683321"/>
            </a:xfrm>
            <a:custGeom>
              <a:avLst/>
              <a:gdLst/>
              <a:ahLst/>
              <a:cxnLst/>
              <a:rect l="l" t="t" r="r" b="b"/>
              <a:pathLst>
                <a:path w="660400" h="1683321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7839"/>
                  </a:cubicBezTo>
                  <a:lnTo>
                    <a:pt x="660400" y="1683321"/>
                  </a:lnTo>
                  <a:lnTo>
                    <a:pt x="0" y="1683321"/>
                  </a:lnTo>
                  <a:lnTo>
                    <a:pt x="0" y="34883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2407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79375"/>
              <a:ext cx="660400" cy="16039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7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7" name="Group 17"/>
          <p:cNvGrpSpPr/>
          <p:nvPr/>
        </p:nvGrpSpPr>
        <p:grpSpPr>
          <a:xfrm rot="-5400000">
            <a:off x="11703872" y="4437256"/>
            <a:ext cx="2454743" cy="6256997"/>
            <a:chOff x="0" y="0"/>
            <a:chExt cx="660400" cy="168332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60400" cy="1683321"/>
            </a:xfrm>
            <a:custGeom>
              <a:avLst/>
              <a:gdLst/>
              <a:ahLst/>
              <a:cxnLst/>
              <a:rect l="l" t="t" r="r" b="b"/>
              <a:pathLst>
                <a:path w="660400" h="1683321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47839"/>
                  </a:cubicBezTo>
                  <a:lnTo>
                    <a:pt x="660400" y="1683321"/>
                  </a:lnTo>
                  <a:lnTo>
                    <a:pt x="0" y="1683321"/>
                  </a:lnTo>
                  <a:lnTo>
                    <a:pt x="0" y="34883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2407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79375"/>
              <a:ext cx="660400" cy="16039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70"/>
                </a:lnSpc>
                <a:spcBef>
                  <a:spcPct val="0"/>
                </a:spcBef>
              </a:pPr>
            </a:p>
          </p:txBody>
        </p:sp>
      </p:grpSp>
      <p:sp>
        <p:nvSpPr>
          <p:cNvPr id="20" name="Freeform 20"/>
          <p:cNvSpPr/>
          <p:nvPr/>
        </p:nvSpPr>
        <p:spPr>
          <a:xfrm>
            <a:off x="9966836" y="3714783"/>
            <a:ext cx="2285561" cy="1304847"/>
          </a:xfrm>
          <a:custGeom>
            <a:avLst/>
            <a:gdLst/>
            <a:ahLst/>
            <a:cxnLst/>
            <a:rect l="l" t="t" r="r" b="b"/>
            <a:pathLst>
              <a:path w="2285561" h="1304847">
                <a:moveTo>
                  <a:pt x="0" y="0"/>
                </a:moveTo>
                <a:lnTo>
                  <a:pt x="2285560" y="0"/>
                </a:lnTo>
                <a:lnTo>
                  <a:pt x="2285560" y="1304847"/>
                </a:lnTo>
                <a:lnTo>
                  <a:pt x="0" y="1304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142528" y="983920"/>
            <a:ext cx="3117716" cy="937920"/>
          </a:xfrm>
          <a:custGeom>
            <a:avLst/>
            <a:gdLst/>
            <a:ahLst/>
            <a:cxnLst/>
            <a:rect l="l" t="t" r="r" b="b"/>
            <a:pathLst>
              <a:path w="3117716" h="937920">
                <a:moveTo>
                  <a:pt x="0" y="0"/>
                </a:moveTo>
                <a:lnTo>
                  <a:pt x="3117716" y="0"/>
                </a:lnTo>
                <a:lnTo>
                  <a:pt x="3117716" y="937920"/>
                </a:lnTo>
                <a:lnTo>
                  <a:pt x="0" y="9379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0229085" y="6661378"/>
            <a:ext cx="1761062" cy="1731152"/>
          </a:xfrm>
          <a:custGeom>
            <a:avLst/>
            <a:gdLst/>
            <a:ahLst/>
            <a:cxnLst/>
            <a:rect l="l" t="t" r="r" b="b"/>
            <a:pathLst>
              <a:path w="1761062" h="1731152">
                <a:moveTo>
                  <a:pt x="0" y="0"/>
                </a:moveTo>
                <a:lnTo>
                  <a:pt x="1761062" y="0"/>
                </a:lnTo>
                <a:lnTo>
                  <a:pt x="1761062" y="1731152"/>
                </a:lnTo>
                <a:lnTo>
                  <a:pt x="0" y="17311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3827" t="-33918" r="-34225" b="-37037"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2711550" y="6736303"/>
            <a:ext cx="1708116" cy="1658902"/>
          </a:xfrm>
          <a:custGeom>
            <a:avLst/>
            <a:gdLst/>
            <a:ahLst/>
            <a:cxnLst/>
            <a:rect l="l" t="t" r="r" b="b"/>
            <a:pathLst>
              <a:path w="1708116" h="1658902">
                <a:moveTo>
                  <a:pt x="0" y="0"/>
                </a:moveTo>
                <a:lnTo>
                  <a:pt x="1708116" y="0"/>
                </a:lnTo>
                <a:lnTo>
                  <a:pt x="1708116" y="1658902"/>
                </a:lnTo>
                <a:lnTo>
                  <a:pt x="0" y="16589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6902" t="-8825" r="-5896" b="-7320"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2711550" y="3438686"/>
            <a:ext cx="1749175" cy="1780771"/>
          </a:xfrm>
          <a:custGeom>
            <a:avLst/>
            <a:gdLst/>
            <a:ahLst/>
            <a:cxnLst/>
            <a:rect l="l" t="t" r="r" b="b"/>
            <a:pathLst>
              <a:path w="1749175" h="1780771">
                <a:moveTo>
                  <a:pt x="0" y="0"/>
                </a:moveTo>
                <a:lnTo>
                  <a:pt x="1749176" y="0"/>
                </a:lnTo>
                <a:lnTo>
                  <a:pt x="1749176" y="1780771"/>
                </a:lnTo>
                <a:lnTo>
                  <a:pt x="0" y="178077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2825" t="-9438" r="-13633" b="-14776"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6035604" y="914400"/>
            <a:ext cx="6216793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spc="632">
                <a:solidFill>
                  <a:srgbClr val="224070"/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技术栈拆解</a:t>
            </a:r>
            <a:endParaRPr lang="en-US" sz="5600" spc="632">
              <a:solidFill>
                <a:srgbClr val="224070"/>
              </a:solidFill>
              <a:latin typeface="字由点字美玲体" panose="00020600040101000101" charset="-122"/>
              <a:ea typeface="字由点字美玲体" panose="00020600040101000101" charset="-122"/>
              <a:cs typeface="字由点字美玲体" panose="00020600040101000101" charset="-122"/>
              <a:sym typeface="字由点字美玲体" panose="00020600040101000101" charset="-122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4695891" y="3417851"/>
            <a:ext cx="3569342" cy="632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224070"/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Spark（Scala）</a:t>
            </a:r>
            <a:endParaRPr lang="en-US" sz="3600">
              <a:solidFill>
                <a:srgbClr val="224070"/>
              </a:solidFill>
              <a:latin typeface="字由点字美玲体" panose="00020600040101000101" charset="-122"/>
              <a:ea typeface="字由点字美玲体" panose="00020600040101000101" charset="-122"/>
              <a:cs typeface="字由点字美玲体" panose="00020600040101000101" charset="-122"/>
              <a:sym typeface="字由点字美玲体" panose="00020600040101000101" charset="-122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4695891" y="4138510"/>
            <a:ext cx="3569342" cy="1092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35"/>
              </a:lnSpc>
            </a:pPr>
            <a:r>
              <a:rPr lang="en-US" sz="1800" spc="48">
                <a:solidFill>
                  <a:srgbClr val="92A4BC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用分布式计算高效处理海量电商日志，支撑 “省份分布、销售额统计” 等批处理任务</a:t>
            </a:r>
            <a:endParaRPr lang="en-US" sz="1800" spc="48">
              <a:solidFill>
                <a:srgbClr val="92A4BC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4695891" y="6616399"/>
            <a:ext cx="3569342" cy="632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224070"/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Spring Boot</a:t>
            </a:r>
            <a:endParaRPr lang="en-US" sz="3600">
              <a:solidFill>
                <a:srgbClr val="224070"/>
              </a:solidFill>
              <a:latin typeface="字由点字美玲体" panose="00020600040101000101" charset="-122"/>
              <a:ea typeface="字由点字美玲体" panose="00020600040101000101" charset="-122"/>
              <a:cs typeface="字由点字美玲体" panose="00020600040101000101" charset="-122"/>
              <a:sym typeface="字由点字美玲体" panose="00020600040101000101" charset="-122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4695891" y="7337058"/>
            <a:ext cx="3569342" cy="1092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35"/>
              </a:lnSpc>
            </a:pPr>
            <a:r>
              <a:rPr lang="en-US" sz="1800" spc="48">
                <a:solidFill>
                  <a:srgbClr val="92A4BC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用RESTful 接口打通 “后端数据” 与 “前端可视化”，让数据安全、高效地流动</a:t>
            </a:r>
            <a:endParaRPr lang="en-US" sz="1800" spc="48">
              <a:solidFill>
                <a:srgbClr val="92A4BC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2270377" y="3417851"/>
            <a:ext cx="3789364" cy="632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224070"/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MySQL（Linux）</a:t>
            </a:r>
            <a:endParaRPr lang="en-US" sz="3600">
              <a:solidFill>
                <a:srgbClr val="224070"/>
              </a:solidFill>
              <a:latin typeface="字由点字美玲体" panose="00020600040101000101" charset="-122"/>
              <a:ea typeface="字由点字美玲体" panose="00020600040101000101" charset="-122"/>
              <a:cs typeface="字由点字美玲体" panose="00020600040101000101" charset="-122"/>
              <a:sym typeface="字由点字美玲体" panose="00020600040101000101" charset="-122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2270377" y="4138510"/>
            <a:ext cx="3569342" cy="1092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35"/>
              </a:lnSpc>
            </a:pPr>
            <a:r>
              <a:rPr lang="en-US" sz="1800" spc="48">
                <a:solidFill>
                  <a:srgbClr val="92A4BC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作为数据底座，存储 “原始日志、分析结果”，支撑高并发读写与持久化需求</a:t>
            </a:r>
            <a:endParaRPr lang="en-US" sz="1800" spc="48">
              <a:solidFill>
                <a:srgbClr val="92A4BC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2270377" y="6616399"/>
            <a:ext cx="3569342" cy="632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224070"/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 ECharts</a:t>
            </a:r>
            <a:endParaRPr lang="en-US" sz="3600">
              <a:solidFill>
                <a:srgbClr val="224070"/>
              </a:solidFill>
              <a:latin typeface="字由点字美玲体" panose="00020600040101000101" charset="-122"/>
              <a:ea typeface="字由点字美玲体" panose="00020600040101000101" charset="-122"/>
              <a:cs typeface="字由点字美玲体" panose="00020600040101000101" charset="-122"/>
              <a:sym typeface="字由点字美玲体" panose="00020600040101000101" charset="-122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12270377" y="7337058"/>
            <a:ext cx="3569342" cy="1092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35"/>
              </a:lnSpc>
            </a:pPr>
            <a:r>
              <a:rPr lang="en-US" sz="1800" spc="48">
                <a:solidFill>
                  <a:srgbClr val="92A4BC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用交互式图表（地图、折线图、柱状图），把分析结果变成 “运营能看懂的可视化报告”</a:t>
            </a:r>
            <a:endParaRPr lang="en-US" sz="1800" spc="48">
              <a:solidFill>
                <a:srgbClr val="92A4BC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1"/>
            <a:stretch>
              <a:fillRect l="-12837" t="-56054" r="-3041" b="-49953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529563" y="530512"/>
            <a:ext cx="17228874" cy="9225976"/>
            <a:chOff x="0" y="0"/>
            <a:chExt cx="4537646" cy="242988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37646" cy="2429887"/>
            </a:xfrm>
            <a:custGeom>
              <a:avLst/>
              <a:gdLst/>
              <a:ahLst/>
              <a:cxnLst/>
              <a:rect l="l" t="t" r="r" b="b"/>
              <a:pathLst>
                <a:path w="4537646" h="2429887">
                  <a:moveTo>
                    <a:pt x="0" y="0"/>
                  </a:moveTo>
                  <a:lnTo>
                    <a:pt x="4537646" y="0"/>
                  </a:lnTo>
                  <a:lnTo>
                    <a:pt x="4537646" y="2429887"/>
                  </a:lnTo>
                  <a:lnTo>
                    <a:pt x="0" y="24298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92A4BC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4537646" cy="2458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6" name="AutoShape 6"/>
          <p:cNvSpPr/>
          <p:nvPr/>
        </p:nvSpPr>
        <p:spPr>
          <a:xfrm>
            <a:off x="529563" y="592425"/>
            <a:ext cx="17228874" cy="0"/>
          </a:xfrm>
          <a:prstGeom prst="line">
            <a:avLst/>
          </a:prstGeom>
          <a:ln w="123825" cap="flat">
            <a:solidFill>
              <a:srgbClr val="2240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5434976" y="914400"/>
            <a:ext cx="8069117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spc="632">
                <a:solidFill>
                  <a:srgbClr val="224070"/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数据处理与存储流程</a:t>
            </a:r>
            <a:endParaRPr lang="en-US" sz="5600" spc="632">
              <a:solidFill>
                <a:srgbClr val="224070"/>
              </a:solidFill>
              <a:latin typeface="字由点字美玲体" panose="00020600040101000101" charset="-122"/>
              <a:ea typeface="字由点字美玲体" panose="00020600040101000101" charset="-122"/>
              <a:cs typeface="字由点字美玲体" panose="00020600040101000101" charset="-122"/>
              <a:sym typeface="字由点字美玲体" panose="00020600040101000101" charset="-122"/>
            </a:endParaRPr>
          </a:p>
        </p:txBody>
      </p:sp>
      <p:sp>
        <p:nvSpPr>
          <p:cNvPr id="8" name="AutoShape 8"/>
          <p:cNvSpPr/>
          <p:nvPr/>
        </p:nvSpPr>
        <p:spPr>
          <a:xfrm flipV="1">
            <a:off x="7488401" y="2067059"/>
            <a:ext cx="3311198" cy="0"/>
          </a:xfrm>
          <a:prstGeom prst="line">
            <a:avLst/>
          </a:prstGeom>
          <a:ln w="19050" cap="flat">
            <a:solidFill>
              <a:srgbClr val="C4CCD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>
            <p:custDataLst>
              <p:tags r:id="rId2"/>
            </p:custDataLst>
          </p:nvPr>
        </p:nvGrpSpPr>
        <p:grpSpPr>
          <a:xfrm rot="5400000">
            <a:off x="9109237" y="-1956384"/>
            <a:ext cx="69526" cy="13537331"/>
            <a:chOff x="0" y="0"/>
            <a:chExt cx="18422" cy="3586980"/>
          </a:xfrm>
        </p:grpSpPr>
        <p:sp>
          <p:nvSpPr>
            <p:cNvPr id="10" name="Freeform 10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8422" cy="3586980"/>
            </a:xfrm>
            <a:custGeom>
              <a:avLst/>
              <a:gdLst/>
              <a:ahLst/>
              <a:cxnLst/>
              <a:rect l="l" t="t" r="r" b="b"/>
              <a:pathLst>
                <a:path w="18422" h="3586980">
                  <a:moveTo>
                    <a:pt x="0" y="0"/>
                  </a:moveTo>
                  <a:lnTo>
                    <a:pt x="18422" y="0"/>
                  </a:lnTo>
                  <a:lnTo>
                    <a:pt x="18422" y="3586980"/>
                  </a:lnTo>
                  <a:lnTo>
                    <a:pt x="0" y="3586980"/>
                  </a:lnTo>
                  <a:close/>
                </a:path>
              </a:pathLst>
            </a:custGeom>
            <a:solidFill>
              <a:srgbClr val="22407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18422" cy="36155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2" name="Group 12"/>
          <p:cNvGrpSpPr/>
          <p:nvPr>
            <p:custDataLst>
              <p:tags r:id="rId4"/>
            </p:custDataLst>
          </p:nvPr>
        </p:nvGrpSpPr>
        <p:grpSpPr>
          <a:xfrm rot="5400000">
            <a:off x="2249468" y="4069075"/>
            <a:ext cx="903835" cy="652103"/>
            <a:chOff x="0" y="0"/>
            <a:chExt cx="239489" cy="172787"/>
          </a:xfrm>
        </p:grpSpPr>
        <p:sp>
          <p:nvSpPr>
            <p:cNvPr id="13" name="Freeform 13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239489" cy="172787"/>
            </a:xfrm>
            <a:custGeom>
              <a:avLst/>
              <a:gdLst/>
              <a:ahLst/>
              <a:cxnLst/>
              <a:rect l="l" t="t" r="r" b="b"/>
              <a:pathLst>
                <a:path w="239489" h="172787">
                  <a:moveTo>
                    <a:pt x="0" y="0"/>
                  </a:moveTo>
                  <a:lnTo>
                    <a:pt x="239489" y="0"/>
                  </a:lnTo>
                  <a:lnTo>
                    <a:pt x="239489" y="172787"/>
                  </a:lnTo>
                  <a:lnTo>
                    <a:pt x="0" y="172787"/>
                  </a:lnTo>
                  <a:close/>
                </a:path>
              </a:pathLst>
            </a:custGeom>
            <a:solidFill>
              <a:srgbClr val="22407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239489" cy="2013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5" name="TextBox 15"/>
          <p:cNvSpPr txBox="1"/>
          <p:nvPr>
            <p:custDataLst>
              <p:tags r:id="rId6"/>
            </p:custDataLst>
          </p:nvPr>
        </p:nvSpPr>
        <p:spPr>
          <a:xfrm>
            <a:off x="2375679" y="4916408"/>
            <a:ext cx="3988444" cy="490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spc="330">
                <a:solidFill>
                  <a:srgbClr val="224070"/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环境初始化与存储准备</a:t>
            </a:r>
            <a:endParaRPr lang="en-US" sz="2800" spc="330">
              <a:solidFill>
                <a:srgbClr val="224070"/>
              </a:solidFill>
              <a:latin typeface="字由点字美玲体" panose="00020600040101000101" charset="-122"/>
              <a:ea typeface="字由点字美玲体" panose="00020600040101000101" charset="-122"/>
              <a:cs typeface="字由点字美玲体" panose="00020600040101000101" charset="-122"/>
              <a:sym typeface="字由点字美玲体" panose="00020600040101000101" charset="-122"/>
            </a:endParaRPr>
          </a:p>
        </p:txBody>
      </p:sp>
      <p:sp>
        <p:nvSpPr>
          <p:cNvPr id="16" name="TextBox 16"/>
          <p:cNvSpPr txBox="1"/>
          <p:nvPr>
            <p:custDataLst>
              <p:tags r:id="rId7"/>
            </p:custDataLst>
          </p:nvPr>
        </p:nvSpPr>
        <p:spPr>
          <a:xfrm>
            <a:off x="2375679" y="5877797"/>
            <a:ext cx="3988444" cy="3135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92A4BC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数据处理前先完成基础环境配置，通过SparkConf和SparkContext初始化 Spark 计算框架，设置应</a:t>
            </a:r>
            <a:r>
              <a:rPr lang="en-US" sz="1800">
                <a:solidFill>
                  <a:srgbClr val="92A4BC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用名称与运行模式；同时配置 MySQL 连接参数（驱动、URL、账号密码等），并调用createTableIfNotExists方法预先创建结果表（如daily_sales用于存储每日销售额，num_of_province用于存储省份用户数），确保计算结果有明确的存储结构，为后续数据落地做好准备。</a:t>
            </a:r>
            <a:endParaRPr lang="en-US" sz="1800">
              <a:solidFill>
                <a:srgbClr val="92A4BC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grpSp>
        <p:nvGrpSpPr>
          <p:cNvPr id="17" name="Group 17"/>
          <p:cNvGrpSpPr/>
          <p:nvPr>
            <p:custDataLst>
              <p:tags r:id="rId8"/>
            </p:custDataLst>
          </p:nvPr>
        </p:nvGrpSpPr>
        <p:grpSpPr>
          <a:xfrm rot="5400000">
            <a:off x="8692082" y="4069075"/>
            <a:ext cx="903835" cy="652103"/>
            <a:chOff x="0" y="0"/>
            <a:chExt cx="239489" cy="172787"/>
          </a:xfrm>
        </p:grpSpPr>
        <p:sp>
          <p:nvSpPr>
            <p:cNvPr id="18" name="Freeform 18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239489" cy="172787"/>
            </a:xfrm>
            <a:custGeom>
              <a:avLst/>
              <a:gdLst/>
              <a:ahLst/>
              <a:cxnLst/>
              <a:rect l="l" t="t" r="r" b="b"/>
              <a:pathLst>
                <a:path w="239489" h="172787">
                  <a:moveTo>
                    <a:pt x="0" y="0"/>
                  </a:moveTo>
                  <a:lnTo>
                    <a:pt x="239489" y="0"/>
                  </a:lnTo>
                  <a:lnTo>
                    <a:pt x="239489" y="172787"/>
                  </a:lnTo>
                  <a:lnTo>
                    <a:pt x="0" y="172787"/>
                  </a:lnTo>
                  <a:close/>
                </a:path>
              </a:pathLst>
            </a:custGeom>
            <a:solidFill>
              <a:srgbClr val="22407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28575"/>
              <a:ext cx="239489" cy="2013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20" name="Group 20"/>
          <p:cNvGrpSpPr/>
          <p:nvPr>
            <p:custDataLst>
              <p:tags r:id="rId10"/>
            </p:custDataLst>
          </p:nvPr>
        </p:nvGrpSpPr>
        <p:grpSpPr>
          <a:xfrm rot="5400000">
            <a:off x="15134696" y="4069075"/>
            <a:ext cx="903835" cy="652103"/>
            <a:chOff x="0" y="0"/>
            <a:chExt cx="239489" cy="172787"/>
          </a:xfrm>
        </p:grpSpPr>
        <p:sp>
          <p:nvSpPr>
            <p:cNvPr id="21" name="Freeform 21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239489" cy="172787"/>
            </a:xfrm>
            <a:custGeom>
              <a:avLst/>
              <a:gdLst/>
              <a:ahLst/>
              <a:cxnLst/>
              <a:rect l="l" t="t" r="r" b="b"/>
              <a:pathLst>
                <a:path w="239489" h="172787">
                  <a:moveTo>
                    <a:pt x="0" y="0"/>
                  </a:moveTo>
                  <a:lnTo>
                    <a:pt x="239489" y="0"/>
                  </a:lnTo>
                  <a:lnTo>
                    <a:pt x="239489" y="172787"/>
                  </a:lnTo>
                  <a:lnTo>
                    <a:pt x="0" y="172787"/>
                  </a:lnTo>
                  <a:close/>
                </a:path>
              </a:pathLst>
            </a:custGeom>
            <a:solidFill>
              <a:srgbClr val="224070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28575"/>
              <a:ext cx="239489" cy="2013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23" name="TextBox 23"/>
          <p:cNvSpPr txBox="1"/>
          <p:nvPr>
            <p:custDataLst>
              <p:tags r:id="rId12"/>
            </p:custDataLst>
          </p:nvPr>
        </p:nvSpPr>
        <p:spPr>
          <a:xfrm>
            <a:off x="7239126" y="4928324"/>
            <a:ext cx="3988444" cy="490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spc="330">
                <a:solidFill>
                  <a:srgbClr val="224070"/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数据读取与核心计算</a:t>
            </a:r>
            <a:endParaRPr lang="en-US" sz="2800" spc="330">
              <a:solidFill>
                <a:srgbClr val="224070"/>
              </a:solidFill>
              <a:latin typeface="字由点字美玲体" panose="00020600040101000101" charset="-122"/>
              <a:ea typeface="字由点字美玲体" panose="00020600040101000101" charset="-122"/>
              <a:cs typeface="字由点字美玲体" panose="00020600040101000101" charset="-122"/>
              <a:sym typeface="字由点字美玲体" panose="00020600040101000101" charset="-122"/>
            </a:endParaRPr>
          </a:p>
        </p:txBody>
      </p:sp>
      <p:sp>
        <p:nvSpPr>
          <p:cNvPr id="24" name="TextBox 24"/>
          <p:cNvSpPr txBox="1"/>
          <p:nvPr>
            <p:custDataLst>
              <p:tags r:id="rId13"/>
            </p:custDataLst>
          </p:nvPr>
        </p:nvSpPr>
        <p:spPr>
          <a:xfrm>
            <a:off x="7315050" y="5500458"/>
            <a:ext cx="3988444" cy="4078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92A4BC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从 MySQL 源数据表读取原始数据，针对不同场景提取关键字段（销售额统计读取event_time和price，省份分布读取local地域信息）；清洗环节过滤空值、格式异常数据（如无效日期、空省份）以保证数据质量。随后通过 Spark 分布式计算能力实现聚合：销售额</a:t>
            </a:r>
            <a:r>
              <a:rPr lang="en-US" sz="1800">
                <a:solidFill>
                  <a:srgbClr val="92A4BC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按 “yyyy-MM-dd” 日期维度用reduceByKey累加每日总销售额（保留两位小数），省份分布按地域分组用reduceByKey统计用户数量（按数量降序排序），计算后打印结果并校验总和，确保与原始数据记录数匹配。</a:t>
            </a:r>
            <a:endParaRPr lang="en-US" sz="1800">
              <a:solidFill>
                <a:srgbClr val="92A4BC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sp>
        <p:nvSpPr>
          <p:cNvPr id="25" name="TextBox 25"/>
          <p:cNvSpPr txBox="1"/>
          <p:nvPr>
            <p:custDataLst>
              <p:tags r:id="rId14"/>
            </p:custDataLst>
          </p:nvPr>
        </p:nvSpPr>
        <p:spPr>
          <a:xfrm>
            <a:off x="11927840" y="4922520"/>
            <a:ext cx="4092575" cy="54927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indent="0" algn="r" fontAlgn="auto">
              <a:lnSpc>
                <a:spcPts val="3920"/>
              </a:lnSpc>
            </a:pPr>
            <a:r>
              <a:rPr lang="en-US" sz="2800" spc="330">
                <a:solidFill>
                  <a:srgbClr val="224070"/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结果校验与双存储落地</a:t>
            </a:r>
            <a:endParaRPr lang="en-US" sz="2800" spc="424">
              <a:solidFill>
                <a:srgbClr val="224070"/>
              </a:solidFill>
              <a:latin typeface="字由点字美玲体" panose="00020600040101000101" charset="-122"/>
              <a:ea typeface="字由点字美玲体" panose="00020600040101000101" charset="-122"/>
              <a:cs typeface="字由点字美玲体" panose="00020600040101000101" charset="-122"/>
              <a:sym typeface="字由点字美玲体" panose="00020600040101000101" charset="-122"/>
            </a:endParaRPr>
          </a:p>
        </p:txBody>
      </p:sp>
      <p:sp>
        <p:nvSpPr>
          <p:cNvPr id="26" name="TextBox 26"/>
          <p:cNvSpPr txBox="1"/>
          <p:nvPr>
            <p:custDataLst>
              <p:tags r:id="rId15"/>
            </p:custDataLst>
          </p:nvPr>
        </p:nvSpPr>
        <p:spPr>
          <a:xfrm>
            <a:off x="11928032" y="5829222"/>
            <a:ext cx="3988444" cy="3135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92A4BC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计算结果经校验无误后，通过 “双存储” 机制落地。校验环节比对统计结果总和与原始数据记录数，确保计算准确性；存储阶段一方面通过 JDBC 将结果写入 MySQL（用INSERT ... ON DUPLICATE KEY UPDATE处理重复数据），支撑前端可视化实时调用；另一方面同步写入 UTF-8 编码的 CSV 文件，满足本地备份、快速查看需求，最终关闭 Spark 上下文完成整个流程。</a:t>
            </a:r>
            <a:endParaRPr lang="en-US" sz="1800">
              <a:solidFill>
                <a:srgbClr val="92A4BC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sp>
        <p:nvSpPr>
          <p:cNvPr id="27" name="TextBox 27"/>
          <p:cNvSpPr txBox="1"/>
          <p:nvPr>
            <p:custDataLst>
              <p:tags r:id="rId16"/>
            </p:custDataLst>
          </p:nvPr>
        </p:nvSpPr>
        <p:spPr>
          <a:xfrm>
            <a:off x="2375679" y="4036034"/>
            <a:ext cx="651414" cy="632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424">
                <a:solidFill>
                  <a:srgbClr val="FFFFFF"/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1</a:t>
            </a:r>
            <a:endParaRPr lang="en-US" sz="3600" spc="424">
              <a:solidFill>
                <a:srgbClr val="FFFFFF"/>
              </a:solidFill>
              <a:latin typeface="字由点字美玲体" panose="00020600040101000101" charset="-122"/>
              <a:ea typeface="字由点字美玲体" panose="00020600040101000101" charset="-122"/>
              <a:cs typeface="字由点字美玲体" panose="00020600040101000101" charset="-122"/>
              <a:sym typeface="字由点字美玲体" panose="00020600040101000101" charset="-122"/>
            </a:endParaRPr>
          </a:p>
        </p:txBody>
      </p:sp>
      <p:sp>
        <p:nvSpPr>
          <p:cNvPr id="28" name="TextBox 28"/>
          <p:cNvSpPr txBox="1"/>
          <p:nvPr>
            <p:custDataLst>
              <p:tags r:id="rId17"/>
            </p:custDataLst>
          </p:nvPr>
        </p:nvSpPr>
        <p:spPr>
          <a:xfrm>
            <a:off x="8818121" y="4036034"/>
            <a:ext cx="651414" cy="632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424">
                <a:solidFill>
                  <a:srgbClr val="FFFFFF"/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2</a:t>
            </a:r>
            <a:endParaRPr lang="en-US" sz="3600" spc="424">
              <a:solidFill>
                <a:srgbClr val="FFFFFF"/>
              </a:solidFill>
              <a:latin typeface="字由点字美玲体" panose="00020600040101000101" charset="-122"/>
              <a:ea typeface="字由点字美玲体" panose="00020600040101000101" charset="-122"/>
              <a:cs typeface="字由点字美玲体" panose="00020600040101000101" charset="-122"/>
              <a:sym typeface="字由点字美玲体" panose="00020600040101000101" charset="-122"/>
            </a:endParaRPr>
          </a:p>
        </p:txBody>
      </p:sp>
      <p:sp>
        <p:nvSpPr>
          <p:cNvPr id="29" name="TextBox 29"/>
          <p:cNvSpPr txBox="1"/>
          <p:nvPr>
            <p:custDataLst>
              <p:tags r:id="rId18"/>
            </p:custDataLst>
          </p:nvPr>
        </p:nvSpPr>
        <p:spPr>
          <a:xfrm>
            <a:off x="15260563" y="4036034"/>
            <a:ext cx="651414" cy="632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424">
                <a:solidFill>
                  <a:srgbClr val="FFFFFF"/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3</a:t>
            </a:r>
            <a:endParaRPr lang="en-US" sz="3600" spc="424">
              <a:solidFill>
                <a:srgbClr val="FFFFFF"/>
              </a:solidFill>
              <a:latin typeface="字由点字美玲体" panose="00020600040101000101" charset="-122"/>
              <a:ea typeface="字由点字美玲体" panose="00020600040101000101" charset="-122"/>
              <a:cs typeface="字由点字美玲体" panose="00020600040101000101" charset="-122"/>
              <a:sym typeface="字由点字美玲体" panose="00020600040101000101" charset="-122"/>
            </a:endParaRPr>
          </a:p>
        </p:txBody>
      </p:sp>
      <p:sp>
        <p:nvSpPr>
          <p:cNvPr id="30" name="Freeform 30"/>
          <p:cNvSpPr/>
          <p:nvPr/>
        </p:nvSpPr>
        <p:spPr>
          <a:xfrm>
            <a:off x="1142528" y="983920"/>
            <a:ext cx="3117716" cy="937920"/>
          </a:xfrm>
          <a:custGeom>
            <a:avLst/>
            <a:gdLst/>
            <a:ahLst/>
            <a:cxnLst/>
            <a:rect l="l" t="t" r="r" b="b"/>
            <a:pathLst>
              <a:path w="3117716" h="937920">
                <a:moveTo>
                  <a:pt x="0" y="0"/>
                </a:moveTo>
                <a:lnTo>
                  <a:pt x="3117716" y="0"/>
                </a:lnTo>
                <a:lnTo>
                  <a:pt x="3117716" y="937920"/>
                </a:lnTo>
                <a:lnTo>
                  <a:pt x="0" y="937920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1"/>
            <a:stretch>
              <a:fillRect l="-12837" t="-56054" r="-3041" b="-49953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529563" y="530512"/>
            <a:ext cx="17228874" cy="9225976"/>
            <a:chOff x="0" y="0"/>
            <a:chExt cx="4537646" cy="242988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37646" cy="2429887"/>
            </a:xfrm>
            <a:custGeom>
              <a:avLst/>
              <a:gdLst/>
              <a:ahLst/>
              <a:cxnLst/>
              <a:rect l="l" t="t" r="r" b="b"/>
              <a:pathLst>
                <a:path w="4537646" h="2429887">
                  <a:moveTo>
                    <a:pt x="0" y="0"/>
                  </a:moveTo>
                  <a:lnTo>
                    <a:pt x="4537646" y="0"/>
                  </a:lnTo>
                  <a:lnTo>
                    <a:pt x="4537646" y="2429887"/>
                  </a:lnTo>
                  <a:lnTo>
                    <a:pt x="0" y="24298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92A4BC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4537646" cy="2458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6" name="AutoShape 6"/>
          <p:cNvSpPr/>
          <p:nvPr/>
        </p:nvSpPr>
        <p:spPr>
          <a:xfrm>
            <a:off x="529563" y="592425"/>
            <a:ext cx="17228874" cy="0"/>
          </a:xfrm>
          <a:prstGeom prst="line">
            <a:avLst/>
          </a:prstGeom>
          <a:ln w="123825" cap="flat">
            <a:solidFill>
              <a:srgbClr val="2240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6035604" y="914400"/>
            <a:ext cx="6216793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spc="632">
                <a:solidFill>
                  <a:srgbClr val="224070"/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前后端交互</a:t>
            </a:r>
            <a:endParaRPr lang="en-US" sz="5600" spc="632">
              <a:solidFill>
                <a:srgbClr val="224070"/>
              </a:solidFill>
              <a:latin typeface="字由点字美玲体" panose="00020600040101000101" charset="-122"/>
              <a:ea typeface="字由点字美玲体" panose="00020600040101000101" charset="-122"/>
              <a:cs typeface="字由点字美玲体" panose="00020600040101000101" charset="-122"/>
              <a:sym typeface="字由点字美玲体" panose="00020600040101000101" charset="-122"/>
            </a:endParaRPr>
          </a:p>
        </p:txBody>
      </p:sp>
      <p:sp>
        <p:nvSpPr>
          <p:cNvPr id="8" name="AutoShape 8"/>
          <p:cNvSpPr/>
          <p:nvPr/>
        </p:nvSpPr>
        <p:spPr>
          <a:xfrm flipV="1">
            <a:off x="7488401" y="2067059"/>
            <a:ext cx="3311198" cy="0"/>
          </a:xfrm>
          <a:prstGeom prst="line">
            <a:avLst/>
          </a:prstGeom>
          <a:ln w="19050" cap="flat">
            <a:solidFill>
              <a:srgbClr val="C4CCD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 rot="0">
            <a:off x="12907301" y="5355533"/>
            <a:ext cx="1217005" cy="121700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92A4BC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2" name="AutoShape 12"/>
          <p:cNvSpPr/>
          <p:nvPr/>
        </p:nvSpPr>
        <p:spPr>
          <a:xfrm>
            <a:off x="13534854" y="3723578"/>
            <a:ext cx="0" cy="1631955"/>
          </a:xfrm>
          <a:prstGeom prst="line">
            <a:avLst/>
          </a:prstGeom>
          <a:ln w="38100" cap="flat">
            <a:solidFill>
              <a:srgbClr val="92A4BC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13" name="TextBox 13"/>
          <p:cNvSpPr txBox="1"/>
          <p:nvPr/>
        </p:nvSpPr>
        <p:spPr>
          <a:xfrm>
            <a:off x="13702131" y="3303357"/>
            <a:ext cx="3192235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224070"/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扩展与协作机制</a:t>
            </a:r>
            <a:endParaRPr lang="en-US" sz="3300">
              <a:solidFill>
                <a:srgbClr val="224070"/>
              </a:solidFill>
              <a:latin typeface="字由点字美玲体" panose="00020600040101000101" charset="-122"/>
              <a:ea typeface="字由点字美玲体" panose="00020600040101000101" charset="-122"/>
              <a:cs typeface="字由点字美玲体" panose="00020600040101000101" charset="-122"/>
              <a:sym typeface="字由点字美玲体" panose="00020600040101000101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3706304" y="3989403"/>
            <a:ext cx="3803502" cy="1205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1600">
                <a:solidFill>
                  <a:srgbClr val="92A4BC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新增维度时，按 “创建实体→定义 Repository→添加接口” 三步扩展，支持多角色协作（后端实现接口，前端渲染图表），低耦合设计快速响应业务需求。</a:t>
            </a:r>
            <a:endParaRPr lang="en-US" sz="1600">
              <a:solidFill>
                <a:srgbClr val="92A4BC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2795628" y="5835025"/>
            <a:ext cx="1291435" cy="258021"/>
          </a:xfrm>
          <a:custGeom>
            <a:avLst/>
            <a:gdLst/>
            <a:ahLst/>
            <a:cxnLst/>
            <a:rect l="l" t="t" r="r" b="b"/>
            <a:pathLst>
              <a:path w="1291435" h="258021">
                <a:moveTo>
                  <a:pt x="0" y="0"/>
                </a:moveTo>
                <a:lnTo>
                  <a:pt x="1291434" y="0"/>
                </a:lnTo>
                <a:lnTo>
                  <a:pt x="1291434" y="258021"/>
                </a:lnTo>
                <a:lnTo>
                  <a:pt x="0" y="2580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75039" b="-5554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5674044" y="5835025"/>
            <a:ext cx="1291435" cy="258021"/>
          </a:xfrm>
          <a:custGeom>
            <a:avLst/>
            <a:gdLst/>
            <a:ahLst/>
            <a:cxnLst/>
            <a:rect l="l" t="t" r="r" b="b"/>
            <a:pathLst>
              <a:path w="1291435" h="258021">
                <a:moveTo>
                  <a:pt x="0" y="0"/>
                </a:moveTo>
                <a:lnTo>
                  <a:pt x="1291435" y="0"/>
                </a:lnTo>
                <a:lnTo>
                  <a:pt x="1291435" y="258021"/>
                </a:lnTo>
                <a:lnTo>
                  <a:pt x="0" y="2580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75039" b="-5554"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>
            <a:off x="8552461" y="5835025"/>
            <a:ext cx="1291435" cy="258021"/>
          </a:xfrm>
          <a:custGeom>
            <a:avLst/>
            <a:gdLst/>
            <a:ahLst/>
            <a:cxnLst/>
            <a:rect l="l" t="t" r="r" b="b"/>
            <a:pathLst>
              <a:path w="1291435" h="258021">
                <a:moveTo>
                  <a:pt x="0" y="0"/>
                </a:moveTo>
                <a:lnTo>
                  <a:pt x="1291435" y="0"/>
                </a:lnTo>
                <a:lnTo>
                  <a:pt x="1291435" y="258021"/>
                </a:lnTo>
                <a:lnTo>
                  <a:pt x="0" y="2580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75039" b="-5554"/>
            </a:stretch>
          </a:blipFill>
          <a:ln cap="sq">
            <a:noFill/>
            <a:prstDash val="solid"/>
            <a:miter/>
          </a:ln>
        </p:spPr>
      </p:sp>
      <p:sp>
        <p:nvSpPr>
          <p:cNvPr id="18" name="Freeform 18"/>
          <p:cNvSpPr/>
          <p:nvPr/>
        </p:nvSpPr>
        <p:spPr>
          <a:xfrm>
            <a:off x="11430878" y="5835025"/>
            <a:ext cx="1291435" cy="258021"/>
          </a:xfrm>
          <a:custGeom>
            <a:avLst/>
            <a:gdLst/>
            <a:ahLst/>
            <a:cxnLst/>
            <a:rect l="l" t="t" r="r" b="b"/>
            <a:pathLst>
              <a:path w="1291435" h="258021">
                <a:moveTo>
                  <a:pt x="0" y="0"/>
                </a:moveTo>
                <a:lnTo>
                  <a:pt x="1291435" y="0"/>
                </a:lnTo>
                <a:lnTo>
                  <a:pt x="1291435" y="258021"/>
                </a:lnTo>
                <a:lnTo>
                  <a:pt x="0" y="2580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75039" b="-5554"/>
            </a:stretch>
          </a:blipFill>
          <a:ln cap="sq">
            <a:noFill/>
            <a:prstDash val="solid"/>
            <a:miter/>
          </a:ln>
        </p:spPr>
      </p:sp>
      <p:grpSp>
        <p:nvGrpSpPr>
          <p:cNvPr id="19" name="Group 19"/>
          <p:cNvGrpSpPr/>
          <p:nvPr/>
        </p:nvGrpSpPr>
        <p:grpSpPr>
          <a:xfrm rot="0">
            <a:off x="1393634" y="5355533"/>
            <a:ext cx="1217005" cy="1217005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92A4BC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22" name="AutoShape 22"/>
          <p:cNvSpPr/>
          <p:nvPr/>
        </p:nvSpPr>
        <p:spPr>
          <a:xfrm>
            <a:off x="2021187" y="3723578"/>
            <a:ext cx="0" cy="1631955"/>
          </a:xfrm>
          <a:prstGeom prst="line">
            <a:avLst/>
          </a:prstGeom>
          <a:ln w="38100" cap="flat">
            <a:solidFill>
              <a:srgbClr val="92A4BC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23" name="TextBox 23"/>
          <p:cNvSpPr txBox="1"/>
          <p:nvPr/>
        </p:nvSpPr>
        <p:spPr>
          <a:xfrm>
            <a:off x="2188463" y="3303357"/>
            <a:ext cx="3192235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224070"/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接口层架构设计</a:t>
            </a:r>
            <a:endParaRPr lang="en-US" sz="3300">
              <a:solidFill>
                <a:srgbClr val="224070"/>
              </a:solidFill>
              <a:latin typeface="字由点字美玲体" panose="00020600040101000101" charset="-122"/>
              <a:ea typeface="字由点字美玲体" panose="00020600040101000101" charset="-122"/>
              <a:cs typeface="字由点字美玲体" panose="00020600040101000101" charset="-122"/>
              <a:sym typeface="字由点字美玲体" panose="00020600040101000101" charset="-122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2188463" y="3989403"/>
            <a:ext cx="4474535" cy="1205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1600">
                <a:solidFill>
                  <a:srgbClr val="92A4BC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以DataViewController为核心，构建/api/data基础路径下的多维度接口体系，包含/province（省份）、/sales（销售）、/gender（性别）等端点，为前端提供标准化数据入口。</a:t>
            </a:r>
            <a:endParaRPr lang="en-US" sz="1600">
              <a:solidFill>
                <a:srgbClr val="92A4BC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397647" y="5543666"/>
            <a:ext cx="1217005" cy="755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224070"/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01</a:t>
            </a:r>
            <a:endParaRPr lang="en-US" sz="4400">
              <a:solidFill>
                <a:srgbClr val="224070"/>
              </a:solidFill>
              <a:latin typeface="字由点字美玲体" panose="00020600040101000101" charset="-122"/>
              <a:ea typeface="字由点字美玲体" panose="00020600040101000101" charset="-122"/>
              <a:cs typeface="字由点字美玲体" panose="00020600040101000101" charset="-122"/>
              <a:sym typeface="字由点字美玲体" panose="00020600040101000101" charset="-122"/>
            </a:endParaRPr>
          </a:p>
        </p:txBody>
      </p:sp>
      <p:grpSp>
        <p:nvGrpSpPr>
          <p:cNvPr id="26" name="Group 26"/>
          <p:cNvGrpSpPr/>
          <p:nvPr/>
        </p:nvGrpSpPr>
        <p:grpSpPr>
          <a:xfrm rot="0">
            <a:off x="7150468" y="5355533"/>
            <a:ext cx="1217005" cy="1217005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92A4BC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29" name="AutoShape 29"/>
          <p:cNvSpPr/>
          <p:nvPr/>
        </p:nvSpPr>
        <p:spPr>
          <a:xfrm flipH="1">
            <a:off x="7778020" y="3723578"/>
            <a:ext cx="0" cy="1631955"/>
          </a:xfrm>
          <a:prstGeom prst="line">
            <a:avLst/>
          </a:prstGeom>
          <a:ln w="38100" cap="flat">
            <a:solidFill>
              <a:srgbClr val="92A4BC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30" name="TextBox 30"/>
          <p:cNvSpPr txBox="1"/>
          <p:nvPr/>
        </p:nvSpPr>
        <p:spPr>
          <a:xfrm>
            <a:off x="7945297" y="3303357"/>
            <a:ext cx="3840549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224070"/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数据转换与格式适配</a:t>
            </a:r>
            <a:endParaRPr lang="en-US" sz="3300">
              <a:solidFill>
                <a:srgbClr val="224070"/>
              </a:solidFill>
              <a:latin typeface="字由点字美玲体" panose="00020600040101000101" charset="-122"/>
              <a:ea typeface="字由点字美玲体" panose="00020600040101000101" charset="-122"/>
              <a:cs typeface="字由点字美玲体" panose="00020600040101000101" charset="-122"/>
              <a:sym typeface="字由点字美玲体" panose="00020600040101000101" charset="-122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7949470" y="3937635"/>
            <a:ext cx="4772843" cy="1205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1600">
                <a:solidFill>
                  <a:srgbClr val="92A4BC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将数据库实体对象（如ProvinceCount）通过 Stream 流转换为前端所需的键值对格式（{name: "名称", value: 数值}），并处理数值精度（如保留两位小数），确保 JSON 数据可直接被 ECharts 识别。</a:t>
            </a:r>
            <a:endParaRPr lang="en-US" sz="1600">
              <a:solidFill>
                <a:srgbClr val="92A4BC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grpSp>
        <p:nvGrpSpPr>
          <p:cNvPr id="32" name="Group 32"/>
          <p:cNvGrpSpPr/>
          <p:nvPr/>
        </p:nvGrpSpPr>
        <p:grpSpPr>
          <a:xfrm rot="0">
            <a:off x="4272051" y="5355533"/>
            <a:ext cx="1217005" cy="1217005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92A4BC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35" name="AutoShape 35"/>
          <p:cNvSpPr/>
          <p:nvPr/>
        </p:nvSpPr>
        <p:spPr>
          <a:xfrm flipV="1">
            <a:off x="4899603" y="6572538"/>
            <a:ext cx="0" cy="1739331"/>
          </a:xfrm>
          <a:prstGeom prst="line">
            <a:avLst/>
          </a:prstGeom>
          <a:ln w="38100" cap="flat">
            <a:solidFill>
              <a:srgbClr val="92A4BC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36" name="TextBox 36"/>
          <p:cNvSpPr txBox="1"/>
          <p:nvPr/>
        </p:nvSpPr>
        <p:spPr>
          <a:xfrm>
            <a:off x="5066880" y="6772563"/>
            <a:ext cx="3192235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224070"/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数据访问层关联</a:t>
            </a:r>
            <a:endParaRPr lang="en-US" sz="3300">
              <a:solidFill>
                <a:srgbClr val="224070"/>
              </a:solidFill>
              <a:latin typeface="字由点字美玲体" panose="00020600040101000101" charset="-122"/>
              <a:ea typeface="字由点字美玲体" panose="00020600040101000101" charset="-122"/>
              <a:cs typeface="字由点字美玲体" panose="00020600040101000101" charset="-122"/>
              <a:sym typeface="字由点字美玲体" panose="00020600040101000101" charset="-122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5066880" y="7460268"/>
            <a:ext cx="4474535" cy="1205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1600">
                <a:solidFill>
                  <a:srgbClr val="92A4BC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通过@Autowired自动注入 Repository（如ProvinceCountRepository），直接关联 MySQL 数据表，无需手动编写 SQL，实现接口层与数据库的无缝连接。</a:t>
            </a:r>
            <a:endParaRPr lang="en-US" sz="1600">
              <a:solidFill>
                <a:srgbClr val="92A4BC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7150468" y="5543666"/>
            <a:ext cx="1217005" cy="755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224070"/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03</a:t>
            </a:r>
            <a:endParaRPr lang="en-US" sz="4400">
              <a:solidFill>
                <a:srgbClr val="224070"/>
              </a:solidFill>
              <a:latin typeface="字由点字美玲体" panose="00020600040101000101" charset="-122"/>
              <a:ea typeface="字由点字美玲体" panose="00020600040101000101" charset="-122"/>
              <a:cs typeface="字由点字美玲体" panose="00020600040101000101" charset="-122"/>
              <a:sym typeface="字由点字美玲体" panose="00020600040101000101" charset="-122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4272051" y="5543666"/>
            <a:ext cx="1217005" cy="755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224070"/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02</a:t>
            </a:r>
            <a:endParaRPr lang="en-US" sz="4400">
              <a:solidFill>
                <a:srgbClr val="224070"/>
              </a:solidFill>
              <a:latin typeface="字由点字美玲体" panose="00020600040101000101" charset="-122"/>
              <a:ea typeface="字由点字美玲体" panose="00020600040101000101" charset="-122"/>
              <a:cs typeface="字由点字美玲体" panose="00020600040101000101" charset="-122"/>
              <a:sym typeface="字由点字美玲体" panose="00020600040101000101" charset="-122"/>
            </a:endParaRPr>
          </a:p>
        </p:txBody>
      </p:sp>
      <p:grpSp>
        <p:nvGrpSpPr>
          <p:cNvPr id="40" name="Group 40"/>
          <p:cNvGrpSpPr/>
          <p:nvPr/>
        </p:nvGrpSpPr>
        <p:grpSpPr>
          <a:xfrm rot="0">
            <a:off x="10028885" y="5355533"/>
            <a:ext cx="1217005" cy="1217005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92A4BC"/>
              </a:solidFill>
              <a:prstDash val="solid"/>
              <a:miter/>
            </a:ln>
          </p:spPr>
        </p:sp>
        <p:sp>
          <p:nvSpPr>
            <p:cNvPr id="42" name="TextBox 4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43" name="AutoShape 43"/>
          <p:cNvSpPr/>
          <p:nvPr/>
        </p:nvSpPr>
        <p:spPr>
          <a:xfrm flipV="1">
            <a:off x="10653473" y="6572538"/>
            <a:ext cx="0" cy="1739331"/>
          </a:xfrm>
          <a:prstGeom prst="line">
            <a:avLst/>
          </a:prstGeom>
          <a:ln w="38100" cap="flat">
            <a:solidFill>
              <a:srgbClr val="92A4BC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44" name="TextBox 44"/>
          <p:cNvSpPr txBox="1"/>
          <p:nvPr/>
        </p:nvSpPr>
        <p:spPr>
          <a:xfrm>
            <a:off x="10820750" y="6772563"/>
            <a:ext cx="3192235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224070"/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请求与响应链路</a:t>
            </a:r>
            <a:endParaRPr lang="en-US" sz="3300">
              <a:solidFill>
                <a:srgbClr val="224070"/>
              </a:solidFill>
              <a:latin typeface="字由点字美玲体" panose="00020600040101000101" charset="-122"/>
              <a:ea typeface="字由点字美玲体" panose="00020600040101000101" charset="-122"/>
              <a:cs typeface="字由点字美玲体" panose="00020600040101000101" charset="-122"/>
              <a:sym typeface="字由点字美玲体" panose="00020600040101000101" charset="-122"/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10824923" y="7460268"/>
            <a:ext cx="4477499" cy="1205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1600">
                <a:solidFill>
                  <a:srgbClr val="92A4BC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前端图表通过异步请求调用接口（如fetch('/api/data/province')），后端经处理、查库、转换后返回 JSON 数据，前端直接注入图表完成渲染，实现 “请求 - 响应 - 渲染” 闭环。</a:t>
            </a:r>
            <a:endParaRPr lang="en-US" sz="1600">
              <a:solidFill>
                <a:srgbClr val="92A4BC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sp>
        <p:nvSpPr>
          <p:cNvPr id="46" name="TextBox 46"/>
          <p:cNvSpPr txBox="1"/>
          <p:nvPr/>
        </p:nvSpPr>
        <p:spPr>
          <a:xfrm>
            <a:off x="12907301" y="5543666"/>
            <a:ext cx="1217005" cy="755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224070"/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05</a:t>
            </a:r>
            <a:endParaRPr lang="en-US" sz="4400">
              <a:solidFill>
                <a:srgbClr val="224070"/>
              </a:solidFill>
              <a:latin typeface="字由点字美玲体" panose="00020600040101000101" charset="-122"/>
              <a:ea typeface="字由点字美玲体" panose="00020600040101000101" charset="-122"/>
              <a:cs typeface="字由点字美玲体" panose="00020600040101000101" charset="-122"/>
              <a:sym typeface="字由点字美玲体" panose="00020600040101000101" charset="-122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10028885" y="5543666"/>
            <a:ext cx="1217005" cy="755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224070"/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04</a:t>
            </a:r>
            <a:endParaRPr lang="en-US" sz="4400">
              <a:solidFill>
                <a:srgbClr val="224070"/>
              </a:solidFill>
              <a:latin typeface="字由点字美玲体" panose="00020600040101000101" charset="-122"/>
              <a:ea typeface="字由点字美玲体" panose="00020600040101000101" charset="-122"/>
              <a:cs typeface="字由点字美玲体" panose="00020600040101000101" charset="-122"/>
              <a:sym typeface="字由点字美玲体" panose="00020600040101000101" charset="-122"/>
            </a:endParaRPr>
          </a:p>
        </p:txBody>
      </p:sp>
      <p:sp>
        <p:nvSpPr>
          <p:cNvPr id="48" name="Freeform 48"/>
          <p:cNvSpPr/>
          <p:nvPr/>
        </p:nvSpPr>
        <p:spPr>
          <a:xfrm>
            <a:off x="1142528" y="983920"/>
            <a:ext cx="3117716" cy="937920"/>
          </a:xfrm>
          <a:custGeom>
            <a:avLst/>
            <a:gdLst/>
            <a:ahLst/>
            <a:cxnLst/>
            <a:rect l="l" t="t" r="r" b="b"/>
            <a:pathLst>
              <a:path w="3117716" h="937920">
                <a:moveTo>
                  <a:pt x="0" y="0"/>
                </a:moveTo>
                <a:lnTo>
                  <a:pt x="3117716" y="0"/>
                </a:lnTo>
                <a:lnTo>
                  <a:pt x="3117716" y="937920"/>
                </a:lnTo>
                <a:lnTo>
                  <a:pt x="0" y="9379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1"/>
            <a:stretch>
              <a:fillRect l="-12837" t="-56054" r="-3041" b="-49953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659226" y="530512"/>
            <a:ext cx="17228874" cy="9225976"/>
            <a:chOff x="0" y="0"/>
            <a:chExt cx="4537646" cy="242988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37646" cy="2429887"/>
            </a:xfrm>
            <a:custGeom>
              <a:avLst/>
              <a:gdLst/>
              <a:ahLst/>
              <a:cxnLst/>
              <a:rect l="l" t="t" r="r" b="b"/>
              <a:pathLst>
                <a:path w="4537646" h="2429887">
                  <a:moveTo>
                    <a:pt x="0" y="0"/>
                  </a:moveTo>
                  <a:lnTo>
                    <a:pt x="4537646" y="0"/>
                  </a:lnTo>
                  <a:lnTo>
                    <a:pt x="4537646" y="2429887"/>
                  </a:lnTo>
                  <a:lnTo>
                    <a:pt x="0" y="24298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92A4BC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4537646" cy="2458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6" name="AutoShape 6"/>
          <p:cNvSpPr/>
          <p:nvPr/>
        </p:nvSpPr>
        <p:spPr>
          <a:xfrm>
            <a:off x="529563" y="592425"/>
            <a:ext cx="17228874" cy="0"/>
          </a:xfrm>
          <a:prstGeom prst="line">
            <a:avLst/>
          </a:prstGeom>
          <a:ln w="123825" cap="flat">
            <a:solidFill>
              <a:srgbClr val="2240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7488401" y="2067059"/>
            <a:ext cx="3311198" cy="0"/>
          </a:xfrm>
          <a:prstGeom prst="line">
            <a:avLst/>
          </a:prstGeom>
          <a:ln w="19050" cap="flat">
            <a:solidFill>
              <a:srgbClr val="C4CCD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 rot="0">
            <a:off x="2204321" y="2209934"/>
            <a:ext cx="8595278" cy="1789487"/>
            <a:chOff x="0" y="0"/>
            <a:chExt cx="2263777" cy="4713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263777" cy="471305"/>
            </a:xfrm>
            <a:custGeom>
              <a:avLst/>
              <a:gdLst/>
              <a:ahLst/>
              <a:cxnLst/>
              <a:rect l="l" t="t" r="r" b="b"/>
              <a:pathLst>
                <a:path w="2263777" h="471305">
                  <a:moveTo>
                    <a:pt x="7206" y="0"/>
                  </a:moveTo>
                  <a:lnTo>
                    <a:pt x="2256571" y="0"/>
                  </a:lnTo>
                  <a:cubicBezTo>
                    <a:pt x="2260551" y="0"/>
                    <a:pt x="2263777" y="3226"/>
                    <a:pt x="2263777" y="7206"/>
                  </a:cubicBezTo>
                  <a:lnTo>
                    <a:pt x="2263777" y="464100"/>
                  </a:lnTo>
                  <a:cubicBezTo>
                    <a:pt x="2263777" y="468079"/>
                    <a:pt x="2260551" y="471305"/>
                    <a:pt x="2256571" y="471305"/>
                  </a:cubicBezTo>
                  <a:lnTo>
                    <a:pt x="7206" y="471305"/>
                  </a:lnTo>
                  <a:cubicBezTo>
                    <a:pt x="3226" y="471305"/>
                    <a:pt x="0" y="468079"/>
                    <a:pt x="0" y="464100"/>
                  </a:cubicBezTo>
                  <a:lnTo>
                    <a:pt x="0" y="7206"/>
                  </a:lnTo>
                  <a:cubicBezTo>
                    <a:pt x="0" y="3226"/>
                    <a:pt x="3226" y="0"/>
                    <a:pt x="720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92A4BC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2263777" cy="4998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11447553" y="2125961"/>
            <a:ext cx="4673857" cy="7295253"/>
            <a:chOff x="0" y="0"/>
            <a:chExt cx="1230975" cy="192138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30975" cy="1921384"/>
            </a:xfrm>
            <a:custGeom>
              <a:avLst/>
              <a:gdLst/>
              <a:ahLst/>
              <a:cxnLst/>
              <a:rect l="l" t="t" r="r" b="b"/>
              <a:pathLst>
                <a:path w="1230975" h="1921384">
                  <a:moveTo>
                    <a:pt x="0" y="0"/>
                  </a:moveTo>
                  <a:lnTo>
                    <a:pt x="1230975" y="0"/>
                  </a:lnTo>
                  <a:lnTo>
                    <a:pt x="1230975" y="1921384"/>
                  </a:lnTo>
                  <a:lnTo>
                    <a:pt x="0" y="19213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92A4BC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1230975" cy="19499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4" name="Freeform 14"/>
          <p:cNvSpPr/>
          <p:nvPr/>
        </p:nvSpPr>
        <p:spPr>
          <a:xfrm>
            <a:off x="2246487" y="4132771"/>
            <a:ext cx="8510946" cy="5575761"/>
          </a:xfrm>
          <a:custGeom>
            <a:avLst/>
            <a:gdLst/>
            <a:ahLst/>
            <a:cxnLst/>
            <a:rect l="l" t="t" r="r" b="b"/>
            <a:pathLst>
              <a:path w="8510946" h="5575761">
                <a:moveTo>
                  <a:pt x="0" y="0"/>
                </a:moveTo>
                <a:lnTo>
                  <a:pt x="8510946" y="0"/>
                </a:lnTo>
                <a:lnTo>
                  <a:pt x="8510946" y="5575761"/>
                </a:lnTo>
                <a:lnTo>
                  <a:pt x="0" y="55757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6035604" y="914400"/>
            <a:ext cx="6216793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spc="632">
                <a:solidFill>
                  <a:srgbClr val="224070"/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可视化呈现</a:t>
            </a:r>
            <a:endParaRPr lang="en-US" sz="5600" spc="632">
              <a:solidFill>
                <a:srgbClr val="224070"/>
              </a:solidFill>
              <a:latin typeface="字由点字美玲体" panose="00020600040101000101" charset="-122"/>
              <a:ea typeface="字由点字美玲体" panose="00020600040101000101" charset="-122"/>
              <a:cs typeface="字由点字美玲体" panose="00020600040101000101" charset="-122"/>
              <a:sym typeface="字由点字美玲体" panose="00020600040101000101" charset="-122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317205" y="2190884"/>
            <a:ext cx="8369510" cy="490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 spc="238">
                <a:solidFill>
                  <a:srgbClr val="224070"/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ECharts如何</a:t>
            </a:r>
            <a:r>
              <a:rPr lang="en-US" sz="2800" spc="238">
                <a:solidFill>
                  <a:srgbClr val="224070"/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“讲好电商故事”</a:t>
            </a:r>
            <a:endParaRPr lang="en-US" sz="2800" spc="238">
              <a:solidFill>
                <a:srgbClr val="224070"/>
              </a:solidFill>
              <a:latin typeface="字由点字美玲体" panose="00020600040101000101" charset="-122"/>
              <a:ea typeface="字由点字美玲体" panose="00020600040101000101" charset="-122"/>
              <a:cs typeface="字由点字美玲体" panose="00020600040101000101" charset="-122"/>
              <a:sym typeface="字由点字美玲体" panose="00020600040101000101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317205" y="2810008"/>
            <a:ext cx="8369510" cy="84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320"/>
              </a:lnSpc>
              <a:spcBef>
                <a:spcPct val="0"/>
              </a:spcBef>
            </a:pPr>
            <a:r>
              <a:rPr lang="en-US" sz="1600" spc="164">
                <a:solidFill>
                  <a:srgbClr val="92A4BC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ECharts 打造的电商仪表盘整合多维度图表：</a:t>
            </a:r>
            <a:r>
              <a:rPr lang="en-US" sz="1600" u="none" strike="noStrike" spc="164">
                <a:solidFill>
                  <a:srgbClr val="92A4BC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通栏折线图展示销售额趋势，地图 + 柱状图呈现用户省份分布，搭配性别、品牌等维度图表，形成 “销售 - 用户 - 商品” 完整视图。统一设计与响应式布局实现 “一屏览全局”，让数据直接驱动决策。</a:t>
            </a:r>
            <a:endParaRPr lang="en-US" sz="1600" u="none" strike="noStrike" spc="164">
              <a:solidFill>
                <a:srgbClr val="92A4BC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1902768" y="2426151"/>
            <a:ext cx="3763426" cy="3010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40"/>
              </a:lnSpc>
            </a:pPr>
            <a:r>
              <a:rPr lang="en-US" sz="1600">
                <a:solidFill>
                  <a:srgbClr val="92A4BC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前端基于 ECharts 与响应式框架实现 “数据 - 图表” 衔接：通过 Tailwind CSS 构建 chart-grid 网格布局，核心图表（如销售额趋势）设为通栏 wide 样式聚焦视觉；ECharts 初始化实例后，读取后端接口数据，配置参数转化为可视化图表，支持响应式适配与实时刷新，确保数据动态同步。</a:t>
            </a:r>
            <a:endParaRPr lang="en-US" sz="1600">
              <a:solidFill>
                <a:srgbClr val="92A4BC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1902768" y="5668812"/>
            <a:ext cx="3763426" cy="3391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40" lvl="1" indent="-172720" algn="just">
              <a:lnSpc>
                <a:spcPts val="3040"/>
              </a:lnSpc>
              <a:buFont typeface="Arial" panose="020B0604020202020204"/>
              <a:buChar char="•"/>
            </a:pPr>
            <a:r>
              <a:rPr lang="en-US" sz="1600">
                <a:solidFill>
                  <a:srgbClr val="92A4BC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销售额趋势图直观呈现销售波动，助力识别高峰时段与库存调整；用户省份分布（地图 + 柱状图）定位核心市场，支撑区域推广资源倾斜，提升投入产出比。</a:t>
            </a:r>
            <a:endParaRPr lang="en-US" sz="1600">
              <a:solidFill>
                <a:srgbClr val="92A4BC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  <a:p>
            <a:pPr marL="345440" lvl="1" indent="-172720" algn="just">
              <a:lnSpc>
                <a:spcPts val="3040"/>
              </a:lnSpc>
              <a:buFont typeface="Arial" panose="020B0604020202020204"/>
              <a:buChar char="•"/>
            </a:pPr>
            <a:r>
              <a:rPr lang="en-US" sz="1600">
                <a:solidFill>
                  <a:srgbClr val="92A4BC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性别 / 年龄段分布刻画用户特征，辅助精准营销；热销品牌 / 商品类别图表锁定畅销品，优化库存结构，减少滞销风险。</a:t>
            </a:r>
            <a:endParaRPr lang="en-US" sz="1600">
              <a:solidFill>
                <a:srgbClr val="92A4BC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1142528" y="983920"/>
            <a:ext cx="3117716" cy="937920"/>
          </a:xfrm>
          <a:custGeom>
            <a:avLst/>
            <a:gdLst/>
            <a:ahLst/>
            <a:cxnLst/>
            <a:rect l="l" t="t" r="r" b="b"/>
            <a:pathLst>
              <a:path w="3117716" h="937920">
                <a:moveTo>
                  <a:pt x="0" y="0"/>
                </a:moveTo>
                <a:lnTo>
                  <a:pt x="3117716" y="0"/>
                </a:lnTo>
                <a:lnTo>
                  <a:pt x="3117716" y="937920"/>
                </a:lnTo>
                <a:lnTo>
                  <a:pt x="0" y="9379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1"/>
            <a:stretch>
              <a:fillRect l="-12837" t="-56054" r="-3041" b="-49953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529563" y="530512"/>
            <a:ext cx="17228874" cy="9225976"/>
            <a:chOff x="0" y="0"/>
            <a:chExt cx="4537646" cy="242988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37646" cy="2429887"/>
            </a:xfrm>
            <a:custGeom>
              <a:avLst/>
              <a:gdLst/>
              <a:ahLst/>
              <a:cxnLst/>
              <a:rect l="l" t="t" r="r" b="b"/>
              <a:pathLst>
                <a:path w="4537646" h="2429887">
                  <a:moveTo>
                    <a:pt x="3595" y="0"/>
                  </a:moveTo>
                  <a:lnTo>
                    <a:pt x="4534051" y="0"/>
                  </a:lnTo>
                  <a:cubicBezTo>
                    <a:pt x="4536036" y="0"/>
                    <a:pt x="4537646" y="1609"/>
                    <a:pt x="4537646" y="3595"/>
                  </a:cubicBezTo>
                  <a:lnTo>
                    <a:pt x="4537646" y="2426292"/>
                  </a:lnTo>
                  <a:cubicBezTo>
                    <a:pt x="4537646" y="2428277"/>
                    <a:pt x="4536036" y="2429887"/>
                    <a:pt x="4534051" y="2429887"/>
                  </a:cubicBezTo>
                  <a:lnTo>
                    <a:pt x="3595" y="2429887"/>
                  </a:lnTo>
                  <a:cubicBezTo>
                    <a:pt x="1609" y="2429887"/>
                    <a:pt x="0" y="2428277"/>
                    <a:pt x="0" y="2426292"/>
                  </a:cubicBezTo>
                  <a:lnTo>
                    <a:pt x="0" y="3595"/>
                  </a:lnTo>
                  <a:cubicBezTo>
                    <a:pt x="0" y="1609"/>
                    <a:pt x="1609" y="0"/>
                    <a:pt x="35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92A4BC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4537646" cy="2458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6" name="AutoShape 6"/>
          <p:cNvSpPr/>
          <p:nvPr/>
        </p:nvSpPr>
        <p:spPr>
          <a:xfrm>
            <a:off x="529563" y="592425"/>
            <a:ext cx="17228874" cy="0"/>
          </a:xfrm>
          <a:prstGeom prst="line">
            <a:avLst/>
          </a:prstGeom>
          <a:ln w="123825" cap="flat">
            <a:solidFill>
              <a:srgbClr val="2240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7018553" y="2067059"/>
            <a:ext cx="4250893" cy="0"/>
          </a:xfrm>
          <a:prstGeom prst="line">
            <a:avLst/>
          </a:prstGeom>
          <a:ln w="19050" cap="flat">
            <a:solidFill>
              <a:srgbClr val="C4CCD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 rot="0">
            <a:off x="1124984" y="2961523"/>
            <a:ext cx="3685507" cy="5872534"/>
            <a:chOff x="0" y="0"/>
            <a:chExt cx="970669" cy="154667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70669" cy="1546676"/>
            </a:xfrm>
            <a:custGeom>
              <a:avLst/>
              <a:gdLst/>
              <a:ahLst/>
              <a:cxnLst/>
              <a:rect l="l" t="t" r="r" b="b"/>
              <a:pathLst>
                <a:path w="970669" h="1546676">
                  <a:moveTo>
                    <a:pt x="16805" y="0"/>
                  </a:moveTo>
                  <a:lnTo>
                    <a:pt x="953863" y="0"/>
                  </a:lnTo>
                  <a:cubicBezTo>
                    <a:pt x="963145" y="0"/>
                    <a:pt x="970669" y="7524"/>
                    <a:pt x="970669" y="16805"/>
                  </a:cubicBezTo>
                  <a:lnTo>
                    <a:pt x="970669" y="1529871"/>
                  </a:lnTo>
                  <a:cubicBezTo>
                    <a:pt x="970669" y="1539152"/>
                    <a:pt x="963145" y="1546676"/>
                    <a:pt x="953863" y="1546676"/>
                  </a:cubicBezTo>
                  <a:lnTo>
                    <a:pt x="16805" y="1546676"/>
                  </a:lnTo>
                  <a:cubicBezTo>
                    <a:pt x="7524" y="1546676"/>
                    <a:pt x="0" y="1539152"/>
                    <a:pt x="0" y="1529871"/>
                  </a:cubicBezTo>
                  <a:lnTo>
                    <a:pt x="0" y="16805"/>
                  </a:lnTo>
                  <a:cubicBezTo>
                    <a:pt x="0" y="7524"/>
                    <a:pt x="7524" y="0"/>
                    <a:pt x="168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92A4BC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970669" cy="15752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1" name="AutoShape 11"/>
          <p:cNvSpPr/>
          <p:nvPr/>
        </p:nvSpPr>
        <p:spPr>
          <a:xfrm>
            <a:off x="1124984" y="3023436"/>
            <a:ext cx="3685507" cy="0"/>
          </a:xfrm>
          <a:prstGeom prst="line">
            <a:avLst/>
          </a:prstGeom>
          <a:ln w="123825" cap="flat">
            <a:solidFill>
              <a:srgbClr val="22407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 rot="0">
            <a:off x="5242492" y="2961523"/>
            <a:ext cx="3685507" cy="5872534"/>
            <a:chOff x="0" y="0"/>
            <a:chExt cx="970669" cy="154667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70669" cy="1546676"/>
            </a:xfrm>
            <a:custGeom>
              <a:avLst/>
              <a:gdLst/>
              <a:ahLst/>
              <a:cxnLst/>
              <a:rect l="l" t="t" r="r" b="b"/>
              <a:pathLst>
                <a:path w="970669" h="1546676">
                  <a:moveTo>
                    <a:pt x="16805" y="0"/>
                  </a:moveTo>
                  <a:lnTo>
                    <a:pt x="953863" y="0"/>
                  </a:lnTo>
                  <a:cubicBezTo>
                    <a:pt x="963145" y="0"/>
                    <a:pt x="970669" y="7524"/>
                    <a:pt x="970669" y="16805"/>
                  </a:cubicBezTo>
                  <a:lnTo>
                    <a:pt x="970669" y="1529871"/>
                  </a:lnTo>
                  <a:cubicBezTo>
                    <a:pt x="970669" y="1539152"/>
                    <a:pt x="963145" y="1546676"/>
                    <a:pt x="953863" y="1546676"/>
                  </a:cubicBezTo>
                  <a:lnTo>
                    <a:pt x="16805" y="1546676"/>
                  </a:lnTo>
                  <a:cubicBezTo>
                    <a:pt x="7524" y="1546676"/>
                    <a:pt x="0" y="1539152"/>
                    <a:pt x="0" y="1529871"/>
                  </a:cubicBezTo>
                  <a:lnTo>
                    <a:pt x="0" y="16805"/>
                  </a:lnTo>
                  <a:cubicBezTo>
                    <a:pt x="0" y="7524"/>
                    <a:pt x="7524" y="0"/>
                    <a:pt x="168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92A4BC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970669" cy="15752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5" name="AutoShape 15"/>
          <p:cNvSpPr/>
          <p:nvPr/>
        </p:nvSpPr>
        <p:spPr>
          <a:xfrm>
            <a:off x="5242492" y="3023436"/>
            <a:ext cx="3685507" cy="0"/>
          </a:xfrm>
          <a:prstGeom prst="line">
            <a:avLst/>
          </a:prstGeom>
          <a:ln w="123825" cap="flat">
            <a:solidFill>
              <a:srgbClr val="22407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6" name="Group 16"/>
          <p:cNvGrpSpPr/>
          <p:nvPr/>
        </p:nvGrpSpPr>
        <p:grpSpPr>
          <a:xfrm rot="0">
            <a:off x="9360001" y="2961523"/>
            <a:ext cx="3685507" cy="5872534"/>
            <a:chOff x="0" y="0"/>
            <a:chExt cx="970669" cy="154667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970669" cy="1546676"/>
            </a:xfrm>
            <a:custGeom>
              <a:avLst/>
              <a:gdLst/>
              <a:ahLst/>
              <a:cxnLst/>
              <a:rect l="l" t="t" r="r" b="b"/>
              <a:pathLst>
                <a:path w="970669" h="1546676">
                  <a:moveTo>
                    <a:pt x="16805" y="0"/>
                  </a:moveTo>
                  <a:lnTo>
                    <a:pt x="953863" y="0"/>
                  </a:lnTo>
                  <a:cubicBezTo>
                    <a:pt x="963145" y="0"/>
                    <a:pt x="970669" y="7524"/>
                    <a:pt x="970669" y="16805"/>
                  </a:cubicBezTo>
                  <a:lnTo>
                    <a:pt x="970669" y="1529871"/>
                  </a:lnTo>
                  <a:cubicBezTo>
                    <a:pt x="970669" y="1539152"/>
                    <a:pt x="963145" y="1546676"/>
                    <a:pt x="953863" y="1546676"/>
                  </a:cubicBezTo>
                  <a:lnTo>
                    <a:pt x="16805" y="1546676"/>
                  </a:lnTo>
                  <a:cubicBezTo>
                    <a:pt x="7524" y="1546676"/>
                    <a:pt x="0" y="1539152"/>
                    <a:pt x="0" y="1529871"/>
                  </a:cubicBezTo>
                  <a:lnTo>
                    <a:pt x="0" y="16805"/>
                  </a:lnTo>
                  <a:cubicBezTo>
                    <a:pt x="0" y="7524"/>
                    <a:pt x="7524" y="0"/>
                    <a:pt x="168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92A4BC"/>
              </a:solidFill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28575"/>
              <a:ext cx="970669" cy="15752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9" name="AutoShape 19"/>
          <p:cNvSpPr/>
          <p:nvPr/>
        </p:nvSpPr>
        <p:spPr>
          <a:xfrm>
            <a:off x="9360001" y="3023436"/>
            <a:ext cx="3685507" cy="0"/>
          </a:xfrm>
          <a:prstGeom prst="line">
            <a:avLst/>
          </a:prstGeom>
          <a:ln w="123825" cap="flat">
            <a:solidFill>
              <a:srgbClr val="22407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0" name="Group 20"/>
          <p:cNvGrpSpPr/>
          <p:nvPr/>
        </p:nvGrpSpPr>
        <p:grpSpPr>
          <a:xfrm rot="0">
            <a:off x="13477509" y="2961523"/>
            <a:ext cx="3685507" cy="5872534"/>
            <a:chOff x="0" y="0"/>
            <a:chExt cx="970669" cy="1546676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70669" cy="1546676"/>
            </a:xfrm>
            <a:custGeom>
              <a:avLst/>
              <a:gdLst/>
              <a:ahLst/>
              <a:cxnLst/>
              <a:rect l="l" t="t" r="r" b="b"/>
              <a:pathLst>
                <a:path w="970669" h="1546676">
                  <a:moveTo>
                    <a:pt x="16805" y="0"/>
                  </a:moveTo>
                  <a:lnTo>
                    <a:pt x="953863" y="0"/>
                  </a:lnTo>
                  <a:cubicBezTo>
                    <a:pt x="963145" y="0"/>
                    <a:pt x="970669" y="7524"/>
                    <a:pt x="970669" y="16805"/>
                  </a:cubicBezTo>
                  <a:lnTo>
                    <a:pt x="970669" y="1529871"/>
                  </a:lnTo>
                  <a:cubicBezTo>
                    <a:pt x="970669" y="1539152"/>
                    <a:pt x="963145" y="1546676"/>
                    <a:pt x="953863" y="1546676"/>
                  </a:cubicBezTo>
                  <a:lnTo>
                    <a:pt x="16805" y="1546676"/>
                  </a:lnTo>
                  <a:cubicBezTo>
                    <a:pt x="7524" y="1546676"/>
                    <a:pt x="0" y="1539152"/>
                    <a:pt x="0" y="1529871"/>
                  </a:cubicBezTo>
                  <a:lnTo>
                    <a:pt x="0" y="16805"/>
                  </a:lnTo>
                  <a:cubicBezTo>
                    <a:pt x="0" y="7524"/>
                    <a:pt x="7524" y="0"/>
                    <a:pt x="168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92A4BC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28575"/>
              <a:ext cx="970669" cy="15752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477509" y="3023436"/>
            <a:ext cx="3685507" cy="0"/>
          </a:xfrm>
          <a:prstGeom prst="line">
            <a:avLst/>
          </a:prstGeom>
          <a:ln w="123825" cap="flat">
            <a:solidFill>
              <a:srgbClr val="22407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Freeform 24"/>
          <p:cNvSpPr/>
          <p:nvPr/>
        </p:nvSpPr>
        <p:spPr>
          <a:xfrm>
            <a:off x="1604108" y="3182899"/>
            <a:ext cx="2727260" cy="2181808"/>
          </a:xfrm>
          <a:custGeom>
            <a:avLst/>
            <a:gdLst/>
            <a:ahLst/>
            <a:cxnLst/>
            <a:rect l="l" t="t" r="r" b="b"/>
            <a:pathLst>
              <a:path w="2727260" h="2181808">
                <a:moveTo>
                  <a:pt x="0" y="0"/>
                </a:moveTo>
                <a:lnTo>
                  <a:pt x="2727259" y="0"/>
                </a:lnTo>
                <a:lnTo>
                  <a:pt x="2727259" y="2181808"/>
                </a:lnTo>
                <a:lnTo>
                  <a:pt x="0" y="21818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715" r="-12507"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5709355" y="3145015"/>
            <a:ext cx="2821970" cy="2257576"/>
          </a:xfrm>
          <a:custGeom>
            <a:avLst/>
            <a:gdLst/>
            <a:ahLst/>
            <a:cxnLst/>
            <a:rect l="l" t="t" r="r" b="b"/>
            <a:pathLst>
              <a:path w="2821970" h="2257576">
                <a:moveTo>
                  <a:pt x="0" y="0"/>
                </a:moveTo>
                <a:lnTo>
                  <a:pt x="2821971" y="0"/>
                </a:lnTo>
                <a:lnTo>
                  <a:pt x="2821971" y="2257576"/>
                </a:lnTo>
                <a:lnTo>
                  <a:pt x="0" y="22575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6366" b="-8633"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9822438" y="3169592"/>
            <a:ext cx="2760632" cy="2195115"/>
          </a:xfrm>
          <a:custGeom>
            <a:avLst/>
            <a:gdLst/>
            <a:ahLst/>
            <a:cxnLst/>
            <a:rect l="l" t="t" r="r" b="b"/>
            <a:pathLst>
              <a:path w="2760632" h="2195115">
                <a:moveTo>
                  <a:pt x="0" y="0"/>
                </a:moveTo>
                <a:lnTo>
                  <a:pt x="2760632" y="0"/>
                </a:lnTo>
                <a:lnTo>
                  <a:pt x="2760632" y="2195115"/>
                </a:lnTo>
                <a:lnTo>
                  <a:pt x="0" y="21951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9556" b="-16206"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142528" y="983920"/>
            <a:ext cx="3117716" cy="937920"/>
          </a:xfrm>
          <a:custGeom>
            <a:avLst/>
            <a:gdLst/>
            <a:ahLst/>
            <a:cxnLst/>
            <a:rect l="l" t="t" r="r" b="b"/>
            <a:pathLst>
              <a:path w="3117716" h="937920">
                <a:moveTo>
                  <a:pt x="0" y="0"/>
                </a:moveTo>
                <a:lnTo>
                  <a:pt x="3117716" y="0"/>
                </a:lnTo>
                <a:lnTo>
                  <a:pt x="3117716" y="937920"/>
                </a:lnTo>
                <a:lnTo>
                  <a:pt x="0" y="9379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13826558" y="3145015"/>
            <a:ext cx="2894453" cy="2556061"/>
          </a:xfrm>
          <a:custGeom>
            <a:avLst/>
            <a:gdLst/>
            <a:ahLst/>
            <a:cxnLst/>
            <a:rect l="l" t="t" r="r" b="b"/>
            <a:pathLst>
              <a:path w="2894453" h="2556061">
                <a:moveTo>
                  <a:pt x="0" y="0"/>
                </a:moveTo>
                <a:lnTo>
                  <a:pt x="2894453" y="0"/>
                </a:lnTo>
                <a:lnTo>
                  <a:pt x="2894453" y="2556061"/>
                </a:lnTo>
                <a:lnTo>
                  <a:pt x="0" y="25560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6647" b="-6591"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5044610" y="914400"/>
            <a:ext cx="8198780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spc="632">
                <a:solidFill>
                  <a:srgbClr val="224070"/>
                </a:solidFill>
                <a:latin typeface="字由点字美玲体" panose="00020600040101000101" charset="-122"/>
                <a:ea typeface="字由点字美玲体" panose="00020600040101000101" charset="-122"/>
                <a:cs typeface="字由点字美玲体" panose="00020600040101000101" charset="-122"/>
                <a:sym typeface="字由点字美玲体" panose="00020600040101000101" charset="-122"/>
              </a:rPr>
              <a:t>价值总结与扩展实践</a:t>
            </a:r>
            <a:endParaRPr lang="en-US" sz="5600" spc="632">
              <a:solidFill>
                <a:srgbClr val="224070"/>
              </a:solidFill>
              <a:latin typeface="字由点字美玲体" panose="00020600040101000101" charset="-122"/>
              <a:ea typeface="字由点字美玲体" panose="00020600040101000101" charset="-122"/>
              <a:cs typeface="字由点字美玲体" panose="00020600040101000101" charset="-122"/>
              <a:sym typeface="字由点字美玲体" panose="00020600040101000101" charset="-122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300364" y="5421992"/>
            <a:ext cx="3334746" cy="3074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>
                <a:solidFill>
                  <a:srgbClr val="92A4BC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平台通过 ECharts 可视化与多维度数据整合，让电商运营从 “经验判断” 转向 “数据驱动”。运营人员可快速从仪表盘获取销售额趋势、用户地域分布、热销商品等关键信息，直接用于推广策略调整（如向高用户省份倾斜资源）、库存优化（如加大热销品牌备货）</a:t>
            </a:r>
            <a:endParaRPr lang="en-US" sz="1800">
              <a:solidFill>
                <a:srgbClr val="92A4BC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5417873" y="5479142"/>
            <a:ext cx="3334746" cy="3074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>
                <a:solidFill>
                  <a:srgbClr val="92A4BC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全栈技术架构（Spark+MySQL+Spring Boot+ECharts）实现模块化设计，各环节职责明确且可复用：Spark 批处理逻辑可直接扩展到新数据维度，Spring Boot 接口层通过标准化模式快速新增端点，ECharts 图表配置可复用至同类分析场景。</a:t>
            </a:r>
            <a:endParaRPr lang="en-US" sz="1800">
              <a:solidFill>
                <a:srgbClr val="92A4BC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9535381" y="5307557"/>
            <a:ext cx="3334746" cy="341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>
                <a:solidFill>
                  <a:srgbClr val="92A4BC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平台支持 “按需扩展” 的弹性能力，新增分析维度仅需三步：Spark 开发对应统计任务、MySQL 创建结果表、前端配置 ECharts 图表，无需改动现有架构。目前已从基础的销售、省份分析，扩展到性别、品牌、商品类别等维度，未来可快速接入用户行为路径、复购率等新场景，随业务需求 “即插即用”。</a:t>
            </a:r>
            <a:endParaRPr lang="en-US" sz="1800">
              <a:solidFill>
                <a:srgbClr val="92A4BC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13655108" y="5822042"/>
            <a:ext cx="3334746" cy="2388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>
                <a:solidFill>
                  <a:srgbClr val="92A4BC"/>
                </a:solidFill>
                <a:latin typeface="思源宋体" panose="02020400000000000000" charset="-122"/>
                <a:ea typeface="思源宋体" panose="02020400000000000000" charset="-122"/>
                <a:cs typeface="思源宋体" panose="02020400000000000000" charset="-122"/>
                <a:sym typeface="思源宋体" panose="02020400000000000000" charset="-122"/>
              </a:rPr>
              <a:t>平台不仅满足当前分析需求，更能支撑业务长效发展。短期可通过实时数据接口升级为 “实时监控仪表盘”；中期可引入 AI 算法实现销售额预测；长期可打通供应链、客服等系统数据，构建全链路数据平台。</a:t>
            </a:r>
            <a:endParaRPr lang="en-US" sz="1800">
              <a:solidFill>
                <a:srgbClr val="92A4BC"/>
              </a:solidFill>
              <a:latin typeface="思源宋体" panose="02020400000000000000" charset="-122"/>
              <a:ea typeface="思源宋体" panose="02020400000000000000" charset="-122"/>
              <a:cs typeface="思源宋体" panose="02020400000000000000" charset="-122"/>
              <a:sym typeface="思源宋体" panose="02020400000000000000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457.76803149606303,&quot;left&quot;:187.03417322834645,&quot;top&quot;:310.4888976377953,&quot;width&quot;:1077.6158267716535}"/>
</p:tagLst>
</file>

<file path=ppt/tags/tag10.xml><?xml version="1.0" encoding="utf-8"?>
<p:tagLst xmlns:p="http://schemas.openxmlformats.org/presentationml/2006/main">
  <p:tag name="KSO_WM_DIAGRAM_VIRTUALLY_FRAME" val="{&quot;height&quot;:457.76803149606303,&quot;left&quot;:187.03417322834645,&quot;top&quot;:310.4888976377953,&quot;width&quot;:1077.6158267716535}"/>
</p:tagLst>
</file>

<file path=ppt/tags/tag11.xml><?xml version="1.0" encoding="utf-8"?>
<p:tagLst xmlns:p="http://schemas.openxmlformats.org/presentationml/2006/main">
  <p:tag name="KSO_WM_DIAGRAM_VIRTUALLY_FRAME" val="{&quot;height&quot;:457.76803149606303,&quot;left&quot;:187.03417322834645,&quot;top&quot;:310.4888976377953,&quot;width&quot;:1077.6158267716535}"/>
</p:tagLst>
</file>

<file path=ppt/tags/tag12.xml><?xml version="1.0" encoding="utf-8"?>
<p:tagLst xmlns:p="http://schemas.openxmlformats.org/presentationml/2006/main">
  <p:tag name="KSO_WM_DIAGRAM_VIRTUALLY_FRAME" val="{&quot;height&quot;:457.76803149606303,&quot;left&quot;:187.03417322834645,&quot;top&quot;:310.4888976377953,&quot;width&quot;:1077.6158267716535}"/>
</p:tagLst>
</file>

<file path=ppt/tags/tag13.xml><?xml version="1.0" encoding="utf-8"?>
<p:tagLst xmlns:p="http://schemas.openxmlformats.org/presentationml/2006/main">
  <p:tag name="KSO_WM_DIAGRAM_VIRTUALLY_FRAME" val="{&quot;height&quot;:457.76803149606303,&quot;left&quot;:187.03417322834645,&quot;top&quot;:310.4888976377953,&quot;width&quot;:1077.6158267716535}"/>
</p:tagLst>
</file>

<file path=ppt/tags/tag14.xml><?xml version="1.0" encoding="utf-8"?>
<p:tagLst xmlns:p="http://schemas.openxmlformats.org/presentationml/2006/main">
  <p:tag name="KSO_WM_DIAGRAM_VIRTUALLY_FRAME" val="{&quot;height&quot;:457.76803149606303,&quot;left&quot;:187.03417322834645,&quot;top&quot;:310.4888976377953,&quot;width&quot;:1077.6158267716535}"/>
</p:tagLst>
</file>

<file path=ppt/tags/tag15.xml><?xml version="1.0" encoding="utf-8"?>
<p:tagLst xmlns:p="http://schemas.openxmlformats.org/presentationml/2006/main">
  <p:tag name="KSO_WM_DIAGRAM_VIRTUALLY_FRAME" val="{&quot;height&quot;:457.76803149606303,&quot;left&quot;:187.03417322834645,&quot;top&quot;:310.4888976377953,&quot;width&quot;:1077.6158267716535}"/>
</p:tagLst>
</file>

<file path=ppt/tags/tag16.xml><?xml version="1.0" encoding="utf-8"?>
<p:tagLst xmlns:p="http://schemas.openxmlformats.org/presentationml/2006/main">
  <p:tag name="KSO_WM_DIAGRAM_VIRTUALLY_FRAME" val="{&quot;height&quot;:457.76803149606303,&quot;left&quot;:187.03417322834645,&quot;top&quot;:310.4888976377953,&quot;width&quot;:1077.6158267716535}"/>
</p:tagLst>
</file>

<file path=ppt/tags/tag17.xml><?xml version="1.0" encoding="utf-8"?>
<p:tagLst xmlns:p="http://schemas.openxmlformats.org/presentationml/2006/main">
  <p:tag name="KSO_WM_DIAGRAM_VIRTUALLY_FRAME" val="{&quot;height&quot;:457.76803149606303,&quot;left&quot;:187.03417322834645,&quot;top&quot;:310.4888976377953,&quot;width&quot;:1077.6158267716535}"/>
</p:tagLst>
</file>

<file path=ppt/tags/tag18.xml><?xml version="1.0" encoding="utf-8"?>
<p:tagLst xmlns:p="http://schemas.openxmlformats.org/presentationml/2006/main">
  <p:tag name="commondata" val="eyJoZGlkIjoiZGExMTU1MWMxNzlkMTg5ODhlZWJjZmMyNWJhMzAzOTEifQ=="/>
</p:tagLst>
</file>

<file path=ppt/tags/tag2.xml><?xml version="1.0" encoding="utf-8"?>
<p:tagLst xmlns:p="http://schemas.openxmlformats.org/presentationml/2006/main">
  <p:tag name="KSO_WM_DIAGRAM_VIRTUALLY_FRAME" val="{&quot;height&quot;:457.76803149606303,&quot;left&quot;:187.03417322834645,&quot;top&quot;:310.4888976377953,&quot;width&quot;:1077.6158267716535}"/>
</p:tagLst>
</file>

<file path=ppt/tags/tag3.xml><?xml version="1.0" encoding="utf-8"?>
<p:tagLst xmlns:p="http://schemas.openxmlformats.org/presentationml/2006/main">
  <p:tag name="KSO_WM_DIAGRAM_VIRTUALLY_FRAME" val="{&quot;height&quot;:457.76803149606303,&quot;left&quot;:187.03417322834645,&quot;top&quot;:310.4888976377953,&quot;width&quot;:1077.6158267716535}"/>
</p:tagLst>
</file>

<file path=ppt/tags/tag4.xml><?xml version="1.0" encoding="utf-8"?>
<p:tagLst xmlns:p="http://schemas.openxmlformats.org/presentationml/2006/main">
  <p:tag name="KSO_WM_DIAGRAM_VIRTUALLY_FRAME" val="{&quot;height&quot;:457.76803149606303,&quot;left&quot;:187.03417322834645,&quot;top&quot;:310.4888976377953,&quot;width&quot;:1077.6158267716535}"/>
</p:tagLst>
</file>

<file path=ppt/tags/tag5.xml><?xml version="1.0" encoding="utf-8"?>
<p:tagLst xmlns:p="http://schemas.openxmlformats.org/presentationml/2006/main">
  <p:tag name="KSO_WM_DIAGRAM_VIRTUALLY_FRAME" val="{&quot;height&quot;:457.76803149606303,&quot;left&quot;:187.03417322834645,&quot;top&quot;:310.4888976377953,&quot;width&quot;:1077.6158267716535}"/>
</p:tagLst>
</file>

<file path=ppt/tags/tag6.xml><?xml version="1.0" encoding="utf-8"?>
<p:tagLst xmlns:p="http://schemas.openxmlformats.org/presentationml/2006/main">
  <p:tag name="KSO_WM_DIAGRAM_VIRTUALLY_FRAME" val="{&quot;height&quot;:457.76803149606303,&quot;left&quot;:187.03417322834645,&quot;top&quot;:310.4888976377953,&quot;width&quot;:1077.6158267716535}"/>
</p:tagLst>
</file>

<file path=ppt/tags/tag7.xml><?xml version="1.0" encoding="utf-8"?>
<p:tagLst xmlns:p="http://schemas.openxmlformats.org/presentationml/2006/main">
  <p:tag name="KSO_WM_DIAGRAM_VIRTUALLY_FRAME" val="{&quot;height&quot;:457.76803149606303,&quot;left&quot;:187.03417322834645,&quot;top&quot;:310.4888976377953,&quot;width&quot;:1077.6158267716535}"/>
</p:tagLst>
</file>

<file path=ppt/tags/tag8.xml><?xml version="1.0" encoding="utf-8"?>
<p:tagLst xmlns:p="http://schemas.openxmlformats.org/presentationml/2006/main">
  <p:tag name="KSO_WM_DIAGRAM_VIRTUALLY_FRAME" val="{&quot;height&quot;:457.76803149606303,&quot;left&quot;:187.03417322834645,&quot;top&quot;:310.4888976377953,&quot;width&quot;:1077.6158267716535}"/>
</p:tagLst>
</file>

<file path=ppt/tags/tag9.xml><?xml version="1.0" encoding="utf-8"?>
<p:tagLst xmlns:p="http://schemas.openxmlformats.org/presentationml/2006/main">
  <p:tag name="KSO_WM_DIAGRAM_VIRTUALLY_FRAME" val="{&quot;height&quot;:457.76803149606303,&quot;left&quot;:187.03417322834645,&quot;top&quot;:310.4888976377953,&quot;width&quot;:1077.615826771653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3112</Words>
  <Application>WPS 演示</Application>
  <PresentationFormat>On-screen Show (4:3)</PresentationFormat>
  <Paragraphs>152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字由点字美玲体</vt:lpstr>
      <vt:lpstr>Abhaya Libre</vt:lpstr>
      <vt:lpstr>思源宋体</vt:lpstr>
      <vt:lpstr>思源宋体 Bold</vt:lpstr>
      <vt:lpstr>思源宋体 Semi-Bold Italics</vt:lpstr>
      <vt:lpstr>Arial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实习结课设计演示</dc:title>
  <dc:creator/>
  <cp:lastModifiedBy>WPS_1659183297</cp:lastModifiedBy>
  <cp:revision>6</cp:revision>
  <dcterms:created xsi:type="dcterms:W3CDTF">2006-08-16T00:00:00Z</dcterms:created>
  <dcterms:modified xsi:type="dcterms:W3CDTF">2025-07-23T02:25:20Z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15EE810FAB6F4E71BD05B20C2B5B235F_12</vt:lpwstr>
  </property>
  <property fmtid="{D5CDD505-2E9C-101B-9397-08002B2CF9AE}" pid="3" name="KSOProductBuildVer">
    <vt:lpwstr>2052-12.1.0.18276</vt:lpwstr>
  </property>
</Properties>
</file>