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91" r:id="rId2"/>
    <p:sldId id="281" r:id="rId3"/>
    <p:sldId id="292" r:id="rId4"/>
    <p:sldId id="293" r:id="rId5"/>
    <p:sldId id="294" r:id="rId6"/>
    <p:sldId id="284" r:id="rId7"/>
    <p:sldId id="311" r:id="rId8"/>
    <p:sldId id="307" r:id="rId9"/>
    <p:sldId id="310" r:id="rId10"/>
    <p:sldId id="308" r:id="rId11"/>
    <p:sldId id="309" r:id="rId12"/>
    <p:sldId id="304" r:id="rId13"/>
    <p:sldId id="305" r:id="rId14"/>
    <p:sldId id="30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66"/>
    <a:srgbClr val="3399FF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69" autoAdjust="0"/>
  </p:normalViewPr>
  <p:slideViewPr>
    <p:cSldViewPr>
      <p:cViewPr>
        <p:scale>
          <a:sx n="98" d="100"/>
          <a:sy n="98" d="100"/>
        </p:scale>
        <p:origin x="-576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0DE15-D913-4F82-8F29-04A2D770BDC8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B393A-ACD2-4451-9D98-69609467A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640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01D-37EC-4637-9DA2-A5F63449FB9A}" type="datetime1">
              <a:rPr lang="en-US" smtClean="0"/>
              <a:pPr/>
              <a:t>8/11/2023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86DC-762B-4E6F-81E5-C37217705A37}" type="datetime1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6B44-0B07-4306-8884-962011FECD7F}" type="datetime1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908D-0C02-419B-B439-C62478E2C5F6}" type="datetime1">
              <a:rPr lang="en-US" smtClean="0"/>
              <a:pPr/>
              <a:t>8/11/2023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C1AC-CDAA-4BA6-925D-5E48CECAABC6}" type="datetime1">
              <a:rPr lang="en-US" smtClean="0"/>
              <a:pPr/>
              <a:t>8/11/2023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E9AB1-4F8C-4F8B-91A0-66502B179CE2}" type="datetime1">
              <a:rPr lang="en-US" smtClean="0"/>
              <a:pPr/>
              <a:t>8/11/2023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8F25-AF54-48DC-B41C-8E878033E844}" type="datetime1">
              <a:rPr lang="en-US" smtClean="0"/>
              <a:pPr/>
              <a:t>8/11/2023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012F-3490-4D2A-89E8-4FFB246A4484}" type="datetime1">
              <a:rPr lang="en-US" smtClean="0"/>
              <a:pPr/>
              <a:t>8/11/2023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087B-DCB0-4F7F-9D0C-1BABDECD4983}" type="datetime1">
              <a:rPr lang="en-US" smtClean="0"/>
              <a:pPr/>
              <a:t>8/11/2023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B3C7-E89A-4A15-AB0C-46BD7C8ED083}" type="datetime1">
              <a:rPr lang="en-US" smtClean="0"/>
              <a:pPr/>
              <a:t>8/11/2023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8D64-14D0-4EF6-BEA1-122CEB5E4AA9}" type="datetime1">
              <a:rPr lang="en-US" smtClean="0"/>
              <a:pPr/>
              <a:t>8/11/2023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A168A8F-13CB-427F-A8B8-7947437D6975}" type="datetime1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80C6-8CFF-4ACD-847E-1A50510969F7}" type="datetime1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0200" y="1066800"/>
            <a:ext cx="6096000" cy="397031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/>
              <a:t>INTRODUCTION TO INDUSTRIAL CHEMISTRY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LECTURE-1</a:t>
            </a:r>
          </a:p>
          <a:p>
            <a:pPr algn="ctr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COURSE CODE: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CHM-3112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COURSE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TITLE: APPLIED CHEMISTRY-II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COURSE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INCHARGE: DR. FARZANA NAZ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324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1215-61BA-4C18-813E-26F4F102C243}" type="datetime1">
              <a:rPr lang="en-US" smtClean="0"/>
              <a:pPr/>
              <a:t>8/11/2023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1143000"/>
            <a:ext cx="868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/>
              <a:t>Synthesize </a:t>
            </a:r>
            <a:r>
              <a:rPr lang="en-US" dirty="0"/>
              <a:t>the product in the most </a:t>
            </a:r>
            <a:r>
              <a:rPr lang="en-US" dirty="0" smtClean="0"/>
              <a:t>convenient manner </a:t>
            </a:r>
            <a:r>
              <a:rPr lang="en-US" dirty="0"/>
              <a:t>considering</a:t>
            </a:r>
          </a:p>
          <a:p>
            <a:pPr>
              <a:lnSpc>
                <a:spcPct val="200000"/>
              </a:lnSpc>
            </a:pPr>
            <a:r>
              <a:rPr lang="en-US" dirty="0"/>
              <a:t>1) chemists time</a:t>
            </a:r>
          </a:p>
          <a:p>
            <a:pPr>
              <a:lnSpc>
                <a:spcPct val="200000"/>
              </a:lnSpc>
            </a:pPr>
            <a:r>
              <a:rPr lang="en-US" dirty="0"/>
              <a:t>2) equipment available (usually must </a:t>
            </a:r>
            <a:r>
              <a:rPr lang="en-US" dirty="0" smtClean="0"/>
              <a:t>use glassware</a:t>
            </a:r>
            <a:r>
              <a:rPr lang="en-US" dirty="0"/>
              <a:t>)</a:t>
            </a:r>
          </a:p>
          <a:p>
            <a:pPr>
              <a:lnSpc>
                <a:spcPct val="200000"/>
              </a:lnSpc>
            </a:pPr>
            <a:r>
              <a:rPr lang="en-US" dirty="0"/>
              <a:t>3) conditions achievable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42513"/>
            <a:ext cx="3304110" cy="461665"/>
          </a:xfrm>
          <a:prstGeom prst="rect">
            <a:avLst/>
          </a:prstGeom>
          <a:solidFill>
            <a:srgbClr val="FF0066"/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Laboratory Objectives</a:t>
            </a:r>
          </a:p>
        </p:txBody>
      </p:sp>
    </p:spTree>
    <p:extLst>
      <p:ext uri="{BB962C8B-B14F-4D97-AF65-F5344CB8AC3E}">
        <p14:creationId xmlns:p14="http://schemas.microsoft.com/office/powerpoint/2010/main" xmlns="" val="220081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087B-DCB0-4F7F-9D0C-1BABDECD4983}" type="datetime1">
              <a:rPr lang="en-US" smtClean="0"/>
              <a:pPr/>
              <a:t>8/11/2023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76600" y="300148"/>
            <a:ext cx="3166251" cy="461665"/>
          </a:xfrm>
          <a:prstGeom prst="rect">
            <a:avLst/>
          </a:prstGeom>
          <a:solidFill>
            <a:srgbClr val="FF0066"/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Industrial Objectives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838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/>
              <a:t>Produce </a:t>
            </a:r>
            <a:r>
              <a:rPr lang="en-US" dirty="0"/>
              <a:t>the product at minimum total cost on </a:t>
            </a:r>
            <a:r>
              <a:rPr lang="en-US" dirty="0" smtClean="0"/>
              <a:t>a scale </a:t>
            </a:r>
            <a:r>
              <a:rPr lang="en-US" dirty="0"/>
              <a:t>that will generate the maximum </a:t>
            </a:r>
            <a:r>
              <a:rPr lang="en-US" dirty="0" smtClean="0"/>
              <a:t>economic return. It may use: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1</a:t>
            </a:r>
            <a:r>
              <a:rPr lang="en-US" dirty="0"/>
              <a:t>) </a:t>
            </a:r>
            <a:r>
              <a:rPr lang="en-US" dirty="0" smtClean="0"/>
              <a:t>Large </a:t>
            </a:r>
            <a:r>
              <a:rPr lang="en-US" dirty="0"/>
              <a:t>range of temperatures and pressures</a:t>
            </a:r>
          </a:p>
          <a:p>
            <a:pPr>
              <a:lnSpc>
                <a:spcPct val="200000"/>
              </a:lnSpc>
            </a:pPr>
            <a:r>
              <a:rPr lang="en-US" dirty="0"/>
              <a:t>2) </a:t>
            </a:r>
            <a:r>
              <a:rPr lang="en-US" dirty="0" smtClean="0"/>
              <a:t>Batch </a:t>
            </a:r>
            <a:r>
              <a:rPr lang="en-US" dirty="0"/>
              <a:t>process or </a:t>
            </a:r>
            <a:r>
              <a:rPr lang="en-US" dirty="0" smtClean="0"/>
              <a:t>continuous operation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3) </a:t>
            </a:r>
            <a:r>
              <a:rPr lang="en-US" dirty="0" smtClean="0"/>
              <a:t>Reactants </a:t>
            </a:r>
            <a:r>
              <a:rPr lang="en-US" dirty="0"/>
              <a:t>in vapor </a:t>
            </a:r>
            <a:r>
              <a:rPr lang="en-US" dirty="0" smtClean="0"/>
              <a:t>phase or </a:t>
            </a:r>
            <a:r>
              <a:rPr lang="en-US" dirty="0"/>
              <a:t>liquid phase</a:t>
            </a:r>
          </a:p>
        </p:txBody>
      </p:sp>
    </p:spTree>
    <p:extLst>
      <p:ext uri="{BB962C8B-B14F-4D97-AF65-F5344CB8AC3E}">
        <p14:creationId xmlns:p14="http://schemas.microsoft.com/office/powerpoint/2010/main" xmlns="" val="4617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099E-4A3F-45B1-83DC-7A8385975F54}" type="datetime1">
              <a:rPr lang="en-US" smtClean="0"/>
              <a:pPr/>
              <a:t>8/11/2023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3F27-BB89-4FD3-86D2-8ACBB873767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631371"/>
            <a:ext cx="7239000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0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447800"/>
            <a:ext cx="8610600" cy="344709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itchFamily="2" charset="2"/>
              <a:buChar char="q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 err="1"/>
              <a:t>Wanasolo</a:t>
            </a:r>
            <a:r>
              <a:rPr lang="en-US" sz="2000" dirty="0"/>
              <a:t> William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/>
              <a:t>Helen </a:t>
            </a:r>
            <a:r>
              <a:rPr lang="en-US" sz="2000" dirty="0" err="1"/>
              <a:t>Njenga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000" dirty="0"/>
              <a:t>Industrial Chemistry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,” </a:t>
            </a:r>
            <a:r>
              <a:rPr lang="en-US" sz="2000" dirty="0"/>
              <a:t>University </a:t>
            </a:r>
            <a:r>
              <a:rPr lang="en-US" sz="2000" dirty="0" smtClean="0"/>
              <a:t>of</a:t>
            </a:r>
          </a:p>
          <a:p>
            <a:pPr lvl="0">
              <a:lnSpc>
                <a:spcPct val="200000"/>
              </a:lnSpc>
            </a:pPr>
            <a:r>
              <a:rPr lang="en-US" sz="2000" dirty="0" smtClean="0"/>
              <a:t>    Nairobi </a:t>
            </a:r>
            <a:r>
              <a:rPr lang="en-US" sz="2000" dirty="0"/>
              <a:t>and William </a:t>
            </a:r>
            <a:r>
              <a:rPr lang="en-US" sz="2000" dirty="0" err="1"/>
              <a:t>Wanasolo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(2007).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 Ahmed </a:t>
            </a:r>
            <a:r>
              <a:rPr lang="en-US" sz="2000" dirty="0" err="1"/>
              <a:t>Daham</a:t>
            </a:r>
            <a:r>
              <a:rPr lang="en-US" sz="2000" b="1" dirty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dirty="0" smtClean="0"/>
              <a:t>Basic </a:t>
            </a:r>
            <a:r>
              <a:rPr lang="en-US" sz="2000" dirty="0"/>
              <a:t>Principles and Calculations in Chemical Engineering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,” 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  University </a:t>
            </a:r>
            <a:r>
              <a:rPr lang="en-US" sz="2000" dirty="0"/>
              <a:t>of </a:t>
            </a:r>
            <a:r>
              <a:rPr lang="en-US" sz="2000" dirty="0" err="1" smtClean="0"/>
              <a:t>Tikrit</a:t>
            </a:r>
            <a:r>
              <a:rPr lang="en-US" sz="2000" b="1" dirty="0" smtClean="0"/>
              <a:t>, </a:t>
            </a:r>
            <a:r>
              <a:rPr lang="en-US" sz="2000" dirty="0" smtClean="0"/>
              <a:t>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Edition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13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419D-DE10-4C20-A891-ED30C8E72106}" type="datetime1">
              <a:rPr lang="en-US" smtClean="0"/>
              <a:pPr/>
              <a:t>8/11/2023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643A-DC3A-4977-8379-18FF0C0BC18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8229600" cy="3416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NOTE: Ask question if u have any queries  about today’s lecture on whatsapp and discussion forum on LMS to describe how your personal bias might affect your interpretation of material presented today.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An interactive session will also be conducted </a:t>
            </a:r>
            <a:r>
              <a:rPr lang="en-US" sz="2400" b="1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b="1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class room regarding </a:t>
            </a:r>
            <a:r>
              <a:rPr lang="en-US" sz="2400" b="1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queries about this lecture.</a:t>
            </a:r>
            <a:endParaRPr lang="en-US" sz="24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742890"/>
            <a:ext cx="7239000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INTERACTION WITH STUDENTS</a:t>
            </a:r>
            <a:endParaRPr lang="en-US" sz="20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146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0846-62FE-4888-8CC2-9A1021B66994}" type="datetime1">
              <a:rPr lang="en-US" smtClean="0"/>
              <a:pPr/>
              <a:t>8/11/2023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6386" name="Picture 2" descr="20+ Grateful Thank You Images · Pexels · Free Stock Pho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574" y="304800"/>
            <a:ext cx="8809907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729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C2C0-EA4E-444A-8F8C-47EA9D64F04A}" type="datetime1">
              <a:rPr lang="en-US" smtClean="0"/>
              <a:pPr/>
              <a:t>8/11/2023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554769"/>
            <a:ext cx="8534400" cy="56323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Industrial chemistry deals with commercial production of chemicals and related</a:t>
            </a:r>
          </a:p>
          <a:p>
            <a:pPr>
              <a:lnSpc>
                <a:spcPct val="200000"/>
              </a:lnSpc>
            </a:pPr>
            <a:r>
              <a:rPr lang="en-US" dirty="0"/>
              <a:t>products from natural raw materials and their derivatives. It enables humanity to</a:t>
            </a:r>
          </a:p>
          <a:p>
            <a:pPr>
              <a:lnSpc>
                <a:spcPct val="200000"/>
              </a:lnSpc>
            </a:pPr>
            <a:r>
              <a:rPr lang="en-US" dirty="0"/>
              <a:t>experience the benefits of chemistry when we apply it in the exploitation of </a:t>
            </a:r>
            <a:r>
              <a:rPr lang="en-US" dirty="0" smtClean="0"/>
              <a:t>materials and </a:t>
            </a:r>
            <a:r>
              <a:rPr lang="en-US" dirty="0"/>
              <a:t>energy. When we apply chemistry in the transformation of materials and </a:t>
            </a:r>
            <a:r>
              <a:rPr lang="en-US" dirty="0" smtClean="0"/>
              <a:t>energy to </a:t>
            </a:r>
            <a:r>
              <a:rPr lang="en-US" dirty="0"/>
              <a:t>make useable products, this results in growth and improvement in areas such </a:t>
            </a:r>
            <a:r>
              <a:rPr lang="en-US" dirty="0" smtClean="0"/>
              <a:t>as food </a:t>
            </a:r>
            <a:r>
              <a:rPr lang="en-US" dirty="0"/>
              <a:t>production, health and hygiene, shelter and clothing. The economic growth </a:t>
            </a:r>
            <a:r>
              <a:rPr lang="en-US" dirty="0" smtClean="0"/>
              <a:t>of industrialized </a:t>
            </a:r>
            <a:r>
              <a:rPr lang="en-US" dirty="0"/>
              <a:t>countries relies on the manufacturing industry for finished products. </a:t>
            </a:r>
            <a:r>
              <a:rPr lang="en-US" dirty="0" smtClean="0"/>
              <a:t>The goal </a:t>
            </a:r>
            <a:r>
              <a:rPr lang="en-US" dirty="0"/>
              <a:t>of studying industrial chemistry at university is to try and bridge the gap </a:t>
            </a:r>
            <a:r>
              <a:rPr lang="en-US" dirty="0" smtClean="0"/>
              <a:t>between classical </a:t>
            </a:r>
            <a:r>
              <a:rPr lang="en-US" dirty="0"/>
              <a:t>chemistry and chemistry is applied in industry.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54659"/>
            <a:ext cx="7239000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INTRODUCTION TO THE TOPIC</a:t>
            </a:r>
            <a:endParaRPr lang="en-US" sz="20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500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B371-E6CD-4731-AC59-0156D23EAC28}" type="datetime1">
              <a:rPr lang="en-US" smtClean="0"/>
              <a:pPr/>
              <a:t>8/11/2023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631371"/>
            <a:ext cx="72390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white"/>
                </a:solidFill>
                <a:latin typeface="Baskerville Old Face" pitchFamily="18" charset="0"/>
                <a:cs typeface="Times New Roman" pitchFamily="18" charset="0"/>
              </a:rPr>
              <a:t>CONTENTS OF THE LECTURE</a:t>
            </a:r>
            <a:endParaRPr lang="en-US" sz="2400" b="1" dirty="0">
              <a:solidFill>
                <a:prstClr val="white"/>
              </a:solidFill>
              <a:latin typeface="Baskerville Old Face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169" y="1295400"/>
            <a:ext cx="6383479" cy="378565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  <a:cs typeface="Times New Roman" pitchFamily="18" charset="0"/>
              </a:rPr>
              <a:t>Industrial Chemistry</a:t>
            </a:r>
          </a:p>
          <a:p>
            <a:pPr marL="342900" indent="-342900">
              <a:lnSpc>
                <a:spcPct val="2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  <a:cs typeface="Times New Roman" pitchFamily="18" charset="0"/>
              </a:rPr>
              <a:t>Difference b/w Industrial and </a:t>
            </a:r>
            <a:r>
              <a:rPr lang="en-US" sz="2400" dirty="0" err="1" smtClean="0">
                <a:latin typeface="Baskerville Old Face" pitchFamily="18" charset="0"/>
                <a:cs typeface="Times New Roman" pitchFamily="18" charset="0"/>
              </a:rPr>
              <a:t>Clasical</a:t>
            </a:r>
            <a:r>
              <a:rPr lang="en-US" sz="2400" dirty="0" smtClean="0">
                <a:latin typeface="Baskerville Old Face" pitchFamily="18" charset="0"/>
                <a:cs typeface="Times New Roman" pitchFamily="18" charset="0"/>
              </a:rPr>
              <a:t> chemistry</a:t>
            </a:r>
          </a:p>
          <a:p>
            <a:pPr marL="342900" indent="-342900">
              <a:lnSpc>
                <a:spcPct val="2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  <a:cs typeface="Times New Roman" pitchFamily="18" charset="0"/>
              </a:rPr>
              <a:t>Scope of Industrial Chemistry</a:t>
            </a:r>
          </a:p>
          <a:p>
            <a:pPr marL="342900" indent="-342900">
              <a:lnSpc>
                <a:spcPct val="250000"/>
              </a:lnSpc>
              <a:buFont typeface="Wingdings" pitchFamily="2" charset="2"/>
              <a:buChar char="q"/>
            </a:pPr>
            <a:r>
              <a:rPr lang="en-US" sz="2400" dirty="0">
                <a:latin typeface="Baskerville Old Face" pitchFamily="18" charset="0"/>
              </a:rPr>
              <a:t>Characteristics of the Chemical Industry </a:t>
            </a:r>
          </a:p>
        </p:txBody>
      </p:sp>
    </p:spTree>
    <p:extLst>
      <p:ext uri="{BB962C8B-B14F-4D97-AF65-F5344CB8AC3E}">
        <p14:creationId xmlns:p14="http://schemas.microsoft.com/office/powerpoint/2010/main" xmlns="" val="6832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237E-458E-4E69-905A-DBB0269DC7BF}" type="datetime1">
              <a:rPr lang="en-US" smtClean="0"/>
              <a:pPr/>
              <a:t>8/11/2023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631371"/>
            <a:ext cx="7239000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OBJECTIVES AND LEARNING GOALS</a:t>
            </a:r>
            <a:endParaRPr lang="en-US" sz="20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219200"/>
            <a:ext cx="8153400" cy="31700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By the end of this lecture you should be familiar with: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/>
              <a:t>Distinguish between classical and industrial </a:t>
            </a:r>
            <a:r>
              <a:rPr lang="en-US" sz="2000" dirty="0" smtClean="0"/>
              <a:t>chemistry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 smtClean="0"/>
              <a:t>Characteristics of chemical industry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 smtClean="0"/>
              <a:t>Main objectives for the manufacturing of product follow in Lab and Industrial level.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094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4FB2-D0C4-4EE5-991F-97013F79EF79}" type="datetime1">
              <a:rPr lang="en-US" smtClean="0"/>
              <a:pPr/>
              <a:t>8/11/2023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484529"/>
            <a:ext cx="7239000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BUILDING </a:t>
            </a:r>
            <a:r>
              <a:rPr lang="en-US" sz="2000" b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ON (Prerequisites</a:t>
            </a:r>
            <a:r>
              <a:rPr lang="en-US" sz="2000" b="1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90870"/>
            <a:ext cx="7620000" cy="8309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does not depend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previous Chapter. </a:t>
            </a:r>
          </a:p>
        </p:txBody>
      </p:sp>
    </p:spTree>
    <p:extLst>
      <p:ext uri="{BB962C8B-B14F-4D97-AF65-F5344CB8AC3E}">
        <p14:creationId xmlns:p14="http://schemas.microsoft.com/office/powerpoint/2010/main" xmlns="" val="23659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1817" y="838200"/>
            <a:ext cx="777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 branch of chemistry which applies physical and chemical procedures towards the transformation of natural raw material and their derivatives to products that are of benefits to humanity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1000" y="152400"/>
            <a:ext cx="3358612" cy="369332"/>
          </a:xfrm>
          <a:prstGeom prst="rect">
            <a:avLst/>
          </a:prstGeom>
          <a:solidFill>
            <a:srgbClr val="FF0066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What </a:t>
            </a:r>
            <a:r>
              <a:rPr lang="en-US" b="1" dirty="0"/>
              <a:t>is Industrial Chemistry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81000" y="3276600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/>
              <a:t>The utilization </a:t>
            </a:r>
            <a:r>
              <a:rPr lang="en-US" dirty="0"/>
              <a:t>of materials and energy in appropriate scale 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/>
              <a:t>Application </a:t>
            </a:r>
            <a:r>
              <a:rPr lang="en-US" dirty="0"/>
              <a:t>of science and technology to enable humanity experiences the benefits of chemistry in areas such as food production, health and hygiene, shelter, protection, decoration, recreation and entertainment.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2907268"/>
            <a:ext cx="3709670" cy="400110"/>
          </a:xfrm>
          <a:prstGeom prst="rect">
            <a:avLst/>
          </a:prstGeom>
          <a:solidFill>
            <a:srgbClr val="FF0066"/>
          </a:solidFill>
        </p:spPr>
        <p:txBody>
          <a:bodyPr wrap="none">
            <a:spAutoFit/>
          </a:bodyPr>
          <a:lstStyle/>
          <a:p>
            <a:r>
              <a:rPr lang="en-US" sz="2000" b="1" dirty="0" smtClean="0"/>
              <a:t>Scope of Industrial Chemistry</a:t>
            </a:r>
            <a:endParaRPr lang="en-US" sz="20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3B39-0D74-422E-8CB9-C21CF87208F0}" type="datetime1">
              <a:rPr lang="en-US" smtClean="0"/>
              <a:pPr/>
              <a:t>8/11/2023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34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087B-DCB0-4F7F-9D0C-1BABDECD4983}" type="datetime1">
              <a:rPr lang="en-US" smtClean="0"/>
              <a:pPr/>
              <a:t>8/11/2023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838200"/>
            <a:ext cx="8001000" cy="461665"/>
          </a:xfrm>
          <a:prstGeom prst="rect">
            <a:avLst/>
          </a:prstGeom>
          <a:solidFill>
            <a:srgbClr val="FF0066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Difference Between Classical and Industrial Chemistry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81000" y="1676400"/>
            <a:ext cx="84306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/>
              <a:t>Classical chemistry (organic, inorganic and physical chemistry) is very essential </a:t>
            </a:r>
            <a:r>
              <a:rPr lang="en-US" dirty="0" smtClean="0"/>
              <a:t>for advancing </a:t>
            </a:r>
            <a:r>
              <a:rPr lang="en-US" dirty="0"/>
              <a:t>the science of chemistry by discovering and reporting new products, </a:t>
            </a:r>
            <a:r>
              <a:rPr lang="en-US" dirty="0" smtClean="0"/>
              <a:t>routes and </a:t>
            </a:r>
            <a:r>
              <a:rPr lang="en-US" dirty="0"/>
              <a:t>techniques. 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/>
              <a:t>On </a:t>
            </a:r>
            <a:r>
              <a:rPr lang="en-US" dirty="0"/>
              <a:t>the other hand industrial chemistry helps us to close the </a:t>
            </a:r>
            <a:r>
              <a:rPr lang="en-US" dirty="0" smtClean="0"/>
              <a:t>gap between </a:t>
            </a:r>
            <a:r>
              <a:rPr lang="en-US" dirty="0"/>
              <a:t>classical chemistry as it is taught in colleges and universities, and chemistry </a:t>
            </a:r>
            <a:r>
              <a:rPr lang="en-US" dirty="0" smtClean="0"/>
              <a:t>as it </a:t>
            </a:r>
            <a:r>
              <a:rPr lang="en-US" dirty="0"/>
              <a:t>is practiced commercially.</a:t>
            </a:r>
          </a:p>
        </p:txBody>
      </p:sp>
    </p:spTree>
    <p:extLst>
      <p:ext uri="{BB962C8B-B14F-4D97-AF65-F5344CB8AC3E}">
        <p14:creationId xmlns:p14="http://schemas.microsoft.com/office/powerpoint/2010/main" xmlns="" val="6733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F2D1-3914-4558-9B4E-108A03A75FE3}" type="datetime1">
              <a:rPr lang="en-US" smtClean="0"/>
              <a:pPr/>
              <a:t>8/11/2023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71600" y="1447800"/>
            <a:ext cx="7315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1</a:t>
            </a:r>
            <a:r>
              <a:rPr lang="en-US" sz="2000" dirty="0"/>
              <a:t>) Basic objective - make a profit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2) Very competitive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3) Highly dependent on science and technology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4) Spends large amounts of its money on </a:t>
            </a:r>
            <a:r>
              <a:rPr lang="en-US" sz="2000" dirty="0" smtClean="0"/>
              <a:t>R &amp; D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5) Large capital requirements - to construct</a:t>
            </a:r>
            <a:r>
              <a:rPr lang="en-US" sz="2000" dirty="0" smtClean="0"/>
              <a:t>, expand </a:t>
            </a:r>
            <a:r>
              <a:rPr lang="en-US" sz="2000" dirty="0"/>
              <a:t>and maintain production </a:t>
            </a:r>
            <a:r>
              <a:rPr lang="en-US" sz="2000" dirty="0" smtClean="0"/>
              <a:t>facilities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905000" y="838200"/>
            <a:ext cx="5920210" cy="461665"/>
          </a:xfrm>
          <a:prstGeom prst="rect">
            <a:avLst/>
          </a:prstGeom>
          <a:solidFill>
            <a:srgbClr val="FF0066"/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Characteristics of the Chemical Industry </a:t>
            </a:r>
          </a:p>
        </p:txBody>
      </p:sp>
    </p:spTree>
    <p:extLst>
      <p:ext uri="{BB962C8B-B14F-4D97-AF65-F5344CB8AC3E}">
        <p14:creationId xmlns:p14="http://schemas.microsoft.com/office/powerpoint/2010/main" xmlns="" val="43245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087B-DCB0-4F7F-9D0C-1BABDECD4983}" type="datetime1">
              <a:rPr lang="en-US" smtClean="0"/>
              <a:pPr/>
              <a:t>8/11/2023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981200"/>
            <a:ext cx="80010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/>
              <a:t>6) Low labor requirements - BUT needs highly qualified personnel</a:t>
            </a:r>
          </a:p>
          <a:p>
            <a:pPr>
              <a:lnSpc>
                <a:spcPct val="250000"/>
              </a:lnSpc>
            </a:pPr>
            <a:r>
              <a:rPr lang="en-US" dirty="0"/>
              <a:t>7) Industry Growth - generally through integration rather than diversification.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1045935"/>
            <a:ext cx="5920210" cy="461665"/>
          </a:xfrm>
          <a:prstGeom prst="rect">
            <a:avLst/>
          </a:prstGeom>
          <a:solidFill>
            <a:srgbClr val="FF0066"/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Characteristics of the Chemical Industry </a:t>
            </a:r>
          </a:p>
        </p:txBody>
      </p:sp>
    </p:spTree>
    <p:extLst>
      <p:ext uri="{BB962C8B-B14F-4D97-AF65-F5344CB8AC3E}">
        <p14:creationId xmlns:p14="http://schemas.microsoft.com/office/powerpoint/2010/main" xmlns="" val="203079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1298</TotalTime>
  <Words>643</Words>
  <Application>Microsoft Office PowerPoint</Application>
  <PresentationFormat>On-screen Show (4:3)</PresentationFormat>
  <Paragraphs>89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Elemental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farzana</cp:lastModifiedBy>
  <cp:revision>201</cp:revision>
  <dcterms:created xsi:type="dcterms:W3CDTF">2006-08-16T00:00:00Z</dcterms:created>
  <dcterms:modified xsi:type="dcterms:W3CDTF">2023-08-11T07:49:44Z</dcterms:modified>
</cp:coreProperties>
</file>