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1" r:id="rId2"/>
    <p:sldId id="281" r:id="rId3"/>
    <p:sldId id="292" r:id="rId4"/>
    <p:sldId id="293" r:id="rId5"/>
    <p:sldId id="294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6" r:id="rId16"/>
    <p:sldId id="304" r:id="rId17"/>
    <p:sldId id="305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>
        <p:scale>
          <a:sx n="98" d="100"/>
          <a:sy n="98" d="100"/>
        </p:scale>
        <p:origin x="-116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0DE15-D913-4F82-8F29-04A2D770BDC8}" type="datetimeFigureOut">
              <a:rPr lang="en-US" smtClean="0"/>
              <a:t>23-Aug-21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B393A-ACD2-4451-9D98-69609467A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0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01D-37EC-4637-9DA2-A5F63449FB9A}" type="datetime1">
              <a:rPr lang="en-US" smtClean="0"/>
              <a:t>23-Aug-21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86DC-762B-4E6F-81E5-C37217705A37}" type="datetime1">
              <a:rPr lang="en-US" smtClean="0"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6B44-0B07-4306-8884-962011FECD7F}" type="datetime1">
              <a:rPr lang="en-US" smtClean="0"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908D-0C02-419B-B439-C62478E2C5F6}" type="datetime1">
              <a:rPr lang="en-US" smtClean="0"/>
              <a:t>23-Aug-21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C1AC-CDAA-4BA6-925D-5E48CECAABC6}" type="datetime1">
              <a:rPr lang="en-US" smtClean="0"/>
              <a:t>23-Aug-21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9AB1-4F8C-4F8B-91A0-66502B179CE2}" type="datetime1">
              <a:rPr lang="en-US" smtClean="0"/>
              <a:t>23-Aug-21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F25-AF54-48DC-B41C-8E878033E844}" type="datetime1">
              <a:rPr lang="en-US" smtClean="0"/>
              <a:t>23-Aug-21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A012F-3490-4D2A-89E8-4FFB246A4484}" type="datetime1">
              <a:rPr lang="en-US" smtClean="0"/>
              <a:t>23-Aug-21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087B-DCB0-4F7F-9D0C-1BABDECD4983}" type="datetime1">
              <a:rPr lang="en-US" smtClean="0"/>
              <a:t>23-Aug-21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B3C7-E89A-4A15-AB0C-46BD7C8ED083}" type="datetime1">
              <a:rPr lang="en-US" smtClean="0"/>
              <a:t>23-Aug-21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8D64-14D0-4EF6-BEA1-122CEB5E4AA9}" type="datetime1">
              <a:rPr lang="en-US" smtClean="0"/>
              <a:t>23-Aug-21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A168A8F-13CB-427F-A8B8-7947437D6975}" type="datetime1">
              <a:rPr lang="en-US" smtClean="0"/>
              <a:t>23-Aug-21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80C6-8CFF-4ACD-847E-1A50510969F7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1066800"/>
            <a:ext cx="6096000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/>
              <a:t>INTRODUCTION TO INDUSTRIAL CHEMISTRY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LECTURE-2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COURSE CODE: CHM-3112/512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TITLE: APPLIED CHEMISTRY-II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INCHARGE: DR. FARZANA NAZ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6E13-5DC3-497C-9E71-34776B2F668D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44155" y="152400"/>
            <a:ext cx="1970411" cy="400110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Flow Diagrams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400" y="574677"/>
            <a:ext cx="46482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1" dirty="0"/>
              <a:t>A picture says more than a thousand words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39" y="944009"/>
            <a:ext cx="909374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Some chemical processes are quite simple; others such as oil refineries and </a:t>
            </a:r>
            <a:r>
              <a:rPr lang="en-US" dirty="0" smtClean="0"/>
              <a:t>petrochemical plants </a:t>
            </a:r>
            <a:r>
              <a:rPr lang="en-US" dirty="0"/>
              <a:t>can be very complex. The process description of some processes </a:t>
            </a:r>
            <a:r>
              <a:rPr lang="en-US" dirty="0" smtClean="0"/>
              <a:t>could take </a:t>
            </a:r>
            <a:r>
              <a:rPr lang="en-US" dirty="0"/>
              <a:t>a lot of text and time to read and still not yield 100% comprehension. Errors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resulting from misunderstanding processes can be extremely costly.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simplify process description, flow diagrams also known as flow sheets are used</a:t>
            </a:r>
            <a:r>
              <a:rPr lang="en-US" b="1" dirty="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40" y="3886200"/>
            <a:ext cx="904348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Chemical </a:t>
            </a:r>
            <a:r>
              <a:rPr lang="en-US" dirty="0"/>
              <a:t>engineers use it to show the sequence of equipment </a:t>
            </a:r>
            <a:r>
              <a:rPr lang="en-US" dirty="0" smtClean="0"/>
              <a:t>and unit </a:t>
            </a:r>
            <a:r>
              <a:rPr lang="en-US" dirty="0"/>
              <a:t>operations in the overall process to simplify the visualization of the </a:t>
            </a:r>
            <a:r>
              <a:rPr lang="en-US" dirty="0" smtClean="0"/>
              <a:t>manufacturing procedures </a:t>
            </a:r>
            <a:r>
              <a:rPr lang="en-US" dirty="0"/>
              <a:t>and to indicate the quantities of material and energy transferred.</a:t>
            </a:r>
          </a:p>
          <a:p>
            <a:pPr>
              <a:lnSpc>
                <a:spcPct val="150000"/>
              </a:lnSpc>
            </a:pPr>
            <a:r>
              <a:rPr lang="en-US" dirty="0"/>
              <a:t>A flow diagram is not a scale drawing but it: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pictorially </a:t>
            </a:r>
            <a:r>
              <a:rPr lang="en-US" dirty="0"/>
              <a:t>identifies the chemical process steps in their proper/logical sequence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includes </a:t>
            </a:r>
            <a:r>
              <a:rPr lang="en-US" dirty="0"/>
              <a:t>sufficient details in order that a proper mechanical interpretation may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be made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580" y="3163669"/>
            <a:ext cx="8458200" cy="64633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A flow diagram is a road map of the process, which gives a great deal of </a:t>
            </a:r>
            <a:r>
              <a:rPr lang="en-US" b="1" dirty="0" smtClean="0"/>
              <a:t>information in </a:t>
            </a:r>
            <a:r>
              <a:rPr lang="en-US" b="1" dirty="0"/>
              <a:t>a small space. </a:t>
            </a:r>
          </a:p>
        </p:txBody>
      </p:sp>
    </p:spTree>
    <p:extLst>
      <p:ext uri="{BB962C8B-B14F-4D97-AF65-F5344CB8AC3E}">
        <p14:creationId xmlns:p14="http://schemas.microsoft.com/office/powerpoint/2010/main" val="22298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581-1CF2-465C-83ED-6CE09B72E7F1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762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Two types of flow diagrams are in common use, namely, the block diagrams and the</a:t>
            </a:r>
          </a:p>
          <a:p>
            <a:r>
              <a:rPr lang="en-US" dirty="0"/>
              <a:t>process flow diagrams.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1869423" cy="369332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b="1" dirty="0"/>
              <a:t>Block Diagrams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902" y="1295400"/>
            <a:ext cx="876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is a schematic diagram, which shows:</a:t>
            </a:r>
          </a:p>
          <a:p>
            <a:pPr>
              <a:lnSpc>
                <a:spcPct val="150000"/>
              </a:lnSpc>
            </a:pPr>
            <a:r>
              <a:rPr lang="en-US" dirty="0"/>
              <a:t>• what is to be done rather than how it is to be done. Details of unit operations/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processes are not given</a:t>
            </a:r>
          </a:p>
          <a:p>
            <a:pPr>
              <a:lnSpc>
                <a:spcPct val="150000"/>
              </a:lnSpc>
            </a:pPr>
            <a:r>
              <a:rPr lang="en-US" dirty="0"/>
              <a:t>• flow by means of lines and arrows</a:t>
            </a:r>
          </a:p>
          <a:p>
            <a:pPr>
              <a:lnSpc>
                <a:spcPct val="150000"/>
              </a:lnSpc>
            </a:pPr>
            <a:r>
              <a:rPr lang="en-US" dirty="0"/>
              <a:t>• unit operations and processes by figures such as rectangles and circles</a:t>
            </a:r>
          </a:p>
          <a:p>
            <a:pPr>
              <a:lnSpc>
                <a:spcPct val="150000"/>
              </a:lnSpc>
            </a:pPr>
            <a:r>
              <a:rPr lang="en-US" dirty="0"/>
              <a:t>• raw materials, intermediate and final products</a:t>
            </a:r>
          </a:p>
        </p:txBody>
      </p:sp>
    </p:spTree>
    <p:extLst>
      <p:ext uri="{BB962C8B-B14F-4D97-AF65-F5344CB8AC3E}">
        <p14:creationId xmlns:p14="http://schemas.microsoft.com/office/powerpoint/2010/main" val="19918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67F6-5EDD-4146-99A7-EA47FC90F471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220199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43400" y="6490256"/>
            <a:ext cx="4653838" cy="369332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block diagram for a </a:t>
            </a:r>
            <a:r>
              <a:rPr lang="en-US" b="1" dirty="0" err="1">
                <a:solidFill>
                  <a:schemeClr val="bg1"/>
                </a:solidFill>
              </a:rPr>
              <a:t>sulphuric</a:t>
            </a:r>
            <a:r>
              <a:rPr lang="en-US" b="1" dirty="0">
                <a:solidFill>
                  <a:schemeClr val="bg1"/>
                </a:solidFill>
              </a:rPr>
              <a:t> acid plant</a:t>
            </a:r>
          </a:p>
        </p:txBody>
      </p:sp>
    </p:spTree>
    <p:extLst>
      <p:ext uri="{BB962C8B-B14F-4D97-AF65-F5344CB8AC3E}">
        <p14:creationId xmlns:p14="http://schemas.microsoft.com/office/powerpoint/2010/main" val="20235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C2BB-6643-4C22-9677-FD565B50D71E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52400"/>
            <a:ext cx="3722494" cy="369332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b="1" dirty="0"/>
              <a:t>Process flow diagram / flow sheet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09600"/>
            <a:ext cx="86868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Chemical plants are built from process flow drawings or flow sheets drawn by </a:t>
            </a:r>
            <a:r>
              <a:rPr lang="en-US" dirty="0" smtClean="0"/>
              <a:t>chemical engineers </a:t>
            </a:r>
            <a:r>
              <a:rPr lang="en-US" dirty="0"/>
              <a:t>to communicate concepts and designs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Communication is improved if accepted symbols are used. The advantages of </a:t>
            </a:r>
            <a:r>
              <a:rPr lang="en-US" dirty="0" smtClean="0"/>
              <a:t>correct use </a:t>
            </a:r>
            <a:r>
              <a:rPr lang="en-US" dirty="0"/>
              <a:t>of symbols include: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function being performed is emphasized by eliminating distractions </a:t>
            </a:r>
            <a:r>
              <a:rPr lang="en-US" dirty="0" smtClean="0"/>
              <a:t>caused by detail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Equipment </a:t>
            </a:r>
            <a:r>
              <a:rPr lang="en-US" dirty="0"/>
              <a:t>symbols should neither dominate the drawing nor be too small </a:t>
            </a:r>
            <a:r>
              <a:rPr lang="en-US" dirty="0" smtClean="0"/>
              <a:t>for clear </a:t>
            </a:r>
            <a:r>
              <a:rPr lang="en-US" dirty="0"/>
              <a:t>understanding.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Flow sheet symbols are pictorial quick-to-draw, easy-to-understand symbols </a:t>
            </a:r>
            <a:r>
              <a:rPr lang="en-US" dirty="0" smtClean="0"/>
              <a:t>that transcend </a:t>
            </a:r>
            <a:r>
              <a:rPr lang="en-US" dirty="0"/>
              <a:t>language barriers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Engineers are constantly devising their own symbols where standards do </a:t>
            </a:r>
            <a:r>
              <a:rPr lang="en-US" dirty="0" smtClean="0"/>
              <a:t>not exist</a:t>
            </a:r>
            <a:r>
              <a:rPr lang="en-US" dirty="0"/>
              <a:t>. Therefore, symbols and presentation may vary from one designer or </a:t>
            </a:r>
            <a:r>
              <a:rPr lang="en-US" dirty="0" smtClean="0"/>
              <a:t>company to </a:t>
            </a:r>
            <a:r>
              <a:rPr lang="en-US" dirty="0"/>
              <a:t>another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6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BE2F-EC17-4C18-82AD-0A847150E57B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914400"/>
            <a:ext cx="774541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8500" y="152400"/>
            <a:ext cx="79121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Cement </a:t>
            </a:r>
            <a:r>
              <a:rPr lang="en-US" dirty="0"/>
              <a:t>process flow diagram illustrating the use of equipment symbols.</a:t>
            </a:r>
          </a:p>
        </p:txBody>
      </p:sp>
    </p:spTree>
    <p:extLst>
      <p:ext uri="{BB962C8B-B14F-4D97-AF65-F5344CB8AC3E}">
        <p14:creationId xmlns:p14="http://schemas.microsoft.com/office/powerpoint/2010/main" val="319842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A329-4ABC-48FF-8C5D-49231EFA717D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41622"/>
            <a:ext cx="5943600" cy="400110"/>
          </a:xfrm>
          <a:prstGeom prst="rect">
            <a:avLst/>
          </a:prstGeom>
          <a:solidFill>
            <a:srgbClr val="FF0066"/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Process </a:t>
            </a:r>
            <a:r>
              <a:rPr lang="en-US" sz="2000" b="1" dirty="0" smtClean="0"/>
              <a:t>Control Systems </a:t>
            </a:r>
            <a:r>
              <a:rPr lang="en-US" sz="2000" b="1" dirty="0"/>
              <a:t>in </a:t>
            </a:r>
            <a:r>
              <a:rPr lang="en-US" sz="2000" b="1" dirty="0" smtClean="0"/>
              <a:t>Industrial Processes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8872" y="7620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Process control systems make sure industrial processes are carried out efficiently, consistently and with as little variation as possible. They're installed in industrial settings to: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help maintain throughput, quality, yield and energy efficiency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make sure working practices are carried out safely and profitably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Systems measure, monitor and control manufacturing processes and activities.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They identify and correct any abnormalities or variations from specified values, either manually or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415545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099E-4A3F-45B1-83DC-7A8385975F54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3F27-BB89-4FD3-86D2-8ACBB8737677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31371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447800"/>
            <a:ext cx="8610600" cy="28161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 smtClean="0"/>
              <a:t>Wanasolo</a:t>
            </a:r>
            <a:r>
              <a:rPr lang="en-US" sz="2000" dirty="0" smtClean="0"/>
              <a:t> </a:t>
            </a:r>
            <a:r>
              <a:rPr lang="en-US" sz="2000" dirty="0"/>
              <a:t>William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/>
              <a:t>Helen </a:t>
            </a:r>
            <a:r>
              <a:rPr lang="en-US" sz="2000" dirty="0" err="1"/>
              <a:t>Njenga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000" dirty="0"/>
              <a:t>Industrial Chemistry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2000" dirty="0"/>
              <a:t>University </a:t>
            </a:r>
            <a:r>
              <a:rPr lang="en-US" sz="2000" dirty="0" smtClean="0"/>
              <a:t>of</a:t>
            </a:r>
          </a:p>
          <a:p>
            <a:pPr lvl="0">
              <a:lnSpc>
                <a:spcPct val="150000"/>
              </a:lnSpc>
            </a:pPr>
            <a:r>
              <a:rPr lang="en-US" sz="2000" dirty="0" smtClean="0"/>
              <a:t>    Nairobi </a:t>
            </a:r>
            <a:r>
              <a:rPr lang="en-US" sz="2000" dirty="0"/>
              <a:t>and William </a:t>
            </a:r>
            <a:r>
              <a:rPr lang="en-US" sz="2000" dirty="0" err="1"/>
              <a:t>Wanasolo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(2007).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 Ahmed </a:t>
            </a:r>
            <a:r>
              <a:rPr lang="en-US" sz="2000" dirty="0" err="1"/>
              <a:t>Daham</a:t>
            </a:r>
            <a:r>
              <a:rPr lang="en-US" sz="2000" b="1" dirty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smtClean="0"/>
              <a:t>Basic </a:t>
            </a:r>
            <a:r>
              <a:rPr lang="en-US" sz="2000" dirty="0"/>
              <a:t>Principles and Calculations in Chemical Engineering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2000" dirty="0" smtClean="0"/>
              <a:t>University </a:t>
            </a:r>
            <a:r>
              <a:rPr lang="en-US" sz="2000" dirty="0"/>
              <a:t>of </a:t>
            </a:r>
            <a:r>
              <a:rPr lang="en-US" sz="2000" dirty="0" err="1" smtClean="0"/>
              <a:t>Tikrit</a:t>
            </a:r>
            <a:r>
              <a:rPr lang="en-US" sz="2000" b="1" dirty="0" smtClean="0"/>
              <a:t>, </a:t>
            </a: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Edition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419D-DE10-4C20-A891-ED30C8E72106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43A-DC3A-4977-8379-18FF0C0BC18A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229600" cy="341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NOTE: Ask question if u have any queries  about today’s lecture on whatsapp and discussion forum on LMS to describe how your personal bias might affect your interpretation of material presented today.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An interactive session will also be conducted on zoom meeting regarding queries about this lecture.</a:t>
            </a:r>
            <a:endParaRPr lang="en-US" sz="24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742890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INTERACTION WITH STUDENTS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B0846-62FE-4888-8CC2-9A1021B66994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386" name="Picture 2" descr="20+ Grateful Thank You Images · Pexels · Free Stock 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4800"/>
            <a:ext cx="8809907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2C0-EA4E-444A-8F8C-47EA9D64F04A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20889"/>
            <a:ext cx="8534400" cy="56323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Industrial chemistry deals with commercial production of chemicals and related</a:t>
            </a:r>
          </a:p>
          <a:p>
            <a:pPr>
              <a:lnSpc>
                <a:spcPct val="200000"/>
              </a:lnSpc>
            </a:pPr>
            <a:r>
              <a:rPr lang="en-US" dirty="0"/>
              <a:t>products from natural raw materials and their derivatives. It enables humanity to</a:t>
            </a:r>
          </a:p>
          <a:p>
            <a:pPr>
              <a:lnSpc>
                <a:spcPct val="200000"/>
              </a:lnSpc>
            </a:pPr>
            <a:r>
              <a:rPr lang="en-US" dirty="0"/>
              <a:t>experience the benefits of chemistry when we apply it in the exploitation of </a:t>
            </a:r>
            <a:r>
              <a:rPr lang="en-US" dirty="0" smtClean="0"/>
              <a:t>materials and </a:t>
            </a:r>
            <a:r>
              <a:rPr lang="en-US" dirty="0"/>
              <a:t>energy. When we apply chemistry in the transformation of materials and </a:t>
            </a:r>
            <a:r>
              <a:rPr lang="en-US" dirty="0" smtClean="0"/>
              <a:t>energy to </a:t>
            </a:r>
            <a:r>
              <a:rPr lang="en-US" dirty="0"/>
              <a:t>make useable products, this results in growth and improvement in areas such </a:t>
            </a:r>
            <a:r>
              <a:rPr lang="en-US" dirty="0" smtClean="0"/>
              <a:t>as food </a:t>
            </a:r>
            <a:r>
              <a:rPr lang="en-US" dirty="0"/>
              <a:t>production, health and hygiene, shelter and clothing. The economic growth </a:t>
            </a:r>
            <a:r>
              <a:rPr lang="en-US" dirty="0" smtClean="0"/>
              <a:t>of industrialized </a:t>
            </a:r>
            <a:r>
              <a:rPr lang="en-US" dirty="0"/>
              <a:t>countries relies on the manufacturing industry for finished products. </a:t>
            </a:r>
            <a:r>
              <a:rPr lang="en-US" dirty="0" smtClean="0"/>
              <a:t>The goal </a:t>
            </a:r>
            <a:r>
              <a:rPr lang="en-US" dirty="0"/>
              <a:t>of studying industrial chemistry at university is to try and bridge the gap </a:t>
            </a:r>
            <a:r>
              <a:rPr lang="en-US" dirty="0" smtClean="0"/>
              <a:t>between classical </a:t>
            </a:r>
            <a:r>
              <a:rPr lang="en-US" dirty="0"/>
              <a:t>chemistry and chemistry is applied in industry.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INTRODUCTION TO THE TOPIC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B371-E6CD-4731-AC59-0156D23EAC28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631371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CONTENTS OF THE LECTURE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156" y="1143000"/>
            <a:ext cx="7394643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Global Chemical Industry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Raw  Materials  For  The  Chemical  Industry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Chemical Processes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Flow Diagrams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Control Systems in Industrial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237E-458E-4E69-905A-DBB0269DC7BF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631371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OBJECTIVES AND LEARNING GOALS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95399"/>
            <a:ext cx="8408040" cy="31700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By the end of this lecture you should be familiar with: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/>
              <a:t>Classify </a:t>
            </a:r>
            <a:r>
              <a:rPr lang="en-US" sz="2000" dirty="0"/>
              <a:t>the chemical industry in terms of scale, raw materials, end use </a:t>
            </a:r>
            <a:r>
              <a:rPr lang="en-US" sz="2000" dirty="0" smtClean="0"/>
              <a:t>and value </a:t>
            </a:r>
            <a:r>
              <a:rPr lang="en-US" sz="2000" dirty="0"/>
              <a:t>addition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/>
              <a:t>Distinguish </a:t>
            </a:r>
            <a:r>
              <a:rPr lang="en-US" sz="2000" dirty="0"/>
              <a:t>between unit operations and unit processes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000" dirty="0" smtClean="0"/>
              <a:t>Describe </a:t>
            </a:r>
            <a:r>
              <a:rPr lang="en-US" sz="2000" dirty="0"/>
              <a:t>chemical processes by means of flow </a:t>
            </a:r>
            <a:r>
              <a:rPr lang="en-US" sz="2000" dirty="0" smtClean="0"/>
              <a:t>diagrams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94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4FB2-D0C4-4EE5-991F-97013F79EF79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484529"/>
            <a:ext cx="7239000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sz="2000" b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ON (Prerequisites</a:t>
            </a:r>
            <a:r>
              <a:rPr lang="en-US" sz="2000" b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19200"/>
            <a:ext cx="7620000" cy="26211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Industrial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Chemistry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Difference b/w Industrial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Clasical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chemistry,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Scope of Industrial Chemistry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Characteristics of the Chemical Industry </a:t>
            </a:r>
          </a:p>
        </p:txBody>
      </p:sp>
    </p:spTree>
    <p:extLst>
      <p:ext uri="{BB962C8B-B14F-4D97-AF65-F5344CB8AC3E}">
        <p14:creationId xmlns:p14="http://schemas.microsoft.com/office/powerpoint/2010/main" val="2365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F9A2-A905-4CCE-9DF0-70689D8C02EC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240268"/>
            <a:ext cx="3855607" cy="369332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b="1" dirty="0"/>
              <a:t>GLOBAL CHEMICAL INDUSTRY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166843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Sulphuric</a:t>
            </a:r>
            <a:r>
              <a:rPr lang="en-US" dirty="0" smtClean="0"/>
              <a:t> </a:t>
            </a:r>
            <a:r>
              <a:rPr lang="en-US" dirty="0"/>
              <a:t>acid, Nitrogen, Oxygen, Ammonia, Lime, Sodium Hydroxide, Phosphoric acid &amp; Chlorine </a:t>
            </a: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802534"/>
            <a:ext cx="3518912" cy="369332"/>
          </a:xfrm>
          <a:prstGeom prst="rect">
            <a:avLst/>
          </a:prstGeom>
          <a:solidFill>
            <a:srgbClr val="3399FF"/>
          </a:solidFill>
        </p:spPr>
        <p:txBody>
          <a:bodyPr wrap="none">
            <a:spAutoFit/>
          </a:bodyPr>
          <a:lstStyle/>
          <a:p>
            <a:r>
              <a:rPr lang="en-US" dirty="0"/>
              <a:t>BIC (Basic Inorganic Chemicals)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046274"/>
            <a:ext cx="8686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Ethylene </a:t>
            </a:r>
            <a:r>
              <a:rPr lang="en-US" dirty="0"/>
              <a:t>&amp; </a:t>
            </a:r>
            <a:r>
              <a:rPr lang="en-US" dirty="0" smtClean="0"/>
              <a:t>Propylene, </a:t>
            </a:r>
            <a:r>
              <a:rPr lang="en-US" dirty="0"/>
              <a:t>Enzymes, Dyes, Medicinal Chemicals, Agrochemicals, Pigments, Flavor &amp; Fragrances, Personal Care Products, Surfactants &amp; Adhesives. 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Fine </a:t>
            </a:r>
            <a:r>
              <a:rPr lang="en-US" dirty="0"/>
              <a:t>Chemicals “High Value-added pure Organic Chemicals produced in relatively low volumes and sold on the basis of exact specifications of </a:t>
            </a:r>
            <a:r>
              <a:rPr lang="en-US" dirty="0" smtClean="0"/>
              <a:t>purity.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526268"/>
            <a:ext cx="3462807" cy="369332"/>
          </a:xfrm>
          <a:prstGeom prst="rect">
            <a:avLst/>
          </a:prstGeom>
          <a:solidFill>
            <a:srgbClr val="3399FF"/>
          </a:solidFill>
        </p:spPr>
        <p:txBody>
          <a:bodyPr wrap="none">
            <a:spAutoFit/>
          </a:bodyPr>
          <a:lstStyle/>
          <a:p>
            <a:r>
              <a:rPr lang="en-US" dirty="0"/>
              <a:t>BOC (Basic Organic Chemicals) </a:t>
            </a:r>
          </a:p>
        </p:txBody>
      </p:sp>
    </p:spTree>
    <p:extLst>
      <p:ext uri="{BB962C8B-B14F-4D97-AF65-F5344CB8AC3E}">
        <p14:creationId xmlns:p14="http://schemas.microsoft.com/office/powerpoint/2010/main" val="128677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50DE-4211-48B1-BC2F-89F3CD0DE331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154668"/>
            <a:ext cx="8534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Air </a:t>
            </a:r>
            <a:r>
              <a:rPr lang="en-US" dirty="0"/>
              <a:t>(N</a:t>
            </a:r>
            <a:r>
              <a:rPr lang="en-US" baseline="-25000" dirty="0"/>
              <a:t>2</a:t>
            </a:r>
            <a:r>
              <a:rPr lang="en-US" dirty="0"/>
              <a:t> , O</a:t>
            </a:r>
            <a:r>
              <a:rPr lang="en-US" baseline="-25000" dirty="0"/>
              <a:t>2</a:t>
            </a:r>
            <a:r>
              <a:rPr lang="en-US" dirty="0"/>
              <a:t> , Ne , </a:t>
            </a:r>
            <a:r>
              <a:rPr lang="en-US" dirty="0" err="1"/>
              <a:t>Ar</a:t>
            </a:r>
            <a:r>
              <a:rPr lang="en-US" dirty="0"/>
              <a:t> , Kr &amp; </a:t>
            </a:r>
            <a:r>
              <a:rPr lang="en-US" dirty="0" err="1"/>
              <a:t>Xe</a:t>
            </a:r>
            <a:r>
              <a:rPr lang="en-US" dirty="0"/>
              <a:t>) </a:t>
            </a:r>
            <a:r>
              <a:rPr lang="en-US" dirty="0" smtClean="0"/>
              <a:t> </a:t>
            </a:r>
            <a:r>
              <a:rPr lang="en-US" dirty="0"/>
              <a:t>Mass of earth’s atmosphere = 5 x 105 </a:t>
            </a:r>
            <a:r>
              <a:rPr lang="en-US" dirty="0" smtClean="0"/>
              <a:t>tons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"/>
            <a:ext cx="6477000" cy="369332"/>
          </a:xfrm>
          <a:prstGeom prst="rect">
            <a:avLst/>
          </a:prstGeom>
          <a:solidFill>
            <a:srgbClr val="FF0066"/>
          </a:solidFill>
        </p:spPr>
        <p:txBody>
          <a:bodyPr wrap="square">
            <a:spAutoFit/>
          </a:bodyPr>
          <a:lstStyle/>
          <a:p>
            <a:r>
              <a:rPr lang="en-US" b="1" dirty="0"/>
              <a:t>RAW </a:t>
            </a:r>
            <a:r>
              <a:rPr lang="en-US" b="1" dirty="0" smtClean="0"/>
              <a:t> MATERIALS  FOR  THE  CHEMICAL  INDUSTRY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5755" y="702491"/>
            <a:ext cx="408797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Raw Materials from the Atmosphere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319453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Ocean </a:t>
            </a:r>
            <a:r>
              <a:rPr lang="en-US" dirty="0"/>
              <a:t>water = 1.5 x 1021 </a:t>
            </a:r>
            <a:r>
              <a:rPr lang="en-US" dirty="0" err="1"/>
              <a:t>Litres</a:t>
            </a:r>
            <a:r>
              <a:rPr lang="en-US" dirty="0"/>
              <a:t> </a:t>
            </a:r>
            <a:r>
              <a:rPr lang="en-US" dirty="0" smtClean="0"/>
              <a:t>3.5 </a:t>
            </a:r>
            <a:r>
              <a:rPr lang="en-US" dirty="0"/>
              <a:t>% by mass dissolved </a:t>
            </a:r>
            <a:r>
              <a:rPr lang="en-US" dirty="0" smtClean="0"/>
              <a:t>materials good </a:t>
            </a:r>
            <a:r>
              <a:rPr lang="en-US" dirty="0"/>
              <a:t>source of </a:t>
            </a:r>
            <a:r>
              <a:rPr lang="en-US" dirty="0" err="1"/>
              <a:t>NaCl</a:t>
            </a:r>
            <a:r>
              <a:rPr lang="en-US" dirty="0"/>
              <a:t>, Mg and Br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40468"/>
            <a:ext cx="412003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Raw Materials from the Hydrosphere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094" y="3683169"/>
            <a:ext cx="85425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Mineral </a:t>
            </a:r>
            <a:r>
              <a:rPr lang="en-US" dirty="0"/>
              <a:t>ores, Carbon &amp; Hydrocarbons, Coal, Natural Gas and Crude </a:t>
            </a:r>
            <a:r>
              <a:rPr lang="en-US" dirty="0" smtClean="0"/>
              <a:t>petroleum.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3288268"/>
            <a:ext cx="36118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Raw Materials from Lithosphere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094" y="4888468"/>
            <a:ext cx="82377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Oils</a:t>
            </a:r>
            <a:r>
              <a:rPr lang="en-US" dirty="0"/>
              <a:t>, Fats, Waxes, Resins, Sugar, Natural Fibers &amp; </a:t>
            </a:r>
            <a:r>
              <a:rPr lang="en-US" dirty="0" smtClean="0"/>
              <a:t>Leather.</a:t>
            </a:r>
            <a:r>
              <a:rPr lang="en-US" dirty="0"/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342" y="4431268"/>
            <a:ext cx="346441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Raw Materials from Biosphere </a:t>
            </a:r>
          </a:p>
        </p:txBody>
      </p:sp>
    </p:spTree>
    <p:extLst>
      <p:ext uri="{BB962C8B-B14F-4D97-AF65-F5344CB8AC3E}">
        <p14:creationId xmlns:p14="http://schemas.microsoft.com/office/powerpoint/2010/main" val="1782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6B9D-E989-4103-A44E-FFEA8315EB1E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2892" y="3124200"/>
            <a:ext cx="86949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Unit </a:t>
            </a:r>
            <a:r>
              <a:rPr lang="en-US" b="1" dirty="0"/>
              <a:t>processes </a:t>
            </a:r>
            <a:r>
              <a:rPr lang="en-US" dirty="0"/>
              <a:t>are the chemical transformations or conversions that are performed</a:t>
            </a:r>
          </a:p>
          <a:p>
            <a:pPr>
              <a:lnSpc>
                <a:spcPct val="150000"/>
              </a:lnSpc>
            </a:pPr>
            <a:r>
              <a:rPr lang="en-US" dirty="0"/>
              <a:t>in a process.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76200"/>
            <a:ext cx="2242922" cy="369332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b="1" dirty="0"/>
              <a:t>Chemical Processes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3810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industrial process is designed to produce a desired product from a variety of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Raw </a:t>
            </a:r>
            <a:r>
              <a:rPr lang="en-US" dirty="0"/>
              <a:t>materials using energy through a succession of treatment steps </a:t>
            </a:r>
            <a:r>
              <a:rPr lang="en-US" dirty="0" smtClean="0"/>
              <a:t>integrated in </a:t>
            </a:r>
            <a:r>
              <a:rPr lang="en-US" dirty="0"/>
              <a:t>a rational fashion. The treatments steps are either physical or </a:t>
            </a:r>
            <a:r>
              <a:rPr lang="en-US" dirty="0" smtClean="0"/>
              <a:t>chemical </a:t>
            </a:r>
            <a:r>
              <a:rPr lang="en-US" dirty="0"/>
              <a:t>in nature.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136" y="2743200"/>
            <a:ext cx="1717137" cy="369332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b="1" dirty="0"/>
              <a:t>Unit processes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650"/>
            <a:ext cx="8602663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905000"/>
            <a:ext cx="79152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5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C829-9286-4438-B0B2-2E62137CA732}" type="datetime1">
              <a:rPr lang="en-US" smtClean="0"/>
              <a:t>23-Aug-21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305800" cy="313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56144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Unit operations </a:t>
            </a:r>
            <a:r>
              <a:rPr lang="en-US" dirty="0"/>
              <a:t>are the physical treatment steps employed in chemical processes </a:t>
            </a:r>
            <a:r>
              <a:rPr lang="en-US" dirty="0" smtClean="0"/>
              <a:t>to transform </a:t>
            </a:r>
            <a:r>
              <a:rPr lang="en-US" dirty="0"/>
              <a:t>raw materials and products into required forms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put the raw materials in a form in which they can be reacted chemically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put </a:t>
            </a:r>
            <a:r>
              <a:rPr lang="en-US" dirty="0"/>
              <a:t>the product in a form which is suitable for the market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52400"/>
            <a:ext cx="1890261" cy="369332"/>
          </a:xfrm>
          <a:prstGeom prst="rect">
            <a:avLst/>
          </a:prstGeom>
          <a:solidFill>
            <a:srgbClr val="FF0066"/>
          </a:solidFill>
        </p:spPr>
        <p:txBody>
          <a:bodyPr wrap="none">
            <a:spAutoFit/>
          </a:bodyPr>
          <a:lstStyle/>
          <a:p>
            <a:r>
              <a:rPr lang="en-US" b="1" dirty="0"/>
              <a:t>Unit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4521" y="5477470"/>
            <a:ext cx="8570879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 chemical process is therefore any single processing unit or a combination of </a:t>
            </a:r>
            <a:r>
              <a:rPr lang="en-US" dirty="0" smtClean="0"/>
              <a:t>processing units </a:t>
            </a:r>
            <a:r>
              <a:rPr lang="en-US" dirty="0"/>
              <a:t>used for the conversion of raw materials through any combination </a:t>
            </a:r>
            <a:r>
              <a:rPr lang="en-US" dirty="0" smtClean="0"/>
              <a:t>of chemical </a:t>
            </a:r>
            <a:r>
              <a:rPr lang="en-US" dirty="0"/>
              <a:t>and physical treatment changes into finished products.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881735"/>
            <a:ext cx="1808508" cy="46166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2"/>
                </a:solidFill>
              </a:rPr>
              <a:t>Calcination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1329</TotalTime>
  <Words>1167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193</cp:revision>
  <dcterms:created xsi:type="dcterms:W3CDTF">2006-08-16T00:00:00Z</dcterms:created>
  <dcterms:modified xsi:type="dcterms:W3CDTF">2021-08-23T08:51:57Z</dcterms:modified>
</cp:coreProperties>
</file>